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42"/>
  </p:notesMasterIdLst>
  <p:sldIdLst>
    <p:sldId id="257" r:id="rId5"/>
    <p:sldId id="258" r:id="rId6"/>
    <p:sldId id="259" r:id="rId7"/>
    <p:sldId id="289" r:id="rId8"/>
    <p:sldId id="261" r:id="rId9"/>
    <p:sldId id="262" r:id="rId10"/>
    <p:sldId id="290" r:id="rId11"/>
    <p:sldId id="263" r:id="rId12"/>
    <p:sldId id="264" r:id="rId13"/>
    <p:sldId id="265" r:id="rId14"/>
    <p:sldId id="266" r:id="rId15"/>
    <p:sldId id="267" r:id="rId16"/>
    <p:sldId id="291" r:id="rId17"/>
    <p:sldId id="287" r:id="rId18"/>
    <p:sldId id="268" r:id="rId19"/>
    <p:sldId id="292" r:id="rId20"/>
    <p:sldId id="294" r:id="rId21"/>
    <p:sldId id="271" r:id="rId22"/>
    <p:sldId id="272" r:id="rId23"/>
    <p:sldId id="273" r:id="rId24"/>
    <p:sldId id="274" r:id="rId25"/>
    <p:sldId id="275" r:id="rId26"/>
    <p:sldId id="276" r:id="rId27"/>
    <p:sldId id="288" r:id="rId28"/>
    <p:sldId id="277" r:id="rId29"/>
    <p:sldId id="278" r:id="rId30"/>
    <p:sldId id="279" r:id="rId31"/>
    <p:sldId id="298" r:id="rId32"/>
    <p:sldId id="280" r:id="rId33"/>
    <p:sldId id="295" r:id="rId34"/>
    <p:sldId id="281" r:id="rId35"/>
    <p:sldId id="282" r:id="rId36"/>
    <p:sldId id="296" r:id="rId37"/>
    <p:sldId id="297" r:id="rId38"/>
    <p:sldId id="283" r:id="rId39"/>
    <p:sldId id="284" r:id="rId40"/>
    <p:sldId id="285" r:id="rId41"/>
  </p:sldIdLst>
  <p:sldSz cx="9144000" cy="6858000" type="screen4x3"/>
  <p:notesSz cx="6858000" cy="91440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0000"/>
    <a:srgbClr val="9E7800"/>
    <a:srgbClr val="FDD7DC"/>
    <a:srgbClr val="FCCA70"/>
    <a:srgbClr val="2B9EFD"/>
    <a:srgbClr val="4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848" autoAdjust="0"/>
  </p:normalViewPr>
  <p:slideViewPr>
    <p:cSldViewPr>
      <p:cViewPr varScale="1">
        <p:scale>
          <a:sx n="47" d="100"/>
          <a:sy n="47" d="100"/>
        </p:scale>
        <p:origin x="-1176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614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fld id="{8BF4D748-1D1B-4CDC-8094-14C5440803E5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429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3044F-D9E1-4147-9B71-C665B65C15D2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366A1F-FB27-40CD-802C-EE17926E84C2}" type="slidenum">
              <a:rPr lang="en-GB"/>
              <a:pPr/>
              <a:t>11</a:t>
            </a:fld>
            <a:endParaRPr lang="en-GB" dirty="0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084A8D-D2AE-40E9-88C9-2889D6D98DA8}" type="slidenum">
              <a:rPr lang="en-GB"/>
              <a:pPr/>
              <a:t>12</a:t>
            </a:fld>
            <a:endParaRPr lang="en-GB" dirty="0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88" cy="5132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084A8D-D2AE-40E9-88C9-2889D6D98DA8}" type="slidenum">
              <a:rPr lang="en-GB"/>
              <a:pPr/>
              <a:t>13</a:t>
            </a:fld>
            <a:endParaRPr lang="en-GB" dirty="0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88" cy="5132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113BE2-9FC8-4492-A98F-7D9077F913E0}" type="slidenum">
              <a:rPr lang="en-GB"/>
              <a:pPr/>
              <a:t>15</a:t>
            </a:fld>
            <a:endParaRPr lang="en-GB" dirty="0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CDFC7B-916B-4483-BF8A-6AB1B5D34DAC}" type="slidenum">
              <a:rPr lang="en-GB"/>
              <a:pPr/>
              <a:t>16</a:t>
            </a:fld>
            <a:endParaRPr lang="en-GB" dirty="0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73CBBF-6622-436D-AB59-B59554C799A8}" type="slidenum">
              <a:rPr lang="en-GB"/>
              <a:pPr/>
              <a:t>17</a:t>
            </a:fld>
            <a:endParaRPr lang="en-GB" dirty="0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611550-052B-44AB-A100-6FD64A7E4FC4}" type="slidenum">
              <a:rPr lang="en-GB"/>
              <a:pPr/>
              <a:t>18</a:t>
            </a:fld>
            <a:endParaRPr lang="en-GB" dirty="0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3478CD-F40C-44DC-B344-3006179B227F}" type="slidenum">
              <a:rPr lang="en-GB"/>
              <a:pPr/>
              <a:t>19</a:t>
            </a:fld>
            <a:endParaRPr lang="en-GB" dirty="0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90EA05-7BDD-4501-A9E2-04132D5D1A2A}" type="slidenum">
              <a:rPr lang="en-GB"/>
              <a:pPr/>
              <a:t>20</a:t>
            </a:fld>
            <a:endParaRPr lang="en-GB" dirty="0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27F285-6FB1-4667-A957-FB00ABFC0B5C}" type="slidenum">
              <a:rPr lang="en-GB"/>
              <a:pPr/>
              <a:t>21</a:t>
            </a:fld>
            <a:endParaRPr lang="en-GB" dirty="0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2E7600-18AB-4986-A5E5-AC7B645FE7FD}" type="slidenum">
              <a:rPr lang="en-GB"/>
              <a:pPr/>
              <a:t>2</a:t>
            </a:fld>
            <a:endParaRPr lang="en-GB" dirty="0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</a:pPr>
            <a:endParaRPr lang="en-GB" sz="2000" dirty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136C80-013E-4B0F-9EEA-6A62AB7F088A}" type="slidenum">
              <a:rPr lang="en-GB"/>
              <a:pPr/>
              <a:t>22</a:t>
            </a:fld>
            <a:endParaRPr lang="en-GB" dirty="0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18248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4AD41C-B58E-4595-8A49-7C6C60844C94}" type="slidenum">
              <a:rPr lang="en-GB"/>
              <a:pPr/>
              <a:t>23</a:t>
            </a:fld>
            <a:endParaRPr lang="en-GB" dirty="0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b="1" dirty="0" smtClean="0"/>
              <a:t>1- Kocher's Incision</a:t>
            </a:r>
          </a:p>
          <a:p>
            <a:r>
              <a:rPr lang="en-GB" dirty="0" smtClean="0"/>
              <a:t>Biliary surgery e.g.. Cholecystectomy </a:t>
            </a:r>
          </a:p>
          <a:p>
            <a:r>
              <a:rPr lang="en-GB" dirty="0" smtClean="0"/>
              <a:t>Hepatic surgery (may also require a larger transverse incision for wider access: e.g.. Liver Transplant) 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r>
              <a:rPr lang="en-GB" b="1" dirty="0" smtClean="0"/>
              <a:t>2 - Upper Midline laparotomy</a:t>
            </a:r>
          </a:p>
          <a:p>
            <a:r>
              <a:rPr lang="en-GB" dirty="0" smtClean="0"/>
              <a:t>Nissens fundoplication </a:t>
            </a:r>
          </a:p>
          <a:p>
            <a:pPr lvl="1"/>
            <a:r>
              <a:rPr lang="en-GB" dirty="0" smtClean="0"/>
              <a:t>observe: associated with Gastrostomy tube? </a:t>
            </a:r>
          </a:p>
          <a:p>
            <a:r>
              <a:rPr lang="en-GB" dirty="0" smtClean="0"/>
              <a:t>Upper GI surgery 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r>
              <a:rPr lang="en-GB" b="1" dirty="0" smtClean="0"/>
              <a:t>2a - Lower / Long Midline Laparotomy Scars</a:t>
            </a:r>
          </a:p>
          <a:p>
            <a:r>
              <a:rPr lang="en-GB" dirty="0" smtClean="0"/>
              <a:t>Any major abdominal surgery 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r>
              <a:rPr lang="en-GB" b="1" dirty="0" smtClean="0"/>
              <a:t>3 - Transverse Upper Abdominal Incision</a:t>
            </a:r>
          </a:p>
          <a:p>
            <a:r>
              <a:rPr lang="en-GB" dirty="0" smtClean="0"/>
              <a:t>Repair of congenital diaphragmatic hernia </a:t>
            </a:r>
          </a:p>
          <a:p>
            <a:r>
              <a:rPr lang="en-GB" dirty="0" smtClean="0"/>
              <a:t>Splenic surgery 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r>
              <a:rPr lang="en-GB" b="1" dirty="0" smtClean="0"/>
              <a:t>4 - Ramstedt's Pyloromyotomy Scar</a:t>
            </a:r>
          </a:p>
          <a:p>
            <a:r>
              <a:rPr lang="en-GB" dirty="0" smtClean="0"/>
              <a:t>Ramstedt's Pyloromyotomy Scar - treatment of Pyloric Stenosis 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r>
              <a:rPr lang="en-GB" b="1" dirty="0" smtClean="0"/>
              <a:t>5 - Grid-Iron Incisions at McBurney's Point</a:t>
            </a:r>
          </a:p>
          <a:p>
            <a:r>
              <a:rPr lang="en-GB" dirty="0" smtClean="0"/>
              <a:t>Appendicectomy </a:t>
            </a:r>
          </a:p>
          <a:p>
            <a:pPr lvl="1"/>
            <a:r>
              <a:rPr lang="en-GB" dirty="0" smtClean="0"/>
              <a:t>A non-inflamed appendix should always be removed once this scar has been made so that clinicians are not mislead in the future. </a:t>
            </a:r>
          </a:p>
          <a:p>
            <a:pPr lvl="1"/>
            <a:r>
              <a:rPr lang="en-GB" dirty="0" smtClean="0"/>
              <a:t>Called the 'Grid-Iron' incision due to the way the muscle layers are divided at operation. </a:t>
            </a:r>
          </a:p>
          <a:p>
            <a:pPr lvl="1"/>
            <a:r>
              <a:rPr lang="en-GB" b="1" dirty="0" smtClean="0"/>
              <a:t>McBurney's Point</a:t>
            </a:r>
            <a:r>
              <a:rPr lang="en-GB" dirty="0" smtClean="0"/>
              <a:t>: the junction of the distal third and proximal two thirds of the line between the umbilicus and the anterior superior iliac crest. 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r>
              <a:rPr lang="en-GB" b="1" dirty="0" smtClean="0"/>
              <a:t>6 - Umbilical / Sub-umbilical Scars</a:t>
            </a:r>
          </a:p>
          <a:p>
            <a:r>
              <a:rPr lang="en-GB" dirty="0" smtClean="0"/>
              <a:t>Hernia repairs </a:t>
            </a:r>
          </a:p>
          <a:p>
            <a:r>
              <a:rPr lang="en-GB" dirty="0" smtClean="0"/>
              <a:t>Gastroschisis repair </a:t>
            </a:r>
          </a:p>
          <a:p>
            <a:r>
              <a:rPr lang="en-GB" dirty="0" smtClean="0"/>
              <a:t>Exopthalmos 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r>
              <a:rPr lang="en-GB" b="1" dirty="0" smtClean="0"/>
              <a:t>7 - Point incision marks</a:t>
            </a:r>
          </a:p>
          <a:p>
            <a:r>
              <a:rPr lang="en-GB" dirty="0" smtClean="0"/>
              <a:t>Laparoscopy port sites </a:t>
            </a:r>
          </a:p>
          <a:p>
            <a:r>
              <a:rPr lang="en-GB" dirty="0" smtClean="0"/>
              <a:t>Drain sites </a:t>
            </a:r>
          </a:p>
          <a:p>
            <a:r>
              <a:rPr lang="en-GB" dirty="0" smtClean="0"/>
              <a:t>Also consider abdominal wound sites for Ventriculo-Peritoneal shunts 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r>
              <a:rPr lang="en-GB" b="1" dirty="0" smtClean="0"/>
              <a:t>8 - Inguinal Incisions</a:t>
            </a:r>
          </a:p>
          <a:p>
            <a:r>
              <a:rPr lang="en-GB" dirty="0" smtClean="0"/>
              <a:t>Inguinal hernia repairs </a:t>
            </a:r>
          </a:p>
          <a:p>
            <a:r>
              <a:rPr lang="en-GB" dirty="0" smtClean="0"/>
              <a:t>Vascular access scars 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r>
              <a:rPr lang="en-GB" b="1" dirty="0" smtClean="0"/>
              <a:t>9 - Lateral Thoracolumbar Incision</a:t>
            </a:r>
          </a:p>
          <a:p>
            <a:r>
              <a:rPr lang="en-GB" dirty="0" smtClean="0"/>
              <a:t>Renal Surgery - e.g.. Nephrectomy 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r>
              <a:rPr lang="en-GB" b="1" dirty="0" smtClean="0"/>
              <a:t>10 - 'Hockey-Stick' scar</a:t>
            </a:r>
          </a:p>
          <a:p>
            <a:r>
              <a:rPr lang="en-GB" dirty="0" smtClean="0"/>
              <a:t>Examine for orthotopic renal transplant </a:t>
            </a:r>
          </a:p>
          <a:p>
            <a:pPr eaLnBrk="1">
              <a:spcBef>
                <a:spcPct val="0"/>
              </a:spcBef>
            </a:pPr>
            <a:endParaRPr lang="en-GB" sz="2000" dirty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EB1F5E-26DF-4AC2-AE51-61D8FE339F78}" type="slidenum">
              <a:rPr lang="en-GB"/>
              <a:pPr/>
              <a:t>25</a:t>
            </a:fld>
            <a:endParaRPr lang="en-GB" dirty="0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4ADA96-31D0-4F73-A3BD-C1275C3D1A76}" type="slidenum">
              <a:rPr lang="en-GB"/>
              <a:pPr/>
              <a:t>26</a:t>
            </a:fld>
            <a:endParaRPr lang="en-GB" dirty="0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27B6F59-7160-4068-99DA-896506FDA1A1}" type="slidenum">
              <a:rPr lang="en-GB"/>
              <a:pPr/>
              <a:t>27</a:t>
            </a:fld>
            <a:endParaRPr lang="en-GB" dirty="0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D705B2-2568-4F9A-8C26-CED4DBBD8533}" type="slidenum">
              <a:rPr lang="en-GB"/>
              <a:pPr/>
              <a:t>29</a:t>
            </a:fld>
            <a:endParaRPr lang="en-GB" dirty="0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C09B4F-4E4C-4EAB-BE1C-D92AB263E371}" type="slidenum">
              <a:rPr lang="en-GB"/>
              <a:pPr/>
              <a:t>31</a:t>
            </a:fld>
            <a:endParaRPr lang="en-GB" dirty="0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</a:pPr>
            <a:endParaRPr lang="en-GB" sz="2000" dirty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ADD10B-FE1F-43E3-B2BD-35D48F7F7F65}" type="slidenum">
              <a:rPr lang="en-GB"/>
              <a:pPr/>
              <a:t>32</a:t>
            </a:fld>
            <a:endParaRPr lang="en-GB" dirty="0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</a:pPr>
            <a:endParaRPr lang="en-GB" sz="2000" dirty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783FC4-9633-4B9C-9410-2FD32115C6C2}" type="slidenum">
              <a:rPr lang="en-GB"/>
              <a:pPr/>
              <a:t>35</a:t>
            </a:fld>
            <a:endParaRPr lang="en-GB" dirty="0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</a:pPr>
            <a:endParaRPr lang="en-GB" sz="2000" dirty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61A102-0F3B-4106-BD88-DBCD18213001}" type="slidenum">
              <a:rPr lang="en-GB"/>
              <a:pPr/>
              <a:t>36</a:t>
            </a:fld>
            <a:endParaRPr lang="en-GB" dirty="0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11199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25E63E-5FF2-4BA3-B2C7-9026E25A8B67}" type="slidenum">
              <a:rPr lang="en-GB"/>
              <a:pPr/>
              <a:t>3</a:t>
            </a:fld>
            <a:endParaRPr lang="en-GB" dirty="0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14A01D-AA56-46AD-B6BC-C97ECD9F4883}" type="slidenum">
              <a:rPr lang="en-GB"/>
              <a:pPr/>
              <a:t>37</a:t>
            </a:fld>
            <a:endParaRPr lang="en-GB" dirty="0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29EED8-4566-430C-AD27-9A3724150CB6}" type="slidenum">
              <a:rPr lang="en-GB"/>
              <a:pPr/>
              <a:t>4</a:t>
            </a:fld>
            <a:endParaRPr lang="en-GB" dirty="0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71044-8C96-4DE7-B2EB-CAE827140578}" type="slidenum">
              <a:rPr lang="en-GB"/>
              <a:pPr/>
              <a:t>5</a:t>
            </a:fld>
            <a:endParaRPr lang="en-GB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79DD4A-E6DE-4F95-A1E6-79397F970D60}" type="slidenum">
              <a:rPr lang="en-GB"/>
              <a:pPr/>
              <a:t>6</a:t>
            </a:fld>
            <a:endParaRPr lang="en-GB" dirty="0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88" cy="5132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C7F87A-61A8-491D-B052-7F513DD93B71}" type="slidenum">
              <a:rPr lang="en-GB"/>
              <a:pPr/>
              <a:t>8</a:t>
            </a:fld>
            <a:endParaRPr lang="en-GB" dirty="0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23EBE3-A6FA-47FF-B248-A562F780E125}" type="slidenum">
              <a:rPr lang="en-GB"/>
              <a:pPr/>
              <a:t>9</a:t>
            </a:fld>
            <a:endParaRPr lang="en-GB" dirty="0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4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GB" sz="2000" dirty="0">
                <a:latin typeface="Arial" pitchFamily="34" charset="0"/>
                <a:ea typeface="Microsoft YaHei" pitchFamily="34" charset="-122"/>
              </a:rPr>
              <a:t>Distension</a:t>
            </a:r>
          </a:p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GB" sz="2000" dirty="0">
                <a:latin typeface="Arial" pitchFamily="34" charset="0"/>
                <a:ea typeface="Microsoft YaHei" pitchFamily="34" charset="-122"/>
              </a:rPr>
              <a:t>Organomegaly</a:t>
            </a:r>
          </a:p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GB" sz="2000" dirty="0">
                <a:latin typeface="Arial" pitchFamily="34" charset="0"/>
                <a:ea typeface="Microsoft YaHei" pitchFamily="34" charset="-122"/>
              </a:rPr>
              <a:t>Colour</a:t>
            </a:r>
          </a:p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GB" sz="2000" dirty="0">
                <a:latin typeface="Arial" pitchFamily="34" charset="0"/>
                <a:ea typeface="Microsoft YaHei" pitchFamily="34" charset="-122"/>
              </a:rPr>
              <a:t>Hernias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GB" sz="2000" dirty="0">
                <a:latin typeface="Arial" pitchFamily="34" charset="0"/>
                <a:ea typeface="Microsoft YaHei" pitchFamily="34" charset="-122"/>
              </a:rPr>
              <a:t>Pain</a:t>
            </a:r>
          </a:p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GB" sz="2000" dirty="0">
                <a:latin typeface="Arial" pitchFamily="34" charset="0"/>
                <a:ea typeface="Microsoft YaHei" pitchFamily="34" charset="-122"/>
              </a:rPr>
              <a:t>Things around the bed – vomit bowls, TPN, Dialysis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FE7896-B96B-4CD8-BEF4-C9B36B02E1F8}" type="slidenum">
              <a:rPr lang="en-GB"/>
              <a:pPr/>
              <a:t>10</a:t>
            </a:fld>
            <a:endParaRPr lang="en-GB" dirty="0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4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GB" sz="2000" dirty="0">
                <a:latin typeface="Arial" pitchFamily="34" charset="0"/>
                <a:ea typeface="Microsoft YaHei" pitchFamily="34" charset="-122"/>
              </a:rPr>
              <a:t>Distension</a:t>
            </a:r>
          </a:p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GB" sz="2000" dirty="0">
                <a:latin typeface="Arial" pitchFamily="34" charset="0"/>
                <a:ea typeface="Microsoft YaHei" pitchFamily="34" charset="-122"/>
              </a:rPr>
              <a:t>Organomegaly</a:t>
            </a:r>
          </a:p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GB" sz="2000" dirty="0">
                <a:latin typeface="Arial" pitchFamily="34" charset="0"/>
                <a:ea typeface="Microsoft YaHei" pitchFamily="34" charset="-122"/>
              </a:rPr>
              <a:t>Colour</a:t>
            </a:r>
          </a:p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GB" sz="2000" dirty="0">
                <a:latin typeface="Arial" pitchFamily="34" charset="0"/>
                <a:ea typeface="Microsoft YaHei" pitchFamily="34" charset="-122"/>
              </a:rPr>
              <a:t>Hernias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GB" sz="2000" dirty="0">
                <a:latin typeface="Arial" pitchFamily="34" charset="0"/>
                <a:ea typeface="Microsoft YaHei" pitchFamily="34" charset="-122"/>
              </a:rPr>
              <a:t>Pain</a:t>
            </a:r>
          </a:p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GB" sz="2000" dirty="0">
                <a:latin typeface="Arial" pitchFamily="34" charset="0"/>
                <a:ea typeface="Microsoft YaHei" pitchFamily="34" charset="-122"/>
              </a:rPr>
              <a:t>Things around the bed – vomit bowls, TPN, Dialysis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27CE595-14CB-46F6-AED6-81119F1AA737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368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EE472F3-0424-4AE6-BC27-E484F045008D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313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452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FDBEBEF-68FB-4136-875E-983234B99ED8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1819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6170613" cy="1892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9097963" y="222250"/>
            <a:ext cx="2284412" cy="379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>
          <a:xfrm>
            <a:off x="1325563" y="4929188"/>
            <a:ext cx="608012" cy="515937"/>
          </a:xfrm>
        </p:spPr>
        <p:txBody>
          <a:bodyPr/>
          <a:lstStyle>
            <a:lvl1pPr>
              <a:defRPr/>
            </a:lvl1pPr>
          </a:lstStyle>
          <a:p>
            <a:fld id="{07E1DF90-2BA6-4631-BEE1-877F9C4CB49C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425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878DD1E-3650-4811-89DA-6733BE8DB1AD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9495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AD78F3D-9616-42D9-9C70-9699BA60D398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24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BC8B27D-6B3D-42BA-97EF-E8B652AF2E2B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206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9278090-AD4F-4757-9334-075151ABEE32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3873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A518503-7BF7-4BAA-A70D-B756507340A7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6064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E1281AD-53B4-4E5B-9E0A-732BDD811857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4661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52B557A-D2B2-4973-8D2F-0251385E3474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56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FF9BCEF-B004-4916-9FAE-B98AB6125460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570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1487120-3AB9-474D-9E62-FDA6DAE0D5BC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1561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550B2A5-28C3-4646-9CA3-0677D1E7F92F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704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6F1572C-B6BF-4B33-A4DE-5C399936915E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907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70F8823-391F-4C14-85B7-D1C2C70929EA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860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B7E4F3C-0E98-44A4-BD67-A0FAD9D78EB5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0846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4D21971-092C-4691-A262-9CBD9006ABEA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669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0BC5148-5141-4986-93D6-108AF612EA79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4589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6013" cy="4872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5613" y="1600200"/>
            <a:ext cx="3657600" cy="4872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1FA6DAD-4B91-4C74-A6B6-721F1BA1C3C9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7507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426AD79-12EE-4EDB-95A9-1FB6B6B106D3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942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9513EBA-E1C2-47E3-88F7-11EAB8B05D6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307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3CC4001-5A99-4004-BC1E-19ED2BB90059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6320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BC46255-23C5-4D51-B87A-D54725738739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7943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E696B63-F6A8-426E-8411-FB3F6AA1C605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6665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024F6F0-0B61-4220-A50A-EAADA1E2C280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3875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DE2511F-963E-497B-913D-08AEA8EB354B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157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274638"/>
            <a:ext cx="1865313" cy="619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8300" cy="619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C0D383A-08AC-4317-B9D4-9055BEC38E56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461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8E49BE6-BC44-45FC-A59D-855B318934BF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22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935676-1AC7-4161-9AC5-E65ACFC83C14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15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F2144E6-0B59-4183-ABAC-7F8C4E8647CE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2489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3175536-3469-456E-B798-52515E43D3A4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944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3B95C4-0392-40F9-9330-B81D2F0E8315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055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9B7B01F-84FE-471B-8685-991931176644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8483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8095398-FE67-4D37-ADF9-0D45CC8B7C7D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8284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E7E95B9-DA59-4C7D-B26A-BFCDA54BAF48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6947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5C7F10D-BECE-4732-8CB0-0DE518AFEFFD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8625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C385838-81FB-44B4-AD1D-9C11CF41C280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0224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3491E5F-D70F-427D-8ACF-2B7AABC42C58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193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54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4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F5E5F4-8274-4BBB-941B-235744661984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6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B8A43BD-EB10-4E7B-82C4-CBE461AFF7B7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2728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8283C40-4508-43D5-8A35-B761F1A30C20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2385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8401930-4276-4FB9-A064-664F7F61433E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864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D193A3C-A497-4BB7-ADA8-C931007743E3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860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2D257E9-4D4B-4634-BBF8-87A6A0AC495F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522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flat">
            <a:solidFill>
              <a:srgbClr val="E5B1A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flat">
            <a:solidFill>
              <a:srgbClr val="E5B1A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flat">
            <a:solidFill>
              <a:srgbClr val="D348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E5B1AB">
              <a:alpha val="8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flat">
            <a:solidFill>
              <a:srgbClr val="D348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030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D3481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E5B1AB">
              <a:alpha val="53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EECFCC">
              <a:alpha val="3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EECFCC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7E8E7">
              <a:alpha val="7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flat">
            <a:solidFill>
              <a:srgbClr val="E5B1A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flat">
            <a:solidFill>
              <a:srgbClr val="F7E8E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flat">
            <a:solidFill>
              <a:srgbClr val="E5B1A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flat">
            <a:solidFill>
              <a:srgbClr val="E5B1A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flat">
            <a:solidFill>
              <a:srgbClr val="E5B1A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9113838" y="0"/>
            <a:ext cx="1587" cy="6858000"/>
          </a:xfrm>
          <a:prstGeom prst="line">
            <a:avLst/>
          </a:prstGeom>
          <a:noFill/>
          <a:ln w="57240" cap="flat">
            <a:solidFill>
              <a:srgbClr val="E5B1A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E5B1AB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42" name="Oval 18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D3481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43" name="Oval 19"/>
          <p:cNvSpPr>
            <a:spLocks noChangeArrowheads="1"/>
          </p:cNvSpPr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solidFill>
            <a:srgbClr val="D3481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44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44" name="Oval 20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D3481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45" name="Oval 21"/>
          <p:cNvSpPr>
            <a:spLocks noChangeArrowheads="1"/>
          </p:cNvSpPr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solidFill>
            <a:srgbClr val="D3481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46" name="Oval 22"/>
          <p:cNvSpPr>
            <a:spLocks noChangeArrowheads="1"/>
          </p:cNvSpPr>
          <p:nvPr/>
        </p:nvSpPr>
        <p:spPr bwMode="auto">
          <a:xfrm>
            <a:off x="1905000" y="4495800"/>
            <a:ext cx="365125" cy="365125"/>
          </a:xfrm>
          <a:prstGeom prst="ellipse">
            <a:avLst/>
          </a:prstGeom>
          <a:solidFill>
            <a:srgbClr val="D3481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44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3124200"/>
            <a:ext cx="6170613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formatClick to edit Master title style</a:t>
            </a:r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dt"/>
          </p:nvPr>
        </p:nvSpPr>
        <p:spPr bwMode="auto">
          <a:xfrm>
            <a:off x="9097963" y="222250"/>
            <a:ext cx="2284412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+mn-lt"/>
                <a:cs typeface="Lucida Sans Unicode" pitchFamily="34" charset="0"/>
              </a:defRPr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1049" name="Text Box 25"/>
          <p:cNvSpPr txBox="1">
            <a:spLocks noChangeArrowheads="1"/>
          </p:cNvSpPr>
          <p:nvPr/>
        </p:nvSpPr>
        <p:spPr bwMode="auto">
          <a:xfrm rot="5400000">
            <a:off x="7078663" y="4181475"/>
            <a:ext cx="36576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sldNum"/>
          </p:nvPr>
        </p:nvSpPr>
        <p:spPr bwMode="auto">
          <a:xfrm>
            <a:off x="1325563" y="4929188"/>
            <a:ext cx="608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defRPr>
                <a:solidFill>
                  <a:srgbClr val="000000"/>
                </a:solidFill>
                <a:latin typeface="+mn-lt"/>
                <a:cs typeface="Lucida Sans Unicode" pitchFamily="34" charset="0"/>
              </a:defRPr>
            </a:lvl1pPr>
          </a:lstStyle>
          <a:p>
            <a:fld id="{BEA737FC-3F9C-4FD8-BC5B-DE4B1FC58FBD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708" r:id="rId12"/>
  </p:sldLayoutIdLst>
  <p:hf sldNum="0" hdr="0" ftr="0"/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9pPr>
    </p:titleStyle>
    <p:bodyStyle>
      <a:lvl1pPr marL="342900" indent="-342900" algn="l" defTabSz="449263" rtl="0" fontAlgn="base" hangingPunct="0">
        <a:lnSpc>
          <a:spcPct val="98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8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8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8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flat">
            <a:solidFill>
              <a:srgbClr val="E5B1A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flat">
            <a:solidFill>
              <a:srgbClr val="E5B1A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051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flat">
            <a:solidFill>
              <a:srgbClr val="D348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E5B1AB">
              <a:alpha val="8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flat">
            <a:solidFill>
              <a:srgbClr val="D348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D3481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8786813" y="268288"/>
            <a:ext cx="2009775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Lucida Sans Unicode" pitchFamily="34" charset="0"/>
              </a:defRPr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 rot="5400000">
            <a:off x="6991351" y="3736975"/>
            <a:ext cx="3200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80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defRPr>
                <a:solidFill>
                  <a:srgbClr val="000000"/>
                </a:solidFill>
                <a:latin typeface="+mn-lt"/>
                <a:cs typeface="Lucida Sans Unicode" pitchFamily="34" charset="0"/>
              </a:defRPr>
            </a:lvl1pPr>
          </a:lstStyle>
          <a:p>
            <a:fld id="{4FE9E28C-F68B-482A-95D6-DC4BF7915354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/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9pPr>
    </p:titleStyle>
    <p:bodyStyle>
      <a:lvl1pPr marL="342900" indent="-342900" algn="l" defTabSz="449263" rtl="0" fontAlgn="base" hangingPunct="0">
        <a:lnSpc>
          <a:spcPct val="98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8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8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8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flat">
            <a:solidFill>
              <a:srgbClr val="E5B1A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flat">
            <a:solidFill>
              <a:srgbClr val="E5B1A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flat">
            <a:solidFill>
              <a:srgbClr val="D348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E5B1AB">
              <a:alpha val="8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flat">
            <a:solidFill>
              <a:srgbClr val="D348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D3481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66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formatClick to edit Master 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66013" cy="487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0"/>
            <a:r>
              <a:rPr lang="en-GB" smtClean="0"/>
              <a:t>Ninth Outline LevelClick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8786813" y="268288"/>
            <a:ext cx="2009775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Lucida Sans Unicode" pitchFamily="34" charset="0"/>
              </a:defRPr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80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defRPr>
                <a:solidFill>
                  <a:srgbClr val="000000"/>
                </a:solidFill>
                <a:latin typeface="+mn-lt"/>
                <a:cs typeface="Lucida Sans Unicode" pitchFamily="34" charset="0"/>
              </a:defRPr>
            </a:lvl1pPr>
          </a:lstStyle>
          <a:p>
            <a:fld id="{476AB8BB-BE59-4DA8-BEAF-238FE68C230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 rot="5400000">
            <a:off x="6991351" y="3736975"/>
            <a:ext cx="3200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/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9pPr>
    </p:titleStyle>
    <p:bodyStyle>
      <a:lvl1pPr marL="342900" indent="-342900" algn="l" defTabSz="449263" rtl="0" fontAlgn="base" hangingPunct="0">
        <a:lnSpc>
          <a:spcPct val="98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8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8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8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flat">
            <a:solidFill>
              <a:srgbClr val="E5B1A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flat">
            <a:solidFill>
              <a:srgbClr val="E5B1A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flat">
            <a:solidFill>
              <a:srgbClr val="D348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E5B1AB">
              <a:alpha val="8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flat">
            <a:solidFill>
              <a:srgbClr val="D348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4102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D3481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66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formatClick to edit Master title style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8786813" y="268288"/>
            <a:ext cx="2009775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Lucida Sans Unicode" pitchFamily="34" charset="0"/>
              </a:defRPr>
            </a:lvl1pPr>
          </a:lstStyle>
          <a:p>
            <a:r>
              <a:rPr lang="en-GB" dirty="0"/>
              <a:t>20/02/13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80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defRPr>
                <a:solidFill>
                  <a:srgbClr val="000000"/>
                </a:solidFill>
                <a:latin typeface="+mn-lt"/>
                <a:cs typeface="Lucida Sans Unicode" pitchFamily="34" charset="0"/>
              </a:defRPr>
            </a:lvl1pPr>
          </a:lstStyle>
          <a:p>
            <a:fld id="{6E06F8D8-1017-4E79-82D6-80180B06894E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 rot="5400000">
            <a:off x="6991351" y="3736975"/>
            <a:ext cx="3200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/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Arial" pitchFamily="34" charset="0"/>
          <a:ea typeface="Microsoft YaHei" pitchFamily="34" charset="-122"/>
        </a:defRPr>
      </a:lvl9pPr>
    </p:titleStyle>
    <p:bodyStyle>
      <a:lvl1pPr marL="342900" indent="-342900" algn="l" defTabSz="449263" rtl="0" fontAlgn="base" hangingPunct="0">
        <a:lnSpc>
          <a:spcPct val="98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8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8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8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h43RwTQHqU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5400" dirty="0" smtClean="0">
                <a:solidFill>
                  <a:srgbClr val="800000"/>
                </a:solidFill>
                <a:latin typeface="Franklin Gothic Book" pitchFamily="34" charset="0"/>
              </a:rPr>
              <a:t>Abdominal Examination</a:t>
            </a:r>
            <a:endParaRPr lang="en-US" sz="5400" dirty="0">
              <a:solidFill>
                <a:srgbClr val="800000"/>
              </a:solidFill>
              <a:latin typeface="Franklin Gothic Book" pitchFamily="34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79712" y="3861048"/>
            <a:ext cx="6400800" cy="1752600"/>
          </a:xfrm>
          <a:ln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normAutofit fontScale="92500" lnSpcReduction="10000"/>
          </a:bodyPr>
          <a:lstStyle/>
          <a:p>
            <a:pPr marL="0" indent="0" hangingPunct="1">
              <a:lnSpc>
                <a:spcPct val="10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 smtClean="0">
                <a:solidFill>
                  <a:srgbClr val="C00000"/>
                </a:solidFill>
                <a:latin typeface="Franklin Gothic Book" pitchFamily="34" charset="0"/>
              </a:rPr>
              <a:t>Dr Will Ricketts</a:t>
            </a:r>
          </a:p>
          <a:p>
            <a:pPr marL="0" indent="0" hangingPunct="1">
              <a:lnSpc>
                <a:spcPct val="10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 smtClean="0">
                <a:solidFill>
                  <a:srgbClr val="C00000"/>
                </a:solidFill>
                <a:latin typeface="Franklin Gothic Book" pitchFamily="34" charset="0"/>
              </a:rPr>
              <a:t>Clinical Teaching Fellow, Bart’s Health NHS Trust</a:t>
            </a:r>
          </a:p>
          <a:p>
            <a:pPr marL="0" indent="0" hangingPunct="1">
              <a:lnSpc>
                <a:spcPct val="10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 smtClean="0">
                <a:solidFill>
                  <a:srgbClr val="C00000"/>
                </a:solidFill>
                <a:latin typeface="Franklin Gothic Book" pitchFamily="34" charset="0"/>
              </a:rPr>
              <a:t>Honorary Lecturer, QMUL</a:t>
            </a:r>
          </a:p>
          <a:p>
            <a:pPr marL="0" indent="0" hangingPunct="1">
              <a:lnSpc>
                <a:spcPct val="10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C00000"/>
                </a:solidFill>
                <a:latin typeface="Franklin Gothic Book" pitchFamily="34" charset="0"/>
              </a:rPr>
              <a:t>t</a:t>
            </a:r>
            <a:r>
              <a:rPr lang="en-GB" dirty="0" smtClean="0">
                <a:solidFill>
                  <a:srgbClr val="C00000"/>
                </a:solidFill>
                <a:latin typeface="Franklin Gothic Book" pitchFamily="34" charset="0"/>
              </a:rPr>
              <a:t>hanks to</a:t>
            </a:r>
          </a:p>
          <a:p>
            <a:pPr marL="0" indent="0" hangingPunct="1">
              <a:lnSpc>
                <a:spcPct val="10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 smtClean="0">
                <a:solidFill>
                  <a:srgbClr val="C00000"/>
                </a:solidFill>
                <a:latin typeface="Franklin Gothic Book" pitchFamily="34" charset="0"/>
              </a:rPr>
              <a:t>Tessa Pepper</a:t>
            </a:r>
            <a:endParaRPr lang="en-GB" dirty="0">
              <a:solidFill>
                <a:srgbClr val="C00000"/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600" b="1" dirty="0" smtClean="0">
                <a:solidFill>
                  <a:srgbClr val="4D160F"/>
                </a:solidFill>
                <a:latin typeface="Franklin Gothic Book" pitchFamily="34" charset="0"/>
              </a:rPr>
              <a:t>Retreat – what will you see from the end of the bed?</a:t>
            </a:r>
            <a:endParaRPr lang="en-US" sz="3600" b="1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008063"/>
            <a:ext cx="3370262" cy="2566987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09738"/>
            <a:ext cx="4668838" cy="3833812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 rot="21600000">
            <a:off x="5205413" y="3811588"/>
            <a:ext cx="3457575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2600" dirty="0" smtClean="0">
                <a:solidFill>
                  <a:srgbClr val="C5000B"/>
                </a:solidFill>
                <a:latin typeface="Franklin Gothic Book" pitchFamily="34" charset="0"/>
              </a:rPr>
              <a:t>6 </a:t>
            </a:r>
            <a:r>
              <a:rPr lang="en-GB" sz="2600" dirty="0">
                <a:solidFill>
                  <a:srgbClr val="C5000B"/>
                </a:solidFill>
                <a:latin typeface="Franklin Gothic Book" pitchFamily="34" charset="0"/>
              </a:rPr>
              <a:t>F's: </a:t>
            </a:r>
          </a:p>
          <a:p>
            <a:pPr>
              <a:lnSpc>
                <a:spcPct val="105000"/>
              </a:lnSpc>
              <a:buSzPct val="45000"/>
              <a:buFont typeface="Wingdings" pitchFamily="2" charset="2"/>
              <a:buChar char=""/>
            </a:pPr>
            <a:r>
              <a:rPr lang="en-GB" sz="2600" dirty="0">
                <a:solidFill>
                  <a:srgbClr val="C5000B"/>
                </a:solidFill>
                <a:latin typeface="Franklin Gothic Book" pitchFamily="34" charset="0"/>
              </a:rPr>
              <a:t>Fat</a:t>
            </a:r>
          </a:p>
          <a:p>
            <a:pPr>
              <a:lnSpc>
                <a:spcPct val="105000"/>
              </a:lnSpc>
              <a:buSzPct val="45000"/>
              <a:buFont typeface="Wingdings" pitchFamily="2" charset="2"/>
              <a:buChar char=""/>
            </a:pPr>
            <a:r>
              <a:rPr lang="en-GB" sz="2600" dirty="0">
                <a:solidFill>
                  <a:srgbClr val="C5000B"/>
                </a:solidFill>
                <a:latin typeface="Franklin Gothic Book" pitchFamily="34" charset="0"/>
              </a:rPr>
              <a:t>Fetus</a:t>
            </a:r>
          </a:p>
          <a:p>
            <a:pPr>
              <a:lnSpc>
                <a:spcPct val="105000"/>
              </a:lnSpc>
              <a:buSzPct val="45000"/>
              <a:buFont typeface="Wingdings" pitchFamily="2" charset="2"/>
              <a:buChar char=""/>
            </a:pPr>
            <a:r>
              <a:rPr lang="en-GB" sz="2600" dirty="0">
                <a:solidFill>
                  <a:srgbClr val="C5000B"/>
                </a:solidFill>
                <a:latin typeface="Franklin Gothic Book" pitchFamily="34" charset="0"/>
              </a:rPr>
              <a:t>Flatus</a:t>
            </a:r>
          </a:p>
          <a:p>
            <a:pPr>
              <a:lnSpc>
                <a:spcPct val="105000"/>
              </a:lnSpc>
              <a:buSzPct val="45000"/>
              <a:buFont typeface="Wingdings" pitchFamily="2" charset="2"/>
              <a:buChar char=""/>
            </a:pPr>
            <a:r>
              <a:rPr lang="en-GB" sz="2600" dirty="0">
                <a:solidFill>
                  <a:srgbClr val="C5000B"/>
                </a:solidFill>
                <a:latin typeface="Franklin Gothic Book" pitchFamily="34" charset="0"/>
              </a:rPr>
              <a:t>Fluid</a:t>
            </a:r>
          </a:p>
          <a:p>
            <a:pPr>
              <a:lnSpc>
                <a:spcPct val="105000"/>
              </a:lnSpc>
              <a:buSzPct val="45000"/>
              <a:buFont typeface="Wingdings" pitchFamily="2" charset="2"/>
              <a:buChar char=""/>
            </a:pPr>
            <a:r>
              <a:rPr lang="en-GB" sz="2600" dirty="0" smtClean="0">
                <a:solidFill>
                  <a:srgbClr val="C5000B"/>
                </a:solidFill>
                <a:latin typeface="Franklin Gothic Book" pitchFamily="34" charset="0"/>
              </a:rPr>
              <a:t>Faeces</a:t>
            </a:r>
          </a:p>
          <a:p>
            <a:pPr>
              <a:lnSpc>
                <a:spcPct val="105000"/>
              </a:lnSpc>
              <a:buSzPct val="45000"/>
              <a:buFont typeface="Wingdings" pitchFamily="2" charset="2"/>
              <a:buChar char=""/>
            </a:pPr>
            <a:r>
              <a:rPr lang="en-GB" sz="2600" dirty="0" smtClean="0">
                <a:solidFill>
                  <a:srgbClr val="C5000B"/>
                </a:solidFill>
                <a:latin typeface="Franklin Gothic Book" pitchFamily="34" charset="0"/>
              </a:rPr>
              <a:t>Flipping Big Tumour</a:t>
            </a:r>
            <a:endParaRPr lang="en-GB" sz="2600" dirty="0">
              <a:solidFill>
                <a:srgbClr val="C5000B"/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46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4400" dirty="0" smtClean="0">
                <a:solidFill>
                  <a:srgbClr val="4D160F"/>
                </a:solidFill>
                <a:latin typeface="Franklin Gothic Book" pitchFamily="34" charset="0"/>
              </a:rPr>
              <a:t>The examination – the order</a:t>
            </a:r>
            <a:endParaRPr lang="en-US" sz="44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93713" y="1246188"/>
            <a:ext cx="4546600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1463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 marL="638175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Introduction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Inspection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b="1" dirty="0" smtClean="0">
                <a:solidFill>
                  <a:srgbClr val="C00000"/>
                </a:solidFill>
                <a:latin typeface="Franklin Gothic Book" pitchFamily="34" charset="0"/>
              </a:rPr>
              <a:t>Hands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b="1" dirty="0" smtClean="0">
                <a:solidFill>
                  <a:srgbClr val="C00000"/>
                </a:solidFill>
                <a:latin typeface="Franklin Gothic Book" pitchFamily="34" charset="0"/>
              </a:rPr>
              <a:t>Arms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Face and Eyes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Neck 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Chest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Abdomen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Inspect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 smtClean="0">
                <a:solidFill>
                  <a:srgbClr val="C5000B"/>
                </a:solidFill>
                <a:latin typeface="Franklin Gothic Book" pitchFamily="34" charset="0"/>
              </a:rPr>
              <a:t>Palpate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Percuss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Auscultate</a:t>
            </a:r>
          </a:p>
          <a:p>
            <a:pPr>
              <a:lnSpc>
                <a:spcPct val="100000"/>
              </a:lnSpc>
              <a:spcAft>
                <a:spcPts val="1425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Completing the examination</a:t>
            </a:r>
            <a:endParaRPr lang="en-US" dirty="0">
              <a:solidFill>
                <a:srgbClr val="C00000"/>
              </a:solidFill>
              <a:latin typeface="Franklin Gothic Book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4941" r="4987" b="4941"/>
          <a:stretch>
            <a:fillRect/>
          </a:stretch>
        </p:blipFill>
        <p:spPr bwMode="auto">
          <a:xfrm>
            <a:off x="4041775" y="1120775"/>
            <a:ext cx="4021138" cy="2695575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87" t="4941" r="4987" b="4941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3887788"/>
            <a:ext cx="2952750" cy="2586037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46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4800" dirty="0" smtClean="0">
                <a:solidFill>
                  <a:srgbClr val="4D160F"/>
                </a:solidFill>
                <a:latin typeface="Franklin Gothic Book" pitchFamily="34" charset="0"/>
              </a:rPr>
              <a:t>Inspection – Peripheral </a:t>
            </a:r>
            <a:endParaRPr lang="en-US" sz="48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87338" y="1384300"/>
            <a:ext cx="4418012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1463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 marL="8636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Look at the nails:</a:t>
            </a:r>
          </a:p>
          <a:p>
            <a:pPr lvl="1">
              <a:lnSpc>
                <a:spcPct val="100000"/>
              </a:lnSpc>
              <a:spcAft>
                <a:spcPts val="288"/>
              </a:spcAft>
              <a:buSzPct val="75000"/>
              <a:buFont typeface="Symbol" pitchFamily="18" charset="2"/>
              <a:buChar char=""/>
            </a:pP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Koilonychia 	</a:t>
            </a:r>
            <a:endParaRPr lang="en-US" dirty="0">
              <a:solidFill>
                <a:srgbClr val="C00000"/>
              </a:solidFill>
              <a:latin typeface="Franklin Gothic Book" pitchFamily="34" charset="0"/>
            </a:endParaRPr>
          </a:p>
          <a:p>
            <a:pPr lvl="1">
              <a:lnSpc>
                <a:spcPct val="100000"/>
              </a:lnSpc>
              <a:spcAft>
                <a:spcPts val="288"/>
              </a:spcAft>
              <a:buSzPct val="75000"/>
              <a:buFont typeface="Symbol" pitchFamily="18" charset="2"/>
              <a:buChar char="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Leukonychia </a:t>
            </a: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	</a:t>
            </a:r>
            <a:endParaRPr lang="en-US" dirty="0">
              <a:solidFill>
                <a:srgbClr val="C00000"/>
              </a:solidFill>
              <a:latin typeface="Franklin Gothic Book" pitchFamily="34" charset="0"/>
            </a:endParaRPr>
          </a:p>
          <a:p>
            <a:pPr lvl="1">
              <a:lnSpc>
                <a:spcPct val="100000"/>
              </a:lnSpc>
              <a:spcAft>
                <a:spcPts val="288"/>
              </a:spcAft>
              <a:buSzPct val="75000"/>
              <a:buFont typeface="Symbol" pitchFamily="18" charset="2"/>
              <a:buChar char="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Clubbing </a:t>
            </a: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	</a:t>
            </a:r>
            <a:endParaRPr lang="en-US" dirty="0">
              <a:solidFill>
                <a:srgbClr val="C00000"/>
              </a:solidFill>
              <a:latin typeface="Franklin Gothic Book" pitchFamily="34" charset="0"/>
            </a:endParaRPr>
          </a:p>
          <a:p>
            <a:pPr lvl="1">
              <a:lnSpc>
                <a:spcPct val="100000"/>
              </a:lnSpc>
              <a:buSzPct val="75000"/>
              <a:buFont typeface="Symbol" pitchFamily="18" charset="2"/>
              <a:buNone/>
            </a:pPr>
            <a:endParaRPr lang="en-US" dirty="0">
              <a:solidFill>
                <a:srgbClr val="C00000"/>
              </a:solidFill>
              <a:latin typeface="Franklin Gothic Book" pitchFamily="34" charset="0"/>
            </a:endParaRPr>
          </a:p>
          <a:p>
            <a:pPr>
              <a:lnSpc>
                <a:spcPct val="100000"/>
              </a:lnSpc>
              <a:spcAft>
                <a:spcPts val="1425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Look at and </a:t>
            </a:r>
            <a:r>
              <a:rPr lang="en-US" b="1" dirty="0">
                <a:solidFill>
                  <a:srgbClr val="C00000"/>
                </a:solidFill>
                <a:latin typeface="Franklin Gothic Book" pitchFamily="34" charset="0"/>
              </a:rPr>
              <a:t>feel</a:t>
            </a: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 the palms of the hands;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SzPct val="75000"/>
              <a:buFont typeface="Symbol" pitchFamily="18" charset="2"/>
              <a:buChar char="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Dupuytrens contracture 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SzPct val="75000"/>
              <a:buFont typeface="Symbol" pitchFamily="18" charset="2"/>
              <a:buChar char="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Palmar </a:t>
            </a: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erythema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SzPct val="75000"/>
              <a:buFont typeface="Symbol" pitchFamily="18" charset="2"/>
              <a:buChar char=""/>
            </a:pPr>
            <a:endParaRPr lang="en-US" dirty="0">
              <a:solidFill>
                <a:srgbClr val="C00000"/>
              </a:solidFill>
              <a:latin typeface="Franklin Gothic Book" pitchFamily="34" charset="0"/>
            </a:endParaRPr>
          </a:p>
          <a:p>
            <a:pPr>
              <a:lnSpc>
                <a:spcPct val="100000"/>
              </a:lnSpc>
              <a:spcAft>
                <a:spcPts val="1425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Asterixis</a:t>
            </a:r>
            <a:endParaRPr lang="en-US" dirty="0">
              <a:solidFill>
                <a:srgbClr val="C00000"/>
              </a:solidFill>
              <a:latin typeface="Franklin Gothic Book" pitchFamily="34" charset="0"/>
            </a:endParaRPr>
          </a:p>
          <a:p>
            <a:pPr>
              <a:lnSpc>
                <a:spcPct val="100000"/>
              </a:lnSpc>
              <a:spcAft>
                <a:spcPts val="1425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On the Arms look for tattoos, piercings, signs of </a:t>
            </a: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IVDU</a:t>
            </a:r>
            <a:endParaRPr lang="en-US" dirty="0">
              <a:solidFill>
                <a:srgbClr val="C00000"/>
              </a:solidFill>
              <a:latin typeface="Franklin Gothic Book" pitchFamily="34" charset="0"/>
            </a:endParaRPr>
          </a:p>
          <a:p>
            <a:pPr>
              <a:lnSpc>
                <a:spcPct val="100000"/>
              </a:lnSpc>
              <a:spcAft>
                <a:spcPts val="1425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AV fistulas</a:t>
            </a:r>
          </a:p>
          <a:p>
            <a:pPr>
              <a:lnSpc>
                <a:spcPct val="100000"/>
              </a:lnSpc>
              <a:spcAft>
                <a:spcPts val="1425"/>
              </a:spcAft>
              <a:buClrTx/>
              <a:buSzTx/>
              <a:buFontTx/>
              <a:buNone/>
            </a:pPr>
            <a:endParaRPr lang="en-US" dirty="0">
              <a:latin typeface="Franklin Gothic Book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08513" y="1295400"/>
            <a:ext cx="4395787" cy="5233988"/>
            <a:chOff x="4608513" y="1295400"/>
            <a:chExt cx="4395787" cy="5233988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513" y="1295400"/>
              <a:ext cx="2278062" cy="1944688"/>
            </a:xfrm>
            <a:prstGeom prst="rect">
              <a:avLst/>
            </a:prstGeom>
            <a:noFill/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98" t="34746" r="24922" b="4951"/>
            <a:stretch>
              <a:fillRect/>
            </a:stretch>
          </p:blipFill>
          <p:spPr bwMode="auto">
            <a:xfrm>
              <a:off x="6884988" y="1295400"/>
              <a:ext cx="2119312" cy="1922463"/>
            </a:xfrm>
            <a:prstGeom prst="rect">
              <a:avLst/>
            </a:prstGeom>
            <a:noFill/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9898" t="34746" r="24922" b="4951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3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r="14967" b="10001"/>
            <a:stretch>
              <a:fillRect/>
            </a:stretch>
          </p:blipFill>
          <p:spPr bwMode="auto">
            <a:xfrm>
              <a:off x="4608513" y="3217863"/>
              <a:ext cx="4392612" cy="3311525"/>
            </a:xfrm>
            <a:prstGeom prst="rect">
              <a:avLst/>
            </a:prstGeom>
            <a:noFill/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10001" r="14967" b="10001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46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4800" dirty="0" smtClean="0">
                <a:solidFill>
                  <a:srgbClr val="4D160F"/>
                </a:solidFill>
                <a:latin typeface="Franklin Gothic Book" pitchFamily="34" charset="0"/>
              </a:rPr>
              <a:t>Inspection – Peripheral </a:t>
            </a:r>
            <a:endParaRPr lang="en-US" sz="48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87338" y="1384300"/>
            <a:ext cx="4418012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1463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 marL="8636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Look at the nails:</a:t>
            </a:r>
          </a:p>
          <a:p>
            <a:pPr lvl="1">
              <a:lnSpc>
                <a:spcPct val="100000"/>
              </a:lnSpc>
              <a:spcAft>
                <a:spcPts val="288"/>
              </a:spcAft>
              <a:buSzPct val="75000"/>
              <a:buFont typeface="Symbol" pitchFamily="18" charset="2"/>
              <a:buChar char=""/>
            </a:pP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Koilonychia 	(</a:t>
            </a: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IDA)</a:t>
            </a:r>
          </a:p>
          <a:p>
            <a:pPr lvl="1">
              <a:lnSpc>
                <a:spcPct val="100000"/>
              </a:lnSpc>
              <a:spcAft>
                <a:spcPts val="288"/>
              </a:spcAft>
              <a:buSzPct val="75000"/>
              <a:buFont typeface="Symbol" pitchFamily="18" charset="2"/>
              <a:buChar char="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Leukonychia </a:t>
            </a: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	(</a:t>
            </a: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low albumin)</a:t>
            </a:r>
          </a:p>
          <a:p>
            <a:pPr lvl="1">
              <a:lnSpc>
                <a:spcPct val="100000"/>
              </a:lnSpc>
              <a:spcAft>
                <a:spcPts val="288"/>
              </a:spcAft>
              <a:buSzPct val="75000"/>
              <a:buFont typeface="Symbol" pitchFamily="18" charset="2"/>
              <a:buChar char="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Clubbing </a:t>
            </a: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	(</a:t>
            </a: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IBD, Ca, Cirrhosis)</a:t>
            </a:r>
          </a:p>
          <a:p>
            <a:pPr lvl="1">
              <a:lnSpc>
                <a:spcPct val="100000"/>
              </a:lnSpc>
              <a:buSzPct val="75000"/>
              <a:buFont typeface="Symbol" pitchFamily="18" charset="2"/>
              <a:buNone/>
            </a:pPr>
            <a:endParaRPr lang="en-US" dirty="0">
              <a:solidFill>
                <a:srgbClr val="C00000"/>
              </a:solidFill>
              <a:latin typeface="Franklin Gothic Book" pitchFamily="34" charset="0"/>
            </a:endParaRPr>
          </a:p>
          <a:p>
            <a:pPr>
              <a:lnSpc>
                <a:spcPct val="100000"/>
              </a:lnSpc>
              <a:spcAft>
                <a:spcPts val="1425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Look at and </a:t>
            </a:r>
            <a:r>
              <a:rPr lang="en-US" b="1" dirty="0">
                <a:solidFill>
                  <a:srgbClr val="C00000"/>
                </a:solidFill>
                <a:latin typeface="Franklin Gothic Book" pitchFamily="34" charset="0"/>
              </a:rPr>
              <a:t>feel</a:t>
            </a: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 the palms of the hands;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SzPct val="75000"/>
              <a:buFont typeface="Symbol" pitchFamily="18" charset="2"/>
              <a:buChar char="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Dupuytrens contracture 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SzPct val="75000"/>
              <a:buFont typeface="Symbol" pitchFamily="18" charset="2"/>
              <a:buChar char="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Palmar erythema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SzPct val="75000"/>
              <a:buFont typeface="Symbol" pitchFamily="18" charset="2"/>
              <a:buNone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(Both liver disease signs)</a:t>
            </a:r>
            <a:endParaRPr lang="en-US" dirty="0">
              <a:solidFill>
                <a:srgbClr val="FF0000"/>
              </a:solidFill>
              <a:latin typeface="Franklin Gothic Book" pitchFamily="34" charset="0"/>
            </a:endParaRPr>
          </a:p>
          <a:p>
            <a:pPr>
              <a:lnSpc>
                <a:spcPct val="100000"/>
              </a:lnSpc>
              <a:spcAft>
                <a:spcPts val="1425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Asterixis</a:t>
            </a:r>
            <a:r>
              <a:rPr lang="en-US" b="1" dirty="0" smtClean="0">
                <a:solidFill>
                  <a:srgbClr val="C00000"/>
                </a:solidFill>
                <a:latin typeface="Franklin Gothic Book" pitchFamily="34" charset="0"/>
              </a:rPr>
              <a:t>– </a:t>
            </a: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hepatic encephalitis</a:t>
            </a:r>
          </a:p>
          <a:p>
            <a:pPr>
              <a:lnSpc>
                <a:spcPct val="100000"/>
              </a:lnSpc>
              <a:spcAft>
                <a:spcPts val="1425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On the Arms look for tattoos, piercings, signs of IVDU – hepatitis B/C</a:t>
            </a:r>
          </a:p>
          <a:p>
            <a:pPr>
              <a:lnSpc>
                <a:spcPct val="100000"/>
              </a:lnSpc>
              <a:spcAft>
                <a:spcPts val="1425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AV fistulas</a:t>
            </a:r>
          </a:p>
          <a:p>
            <a:pPr>
              <a:lnSpc>
                <a:spcPct val="100000"/>
              </a:lnSpc>
              <a:spcAft>
                <a:spcPts val="1425"/>
              </a:spcAft>
              <a:buClrTx/>
              <a:buSzTx/>
              <a:buFontTx/>
              <a:buNone/>
            </a:pPr>
            <a:endParaRPr lang="en-US" dirty="0">
              <a:latin typeface="Franklin Gothic Book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08513" y="1295400"/>
            <a:ext cx="4395787" cy="5233988"/>
            <a:chOff x="4608513" y="1295400"/>
            <a:chExt cx="4395787" cy="5233988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513" y="1295400"/>
              <a:ext cx="2278062" cy="1944688"/>
            </a:xfrm>
            <a:prstGeom prst="rect">
              <a:avLst/>
            </a:prstGeom>
            <a:noFill/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98" t="34746" r="24922" b="4951"/>
            <a:stretch>
              <a:fillRect/>
            </a:stretch>
          </p:blipFill>
          <p:spPr bwMode="auto">
            <a:xfrm>
              <a:off x="6884988" y="1295400"/>
              <a:ext cx="2119312" cy="1922463"/>
            </a:xfrm>
            <a:prstGeom prst="rect">
              <a:avLst/>
            </a:prstGeom>
            <a:noFill/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9898" t="34746" r="24922" b="4951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3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r="14967" b="10001"/>
            <a:stretch>
              <a:fillRect/>
            </a:stretch>
          </p:blipFill>
          <p:spPr bwMode="auto">
            <a:xfrm>
              <a:off x="4608513" y="3217863"/>
              <a:ext cx="4392612" cy="3311525"/>
            </a:xfrm>
            <a:prstGeom prst="rect">
              <a:avLst/>
            </a:prstGeom>
            <a:noFill/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10001" r="14967" b="10001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 smtClean="0">
                <a:solidFill>
                  <a:srgbClr val="2E0000"/>
                </a:solidFill>
                <a:latin typeface="Franklin Gothic Book" pitchFamily="34" charset="0"/>
              </a:rPr>
              <a:t>Asterixis</a:t>
            </a:r>
            <a:endParaRPr lang="en-GB" sz="5400" dirty="0">
              <a:solidFill>
                <a:srgbClr val="2E0000"/>
              </a:solidFill>
              <a:latin typeface="Franklin Gothic Book" pitchFamily="34" charset="0"/>
            </a:endParaRPr>
          </a:p>
        </p:txBody>
      </p:sp>
      <p:pic>
        <p:nvPicPr>
          <p:cNvPr id="5" name="Asterixi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l="12590" r="12500"/>
          <a:stretch/>
        </p:blipFill>
        <p:spPr>
          <a:xfrm>
            <a:off x="1634490" y="1196752"/>
            <a:ext cx="5657850" cy="4248472"/>
          </a:xfrm>
          <a:prstGeom prst="rect">
            <a:avLst/>
          </a:prstGeom>
        </p:spPr>
      </p:pic>
      <p:sp>
        <p:nvSpPr>
          <p:cNvPr id="3" name="Action Button: Forward or Next 2">
            <a:hlinkClick r:id="" action="ppaction://noaction" highlightClick="1"/>
          </p:cNvPr>
          <p:cNvSpPr/>
          <p:nvPr/>
        </p:nvSpPr>
        <p:spPr bwMode="auto">
          <a:xfrm>
            <a:off x="1619672" y="1196752"/>
            <a:ext cx="864096" cy="648072"/>
          </a:xfrm>
          <a:prstGeom prst="actionButtonForwardNex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986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4400" dirty="0" smtClean="0">
                <a:solidFill>
                  <a:srgbClr val="4D160F"/>
                </a:solidFill>
                <a:latin typeface="Franklin Gothic Book" pitchFamily="34" charset="0"/>
              </a:rPr>
              <a:t>The examination – the order</a:t>
            </a:r>
            <a:endParaRPr lang="en-US" sz="44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57200" y="1152525"/>
            <a:ext cx="4546600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1463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 marL="638175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Introduction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Inspection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Hands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Arms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Face and Eyes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+mn-lt"/>
              </a:rPr>
              <a:t>Neck</a:t>
            </a:r>
            <a:endParaRPr lang="en-US" dirty="0">
              <a:solidFill>
                <a:srgbClr val="C00000"/>
              </a:solidFill>
              <a:latin typeface="+mn-lt"/>
            </a:endParaRP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Chest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Abdomen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Inspect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Palpate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Percuss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Auscultate</a:t>
            </a:r>
          </a:p>
          <a:p>
            <a:pPr>
              <a:lnSpc>
                <a:spcPct val="100000"/>
              </a:lnSpc>
              <a:spcAft>
                <a:spcPts val="1425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Completing the examination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1616869"/>
            <a:ext cx="3209925" cy="4838700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46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5400" dirty="0" smtClean="0">
                <a:solidFill>
                  <a:srgbClr val="4D160F"/>
                </a:solidFill>
                <a:latin typeface="+mn-lt"/>
              </a:rPr>
              <a:t>Face and eyes</a:t>
            </a:r>
            <a:endParaRPr lang="en-US" sz="5400" dirty="0">
              <a:solidFill>
                <a:srgbClr val="4D160F"/>
              </a:solidFill>
              <a:latin typeface="+mn-lt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223963"/>
            <a:ext cx="3475037" cy="1984375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784600"/>
            <a:ext cx="3474000" cy="1983600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76263" y="3240087"/>
            <a:ext cx="367188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>
              <a:lnSpc>
                <a:spcPct val="105000"/>
              </a:lnSpc>
            </a:pPr>
            <a:r>
              <a:rPr lang="en-GB" dirty="0">
                <a:solidFill>
                  <a:srgbClr val="C5000B"/>
                </a:solidFill>
                <a:latin typeface="+mn-lt"/>
              </a:rPr>
              <a:t>Angular Stomatitis </a:t>
            </a:r>
            <a:r>
              <a:rPr lang="en-GB" dirty="0" smtClean="0">
                <a:solidFill>
                  <a:srgbClr val="C5000B"/>
                </a:solidFill>
                <a:latin typeface="+mn-lt"/>
              </a:rPr>
              <a:t>– IDA </a:t>
            </a:r>
            <a:endParaRPr lang="en-GB" dirty="0">
              <a:solidFill>
                <a:srgbClr val="C5000B"/>
              </a:solidFill>
              <a:latin typeface="+mn-lt"/>
            </a:endParaRPr>
          </a:p>
        </p:txBody>
      </p:sp>
      <p:pic>
        <p:nvPicPr>
          <p:cNvPr id="20486" name="Picture 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223963"/>
            <a:ext cx="3474000" cy="1983600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039518" y="3207563"/>
            <a:ext cx="388778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>
              <a:lnSpc>
                <a:spcPct val="105000"/>
              </a:lnSpc>
            </a:pPr>
            <a:r>
              <a:rPr lang="en-GB" dirty="0">
                <a:solidFill>
                  <a:srgbClr val="C5000B"/>
                </a:solidFill>
                <a:latin typeface="+mn-lt"/>
              </a:rPr>
              <a:t>Conjunctival pallor </a:t>
            </a:r>
            <a:r>
              <a:rPr lang="en-GB" dirty="0" smtClean="0">
                <a:solidFill>
                  <a:srgbClr val="C5000B"/>
                </a:solidFill>
                <a:latin typeface="+mn-lt"/>
              </a:rPr>
              <a:t>– IDA </a:t>
            </a:r>
            <a:endParaRPr lang="en-GB" dirty="0">
              <a:solidFill>
                <a:srgbClr val="C5000B"/>
              </a:solidFill>
              <a:latin typeface="+mn-lt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576263" y="5768200"/>
            <a:ext cx="3311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>
              <a:lnSpc>
                <a:spcPct val="105000"/>
              </a:lnSpc>
            </a:pPr>
            <a:r>
              <a:rPr lang="en-GB" dirty="0">
                <a:solidFill>
                  <a:srgbClr val="C5000B"/>
                </a:solidFill>
                <a:latin typeface="+mn-lt"/>
              </a:rPr>
              <a:t>Apthous ulcers </a:t>
            </a:r>
            <a:r>
              <a:rPr lang="en-GB" dirty="0" smtClean="0">
                <a:solidFill>
                  <a:srgbClr val="C5000B"/>
                </a:solidFill>
                <a:latin typeface="+mn-lt"/>
              </a:rPr>
              <a:t>– Crohn's </a:t>
            </a:r>
            <a:endParaRPr lang="en-GB" dirty="0">
              <a:solidFill>
                <a:srgbClr val="C5000B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" r="648" b="8280"/>
          <a:stretch/>
        </p:blipFill>
        <p:spPr>
          <a:xfrm>
            <a:off x="5040313" y="3784600"/>
            <a:ext cx="3474000" cy="1983600"/>
          </a:xfrm>
          <a:prstGeom prst="rect">
            <a:avLst/>
          </a:prstGeom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039517" y="5809512"/>
            <a:ext cx="3311525" cy="57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>
              <a:lnSpc>
                <a:spcPct val="105000"/>
              </a:lnSpc>
            </a:pPr>
            <a:r>
              <a:rPr lang="en-GB" dirty="0" smtClean="0">
                <a:solidFill>
                  <a:srgbClr val="C5000B"/>
                </a:solidFill>
                <a:latin typeface="+mn-lt"/>
              </a:rPr>
              <a:t>Kayser – Fleischer ring – Wilson’s Disease</a:t>
            </a:r>
            <a:endParaRPr lang="en-GB" dirty="0">
              <a:solidFill>
                <a:srgbClr val="C5000B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5400" dirty="0" smtClean="0">
                <a:solidFill>
                  <a:srgbClr val="4D160F"/>
                </a:solidFill>
                <a:latin typeface="Franklin Gothic Book" pitchFamily="34" charset="0"/>
              </a:rPr>
              <a:t>Face and eyes</a:t>
            </a:r>
            <a:endParaRPr lang="en-US" sz="54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67544" y="1484784"/>
            <a:ext cx="4320480" cy="4524375"/>
          </a:xfrm>
        </p:spPr>
        <p:txBody>
          <a:bodyPr/>
          <a:lstStyle/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1800" dirty="0" smtClean="0">
                <a:solidFill>
                  <a:srgbClr val="C00000"/>
                </a:solidFill>
                <a:latin typeface="Franklin Gothic Book" pitchFamily="34" charset="0"/>
              </a:rPr>
              <a:t>Also </a:t>
            </a:r>
          </a:p>
          <a:p>
            <a:pPr lvl="1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1800" dirty="0" smtClean="0">
                <a:solidFill>
                  <a:srgbClr val="C00000"/>
                </a:solidFill>
                <a:latin typeface="Franklin Gothic Book" pitchFamily="34" charset="0"/>
              </a:rPr>
              <a:t>Cushingoid appearance</a:t>
            </a:r>
          </a:p>
          <a:p>
            <a:pPr lvl="2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1800" dirty="0" smtClean="0">
                <a:solidFill>
                  <a:srgbClr val="2E0000"/>
                </a:solidFill>
                <a:latin typeface="Franklin Gothic Book" pitchFamily="34" charset="0"/>
              </a:rPr>
              <a:t>Steroids/Cushing's</a:t>
            </a:r>
          </a:p>
          <a:p>
            <a:pPr lvl="1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1800" dirty="0" smtClean="0">
                <a:solidFill>
                  <a:srgbClr val="C00000"/>
                </a:solidFill>
                <a:latin typeface="Franklin Gothic Book" pitchFamily="34" charset="0"/>
              </a:rPr>
              <a:t>Parotid Hypertrophy</a:t>
            </a:r>
          </a:p>
          <a:p>
            <a:pPr lvl="2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1800" dirty="0" smtClean="0">
                <a:solidFill>
                  <a:srgbClr val="2E0000"/>
                </a:solidFill>
                <a:latin typeface="Franklin Gothic Book" pitchFamily="34" charset="0"/>
              </a:rPr>
              <a:t>Cirrhosis (ETOH) bulimia malabsorption</a:t>
            </a:r>
          </a:p>
          <a:p>
            <a:pPr lvl="1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1800" dirty="0" smtClean="0">
                <a:solidFill>
                  <a:srgbClr val="C00000"/>
                </a:solidFill>
                <a:latin typeface="Franklin Gothic Book" pitchFamily="34" charset="0"/>
              </a:rPr>
              <a:t>Xanthelasma, Corneal </a:t>
            </a:r>
            <a:r>
              <a:rPr lang="en-US" sz="1800" dirty="0">
                <a:solidFill>
                  <a:srgbClr val="C00000"/>
                </a:solidFill>
                <a:latin typeface="Franklin Gothic Book" pitchFamily="34" charset="0"/>
              </a:rPr>
              <a:t>A</a:t>
            </a:r>
            <a:r>
              <a:rPr lang="en-US" sz="1800" dirty="0" smtClean="0">
                <a:solidFill>
                  <a:srgbClr val="C00000"/>
                </a:solidFill>
                <a:latin typeface="Franklin Gothic Book" pitchFamily="34" charset="0"/>
              </a:rPr>
              <a:t>rcus</a:t>
            </a:r>
          </a:p>
          <a:p>
            <a:pPr lvl="2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1800" dirty="0" smtClean="0">
                <a:solidFill>
                  <a:srgbClr val="2E0000"/>
                </a:solidFill>
                <a:latin typeface="Franklin Gothic Book" pitchFamily="34" charset="0"/>
              </a:rPr>
              <a:t>Hyperlipidaemia</a:t>
            </a:r>
          </a:p>
          <a:p>
            <a:pPr lvl="1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1800" dirty="0" smtClean="0">
                <a:solidFill>
                  <a:srgbClr val="C00000"/>
                </a:solidFill>
                <a:latin typeface="Franklin Gothic Book" pitchFamily="34" charset="0"/>
              </a:rPr>
              <a:t>Candida </a:t>
            </a:r>
          </a:p>
          <a:p>
            <a:pPr lvl="1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1800" dirty="0" smtClean="0">
                <a:solidFill>
                  <a:srgbClr val="C00000"/>
                </a:solidFill>
                <a:latin typeface="Franklin Gothic Book" pitchFamily="34" charset="0"/>
              </a:rPr>
              <a:t>Fetor </a:t>
            </a:r>
            <a:r>
              <a:rPr lang="en-US" sz="1800" dirty="0">
                <a:solidFill>
                  <a:srgbClr val="C00000"/>
                </a:solidFill>
                <a:latin typeface="Franklin Gothic Book" pitchFamily="34" charset="0"/>
              </a:rPr>
              <a:t>H</a:t>
            </a:r>
            <a:r>
              <a:rPr lang="en-US" sz="1800" dirty="0" smtClean="0">
                <a:solidFill>
                  <a:srgbClr val="C00000"/>
                </a:solidFill>
                <a:latin typeface="Franklin Gothic Book" pitchFamily="34" charset="0"/>
              </a:rPr>
              <a:t>epaticus</a:t>
            </a:r>
          </a:p>
          <a:p>
            <a:pPr lvl="2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1800" dirty="0" smtClean="0">
                <a:solidFill>
                  <a:srgbClr val="2E0000"/>
                </a:solidFill>
                <a:latin typeface="Franklin Gothic Book" pitchFamily="34" charset="0"/>
              </a:rPr>
              <a:t> Portal hypertension</a:t>
            </a:r>
          </a:p>
          <a:p>
            <a:pPr lvl="1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1800" dirty="0" smtClean="0">
                <a:solidFill>
                  <a:srgbClr val="C00000"/>
                </a:solidFill>
                <a:latin typeface="Franklin Gothic Book" pitchFamily="34" charset="0"/>
              </a:rPr>
              <a:t>ETOH on the breath</a:t>
            </a:r>
            <a:endParaRPr lang="en-US" sz="1800" dirty="0">
              <a:solidFill>
                <a:srgbClr val="C00000"/>
              </a:solidFill>
              <a:latin typeface="Franklin Gothic Book" pitchFamily="34" charset="0"/>
            </a:endParaRP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2" t="4996" r="5002"/>
          <a:stretch>
            <a:fillRect/>
          </a:stretch>
        </p:blipFill>
        <p:spPr bwMode="auto">
          <a:xfrm>
            <a:off x="4686719" y="2175046"/>
            <a:ext cx="3958388" cy="3384209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012" t="4996" r="500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86719" y="5193744"/>
            <a:ext cx="324036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+mn-lt"/>
              </a:rPr>
              <a:t>Oral Candidiasis</a:t>
            </a:r>
            <a:endParaRPr lang="en-GB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4400" dirty="0" smtClean="0">
                <a:solidFill>
                  <a:srgbClr val="4D160F"/>
                </a:solidFill>
                <a:latin typeface="Franklin Gothic Book" pitchFamily="34" charset="0"/>
              </a:rPr>
              <a:t>The examination – the order</a:t>
            </a:r>
            <a:endParaRPr lang="en-US" sz="44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93713" y="1295400"/>
            <a:ext cx="4546600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1463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 marL="638175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Introduction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Inspection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Hands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Arms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Face and Eyes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b="1" dirty="0">
                <a:solidFill>
                  <a:srgbClr val="C00000"/>
                </a:solidFill>
                <a:latin typeface="+mj-lt"/>
              </a:rPr>
              <a:t>Neck –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Lymph Nodes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Chest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Abdomen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Inspect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Palpate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Percuss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Auscultate</a:t>
            </a:r>
          </a:p>
          <a:p>
            <a:pPr>
              <a:lnSpc>
                <a:spcPct val="100000"/>
              </a:lnSpc>
              <a:spcAft>
                <a:spcPts val="1425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Completing the examination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/>
          <a:stretch/>
        </p:blipFill>
        <p:spPr bwMode="auto">
          <a:xfrm>
            <a:off x="3707904" y="1824000"/>
            <a:ext cx="4953249" cy="3816424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4000" b="1" dirty="0" smtClean="0">
                <a:solidFill>
                  <a:srgbClr val="742217"/>
                </a:solidFill>
                <a:latin typeface="Franklin Gothic Book" pitchFamily="34" charset="0"/>
              </a:rPr>
              <a:t>Lymph node examination – Virchow's!</a:t>
            </a:r>
            <a:endParaRPr lang="en-US" sz="4000" b="1" dirty="0">
              <a:solidFill>
                <a:srgbClr val="742217"/>
              </a:solidFill>
              <a:latin typeface="Franklin Gothic Boo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67544" y="1772816"/>
            <a:ext cx="3646488" cy="4524375"/>
          </a:xfrm>
        </p:spPr>
        <p:txBody>
          <a:bodyPr>
            <a:normAutofit fontScale="85000" lnSpcReduction="20000"/>
          </a:bodyPr>
          <a:lstStyle/>
          <a:p>
            <a:pPr>
              <a:buSzPct val="45000"/>
              <a:buFont typeface="Wingdings" pitchFamily="2" charset="2"/>
              <a:buChar char=""/>
            </a:pPr>
            <a:r>
              <a:rPr lang="en-GB" dirty="0" smtClean="0">
                <a:solidFill>
                  <a:srgbClr val="C5000B"/>
                </a:solidFill>
              </a:rPr>
              <a:t>Don't sit the patient up at this point – it will waste time!</a:t>
            </a:r>
          </a:p>
          <a:p>
            <a:pPr>
              <a:buSzPct val="45000"/>
              <a:buFont typeface="Wingdings" pitchFamily="2" charset="2"/>
              <a:buChar char=""/>
            </a:pPr>
            <a:r>
              <a:rPr lang="en-GB" dirty="0" smtClean="0">
                <a:solidFill>
                  <a:srgbClr val="C5000B"/>
                </a:solidFill>
              </a:rPr>
              <a:t>Leave it to the end, or mention you would examine the nodes.</a:t>
            </a:r>
          </a:p>
          <a:p>
            <a:pPr>
              <a:buSzPct val="45000"/>
              <a:buFont typeface="Wingdings" pitchFamily="2" charset="2"/>
              <a:buChar char=""/>
            </a:pPr>
            <a:r>
              <a:rPr lang="en-GB" dirty="0" smtClean="0">
                <a:solidFill>
                  <a:srgbClr val="C5000B"/>
                </a:solidFill>
              </a:rPr>
              <a:t>However this lymph node in the left supraclavicular fossa is regarded as a sentinel node for gastric cancer, so you can palpate this while you're at the neck.</a:t>
            </a:r>
          </a:p>
          <a:p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1990" y="2335213"/>
            <a:ext cx="3807845" cy="3063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4800" dirty="0" smtClean="0">
                <a:solidFill>
                  <a:srgbClr val="4D160F"/>
                </a:solidFill>
                <a:latin typeface="Franklin Gothic Book" pitchFamily="34" charset="0"/>
              </a:rPr>
              <a:t>Areas Covered</a:t>
            </a:r>
            <a:endParaRPr lang="en-US" sz="48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</a:rPr>
              <a:t>The divisions of the abdomen, and the structures underlying these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</a:rPr>
              <a:t>Identifying abnormalities of the abdomen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</a:rPr>
              <a:t>Peripheral signs of abdominal disease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</a:rPr>
              <a:t>How to examine the abdomen</a:t>
            </a:r>
          </a:p>
          <a:p>
            <a:pPr lvl="1">
              <a:lnSpc>
                <a:spcPct val="100000"/>
              </a:lnSpc>
              <a:spcAft>
                <a:spcPts val="1425"/>
              </a:spcAft>
              <a:buSzPct val="75000"/>
              <a:buFont typeface="Symbol" pitchFamily="18" charset="2"/>
              <a:buChar char=""/>
            </a:pPr>
            <a:r>
              <a:rPr lang="en-US" sz="2400" dirty="0" smtClean="0">
                <a:solidFill>
                  <a:srgbClr val="C00000"/>
                </a:solidFill>
              </a:rPr>
              <a:t>Inspect</a:t>
            </a:r>
          </a:p>
          <a:p>
            <a:pPr lvl="1">
              <a:lnSpc>
                <a:spcPct val="100000"/>
              </a:lnSpc>
              <a:spcAft>
                <a:spcPts val="1425"/>
              </a:spcAft>
              <a:buSzPct val="75000"/>
              <a:buFont typeface="Symbol" pitchFamily="18" charset="2"/>
              <a:buChar char=""/>
            </a:pPr>
            <a:r>
              <a:rPr lang="en-US" sz="2400" dirty="0" smtClean="0">
                <a:solidFill>
                  <a:srgbClr val="C00000"/>
                </a:solidFill>
              </a:rPr>
              <a:t>Palpate</a:t>
            </a:r>
          </a:p>
          <a:p>
            <a:pPr lvl="1">
              <a:lnSpc>
                <a:spcPct val="100000"/>
              </a:lnSpc>
              <a:spcAft>
                <a:spcPts val="1425"/>
              </a:spcAft>
              <a:buSzPct val="75000"/>
              <a:buFont typeface="Symbol" pitchFamily="18" charset="2"/>
              <a:buChar char=""/>
            </a:pPr>
            <a:r>
              <a:rPr lang="en-US" sz="2400" dirty="0" smtClean="0">
                <a:solidFill>
                  <a:srgbClr val="C00000"/>
                </a:solidFill>
              </a:rPr>
              <a:t>Percuss</a:t>
            </a:r>
          </a:p>
          <a:p>
            <a:pPr lvl="1">
              <a:lnSpc>
                <a:spcPct val="100000"/>
              </a:lnSpc>
              <a:spcAft>
                <a:spcPts val="1425"/>
              </a:spcAft>
              <a:buSzPct val="75000"/>
              <a:buFont typeface="Symbol" pitchFamily="18" charset="2"/>
              <a:buChar char=""/>
            </a:pPr>
            <a:r>
              <a:rPr lang="en-US" sz="2400" dirty="0" smtClean="0">
                <a:solidFill>
                  <a:srgbClr val="C00000"/>
                </a:solidFill>
              </a:rPr>
              <a:t>Auscultate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</a:rPr>
              <a:t>How to complete your examination and investigations you might do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4400" dirty="0" smtClean="0">
                <a:solidFill>
                  <a:srgbClr val="4D160F"/>
                </a:solidFill>
                <a:latin typeface="Franklin Gothic Book" pitchFamily="34" charset="0"/>
              </a:rPr>
              <a:t>The examination – the order</a:t>
            </a:r>
            <a:endParaRPr lang="en-US" sz="44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57200" y="1223963"/>
            <a:ext cx="4546600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1463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 marL="638175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Introduction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Inspection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Hands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Arms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Face and Eyes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Franklin Gothic Book" pitchFamily="34" charset="0"/>
              </a:rPr>
              <a:t>Neck</a:t>
            </a:r>
            <a:endParaRPr lang="en-US" dirty="0">
              <a:solidFill>
                <a:srgbClr val="C00000"/>
              </a:solidFill>
              <a:latin typeface="Franklin Gothic Book" pitchFamily="34" charset="0"/>
            </a:endParaRP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b="1" dirty="0">
                <a:solidFill>
                  <a:srgbClr val="C00000"/>
                </a:solidFill>
                <a:latin typeface="Franklin Gothic Book" pitchFamily="34" charset="0"/>
              </a:rPr>
              <a:t>Chest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Abdomen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Inspect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Palpate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Percuss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Auscultate</a:t>
            </a:r>
          </a:p>
          <a:p>
            <a:pPr>
              <a:lnSpc>
                <a:spcPct val="100000"/>
              </a:lnSpc>
              <a:spcAft>
                <a:spcPts val="1425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Franklin Gothic Book" pitchFamily="34" charset="0"/>
              </a:rPr>
              <a:t>Completing the examination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133" y="1600200"/>
            <a:ext cx="3538559" cy="4872038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46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5400" dirty="0" smtClean="0">
                <a:solidFill>
                  <a:srgbClr val="4D160F"/>
                </a:solidFill>
                <a:latin typeface="Franklin Gothic Book" pitchFamily="34" charset="0"/>
              </a:rPr>
              <a:t>Chest</a:t>
            </a:r>
            <a:endParaRPr lang="en-US" sz="54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25604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350" y="936625"/>
            <a:ext cx="4122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3743325"/>
            <a:ext cx="4122737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60363" y="1295400"/>
            <a:ext cx="395922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1463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 marL="8636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C00000"/>
                </a:solidFill>
                <a:latin typeface="+mj-lt"/>
              </a:rPr>
              <a:t>Look at the chest for signs of liver disease.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000" dirty="0">
                <a:solidFill>
                  <a:srgbClr val="C00000"/>
                </a:solidFill>
                <a:latin typeface="+mj-lt"/>
              </a:rPr>
              <a:t>Gynaecomastia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000" dirty="0">
                <a:solidFill>
                  <a:srgbClr val="C00000"/>
                </a:solidFill>
                <a:latin typeface="+mj-lt"/>
              </a:rPr>
              <a:t>Hair Loss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000" dirty="0">
                <a:solidFill>
                  <a:srgbClr val="C00000"/>
                </a:solidFill>
                <a:latin typeface="+mj-lt"/>
              </a:rPr>
              <a:t>Spider naevi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SzPct val="75000"/>
              <a:buFont typeface="Symbol" pitchFamily="18" charset="2"/>
              <a:buChar char=""/>
            </a:pPr>
            <a:r>
              <a:rPr lang="en-US" sz="2000" dirty="0">
                <a:solidFill>
                  <a:srgbClr val="C00000"/>
                </a:solidFill>
                <a:latin typeface="+mj-lt"/>
              </a:rPr>
              <a:t>SVC distribution</a:t>
            </a:r>
          </a:p>
          <a:p>
            <a:pPr>
              <a:lnSpc>
                <a:spcPct val="100000"/>
              </a:lnSpc>
              <a:spcAft>
                <a:spcPts val="1425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000" dirty="0">
                <a:solidFill>
                  <a:srgbClr val="C00000"/>
                </a:solidFill>
                <a:latin typeface="+mj-lt"/>
              </a:rPr>
              <a:t>Jaundice (again)</a:t>
            </a:r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6696075" y="4967288"/>
            <a:ext cx="215900" cy="215900"/>
          </a:xfrm>
          <a:prstGeom prst="ellipse">
            <a:avLst/>
          </a:prstGeom>
          <a:noFill/>
          <a:ln w="7200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4032250"/>
            <a:ext cx="2362200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2376488" y="4103688"/>
            <a:ext cx="4464050" cy="863600"/>
          </a:xfrm>
          <a:prstGeom prst="line">
            <a:avLst/>
          </a:prstGeom>
          <a:noFill/>
          <a:ln w="5400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2735263" y="5181600"/>
            <a:ext cx="4103687" cy="1011238"/>
          </a:xfrm>
          <a:prstGeom prst="line">
            <a:avLst/>
          </a:prstGeom>
          <a:noFill/>
          <a:ln w="5400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2376488" y="2232819"/>
            <a:ext cx="2771576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Arrow Connector 4"/>
          <p:cNvCxnSpPr/>
          <p:nvPr/>
        </p:nvCxnSpPr>
        <p:spPr bwMode="auto">
          <a:xfrm>
            <a:off x="3131840" y="3284984"/>
            <a:ext cx="2016224" cy="81870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4400" dirty="0" smtClean="0">
                <a:solidFill>
                  <a:srgbClr val="4D160F"/>
                </a:solidFill>
                <a:latin typeface="Franklin Gothic Book" pitchFamily="34" charset="0"/>
              </a:rPr>
              <a:t>The examination – the order</a:t>
            </a:r>
            <a:endParaRPr lang="en-US" sz="44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457200" y="1223963"/>
            <a:ext cx="4546600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1463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 marL="638175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Introduction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Inspection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Hands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Arms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Face and Eyes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Neck – Lymph!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Chest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b="1" dirty="0">
                <a:solidFill>
                  <a:srgbClr val="C00000"/>
                </a:solidFill>
                <a:latin typeface="+mj-lt"/>
              </a:rPr>
              <a:t>Abdomen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Inspect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Palpate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Percuss</a:t>
            </a:r>
            <a:endParaRPr lang="en-US" dirty="0">
              <a:solidFill>
                <a:srgbClr val="C00000"/>
              </a:solidFill>
              <a:latin typeface="+mj-lt"/>
            </a:endParaRP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Auscultate</a:t>
            </a:r>
          </a:p>
          <a:p>
            <a:pPr>
              <a:lnSpc>
                <a:spcPct val="100000"/>
              </a:lnSpc>
              <a:spcAft>
                <a:spcPts val="1425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Completing the examination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664" y="1700808"/>
            <a:ext cx="5088565" cy="3816424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5400" dirty="0" smtClean="0">
                <a:solidFill>
                  <a:srgbClr val="4D160F"/>
                </a:solidFill>
                <a:latin typeface="Franklin Gothic Book" pitchFamily="34" charset="0"/>
              </a:rPr>
              <a:t>Inspection – Abdomen </a:t>
            </a:r>
            <a:endParaRPr lang="en-US" sz="54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400" i="1" dirty="0" smtClean="0">
                <a:solidFill>
                  <a:srgbClr val="C00000"/>
                </a:solidFill>
                <a:latin typeface="+mj-lt"/>
              </a:rPr>
              <a:t>Look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 for Scars</a:t>
            </a:r>
          </a:p>
          <a:p>
            <a:pPr lvl="1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2200" dirty="0" smtClean="0">
                <a:solidFill>
                  <a:srgbClr val="C00000"/>
                </a:solidFill>
                <a:latin typeface="+mj-lt"/>
              </a:rPr>
              <a:t>Remember to look at the back as well!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Drains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Obvious organomegaly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Distension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Caput medusae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Peristalsis</a:t>
            </a:r>
            <a:endParaRPr lang="en-US" sz="2400" dirty="0" smtClean="0">
              <a:solidFill>
                <a:srgbClr val="C00000"/>
              </a:solidFill>
              <a:latin typeface="+mj-lt"/>
              <a:hlinkClick r:id="rId3"/>
            </a:endParaRP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Body habitus</a:t>
            </a:r>
          </a:p>
          <a:p>
            <a:endParaRPr lang="en-GB" dirty="0"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68760"/>
            <a:ext cx="2502868" cy="4872038"/>
          </a:xfrm>
        </p:spPr>
      </p:pic>
      <p:pic>
        <p:nvPicPr>
          <p:cNvPr id="4098" name="Picture 2" descr="http://www.meddean.luc.edu/lumen/meded/medicine/pulmonar/pdself/Abdomen/Ascit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83" y="3573015"/>
            <a:ext cx="4210050" cy="2886075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3059832" y="5016052"/>
            <a:ext cx="2232248" cy="14114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 smtClean="0">
                <a:latin typeface="Franklin Gothic Book" pitchFamily="34" charset="0"/>
              </a:rPr>
              <a:t>Peristalsis</a:t>
            </a:r>
            <a:endParaRPr lang="en-GB" sz="5400" dirty="0">
              <a:latin typeface="Franklin Gothic Book" pitchFamily="34" charset="0"/>
            </a:endParaRPr>
          </a:p>
        </p:txBody>
      </p:sp>
      <p:pic>
        <p:nvPicPr>
          <p:cNvPr id="5" name="Visual Peristalsi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52948" y="1628800"/>
            <a:ext cx="6038105" cy="4528579"/>
          </a:xfrm>
          <a:prstGeom prst="rect">
            <a:avLst/>
          </a:prstGeom>
        </p:spPr>
      </p:pic>
      <p:sp>
        <p:nvSpPr>
          <p:cNvPr id="3" name="Action Button: Forward or Next 2">
            <a:hlinkClick r:id="" action="ppaction://noaction" highlightClick="1"/>
          </p:cNvPr>
          <p:cNvSpPr/>
          <p:nvPr/>
        </p:nvSpPr>
        <p:spPr bwMode="auto">
          <a:xfrm>
            <a:off x="1552948" y="1628800"/>
            <a:ext cx="1080120" cy="720080"/>
          </a:xfrm>
          <a:prstGeom prst="actionButtonForwardNex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690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5400" dirty="0" smtClean="0">
                <a:solidFill>
                  <a:srgbClr val="4D160F"/>
                </a:solidFill>
                <a:latin typeface="Franklin Gothic Book" pitchFamily="34" charset="0"/>
              </a:rPr>
              <a:t>Palpation</a:t>
            </a:r>
            <a:endParaRPr lang="en-US" sz="54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kern="1200" dirty="0" smtClean="0">
                <a:solidFill>
                  <a:srgbClr val="C00000"/>
                </a:solidFill>
                <a:latin typeface="+mj-lt"/>
                <a:ea typeface="Microsoft YaHei" pitchFamily="34" charset="-122"/>
              </a:rPr>
              <a:t>You have to palpate:</a:t>
            </a:r>
          </a:p>
          <a:p>
            <a:pPr marL="0" lvl="0" indent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kern="1200" dirty="0" smtClean="0">
                <a:solidFill>
                  <a:srgbClr val="C00000"/>
                </a:solidFill>
                <a:latin typeface="+mj-lt"/>
                <a:ea typeface="Microsoft YaHei" pitchFamily="34" charset="-122"/>
              </a:rPr>
              <a:t>The 9 areas (Superficial and deep)</a:t>
            </a:r>
          </a:p>
          <a:p>
            <a:pPr marL="0" lvl="0" indent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kern="1200" dirty="0" smtClean="0">
                <a:solidFill>
                  <a:srgbClr val="C00000"/>
                </a:solidFill>
                <a:latin typeface="+mj-lt"/>
                <a:ea typeface="Microsoft YaHei" pitchFamily="34" charset="-122"/>
              </a:rPr>
              <a:t>The Liver</a:t>
            </a:r>
          </a:p>
          <a:p>
            <a:pPr marL="0" lvl="0" indent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kern="1200" dirty="0" smtClean="0">
                <a:solidFill>
                  <a:srgbClr val="C00000"/>
                </a:solidFill>
                <a:latin typeface="+mj-lt"/>
                <a:ea typeface="Microsoft YaHei" pitchFamily="34" charset="-122"/>
              </a:rPr>
              <a:t>The Spleen</a:t>
            </a:r>
          </a:p>
          <a:p>
            <a:pPr marL="0" lvl="0" indent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kern="1200" dirty="0" smtClean="0">
                <a:solidFill>
                  <a:srgbClr val="C00000"/>
                </a:solidFill>
                <a:latin typeface="+mj-lt"/>
                <a:ea typeface="Microsoft YaHei" pitchFamily="34" charset="-122"/>
              </a:rPr>
              <a:t>The Kidneys</a:t>
            </a:r>
          </a:p>
          <a:p>
            <a:pPr marL="0" lvl="0" indent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kern="1200" dirty="0" smtClean="0">
                <a:solidFill>
                  <a:srgbClr val="C00000"/>
                </a:solidFill>
                <a:latin typeface="+mj-lt"/>
                <a:ea typeface="Microsoft YaHei" pitchFamily="34" charset="-122"/>
              </a:rPr>
              <a:t>The Aorta (AAA)</a:t>
            </a:r>
          </a:p>
          <a:p>
            <a:endParaRPr lang="en-GB" dirty="0">
              <a:latin typeface="+mj-lt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700808"/>
            <a:ext cx="4452534" cy="3963243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5400" dirty="0" smtClean="0">
                <a:solidFill>
                  <a:srgbClr val="4D160F"/>
                </a:solidFill>
                <a:latin typeface="Franklin Gothic Book" pitchFamily="34" charset="0"/>
              </a:rPr>
              <a:t>Palpation – cont. </a:t>
            </a:r>
            <a:endParaRPr lang="en-US" sz="54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Kneel on the right of the patient (unless the bed is too high or you are too short!)</a:t>
            </a:r>
          </a:p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If patient has any localised pain – start in the opposite area</a:t>
            </a:r>
          </a:p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Palpate by passing your hand through each of the divisions – gently and carefully</a:t>
            </a:r>
          </a:p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BEND FROM THE MCP JOINTS – NOT THE IP JOINTS!</a:t>
            </a:r>
          </a:p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Now repeat the examination - palpating more deeply than before.</a:t>
            </a:r>
          </a:p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Note and define any masses and guarding.</a:t>
            </a:r>
          </a:p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Look at the patient’s face throughout – you are examining for tenderness!!</a:t>
            </a:r>
          </a:p>
          <a:p>
            <a:endParaRPr lang="en-GB" dirty="0"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4000" dirty="0" smtClean="0">
                <a:solidFill>
                  <a:srgbClr val="4D160F"/>
                </a:solidFill>
                <a:latin typeface="Franklin Gothic Book" pitchFamily="34" charset="0"/>
              </a:rPr>
              <a:t>Hepatomegaly/Splenomegaly</a:t>
            </a:r>
            <a:endParaRPr lang="en-US" sz="40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3656013" cy="5131470"/>
          </a:xfrm>
        </p:spPr>
        <p:txBody>
          <a:bodyPr>
            <a:normAutofit fontScale="62500" lnSpcReduction="20000"/>
          </a:bodyPr>
          <a:lstStyle/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Start in the right iliac fossa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Lay the border of your hand on the patients stomach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Ask them to take deep breaths in and out, push your hand in on inspiration – The liver/spleen is pushed down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Move your hand towards the right costal margin every time they expire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You should not feel a liver!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The spleen is the same technique; start in the RIF, but move across to the left side.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You should not feel a spleen!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863600"/>
            <a:ext cx="3048000" cy="2286000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1" r="9961"/>
          <a:stretch>
            <a:fillRect/>
          </a:stretch>
        </p:blipFill>
        <p:spPr bwMode="auto">
          <a:xfrm>
            <a:off x="4968875" y="3221038"/>
            <a:ext cx="3743325" cy="3402012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961" r="9961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5975350" y="4389438"/>
            <a:ext cx="1588" cy="1803400"/>
          </a:xfrm>
          <a:prstGeom prst="line">
            <a:avLst/>
          </a:prstGeom>
          <a:noFill/>
          <a:ln w="216000" cap="flat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V="1">
            <a:off x="5975350" y="4533900"/>
            <a:ext cx="1800225" cy="1731963"/>
          </a:xfrm>
          <a:prstGeom prst="line">
            <a:avLst/>
          </a:prstGeom>
          <a:noFill/>
          <a:ln w="216000" cap="flat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307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 bwMode="auto">
          <a:xfrm>
            <a:off x="2981891" y="5360391"/>
            <a:ext cx="1368152" cy="702143"/>
          </a:xfrm>
          <a:prstGeom prst="ellipse">
            <a:avLst/>
          </a:prstGeom>
          <a:solidFill>
            <a:srgbClr val="FDD7DC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Microsoft YaHei" pitchFamily="34" charset="-122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773691" y="743034"/>
            <a:ext cx="3420029" cy="4673791"/>
            <a:chOff x="1576130" y="784677"/>
            <a:chExt cx="3420029" cy="467379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969" l="0" r="952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0000">
              <a:off x="1803711" y="791094"/>
              <a:ext cx="1677763" cy="297236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83" b="89941" l="0" r="88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0000">
              <a:off x="3146613" y="784677"/>
              <a:ext cx="1677911" cy="3235352"/>
            </a:xfrm>
            <a:prstGeom prst="rect">
              <a:avLst/>
            </a:prstGeom>
          </p:spPr>
        </p:pic>
        <p:sp>
          <p:nvSpPr>
            <p:cNvPr id="40" name="Rounded Rectangle 10"/>
            <p:cNvSpPr/>
            <p:nvPr/>
          </p:nvSpPr>
          <p:spPr bwMode="auto">
            <a:xfrm>
              <a:off x="1956746" y="3573016"/>
              <a:ext cx="2615254" cy="1885452"/>
            </a:xfrm>
            <a:custGeom>
              <a:avLst/>
              <a:gdLst>
                <a:gd name="connsiteX0" fmla="*/ 0 w 4392488"/>
                <a:gd name="connsiteY0" fmla="*/ 504066 h 3024336"/>
                <a:gd name="connsiteX1" fmla="*/ 504066 w 4392488"/>
                <a:gd name="connsiteY1" fmla="*/ 0 h 3024336"/>
                <a:gd name="connsiteX2" fmla="*/ 3888422 w 4392488"/>
                <a:gd name="connsiteY2" fmla="*/ 0 h 3024336"/>
                <a:gd name="connsiteX3" fmla="*/ 4392488 w 4392488"/>
                <a:gd name="connsiteY3" fmla="*/ 504066 h 3024336"/>
                <a:gd name="connsiteX4" fmla="*/ 4392488 w 4392488"/>
                <a:gd name="connsiteY4" fmla="*/ 2520270 h 3024336"/>
                <a:gd name="connsiteX5" fmla="*/ 3888422 w 4392488"/>
                <a:gd name="connsiteY5" fmla="*/ 3024336 h 3024336"/>
                <a:gd name="connsiteX6" fmla="*/ 504066 w 4392488"/>
                <a:gd name="connsiteY6" fmla="*/ 3024336 h 3024336"/>
                <a:gd name="connsiteX7" fmla="*/ 0 w 4392488"/>
                <a:gd name="connsiteY7" fmla="*/ 2520270 h 3024336"/>
                <a:gd name="connsiteX8" fmla="*/ 0 w 4392488"/>
                <a:gd name="connsiteY8" fmla="*/ 504066 h 3024336"/>
                <a:gd name="connsiteX0" fmla="*/ 0 w 4392488"/>
                <a:gd name="connsiteY0" fmla="*/ 504066 h 3024336"/>
                <a:gd name="connsiteX1" fmla="*/ 504066 w 4392488"/>
                <a:gd name="connsiteY1" fmla="*/ 0 h 3024336"/>
                <a:gd name="connsiteX2" fmla="*/ 3888422 w 4392488"/>
                <a:gd name="connsiteY2" fmla="*/ 0 h 3024336"/>
                <a:gd name="connsiteX3" fmla="*/ 4392488 w 4392488"/>
                <a:gd name="connsiteY3" fmla="*/ 504066 h 3024336"/>
                <a:gd name="connsiteX4" fmla="*/ 4392488 w 4392488"/>
                <a:gd name="connsiteY4" fmla="*/ 2520270 h 3024336"/>
                <a:gd name="connsiteX5" fmla="*/ 3525565 w 4392488"/>
                <a:gd name="connsiteY5" fmla="*/ 1601936 h 3024336"/>
                <a:gd name="connsiteX6" fmla="*/ 504066 w 4392488"/>
                <a:gd name="connsiteY6" fmla="*/ 3024336 h 3024336"/>
                <a:gd name="connsiteX7" fmla="*/ 0 w 4392488"/>
                <a:gd name="connsiteY7" fmla="*/ 2520270 h 3024336"/>
                <a:gd name="connsiteX8" fmla="*/ 0 w 4392488"/>
                <a:gd name="connsiteY8" fmla="*/ 504066 h 3024336"/>
                <a:gd name="connsiteX0" fmla="*/ 0 w 4392488"/>
                <a:gd name="connsiteY0" fmla="*/ 504066 h 3024336"/>
                <a:gd name="connsiteX1" fmla="*/ 504066 w 4392488"/>
                <a:gd name="connsiteY1" fmla="*/ 0 h 3024336"/>
                <a:gd name="connsiteX2" fmla="*/ 3888422 w 4392488"/>
                <a:gd name="connsiteY2" fmla="*/ 0 h 3024336"/>
                <a:gd name="connsiteX3" fmla="*/ 4392488 w 4392488"/>
                <a:gd name="connsiteY3" fmla="*/ 504066 h 3024336"/>
                <a:gd name="connsiteX4" fmla="*/ 4276373 w 4392488"/>
                <a:gd name="connsiteY4" fmla="*/ 807584 h 3024336"/>
                <a:gd name="connsiteX5" fmla="*/ 3525565 w 4392488"/>
                <a:gd name="connsiteY5" fmla="*/ 1601936 h 3024336"/>
                <a:gd name="connsiteX6" fmla="*/ 504066 w 4392488"/>
                <a:gd name="connsiteY6" fmla="*/ 3024336 h 3024336"/>
                <a:gd name="connsiteX7" fmla="*/ 0 w 4392488"/>
                <a:gd name="connsiteY7" fmla="*/ 2520270 h 3024336"/>
                <a:gd name="connsiteX8" fmla="*/ 0 w 4392488"/>
                <a:gd name="connsiteY8" fmla="*/ 504066 h 302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2488" h="3024336">
                  <a:moveTo>
                    <a:pt x="0" y="504066"/>
                  </a:moveTo>
                  <a:cubicBezTo>
                    <a:pt x="0" y="225678"/>
                    <a:pt x="225678" y="0"/>
                    <a:pt x="504066" y="0"/>
                  </a:cubicBezTo>
                  <a:lnTo>
                    <a:pt x="3888422" y="0"/>
                  </a:lnTo>
                  <a:cubicBezTo>
                    <a:pt x="4166810" y="0"/>
                    <a:pt x="4392488" y="225678"/>
                    <a:pt x="4392488" y="504066"/>
                  </a:cubicBezTo>
                  <a:lnTo>
                    <a:pt x="4276373" y="807584"/>
                  </a:lnTo>
                  <a:cubicBezTo>
                    <a:pt x="4276373" y="1085972"/>
                    <a:pt x="3803953" y="1601936"/>
                    <a:pt x="3525565" y="1601936"/>
                  </a:cubicBezTo>
                  <a:cubicBezTo>
                    <a:pt x="2397446" y="1601936"/>
                    <a:pt x="1632185" y="3024336"/>
                    <a:pt x="504066" y="3024336"/>
                  </a:cubicBezTo>
                  <a:cubicBezTo>
                    <a:pt x="225678" y="3024336"/>
                    <a:pt x="0" y="2798658"/>
                    <a:pt x="0" y="2520270"/>
                  </a:cubicBezTo>
                  <a:lnTo>
                    <a:pt x="0" y="504066"/>
                  </a:lnTo>
                  <a:close/>
                </a:path>
              </a:pathLst>
            </a:cu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Microsoft YaHei" pitchFamily="34" charset="-122"/>
              </a:endParaRPr>
            </a:p>
          </p:txBody>
        </p:sp>
        <p:sp>
          <p:nvSpPr>
            <p:cNvPr id="41" name="Block Arc 24"/>
            <p:cNvSpPr/>
            <p:nvPr/>
          </p:nvSpPr>
          <p:spPr bwMode="auto">
            <a:xfrm>
              <a:off x="1576130" y="3338953"/>
              <a:ext cx="3420029" cy="547603"/>
            </a:xfrm>
            <a:custGeom>
              <a:avLst/>
              <a:gdLst>
                <a:gd name="connsiteX0" fmla="*/ 0 w 3168352"/>
                <a:gd name="connsiteY0" fmla="*/ 579817 h 1159633"/>
                <a:gd name="connsiteX1" fmla="*/ 1584176 w 3168352"/>
                <a:gd name="connsiteY1" fmla="*/ 0 h 1159633"/>
                <a:gd name="connsiteX2" fmla="*/ 3168352 w 3168352"/>
                <a:gd name="connsiteY2" fmla="*/ 579817 h 1159633"/>
                <a:gd name="connsiteX3" fmla="*/ 2878444 w 3168352"/>
                <a:gd name="connsiteY3" fmla="*/ 579817 h 1159633"/>
                <a:gd name="connsiteX4" fmla="*/ 1584176 w 3168352"/>
                <a:gd name="connsiteY4" fmla="*/ 289909 h 1159633"/>
                <a:gd name="connsiteX5" fmla="*/ 289908 w 3168352"/>
                <a:gd name="connsiteY5" fmla="*/ 579817 h 1159633"/>
                <a:gd name="connsiteX6" fmla="*/ 0 w 3168352"/>
                <a:gd name="connsiteY6" fmla="*/ 579817 h 1159633"/>
                <a:gd name="connsiteX0" fmla="*/ 0 w 3168352"/>
                <a:gd name="connsiteY0" fmla="*/ 579817 h 579817"/>
                <a:gd name="connsiteX1" fmla="*/ 1584176 w 3168352"/>
                <a:gd name="connsiteY1" fmla="*/ 0 h 579817"/>
                <a:gd name="connsiteX2" fmla="*/ 3168352 w 3168352"/>
                <a:gd name="connsiteY2" fmla="*/ 579817 h 579817"/>
                <a:gd name="connsiteX3" fmla="*/ 2878444 w 3168352"/>
                <a:gd name="connsiteY3" fmla="*/ 579817 h 579817"/>
                <a:gd name="connsiteX4" fmla="*/ 1584176 w 3168352"/>
                <a:gd name="connsiteY4" fmla="*/ 289909 h 579817"/>
                <a:gd name="connsiteX5" fmla="*/ 188308 w 3168352"/>
                <a:gd name="connsiteY5" fmla="*/ 478217 h 579817"/>
                <a:gd name="connsiteX6" fmla="*/ 0 w 3168352"/>
                <a:gd name="connsiteY6" fmla="*/ 579817 h 579817"/>
                <a:gd name="connsiteX0" fmla="*/ 0 w 3168352"/>
                <a:gd name="connsiteY0" fmla="*/ 579817 h 579817"/>
                <a:gd name="connsiteX1" fmla="*/ 1584176 w 3168352"/>
                <a:gd name="connsiteY1" fmla="*/ 0 h 579817"/>
                <a:gd name="connsiteX2" fmla="*/ 3168352 w 3168352"/>
                <a:gd name="connsiteY2" fmla="*/ 579817 h 579817"/>
                <a:gd name="connsiteX3" fmla="*/ 2849415 w 3168352"/>
                <a:gd name="connsiteY3" fmla="*/ 434675 h 579817"/>
                <a:gd name="connsiteX4" fmla="*/ 1584176 w 3168352"/>
                <a:gd name="connsiteY4" fmla="*/ 289909 h 579817"/>
                <a:gd name="connsiteX5" fmla="*/ 188308 w 3168352"/>
                <a:gd name="connsiteY5" fmla="*/ 478217 h 579817"/>
                <a:gd name="connsiteX6" fmla="*/ 0 w 3168352"/>
                <a:gd name="connsiteY6" fmla="*/ 579817 h 579817"/>
                <a:gd name="connsiteX0" fmla="*/ 0 w 3168352"/>
                <a:gd name="connsiteY0" fmla="*/ 579817 h 579817"/>
                <a:gd name="connsiteX1" fmla="*/ 1584176 w 3168352"/>
                <a:gd name="connsiteY1" fmla="*/ 0 h 579817"/>
                <a:gd name="connsiteX2" fmla="*/ 3168352 w 3168352"/>
                <a:gd name="connsiteY2" fmla="*/ 579817 h 579817"/>
                <a:gd name="connsiteX3" fmla="*/ 2849415 w 3168352"/>
                <a:gd name="connsiteY3" fmla="*/ 434675 h 579817"/>
                <a:gd name="connsiteX4" fmla="*/ 1555147 w 3168352"/>
                <a:gd name="connsiteY4" fmla="*/ 159281 h 579817"/>
                <a:gd name="connsiteX5" fmla="*/ 188308 w 3168352"/>
                <a:gd name="connsiteY5" fmla="*/ 478217 h 579817"/>
                <a:gd name="connsiteX6" fmla="*/ 0 w 3168352"/>
                <a:gd name="connsiteY6" fmla="*/ 579817 h 579817"/>
                <a:gd name="connsiteX0" fmla="*/ 0 w 3168352"/>
                <a:gd name="connsiteY0" fmla="*/ 710446 h 710446"/>
                <a:gd name="connsiteX1" fmla="*/ 1540633 w 3168352"/>
                <a:gd name="connsiteY1" fmla="*/ 0 h 710446"/>
                <a:gd name="connsiteX2" fmla="*/ 3168352 w 3168352"/>
                <a:gd name="connsiteY2" fmla="*/ 710446 h 710446"/>
                <a:gd name="connsiteX3" fmla="*/ 2849415 w 3168352"/>
                <a:gd name="connsiteY3" fmla="*/ 565304 h 710446"/>
                <a:gd name="connsiteX4" fmla="*/ 1555147 w 3168352"/>
                <a:gd name="connsiteY4" fmla="*/ 289910 h 710446"/>
                <a:gd name="connsiteX5" fmla="*/ 188308 w 3168352"/>
                <a:gd name="connsiteY5" fmla="*/ 608846 h 710446"/>
                <a:gd name="connsiteX6" fmla="*/ 0 w 3168352"/>
                <a:gd name="connsiteY6" fmla="*/ 710446 h 710446"/>
                <a:gd name="connsiteX0" fmla="*/ 0 w 3168352"/>
                <a:gd name="connsiteY0" fmla="*/ 710446 h 710446"/>
                <a:gd name="connsiteX1" fmla="*/ 1540633 w 3168352"/>
                <a:gd name="connsiteY1" fmla="*/ 0 h 710446"/>
                <a:gd name="connsiteX2" fmla="*/ 3168352 w 3168352"/>
                <a:gd name="connsiteY2" fmla="*/ 710446 h 710446"/>
                <a:gd name="connsiteX3" fmla="*/ 2849415 w 3168352"/>
                <a:gd name="connsiteY3" fmla="*/ 565304 h 710446"/>
                <a:gd name="connsiteX4" fmla="*/ 1540632 w 3168352"/>
                <a:gd name="connsiteY4" fmla="*/ 101224 h 710446"/>
                <a:gd name="connsiteX5" fmla="*/ 188308 w 3168352"/>
                <a:gd name="connsiteY5" fmla="*/ 608846 h 710446"/>
                <a:gd name="connsiteX6" fmla="*/ 0 w 3168352"/>
                <a:gd name="connsiteY6" fmla="*/ 710446 h 710446"/>
                <a:gd name="connsiteX0" fmla="*/ 0 w 3210292"/>
                <a:gd name="connsiteY0" fmla="*/ 435647 h 718794"/>
                <a:gd name="connsiteX1" fmla="*/ 1582573 w 3210292"/>
                <a:gd name="connsiteY1" fmla="*/ 8348 h 718794"/>
                <a:gd name="connsiteX2" fmla="*/ 3210292 w 3210292"/>
                <a:gd name="connsiteY2" fmla="*/ 718794 h 718794"/>
                <a:gd name="connsiteX3" fmla="*/ 2891355 w 3210292"/>
                <a:gd name="connsiteY3" fmla="*/ 573652 h 718794"/>
                <a:gd name="connsiteX4" fmla="*/ 1582572 w 3210292"/>
                <a:gd name="connsiteY4" fmla="*/ 109572 h 718794"/>
                <a:gd name="connsiteX5" fmla="*/ 230248 w 3210292"/>
                <a:gd name="connsiteY5" fmla="*/ 617194 h 718794"/>
                <a:gd name="connsiteX6" fmla="*/ 0 w 3210292"/>
                <a:gd name="connsiteY6" fmla="*/ 435647 h 718794"/>
                <a:gd name="connsiteX0" fmla="*/ 0 w 3210292"/>
                <a:gd name="connsiteY0" fmla="*/ 435647 h 718794"/>
                <a:gd name="connsiteX1" fmla="*/ 1582573 w 3210292"/>
                <a:gd name="connsiteY1" fmla="*/ 8348 h 718794"/>
                <a:gd name="connsiteX2" fmla="*/ 3210292 w 3210292"/>
                <a:gd name="connsiteY2" fmla="*/ 718794 h 718794"/>
                <a:gd name="connsiteX3" fmla="*/ 2891355 w 3210292"/>
                <a:gd name="connsiteY3" fmla="*/ 573652 h 718794"/>
                <a:gd name="connsiteX4" fmla="*/ 1582572 w 3210292"/>
                <a:gd name="connsiteY4" fmla="*/ 109572 h 718794"/>
                <a:gd name="connsiteX5" fmla="*/ 160347 w 3210292"/>
                <a:gd name="connsiteY5" fmla="*/ 444843 h 718794"/>
                <a:gd name="connsiteX6" fmla="*/ 0 w 3210292"/>
                <a:gd name="connsiteY6" fmla="*/ 435647 h 718794"/>
                <a:gd name="connsiteX0" fmla="*/ 0 w 3294172"/>
                <a:gd name="connsiteY0" fmla="*/ 427536 h 565541"/>
                <a:gd name="connsiteX1" fmla="*/ 1582573 w 3294172"/>
                <a:gd name="connsiteY1" fmla="*/ 237 h 565541"/>
                <a:gd name="connsiteX2" fmla="*/ 3294172 w 3294172"/>
                <a:gd name="connsiteY2" fmla="*/ 464468 h 565541"/>
                <a:gd name="connsiteX3" fmla="*/ 2891355 w 3294172"/>
                <a:gd name="connsiteY3" fmla="*/ 565541 h 565541"/>
                <a:gd name="connsiteX4" fmla="*/ 1582572 w 3294172"/>
                <a:gd name="connsiteY4" fmla="*/ 101461 h 565541"/>
                <a:gd name="connsiteX5" fmla="*/ 160347 w 3294172"/>
                <a:gd name="connsiteY5" fmla="*/ 436732 h 565541"/>
                <a:gd name="connsiteX6" fmla="*/ 0 w 3294172"/>
                <a:gd name="connsiteY6" fmla="*/ 427536 h 565541"/>
                <a:gd name="connsiteX0" fmla="*/ 0 w 3294172"/>
                <a:gd name="connsiteY0" fmla="*/ 427536 h 464468"/>
                <a:gd name="connsiteX1" fmla="*/ 1582573 w 3294172"/>
                <a:gd name="connsiteY1" fmla="*/ 237 h 464468"/>
                <a:gd name="connsiteX2" fmla="*/ 3294172 w 3294172"/>
                <a:gd name="connsiteY2" fmla="*/ 464468 h 464468"/>
                <a:gd name="connsiteX3" fmla="*/ 2933295 w 3294172"/>
                <a:gd name="connsiteY3" fmla="*/ 405501 h 464468"/>
                <a:gd name="connsiteX4" fmla="*/ 1582572 w 3294172"/>
                <a:gd name="connsiteY4" fmla="*/ 101461 h 464468"/>
                <a:gd name="connsiteX5" fmla="*/ 160347 w 3294172"/>
                <a:gd name="connsiteY5" fmla="*/ 436732 h 464468"/>
                <a:gd name="connsiteX6" fmla="*/ 0 w 3294172"/>
                <a:gd name="connsiteY6" fmla="*/ 427536 h 464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94172" h="464468">
                  <a:moveTo>
                    <a:pt x="0" y="427536"/>
                  </a:moveTo>
                  <a:cubicBezTo>
                    <a:pt x="0" y="107312"/>
                    <a:pt x="1033544" y="-5918"/>
                    <a:pt x="1582573" y="237"/>
                  </a:cubicBezTo>
                  <a:cubicBezTo>
                    <a:pt x="2131602" y="6392"/>
                    <a:pt x="3294172" y="144244"/>
                    <a:pt x="3294172" y="464468"/>
                  </a:cubicBezTo>
                  <a:lnTo>
                    <a:pt x="2933295" y="405501"/>
                  </a:lnTo>
                  <a:cubicBezTo>
                    <a:pt x="2933295" y="245389"/>
                    <a:pt x="2297376" y="101461"/>
                    <a:pt x="1582572" y="101461"/>
                  </a:cubicBezTo>
                  <a:cubicBezTo>
                    <a:pt x="867768" y="101461"/>
                    <a:pt x="160347" y="276620"/>
                    <a:pt x="160347" y="436732"/>
                  </a:cubicBezTo>
                  <a:cubicBezTo>
                    <a:pt x="63711" y="436732"/>
                    <a:pt x="96636" y="427536"/>
                    <a:pt x="0" y="427536"/>
                  </a:cubicBezTo>
                  <a:close/>
                </a:path>
              </a:pathLst>
            </a:custGeom>
            <a:solidFill>
              <a:srgbClr val="7030A0"/>
            </a:solidFill>
            <a:ln w="25400" cap="flat" cmpd="sng" algn="ctr">
              <a:solidFill>
                <a:srgbClr val="2E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Microsoft YaHei" pitchFamily="34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93631" y="710675"/>
            <a:ext cx="3051147" cy="3977660"/>
            <a:chOff x="1799397" y="750043"/>
            <a:chExt cx="3051147" cy="397766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969" l="0" r="952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0000">
              <a:off x="2014695" y="802475"/>
              <a:ext cx="1457481" cy="220704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83" b="89941" l="0" r="88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0000">
              <a:off x="3244258" y="750043"/>
              <a:ext cx="1448070" cy="2353113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 bwMode="auto">
            <a:xfrm>
              <a:off x="1956746" y="2842251"/>
              <a:ext cx="2615254" cy="1885452"/>
            </a:xfrm>
            <a:custGeom>
              <a:avLst/>
              <a:gdLst>
                <a:gd name="connsiteX0" fmla="*/ 0 w 4392488"/>
                <a:gd name="connsiteY0" fmla="*/ 504066 h 3024336"/>
                <a:gd name="connsiteX1" fmla="*/ 504066 w 4392488"/>
                <a:gd name="connsiteY1" fmla="*/ 0 h 3024336"/>
                <a:gd name="connsiteX2" fmla="*/ 3888422 w 4392488"/>
                <a:gd name="connsiteY2" fmla="*/ 0 h 3024336"/>
                <a:gd name="connsiteX3" fmla="*/ 4392488 w 4392488"/>
                <a:gd name="connsiteY3" fmla="*/ 504066 h 3024336"/>
                <a:gd name="connsiteX4" fmla="*/ 4392488 w 4392488"/>
                <a:gd name="connsiteY4" fmla="*/ 2520270 h 3024336"/>
                <a:gd name="connsiteX5" fmla="*/ 3888422 w 4392488"/>
                <a:gd name="connsiteY5" fmla="*/ 3024336 h 3024336"/>
                <a:gd name="connsiteX6" fmla="*/ 504066 w 4392488"/>
                <a:gd name="connsiteY6" fmla="*/ 3024336 h 3024336"/>
                <a:gd name="connsiteX7" fmla="*/ 0 w 4392488"/>
                <a:gd name="connsiteY7" fmla="*/ 2520270 h 3024336"/>
                <a:gd name="connsiteX8" fmla="*/ 0 w 4392488"/>
                <a:gd name="connsiteY8" fmla="*/ 504066 h 3024336"/>
                <a:gd name="connsiteX0" fmla="*/ 0 w 4392488"/>
                <a:gd name="connsiteY0" fmla="*/ 504066 h 3024336"/>
                <a:gd name="connsiteX1" fmla="*/ 504066 w 4392488"/>
                <a:gd name="connsiteY1" fmla="*/ 0 h 3024336"/>
                <a:gd name="connsiteX2" fmla="*/ 3888422 w 4392488"/>
                <a:gd name="connsiteY2" fmla="*/ 0 h 3024336"/>
                <a:gd name="connsiteX3" fmla="*/ 4392488 w 4392488"/>
                <a:gd name="connsiteY3" fmla="*/ 504066 h 3024336"/>
                <a:gd name="connsiteX4" fmla="*/ 4392488 w 4392488"/>
                <a:gd name="connsiteY4" fmla="*/ 2520270 h 3024336"/>
                <a:gd name="connsiteX5" fmla="*/ 3525565 w 4392488"/>
                <a:gd name="connsiteY5" fmla="*/ 1601936 h 3024336"/>
                <a:gd name="connsiteX6" fmla="*/ 504066 w 4392488"/>
                <a:gd name="connsiteY6" fmla="*/ 3024336 h 3024336"/>
                <a:gd name="connsiteX7" fmla="*/ 0 w 4392488"/>
                <a:gd name="connsiteY7" fmla="*/ 2520270 h 3024336"/>
                <a:gd name="connsiteX8" fmla="*/ 0 w 4392488"/>
                <a:gd name="connsiteY8" fmla="*/ 504066 h 3024336"/>
                <a:gd name="connsiteX0" fmla="*/ 0 w 4392488"/>
                <a:gd name="connsiteY0" fmla="*/ 504066 h 3024336"/>
                <a:gd name="connsiteX1" fmla="*/ 504066 w 4392488"/>
                <a:gd name="connsiteY1" fmla="*/ 0 h 3024336"/>
                <a:gd name="connsiteX2" fmla="*/ 3888422 w 4392488"/>
                <a:gd name="connsiteY2" fmla="*/ 0 h 3024336"/>
                <a:gd name="connsiteX3" fmla="*/ 4392488 w 4392488"/>
                <a:gd name="connsiteY3" fmla="*/ 504066 h 3024336"/>
                <a:gd name="connsiteX4" fmla="*/ 4276373 w 4392488"/>
                <a:gd name="connsiteY4" fmla="*/ 807584 h 3024336"/>
                <a:gd name="connsiteX5" fmla="*/ 3525565 w 4392488"/>
                <a:gd name="connsiteY5" fmla="*/ 1601936 h 3024336"/>
                <a:gd name="connsiteX6" fmla="*/ 504066 w 4392488"/>
                <a:gd name="connsiteY6" fmla="*/ 3024336 h 3024336"/>
                <a:gd name="connsiteX7" fmla="*/ 0 w 4392488"/>
                <a:gd name="connsiteY7" fmla="*/ 2520270 h 3024336"/>
                <a:gd name="connsiteX8" fmla="*/ 0 w 4392488"/>
                <a:gd name="connsiteY8" fmla="*/ 504066 h 302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2488" h="3024336">
                  <a:moveTo>
                    <a:pt x="0" y="504066"/>
                  </a:moveTo>
                  <a:cubicBezTo>
                    <a:pt x="0" y="225678"/>
                    <a:pt x="225678" y="0"/>
                    <a:pt x="504066" y="0"/>
                  </a:cubicBezTo>
                  <a:lnTo>
                    <a:pt x="3888422" y="0"/>
                  </a:lnTo>
                  <a:cubicBezTo>
                    <a:pt x="4166810" y="0"/>
                    <a:pt x="4392488" y="225678"/>
                    <a:pt x="4392488" y="504066"/>
                  </a:cubicBezTo>
                  <a:lnTo>
                    <a:pt x="4276373" y="807584"/>
                  </a:lnTo>
                  <a:cubicBezTo>
                    <a:pt x="4276373" y="1085972"/>
                    <a:pt x="3803953" y="1601936"/>
                    <a:pt x="3525565" y="1601936"/>
                  </a:cubicBezTo>
                  <a:cubicBezTo>
                    <a:pt x="2397446" y="1601936"/>
                    <a:pt x="1632185" y="3024336"/>
                    <a:pt x="504066" y="3024336"/>
                  </a:cubicBezTo>
                  <a:cubicBezTo>
                    <a:pt x="225678" y="3024336"/>
                    <a:pt x="0" y="2798658"/>
                    <a:pt x="0" y="2520270"/>
                  </a:cubicBezTo>
                  <a:lnTo>
                    <a:pt x="0" y="504066"/>
                  </a:lnTo>
                  <a:close/>
                </a:path>
              </a:pathLst>
            </a:cu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Microsoft YaHei" pitchFamily="34" charset="-122"/>
              </a:endParaRPr>
            </a:p>
          </p:txBody>
        </p:sp>
        <p:sp>
          <p:nvSpPr>
            <p:cNvPr id="25" name="Block Arc 24"/>
            <p:cNvSpPr/>
            <p:nvPr/>
          </p:nvSpPr>
          <p:spPr bwMode="auto">
            <a:xfrm>
              <a:off x="1799397" y="2492896"/>
              <a:ext cx="3051147" cy="939320"/>
            </a:xfrm>
            <a:custGeom>
              <a:avLst/>
              <a:gdLst>
                <a:gd name="connsiteX0" fmla="*/ 0 w 3168352"/>
                <a:gd name="connsiteY0" fmla="*/ 579817 h 1159633"/>
                <a:gd name="connsiteX1" fmla="*/ 1584176 w 3168352"/>
                <a:gd name="connsiteY1" fmla="*/ 0 h 1159633"/>
                <a:gd name="connsiteX2" fmla="*/ 3168352 w 3168352"/>
                <a:gd name="connsiteY2" fmla="*/ 579817 h 1159633"/>
                <a:gd name="connsiteX3" fmla="*/ 2878444 w 3168352"/>
                <a:gd name="connsiteY3" fmla="*/ 579817 h 1159633"/>
                <a:gd name="connsiteX4" fmla="*/ 1584176 w 3168352"/>
                <a:gd name="connsiteY4" fmla="*/ 289909 h 1159633"/>
                <a:gd name="connsiteX5" fmla="*/ 289908 w 3168352"/>
                <a:gd name="connsiteY5" fmla="*/ 579817 h 1159633"/>
                <a:gd name="connsiteX6" fmla="*/ 0 w 3168352"/>
                <a:gd name="connsiteY6" fmla="*/ 579817 h 1159633"/>
                <a:gd name="connsiteX0" fmla="*/ 0 w 3168352"/>
                <a:gd name="connsiteY0" fmla="*/ 579817 h 579817"/>
                <a:gd name="connsiteX1" fmla="*/ 1584176 w 3168352"/>
                <a:gd name="connsiteY1" fmla="*/ 0 h 579817"/>
                <a:gd name="connsiteX2" fmla="*/ 3168352 w 3168352"/>
                <a:gd name="connsiteY2" fmla="*/ 579817 h 579817"/>
                <a:gd name="connsiteX3" fmla="*/ 2878444 w 3168352"/>
                <a:gd name="connsiteY3" fmla="*/ 579817 h 579817"/>
                <a:gd name="connsiteX4" fmla="*/ 1584176 w 3168352"/>
                <a:gd name="connsiteY4" fmla="*/ 289909 h 579817"/>
                <a:gd name="connsiteX5" fmla="*/ 188308 w 3168352"/>
                <a:gd name="connsiteY5" fmla="*/ 478217 h 579817"/>
                <a:gd name="connsiteX6" fmla="*/ 0 w 3168352"/>
                <a:gd name="connsiteY6" fmla="*/ 579817 h 579817"/>
                <a:gd name="connsiteX0" fmla="*/ 0 w 3168352"/>
                <a:gd name="connsiteY0" fmla="*/ 579817 h 579817"/>
                <a:gd name="connsiteX1" fmla="*/ 1584176 w 3168352"/>
                <a:gd name="connsiteY1" fmla="*/ 0 h 579817"/>
                <a:gd name="connsiteX2" fmla="*/ 3168352 w 3168352"/>
                <a:gd name="connsiteY2" fmla="*/ 579817 h 579817"/>
                <a:gd name="connsiteX3" fmla="*/ 2849415 w 3168352"/>
                <a:gd name="connsiteY3" fmla="*/ 434675 h 579817"/>
                <a:gd name="connsiteX4" fmla="*/ 1584176 w 3168352"/>
                <a:gd name="connsiteY4" fmla="*/ 289909 h 579817"/>
                <a:gd name="connsiteX5" fmla="*/ 188308 w 3168352"/>
                <a:gd name="connsiteY5" fmla="*/ 478217 h 579817"/>
                <a:gd name="connsiteX6" fmla="*/ 0 w 3168352"/>
                <a:gd name="connsiteY6" fmla="*/ 579817 h 579817"/>
                <a:gd name="connsiteX0" fmla="*/ 0 w 3168352"/>
                <a:gd name="connsiteY0" fmla="*/ 579817 h 579817"/>
                <a:gd name="connsiteX1" fmla="*/ 1584176 w 3168352"/>
                <a:gd name="connsiteY1" fmla="*/ 0 h 579817"/>
                <a:gd name="connsiteX2" fmla="*/ 3168352 w 3168352"/>
                <a:gd name="connsiteY2" fmla="*/ 579817 h 579817"/>
                <a:gd name="connsiteX3" fmla="*/ 2849415 w 3168352"/>
                <a:gd name="connsiteY3" fmla="*/ 434675 h 579817"/>
                <a:gd name="connsiteX4" fmla="*/ 1555147 w 3168352"/>
                <a:gd name="connsiteY4" fmla="*/ 159281 h 579817"/>
                <a:gd name="connsiteX5" fmla="*/ 188308 w 3168352"/>
                <a:gd name="connsiteY5" fmla="*/ 478217 h 579817"/>
                <a:gd name="connsiteX6" fmla="*/ 0 w 3168352"/>
                <a:gd name="connsiteY6" fmla="*/ 579817 h 579817"/>
                <a:gd name="connsiteX0" fmla="*/ 0 w 3168352"/>
                <a:gd name="connsiteY0" fmla="*/ 710446 h 710446"/>
                <a:gd name="connsiteX1" fmla="*/ 1540633 w 3168352"/>
                <a:gd name="connsiteY1" fmla="*/ 0 h 710446"/>
                <a:gd name="connsiteX2" fmla="*/ 3168352 w 3168352"/>
                <a:gd name="connsiteY2" fmla="*/ 710446 h 710446"/>
                <a:gd name="connsiteX3" fmla="*/ 2849415 w 3168352"/>
                <a:gd name="connsiteY3" fmla="*/ 565304 h 710446"/>
                <a:gd name="connsiteX4" fmla="*/ 1555147 w 3168352"/>
                <a:gd name="connsiteY4" fmla="*/ 289910 h 710446"/>
                <a:gd name="connsiteX5" fmla="*/ 188308 w 3168352"/>
                <a:gd name="connsiteY5" fmla="*/ 608846 h 710446"/>
                <a:gd name="connsiteX6" fmla="*/ 0 w 3168352"/>
                <a:gd name="connsiteY6" fmla="*/ 710446 h 710446"/>
                <a:gd name="connsiteX0" fmla="*/ 0 w 3168352"/>
                <a:gd name="connsiteY0" fmla="*/ 710446 h 710446"/>
                <a:gd name="connsiteX1" fmla="*/ 1540633 w 3168352"/>
                <a:gd name="connsiteY1" fmla="*/ 0 h 710446"/>
                <a:gd name="connsiteX2" fmla="*/ 3168352 w 3168352"/>
                <a:gd name="connsiteY2" fmla="*/ 710446 h 710446"/>
                <a:gd name="connsiteX3" fmla="*/ 2849415 w 3168352"/>
                <a:gd name="connsiteY3" fmla="*/ 565304 h 710446"/>
                <a:gd name="connsiteX4" fmla="*/ 1540632 w 3168352"/>
                <a:gd name="connsiteY4" fmla="*/ 101224 h 710446"/>
                <a:gd name="connsiteX5" fmla="*/ 188308 w 3168352"/>
                <a:gd name="connsiteY5" fmla="*/ 608846 h 710446"/>
                <a:gd name="connsiteX6" fmla="*/ 0 w 3168352"/>
                <a:gd name="connsiteY6" fmla="*/ 710446 h 71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8352" h="710446">
                  <a:moveTo>
                    <a:pt x="0" y="710446"/>
                  </a:moveTo>
                  <a:cubicBezTo>
                    <a:pt x="0" y="390222"/>
                    <a:pt x="665717" y="0"/>
                    <a:pt x="1540633" y="0"/>
                  </a:cubicBezTo>
                  <a:cubicBezTo>
                    <a:pt x="2415549" y="0"/>
                    <a:pt x="3168352" y="390222"/>
                    <a:pt x="3168352" y="710446"/>
                  </a:cubicBezTo>
                  <a:lnTo>
                    <a:pt x="2849415" y="565304"/>
                  </a:lnTo>
                  <a:cubicBezTo>
                    <a:pt x="2849415" y="405192"/>
                    <a:pt x="2255436" y="101224"/>
                    <a:pt x="1540632" y="101224"/>
                  </a:cubicBezTo>
                  <a:cubicBezTo>
                    <a:pt x="825828" y="101224"/>
                    <a:pt x="188308" y="448734"/>
                    <a:pt x="188308" y="608846"/>
                  </a:cubicBezTo>
                  <a:cubicBezTo>
                    <a:pt x="91672" y="608846"/>
                    <a:pt x="96636" y="710446"/>
                    <a:pt x="0" y="710446"/>
                  </a:cubicBezTo>
                  <a:close/>
                </a:path>
              </a:pathLst>
            </a:custGeom>
            <a:solidFill>
              <a:srgbClr val="7030A0"/>
            </a:solidFill>
            <a:ln w="25400" cap="flat" cmpd="sng" algn="ctr">
              <a:solidFill>
                <a:srgbClr val="2E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Microsoft YaHei" pitchFamily="34" charset="-122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6" b="99342" l="1966" r="98280"/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1" y="602822"/>
            <a:ext cx="3635649" cy="4248473"/>
          </a:xfrm>
          <a:prstGeom prst="rect">
            <a:avLst/>
          </a:prstGeom>
          <a:noFill/>
        </p:spPr>
      </p:pic>
      <p:sp>
        <p:nvSpPr>
          <p:cNvPr id="43" name="Oval 42"/>
          <p:cNvSpPr/>
          <p:nvPr/>
        </p:nvSpPr>
        <p:spPr bwMode="auto">
          <a:xfrm>
            <a:off x="2993631" y="5711463"/>
            <a:ext cx="1368152" cy="702143"/>
          </a:xfrm>
          <a:prstGeom prst="ellipse">
            <a:avLst/>
          </a:prstGeom>
          <a:solidFill>
            <a:srgbClr val="FDD7DC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8114" y="5844621"/>
            <a:ext cx="1625578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  <a:latin typeface="+mn-lt"/>
              </a:rPr>
              <a:t>Your hand</a:t>
            </a:r>
            <a:endParaRPr lang="en-GB" sz="2400" b="1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44" name="Straight Arrow Connector 43"/>
          <p:cNvCxnSpPr>
            <a:endCxn id="43" idx="2"/>
          </p:cNvCxnSpPr>
          <p:nvPr/>
        </p:nvCxnSpPr>
        <p:spPr bwMode="auto">
          <a:xfrm>
            <a:off x="2627784" y="6062534"/>
            <a:ext cx="365847" cy="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5118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5400" dirty="0" smtClean="0">
                <a:solidFill>
                  <a:srgbClr val="4D160F"/>
                </a:solidFill>
                <a:latin typeface="Franklin Gothic Book" pitchFamily="34" charset="0"/>
              </a:rPr>
              <a:t>Balloting the Kidneys</a:t>
            </a:r>
            <a:endParaRPr lang="en-US" sz="54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3656013" cy="5131470"/>
          </a:xfrm>
        </p:spPr>
        <p:txBody>
          <a:bodyPr>
            <a:normAutofit fontScale="47500" lnSpcReduction="20000"/>
          </a:bodyPr>
          <a:lstStyle/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3800" dirty="0" smtClean="0">
                <a:solidFill>
                  <a:srgbClr val="C00000"/>
                </a:solidFill>
                <a:latin typeface="+mj-lt"/>
              </a:rPr>
              <a:t>Place one hand under the patient, at the renal angle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3800" dirty="0" smtClean="0">
                <a:solidFill>
                  <a:srgbClr val="C00000"/>
                </a:solidFill>
                <a:latin typeface="+mj-lt"/>
              </a:rPr>
              <a:t>Place the other over the top, pressing down firmly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3800" dirty="0" smtClean="0">
                <a:solidFill>
                  <a:srgbClr val="C00000"/>
                </a:solidFill>
                <a:latin typeface="+mj-lt"/>
              </a:rPr>
              <a:t>Move the underneath hand, pushing the kidney into the top hand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3800" dirty="0" smtClean="0">
                <a:solidFill>
                  <a:srgbClr val="C00000"/>
                </a:solidFill>
                <a:latin typeface="+mj-lt"/>
              </a:rPr>
              <a:t>Keep the top hand still!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3800" dirty="0" smtClean="0">
                <a:solidFill>
                  <a:srgbClr val="C00000"/>
                </a:solidFill>
                <a:latin typeface="+mj-lt"/>
              </a:rPr>
              <a:t>Repeat on the other side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3800" dirty="0" smtClean="0">
                <a:solidFill>
                  <a:srgbClr val="C00000"/>
                </a:solidFill>
                <a:latin typeface="+mj-lt"/>
              </a:rPr>
              <a:t>You may feel the kidneys in slim patients or if they are enlarged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3800" dirty="0" smtClean="0">
                <a:solidFill>
                  <a:srgbClr val="C00000"/>
                </a:solidFill>
                <a:latin typeface="+mj-lt"/>
              </a:rPr>
              <a:t>This is also another test for tenderness – watch their face!</a:t>
            </a:r>
          </a:p>
          <a:p>
            <a:endParaRPr lang="en-GB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76872"/>
            <a:ext cx="3869796" cy="290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4800" dirty="0" smtClean="0">
                <a:solidFill>
                  <a:srgbClr val="742217"/>
                </a:solidFill>
                <a:latin typeface="Franklin Gothic Book" pitchFamily="34" charset="0"/>
              </a:rPr>
              <a:t>Divisions of the Abdomen</a:t>
            </a:r>
            <a:endParaRPr lang="en-US" sz="4800" dirty="0">
              <a:solidFill>
                <a:srgbClr val="742217"/>
              </a:solidFill>
              <a:latin typeface="Franklin Gothic Book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81" y="1721644"/>
            <a:ext cx="5200650" cy="4629150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 smtClean="0">
                <a:solidFill>
                  <a:srgbClr val="4C0000"/>
                </a:solidFill>
              </a:rPr>
              <a:t>Kidney or Spleen?</a:t>
            </a:r>
            <a:endParaRPr lang="en-GB" sz="4000" b="1" dirty="0">
              <a:solidFill>
                <a:srgbClr val="4C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3656013" cy="5275486"/>
          </a:xfrm>
        </p:spPr>
        <p:txBody>
          <a:bodyPr/>
          <a:lstStyle/>
          <a:p>
            <a:pPr marL="457200" indent="-457200">
              <a:buClr>
                <a:srgbClr val="C00000"/>
              </a:buClr>
              <a:buFont typeface="Courier New" pitchFamily="49" charset="0"/>
              <a:buChar char="o"/>
            </a:pPr>
            <a:r>
              <a:rPr lang="en-GB" dirty="0" smtClean="0">
                <a:solidFill>
                  <a:srgbClr val="C00000"/>
                </a:solidFill>
              </a:rPr>
              <a:t>You can’t get above the spleen</a:t>
            </a:r>
          </a:p>
          <a:p>
            <a:pPr marL="457200" indent="-457200">
              <a:buClr>
                <a:srgbClr val="C00000"/>
              </a:buClr>
              <a:buFont typeface="Courier New" pitchFamily="49" charset="0"/>
              <a:buChar char="o"/>
            </a:pPr>
            <a:r>
              <a:rPr lang="en-GB" dirty="0" smtClean="0">
                <a:solidFill>
                  <a:srgbClr val="C00000"/>
                </a:solidFill>
              </a:rPr>
              <a:t>You can’t ballot the spleen</a:t>
            </a:r>
          </a:p>
          <a:p>
            <a:pPr marL="457200" indent="-457200">
              <a:buClr>
                <a:srgbClr val="C00000"/>
              </a:buClr>
              <a:buFont typeface="Courier New" pitchFamily="49" charset="0"/>
              <a:buChar char="o"/>
            </a:pPr>
            <a:r>
              <a:rPr lang="en-GB" dirty="0" smtClean="0">
                <a:solidFill>
                  <a:srgbClr val="C00000"/>
                </a:solidFill>
              </a:rPr>
              <a:t>The spleen is dull to percussion</a:t>
            </a:r>
          </a:p>
          <a:p>
            <a:pPr marL="457200" indent="-457200">
              <a:buClr>
                <a:srgbClr val="C00000"/>
              </a:buClr>
              <a:buFont typeface="Courier New" pitchFamily="49" charset="0"/>
              <a:buChar char="o"/>
            </a:pPr>
            <a:r>
              <a:rPr lang="en-GB" dirty="0" smtClean="0">
                <a:solidFill>
                  <a:srgbClr val="C00000"/>
                </a:solidFill>
              </a:rPr>
              <a:t>The spleen has a notch</a:t>
            </a:r>
          </a:p>
          <a:p>
            <a:pPr marL="457200" indent="-457200">
              <a:buClr>
                <a:srgbClr val="C00000"/>
              </a:buClr>
              <a:buFont typeface="Courier New" pitchFamily="49" charset="0"/>
              <a:buChar char="o"/>
            </a:pPr>
            <a:r>
              <a:rPr lang="en-GB" dirty="0" smtClean="0">
                <a:solidFill>
                  <a:srgbClr val="C00000"/>
                </a:solidFill>
              </a:rPr>
              <a:t>The spleen moves down on respiration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3074" name="Picture 2" descr="http://www.humpath.com/IMG/jpg_spleen_04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2608" y="2236485"/>
            <a:ext cx="3415680" cy="2164453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ntire normal human kidney. The kidneys are the prime excretory organs, filtering blood to retain useful substances and passing waste materials to the ureters. Stock Photo - Rights-Managed, Artist: Visuals Unlimited, Code: 861-033401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10870"/>
            <a:ext cx="2164453" cy="3379821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4719" y="2782336"/>
            <a:ext cx="1327561" cy="1036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Vs</a:t>
            </a:r>
            <a:endParaRPr lang="en-GB" sz="6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22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5400" dirty="0" smtClean="0">
                <a:solidFill>
                  <a:srgbClr val="4D160F"/>
                </a:solidFill>
                <a:latin typeface="Franklin Gothic Book" pitchFamily="34" charset="0"/>
              </a:rPr>
              <a:t>Palpating the Aorta</a:t>
            </a:r>
            <a:endParaRPr lang="en-US" sz="54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95536" y="1484784"/>
            <a:ext cx="3656013" cy="4872038"/>
          </a:xfrm>
        </p:spPr>
        <p:txBody>
          <a:bodyPr>
            <a:normAutofit fontScale="70000" lnSpcReduction="20000"/>
          </a:bodyPr>
          <a:lstStyle/>
          <a:p>
            <a:pPr marL="457200" indent="-457200" hangingPunct="1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Courier New" pitchFamily="49" charset="0"/>
              <a:buChar char="o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This is to look for an aneurysm</a:t>
            </a:r>
          </a:p>
          <a:p>
            <a:pPr marL="457200" indent="-457200" hangingPunct="1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Courier New" pitchFamily="49" charset="0"/>
              <a:buChar char="o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A normal abdominal aorta may be palpable and pulsatile</a:t>
            </a:r>
          </a:p>
          <a:p>
            <a:pPr marL="457200" indent="-457200" hangingPunct="1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Courier New" pitchFamily="49" charset="0"/>
              <a:buChar char="o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The important difference is the expansile nature of an aneurysm</a:t>
            </a:r>
          </a:p>
          <a:p>
            <a:pPr marL="457200" indent="-457200" hangingPunct="1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Courier New" pitchFamily="49" charset="0"/>
              <a:buChar char="o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Place your hands either side of the umbilicus and push down</a:t>
            </a:r>
          </a:p>
          <a:p>
            <a:pPr marL="457200" indent="-457200" hangingPunct="1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Courier New" pitchFamily="49" charset="0"/>
              <a:buChar char="o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Your hands will be pushed up and out by an aneurysm. (fingertips will move apart)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r="19963"/>
          <a:stretch>
            <a:fillRect/>
          </a:stretch>
        </p:blipFill>
        <p:spPr bwMode="auto">
          <a:xfrm>
            <a:off x="4355976" y="1700808"/>
            <a:ext cx="3574209" cy="4219575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88" r="19963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5400" dirty="0" smtClean="0">
                <a:solidFill>
                  <a:srgbClr val="4D160F"/>
                </a:solidFill>
                <a:latin typeface="Franklin Gothic Book" pitchFamily="34" charset="0"/>
              </a:rPr>
              <a:t>Percussion</a:t>
            </a:r>
            <a:endParaRPr lang="en-US" sz="54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3538736" cy="5347494"/>
          </a:xfrm>
        </p:spPr>
        <p:txBody>
          <a:bodyPr>
            <a:normAutofit/>
          </a:bodyPr>
          <a:lstStyle/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Percuss the liver and spleen in the same areas that you palpated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You can also percuss down from the chest to find the upper border of the liver</a:t>
            </a:r>
          </a:p>
          <a:p>
            <a:endParaRPr lang="en-GB" dirty="0">
              <a:latin typeface="+mj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744" y="1221088"/>
            <a:ext cx="4740781" cy="40972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 bwMode="auto">
          <a:xfrm flipV="1">
            <a:off x="5580112" y="4509120"/>
            <a:ext cx="0" cy="28803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00B050"/>
            </a:solidFill>
            <a:prstDash val="solid"/>
            <a:round/>
            <a:headEnd type="oval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5580112" y="4077072"/>
            <a:ext cx="0" cy="28803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00B050"/>
            </a:solidFill>
            <a:prstDash val="solid"/>
            <a:round/>
            <a:headEnd type="oval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5580112" y="3645024"/>
            <a:ext cx="0" cy="28803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00B050"/>
            </a:solidFill>
            <a:prstDash val="solid"/>
            <a:round/>
            <a:headEnd type="oval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5580112" y="3173375"/>
            <a:ext cx="0" cy="28803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00B050"/>
            </a:solidFill>
            <a:prstDash val="solid"/>
            <a:round/>
            <a:headEnd type="oval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5580112" y="1628800"/>
            <a:ext cx="0" cy="36004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00B050"/>
            </a:solidFill>
            <a:prstDash val="solid"/>
            <a:round/>
            <a:headEnd type="oval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5580112" y="2141240"/>
            <a:ext cx="0" cy="36004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00B050"/>
            </a:solidFill>
            <a:prstDash val="solid"/>
            <a:round/>
            <a:headEnd type="oval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5724128" y="4653136"/>
            <a:ext cx="216024" cy="28803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6092552" y="4221088"/>
            <a:ext cx="216024" cy="28803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/>
          <p:nvPr/>
        </p:nvCxnSpPr>
        <p:spPr bwMode="auto">
          <a:xfrm flipV="1">
            <a:off x="6370135" y="3795351"/>
            <a:ext cx="216024" cy="28803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 flipV="1">
            <a:off x="6732240" y="3317391"/>
            <a:ext cx="216024" cy="28803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Arrow Connector 43"/>
          <p:cNvCxnSpPr/>
          <p:nvPr/>
        </p:nvCxnSpPr>
        <p:spPr bwMode="auto">
          <a:xfrm flipV="1">
            <a:off x="6999989" y="2885343"/>
            <a:ext cx="216024" cy="28803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Percussing for Ascites</a:t>
            </a:r>
            <a:endParaRPr lang="en-GB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 smtClean="0"/>
              <a:t>20/02/13</a:t>
            </a:r>
            <a:endParaRPr lang="en-GB" dirty="0"/>
          </a:p>
        </p:txBody>
      </p:sp>
      <p:sp>
        <p:nvSpPr>
          <p:cNvPr id="9" name="Content Placeholder 1"/>
          <p:cNvSpPr>
            <a:spLocks noGrp="1"/>
          </p:cNvSpPr>
          <p:nvPr>
            <p:ph sz="half" idx="1"/>
          </p:nvPr>
        </p:nvSpPr>
        <p:spPr>
          <a:xfrm>
            <a:off x="467544" y="3068960"/>
            <a:ext cx="8208912" cy="3337719"/>
          </a:xfrm>
        </p:spPr>
        <p:txBody>
          <a:bodyPr>
            <a:noAutofit/>
          </a:bodyPr>
          <a:lstStyle/>
          <a:p>
            <a:pPr marL="0" indent="0"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</a:pP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Shifting dullness</a:t>
            </a:r>
          </a:p>
          <a:p>
            <a:pPr lvl="1"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If you suspect ascites you can check for shifting dullness</a:t>
            </a:r>
          </a:p>
          <a:p>
            <a:pPr lvl="1"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Start percussing at the midline, and percuss away from yourself</a:t>
            </a:r>
          </a:p>
          <a:p>
            <a:pPr lvl="1"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When the percussion note becomes dull hold your hand there and ask the patient to roll towards you. Hold them there for 30 seconds</a:t>
            </a:r>
          </a:p>
          <a:p>
            <a:pPr lvl="1"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Percuss again. If there is shifting dullness, where was dull before, will now be resonant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843088" y="912458"/>
            <a:ext cx="5457825" cy="1706132"/>
            <a:chOff x="1907704" y="912458"/>
            <a:chExt cx="5457825" cy="1706132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08"/>
            <a:stretch/>
          </p:blipFill>
          <p:spPr bwMode="auto">
            <a:xfrm>
              <a:off x="1907704" y="912458"/>
              <a:ext cx="5457825" cy="170613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Oval 7"/>
            <p:cNvSpPr/>
            <p:nvPr/>
          </p:nvSpPr>
          <p:spPr bwMode="auto">
            <a:xfrm>
              <a:off x="2898619" y="1305604"/>
              <a:ext cx="288032" cy="108012"/>
            </a:xfrm>
            <a:prstGeom prst="ellipse">
              <a:avLst/>
            </a:prstGeom>
            <a:noFill/>
            <a:ln w="12700" cap="flat" cmpd="sng" algn="ctr">
              <a:solidFill>
                <a:srgbClr val="9E78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Microsoft YaHei" pitchFamily="34" charset="-122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 rot="8100000">
              <a:off x="5633394" y="1498794"/>
              <a:ext cx="288032" cy="108012"/>
            </a:xfrm>
            <a:prstGeom prst="ellipse">
              <a:avLst/>
            </a:prstGeom>
            <a:noFill/>
            <a:ln w="12700" cap="flat" cmpd="sng" algn="ctr">
              <a:solidFill>
                <a:srgbClr val="9E78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Microsoft YaHei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8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340" y="262867"/>
            <a:ext cx="7466013" cy="1141412"/>
          </a:xfrm>
        </p:spPr>
        <p:txBody>
          <a:bodyPr/>
          <a:lstStyle/>
          <a:p>
            <a:r>
              <a:rPr lang="en-GB" sz="3600" dirty="0" smtClean="0"/>
              <a:t>Percussing for Ascites - Continued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587760"/>
            <a:ext cx="3970784" cy="4872038"/>
          </a:xfrm>
        </p:spPr>
        <p:txBody>
          <a:bodyPr/>
          <a:lstStyle/>
          <a:p>
            <a:pPr marL="0" indent="0"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</a:pPr>
            <a:r>
              <a:rPr lang="en-US" sz="2200" dirty="0" smtClean="0">
                <a:solidFill>
                  <a:srgbClr val="C00000"/>
                </a:solidFill>
              </a:rPr>
              <a:t>Fluid </a:t>
            </a:r>
            <a:r>
              <a:rPr lang="en-US" sz="2200" dirty="0">
                <a:solidFill>
                  <a:srgbClr val="C00000"/>
                </a:solidFill>
              </a:rPr>
              <a:t>Thrill</a:t>
            </a:r>
          </a:p>
          <a:p>
            <a:pPr lvl="1"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200" dirty="0">
                <a:solidFill>
                  <a:srgbClr val="C00000"/>
                </a:solidFill>
              </a:rPr>
              <a:t>Ask the patient to lie their hand on the </a:t>
            </a:r>
            <a:r>
              <a:rPr lang="en-US" sz="2200" dirty="0" smtClean="0">
                <a:solidFill>
                  <a:srgbClr val="C00000"/>
                </a:solidFill>
              </a:rPr>
              <a:t>midline</a:t>
            </a:r>
            <a:endParaRPr lang="en-US" sz="2200" dirty="0">
              <a:solidFill>
                <a:srgbClr val="C00000"/>
              </a:solidFill>
            </a:endParaRPr>
          </a:p>
          <a:p>
            <a:pPr lvl="1"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200" dirty="0">
                <a:solidFill>
                  <a:srgbClr val="C00000"/>
                </a:solidFill>
              </a:rPr>
              <a:t>Place your hand on one side of the abdomen and </a:t>
            </a:r>
            <a:r>
              <a:rPr lang="en-US" sz="2200" dirty="0" smtClean="0">
                <a:solidFill>
                  <a:srgbClr val="C00000"/>
                </a:solidFill>
              </a:rPr>
              <a:t>tap/flick </a:t>
            </a:r>
            <a:r>
              <a:rPr lang="en-US" sz="2200" dirty="0">
                <a:solidFill>
                  <a:srgbClr val="C00000"/>
                </a:solidFill>
              </a:rPr>
              <a:t>with the </a:t>
            </a:r>
            <a:r>
              <a:rPr lang="en-US" sz="2200" dirty="0" smtClean="0">
                <a:solidFill>
                  <a:srgbClr val="C00000"/>
                </a:solidFill>
              </a:rPr>
              <a:t>other</a:t>
            </a:r>
            <a:endParaRPr lang="en-US" sz="2200" dirty="0">
              <a:solidFill>
                <a:srgbClr val="C00000"/>
              </a:solidFill>
            </a:endParaRPr>
          </a:p>
          <a:p>
            <a:pPr lvl="1"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200" dirty="0">
                <a:solidFill>
                  <a:srgbClr val="C00000"/>
                </a:solidFill>
              </a:rPr>
              <a:t>If the fluid transmits the </a:t>
            </a:r>
            <a:r>
              <a:rPr lang="en-US" sz="2200" dirty="0" smtClean="0">
                <a:solidFill>
                  <a:srgbClr val="C00000"/>
                </a:solidFill>
              </a:rPr>
              <a:t>tap </a:t>
            </a:r>
            <a:r>
              <a:rPr lang="en-US" sz="2200" dirty="0">
                <a:solidFill>
                  <a:srgbClr val="C00000"/>
                </a:solidFill>
              </a:rPr>
              <a:t>you should feel it in the other </a:t>
            </a:r>
            <a:r>
              <a:rPr lang="en-US" sz="2200" dirty="0" smtClean="0">
                <a:solidFill>
                  <a:srgbClr val="C00000"/>
                </a:solidFill>
              </a:rPr>
              <a:t>hand.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endParaRPr lang="en-GB" sz="1600" dirty="0">
              <a:solidFill>
                <a:srgbClr val="C00000"/>
              </a:solidFill>
            </a:endParaRPr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6" name="Oval 5"/>
          <p:cNvSpPr/>
          <p:nvPr/>
        </p:nvSpPr>
        <p:spPr bwMode="auto">
          <a:xfrm>
            <a:off x="5076056" y="2319603"/>
            <a:ext cx="3161318" cy="2160240"/>
          </a:xfrm>
          <a:prstGeom prst="ellipse">
            <a:avLst/>
          </a:prstGeom>
          <a:solidFill>
            <a:srgbClr val="FCCA7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4" name="Moon 13"/>
          <p:cNvSpPr/>
          <p:nvPr/>
        </p:nvSpPr>
        <p:spPr bwMode="auto">
          <a:xfrm rot="16200000">
            <a:off x="6112341" y="2363440"/>
            <a:ext cx="1088750" cy="3161317"/>
          </a:xfrm>
          <a:prstGeom prst="moon">
            <a:avLst/>
          </a:prstGeom>
          <a:solidFill>
            <a:srgbClr val="2B9EF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501578" y="1556792"/>
            <a:ext cx="212507" cy="864096"/>
          </a:xfrm>
          <a:prstGeom prst="ellipse">
            <a:avLst/>
          </a:prstGeom>
          <a:solidFill>
            <a:srgbClr val="FCCA70"/>
          </a:solidFill>
          <a:ln w="9525" cap="flat" cmpd="sng" algn="ctr">
            <a:solidFill>
              <a:srgbClr val="9E7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7877335" y="3259899"/>
            <a:ext cx="720080" cy="432048"/>
          </a:xfrm>
          <a:prstGeom prst="ellipse">
            <a:avLst/>
          </a:prstGeom>
          <a:solidFill>
            <a:srgbClr val="FDD7DC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5125" name="TextBox 5124"/>
          <p:cNvSpPr txBox="1"/>
          <p:nvPr/>
        </p:nvSpPr>
        <p:spPr>
          <a:xfrm>
            <a:off x="6607831" y="1412776"/>
            <a:ext cx="1629543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+mn-lt"/>
              </a:rPr>
              <a:t>Patients Hand</a:t>
            </a:r>
            <a:endParaRPr lang="en-GB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126" name="TextBox 5125"/>
          <p:cNvSpPr txBox="1"/>
          <p:nvPr/>
        </p:nvSpPr>
        <p:spPr>
          <a:xfrm>
            <a:off x="8005058" y="2663814"/>
            <a:ext cx="924228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+mn-lt"/>
              </a:rPr>
              <a:t>Your Hand</a:t>
            </a:r>
            <a:endParaRPr lang="en-GB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127" name="Right Arrow 5126"/>
          <p:cNvSpPr/>
          <p:nvPr/>
        </p:nvSpPr>
        <p:spPr bwMode="auto">
          <a:xfrm>
            <a:off x="4427983" y="3174323"/>
            <a:ext cx="648073" cy="517624"/>
          </a:xfrm>
          <a:prstGeom prst="rightArrow">
            <a:avLst/>
          </a:prstGeom>
          <a:solidFill>
            <a:srgbClr val="FDD7DC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5128" name="Oval 5127"/>
          <p:cNvSpPr/>
          <p:nvPr/>
        </p:nvSpPr>
        <p:spPr bwMode="auto">
          <a:xfrm>
            <a:off x="6478157" y="2575616"/>
            <a:ext cx="357116" cy="88198"/>
          </a:xfrm>
          <a:prstGeom prst="ellipse">
            <a:avLst/>
          </a:prstGeom>
          <a:noFill/>
          <a:ln w="9525" cap="flat" cmpd="sng" algn="ctr">
            <a:solidFill>
              <a:srgbClr val="9E78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Microsoft YaHei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3" b="94937" l="2073" r="968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266" y="2186997"/>
            <a:ext cx="1838325" cy="1504950"/>
          </a:xfrm>
          <a:prstGeom prst="rect">
            <a:avLst/>
          </a:prstGeom>
        </p:spPr>
      </p:pic>
      <p:sp>
        <p:nvSpPr>
          <p:cNvPr id="9" name="Multiply 8"/>
          <p:cNvSpPr/>
          <p:nvPr/>
        </p:nvSpPr>
        <p:spPr bwMode="auto">
          <a:xfrm>
            <a:off x="6133769" y="2042096"/>
            <a:ext cx="885379" cy="780618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Microsoft YaHei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90" b="89032" l="23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53" y="3347233"/>
            <a:ext cx="3286125" cy="137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9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5125" grpId="0"/>
      <p:bldP spid="5126" grpId="0"/>
      <p:bldP spid="5127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5400" dirty="0" smtClean="0">
                <a:solidFill>
                  <a:srgbClr val="4D160F"/>
                </a:solidFill>
                <a:latin typeface="Franklin Gothic Book" pitchFamily="34" charset="0"/>
              </a:rPr>
              <a:t>Auscultation</a:t>
            </a:r>
            <a:endParaRPr lang="en-US" sz="54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200" dirty="0" smtClean="0">
                <a:solidFill>
                  <a:srgbClr val="C5000B"/>
                </a:solidFill>
                <a:latin typeface="+mj-lt"/>
              </a:rPr>
              <a:t>Listen with the diaphragm in the 4 quadrants of the abdomen</a:t>
            </a:r>
          </a:p>
          <a:p>
            <a:pPr lvl="1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2200" dirty="0" smtClean="0">
                <a:solidFill>
                  <a:srgbClr val="C5000B"/>
                </a:solidFill>
                <a:latin typeface="+mj-lt"/>
              </a:rPr>
              <a:t>Bowel sounds are absent after you have listened for 5 minutes!</a:t>
            </a:r>
          </a:p>
          <a:p>
            <a:pPr lvl="1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2200" dirty="0" smtClean="0">
                <a:solidFill>
                  <a:srgbClr val="C5000B"/>
                </a:solidFill>
                <a:latin typeface="+mj-lt"/>
              </a:rPr>
              <a:t>They may also be “tinkling”</a:t>
            </a:r>
          </a:p>
          <a:p>
            <a:pPr>
              <a:lnSpc>
                <a:spcPct val="100000"/>
              </a:lnSpc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200" dirty="0" smtClean="0">
                <a:solidFill>
                  <a:srgbClr val="C5000B"/>
                </a:solidFill>
                <a:latin typeface="+mj-lt"/>
              </a:rPr>
              <a:t>Then listen for renal or aortic bruits with the bell</a:t>
            </a:r>
          </a:p>
          <a:p>
            <a:pPr>
              <a:lnSpc>
                <a:spcPct val="100000"/>
              </a:lnSpc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200" dirty="0" smtClean="0">
                <a:solidFill>
                  <a:srgbClr val="C5000B"/>
                </a:solidFill>
                <a:latin typeface="+mj-lt"/>
              </a:rPr>
              <a:t>Be nice to your patient – warm your stethoscope</a:t>
            </a:r>
            <a:endParaRPr lang="en-US" sz="2200" dirty="0">
              <a:solidFill>
                <a:srgbClr val="C5000B"/>
              </a:solidFill>
              <a:latin typeface="+mj-lt"/>
            </a:endParaRP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/>
          <a:stretch>
            <a:fillRect/>
          </a:stretch>
        </p:blipFill>
        <p:spPr bwMode="auto">
          <a:xfrm>
            <a:off x="4265613" y="1988840"/>
            <a:ext cx="4254170" cy="3591163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02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46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4400" dirty="0" smtClean="0">
                <a:solidFill>
                  <a:srgbClr val="4D160F"/>
                </a:solidFill>
                <a:latin typeface="Franklin Gothic Book" pitchFamily="34" charset="0"/>
              </a:rPr>
              <a:t>The examination –</a:t>
            </a:r>
            <a:br>
              <a:rPr lang="en-US" sz="4400" dirty="0" smtClean="0">
                <a:solidFill>
                  <a:srgbClr val="4D160F"/>
                </a:solidFill>
                <a:latin typeface="Franklin Gothic Book" pitchFamily="34" charset="0"/>
              </a:rPr>
            </a:br>
            <a:r>
              <a:rPr lang="en-US" sz="4400" dirty="0" smtClean="0">
                <a:solidFill>
                  <a:srgbClr val="4D160F"/>
                </a:solidFill>
                <a:latin typeface="Franklin Gothic Book" pitchFamily="34" charset="0"/>
              </a:rPr>
              <a:t> the order</a:t>
            </a:r>
            <a:endParaRPr lang="en-US" sz="44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4546600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1463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 marL="638175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Introduction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Inspection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Hands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Arms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Face and Eyes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+mn-lt"/>
              </a:rPr>
              <a:t>Neck</a:t>
            </a:r>
            <a:endParaRPr lang="en-US" dirty="0">
              <a:solidFill>
                <a:srgbClr val="C00000"/>
              </a:solidFill>
              <a:latin typeface="+mn-lt"/>
            </a:endParaRP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Chest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Abdomen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Inspect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Palpate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Percuss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Auscultate</a:t>
            </a:r>
          </a:p>
          <a:p>
            <a:pPr>
              <a:lnSpc>
                <a:spcPct val="100000"/>
              </a:lnSpc>
              <a:spcAft>
                <a:spcPts val="1425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Completing the examination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1871663"/>
            <a:ext cx="4762500" cy="3171825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4000" b="1" dirty="0" smtClean="0">
                <a:solidFill>
                  <a:srgbClr val="69240B"/>
                </a:solidFill>
              </a:rPr>
              <a:t>Thank the patient, Cover them up...</a:t>
            </a:r>
            <a:endParaRPr lang="en-US" sz="4000" b="1" dirty="0">
              <a:solidFill>
                <a:srgbClr val="69240B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1604963"/>
            <a:ext cx="4834880" cy="4524375"/>
          </a:xfrm>
        </p:spPr>
        <p:txBody>
          <a:bodyPr/>
          <a:lstStyle/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000" dirty="0" smtClean="0">
                <a:solidFill>
                  <a:srgbClr val="C5000B"/>
                </a:solidFill>
                <a:latin typeface="+mj-lt"/>
              </a:rPr>
              <a:t>Wash your hands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000" dirty="0" smtClean="0">
                <a:solidFill>
                  <a:srgbClr val="C5000B"/>
                </a:solidFill>
                <a:latin typeface="+mj-lt"/>
              </a:rPr>
              <a:t>Complete the examination, say you would..</a:t>
            </a:r>
          </a:p>
          <a:p>
            <a:pPr lvl="1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2000" dirty="0" smtClean="0">
                <a:solidFill>
                  <a:srgbClr val="C5000B"/>
                </a:solidFill>
                <a:latin typeface="+mj-lt"/>
              </a:rPr>
              <a:t>DRE – “Don’t forget about DRE”</a:t>
            </a:r>
          </a:p>
          <a:p>
            <a:pPr lvl="1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2000" dirty="0" smtClean="0">
                <a:solidFill>
                  <a:srgbClr val="C5000B"/>
                </a:solidFill>
                <a:latin typeface="+mj-lt"/>
              </a:rPr>
              <a:t>Examine the external genitalia</a:t>
            </a:r>
          </a:p>
          <a:p>
            <a:pPr lvl="1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2000" dirty="0" smtClean="0">
                <a:solidFill>
                  <a:srgbClr val="C5000B"/>
                </a:solidFill>
                <a:latin typeface="+mj-lt"/>
              </a:rPr>
              <a:t>Examine the hernial orifices</a:t>
            </a:r>
          </a:p>
          <a:p>
            <a:pPr lvl="1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2000" dirty="0" smtClean="0">
                <a:solidFill>
                  <a:srgbClr val="C5000B"/>
                </a:solidFill>
                <a:latin typeface="+mj-lt"/>
              </a:rPr>
              <a:t>(Lymph nodes)</a:t>
            </a:r>
          </a:p>
          <a:p>
            <a:pPr>
              <a:lnSpc>
                <a:spcPct val="100000"/>
              </a:lnSpc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000" dirty="0" smtClean="0">
                <a:solidFill>
                  <a:srgbClr val="C5000B"/>
                </a:solidFill>
                <a:latin typeface="+mj-lt"/>
              </a:rPr>
              <a:t>Bedside tests</a:t>
            </a:r>
          </a:p>
          <a:p>
            <a:pPr lvl="1">
              <a:lnSpc>
                <a:spcPct val="100000"/>
              </a:lnSpc>
              <a:buSzPct val="75000"/>
              <a:buFont typeface="Symbol" pitchFamily="18" charset="2"/>
              <a:buChar char=""/>
            </a:pPr>
            <a:r>
              <a:rPr lang="en-US" sz="2000" dirty="0" smtClean="0">
                <a:solidFill>
                  <a:srgbClr val="C5000B"/>
                </a:solidFill>
                <a:latin typeface="+mj-lt"/>
              </a:rPr>
              <a:t>Urine dip – ALWAYS in women – why?</a:t>
            </a:r>
          </a:p>
          <a:p>
            <a:pPr>
              <a:lnSpc>
                <a:spcPct val="100000"/>
              </a:lnSpc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sz="2000" dirty="0" smtClean="0">
                <a:solidFill>
                  <a:srgbClr val="C5000B"/>
                </a:solidFill>
                <a:latin typeface="+mj-lt"/>
              </a:rPr>
              <a:t>Investigations?</a:t>
            </a:r>
            <a:endParaRPr lang="en-US" sz="2000" dirty="0">
              <a:solidFill>
                <a:srgbClr val="C5000B"/>
              </a:solidFill>
              <a:latin typeface="+mj-lt"/>
            </a:endParaRPr>
          </a:p>
        </p:txBody>
      </p:sp>
      <p:pic>
        <p:nvPicPr>
          <p:cNvPr id="3074" name="Picture 2" descr="https://mail-attachment.googleusercontent.com/attachment/u/0/?saduie=AG9B_P_hphVsp52zJdUDOvRlotSX&amp;attid=0.2&amp;disp=emb&amp;view=att&amp;th=13d1e3559cb186c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4824"/>
            <a:ext cx="3143250" cy="314325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5400" dirty="0" smtClean="0">
                <a:solidFill>
                  <a:srgbClr val="4D160F"/>
                </a:solidFill>
                <a:latin typeface="Franklin Gothic Book" pitchFamily="34" charset="0"/>
              </a:rPr>
              <a:t>Anatomy</a:t>
            </a:r>
            <a:endParaRPr lang="en-US" sz="54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4748400" cy="4870800"/>
          </a:xfrm>
          <a:prstGeom prst="rect">
            <a:avLst/>
          </a:prstGeom>
          <a:noFill/>
          <a:ln>
            <a:solidFill>
              <a:schemeClr val="bg2"/>
            </a:solidFill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7629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dy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692696"/>
            <a:ext cx="2880320" cy="576064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46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4000" dirty="0" smtClean="0">
                <a:solidFill>
                  <a:srgbClr val="4D160F"/>
                </a:solidFill>
                <a:latin typeface="Franklin Gothic Book" pitchFamily="34" charset="0"/>
              </a:rPr>
              <a:t>The examination –</a:t>
            </a:r>
            <a:br>
              <a:rPr lang="en-US" sz="4000" dirty="0" smtClean="0">
                <a:solidFill>
                  <a:srgbClr val="4D160F"/>
                </a:solidFill>
                <a:latin typeface="Franklin Gothic Book" pitchFamily="34" charset="0"/>
              </a:rPr>
            </a:br>
            <a:r>
              <a:rPr lang="en-US" sz="4000" dirty="0" smtClean="0">
                <a:solidFill>
                  <a:srgbClr val="4D160F"/>
                </a:solidFill>
                <a:latin typeface="Franklin Gothic Book" pitchFamily="34" charset="0"/>
              </a:rPr>
              <a:t> the order</a:t>
            </a:r>
            <a:endParaRPr lang="en-US" sz="40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4546600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1463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 marL="638175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Introduction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Inspection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Hands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Arms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Face and Eyes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Neck 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Chest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Abdomen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Inspect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Palpate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Percuss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Auscultate</a:t>
            </a:r>
          </a:p>
          <a:p>
            <a:pPr>
              <a:lnSpc>
                <a:spcPct val="100000"/>
              </a:lnSpc>
              <a:spcAft>
                <a:spcPts val="1425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Completing the examination</a:t>
            </a: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 flipH="1">
            <a:off x="5292080" y="3501008"/>
            <a:ext cx="261222" cy="431800"/>
          </a:xfrm>
          <a:prstGeom prst="upArrow">
            <a:avLst>
              <a:gd name="adj1" fmla="val 50000"/>
              <a:gd name="adj2" fmla="val 75556"/>
            </a:avLst>
          </a:prstGeom>
          <a:solidFill>
            <a:srgbClr val="D34817"/>
          </a:solidFill>
          <a:ln w="25560" cap="flat">
            <a:solidFill>
              <a:srgbClr val="9C351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 rot="1200000">
            <a:off x="5688304" y="1764117"/>
            <a:ext cx="215900" cy="1512888"/>
          </a:xfrm>
          <a:prstGeom prst="upArrow">
            <a:avLst>
              <a:gd name="adj1" fmla="val 50000"/>
              <a:gd name="adj2" fmla="val 175184"/>
            </a:avLst>
          </a:prstGeom>
          <a:solidFill>
            <a:srgbClr val="D34817"/>
          </a:solidFill>
          <a:ln w="25560" cap="flat">
            <a:solidFill>
              <a:srgbClr val="9C351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 rot="18180000">
            <a:off x="5913840" y="1330564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rgbClr val="D34817"/>
          </a:solidFill>
          <a:ln w="25560" cap="flat">
            <a:solidFill>
              <a:srgbClr val="9C351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 rot="9540000">
            <a:off x="6511524" y="992263"/>
            <a:ext cx="215900" cy="817563"/>
          </a:xfrm>
          <a:prstGeom prst="upArrow">
            <a:avLst>
              <a:gd name="adj1" fmla="val 50000"/>
              <a:gd name="adj2" fmla="val 94669"/>
            </a:avLst>
          </a:prstGeom>
          <a:solidFill>
            <a:srgbClr val="D34817"/>
          </a:solidFill>
          <a:ln w="25560" cap="flat">
            <a:solidFill>
              <a:srgbClr val="9C351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auto">
          <a:xfrm rot="10800000">
            <a:off x="6300192" y="2564903"/>
            <a:ext cx="216024" cy="792733"/>
          </a:xfrm>
          <a:prstGeom prst="upArrow">
            <a:avLst>
              <a:gd name="adj1" fmla="val 50000"/>
              <a:gd name="adj2" fmla="val 83456"/>
            </a:avLst>
          </a:prstGeom>
          <a:solidFill>
            <a:srgbClr val="D34817"/>
          </a:solidFill>
          <a:ln w="25560" cap="flat">
            <a:solidFill>
              <a:srgbClr val="9C351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2297" name="AutoShape 9"/>
          <p:cNvSpPr>
            <a:spLocks noChangeArrowheads="1"/>
          </p:cNvSpPr>
          <p:nvPr/>
        </p:nvSpPr>
        <p:spPr bwMode="auto">
          <a:xfrm rot="12300000">
            <a:off x="6498951" y="1860104"/>
            <a:ext cx="215900" cy="64770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D34817"/>
          </a:solidFill>
          <a:ln w="25560" cap="flat">
            <a:solidFill>
              <a:srgbClr val="9C351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3" b="89889" l="3580" r="95431">
                        <a14:foregroundMark x1="9171" y1="75276" x2="9171" y2="75276"/>
                        <a14:foregroundMark x1="11115" y1="73460" x2="11115" y2="73460"/>
                        <a14:foregroundMark x1="13297" y1="77014" x2="13297" y2="77014"/>
                        <a14:foregroundMark x1="15718" y1="75829" x2="15718" y2="75829"/>
                        <a14:foregroundMark x1="16672" y1="85308" x2="16672" y2="85308"/>
                        <a14:foregroundMark x1="19809" y1="85308" x2="19809" y2="85308"/>
                        <a14:foregroundMark x1="21275" y1="84123" x2="21275" y2="84123"/>
                        <a14:foregroundMark x1="23457" y1="80569" x2="23457" y2="80569"/>
                        <a14:foregroundMark x1="24651" y1="72275" x2="24651" y2="72275"/>
                        <a14:foregroundMark x1="27549" y1="72275" x2="27549" y2="72275"/>
                        <a14:foregroundMark x1="32629" y1="73460" x2="32629" y2="73460"/>
                        <a14:foregroundMark x1="35288" y1="74645" x2="35288" y2="74645"/>
                        <a14:foregroundMark x1="35288" y1="81201" x2="35288" y2="81201"/>
                        <a14:foregroundMark x1="31163" y1="81201" x2="31163" y2="81201"/>
                        <a14:foregroundMark x1="29969" y1="77646" x2="29969" y2="77646"/>
                        <a14:foregroundMark x1="28026" y1="83570" x2="28026" y2="83570"/>
                        <a14:foregroundMark x1="25128" y1="78199" x2="25128" y2="78199"/>
                        <a14:foregroundMark x1="39857" y1="83570" x2="39857" y2="83570"/>
                        <a14:foregroundMark x1="43266" y1="83570" x2="43266" y2="83570"/>
                        <a14:foregroundMark x1="46164" y1="82938" x2="46164" y2="82938"/>
                        <a14:foregroundMark x1="49540" y1="82938" x2="49540" y2="82938"/>
                        <a14:foregroundMark x1="52915" y1="82385" x2="52915" y2="82385"/>
                        <a14:foregroundMark x1="56529" y1="80016" x2="56529" y2="80016"/>
                        <a14:foregroundMark x1="60177" y1="80569" x2="60177" y2="80569"/>
                        <a14:foregroundMark x1="63075" y1="80569" x2="63075" y2="80569"/>
                        <a14:foregroundMark x1="67167" y1="75829" x2="67167" y2="75829"/>
                        <a14:foregroundMark x1="65257" y1="79384" x2="65257" y2="79384"/>
                        <a14:foregroundMark x1="70303" y1="79384" x2="70303" y2="79384"/>
                        <a14:foregroundMark x1="73713" y1="71722" x2="73713" y2="71722"/>
                        <a14:foregroundMark x1="72008" y1="71090" x2="72008" y2="71090"/>
                        <a14:foregroundMark x1="72008" y1="62796" x2="72008" y2="62796"/>
                        <a14:foregroundMark x1="81930" y1="63981" x2="81930" y2="63981"/>
                        <a14:foregroundMark x1="75145" y1="66351" x2="75145" y2="66351"/>
                        <a14:foregroundMark x1="78282" y1="63981" x2="78282" y2="63981"/>
                        <a14:foregroundMark x1="80941" y1="56319" x2="80941" y2="56319"/>
                        <a14:foregroundMark x1="79748" y1="55687" x2="79748" y2="55687"/>
                        <a14:foregroundMark x1="83600" y1="55687" x2="83600" y2="55687"/>
                        <a14:foregroundMark x1="87453" y1="59242" x2="87453" y2="59242"/>
                        <a14:foregroundMark x1="87453" y1="69352" x2="87453" y2="69352"/>
                        <a14:foregroundMark x1="84555" y1="64613" x2="84555" y2="64613"/>
                        <a14:foregroundMark x1="84555" y1="74092" x2="84555" y2="74092"/>
                        <a14:foregroundMark x1="84555" y1="77646" x2="84555" y2="77646"/>
                        <a14:foregroundMark x1="87965" y1="80016" x2="87965" y2="80016"/>
                        <a14:foregroundMark x1="90385" y1="84755" x2="90385" y2="84755"/>
                        <a14:foregroundMark x1="92772" y1="86493" x2="92772" y2="86493"/>
                        <a14:foregroundMark x1="90113" y1="77014" x2="90113" y2="77014"/>
                        <a14:foregroundMark x1="79748" y1="85308" x2="79748" y2="85308"/>
                        <a14:foregroundMark x1="83600" y1="86493" x2="83600" y2="86493"/>
                        <a14:foregroundMark x1="86737" y1="84123" x2="86737" y2="84123"/>
                        <a14:foregroundMark x1="72963" y1="85940" x2="72963" y2="85940"/>
                        <a14:foregroundMark x1="76372" y1="85308" x2="76372" y2="85308"/>
                        <a14:foregroundMark x1="76611" y1="82938" x2="76611" y2="82938"/>
                        <a14:foregroundMark x1="78282" y1="78199" x2="78282" y2="78199"/>
                        <a14:foregroundMark x1="78282" y1="75276" x2="78282" y2="75276"/>
                        <a14:foregroundMark x1="80702" y1="74092" x2="80702" y2="74092"/>
                        <a14:foregroundMark x1="82407" y1="81201" x2="82407" y2="81201"/>
                        <a14:foregroundMark x1="48824" y1="67536" x2="48824" y2="67536"/>
                        <a14:foregroundMark x1="52199" y1="67536" x2="52199" y2="67536"/>
                        <a14:foregroundMark x1="56290" y1="67536" x2="56290" y2="67536"/>
                        <a14:foregroundMark x1="59939" y1="63981" x2="59939" y2="63981"/>
                        <a14:foregroundMark x1="61371" y1="60427" x2="61371" y2="60427"/>
                        <a14:foregroundMark x1="64507" y1="59242" x2="64507" y2="59242"/>
                        <a14:foregroundMark x1="66689" y1="62243" x2="66689" y2="62243"/>
                        <a14:foregroundMark x1="66451" y1="69352" x2="66451" y2="69352"/>
                        <a14:foregroundMark x1="62837" y1="69352" x2="62837" y2="69352"/>
                        <a14:foregroundMark x1="59189" y1="69352" x2="59189" y2="69352"/>
                        <a14:foregroundMark x1="54143" y1="76461" x2="54143" y2="76461"/>
                        <a14:foregroundMark x1="51960" y1="75276" x2="51960" y2="75276"/>
                        <a14:foregroundMark x1="47596" y1="75276" x2="47596" y2="75276"/>
                        <a14:foregroundMark x1="42516" y1="73460" x2="42516" y2="73460"/>
                        <a14:foregroundMark x1="39618" y1="56319" x2="39618" y2="56319"/>
                        <a14:foregroundMark x1="36243" y1="44392" x2="36243" y2="44392"/>
                        <a14:foregroundMark x1="33345" y1="39100" x2="33345" y2="39100"/>
                        <a14:foregroundMark x1="31913" y1="32543" x2="31913" y2="32543"/>
                        <a14:foregroundMark x1="27787" y1="31991" x2="27787" y2="31991"/>
                        <a14:foregroundMark x1="23935" y1="44392" x2="23935" y2="44392"/>
                        <a14:foregroundMark x1="20798" y1="57504" x2="20798" y2="57504"/>
                        <a14:foregroundMark x1="16195" y1="62796" x2="16195" y2="62796"/>
                        <a14:foregroundMark x1="18377" y1="71722" x2="18377" y2="71722"/>
                        <a14:foregroundMark x1="21275" y1="70537" x2="21275" y2="70537"/>
                        <a14:foregroundMark x1="49540" y1="56319" x2="49540" y2="56319"/>
                        <a14:foregroundMark x1="54143" y1="56319" x2="54143" y2="56319"/>
                        <a14:foregroundMark x1="61132" y1="56319" x2="61132" y2="56319"/>
                        <a14:foregroundMark x1="58234" y1="53870" x2="58234" y2="53870"/>
                        <a14:foregroundMark x1="56290" y1="58057" x2="56290" y2="58057"/>
                        <a14:foregroundMark x1="69349" y1="53870" x2="69349" y2="53870"/>
                        <a14:foregroundMark x1="66689" y1="50316" x2="66689" y2="50316"/>
                        <a14:foregroundMark x1="66928" y1="58689" x2="66928" y2="58689"/>
                        <a14:foregroundMark x1="62598" y1="55055" x2="62598" y2="55055"/>
                        <a14:foregroundMark x1="45176" y1="66351" x2="45176" y2="66351"/>
                        <a14:foregroundMark x1="44460" y1="57504" x2="44460" y2="57504"/>
                        <a14:foregroundMark x1="43028" y1="51501" x2="43028" y2="51501"/>
                        <a14:backgroundMark x1="64030" y1="30174" x2="64030" y2="30174"/>
                        <a14:backgroundMark x1="69826" y1="37915" x2="69826" y2="37915"/>
                        <a14:backgroundMark x1="75861" y1="45024" x2="75861" y2="45024"/>
                        <a14:backgroundMark x1="92056" y1="97156" x2="92056" y2="97156"/>
                        <a14:backgroundMark x1="93761" y1="58057" x2="93761" y2="58057"/>
                        <a14:backgroundMark x1="88919" y1="19510" x2="88919" y2="19510"/>
                        <a14:backgroundMark x1="29969" y1="58057" x2="29969" y2="58057"/>
                        <a14:backgroundMark x1="27071" y1="62796" x2="27071" y2="62796"/>
                        <a14:backgroundMark x1="26355" y1="60427" x2="26355" y2="60427"/>
                        <a14:backgroundMark x1="27787" y1="56319" x2="27787" y2="56319"/>
                        <a14:backgroundMark x1="29015" y1="52686" x2="29015" y2="52686"/>
                        <a14:backgroundMark x1="30447" y1="63981" x2="30447" y2="63981"/>
                        <a14:backgroundMark x1="11115" y1="45577" x2="11115" y2="45577"/>
                        <a14:backgroundMark x1="9922" y1="87678" x2="9922" y2="87678"/>
                        <a14:backgroundMark x1="6546" y1="17773" x2="6546" y2="17773"/>
                        <a14:backgroundMark x1="13297" y1="27804" x2="13297" y2="27804"/>
                        <a14:backgroundMark x1="18138" y1="26619" x2="18138" y2="26619"/>
                        <a14:backgroundMark x1="21036" y1="17773" x2="21036" y2="17773"/>
                        <a14:backgroundMark x1="19570" y1="14771" x2="19570" y2="14771"/>
                        <a14:backgroundMark x1="8217" y1="42022" x2="8217" y2="42022"/>
                        <a14:backgroundMark x1="6273" y1="65166" x2="6273" y2="65166"/>
                        <a14:backgroundMark x1="8456" y1="61058" x2="8456" y2="61058"/>
                        <a14:backgroundMark x1="12820" y1="58057" x2="12820" y2="58057"/>
                        <a14:backgroundMark x1="13536" y1="48578" x2="13536" y2="48578"/>
                        <a14:backgroundMark x1="16672" y1="37283" x2="16672" y2="37283"/>
                        <a14:backgroundMark x1="7262" y1="32543" x2="7262" y2="32543"/>
                        <a14:backgroundMark x1="6546" y1="54502" x2="6546" y2="54502"/>
                        <a14:backgroundMark x1="46880" y1="23065" x2="46880" y2="23065"/>
                        <a14:backgroundMark x1="47835" y1="37915" x2="47835" y2="37915"/>
                        <a14:backgroundMark x1="53631" y1="42654" x2="53631" y2="42654"/>
                        <a14:backgroundMark x1="59189" y1="44392" x2="59189" y2="44392"/>
                        <a14:backgroundMark x1="75384" y1="55055" x2="75384" y2="55055"/>
                        <a14:backgroundMark x1="82407" y1="39652" x2="82407" y2="39652"/>
                        <a14:backgroundMark x1="88919" y1="43839" x2="88919" y2="43839"/>
                        <a14:backgroundMark x1="92295" y1="43839" x2="92295" y2="43839"/>
                        <a14:backgroundMark x1="93011" y1="72907" x2="93011" y2="72907"/>
                        <a14:backgroundMark x1="83362" y1="24250" x2="83362" y2="24250"/>
                        <a14:backgroundMark x1="75622" y1="21327" x2="75622" y2="21327"/>
                        <a14:backgroundMark x1="62087" y1="20695" x2="62087" y2="20695"/>
                        <a14:backgroundMark x1="55574" y1="20695" x2="55574" y2="20695"/>
                        <a14:backgroundMark x1="41562" y1="17141" x2="41562" y2="17141"/>
                        <a14:backgroundMark x1="38425" y1="16588" x2="38425" y2="16588"/>
                        <a14:backgroundMark x1="44221" y1="31359" x2="44221" y2="31359"/>
                        <a14:backgroundMark x1="41084" y1="24250" x2="41084" y2="24250"/>
                        <a14:backgroundMark x1="56529" y1="35545" x2="56529" y2="35545"/>
                        <a14:backgroundMark x1="58950" y1="30174" x2="58950" y2="30174"/>
                        <a14:backgroundMark x1="51244" y1="26619" x2="51244" y2="26619"/>
                        <a14:backgroundMark x1="69110" y1="17141" x2="69110" y2="17141"/>
                        <a14:backgroundMark x1="77566" y1="31991" x2="77566" y2="31991"/>
                        <a14:backgroundMark x1="74190" y1="31991" x2="74190" y2="31991"/>
                        <a14:backgroundMark x1="88681" y1="33175" x2="88681" y2="33175"/>
                        <a14:backgroundMark x1="80941" y1="17773" x2="80941" y2="17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3933056"/>
            <a:ext cx="4730750" cy="192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467600" cy="1143000"/>
          </a:xfrm>
          <a:ln/>
        </p:spPr>
        <p:txBody>
          <a:bodyPr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4000" dirty="0" smtClean="0">
                <a:solidFill>
                  <a:srgbClr val="4D160F"/>
                </a:solidFill>
                <a:latin typeface="Franklin Gothic Book" pitchFamily="34" charset="0"/>
              </a:rPr>
              <a:t>Examination</a:t>
            </a:r>
            <a:endParaRPr lang="en-US" sz="36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383562"/>
            <a:ext cx="4212406" cy="3288325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87338" y="1008063"/>
            <a:ext cx="4392612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292" rIns="90000" bIns="45000"/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 marL="4318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hangingPunct="1">
              <a:lnSpc>
                <a:spcPct val="98000"/>
              </a:lnSpc>
              <a:buSzPct val="45000"/>
              <a:buFont typeface="Wingdings" pitchFamily="2" charset="2"/>
              <a:buChar char=""/>
            </a:pPr>
            <a:r>
              <a:rPr lang="en-GB" sz="2100" b="1" dirty="0">
                <a:solidFill>
                  <a:srgbClr val="742217"/>
                </a:solidFill>
                <a:latin typeface="+mn-lt"/>
              </a:rPr>
              <a:t>W</a:t>
            </a:r>
            <a:r>
              <a:rPr lang="en-GB" sz="2100" dirty="0">
                <a:solidFill>
                  <a:srgbClr val="742217"/>
                </a:solidFill>
                <a:latin typeface="+mn-lt"/>
              </a:rPr>
              <a:t>ash</a:t>
            </a:r>
            <a:r>
              <a:rPr lang="en-GB" sz="2100" b="1" dirty="0">
                <a:solidFill>
                  <a:srgbClr val="742217"/>
                </a:solidFill>
                <a:latin typeface="+mn-lt"/>
              </a:rPr>
              <a:t> </a:t>
            </a:r>
            <a:r>
              <a:rPr lang="en-GB" sz="2100" dirty="0">
                <a:solidFill>
                  <a:srgbClr val="742217"/>
                </a:solidFill>
                <a:latin typeface="+mn-lt"/>
              </a:rPr>
              <a:t>hands!!! </a:t>
            </a:r>
          </a:p>
          <a:p>
            <a:pPr hangingPunct="1">
              <a:lnSpc>
                <a:spcPct val="98000"/>
              </a:lnSpc>
              <a:buSzPct val="45000"/>
              <a:buFont typeface="Wingdings" pitchFamily="2" charset="2"/>
              <a:buChar char=""/>
            </a:pPr>
            <a:endParaRPr lang="en-GB" sz="2100" b="1" dirty="0" smtClean="0">
              <a:solidFill>
                <a:srgbClr val="742217"/>
              </a:solidFill>
              <a:latin typeface="+mn-lt"/>
            </a:endParaRPr>
          </a:p>
          <a:p>
            <a:pPr hangingPunct="1">
              <a:lnSpc>
                <a:spcPct val="98000"/>
              </a:lnSpc>
              <a:buSzPct val="45000"/>
              <a:buFont typeface="Wingdings" pitchFamily="2" charset="2"/>
              <a:buChar char=""/>
            </a:pPr>
            <a:r>
              <a:rPr lang="en-GB" sz="2100" b="1" dirty="0" smtClean="0">
                <a:solidFill>
                  <a:srgbClr val="742217"/>
                </a:solidFill>
                <a:latin typeface="+mn-lt"/>
              </a:rPr>
              <a:t>I</a:t>
            </a:r>
            <a:r>
              <a:rPr lang="en-GB" sz="2100" dirty="0" smtClean="0">
                <a:solidFill>
                  <a:srgbClr val="742217"/>
                </a:solidFill>
                <a:latin typeface="+mn-lt"/>
              </a:rPr>
              <a:t>ntroduce</a:t>
            </a:r>
            <a:r>
              <a:rPr lang="en-GB" sz="2100" dirty="0">
                <a:solidFill>
                  <a:srgbClr val="742217"/>
                </a:solidFill>
                <a:latin typeface="+mn-lt"/>
              </a:rPr>
              <a:t>; </a:t>
            </a:r>
            <a:r>
              <a:rPr lang="en-GB" sz="2000" dirty="0">
                <a:solidFill>
                  <a:srgbClr val="C00000"/>
                </a:solidFill>
                <a:latin typeface="+mn-lt"/>
              </a:rPr>
              <a:t>Ensure that you ask the patient about pain – before you position.</a:t>
            </a:r>
          </a:p>
          <a:p>
            <a:pPr hangingPunct="1">
              <a:lnSpc>
                <a:spcPct val="98000"/>
              </a:lnSpc>
              <a:buSzPct val="45000"/>
              <a:buFont typeface="Wingdings" pitchFamily="2" charset="2"/>
              <a:buNone/>
            </a:pPr>
            <a:endParaRPr lang="en-GB" sz="2000" dirty="0">
              <a:solidFill>
                <a:srgbClr val="C00000"/>
              </a:solidFill>
              <a:latin typeface="+mn-lt"/>
            </a:endParaRPr>
          </a:p>
          <a:p>
            <a:pPr hangingPunct="1">
              <a:lnSpc>
                <a:spcPct val="98000"/>
              </a:lnSpc>
              <a:buSzPct val="45000"/>
              <a:buFont typeface="Wingdings" pitchFamily="2" charset="2"/>
              <a:buChar char=""/>
            </a:pPr>
            <a:r>
              <a:rPr lang="en-GB" sz="2100" b="1" dirty="0">
                <a:solidFill>
                  <a:srgbClr val="742217"/>
                </a:solidFill>
                <a:latin typeface="+mn-lt"/>
              </a:rPr>
              <a:t>P</a:t>
            </a:r>
            <a:r>
              <a:rPr lang="en-GB" sz="2100" dirty="0">
                <a:solidFill>
                  <a:srgbClr val="742217"/>
                </a:solidFill>
                <a:latin typeface="+mn-lt"/>
              </a:rPr>
              <a:t>osition; </a:t>
            </a:r>
            <a:r>
              <a:rPr lang="en-GB" sz="2000" dirty="0">
                <a:solidFill>
                  <a:srgbClr val="C00000"/>
                </a:solidFill>
                <a:latin typeface="+mn-lt"/>
              </a:rPr>
              <a:t>Lay the patient flat with their hands by their sides.</a:t>
            </a:r>
          </a:p>
          <a:p>
            <a:pPr hangingPunct="1">
              <a:lnSpc>
                <a:spcPct val="98000"/>
              </a:lnSpc>
              <a:buSzPct val="45000"/>
              <a:buFont typeface="Wingdings" pitchFamily="2" charset="2"/>
              <a:buNone/>
            </a:pPr>
            <a:endParaRPr lang="en-GB" sz="2000" dirty="0">
              <a:solidFill>
                <a:srgbClr val="C00000"/>
              </a:solidFill>
              <a:latin typeface="+mn-lt"/>
            </a:endParaRPr>
          </a:p>
          <a:p>
            <a:pPr hangingPunct="1">
              <a:lnSpc>
                <a:spcPct val="98000"/>
              </a:lnSpc>
              <a:buSzPct val="45000"/>
              <a:buFont typeface="Wingdings" pitchFamily="2" charset="2"/>
              <a:buChar char=""/>
            </a:pPr>
            <a:r>
              <a:rPr lang="en-GB" sz="2000" b="1" dirty="0">
                <a:solidFill>
                  <a:srgbClr val="800000"/>
                </a:solidFill>
                <a:latin typeface="+mn-lt"/>
              </a:rPr>
              <a:t>E</a:t>
            </a:r>
            <a:r>
              <a:rPr lang="en-GB" sz="2000" dirty="0">
                <a:solidFill>
                  <a:srgbClr val="800000"/>
                </a:solidFill>
                <a:latin typeface="+mn-lt"/>
              </a:rPr>
              <a:t>xposure</a:t>
            </a:r>
            <a:r>
              <a:rPr lang="en-GB" sz="2000" dirty="0">
                <a:solidFill>
                  <a:srgbClr val="C00000"/>
                </a:solidFill>
                <a:latin typeface="+mn-lt"/>
              </a:rPr>
              <a:t> is ideally nipples to knees – realistically exposure of their chest to just below the ASIS is acceptable.</a:t>
            </a:r>
          </a:p>
          <a:p>
            <a:pPr hangingPunct="1">
              <a:lnSpc>
                <a:spcPct val="98000"/>
              </a:lnSpc>
              <a:buSzPct val="45000"/>
              <a:buFont typeface="Wingdings" pitchFamily="2" charset="2"/>
              <a:buNone/>
            </a:pPr>
            <a:endParaRPr lang="en-GB" sz="2000" dirty="0">
              <a:solidFill>
                <a:srgbClr val="C00000"/>
              </a:solidFill>
              <a:latin typeface="+mn-lt"/>
            </a:endParaRPr>
          </a:p>
          <a:p>
            <a:pPr hangingPunct="1">
              <a:lnSpc>
                <a:spcPct val="98000"/>
              </a:lnSpc>
              <a:buSzPct val="45000"/>
              <a:buFont typeface="Wingdings" pitchFamily="2" charset="2"/>
              <a:buChar char=""/>
            </a:pPr>
            <a:r>
              <a:rPr lang="en-GB" sz="2000" b="1" dirty="0">
                <a:solidFill>
                  <a:srgbClr val="800000"/>
                </a:solidFill>
                <a:latin typeface="+mn-lt"/>
              </a:rPr>
              <a:t>R</a:t>
            </a:r>
            <a:r>
              <a:rPr lang="en-GB" sz="2000" dirty="0">
                <a:solidFill>
                  <a:srgbClr val="800000"/>
                </a:solidFill>
                <a:latin typeface="+mn-lt"/>
              </a:rPr>
              <a:t>etreat</a:t>
            </a:r>
            <a:r>
              <a:rPr lang="en-GB" sz="2000" dirty="0">
                <a:solidFill>
                  <a:srgbClr val="C00000"/>
                </a:solidFill>
                <a:latin typeface="+mn-lt"/>
              </a:rPr>
              <a:t>; Now is a good time to ask the patient to</a:t>
            </a:r>
            <a:r>
              <a:rPr lang="en-GB" sz="2000" b="1" dirty="0">
                <a:solidFill>
                  <a:srgbClr val="C00000"/>
                </a:solidFill>
                <a:latin typeface="+mn-lt"/>
              </a:rPr>
              <a:t> cough. </a:t>
            </a:r>
          </a:p>
          <a:p>
            <a:pPr lvl="1" hangingPunct="1">
              <a:lnSpc>
                <a:spcPct val="98000"/>
              </a:lnSpc>
              <a:buSzPct val="45000"/>
              <a:buFont typeface="Wingdings" pitchFamily="2" charset="2"/>
              <a:buChar char=""/>
            </a:pPr>
            <a:r>
              <a:rPr lang="en-GB" sz="2000" dirty="0">
                <a:solidFill>
                  <a:srgbClr val="C00000"/>
                </a:solidFill>
                <a:latin typeface="+mn-lt"/>
              </a:rPr>
              <a:t>This will elicit hernias and peritonitic pain.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solidFill>
                  <a:srgbClr val="2E0000"/>
                </a:solidFill>
                <a:latin typeface="Franklin Gothic Book" pitchFamily="34" charset="0"/>
              </a:rPr>
              <a:t>Why Cough?</a:t>
            </a:r>
            <a:endParaRPr lang="en-GB" sz="3600" dirty="0">
              <a:solidFill>
                <a:srgbClr val="2E0000"/>
              </a:solidFill>
              <a:latin typeface="Franklin Gothic Book" pitchFamily="34" charset="0"/>
            </a:endParaRPr>
          </a:p>
        </p:txBody>
      </p:sp>
      <p:pic>
        <p:nvPicPr>
          <p:cNvPr id="8" name="Hernias edi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l="12580" t="12903" r="12463" b="12962"/>
          <a:stretch/>
        </p:blipFill>
        <p:spPr>
          <a:xfrm>
            <a:off x="1259632" y="1196752"/>
            <a:ext cx="6623168" cy="4912961"/>
          </a:xfrm>
        </p:spPr>
      </p:pic>
      <p:sp>
        <p:nvSpPr>
          <p:cNvPr id="2" name="Action Button: Forward or Next 1">
            <a:hlinkClick r:id="" action="ppaction://noaction" highlightClick="1"/>
          </p:cNvPr>
          <p:cNvSpPr/>
          <p:nvPr/>
        </p:nvSpPr>
        <p:spPr bwMode="auto">
          <a:xfrm>
            <a:off x="6876256" y="1196752"/>
            <a:ext cx="1008112" cy="792088"/>
          </a:xfrm>
          <a:prstGeom prst="actionButtonForwardNex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907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dy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764704"/>
            <a:ext cx="2772308" cy="554461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46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4000" dirty="0" smtClean="0">
                <a:solidFill>
                  <a:srgbClr val="4D160F"/>
                </a:solidFill>
                <a:latin typeface="Franklin Gothic Book" pitchFamily="34" charset="0"/>
              </a:rPr>
              <a:t>The examination –</a:t>
            </a:r>
            <a:br>
              <a:rPr lang="en-US" sz="4000" dirty="0" smtClean="0">
                <a:solidFill>
                  <a:srgbClr val="4D160F"/>
                </a:solidFill>
                <a:latin typeface="Franklin Gothic Book" pitchFamily="34" charset="0"/>
              </a:rPr>
            </a:br>
            <a:r>
              <a:rPr lang="en-US" sz="4000" dirty="0" smtClean="0">
                <a:solidFill>
                  <a:srgbClr val="4D160F"/>
                </a:solidFill>
                <a:latin typeface="Franklin Gothic Book" pitchFamily="34" charset="0"/>
              </a:rPr>
              <a:t> the order</a:t>
            </a:r>
            <a:endParaRPr lang="en-US" sz="4000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4546600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1463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 marL="638175" indent="-2714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Introduction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Inspection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Hands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Arms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Face and Eyes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 smtClean="0">
                <a:solidFill>
                  <a:srgbClr val="C00000"/>
                </a:solidFill>
                <a:latin typeface="+mn-lt"/>
              </a:rPr>
              <a:t>Neck</a:t>
            </a:r>
            <a:endParaRPr lang="en-US" dirty="0">
              <a:solidFill>
                <a:srgbClr val="C00000"/>
              </a:solidFill>
              <a:latin typeface="+mn-lt"/>
            </a:endParaRP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Chest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Abdomen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Inspect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Palpate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Percuss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Clr>
                <a:srgbClr val="D34817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Auscultate</a:t>
            </a:r>
          </a:p>
          <a:p>
            <a:pPr>
              <a:lnSpc>
                <a:spcPct val="100000"/>
              </a:lnSpc>
              <a:spcAft>
                <a:spcPts val="1425"/>
              </a:spcAft>
              <a:buClr>
                <a:srgbClr val="D34817"/>
              </a:buClr>
              <a:buSzPct val="70000"/>
              <a:buFont typeface="Wingdings" pitchFamily="2" charset="2"/>
              <a:buChar char="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Completing the examination</a:t>
            </a: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5436096" y="3501008"/>
            <a:ext cx="215404" cy="431800"/>
          </a:xfrm>
          <a:prstGeom prst="upArrow">
            <a:avLst>
              <a:gd name="adj1" fmla="val 50000"/>
              <a:gd name="adj2" fmla="val 75556"/>
            </a:avLst>
          </a:prstGeom>
          <a:solidFill>
            <a:srgbClr val="D34817"/>
          </a:solidFill>
          <a:ln w="25560" cap="flat">
            <a:solidFill>
              <a:srgbClr val="9C351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 rot="1200000">
            <a:off x="5832320" y="1764118"/>
            <a:ext cx="215900" cy="1512888"/>
          </a:xfrm>
          <a:prstGeom prst="upArrow">
            <a:avLst>
              <a:gd name="adj1" fmla="val 50000"/>
              <a:gd name="adj2" fmla="val 175184"/>
            </a:avLst>
          </a:prstGeom>
          <a:solidFill>
            <a:srgbClr val="D34817"/>
          </a:solidFill>
          <a:ln w="25560" cap="flat">
            <a:solidFill>
              <a:srgbClr val="9C351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 rot="18180000">
            <a:off x="6057856" y="1258558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rgbClr val="D34817"/>
          </a:solidFill>
          <a:ln w="25560" cap="flat">
            <a:solidFill>
              <a:srgbClr val="9C351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 rot="9540000">
            <a:off x="6655540" y="1064271"/>
            <a:ext cx="215900" cy="817563"/>
          </a:xfrm>
          <a:prstGeom prst="upArrow">
            <a:avLst>
              <a:gd name="adj1" fmla="val 50000"/>
              <a:gd name="adj2" fmla="val 94669"/>
            </a:avLst>
          </a:prstGeom>
          <a:solidFill>
            <a:srgbClr val="D34817"/>
          </a:solidFill>
          <a:ln w="25560" cap="flat">
            <a:solidFill>
              <a:srgbClr val="9C351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 rot="10800000">
            <a:off x="6444208" y="2564904"/>
            <a:ext cx="215900" cy="720725"/>
          </a:xfrm>
          <a:prstGeom prst="upArrow">
            <a:avLst>
              <a:gd name="adj1" fmla="val 50000"/>
              <a:gd name="adj2" fmla="val 83456"/>
            </a:avLst>
          </a:prstGeom>
          <a:solidFill>
            <a:srgbClr val="D34817"/>
          </a:solidFill>
          <a:ln w="25560" cap="flat">
            <a:solidFill>
              <a:srgbClr val="9C351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 rot="12300000">
            <a:off x="6570663" y="1857375"/>
            <a:ext cx="215900" cy="64770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D34817"/>
          </a:solidFill>
          <a:ln w="25560" cap="flat">
            <a:solidFill>
              <a:srgbClr val="9C351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600" b="1" dirty="0" smtClean="0">
                <a:solidFill>
                  <a:srgbClr val="4D160F"/>
                </a:solidFill>
                <a:latin typeface="Franklin Gothic Book" pitchFamily="34" charset="0"/>
              </a:rPr>
              <a:t>Retreat – what will you see from the end of the bed?</a:t>
            </a:r>
            <a:endParaRPr lang="en-US" sz="3600" b="1" dirty="0">
              <a:solidFill>
                <a:srgbClr val="4D160F"/>
              </a:solidFill>
              <a:latin typeface="Franklin Gothic Book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1152525"/>
            <a:ext cx="2592388" cy="2592388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032250"/>
            <a:ext cx="3240087" cy="2430463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2711450" cy="2038350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" r="4999" b="29942"/>
          <a:stretch>
            <a:fillRect/>
          </a:stretch>
        </p:blipFill>
        <p:spPr bwMode="auto">
          <a:xfrm>
            <a:off x="454025" y="3600450"/>
            <a:ext cx="3433763" cy="3008313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990" r="4999" b="2994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1778000"/>
            <a:ext cx="2095500" cy="1533525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ustom 1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Microsoft YaHei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Microsoft YaHei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ustom 1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Microsoft YaHei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Microsoft YaHei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ustom 1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Microsoft YaHei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Microsoft YaHei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ustom 1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Microsoft YaHei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Microsoft YaHei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1250</Words>
  <Application>Microsoft Office PowerPoint</Application>
  <PresentationFormat>On-screen Show (4:3)</PresentationFormat>
  <Paragraphs>382</Paragraphs>
  <Slides>37</Slides>
  <Notes>30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Office Theme</vt:lpstr>
      <vt:lpstr>Office Theme</vt:lpstr>
      <vt:lpstr>Office Theme</vt:lpstr>
      <vt:lpstr>Office Theme</vt:lpstr>
      <vt:lpstr>Abdominal Examination</vt:lpstr>
      <vt:lpstr>Areas Covered</vt:lpstr>
      <vt:lpstr>Divisions of the Abdomen</vt:lpstr>
      <vt:lpstr>Anatomy</vt:lpstr>
      <vt:lpstr>The examination –  the order</vt:lpstr>
      <vt:lpstr>Examination</vt:lpstr>
      <vt:lpstr>Why Cough?</vt:lpstr>
      <vt:lpstr>The examination –  the order</vt:lpstr>
      <vt:lpstr>Retreat – what will you see from the end of the bed?</vt:lpstr>
      <vt:lpstr>Retreat – what will you see from the end of the bed?</vt:lpstr>
      <vt:lpstr>The examination – the order</vt:lpstr>
      <vt:lpstr>Inspection – Peripheral </vt:lpstr>
      <vt:lpstr>Inspection – Peripheral </vt:lpstr>
      <vt:lpstr>Asterixis</vt:lpstr>
      <vt:lpstr>The examination – the order</vt:lpstr>
      <vt:lpstr>Face and eyes</vt:lpstr>
      <vt:lpstr>Face and eyes</vt:lpstr>
      <vt:lpstr>The examination – the order</vt:lpstr>
      <vt:lpstr>Lymph node examination – Virchow's!</vt:lpstr>
      <vt:lpstr>The examination – the order</vt:lpstr>
      <vt:lpstr>Chest</vt:lpstr>
      <vt:lpstr>The examination – the order</vt:lpstr>
      <vt:lpstr>Inspection – Abdomen </vt:lpstr>
      <vt:lpstr>Peristalsis</vt:lpstr>
      <vt:lpstr>Palpation</vt:lpstr>
      <vt:lpstr>Palpation – cont. </vt:lpstr>
      <vt:lpstr>Hepatomegaly/Splenomegaly</vt:lpstr>
      <vt:lpstr>PowerPoint Presentation</vt:lpstr>
      <vt:lpstr>Balloting the Kidneys</vt:lpstr>
      <vt:lpstr>Kidney or Spleen?</vt:lpstr>
      <vt:lpstr>Palpating the Aorta</vt:lpstr>
      <vt:lpstr>Percussion</vt:lpstr>
      <vt:lpstr>Percussing for Ascites</vt:lpstr>
      <vt:lpstr>Percussing for Ascites - Continued</vt:lpstr>
      <vt:lpstr>Auscultation</vt:lpstr>
      <vt:lpstr>The examination –  the order</vt:lpstr>
      <vt:lpstr>Thank the patient, Cover them up...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Year-1 GEP MedSoc Endocrinology 2012-2013</dc:title>
  <dc:creator>Ricketts William (BARTS HEALTH NHS TRUST)</dc:creator>
  <cp:lastModifiedBy>Ricketts</cp:lastModifiedBy>
  <cp:revision>54</cp:revision>
  <cp:lastPrinted>1601-01-01T00:00:00Z</cp:lastPrinted>
  <dcterms:created xsi:type="dcterms:W3CDTF">1601-01-01T00:00:00Z</dcterms:created>
  <dcterms:modified xsi:type="dcterms:W3CDTF">2013-04-17T18:42:58Z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