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46"/>
  </p:notesMasterIdLst>
  <p:handoutMasterIdLst>
    <p:handoutMasterId r:id="rId47"/>
  </p:handoutMasterIdLst>
  <p:sldIdLst>
    <p:sldId id="280" r:id="rId2"/>
    <p:sldId id="282" r:id="rId3"/>
    <p:sldId id="300" r:id="rId4"/>
    <p:sldId id="299" r:id="rId5"/>
    <p:sldId id="320" r:id="rId6"/>
    <p:sldId id="285" r:id="rId7"/>
    <p:sldId id="291" r:id="rId8"/>
    <p:sldId id="335" r:id="rId9"/>
    <p:sldId id="287" r:id="rId10"/>
    <p:sldId id="289" r:id="rId11"/>
    <p:sldId id="337" r:id="rId12"/>
    <p:sldId id="338" r:id="rId13"/>
    <p:sldId id="286" r:id="rId14"/>
    <p:sldId id="296" r:id="rId15"/>
    <p:sldId id="321" r:id="rId16"/>
    <p:sldId id="332" r:id="rId17"/>
    <p:sldId id="295" r:id="rId18"/>
    <p:sldId id="301" r:id="rId19"/>
    <p:sldId id="302" r:id="rId20"/>
    <p:sldId id="303" r:id="rId21"/>
    <p:sldId id="304" r:id="rId22"/>
    <p:sldId id="305" r:id="rId23"/>
    <p:sldId id="306" r:id="rId24"/>
    <p:sldId id="307" r:id="rId25"/>
    <p:sldId id="309" r:id="rId26"/>
    <p:sldId id="310" r:id="rId27"/>
    <p:sldId id="312" r:id="rId28"/>
    <p:sldId id="314" r:id="rId29"/>
    <p:sldId id="315" r:id="rId30"/>
    <p:sldId id="316" r:id="rId31"/>
    <p:sldId id="317" r:id="rId32"/>
    <p:sldId id="318" r:id="rId33"/>
    <p:sldId id="293" r:id="rId34"/>
    <p:sldId id="324" r:id="rId35"/>
    <p:sldId id="325" r:id="rId36"/>
    <p:sldId id="333" r:id="rId37"/>
    <p:sldId id="284" r:id="rId38"/>
    <p:sldId id="334" r:id="rId39"/>
    <p:sldId id="323" r:id="rId40"/>
    <p:sldId id="326" r:id="rId41"/>
    <p:sldId id="329" r:id="rId42"/>
    <p:sldId id="330" r:id="rId43"/>
    <p:sldId id="322" r:id="rId44"/>
    <p:sldId id="281" r:id="rId45"/>
  </p:sldIdLst>
  <p:sldSz cx="12192000" cy="6858000"/>
  <p:notesSz cx="6794500" cy="9931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1pPr>
    <a:lvl2pPr marL="0" marR="0" indent="4572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2pPr>
    <a:lvl3pPr marL="0" marR="0" indent="9144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3pPr>
    <a:lvl4pPr marL="0" marR="0" indent="13716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4pPr>
    <a:lvl5pPr marL="0" marR="0" indent="18288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5pPr>
    <a:lvl6pPr marL="0" marR="0" indent="22860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6pPr>
    <a:lvl7pPr marL="0" marR="0" indent="27432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7pPr>
    <a:lvl8pPr marL="0" marR="0" indent="32004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8pPr>
    <a:lvl9pPr marL="0" marR="0" indent="36576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7336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16"/>
    <p:restoredTop sz="95588"/>
  </p:normalViewPr>
  <p:slideViewPr>
    <p:cSldViewPr snapToGrid="0" snapToObjects="1">
      <p:cViewPr varScale="1">
        <p:scale>
          <a:sx n="97" d="100"/>
          <a:sy n="97" d="100"/>
        </p:scale>
        <p:origin x="232" y="264"/>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46" d="100"/>
          <a:sy n="146" d="100"/>
        </p:scale>
        <p:origin x="4632" y="18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A61716-9ED4-0642-9A31-329D258AE15B}"/>
              </a:ext>
            </a:extLst>
          </p:cNvPr>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5CF89C-AB76-EE48-B902-D3BA588F3716}"/>
              </a:ext>
            </a:extLst>
          </p:cNvPr>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AF11D3CA-895E-914C-9EFC-80587028E7C3}" type="datetimeFigureOut">
              <a:rPr lang="en-US" smtClean="0"/>
              <a:t>4/12/21</a:t>
            </a:fld>
            <a:endParaRPr lang="en-US"/>
          </a:p>
        </p:txBody>
      </p:sp>
      <p:sp>
        <p:nvSpPr>
          <p:cNvPr id="4" name="Footer Placeholder 3">
            <a:extLst>
              <a:ext uri="{FF2B5EF4-FFF2-40B4-BE49-F238E27FC236}">
                <a16:creationId xmlns:a16="http://schemas.microsoft.com/office/drawing/2014/main" id="{948301A0-4D53-3D4B-BBDF-9211D5755DC8}"/>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DF420B-A690-D144-B178-6C36C370CEDA}"/>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A2012834-223E-C047-AC78-72C4F1EB3EC7}" type="slidenum">
              <a:rPr lang="en-US" smtClean="0"/>
              <a:t>‹#›</a:t>
            </a:fld>
            <a:endParaRPr lang="en-US"/>
          </a:p>
        </p:txBody>
      </p:sp>
    </p:spTree>
    <p:extLst>
      <p:ext uri="{BB962C8B-B14F-4D97-AF65-F5344CB8AC3E}">
        <p14:creationId xmlns:p14="http://schemas.microsoft.com/office/powerpoint/2010/main" val="3152082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xfrm>
            <a:off x="87313" y="744538"/>
            <a:ext cx="6619875" cy="3724275"/>
          </a:xfrm>
          <a:prstGeom prst="rect">
            <a:avLst/>
          </a:prstGeom>
        </p:spPr>
        <p:txBody>
          <a:bodyPr/>
          <a:lstStyle/>
          <a:p>
            <a:endParaRPr/>
          </a:p>
        </p:txBody>
      </p:sp>
      <p:sp>
        <p:nvSpPr>
          <p:cNvPr id="32" name="Shape 32"/>
          <p:cNvSpPr>
            <a:spLocks noGrp="1"/>
          </p:cNvSpPr>
          <p:nvPr>
            <p:ph type="body" sz="quarter" idx="1"/>
          </p:nvPr>
        </p:nvSpPr>
        <p:spPr>
          <a:xfrm>
            <a:off x="905934" y="4717415"/>
            <a:ext cx="4982633" cy="4469130"/>
          </a:xfrm>
          <a:prstGeom prst="rect">
            <a:avLst/>
          </a:prstGeom>
        </p:spPr>
        <p:txBody>
          <a:bodyPr/>
          <a:lstStyle/>
          <a:p>
            <a:r>
              <a:rPr lang="en-GB" dirty="0"/>
              <a:t>Always use a title/intro slide at the start of your presentation. Choose the appropriate version by faculty or this slide version for professional services.</a:t>
            </a:r>
          </a:p>
          <a:p>
            <a:endParaRPr lang="en-GB" dirty="0"/>
          </a:p>
          <a:p>
            <a:r>
              <a:rPr lang="en-GB" dirty="0"/>
              <a:t>Title slide option 1 – blue background. Queen Mary logo version</a:t>
            </a:r>
          </a:p>
          <a:p>
            <a:endParaRPr dirty="0"/>
          </a:p>
        </p:txBody>
      </p:sp>
    </p:spTree>
    <p:extLst>
      <p:ext uri="{BB962C8B-B14F-4D97-AF65-F5344CB8AC3E}">
        <p14:creationId xmlns:p14="http://schemas.microsoft.com/office/powerpoint/2010/main" val="4267757826"/>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learningdevelopment.qmul.ac.u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5354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pPr fontAlgn="base"/>
            <a:r>
              <a:rPr lang="en-GB" sz="1200" b="1" i="0" u="none" strike="noStrike" dirty="0">
                <a:effectLst/>
                <a:latin typeface="+mn-lt"/>
                <a:ea typeface="+mn-ea"/>
                <a:cs typeface="+mn-cs"/>
                <a:sym typeface="Calibri"/>
              </a:rPr>
              <a:t>Paraphrasing</a:t>
            </a:r>
            <a:br>
              <a:rPr lang="en-GB" sz="1200" b="0" i="0" u="none" strike="noStrike" dirty="0">
                <a:effectLst/>
                <a:latin typeface="+mn-lt"/>
                <a:ea typeface="+mn-ea"/>
                <a:cs typeface="+mn-cs"/>
                <a:sym typeface="Calibri"/>
              </a:rPr>
            </a:br>
            <a:r>
              <a:rPr lang="en-GB" sz="1200" b="0" i="0" u="none" strike="noStrike" dirty="0">
                <a:effectLst/>
                <a:latin typeface="+mn-lt"/>
                <a:ea typeface="+mn-ea"/>
                <a:cs typeface="+mn-cs"/>
                <a:sym typeface="Calibri"/>
              </a:rPr>
              <a:t>Paraphrasing the work of others by altering a few words and changing their order, or by closely following the structure of their argument, is plagiarism if you do not give due acknowledgement to the author whose work you are using.</a:t>
            </a:r>
          </a:p>
          <a:p>
            <a:pPr fontAlgn="base"/>
            <a:r>
              <a:rPr lang="en-GB" sz="1200" b="0" i="0" u="none" strike="noStrike" dirty="0">
                <a:effectLst/>
                <a:latin typeface="+mn-lt"/>
                <a:ea typeface="+mn-ea"/>
                <a:cs typeface="+mn-cs"/>
                <a:sym typeface="Calibri"/>
              </a:rPr>
              <a:t>A passing reference to the original author in your own text may not be enough; you must ensure that you do not create the misleading impression that the paraphrased wording or the sequence of ideas are entirely your own. It is better to write a brief summary of the author’s overall argument in your own words, indicating that you are doing so, than to paraphrase particular sections of his or her writing. This will ensure you have a genuine grasp of the argument and will avoid the difficulty of paraphrasing without plagiarising. You must also properly attribute all material you derive from lectures.</a:t>
            </a:r>
          </a:p>
          <a:p>
            <a:endParaRPr lang="en-US" dirty="0"/>
          </a:p>
        </p:txBody>
      </p:sp>
    </p:spTree>
    <p:extLst>
      <p:ext uri="{BB962C8B-B14F-4D97-AF65-F5344CB8AC3E}">
        <p14:creationId xmlns:p14="http://schemas.microsoft.com/office/powerpoint/2010/main" val="2779765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0179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pPr fontAlgn="base"/>
            <a:r>
              <a:rPr lang="en-GB" sz="1200" b="1" i="0" u="none" strike="noStrike" dirty="0">
                <a:effectLst/>
                <a:latin typeface="+mn-lt"/>
                <a:ea typeface="+mn-ea"/>
                <a:cs typeface="+mn-cs"/>
                <a:sym typeface="Calibri"/>
              </a:rPr>
              <a:t>Verbatim (word for word) quotation without clear acknowledgement</a:t>
            </a:r>
            <a:br>
              <a:rPr lang="en-GB" sz="1200" b="0" i="0" u="none" strike="noStrike" dirty="0">
                <a:effectLst/>
                <a:latin typeface="+mn-lt"/>
                <a:ea typeface="+mn-ea"/>
                <a:cs typeface="+mn-cs"/>
                <a:sym typeface="Calibri"/>
              </a:rPr>
            </a:br>
            <a:r>
              <a:rPr lang="en-GB" sz="1200" b="0" i="0" u="none" strike="noStrike" dirty="0">
                <a:effectLst/>
                <a:latin typeface="+mn-lt"/>
                <a:ea typeface="+mn-ea"/>
                <a:cs typeface="+mn-cs"/>
                <a:sym typeface="Calibri"/>
              </a:rPr>
              <a:t>Quotations must always be identified as such by the use of either quotation marks or indentation, and with full referencing of the sources cited. It must always be apparent to the reader which parts are your own independent work and where you have drawn on someone else’s ideas and language.</a:t>
            </a:r>
          </a:p>
          <a:p>
            <a:pPr fontAlgn="base"/>
            <a:r>
              <a:rPr lang="en-GB" sz="1200" b="1" i="0" u="none" strike="noStrike" dirty="0">
                <a:effectLst/>
                <a:latin typeface="+mn-lt"/>
                <a:ea typeface="+mn-ea"/>
                <a:cs typeface="+mn-cs"/>
                <a:sym typeface="Calibri"/>
              </a:rPr>
              <a:t>Cutting and pasting from the Internet without clear acknowledgement</a:t>
            </a:r>
            <a:br>
              <a:rPr lang="en-GB" sz="1200" b="0" i="0" u="none" strike="noStrike" dirty="0">
                <a:effectLst/>
                <a:latin typeface="+mn-lt"/>
                <a:ea typeface="+mn-ea"/>
                <a:cs typeface="+mn-cs"/>
                <a:sym typeface="Calibri"/>
              </a:rPr>
            </a:br>
            <a:r>
              <a:rPr lang="en-GB" sz="1200" b="0" i="0" u="none" strike="noStrike" dirty="0">
                <a:effectLst/>
                <a:latin typeface="+mn-lt"/>
                <a:ea typeface="+mn-ea"/>
                <a:cs typeface="+mn-cs"/>
                <a:sym typeface="Calibri"/>
              </a:rPr>
              <a:t>Information derived from the Internet must be adequately referenced and included in the bibliography. It is important to evaluate carefully all material found on the Internet, as it is less likely to have been through the same process of scholarly peer review as published sources.</a:t>
            </a:r>
          </a:p>
          <a:p>
            <a:pPr marL="0" marR="0" lvl="0" indent="0" defTabSz="914400" eaLnBrk="1" fontAlgn="base" latinLnBrk="0" hangingPunct="1">
              <a:lnSpc>
                <a:spcPct val="100000"/>
              </a:lnSpc>
              <a:spcBef>
                <a:spcPts val="0"/>
              </a:spcBef>
              <a:spcAft>
                <a:spcPts val="0"/>
              </a:spcAft>
              <a:buClrTx/>
              <a:buSzTx/>
              <a:buFontTx/>
              <a:buNone/>
              <a:tabLst/>
              <a:defRPr/>
            </a:pPr>
            <a:r>
              <a:rPr lang="en-GB" sz="1200" b="1" i="0" u="none" strike="noStrike" dirty="0">
                <a:effectLst/>
                <a:latin typeface="+mn-lt"/>
                <a:ea typeface="+mn-ea"/>
                <a:cs typeface="+mn-cs"/>
                <a:sym typeface="Calibri"/>
              </a:rPr>
              <a:t>Inaccurate citation</a:t>
            </a:r>
            <a:br>
              <a:rPr lang="en-GB" sz="1200" b="0" i="0" u="none" strike="noStrike" dirty="0">
                <a:effectLst/>
                <a:latin typeface="+mn-lt"/>
                <a:ea typeface="+mn-ea"/>
                <a:cs typeface="+mn-cs"/>
                <a:sym typeface="Calibri"/>
              </a:rPr>
            </a:br>
            <a:r>
              <a:rPr lang="en-GB" sz="1200" b="0" i="0" u="none" strike="noStrike" dirty="0">
                <a:effectLst/>
                <a:latin typeface="+mn-lt"/>
                <a:ea typeface="+mn-ea"/>
                <a:cs typeface="+mn-cs"/>
                <a:sym typeface="Calibri"/>
              </a:rPr>
              <a:t>It is important to cite correctly, according to the conventions of your discipline. As well as listing your sources (i.e. in a bibliography), you must indicate, using a footnote or an in-text reference, where a quoted passage comes from. Additionally, you should not include anything in your references or bibliography that you have not actually consulted. If you cannot gain access to a primary source you must make it clear in your citation that your knowledge of the work has been derived from a secondary text (for example, Bradshaw, D. Title of Book, discussed in Wilson, E., Title of Book (London, 2004), p. 189).</a:t>
            </a:r>
            <a:endParaRPr lang="en-US" dirty="0"/>
          </a:p>
          <a:p>
            <a:pPr fontAlgn="base"/>
            <a:endParaRPr lang="en-GB" sz="1200" b="0" i="0" u="none" strike="noStrike"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351905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pPr fontAlgn="base"/>
            <a:r>
              <a:rPr lang="en-GB" sz="1200" b="1" i="0" u="none" strike="noStrike" dirty="0">
                <a:effectLst/>
                <a:latin typeface="+mn-lt"/>
                <a:ea typeface="+mn-ea"/>
                <a:cs typeface="+mn-cs"/>
                <a:sym typeface="Calibri"/>
              </a:rPr>
              <a:t>Auto-plagiarism</a:t>
            </a:r>
            <a:br>
              <a:rPr lang="en-GB" sz="1200" b="1" i="0" u="none" strike="noStrike" dirty="0">
                <a:effectLst/>
                <a:latin typeface="+mn-lt"/>
                <a:ea typeface="+mn-ea"/>
                <a:cs typeface="+mn-cs"/>
                <a:sym typeface="Calibri"/>
              </a:rPr>
            </a:br>
            <a:r>
              <a:rPr lang="en-GB" sz="1200" b="0" i="0" u="none" strike="noStrike" dirty="0">
                <a:effectLst/>
                <a:latin typeface="+mn-lt"/>
                <a:ea typeface="+mn-ea"/>
                <a:cs typeface="+mn-cs"/>
                <a:sym typeface="Calibri"/>
              </a:rPr>
              <a:t>You must not submit work for assessment that you have already submitted (partially or in full), either for your current course or for another qualification of this, or any other, university, unless this is specifically provided for in the special regulations for your course. Where earlier work by you is citable, </a:t>
            </a:r>
            <a:r>
              <a:rPr lang="en-GB" sz="1200" b="0" i="0" u="none" strike="noStrike" dirty="0" err="1">
                <a:effectLst/>
                <a:latin typeface="+mn-lt"/>
                <a:ea typeface="+mn-ea"/>
                <a:cs typeface="+mn-cs"/>
                <a:sym typeface="Calibri"/>
              </a:rPr>
              <a:t>ie</a:t>
            </a:r>
            <a:r>
              <a:rPr lang="en-GB" sz="1200" b="0" i="0" u="none" strike="noStrike" dirty="0">
                <a:effectLst/>
                <a:latin typeface="+mn-lt"/>
                <a:ea typeface="+mn-ea"/>
                <a:cs typeface="+mn-cs"/>
                <a:sym typeface="Calibri"/>
              </a:rPr>
              <a:t>. it has already been published, you must reference it clearly. </a:t>
            </a:r>
            <a:r>
              <a:rPr lang="en-GB" sz="1200" b="1" i="0" u="none" strike="noStrike" dirty="0">
                <a:effectLst/>
                <a:latin typeface="+mn-lt"/>
                <a:ea typeface="+mn-ea"/>
                <a:cs typeface="+mn-cs"/>
                <a:sym typeface="Calibri"/>
              </a:rPr>
              <a:t>Identical pieces of work submitted concurrently will also be considered to be auto-plagiarism.</a:t>
            </a:r>
          </a:p>
          <a:p>
            <a:pPr fontAlgn="base"/>
            <a:endParaRPr lang="en-GB" sz="1200" b="1" i="0" u="none" strike="noStrike"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96385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pPr fontAlgn="base"/>
            <a:r>
              <a:rPr lang="en-GB" sz="1200" b="1" i="0" u="none" strike="noStrike" dirty="0">
                <a:effectLst/>
                <a:latin typeface="+mn-lt"/>
                <a:ea typeface="+mn-ea"/>
                <a:cs typeface="+mn-cs"/>
                <a:sym typeface="Calibri"/>
              </a:rPr>
              <a:t>Use of material written by professional agencies or other persons</a:t>
            </a:r>
            <a:br>
              <a:rPr lang="en-GB" sz="1200" b="0" i="0" u="none" strike="noStrike" dirty="0">
                <a:effectLst/>
                <a:latin typeface="+mn-lt"/>
                <a:ea typeface="+mn-ea"/>
                <a:cs typeface="+mn-cs"/>
                <a:sym typeface="Calibri"/>
              </a:rPr>
            </a:br>
            <a:r>
              <a:rPr lang="en-GB" sz="1200" b="0" i="0" u="none" strike="noStrike" dirty="0">
                <a:effectLst/>
                <a:latin typeface="+mn-lt"/>
                <a:ea typeface="+mn-ea"/>
                <a:cs typeface="+mn-cs"/>
                <a:sym typeface="Calibri"/>
              </a:rPr>
              <a:t>You should neither make use of professional agencies in the production of your work nor submit material which has been written for you even with the consent of the person who has written it. It is vital to your intellectual training and development that you should undertake the research process unaided. Under Statute XI on University Discipline, all members of the University are prohibited from providing material that could be submitted in an examination by students at this University or elsewhere.</a:t>
            </a:r>
          </a:p>
          <a:p>
            <a:pPr fontAlgn="base"/>
            <a:endParaRPr lang="en-GB" sz="1200" b="0" i="0" u="none" strike="noStrike" dirty="0">
              <a:effectLst/>
              <a:latin typeface="+mn-lt"/>
              <a:ea typeface="+mn-ea"/>
              <a:cs typeface="+mn-cs"/>
              <a:sym typeface="Calibri"/>
            </a:endParaRPr>
          </a:p>
          <a:p>
            <a:pPr marL="0" marR="0" lvl="0" indent="0" defTabSz="914400" eaLnBrk="1" fontAlgn="base" latinLnBrk="0" hangingPunct="1">
              <a:lnSpc>
                <a:spcPct val="100000"/>
              </a:lnSpc>
              <a:spcBef>
                <a:spcPts val="0"/>
              </a:spcBef>
              <a:spcAft>
                <a:spcPts val="0"/>
              </a:spcAft>
              <a:buClrTx/>
              <a:buSzTx/>
              <a:buFontTx/>
              <a:buNone/>
              <a:tabLst/>
              <a:defRPr/>
            </a:pPr>
            <a:r>
              <a:rPr lang="en-GB" sz="1200" b="1" i="0" u="none" strike="noStrike" dirty="0">
                <a:effectLst/>
                <a:latin typeface="+mn-lt"/>
                <a:ea typeface="+mn-ea"/>
                <a:cs typeface="+mn-cs"/>
                <a:sym typeface="Calibri"/>
              </a:rPr>
              <a:t>Failure to acknowledge assistance</a:t>
            </a:r>
            <a:br>
              <a:rPr lang="en-GB" sz="1200" b="0" i="0" u="none" strike="noStrike" dirty="0">
                <a:effectLst/>
                <a:latin typeface="+mn-lt"/>
                <a:ea typeface="+mn-ea"/>
                <a:cs typeface="+mn-cs"/>
                <a:sym typeface="Calibri"/>
              </a:rPr>
            </a:br>
            <a:r>
              <a:rPr lang="en-GB" sz="1200" b="0" i="0" u="none" strike="noStrike" dirty="0">
                <a:effectLst/>
                <a:latin typeface="+mn-lt"/>
                <a:ea typeface="+mn-ea"/>
                <a:cs typeface="+mn-cs"/>
                <a:sym typeface="Calibri"/>
              </a:rPr>
              <a:t>You must clearly acknowledge all assistance which has contributed to the production of your work, such as advice from fellow students, laboratory technicians, and other external sources. This need not apply to the assistance provided by your tutor or supervisor, or to ordinary proofreading, but it is necessary to acknowledge other guidance which leads to substantive changes of content or approach.</a:t>
            </a:r>
          </a:p>
          <a:p>
            <a:pPr fontAlgn="base"/>
            <a:endParaRPr lang="en-GB" sz="1200" b="0" i="0" u="none" strike="noStrike" dirty="0">
              <a:effectLst/>
              <a:latin typeface="+mn-lt"/>
              <a:ea typeface="+mn-ea"/>
              <a:cs typeface="+mn-cs"/>
              <a:sym typeface="Calibri"/>
            </a:endParaRPr>
          </a:p>
        </p:txBody>
      </p:sp>
    </p:spTree>
    <p:extLst>
      <p:ext uri="{BB962C8B-B14F-4D97-AF65-F5344CB8AC3E}">
        <p14:creationId xmlns:p14="http://schemas.microsoft.com/office/powerpoint/2010/main" val="341727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dirty="0"/>
              <a:t>https://</a:t>
            </a:r>
            <a:r>
              <a:rPr lang="en-US" dirty="0" err="1"/>
              <a:t>www.dreamstime.com</a:t>
            </a:r>
            <a:r>
              <a:rPr lang="en-US" dirty="0"/>
              <a:t>/stock-illustration-giraffe-fact-animal-facts-fun-trivia-cartoon-doodle-concept-newspaper-funny-comic-image79373694</a:t>
            </a:r>
          </a:p>
        </p:txBody>
      </p:sp>
    </p:spTree>
    <p:extLst>
      <p:ext uri="{BB962C8B-B14F-4D97-AF65-F5344CB8AC3E}">
        <p14:creationId xmlns:p14="http://schemas.microsoft.com/office/powerpoint/2010/main" val="189508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0371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60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6683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935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94507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9245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8688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0932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89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6189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9667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1138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4066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266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161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0390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9521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2922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0635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GB" sz="1200" dirty="0">
                <a:effectLst/>
                <a:latin typeface="+mn-lt"/>
                <a:ea typeface="+mn-ea"/>
                <a:cs typeface="+mn-cs"/>
                <a:sym typeface="Calibri"/>
              </a:rPr>
              <a:t>It is your responsibility to ensure that you understand plagiarism and how to avoid it. The recommendations below can help you in avoiding plagiarism.</a:t>
            </a:r>
          </a:p>
          <a:p>
            <a:pPr lvl="0"/>
            <a:r>
              <a:rPr lang="en-GB" sz="1200" dirty="0">
                <a:effectLst/>
                <a:latin typeface="+mn-lt"/>
                <a:ea typeface="+mn-ea"/>
                <a:cs typeface="+mn-cs"/>
                <a:sym typeface="Calibri"/>
              </a:rPr>
              <a:t>Be sure to record your sources when taking notes, and to cite these if you use ideas or, especially, quotations from the original source. Be particularly careful if you are cutting and pasting information between two documents, and ensure that references are not lost in the process.</a:t>
            </a:r>
          </a:p>
          <a:p>
            <a:pPr lvl="0"/>
            <a:r>
              <a:rPr lang="en-GB" sz="1200" dirty="0">
                <a:effectLst/>
                <a:latin typeface="+mn-lt"/>
                <a:ea typeface="+mn-ea"/>
                <a:cs typeface="+mn-cs"/>
                <a:sym typeface="Calibri"/>
              </a:rPr>
              <a:t>Be sensible in referencing ideas – commonly held views that are generally accepted do not always require acknowledgment to particular sources. However, it is best to be safe to avoid plagiarism.</a:t>
            </a:r>
          </a:p>
          <a:p>
            <a:pPr lvl="0"/>
            <a:r>
              <a:rPr lang="en-GB" sz="1200" dirty="0">
                <a:effectLst/>
                <a:latin typeface="+mn-lt"/>
                <a:ea typeface="+mn-ea"/>
                <a:cs typeface="+mn-cs"/>
                <a:sym typeface="Calibri"/>
              </a:rPr>
              <a:t>Be particularly careful with quotations and paraphrasing. </a:t>
            </a:r>
          </a:p>
          <a:p>
            <a:pPr lvl="0"/>
            <a:r>
              <a:rPr lang="en-GB" sz="1200" dirty="0">
                <a:effectLst/>
                <a:latin typeface="+mn-lt"/>
                <a:ea typeface="+mn-ea"/>
                <a:cs typeface="+mn-cs"/>
                <a:sym typeface="Calibri"/>
              </a:rPr>
              <a:t>Be aware that technology, such as </a:t>
            </a:r>
            <a:r>
              <a:rPr lang="en-GB" sz="1200" dirty="0" err="1">
                <a:effectLst/>
                <a:latin typeface="+mn-lt"/>
                <a:ea typeface="+mn-ea"/>
                <a:cs typeface="+mn-cs"/>
                <a:sym typeface="Calibri"/>
              </a:rPr>
              <a:t>Turnitin</a:t>
            </a:r>
            <a:r>
              <a:rPr lang="en-GB" sz="1200" dirty="0">
                <a:effectLst/>
                <a:latin typeface="+mn-lt"/>
                <a:ea typeface="+mn-ea"/>
                <a:cs typeface="+mn-cs"/>
                <a:sym typeface="Calibri"/>
              </a:rPr>
              <a:t>, is now available at Queen Mary and elsewhere that can automatically detect plagiarism.</a:t>
            </a:r>
          </a:p>
          <a:p>
            <a:r>
              <a:rPr lang="en-GB" sz="1200" dirty="0">
                <a:effectLst/>
                <a:latin typeface="+mn-lt"/>
                <a:ea typeface="+mn-ea"/>
                <a:cs typeface="+mn-cs"/>
                <a:sym typeface="Calibri"/>
              </a:rPr>
              <a:t> </a:t>
            </a:r>
          </a:p>
          <a:p>
            <a:r>
              <a:rPr lang="en-GB" sz="1200" dirty="0">
                <a:effectLst/>
                <a:latin typeface="+mn-lt"/>
                <a:ea typeface="+mn-ea"/>
                <a:cs typeface="+mn-cs"/>
                <a:sym typeface="Calibri"/>
              </a:rPr>
              <a:t>For more information on plagiarism, students should consult the resources &amp; guidance produced by the Learning Development team: </a:t>
            </a:r>
            <a:r>
              <a:rPr lang="en-GB" sz="1200" u="sng" dirty="0">
                <a:effectLst/>
                <a:latin typeface="+mn-lt"/>
                <a:ea typeface="+mn-ea"/>
                <a:cs typeface="+mn-cs"/>
                <a:sym typeface="Calibri"/>
                <a:hlinkClick r:id="rId3"/>
              </a:rPr>
              <a:t>http://www.learningdevelopment.qmul.ac.uk/</a:t>
            </a:r>
            <a:endParaRPr lang="en-GB" sz="12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4057946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GB" dirty="0"/>
              <a:t>Compares papers with its database of:</a:t>
            </a:r>
          </a:p>
          <a:p>
            <a:endParaRPr lang="en-GB" dirty="0"/>
          </a:p>
          <a:p>
            <a:endParaRPr lang="en-US" dirty="0"/>
          </a:p>
        </p:txBody>
      </p:sp>
    </p:spTree>
    <p:extLst>
      <p:ext uri="{BB962C8B-B14F-4D97-AF65-F5344CB8AC3E}">
        <p14:creationId xmlns:p14="http://schemas.microsoft.com/office/powerpoint/2010/main" val="2730179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GB" dirty="0"/>
              <a:t>When you submit a document to </a:t>
            </a:r>
            <a:r>
              <a:rPr lang="en-GB" dirty="0" err="1"/>
              <a:t>Turnitin</a:t>
            </a:r>
            <a:r>
              <a:rPr lang="en-GB" dirty="0"/>
              <a:t>, the system provides an originality report showing all of the matches it has found in detail. Staff can always view this report, and many staff will also make it available for students to see. You can use the report to review your work and identify any accidental occurrences of plagiarism that you may have made.</a:t>
            </a:r>
          </a:p>
          <a:p>
            <a:r>
              <a:rPr lang="en-GB" b="1" dirty="0"/>
              <a:t>How do I view and interpret my originality report?</a:t>
            </a:r>
          </a:p>
          <a:p>
            <a:r>
              <a:rPr lang="en-GB" dirty="0"/>
              <a:t>The starting point for the originality report is to view your similarity index. This tells you how much of your submitted work has been identified by </a:t>
            </a:r>
            <a:r>
              <a:rPr lang="en-GB" dirty="0" err="1"/>
              <a:t>Turnitin</a:t>
            </a:r>
            <a:r>
              <a:rPr lang="en-GB" dirty="0"/>
              <a:t> as matching other sources. It is shown as a percentage from 0% to 100%. Don’t be surprised if your similarity index is higher than you might expect; this doesn’t necessarily mean that you have plagiarised. Whatever your originality score, you should then review your work in more detail by clicking on the number to view the similarity report.</a:t>
            </a:r>
          </a:p>
          <a:p>
            <a:r>
              <a:rPr lang="en-GB" dirty="0"/>
              <a:t>The originality report will open as a large window. Your assignment will be shown on the left hand side and should look exactly like the work you submitted, although sometimes minor variations in formatting can occur. Within your assignment you may see selected blocks of text, each with their own number and colour.</a:t>
            </a:r>
          </a:p>
          <a:p>
            <a:r>
              <a:rPr lang="en-GB" dirty="0"/>
              <a:t>On the right hand side you will see the individual matches listed in detail, starting with the match with the highest percentage and working down to the smallest matches.</a:t>
            </a:r>
          </a:p>
          <a:p>
            <a:r>
              <a:rPr lang="en-GB" b="1" dirty="0"/>
              <a:t>What do I do next?</a:t>
            </a:r>
          </a:p>
          <a:p>
            <a:r>
              <a:rPr lang="en-GB" dirty="0"/>
              <a:t>Review all of the matches to ensure that each of them, where necessary, is properly and appropriately referenced. To do this, scan through your assignment looking for blocks highlighted in red and numbered with a ‘1’ – these are contributing to your largest match. If a highlighted block is a quotation, check that you have used quotation marks, and included the reference at the end of the quotation.</a:t>
            </a:r>
          </a:p>
          <a:p>
            <a:r>
              <a:rPr lang="en-GB" dirty="0"/>
              <a:t>Repeat this process for your second largest match, this time colour coded pink and marked with the number ‘2’. As you continue the process, you may find that you have some matches that do not need referencing. These might include common expressions in your discipline and these might include common expressions in your discipline and your reference list or bibliography. As you continue, you will eventually find that the matches are very short and comprise common expressions and phrases. At this point you can stop.</a:t>
            </a:r>
          </a:p>
          <a:p>
            <a:r>
              <a:rPr lang="en-GB" dirty="0"/>
              <a:t>You can view the source that </a:t>
            </a:r>
            <a:r>
              <a:rPr lang="en-GB" dirty="0" err="1"/>
              <a:t>Turnitin</a:t>
            </a:r>
            <a:r>
              <a:rPr lang="en-GB" dirty="0"/>
              <a:t> has identified by clicking on the relevant number on the right hand side. This will open up the website or identify the book or journal article. If a match is shown as being another student’s piece of work, you will not be able to view it as this would break the original author’s copyright. Note that the same piece of text can </a:t>
            </a:r>
            <a:r>
              <a:rPr lang="en-GB" dirty="0" err="1"/>
              <a:t>appearin</a:t>
            </a:r>
            <a:r>
              <a:rPr lang="en-GB" dirty="0"/>
              <a:t> thousands of places on the internet, and </a:t>
            </a:r>
            <a:r>
              <a:rPr lang="en-GB" dirty="0" err="1"/>
              <a:t>Turnitin</a:t>
            </a:r>
            <a:r>
              <a:rPr lang="en-GB" dirty="0"/>
              <a:t> cannot possibly know which original source was used. It will give its best guess.</a:t>
            </a:r>
          </a:p>
          <a:p>
            <a:r>
              <a:rPr lang="en-GB" dirty="0"/>
              <a:t>If you have a large match, you can also break it down into its individual smaller matches and look at them in more detail.</a:t>
            </a:r>
          </a:p>
          <a:p>
            <a:r>
              <a:rPr lang="en-GB" dirty="0"/>
              <a:t>There are other controls that you can use to change the fine detail of your report. These include excluding quotations, excluding references, and excluding a particular source. To do this, you use the controls on the right hand side of the </a:t>
            </a:r>
            <a:r>
              <a:rPr lang="en-GB" dirty="0" err="1"/>
              <a:t>Turnitin</a:t>
            </a:r>
            <a:r>
              <a:rPr lang="en-GB" dirty="0"/>
              <a:t> viewer window. The Help button in </a:t>
            </a:r>
            <a:r>
              <a:rPr lang="en-GB" dirty="0" err="1"/>
              <a:t>Turnitin</a:t>
            </a:r>
            <a:r>
              <a:rPr lang="en-GB" dirty="0"/>
              <a:t> provides guides on using these controls.</a:t>
            </a:r>
          </a:p>
          <a:p>
            <a:r>
              <a:rPr lang="en-GB" dirty="0"/>
              <a:t>It often requires judgement to understand when you need to reference a phrase from another source, particularly if it is an example of the common language in your discipline that would be seen in many papers and books. As you develop as an academic writer, this judgement will become easier.</a:t>
            </a:r>
          </a:p>
          <a:p>
            <a:r>
              <a:rPr lang="en-GB" dirty="0"/>
              <a:t>If your lecturer allows you to re-submit your work, you could now take the opportunity to make any corrections you think are necessary and upload the new version of your work into </a:t>
            </a:r>
            <a:r>
              <a:rPr lang="en-GB" dirty="0" err="1"/>
              <a:t>Turnitin</a:t>
            </a:r>
            <a:r>
              <a:rPr lang="en-GB" dirty="0"/>
              <a:t>. This will replace the old version (but </a:t>
            </a:r>
            <a:r>
              <a:rPr lang="en-GB" dirty="0" err="1"/>
              <a:t>Turnitin</a:t>
            </a:r>
            <a:r>
              <a:rPr lang="en-GB" dirty="0"/>
              <a:t> will sensibly not show any matches between the old and the new versions). You will also be able to see a new originality report, but not for a period of 24 hours since the original submission.</a:t>
            </a:r>
          </a:p>
          <a:p>
            <a:endParaRPr lang="en-US" dirty="0"/>
          </a:p>
        </p:txBody>
      </p:sp>
    </p:spTree>
    <p:extLst>
      <p:ext uri="{BB962C8B-B14F-4D97-AF65-F5344CB8AC3E}">
        <p14:creationId xmlns:p14="http://schemas.microsoft.com/office/powerpoint/2010/main" val="630500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GB" dirty="0"/>
              <a:t>When you submit a document to </a:t>
            </a:r>
            <a:r>
              <a:rPr lang="en-GB" dirty="0" err="1"/>
              <a:t>Turnitin</a:t>
            </a:r>
            <a:r>
              <a:rPr lang="en-GB" dirty="0"/>
              <a:t>, the system provides an originality report showing all of the matches it has found in detail. Staff can always view this report, and many staff will also make it available for students to see. You can use the report to review your work and identify any accidental occurrences of plagiarism that you may have made.</a:t>
            </a:r>
          </a:p>
          <a:p>
            <a:r>
              <a:rPr lang="en-GB" b="1" dirty="0"/>
              <a:t>How do I view and interpret my originality report?</a:t>
            </a:r>
          </a:p>
          <a:p>
            <a:r>
              <a:rPr lang="en-GB" dirty="0"/>
              <a:t>The starting point for the originality report is to view your similarity index. This tells you how much of your submitted work has been identified by </a:t>
            </a:r>
            <a:r>
              <a:rPr lang="en-GB" dirty="0" err="1"/>
              <a:t>Turnitin</a:t>
            </a:r>
            <a:r>
              <a:rPr lang="en-GB" dirty="0"/>
              <a:t> as matching other sources. It is shown as a percentage from 0% to 100%. Don’t be surprised if your similarity index is higher than you might expect; this doesn’t necessarily mean that you have plagiarised. Whatever your originality score, you should then review your work in more detail by clicking on the number to view the similarity report.</a:t>
            </a:r>
          </a:p>
          <a:p>
            <a:r>
              <a:rPr lang="en-GB" dirty="0"/>
              <a:t>The originality report will open as a large window. Your assignment will be shown on the left hand side and should look exactly like the work you submitted, although sometimes minor variations in formatting can occur. Within your assignment you may see selected blocks of text, each with their own number and colour.</a:t>
            </a:r>
          </a:p>
          <a:p>
            <a:r>
              <a:rPr lang="en-GB" dirty="0"/>
              <a:t>On the right hand side you will see the individual matches listed in detail, starting with the match with the highest percentage and working down to the smallest matches.</a:t>
            </a:r>
          </a:p>
          <a:p>
            <a:r>
              <a:rPr lang="en-GB" b="1" dirty="0"/>
              <a:t>What do I do next?</a:t>
            </a:r>
          </a:p>
          <a:p>
            <a:r>
              <a:rPr lang="en-GB" dirty="0"/>
              <a:t>Review all of the matches to ensure that each of them, where necessary, is properly and appropriately referenced. To do this, scan through your assignment looking for blocks highlighted in red and numbered with a ‘1’ – these are contributing to your largest match. If a highlighted block is a quotation, check that you have used quotation marks, and included the reference at the end of the quotation.</a:t>
            </a:r>
          </a:p>
          <a:p>
            <a:r>
              <a:rPr lang="en-GB" dirty="0"/>
              <a:t>Repeat this process for your second largest match, this time colour coded pink and marked with the number ‘2’. As you continue the process, you may find that you have some matches that do not need referencing. These might include common expressions in your discipline and these might include common expressions in your discipline and your reference list or bibliography. As you continue, you will eventually find that the matches are very short and comprise common expressions and phrases. At this point you can stop.</a:t>
            </a:r>
          </a:p>
          <a:p>
            <a:r>
              <a:rPr lang="en-GB" dirty="0"/>
              <a:t>You can view the source that </a:t>
            </a:r>
            <a:r>
              <a:rPr lang="en-GB" dirty="0" err="1"/>
              <a:t>Turnitin</a:t>
            </a:r>
            <a:r>
              <a:rPr lang="en-GB" dirty="0"/>
              <a:t> has identified by clicking on the relevant number on the right hand side. This will open up the website or identify the book or journal article. If a match is shown as being another student’s piece of work, you will not be able to view it as this would break the original author’s copyright. Note that the same piece of text can </a:t>
            </a:r>
            <a:r>
              <a:rPr lang="en-GB" dirty="0" err="1"/>
              <a:t>appearin</a:t>
            </a:r>
            <a:r>
              <a:rPr lang="en-GB" dirty="0"/>
              <a:t> thousands of places on the internet, and </a:t>
            </a:r>
            <a:r>
              <a:rPr lang="en-GB" dirty="0" err="1"/>
              <a:t>Turnitin</a:t>
            </a:r>
            <a:r>
              <a:rPr lang="en-GB" dirty="0"/>
              <a:t> cannot possibly know which original source was used. It will give its best guess.</a:t>
            </a:r>
          </a:p>
          <a:p>
            <a:r>
              <a:rPr lang="en-GB" dirty="0"/>
              <a:t>If you have a large match, you can also break it down into its individual smaller matches and look at them in more detail.</a:t>
            </a:r>
          </a:p>
          <a:p>
            <a:r>
              <a:rPr lang="en-GB" dirty="0"/>
              <a:t>There are other controls that you can use to change the fine detail of your report. These include excluding quotations, excluding references, and excluding a particular source. To do this, you use the controls on the right hand side of the </a:t>
            </a:r>
            <a:r>
              <a:rPr lang="en-GB" dirty="0" err="1"/>
              <a:t>Turnitin</a:t>
            </a:r>
            <a:r>
              <a:rPr lang="en-GB" dirty="0"/>
              <a:t> viewer window. The Help button in </a:t>
            </a:r>
            <a:r>
              <a:rPr lang="en-GB" dirty="0" err="1"/>
              <a:t>Turnitin</a:t>
            </a:r>
            <a:r>
              <a:rPr lang="en-GB" dirty="0"/>
              <a:t> provides guides on using these controls.</a:t>
            </a:r>
          </a:p>
          <a:p>
            <a:r>
              <a:rPr lang="en-GB" dirty="0"/>
              <a:t>It often requires judgement to understand when you need to reference a phrase from another source, particularly if it is an example of the common language in your discipline that would be seen in many papers and books. As you develop as an academic writer, this judgement will become easier.</a:t>
            </a:r>
          </a:p>
          <a:p>
            <a:r>
              <a:rPr lang="en-GB" dirty="0"/>
              <a:t>If your lecturer allows you to re-submit your work, you could now take the opportunity to make any corrections you think are necessary and upload the new version of your work into </a:t>
            </a:r>
            <a:r>
              <a:rPr lang="en-GB" dirty="0" err="1"/>
              <a:t>Turnitin</a:t>
            </a:r>
            <a:r>
              <a:rPr lang="en-GB" dirty="0"/>
              <a:t>. This will replace the old version (but </a:t>
            </a:r>
            <a:r>
              <a:rPr lang="en-GB" dirty="0" err="1"/>
              <a:t>Turnitin</a:t>
            </a:r>
            <a:r>
              <a:rPr lang="en-GB" dirty="0"/>
              <a:t> will sensibly not show any matches between the old and the new versions). You will also be able to see a new originality report, but not for a period of 24 hours since the original submission.</a:t>
            </a:r>
          </a:p>
          <a:p>
            <a:endParaRPr lang="en-US" dirty="0"/>
          </a:p>
        </p:txBody>
      </p:sp>
    </p:spTree>
    <p:extLst>
      <p:ext uri="{BB962C8B-B14F-4D97-AF65-F5344CB8AC3E}">
        <p14:creationId xmlns:p14="http://schemas.microsoft.com/office/powerpoint/2010/main" val="2263936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88216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78852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282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 Think of academic writing as joining a conversation that has already started</a:t>
            </a:r>
          </a:p>
          <a:p>
            <a:endParaRPr lang="en-GB" dirty="0"/>
          </a:p>
          <a:p>
            <a:endParaRPr lang="en-GB" dirty="0"/>
          </a:p>
          <a:p>
            <a:r>
              <a:rPr lang="en-GB" dirty="0"/>
              <a:t>Think of writing an essay or report, or giving an oral presentation, as taking part in a conversation that is going on within your discipline. </a:t>
            </a:r>
          </a:p>
          <a:p>
            <a:endParaRPr lang="en-GB" dirty="0"/>
          </a:p>
          <a:p>
            <a:r>
              <a:rPr lang="en-GB" dirty="0"/>
              <a:t>2 Making use of other people’s ideas for your own purposes </a:t>
            </a:r>
          </a:p>
          <a:p>
            <a:r>
              <a:rPr lang="en-GB" dirty="0"/>
              <a:t>As you research a topic, you should keep certain questions in mind, such as: </a:t>
            </a:r>
          </a:p>
          <a:p>
            <a:r>
              <a:rPr lang="en-GB" dirty="0"/>
              <a:t>  What do YOU want to say? </a:t>
            </a:r>
          </a:p>
          <a:p>
            <a:r>
              <a:rPr lang="en-GB" dirty="0"/>
              <a:t>  Why is this article/chapter/report helpful for YOUR purposes? </a:t>
            </a:r>
          </a:p>
          <a:p>
            <a:r>
              <a:rPr lang="en-GB" dirty="0"/>
              <a:t>  Where will this piece of information fit into YOUR argument? </a:t>
            </a:r>
          </a:p>
          <a:p>
            <a:endParaRPr lang="en-GB" dirty="0"/>
          </a:p>
          <a:p>
            <a:pPr marL="0" marR="0" lvl="0" indent="0" defTabSz="914400" eaLnBrk="1" fontAlgn="auto" latinLnBrk="0" hangingPunct="1">
              <a:lnSpc>
                <a:spcPct val="100000"/>
              </a:lnSpc>
              <a:spcBef>
                <a:spcPts val="0"/>
              </a:spcBef>
              <a:spcAft>
                <a:spcPts val="0"/>
              </a:spcAft>
              <a:buClrTx/>
              <a:buSzTx/>
              <a:buFontTx/>
              <a:buNone/>
              <a:tabLst/>
              <a:defRPr/>
            </a:pPr>
            <a:r>
              <a:rPr lang="en-GB" dirty="0"/>
              <a:t>3 Finding your own voice within the conversation </a:t>
            </a:r>
          </a:p>
          <a:p>
            <a:endParaRPr lang="en-GB" dirty="0"/>
          </a:p>
        </p:txBody>
      </p:sp>
    </p:spTree>
    <p:extLst>
      <p:ext uri="{BB962C8B-B14F-4D97-AF65-F5344CB8AC3E}">
        <p14:creationId xmlns:p14="http://schemas.microsoft.com/office/powerpoint/2010/main" val="1343788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062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dirty="0" err="1"/>
              <a:t>Ted.com</a:t>
            </a:r>
            <a:endParaRPr lang="en-US" dirty="0"/>
          </a:p>
        </p:txBody>
      </p:sp>
    </p:spTree>
    <p:extLst>
      <p:ext uri="{BB962C8B-B14F-4D97-AF65-F5344CB8AC3E}">
        <p14:creationId xmlns:p14="http://schemas.microsoft.com/office/powerpoint/2010/main" val="2495925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3937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6078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21726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0944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8800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GB" dirty="0"/>
              <a:t>copying from the work of another person, including another</a:t>
            </a:r>
          </a:p>
          <a:p>
            <a:r>
              <a:rPr lang="en-GB" dirty="0"/>
              <a:t>student (i.e. copying exact words)</a:t>
            </a:r>
          </a:p>
          <a:p>
            <a:r>
              <a:rPr lang="en-GB" dirty="0"/>
              <a:t>using the ideas and research findings of another person without proper acknowledgment (not just the words)</a:t>
            </a:r>
          </a:p>
          <a:p>
            <a:r>
              <a:rPr lang="en-GB" dirty="0"/>
              <a:t>close paraphrasing (more about this later)</a:t>
            </a:r>
          </a:p>
          <a:p>
            <a:r>
              <a:rPr lang="en-GB" dirty="0"/>
              <a:t>‘self-plagiarism’:	repeating work that you have previously submitted – at QMUL or elsewhere - without properly referencing yourself</a:t>
            </a:r>
          </a:p>
          <a:p>
            <a:r>
              <a:rPr lang="en-GB" dirty="0"/>
              <a:t>QMUL Academic Regulations 2.103. [www.arcs.qmul.ac.uk/docs/policyzone/111285]</a:t>
            </a:r>
          </a:p>
          <a:p>
            <a:endParaRPr lang="en-US" dirty="0"/>
          </a:p>
        </p:txBody>
      </p:sp>
    </p:spTree>
    <p:extLst>
      <p:ext uri="{BB962C8B-B14F-4D97-AF65-F5344CB8AC3E}">
        <p14:creationId xmlns:p14="http://schemas.microsoft.com/office/powerpoint/2010/main" val="225582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908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6078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05CD80-42B2-9749-81AD-5215A117E16E}"/>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E0EB2E18-B4C1-C848-AB93-D83DFAFA3B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50976" y="2024063"/>
            <a:ext cx="9249976" cy="2458213"/>
          </a:xfrm>
          <a:prstGeom prst="rect">
            <a:avLst/>
          </a:prstGeom>
        </p:spPr>
      </p:pic>
    </p:spTree>
    <p:extLst>
      <p:ext uri="{BB962C8B-B14F-4D97-AF65-F5344CB8AC3E}">
        <p14:creationId xmlns:p14="http://schemas.microsoft.com/office/powerpoint/2010/main" val="158479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581C02-7D6E-E646-8EB8-746BD0509DE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B0B24999-F7B7-C14A-9DC1-377918651B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10" name="Picture Placeholder 9">
            <a:extLst>
              <a:ext uri="{FF2B5EF4-FFF2-40B4-BE49-F238E27FC236}">
                <a16:creationId xmlns:a16="http://schemas.microsoft.com/office/drawing/2014/main" id="{13D6E0C0-DE43-624D-9873-0953E5462B7F}"/>
              </a:ext>
            </a:extLst>
          </p:cNvPr>
          <p:cNvSpPr>
            <a:spLocks noGrp="1"/>
          </p:cNvSpPr>
          <p:nvPr>
            <p:ph type="pic" sz="quarter" idx="10"/>
          </p:nvPr>
        </p:nvSpPr>
        <p:spPr>
          <a:xfrm>
            <a:off x="6132513" y="620712"/>
            <a:ext cx="5472112" cy="4213225"/>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7796710C-BEDC-8743-98D8-0AE64833C537}"/>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6">
            <a:extLst>
              <a:ext uri="{FF2B5EF4-FFF2-40B4-BE49-F238E27FC236}">
                <a16:creationId xmlns:a16="http://schemas.microsoft.com/office/drawing/2014/main" id="{49B5274B-F1E3-464D-869F-C83399524533}"/>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5389A5E1-7687-8E4C-B87F-5B0FB1B9EA91}"/>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4" name="Text Placeholder 13">
            <a:extLst>
              <a:ext uri="{FF2B5EF4-FFF2-40B4-BE49-F238E27FC236}">
                <a16:creationId xmlns:a16="http://schemas.microsoft.com/office/drawing/2014/main" id="{8E79C618-AEDD-1246-A088-10560B0DF68B}"/>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101097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5666D2-A6ED-254E-9583-A07A0C12FA8B}"/>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368FC36-A3BE-414D-B727-1365786F4D56}"/>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333F7C3A-F448-D944-9D88-3EDB6ABF3F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7" name="Picture Placeholder 9">
            <a:extLst>
              <a:ext uri="{FF2B5EF4-FFF2-40B4-BE49-F238E27FC236}">
                <a16:creationId xmlns:a16="http://schemas.microsoft.com/office/drawing/2014/main" id="{B452C283-08B5-2A41-B368-262A61122775}"/>
              </a:ext>
            </a:extLst>
          </p:cNvPr>
          <p:cNvSpPr>
            <a:spLocks noGrp="1"/>
          </p:cNvSpPr>
          <p:nvPr>
            <p:ph type="pic" sz="quarter" idx="10"/>
          </p:nvPr>
        </p:nvSpPr>
        <p:spPr>
          <a:xfrm>
            <a:off x="6132513" y="620712"/>
            <a:ext cx="5472112" cy="4213225"/>
          </a:xfrm>
          <a:prstGeom prst="rect">
            <a:avLst/>
          </a:prstGeom>
          <a:solidFill>
            <a:schemeClr val="bg1">
              <a:lumMod val="75000"/>
            </a:schemeClr>
          </a:solidFill>
        </p:spPr>
        <p:txBody>
          <a:bodyPr/>
          <a:lstStyle/>
          <a:p>
            <a:endParaRPr lang="en-US"/>
          </a:p>
        </p:txBody>
      </p:sp>
      <p:sp>
        <p:nvSpPr>
          <p:cNvPr id="8" name="Rectangle 7">
            <a:extLst>
              <a:ext uri="{FF2B5EF4-FFF2-40B4-BE49-F238E27FC236}">
                <a16:creationId xmlns:a16="http://schemas.microsoft.com/office/drawing/2014/main" id="{215E1FD5-EB01-B14A-9CF4-A472DE6811F6}"/>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 Placeholder 6">
            <a:extLst>
              <a:ext uri="{FF2B5EF4-FFF2-40B4-BE49-F238E27FC236}">
                <a16:creationId xmlns:a16="http://schemas.microsoft.com/office/drawing/2014/main" id="{89944E97-29D6-1742-960D-2EE3A37F8CAC}"/>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4" name="Text Placeholder 11">
            <a:extLst>
              <a:ext uri="{FF2B5EF4-FFF2-40B4-BE49-F238E27FC236}">
                <a16:creationId xmlns:a16="http://schemas.microsoft.com/office/drawing/2014/main" id="{EEEC1D6C-48FB-9E49-A002-D69275BD81E7}"/>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5" name="Text Placeholder 13">
            <a:extLst>
              <a:ext uri="{FF2B5EF4-FFF2-40B4-BE49-F238E27FC236}">
                <a16:creationId xmlns:a16="http://schemas.microsoft.com/office/drawing/2014/main" id="{B2EC4A56-356A-6049-8D7C-2D1FD1E36390}"/>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326629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B4EB4-4B4F-324B-9558-624E0CDF8F61}"/>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21641BB0-7E70-F240-9BAE-6DC84003ED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11" name="Rectangle 10">
            <a:extLst>
              <a:ext uri="{FF2B5EF4-FFF2-40B4-BE49-F238E27FC236}">
                <a16:creationId xmlns:a16="http://schemas.microsoft.com/office/drawing/2014/main" id="{FDE2F1A6-6229-2348-8F8C-E4A5D39D502D}"/>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 Placeholder 6">
            <a:extLst>
              <a:ext uri="{FF2B5EF4-FFF2-40B4-BE49-F238E27FC236}">
                <a16:creationId xmlns:a16="http://schemas.microsoft.com/office/drawing/2014/main" id="{BC881FF8-8525-B342-AE84-E7F5CD277A57}"/>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4" name="Text Placeholder 11">
            <a:extLst>
              <a:ext uri="{FF2B5EF4-FFF2-40B4-BE49-F238E27FC236}">
                <a16:creationId xmlns:a16="http://schemas.microsoft.com/office/drawing/2014/main" id="{78ADF989-5DE9-1E4D-B02B-9558A83FDADB}"/>
              </a:ext>
            </a:extLst>
          </p:cNvPr>
          <p:cNvSpPr>
            <a:spLocks noGrp="1"/>
          </p:cNvSpPr>
          <p:nvPr>
            <p:ph type="body" sz="quarter" idx="12" hasCustomPrompt="1"/>
          </p:nvPr>
        </p:nvSpPr>
        <p:spPr>
          <a:xfrm>
            <a:off x="1336675" y="1943100"/>
            <a:ext cx="3032125" cy="1219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5" name="Text Placeholder 13">
            <a:extLst>
              <a:ext uri="{FF2B5EF4-FFF2-40B4-BE49-F238E27FC236}">
                <a16:creationId xmlns:a16="http://schemas.microsoft.com/office/drawing/2014/main" id="{C47BFEAE-29C3-5347-BEEA-CBA6339A2694}"/>
              </a:ext>
            </a:extLst>
          </p:cNvPr>
          <p:cNvSpPr>
            <a:spLocks noGrp="1"/>
          </p:cNvSpPr>
          <p:nvPr>
            <p:ph type="body" sz="quarter" idx="13" hasCustomPrompt="1"/>
          </p:nvPr>
        </p:nvSpPr>
        <p:spPr>
          <a:xfrm>
            <a:off x="4498975" y="19605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6" name="Text Placeholder 13">
            <a:extLst>
              <a:ext uri="{FF2B5EF4-FFF2-40B4-BE49-F238E27FC236}">
                <a16:creationId xmlns:a16="http://schemas.microsoft.com/office/drawing/2014/main" id="{64824234-F469-4B47-BEB9-9277988240AA}"/>
              </a:ext>
            </a:extLst>
          </p:cNvPr>
          <p:cNvSpPr>
            <a:spLocks noGrp="1"/>
          </p:cNvSpPr>
          <p:nvPr>
            <p:ph type="body" sz="quarter" idx="14" hasCustomPrompt="1"/>
          </p:nvPr>
        </p:nvSpPr>
        <p:spPr>
          <a:xfrm>
            <a:off x="7596981" y="19478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1182336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104889-E310-9440-A808-5969E6D8A3BE}"/>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425256D-DC6A-E244-8A64-26848FBEAEDF}"/>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6B7E2299-C421-E849-832C-C478DFF3620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9" name="Rectangle 8">
            <a:extLst>
              <a:ext uri="{FF2B5EF4-FFF2-40B4-BE49-F238E27FC236}">
                <a16:creationId xmlns:a16="http://schemas.microsoft.com/office/drawing/2014/main" id="{C588FBF5-C6D4-AF45-8EA9-D883C1D4ED9A}"/>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 Placeholder 6">
            <a:extLst>
              <a:ext uri="{FF2B5EF4-FFF2-40B4-BE49-F238E27FC236}">
                <a16:creationId xmlns:a16="http://schemas.microsoft.com/office/drawing/2014/main" id="{EF14F9BD-CF7E-A14F-838C-D6BD18657E2B}"/>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6" name="Text Placeholder 11">
            <a:extLst>
              <a:ext uri="{FF2B5EF4-FFF2-40B4-BE49-F238E27FC236}">
                <a16:creationId xmlns:a16="http://schemas.microsoft.com/office/drawing/2014/main" id="{D41D6A89-AA7B-BE4E-B35E-C25C6733ED2A}"/>
              </a:ext>
            </a:extLst>
          </p:cNvPr>
          <p:cNvSpPr>
            <a:spLocks noGrp="1"/>
          </p:cNvSpPr>
          <p:nvPr>
            <p:ph type="body" sz="quarter" idx="12" hasCustomPrompt="1"/>
          </p:nvPr>
        </p:nvSpPr>
        <p:spPr>
          <a:xfrm>
            <a:off x="1336675" y="1943100"/>
            <a:ext cx="3032125" cy="1219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7" name="Text Placeholder 13">
            <a:extLst>
              <a:ext uri="{FF2B5EF4-FFF2-40B4-BE49-F238E27FC236}">
                <a16:creationId xmlns:a16="http://schemas.microsoft.com/office/drawing/2014/main" id="{E576A71C-981D-7C40-B2C6-B469D9C900BA}"/>
              </a:ext>
            </a:extLst>
          </p:cNvPr>
          <p:cNvSpPr>
            <a:spLocks noGrp="1"/>
          </p:cNvSpPr>
          <p:nvPr>
            <p:ph type="body" sz="quarter" idx="13" hasCustomPrompt="1"/>
          </p:nvPr>
        </p:nvSpPr>
        <p:spPr>
          <a:xfrm>
            <a:off x="4498975" y="19605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8" name="Text Placeholder 13">
            <a:extLst>
              <a:ext uri="{FF2B5EF4-FFF2-40B4-BE49-F238E27FC236}">
                <a16:creationId xmlns:a16="http://schemas.microsoft.com/office/drawing/2014/main" id="{54BF2683-A99C-FC48-B981-1DEC56D08A2F}"/>
              </a:ext>
            </a:extLst>
          </p:cNvPr>
          <p:cNvSpPr>
            <a:spLocks noGrp="1"/>
          </p:cNvSpPr>
          <p:nvPr>
            <p:ph type="body" sz="quarter" idx="14" hasCustomPrompt="1"/>
          </p:nvPr>
        </p:nvSpPr>
        <p:spPr>
          <a:xfrm>
            <a:off x="7596981" y="19478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1641447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89452F-A641-194D-95A3-5A113CA1D013}"/>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205D391D-1B5D-4447-97E2-4EC1FE2C45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17" name="Rectangle 16">
            <a:extLst>
              <a:ext uri="{FF2B5EF4-FFF2-40B4-BE49-F238E27FC236}">
                <a16:creationId xmlns:a16="http://schemas.microsoft.com/office/drawing/2014/main" id="{191A0979-7D4B-A647-B0DE-00156C9C57E0}"/>
              </a:ext>
            </a:extLst>
          </p:cNvPr>
          <p:cNvSpPr/>
          <p:nvPr userDrawn="1"/>
        </p:nvSpPr>
        <p:spPr>
          <a:xfrm rot="5400000">
            <a:off x="2125474" y="1370338"/>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BAC0136F-29DC-2C41-BD7D-2517EDCD7667}"/>
              </a:ext>
            </a:extLst>
          </p:cNvPr>
          <p:cNvSpPr/>
          <p:nvPr userDrawn="1"/>
        </p:nvSpPr>
        <p:spPr>
          <a:xfrm rot="5400000">
            <a:off x="5259445" y="137083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25B38845-ADB9-0342-AAB9-2E4EAA0D32F2}"/>
              </a:ext>
            </a:extLst>
          </p:cNvPr>
          <p:cNvSpPr/>
          <p:nvPr userDrawn="1"/>
        </p:nvSpPr>
        <p:spPr>
          <a:xfrm rot="5400000">
            <a:off x="8377786" y="136672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67BF48F6-54EE-AE4B-BDBF-40902EBF0E0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40955" y="2037890"/>
            <a:ext cx="1170193" cy="1117600"/>
          </a:xfrm>
          <a:prstGeom prst="rect">
            <a:avLst/>
          </a:prstGeom>
        </p:spPr>
      </p:pic>
      <p:pic>
        <p:nvPicPr>
          <p:cNvPr id="23" name="Picture 22">
            <a:extLst>
              <a:ext uri="{FF2B5EF4-FFF2-40B4-BE49-F238E27FC236}">
                <a16:creationId xmlns:a16="http://schemas.microsoft.com/office/drawing/2014/main" id="{96330656-4401-BC4A-A3DB-9EEFE78B168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257123" y="2037890"/>
            <a:ext cx="1182277" cy="1361863"/>
          </a:xfrm>
          <a:prstGeom prst="rect">
            <a:avLst/>
          </a:prstGeom>
        </p:spPr>
      </p:pic>
      <p:sp>
        <p:nvSpPr>
          <p:cNvPr id="15" name="Rectangle 14">
            <a:extLst>
              <a:ext uri="{FF2B5EF4-FFF2-40B4-BE49-F238E27FC236}">
                <a16:creationId xmlns:a16="http://schemas.microsoft.com/office/drawing/2014/main" id="{FEC6E8C8-BF63-6843-A024-E73CDB6D2998}"/>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 Placeholder 6">
            <a:extLst>
              <a:ext uri="{FF2B5EF4-FFF2-40B4-BE49-F238E27FC236}">
                <a16:creationId xmlns:a16="http://schemas.microsoft.com/office/drawing/2014/main" id="{37E63347-E283-6840-B391-C47E84F46878}"/>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27" name="Text Placeholder 13">
            <a:extLst>
              <a:ext uri="{FF2B5EF4-FFF2-40B4-BE49-F238E27FC236}">
                <a16:creationId xmlns:a16="http://schemas.microsoft.com/office/drawing/2014/main" id="{828625AE-09B1-D34F-BB8D-B58F9331FDAA}"/>
              </a:ext>
            </a:extLst>
          </p:cNvPr>
          <p:cNvSpPr>
            <a:spLocks noGrp="1"/>
          </p:cNvSpPr>
          <p:nvPr>
            <p:ph type="body" sz="quarter" idx="13" hasCustomPrompt="1"/>
          </p:nvPr>
        </p:nvSpPr>
        <p:spPr>
          <a:xfrm>
            <a:off x="1351707" y="2274344"/>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8" name="Text Placeholder 13">
            <a:extLst>
              <a:ext uri="{FF2B5EF4-FFF2-40B4-BE49-F238E27FC236}">
                <a16:creationId xmlns:a16="http://schemas.microsoft.com/office/drawing/2014/main" id="{C115E076-EF0E-8F44-837C-74097C62265B}"/>
              </a:ext>
            </a:extLst>
          </p:cNvPr>
          <p:cNvSpPr>
            <a:spLocks noGrp="1"/>
          </p:cNvSpPr>
          <p:nvPr>
            <p:ph type="body" sz="quarter" idx="14" hasCustomPrompt="1"/>
          </p:nvPr>
        </p:nvSpPr>
        <p:spPr>
          <a:xfrm>
            <a:off x="4507989" y="2261522"/>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9" name="Text Placeholder 13">
            <a:extLst>
              <a:ext uri="{FF2B5EF4-FFF2-40B4-BE49-F238E27FC236}">
                <a16:creationId xmlns:a16="http://schemas.microsoft.com/office/drawing/2014/main" id="{7E3E1411-2CDA-8845-8F25-4F5A2780CF4F}"/>
              </a:ext>
            </a:extLst>
          </p:cNvPr>
          <p:cNvSpPr>
            <a:spLocks noGrp="1"/>
          </p:cNvSpPr>
          <p:nvPr>
            <p:ph type="body" sz="quarter" idx="15" hasCustomPrompt="1"/>
          </p:nvPr>
        </p:nvSpPr>
        <p:spPr>
          <a:xfrm>
            <a:off x="7593758" y="2271630"/>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pic>
        <p:nvPicPr>
          <p:cNvPr id="33" name="Picture 32">
            <a:extLst>
              <a:ext uri="{FF2B5EF4-FFF2-40B4-BE49-F238E27FC236}">
                <a16:creationId xmlns:a16="http://schemas.microsoft.com/office/drawing/2014/main" id="{A527EBE2-243A-7A42-BF8F-364BE1C4DBD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006984" y="2050590"/>
            <a:ext cx="1463416" cy="1025642"/>
          </a:xfrm>
          <a:prstGeom prst="rect">
            <a:avLst/>
          </a:prstGeom>
        </p:spPr>
      </p:pic>
    </p:spTree>
    <p:extLst>
      <p:ext uri="{BB962C8B-B14F-4D97-AF65-F5344CB8AC3E}">
        <p14:creationId xmlns:p14="http://schemas.microsoft.com/office/powerpoint/2010/main" val="2605431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DB7C37-CDEF-3944-B36E-3455CC5A2A50}"/>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B0FD92-383F-9843-9591-2B569F12AFE8}"/>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618C8CF2-6DBA-5B49-8C1E-F39A215EF9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7" name="Rectangle 6">
            <a:extLst>
              <a:ext uri="{FF2B5EF4-FFF2-40B4-BE49-F238E27FC236}">
                <a16:creationId xmlns:a16="http://schemas.microsoft.com/office/drawing/2014/main" id="{EDA92DDF-4BA2-A94D-863B-05D8277CD338}"/>
              </a:ext>
            </a:extLst>
          </p:cNvPr>
          <p:cNvSpPr/>
          <p:nvPr userDrawn="1"/>
        </p:nvSpPr>
        <p:spPr>
          <a:xfrm rot="5400000">
            <a:off x="2125474" y="1370338"/>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2D012E71-601A-C845-8AFD-D9B1774AE7B6}"/>
              </a:ext>
            </a:extLst>
          </p:cNvPr>
          <p:cNvSpPr/>
          <p:nvPr userDrawn="1"/>
        </p:nvSpPr>
        <p:spPr>
          <a:xfrm rot="5400000">
            <a:off x="5259445" y="137083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DB4DDD35-A310-4C40-9587-38137EE68E10}"/>
              </a:ext>
            </a:extLst>
          </p:cNvPr>
          <p:cNvSpPr/>
          <p:nvPr userDrawn="1"/>
        </p:nvSpPr>
        <p:spPr>
          <a:xfrm rot="5400000">
            <a:off x="8377786" y="136672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3A4D251A-36B7-994D-9EE0-1CE98F36E5D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06984" y="2049463"/>
            <a:ext cx="1463416" cy="1025642"/>
          </a:xfrm>
          <a:prstGeom prst="rect">
            <a:avLst/>
          </a:prstGeom>
        </p:spPr>
      </p:pic>
      <p:sp>
        <p:nvSpPr>
          <p:cNvPr id="15" name="Rectangle 14">
            <a:extLst>
              <a:ext uri="{FF2B5EF4-FFF2-40B4-BE49-F238E27FC236}">
                <a16:creationId xmlns:a16="http://schemas.microsoft.com/office/drawing/2014/main" id="{17BCED3D-62D1-EE44-B4A1-CDDB8DCD9CA8}"/>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6">
            <a:extLst>
              <a:ext uri="{FF2B5EF4-FFF2-40B4-BE49-F238E27FC236}">
                <a16:creationId xmlns:a16="http://schemas.microsoft.com/office/drawing/2014/main" id="{2BF5ACA3-622D-664B-94D0-0FA7B02EEF01}"/>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8" name="Text Placeholder 13">
            <a:extLst>
              <a:ext uri="{FF2B5EF4-FFF2-40B4-BE49-F238E27FC236}">
                <a16:creationId xmlns:a16="http://schemas.microsoft.com/office/drawing/2014/main" id="{309E14AC-7A36-7843-BE58-A698E5769D93}"/>
              </a:ext>
            </a:extLst>
          </p:cNvPr>
          <p:cNvSpPr>
            <a:spLocks noGrp="1"/>
          </p:cNvSpPr>
          <p:nvPr>
            <p:ph type="body" sz="quarter" idx="13" hasCustomPrompt="1"/>
          </p:nvPr>
        </p:nvSpPr>
        <p:spPr>
          <a:xfrm>
            <a:off x="1351707" y="2274344"/>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19" name="Text Placeholder 13">
            <a:extLst>
              <a:ext uri="{FF2B5EF4-FFF2-40B4-BE49-F238E27FC236}">
                <a16:creationId xmlns:a16="http://schemas.microsoft.com/office/drawing/2014/main" id="{0CFEFADE-A208-4F49-937E-29232D4FEAFA}"/>
              </a:ext>
            </a:extLst>
          </p:cNvPr>
          <p:cNvSpPr>
            <a:spLocks noGrp="1"/>
          </p:cNvSpPr>
          <p:nvPr>
            <p:ph type="body" sz="quarter" idx="14" hasCustomPrompt="1"/>
          </p:nvPr>
        </p:nvSpPr>
        <p:spPr>
          <a:xfrm>
            <a:off x="4507989" y="2261522"/>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sp>
        <p:nvSpPr>
          <p:cNvPr id="20" name="Text Placeholder 13">
            <a:extLst>
              <a:ext uri="{FF2B5EF4-FFF2-40B4-BE49-F238E27FC236}">
                <a16:creationId xmlns:a16="http://schemas.microsoft.com/office/drawing/2014/main" id="{1F60550C-E504-DA4D-8ED8-2F06E1E112FF}"/>
              </a:ext>
            </a:extLst>
          </p:cNvPr>
          <p:cNvSpPr>
            <a:spLocks noGrp="1"/>
          </p:cNvSpPr>
          <p:nvPr>
            <p:ph type="body" sz="quarter" idx="15" hasCustomPrompt="1"/>
          </p:nvPr>
        </p:nvSpPr>
        <p:spPr>
          <a:xfrm>
            <a:off x="7593758" y="2271630"/>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[fact 1]</a:t>
            </a:r>
          </a:p>
          <a:p>
            <a:pPr lvl="0"/>
            <a:r>
              <a:rPr lang="en-US" dirty="0"/>
              <a:t>[fact 2]</a:t>
            </a:r>
          </a:p>
          <a:p>
            <a:pPr lvl="0"/>
            <a:endParaRPr lang="en-US" dirty="0"/>
          </a:p>
        </p:txBody>
      </p:sp>
      <p:pic>
        <p:nvPicPr>
          <p:cNvPr id="24" name="Picture 23">
            <a:extLst>
              <a:ext uri="{FF2B5EF4-FFF2-40B4-BE49-F238E27FC236}">
                <a16:creationId xmlns:a16="http://schemas.microsoft.com/office/drawing/2014/main" id="{C1591FC9-98C8-AD40-A6D7-5A0642DE46B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140954" y="2018635"/>
            <a:ext cx="1237745" cy="1182116"/>
          </a:xfrm>
          <a:prstGeom prst="rect">
            <a:avLst/>
          </a:prstGeom>
        </p:spPr>
      </p:pic>
      <p:pic>
        <p:nvPicPr>
          <p:cNvPr id="26" name="Picture 25">
            <a:extLst>
              <a:ext uri="{FF2B5EF4-FFF2-40B4-BE49-F238E27FC236}">
                <a16:creationId xmlns:a16="http://schemas.microsoft.com/office/drawing/2014/main" id="{2D311B1B-BA06-2149-9BB7-7707DA8376D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228138" y="2025793"/>
            <a:ext cx="1122362" cy="1292847"/>
          </a:xfrm>
          <a:prstGeom prst="rect">
            <a:avLst/>
          </a:prstGeom>
        </p:spPr>
      </p:pic>
    </p:spTree>
    <p:extLst>
      <p:ext uri="{BB962C8B-B14F-4D97-AF65-F5344CB8AC3E}">
        <p14:creationId xmlns:p14="http://schemas.microsoft.com/office/powerpoint/2010/main" val="171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F4410F-8184-C04F-8B3F-C5747BB14E20}"/>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2B3D91E7-F7A6-CE49-A771-CED61399C7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10" name="Rectangle 9">
            <a:extLst>
              <a:ext uri="{FF2B5EF4-FFF2-40B4-BE49-F238E27FC236}">
                <a16:creationId xmlns:a16="http://schemas.microsoft.com/office/drawing/2014/main" id="{23C34139-DDC9-3247-8085-3AFF797E0621}"/>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13">
            <a:extLst>
              <a:ext uri="{FF2B5EF4-FFF2-40B4-BE49-F238E27FC236}">
                <a16:creationId xmlns:a16="http://schemas.microsoft.com/office/drawing/2014/main" id="{2183F2F5-E763-4F4F-A81A-2116A3BDD685}"/>
              </a:ext>
            </a:extLst>
          </p:cNvPr>
          <p:cNvSpPr>
            <a:spLocks noGrp="1"/>
          </p:cNvSpPr>
          <p:nvPr>
            <p:ph type="body" sz="quarter" idx="13" hasCustomPrompt="1"/>
          </p:nvPr>
        </p:nvSpPr>
        <p:spPr>
          <a:xfrm>
            <a:off x="1376363" y="1949450"/>
            <a:ext cx="313531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2" name="Text Placeholder 13">
            <a:extLst>
              <a:ext uri="{FF2B5EF4-FFF2-40B4-BE49-F238E27FC236}">
                <a16:creationId xmlns:a16="http://schemas.microsoft.com/office/drawing/2014/main" id="{89B94BEC-BB5B-014D-A6F8-54DBBA370456}"/>
              </a:ext>
            </a:extLst>
          </p:cNvPr>
          <p:cNvSpPr>
            <a:spLocks noGrp="1"/>
          </p:cNvSpPr>
          <p:nvPr>
            <p:ph type="body" sz="quarter" idx="14" hasCustomPrompt="1"/>
          </p:nvPr>
        </p:nvSpPr>
        <p:spPr>
          <a:xfrm>
            <a:off x="4486764" y="1960563"/>
            <a:ext cx="311040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9" name="Text Placeholder 13">
            <a:extLst>
              <a:ext uri="{FF2B5EF4-FFF2-40B4-BE49-F238E27FC236}">
                <a16:creationId xmlns:a16="http://schemas.microsoft.com/office/drawing/2014/main" id="{E2A211C9-AACA-3F46-8077-13B14E87A068}"/>
              </a:ext>
            </a:extLst>
          </p:cNvPr>
          <p:cNvSpPr>
            <a:spLocks noGrp="1"/>
          </p:cNvSpPr>
          <p:nvPr>
            <p:ph type="body" sz="quarter" idx="15" hasCustomPrompt="1"/>
          </p:nvPr>
        </p:nvSpPr>
        <p:spPr>
          <a:xfrm>
            <a:off x="7597165" y="1963737"/>
            <a:ext cx="3107347"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21" name="Text Placeholder 6">
            <a:extLst>
              <a:ext uri="{FF2B5EF4-FFF2-40B4-BE49-F238E27FC236}">
                <a16:creationId xmlns:a16="http://schemas.microsoft.com/office/drawing/2014/main" id="{29F765E7-B3CC-3E48-BC0D-10498B9AAA16}"/>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Tree>
    <p:extLst>
      <p:ext uri="{BB962C8B-B14F-4D97-AF65-F5344CB8AC3E}">
        <p14:creationId xmlns:p14="http://schemas.microsoft.com/office/powerpoint/2010/main" val="3511551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391269-D57D-EC4C-995D-4197E4BCAB24}"/>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68B034-A07B-4445-8EA4-75DE7390D836}"/>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87A2D795-2A6B-FE42-981B-CA1EFEE70E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10" name="Rectangle 9">
            <a:extLst>
              <a:ext uri="{FF2B5EF4-FFF2-40B4-BE49-F238E27FC236}">
                <a16:creationId xmlns:a16="http://schemas.microsoft.com/office/drawing/2014/main" id="{C4D77AE8-971B-7D4F-9150-0EBF3F9B79DC}"/>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 Placeholder 6">
            <a:extLst>
              <a:ext uri="{FF2B5EF4-FFF2-40B4-BE49-F238E27FC236}">
                <a16:creationId xmlns:a16="http://schemas.microsoft.com/office/drawing/2014/main" id="{D3BE87CD-0A46-ED47-BBAA-4FF893691014}"/>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7" name="Text Placeholder 13">
            <a:extLst>
              <a:ext uri="{FF2B5EF4-FFF2-40B4-BE49-F238E27FC236}">
                <a16:creationId xmlns:a16="http://schemas.microsoft.com/office/drawing/2014/main" id="{67A68F5B-7974-2942-9970-F95A19C9C5B3}"/>
              </a:ext>
            </a:extLst>
          </p:cNvPr>
          <p:cNvSpPr>
            <a:spLocks noGrp="1"/>
          </p:cNvSpPr>
          <p:nvPr>
            <p:ph type="body" sz="quarter" idx="13" hasCustomPrompt="1"/>
          </p:nvPr>
        </p:nvSpPr>
        <p:spPr>
          <a:xfrm>
            <a:off x="1376363" y="1949450"/>
            <a:ext cx="313531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8" name="Text Placeholder 13">
            <a:extLst>
              <a:ext uri="{FF2B5EF4-FFF2-40B4-BE49-F238E27FC236}">
                <a16:creationId xmlns:a16="http://schemas.microsoft.com/office/drawing/2014/main" id="{3BAE9D39-48EB-1A42-82CD-D3C78E936196}"/>
              </a:ext>
            </a:extLst>
          </p:cNvPr>
          <p:cNvSpPr>
            <a:spLocks noGrp="1"/>
          </p:cNvSpPr>
          <p:nvPr>
            <p:ph type="body" sz="quarter" idx="14" hasCustomPrompt="1"/>
          </p:nvPr>
        </p:nvSpPr>
        <p:spPr>
          <a:xfrm>
            <a:off x="4486764" y="1960563"/>
            <a:ext cx="311040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9" name="Text Placeholder 13">
            <a:extLst>
              <a:ext uri="{FF2B5EF4-FFF2-40B4-BE49-F238E27FC236}">
                <a16:creationId xmlns:a16="http://schemas.microsoft.com/office/drawing/2014/main" id="{3FC22EA5-6393-E140-848A-829151E8B6E9}"/>
              </a:ext>
            </a:extLst>
          </p:cNvPr>
          <p:cNvSpPr>
            <a:spLocks noGrp="1"/>
          </p:cNvSpPr>
          <p:nvPr>
            <p:ph type="body" sz="quarter" idx="15" hasCustomPrompt="1"/>
          </p:nvPr>
        </p:nvSpPr>
        <p:spPr>
          <a:xfrm>
            <a:off x="7597165" y="1963737"/>
            <a:ext cx="3107347"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3946991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F35DFF-C8FE-6741-BE5A-79AC9547E42A}"/>
              </a:ext>
            </a:extLst>
          </p:cNvPr>
          <p:cNvSpPr/>
          <p:nvPr userDrawn="1"/>
        </p:nvSpPr>
        <p:spPr>
          <a:xfrm>
            <a:off x="0" y="6129716"/>
            <a:ext cx="12191999" cy="728284"/>
          </a:xfrm>
          <a:prstGeom prst="rect">
            <a:avLst/>
          </a:prstGeom>
          <a:gradFill flip="none" rotWithShape="1">
            <a:gsLst>
              <a:gs pos="0">
                <a:srgbClr val="17336F"/>
              </a:gs>
              <a:gs pos="97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C47AB407-3688-314D-A649-CB1F373004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10" name="Rectangle 9">
            <a:extLst>
              <a:ext uri="{FF2B5EF4-FFF2-40B4-BE49-F238E27FC236}">
                <a16:creationId xmlns:a16="http://schemas.microsoft.com/office/drawing/2014/main" id="{E588B99E-828C-A247-A336-8C5721CC6A25}"/>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6">
            <a:extLst>
              <a:ext uri="{FF2B5EF4-FFF2-40B4-BE49-F238E27FC236}">
                <a16:creationId xmlns:a16="http://schemas.microsoft.com/office/drawing/2014/main" id="{D95AC530-BC4D-824F-95C5-E9B6A0043412}"/>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2" name="Text Placeholder 13">
            <a:extLst>
              <a:ext uri="{FF2B5EF4-FFF2-40B4-BE49-F238E27FC236}">
                <a16:creationId xmlns:a16="http://schemas.microsoft.com/office/drawing/2014/main" id="{7226A07F-220B-C241-93C8-322762FCA822}"/>
              </a:ext>
            </a:extLst>
          </p:cNvPr>
          <p:cNvSpPr>
            <a:spLocks noGrp="1"/>
          </p:cNvSpPr>
          <p:nvPr>
            <p:ph type="body" sz="quarter" idx="13" hasCustomPrompt="1"/>
          </p:nvPr>
        </p:nvSpPr>
        <p:spPr>
          <a:xfrm>
            <a:off x="1376363" y="1949450"/>
            <a:ext cx="313531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3" name="Text Placeholder 13">
            <a:extLst>
              <a:ext uri="{FF2B5EF4-FFF2-40B4-BE49-F238E27FC236}">
                <a16:creationId xmlns:a16="http://schemas.microsoft.com/office/drawing/2014/main" id="{A561D07B-1A82-304D-AD5C-E1DF3010B7F9}"/>
              </a:ext>
            </a:extLst>
          </p:cNvPr>
          <p:cNvSpPr>
            <a:spLocks noGrp="1"/>
          </p:cNvSpPr>
          <p:nvPr>
            <p:ph type="body" sz="quarter" idx="14" hasCustomPrompt="1"/>
          </p:nvPr>
        </p:nvSpPr>
        <p:spPr>
          <a:xfrm>
            <a:off x="4486764" y="1960563"/>
            <a:ext cx="311040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
        <p:nvSpPr>
          <p:cNvPr id="14" name="Text Placeholder 13">
            <a:extLst>
              <a:ext uri="{FF2B5EF4-FFF2-40B4-BE49-F238E27FC236}">
                <a16:creationId xmlns:a16="http://schemas.microsoft.com/office/drawing/2014/main" id="{8EAC67F9-24B6-694F-8A22-6F2268140041}"/>
              </a:ext>
            </a:extLst>
          </p:cNvPr>
          <p:cNvSpPr>
            <a:spLocks noGrp="1"/>
          </p:cNvSpPr>
          <p:nvPr>
            <p:ph type="body" sz="quarter" idx="15" hasCustomPrompt="1"/>
          </p:nvPr>
        </p:nvSpPr>
        <p:spPr>
          <a:xfrm>
            <a:off x="7597165" y="1963737"/>
            <a:ext cx="3107347"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 [body text]</a:t>
            </a:r>
          </a:p>
          <a:p>
            <a:pPr lvl="0"/>
            <a:endParaRPr lang="en-US" dirty="0"/>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508557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E9B81D-CFF9-464E-8A79-A2B3E7D8D200}"/>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AE5A0B-7B3A-FB47-A2A9-307241FC79A4}"/>
              </a:ext>
            </a:extLst>
          </p:cNvPr>
          <p:cNvSpPr/>
          <p:nvPr userDrawn="1"/>
        </p:nvSpPr>
        <p:spPr>
          <a:xfrm>
            <a:off x="0" y="6129716"/>
            <a:ext cx="12191999" cy="728284"/>
          </a:xfrm>
          <a:prstGeom prst="rect">
            <a:avLst/>
          </a:prstGeom>
          <a:gradFill flip="none" rotWithShape="1">
            <a:gsLst>
              <a:gs pos="0">
                <a:srgbClr val="17336F"/>
              </a:gs>
              <a:gs pos="97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EF1A1B74-867B-B14E-B66E-5083ED51EF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9" name="Rectangle 8">
            <a:extLst>
              <a:ext uri="{FF2B5EF4-FFF2-40B4-BE49-F238E27FC236}">
                <a16:creationId xmlns:a16="http://schemas.microsoft.com/office/drawing/2014/main" id="{3B20DDBD-E7C3-2A4E-AF70-267CA3509974}"/>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6">
            <a:extLst>
              <a:ext uri="{FF2B5EF4-FFF2-40B4-BE49-F238E27FC236}">
                <a16:creationId xmlns:a16="http://schemas.microsoft.com/office/drawing/2014/main" id="{F2873485-505F-F843-B767-1CD87B19C582}"/>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F1081B6B-EBC4-434C-917D-1594015C1678}"/>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3" name="Text Placeholder 13">
            <a:extLst>
              <a:ext uri="{FF2B5EF4-FFF2-40B4-BE49-F238E27FC236}">
                <a16:creationId xmlns:a16="http://schemas.microsoft.com/office/drawing/2014/main" id="{335C7777-EFCD-D647-B21B-C9EBC3D904ED}"/>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4" name="Text Placeholder 11">
            <a:extLst>
              <a:ext uri="{FF2B5EF4-FFF2-40B4-BE49-F238E27FC236}">
                <a16:creationId xmlns:a16="http://schemas.microsoft.com/office/drawing/2014/main" id="{F27EFC8E-2BDB-4C49-97A1-0229B91FA73B}"/>
              </a:ext>
            </a:extLst>
          </p:cNvPr>
          <p:cNvSpPr>
            <a:spLocks noGrp="1"/>
          </p:cNvSpPr>
          <p:nvPr>
            <p:ph type="body" sz="quarter" idx="14" hasCustomPrompt="1"/>
          </p:nvPr>
        </p:nvSpPr>
        <p:spPr>
          <a:xfrm>
            <a:off x="4498975" y="1939926"/>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5" name="Text Placeholder 13">
            <a:extLst>
              <a:ext uri="{FF2B5EF4-FFF2-40B4-BE49-F238E27FC236}">
                <a16:creationId xmlns:a16="http://schemas.microsoft.com/office/drawing/2014/main" id="{CCCC8DE0-5860-BB42-AB37-200D82CCDDA1}"/>
              </a:ext>
            </a:extLst>
          </p:cNvPr>
          <p:cNvSpPr>
            <a:spLocks noGrp="1"/>
          </p:cNvSpPr>
          <p:nvPr>
            <p:ph type="body" sz="quarter" idx="15" hasCustomPrompt="1"/>
          </p:nvPr>
        </p:nvSpPr>
        <p:spPr>
          <a:xfrm>
            <a:off x="4524375" y="2663826"/>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
        <p:nvSpPr>
          <p:cNvPr id="16" name="Text Placeholder 11">
            <a:extLst>
              <a:ext uri="{FF2B5EF4-FFF2-40B4-BE49-F238E27FC236}">
                <a16:creationId xmlns:a16="http://schemas.microsoft.com/office/drawing/2014/main" id="{F45B78F1-09FD-FC4F-8ECA-003422CECFC8}"/>
              </a:ext>
            </a:extLst>
          </p:cNvPr>
          <p:cNvSpPr>
            <a:spLocks noGrp="1"/>
          </p:cNvSpPr>
          <p:nvPr>
            <p:ph type="body" sz="quarter" idx="16" hasCustomPrompt="1"/>
          </p:nvPr>
        </p:nvSpPr>
        <p:spPr>
          <a:xfrm>
            <a:off x="7585422" y="1932123"/>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7" name="Text Placeholder 13">
            <a:extLst>
              <a:ext uri="{FF2B5EF4-FFF2-40B4-BE49-F238E27FC236}">
                <a16:creationId xmlns:a16="http://schemas.microsoft.com/office/drawing/2014/main" id="{D062B221-63BE-594D-ADAE-5A91F3176A39}"/>
              </a:ext>
            </a:extLst>
          </p:cNvPr>
          <p:cNvSpPr>
            <a:spLocks noGrp="1"/>
          </p:cNvSpPr>
          <p:nvPr>
            <p:ph type="body" sz="quarter" idx="17" hasCustomPrompt="1"/>
          </p:nvPr>
        </p:nvSpPr>
        <p:spPr>
          <a:xfrm>
            <a:off x="7610822" y="2656023"/>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400455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een Mary intro slid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2A28E-93DD-4C47-8E2D-106BD2D2B93A}"/>
              </a:ext>
            </a:extLst>
          </p:cNvPr>
          <p:cNvSpPr/>
          <p:nvPr userDrawn="1"/>
        </p:nvSpPr>
        <p:spPr>
          <a:xfrm>
            <a:off x="0" y="-7403"/>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1D358EF1-6636-3C4C-BAC5-6258078CE9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50975" y="620416"/>
            <a:ext cx="5281765" cy="1403647"/>
          </a:xfrm>
          <a:prstGeom prst="rect">
            <a:avLst/>
          </a:prstGeom>
        </p:spPr>
      </p:pic>
      <p:sp>
        <p:nvSpPr>
          <p:cNvPr id="9" name="Text Placeholder 6">
            <a:extLst>
              <a:ext uri="{FF2B5EF4-FFF2-40B4-BE49-F238E27FC236}">
                <a16:creationId xmlns:a16="http://schemas.microsoft.com/office/drawing/2014/main" id="{7195A221-D01C-CE4E-BA65-800C8E3B2EB7}"/>
              </a:ext>
            </a:extLst>
          </p:cNvPr>
          <p:cNvSpPr>
            <a:spLocks noGrp="1"/>
          </p:cNvSpPr>
          <p:nvPr>
            <p:ph type="body" sz="quarter" idx="10" hasCustomPrompt="1"/>
          </p:nvPr>
        </p:nvSpPr>
        <p:spPr>
          <a:xfrm>
            <a:off x="1323975" y="3338513"/>
            <a:ext cx="7032625" cy="725487"/>
          </a:xfrm>
          <a:prstGeom prst="rect">
            <a:avLst/>
          </a:prstGeom>
        </p:spPr>
        <p:txBody>
          <a:bodyPr/>
          <a:lstStyle>
            <a:lvl1pPr marL="0" indent="0">
              <a:buNone/>
              <a:defRPr sz="50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vl3pPr>
          </a:lstStyle>
          <a:p>
            <a:pPr lvl="0"/>
            <a:r>
              <a:rPr lang="en-US" dirty="0"/>
              <a:t>[Title]</a:t>
            </a:r>
          </a:p>
        </p:txBody>
      </p:sp>
      <p:sp>
        <p:nvSpPr>
          <p:cNvPr id="10" name="Text Placeholder 11">
            <a:extLst>
              <a:ext uri="{FF2B5EF4-FFF2-40B4-BE49-F238E27FC236}">
                <a16:creationId xmlns:a16="http://schemas.microsoft.com/office/drawing/2014/main" id="{82BBB134-7F6E-D944-A43C-26D648826780}"/>
              </a:ext>
            </a:extLst>
          </p:cNvPr>
          <p:cNvSpPr>
            <a:spLocks noGrp="1"/>
          </p:cNvSpPr>
          <p:nvPr>
            <p:ph type="body" sz="quarter" idx="11" hasCustomPrompt="1"/>
          </p:nvPr>
        </p:nvSpPr>
        <p:spPr>
          <a:xfrm>
            <a:off x="1349375" y="4229100"/>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a:t>
            </a:r>
          </a:p>
        </p:txBody>
      </p:sp>
    </p:spTree>
    <p:extLst>
      <p:ext uri="{BB962C8B-B14F-4D97-AF65-F5344CB8AC3E}">
        <p14:creationId xmlns:p14="http://schemas.microsoft.com/office/powerpoint/2010/main" val="1798368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3B698F-0F3E-C748-84E4-D871295C3604}"/>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5B7E1F80-014B-BC4D-AA53-2828E71786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10" name="Picture Placeholder 9">
            <a:extLst>
              <a:ext uri="{FF2B5EF4-FFF2-40B4-BE49-F238E27FC236}">
                <a16:creationId xmlns:a16="http://schemas.microsoft.com/office/drawing/2014/main" id="{2606E3EF-718A-0444-8FFB-5D954D45A138}"/>
              </a:ext>
            </a:extLst>
          </p:cNvPr>
          <p:cNvSpPr>
            <a:spLocks noGrp="1"/>
          </p:cNvSpPr>
          <p:nvPr>
            <p:ph type="pic" sz="quarter" idx="10"/>
          </p:nvPr>
        </p:nvSpPr>
        <p:spPr>
          <a:xfrm>
            <a:off x="6132513" y="620713"/>
            <a:ext cx="4587875" cy="4213225"/>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AB8FE17A-5721-D247-9056-5B08F50CC554}"/>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6">
            <a:extLst>
              <a:ext uri="{FF2B5EF4-FFF2-40B4-BE49-F238E27FC236}">
                <a16:creationId xmlns:a16="http://schemas.microsoft.com/office/drawing/2014/main" id="{0EA621C5-876B-894E-B9CF-0E36339C351E}"/>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FEABC900-4620-9444-AEC9-29EDCBB00E67}"/>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3" name="Text Placeholder 13">
            <a:extLst>
              <a:ext uri="{FF2B5EF4-FFF2-40B4-BE49-F238E27FC236}">
                <a16:creationId xmlns:a16="http://schemas.microsoft.com/office/drawing/2014/main" id="{63A5CA1E-0C10-DF4D-A22A-603AAF8F31A6}"/>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4073975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CA0E9-2472-7D4E-8519-F6B01FFE6DFC}"/>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C2D3DA-ADD0-6F47-A304-1A4C518C87CE}"/>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1D84CDB0-E405-7A40-A4D0-E4BC2E650D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7" name="Picture Placeholder 9">
            <a:extLst>
              <a:ext uri="{FF2B5EF4-FFF2-40B4-BE49-F238E27FC236}">
                <a16:creationId xmlns:a16="http://schemas.microsoft.com/office/drawing/2014/main" id="{7812AACE-9106-6D49-82CF-47CE255B9C08}"/>
              </a:ext>
            </a:extLst>
          </p:cNvPr>
          <p:cNvSpPr>
            <a:spLocks noGrp="1"/>
          </p:cNvSpPr>
          <p:nvPr>
            <p:ph type="pic" sz="quarter" idx="10"/>
          </p:nvPr>
        </p:nvSpPr>
        <p:spPr>
          <a:xfrm>
            <a:off x="6132513" y="620713"/>
            <a:ext cx="4587875" cy="4213225"/>
          </a:xfrm>
          <a:prstGeom prst="rect">
            <a:avLst/>
          </a:prstGeom>
          <a:solidFill>
            <a:schemeClr val="bg1">
              <a:lumMod val="75000"/>
            </a:schemeClr>
          </a:solidFill>
        </p:spPr>
        <p:txBody>
          <a:bodyPr/>
          <a:lstStyle/>
          <a:p>
            <a:endParaRPr lang="en-US"/>
          </a:p>
        </p:txBody>
      </p:sp>
      <p:sp>
        <p:nvSpPr>
          <p:cNvPr id="8" name="Rectangle 7">
            <a:extLst>
              <a:ext uri="{FF2B5EF4-FFF2-40B4-BE49-F238E27FC236}">
                <a16:creationId xmlns:a16="http://schemas.microsoft.com/office/drawing/2014/main" id="{D059F631-C961-9546-AA65-EB3644254236}"/>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5BCA0759-3065-8049-99F7-FC378B730619}"/>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477D0975-42B7-2D48-8DB4-5EE779442D29}"/>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2" name="Text Placeholder 13">
            <a:extLst>
              <a:ext uri="{FF2B5EF4-FFF2-40B4-BE49-F238E27FC236}">
                <a16:creationId xmlns:a16="http://schemas.microsoft.com/office/drawing/2014/main" id="{AD3E552E-76CC-CE4B-B4D4-17F87176A76E}"/>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676304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7DC6F2-F5D2-1646-9A08-63B9EC15220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1422B183-9669-FC4F-86B0-D8C1DF4955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12" name="Picture Placeholder 11">
            <a:extLst>
              <a:ext uri="{FF2B5EF4-FFF2-40B4-BE49-F238E27FC236}">
                <a16:creationId xmlns:a16="http://schemas.microsoft.com/office/drawing/2014/main" id="{661F1E14-6D2D-D647-8F54-86A9E4619A7E}"/>
              </a:ext>
            </a:extLst>
          </p:cNvPr>
          <p:cNvSpPr>
            <a:spLocks noGrp="1"/>
          </p:cNvSpPr>
          <p:nvPr>
            <p:ph type="pic" sz="quarter" idx="10"/>
          </p:nvPr>
        </p:nvSpPr>
        <p:spPr>
          <a:xfrm>
            <a:off x="6132513" y="0"/>
            <a:ext cx="6059487" cy="4833938"/>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03B287D4-0F73-364A-ADC1-3B4275B0BC18}"/>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04C4CEDE-56EA-DF4E-8AB2-9700AB506D66}"/>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6E48C1AB-C4E7-2A47-9922-4EA2D3858B6E}"/>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3" name="Text Placeholder 13">
            <a:extLst>
              <a:ext uri="{FF2B5EF4-FFF2-40B4-BE49-F238E27FC236}">
                <a16:creationId xmlns:a16="http://schemas.microsoft.com/office/drawing/2014/main" id="{50A8832C-22D2-B046-B129-EB689EBBFDDB}"/>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4244930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7093BF-85EE-8E44-9160-71CAE90B8F32}"/>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066972-DE97-E049-B881-FA472CD5F09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17E24E7-39AD-CC4E-A47C-F2BA74702F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7" name="Picture Placeholder 11">
            <a:extLst>
              <a:ext uri="{FF2B5EF4-FFF2-40B4-BE49-F238E27FC236}">
                <a16:creationId xmlns:a16="http://schemas.microsoft.com/office/drawing/2014/main" id="{AD566032-0CBA-C84F-871E-B869D9B5438B}"/>
              </a:ext>
            </a:extLst>
          </p:cNvPr>
          <p:cNvSpPr>
            <a:spLocks noGrp="1"/>
          </p:cNvSpPr>
          <p:nvPr>
            <p:ph type="pic" sz="quarter" idx="10"/>
          </p:nvPr>
        </p:nvSpPr>
        <p:spPr>
          <a:xfrm>
            <a:off x="6132513" y="0"/>
            <a:ext cx="6059487" cy="4833938"/>
          </a:xfrm>
          <a:prstGeom prst="rect">
            <a:avLst/>
          </a:prstGeom>
          <a:solidFill>
            <a:schemeClr val="bg1">
              <a:lumMod val="75000"/>
            </a:schemeClr>
          </a:solidFill>
        </p:spPr>
        <p:txBody>
          <a:bodyPr/>
          <a:lstStyle/>
          <a:p>
            <a:endParaRPr lang="en-US"/>
          </a:p>
        </p:txBody>
      </p:sp>
      <p:sp>
        <p:nvSpPr>
          <p:cNvPr id="8" name="Rectangle 7">
            <a:extLst>
              <a:ext uri="{FF2B5EF4-FFF2-40B4-BE49-F238E27FC236}">
                <a16:creationId xmlns:a16="http://schemas.microsoft.com/office/drawing/2014/main" id="{CA7B591D-E2C6-9F49-9AAD-CA1C79CEB0B2}"/>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465BCC57-9A90-604E-A616-42CF4F63E59F}"/>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A2D82CC2-CDB9-D146-BF4A-C812CF00E5AD}"/>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2" name="Text Placeholder 13">
            <a:extLst>
              <a:ext uri="{FF2B5EF4-FFF2-40B4-BE49-F238E27FC236}">
                <a16:creationId xmlns:a16="http://schemas.microsoft.com/office/drawing/2014/main" id="{5D219589-5E64-3547-9AFF-3E1B23E582D7}"/>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1701278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3C703D-A2FB-3C4D-9A05-63D285B51FC4}"/>
              </a:ext>
            </a:extLst>
          </p:cNvPr>
          <p:cNvSpPr>
            <a:spLocks noGrp="1"/>
          </p:cNvSpPr>
          <p:nvPr>
            <p:ph type="pic" sz="quarter" idx="10"/>
          </p:nvPr>
        </p:nvSpPr>
        <p:spPr>
          <a:xfrm>
            <a:off x="74141" y="2688"/>
            <a:ext cx="12117859" cy="6126650"/>
          </a:xfrm>
          <a:prstGeom prst="rect">
            <a:avLst/>
          </a:prstGeom>
          <a:solidFill>
            <a:schemeClr val="bg1">
              <a:lumMod val="85000"/>
            </a:schemeClr>
          </a:solidFill>
        </p:spPr>
        <p:txBody>
          <a:bodyPr/>
          <a:lstStyle/>
          <a:p>
            <a:endParaRPr lang="en-US" dirty="0"/>
          </a:p>
        </p:txBody>
      </p:sp>
      <p:sp>
        <p:nvSpPr>
          <p:cNvPr id="3" name="Rectangle 2">
            <a:extLst>
              <a:ext uri="{FF2B5EF4-FFF2-40B4-BE49-F238E27FC236}">
                <a16:creationId xmlns:a16="http://schemas.microsoft.com/office/drawing/2014/main" id="{43FF6DBD-FD6C-6144-BC11-B58E111EC888}"/>
              </a:ext>
            </a:extLst>
          </p:cNvPr>
          <p:cNvSpPr/>
          <p:nvPr userDrawn="1"/>
        </p:nvSpPr>
        <p:spPr>
          <a:xfrm>
            <a:off x="0" y="6129716"/>
            <a:ext cx="12191999" cy="728284"/>
          </a:xfrm>
          <a:prstGeom prst="rect">
            <a:avLst/>
          </a:prstGeom>
          <a:gradFill flip="none" rotWithShape="1">
            <a:gsLst>
              <a:gs pos="0">
                <a:srgbClr val="17336F"/>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AE2E62EA-B7D0-1D44-B889-3231F7B61F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8" name="Rectangle 7">
            <a:extLst>
              <a:ext uri="{FF2B5EF4-FFF2-40B4-BE49-F238E27FC236}">
                <a16:creationId xmlns:a16="http://schemas.microsoft.com/office/drawing/2014/main" id="{B637DFF5-68A6-B54A-9768-C05851DDD8DE}"/>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C0925939-DC64-644A-B4C5-646103AFEF92}"/>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1" name="Text Placeholder 11">
            <a:extLst>
              <a:ext uri="{FF2B5EF4-FFF2-40B4-BE49-F238E27FC236}">
                <a16:creationId xmlns:a16="http://schemas.microsoft.com/office/drawing/2014/main" id="{BCA9B5E0-F029-0845-BB7B-133BAE449332}"/>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2" name="Text Placeholder 13">
            <a:extLst>
              <a:ext uri="{FF2B5EF4-FFF2-40B4-BE49-F238E27FC236}">
                <a16:creationId xmlns:a16="http://schemas.microsoft.com/office/drawing/2014/main" id="{66D3520E-EC9E-8A43-A87E-9CA576F49DA3}"/>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spTree>
    <p:extLst>
      <p:ext uri="{BB962C8B-B14F-4D97-AF65-F5344CB8AC3E}">
        <p14:creationId xmlns:p14="http://schemas.microsoft.com/office/powerpoint/2010/main" val="4224774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B149D7C-2392-0E4B-A0B8-4C013009C6CD}"/>
              </a:ext>
            </a:extLst>
          </p:cNvPr>
          <p:cNvSpPr>
            <a:spLocks noGrp="1"/>
          </p:cNvSpPr>
          <p:nvPr>
            <p:ph type="pic" sz="quarter" idx="10"/>
          </p:nvPr>
        </p:nvSpPr>
        <p:spPr>
          <a:xfrm>
            <a:off x="90616" y="2688"/>
            <a:ext cx="12101384" cy="6126650"/>
          </a:xfrm>
          <a:prstGeom prst="rect">
            <a:avLst/>
          </a:prstGeom>
          <a:solidFill>
            <a:schemeClr val="bg1">
              <a:lumMod val="85000"/>
            </a:schemeClr>
          </a:solidFill>
        </p:spPr>
        <p:txBody>
          <a:bodyPr/>
          <a:lstStyle/>
          <a:p>
            <a:endParaRPr lang="en-US" dirty="0"/>
          </a:p>
        </p:txBody>
      </p:sp>
      <p:sp>
        <p:nvSpPr>
          <p:cNvPr id="5" name="Rectangle 4">
            <a:extLst>
              <a:ext uri="{FF2B5EF4-FFF2-40B4-BE49-F238E27FC236}">
                <a16:creationId xmlns:a16="http://schemas.microsoft.com/office/drawing/2014/main" id="{54BAC939-FA06-2240-AE26-C0D1963B10F0}"/>
              </a:ext>
            </a:extLst>
          </p:cNvPr>
          <p:cNvSpPr/>
          <p:nvPr userDrawn="1"/>
        </p:nvSpPr>
        <p:spPr>
          <a:xfrm>
            <a:off x="0" y="6129716"/>
            <a:ext cx="12191999" cy="728284"/>
          </a:xfrm>
          <a:prstGeom prst="rect">
            <a:avLst/>
          </a:prstGeom>
          <a:gradFill flip="none" rotWithShape="1">
            <a:gsLst>
              <a:gs pos="0">
                <a:srgbClr val="17336F"/>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596FACC9-FEEA-0441-8825-67FE09ADB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9" name="Rectangle 8">
            <a:extLst>
              <a:ext uri="{FF2B5EF4-FFF2-40B4-BE49-F238E27FC236}">
                <a16:creationId xmlns:a16="http://schemas.microsoft.com/office/drawing/2014/main" id="{BF0391BC-271E-4A49-9B5D-B6D09C473D87}"/>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2">
            <a:extLst>
              <a:ext uri="{FF2B5EF4-FFF2-40B4-BE49-F238E27FC236}">
                <a16:creationId xmlns:a16="http://schemas.microsoft.com/office/drawing/2014/main" id="{3485F26D-468B-7244-B6AF-2620B80671FE}"/>
              </a:ext>
            </a:extLst>
          </p:cNvPr>
          <p:cNvSpPr>
            <a:spLocks noGrp="1"/>
          </p:cNvSpPr>
          <p:nvPr>
            <p:ph type="body" sz="quarter" idx="11" hasCustomPrompt="1"/>
          </p:nvPr>
        </p:nvSpPr>
        <p:spPr>
          <a:xfrm>
            <a:off x="1003300" y="1863725"/>
            <a:ext cx="10172700" cy="19970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6800" b="1">
                <a:latin typeface="Arial" panose="020B0604020202020204" pitchFamily="34" charset="0"/>
                <a:cs typeface="Arial" panose="020B0604020202020204" pitchFamily="34" charset="0"/>
              </a:defRPr>
            </a:lvl1pPr>
            <a:lvl2pPr marL="457200" indent="0">
              <a:buNone/>
              <a:defRPr/>
            </a:lvl2pPr>
          </a:lstStyle>
          <a:p>
            <a:pPr lvl="0"/>
            <a:r>
              <a:rPr lang="en-US" dirty="0"/>
              <a:t>[Impact heading line 1]</a:t>
            </a:r>
            <a:br>
              <a:rPr lang="en-US" dirty="0"/>
            </a:br>
            <a:r>
              <a:rPr lang="en-US" dirty="0"/>
              <a:t>[Impact heading line 2]</a:t>
            </a:r>
          </a:p>
        </p:txBody>
      </p:sp>
      <p:sp>
        <p:nvSpPr>
          <p:cNvPr id="2" name="TextBox 1">
            <a:extLst>
              <a:ext uri="{FF2B5EF4-FFF2-40B4-BE49-F238E27FC236}">
                <a16:creationId xmlns:a16="http://schemas.microsoft.com/office/drawing/2014/main" id="{72E743E1-B91C-6F42-B16E-5D566C4D228A}"/>
              </a:ext>
            </a:extLst>
          </p:cNvPr>
          <p:cNvSpPr txBox="1"/>
          <p:nvPr userDrawn="1"/>
        </p:nvSpPr>
        <p:spPr>
          <a:xfrm>
            <a:off x="1482436" y="4167455"/>
            <a:ext cx="5430982" cy="584775"/>
          </a:xfrm>
          <a:prstGeom prst="rect">
            <a:avLst/>
          </a:prstGeom>
          <a:noFill/>
        </p:spPr>
        <p:txBody>
          <a:bodyPr wrap="square" rtlCol="0">
            <a:spAutoFit/>
          </a:bodyPr>
          <a:lstStyle/>
          <a:p>
            <a:pPr marL="0" marR="0" lvl="0" indent="0" algn="l" defTabSz="914400" rtl="0" eaLnBrk="1" fontAlgn="auto" latinLnBrk="0" hangingPunct="0">
              <a:lnSpc>
                <a:spcPct val="80000"/>
              </a:lnSpc>
              <a:spcBef>
                <a:spcPts val="0"/>
              </a:spcBef>
              <a:spcAft>
                <a:spcPts val="0"/>
              </a:spcAft>
              <a:buClrTx/>
              <a:buSzTx/>
              <a:buFontTx/>
              <a:buNone/>
              <a:tabLst/>
              <a:defRPr/>
            </a:pPr>
            <a:r>
              <a:rPr lang="en-US" dirty="0"/>
              <a:t>Use this design for one line statements]</a:t>
            </a:r>
          </a:p>
          <a:p>
            <a:endParaRPr lang="en-US" dirty="0"/>
          </a:p>
        </p:txBody>
      </p:sp>
    </p:spTree>
    <p:extLst>
      <p:ext uri="{BB962C8B-B14F-4D97-AF65-F5344CB8AC3E}">
        <p14:creationId xmlns:p14="http://schemas.microsoft.com/office/powerpoint/2010/main" val="1207614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en Mary end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FF9C4-5083-C44C-B2CE-0D67CE865EBE}"/>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261325E8-CEA1-2544-AFF2-9AFE8147A2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50976" y="2024063"/>
            <a:ext cx="9249976" cy="2458213"/>
          </a:xfrm>
          <a:prstGeom prst="rect">
            <a:avLst/>
          </a:prstGeom>
        </p:spPr>
      </p:pic>
    </p:spTree>
    <p:extLst>
      <p:ext uri="{BB962C8B-B14F-4D97-AF65-F5344CB8AC3E}">
        <p14:creationId xmlns:p14="http://schemas.microsoft.com/office/powerpoint/2010/main" val="2975615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3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en Mary intro slide with partner log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73229E-51B7-7046-949E-F60964D39160}"/>
              </a:ext>
            </a:extLst>
          </p:cNvPr>
          <p:cNvSpPr/>
          <p:nvPr userDrawn="1"/>
        </p:nvSpPr>
        <p:spPr>
          <a:xfrm>
            <a:off x="0" y="-7403"/>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3BF407A5-2D28-044D-AAAA-425FDFDB4863}"/>
              </a:ext>
            </a:extLst>
          </p:cNvPr>
          <p:cNvSpPr txBox="1"/>
          <p:nvPr userDrawn="1"/>
        </p:nvSpPr>
        <p:spPr>
          <a:xfrm>
            <a:off x="1370676" y="3421597"/>
            <a:ext cx="9251347" cy="535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Aft>
                <a:spcPts val="2400"/>
              </a:spcAft>
              <a:defRPr sz="5000">
                <a:solidFill>
                  <a:srgbClr val="1C3079"/>
                </a:solidFill>
                <a:latin typeface="Source Sans Pro"/>
                <a:ea typeface="Source Sans Pro"/>
                <a:cs typeface="Source Sans Pro"/>
                <a:sym typeface="Source Sans Pro"/>
              </a:defRPr>
            </a:pPr>
            <a:endParaRPr lang="en-GB" sz="3600" b="0" dirty="0">
              <a:solidFill>
                <a:srgbClr val="FFFFFF"/>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06C759B-85E6-6444-A28C-46AE76E412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50975" y="620416"/>
            <a:ext cx="5281765" cy="1403647"/>
          </a:xfrm>
          <a:prstGeom prst="rect">
            <a:avLst/>
          </a:prstGeom>
        </p:spPr>
      </p:pic>
      <p:sp>
        <p:nvSpPr>
          <p:cNvPr id="11" name="Text Placeholder 6">
            <a:extLst>
              <a:ext uri="{FF2B5EF4-FFF2-40B4-BE49-F238E27FC236}">
                <a16:creationId xmlns:a16="http://schemas.microsoft.com/office/drawing/2014/main" id="{53FCD3C6-A736-A64B-9903-D6EF94454548}"/>
              </a:ext>
            </a:extLst>
          </p:cNvPr>
          <p:cNvSpPr>
            <a:spLocks noGrp="1"/>
          </p:cNvSpPr>
          <p:nvPr>
            <p:ph type="body" sz="quarter" idx="10" hasCustomPrompt="1"/>
          </p:nvPr>
        </p:nvSpPr>
        <p:spPr>
          <a:xfrm>
            <a:off x="1323975" y="3338513"/>
            <a:ext cx="7032625" cy="725487"/>
          </a:xfrm>
          <a:prstGeom prst="rect">
            <a:avLst/>
          </a:prstGeom>
        </p:spPr>
        <p:txBody>
          <a:bodyPr/>
          <a:lstStyle>
            <a:lvl1pPr marL="0" indent="0">
              <a:buNone/>
              <a:defRPr sz="50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vl3pPr>
          </a:lstStyle>
          <a:p>
            <a:pPr lvl="0"/>
            <a:r>
              <a:rPr lang="en-US" dirty="0"/>
              <a:t>[Title]</a:t>
            </a:r>
          </a:p>
        </p:txBody>
      </p:sp>
      <p:sp>
        <p:nvSpPr>
          <p:cNvPr id="12" name="Text Placeholder 11">
            <a:extLst>
              <a:ext uri="{FF2B5EF4-FFF2-40B4-BE49-F238E27FC236}">
                <a16:creationId xmlns:a16="http://schemas.microsoft.com/office/drawing/2014/main" id="{80348B4C-2851-5240-B5B7-6C038655BA30}"/>
              </a:ext>
            </a:extLst>
          </p:cNvPr>
          <p:cNvSpPr>
            <a:spLocks noGrp="1"/>
          </p:cNvSpPr>
          <p:nvPr>
            <p:ph type="body" sz="quarter" idx="11" hasCustomPrompt="1"/>
          </p:nvPr>
        </p:nvSpPr>
        <p:spPr>
          <a:xfrm>
            <a:off x="1349375" y="4229100"/>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a:t>
            </a:r>
          </a:p>
        </p:txBody>
      </p:sp>
      <p:sp>
        <p:nvSpPr>
          <p:cNvPr id="4" name="Picture Placeholder 3">
            <a:extLst>
              <a:ext uri="{FF2B5EF4-FFF2-40B4-BE49-F238E27FC236}">
                <a16:creationId xmlns:a16="http://schemas.microsoft.com/office/drawing/2014/main" id="{F526D589-FFA6-5A42-B735-CAEA52177C02}"/>
              </a:ext>
            </a:extLst>
          </p:cNvPr>
          <p:cNvSpPr>
            <a:spLocks noGrp="1"/>
          </p:cNvSpPr>
          <p:nvPr>
            <p:ph type="pic" sz="quarter" idx="12" hasCustomPrompt="1"/>
          </p:nvPr>
        </p:nvSpPr>
        <p:spPr>
          <a:xfrm>
            <a:off x="1450975" y="5700713"/>
            <a:ext cx="1476375" cy="536575"/>
          </a:xfrm>
          <a:prstGeom prst="rect">
            <a:avLst/>
          </a:prstGeom>
          <a:solidFill>
            <a:schemeClr val="bg1"/>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800" dirty="0">
                <a:solidFill>
                  <a:schemeClr val="tx1"/>
                </a:solidFill>
                <a:latin typeface="Arial" panose="020B0604020202020204" pitchFamily="34" charset="0"/>
                <a:cs typeface="Arial" panose="020B0604020202020204" pitchFamily="34" charset="0"/>
              </a:rPr>
              <a:t>Position for Partner Brand logo (if </a:t>
            </a:r>
            <a:r>
              <a:rPr lang="en-US" sz="800" dirty="0" err="1">
                <a:solidFill>
                  <a:schemeClr val="tx1"/>
                </a:solidFill>
                <a:latin typeface="Arial" panose="020B0604020202020204" pitchFamily="34" charset="0"/>
                <a:cs typeface="Arial" panose="020B0604020202020204" pitchFamily="34" charset="0"/>
              </a:rPr>
              <a:t>req</a:t>
            </a:r>
            <a:r>
              <a:rPr lang="en-US" sz="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3764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en Mary intro slide WHIT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38773A-544C-004C-B8E5-C118498FBDB6}"/>
              </a:ext>
            </a:extLst>
          </p:cNvPr>
          <p:cNvSpPr txBox="1"/>
          <p:nvPr userDrawn="1"/>
        </p:nvSpPr>
        <p:spPr>
          <a:xfrm>
            <a:off x="1369398" y="3417116"/>
            <a:ext cx="10458677" cy="535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Aft>
                <a:spcPts val="2400"/>
              </a:spcAft>
              <a:defRPr sz="5000">
                <a:solidFill>
                  <a:srgbClr val="1C3079"/>
                </a:solidFill>
                <a:latin typeface="Source Sans Pro"/>
                <a:ea typeface="Source Sans Pro"/>
                <a:cs typeface="Source Sans Pro"/>
                <a:sym typeface="Source Sans Pro"/>
              </a:defRPr>
            </a:pPr>
            <a:endParaRPr lang="en-GB" sz="3600" b="0" dirty="0">
              <a:solidFill>
                <a:srgbClr val="17336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179CF77-92E9-7E40-A00D-D1ECFDC2823B}"/>
              </a:ext>
            </a:extLst>
          </p:cNvPr>
          <p:cNvSpPr/>
          <p:nvPr userDrawn="1"/>
        </p:nvSpPr>
        <p:spPr>
          <a:xfrm>
            <a:off x="-1" y="2688"/>
            <a:ext cx="153641"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E29B203B-68DE-B243-859C-24ED49D592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50975" y="620714"/>
            <a:ext cx="5295607" cy="1411329"/>
          </a:xfrm>
          <a:prstGeom prst="rect">
            <a:avLst/>
          </a:prstGeom>
        </p:spPr>
      </p:pic>
      <p:sp>
        <p:nvSpPr>
          <p:cNvPr id="7" name="Text Placeholder 6">
            <a:extLst>
              <a:ext uri="{FF2B5EF4-FFF2-40B4-BE49-F238E27FC236}">
                <a16:creationId xmlns:a16="http://schemas.microsoft.com/office/drawing/2014/main" id="{BEEDE5C2-A269-0947-922F-7D0BDA794734}"/>
              </a:ext>
            </a:extLst>
          </p:cNvPr>
          <p:cNvSpPr>
            <a:spLocks noGrp="1"/>
          </p:cNvSpPr>
          <p:nvPr>
            <p:ph type="body" sz="quarter" idx="10" hasCustomPrompt="1"/>
          </p:nvPr>
        </p:nvSpPr>
        <p:spPr>
          <a:xfrm>
            <a:off x="1323975" y="3338513"/>
            <a:ext cx="7032625" cy="725487"/>
          </a:xfrm>
          <a:prstGeom prst="rect">
            <a:avLst/>
          </a:prstGeom>
        </p:spPr>
        <p:txBody>
          <a:bodyPr/>
          <a:lstStyle>
            <a:lvl1pPr marL="0" indent="0">
              <a:buNone/>
              <a:defRPr sz="5000" b="1">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vl3pPr>
          </a:lstStyle>
          <a:p>
            <a:pPr lvl="0"/>
            <a:r>
              <a:rPr lang="en-US" dirty="0"/>
              <a:t>[Title]</a:t>
            </a:r>
          </a:p>
        </p:txBody>
      </p:sp>
      <p:sp>
        <p:nvSpPr>
          <p:cNvPr id="12" name="Text Placeholder 11">
            <a:extLst>
              <a:ext uri="{FF2B5EF4-FFF2-40B4-BE49-F238E27FC236}">
                <a16:creationId xmlns:a16="http://schemas.microsoft.com/office/drawing/2014/main" id="{2299F151-D138-2F4D-AEBD-F6B79232D5D7}"/>
              </a:ext>
            </a:extLst>
          </p:cNvPr>
          <p:cNvSpPr>
            <a:spLocks noGrp="1"/>
          </p:cNvSpPr>
          <p:nvPr>
            <p:ph type="body" sz="quarter" idx="11" hasCustomPrompt="1"/>
          </p:nvPr>
        </p:nvSpPr>
        <p:spPr>
          <a:xfrm>
            <a:off x="1349375" y="4229100"/>
            <a:ext cx="6359525" cy="850900"/>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vl2pPr>
          </a:lstStyle>
          <a:p>
            <a:pPr lvl="0"/>
            <a:r>
              <a:rPr lang="en-US" dirty="0"/>
              <a:t>[sub title]</a:t>
            </a:r>
          </a:p>
        </p:txBody>
      </p:sp>
    </p:spTree>
    <p:extLst>
      <p:ext uri="{BB962C8B-B14F-4D97-AF65-F5344CB8AC3E}">
        <p14:creationId xmlns:p14="http://schemas.microsoft.com/office/powerpoint/2010/main" val="37275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en Mary intro slide IMAGE BACKGROUND">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B957C244-1AF0-1944-9648-F60732089731}"/>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lstStyle/>
          <a:p>
            <a:endParaRPr lang="en-US"/>
          </a:p>
        </p:txBody>
      </p:sp>
      <p:pic>
        <p:nvPicPr>
          <p:cNvPr id="5" name="Picture 4">
            <a:extLst>
              <a:ext uri="{FF2B5EF4-FFF2-40B4-BE49-F238E27FC236}">
                <a16:creationId xmlns:a16="http://schemas.microsoft.com/office/drawing/2014/main" id="{700D190A-1F8E-9F4D-919E-3A27D8941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57154" y="620714"/>
            <a:ext cx="5289841" cy="1405794"/>
          </a:xfrm>
          <a:prstGeom prst="rect">
            <a:avLst/>
          </a:prstGeom>
        </p:spPr>
      </p:pic>
      <p:sp>
        <p:nvSpPr>
          <p:cNvPr id="6" name="Text Placeholder 6">
            <a:extLst>
              <a:ext uri="{FF2B5EF4-FFF2-40B4-BE49-F238E27FC236}">
                <a16:creationId xmlns:a16="http://schemas.microsoft.com/office/drawing/2014/main" id="{36C3AA20-8480-C547-924C-76952CCC75E3}"/>
              </a:ext>
            </a:extLst>
          </p:cNvPr>
          <p:cNvSpPr>
            <a:spLocks noGrp="1"/>
          </p:cNvSpPr>
          <p:nvPr>
            <p:ph type="body" sz="quarter" idx="11" hasCustomPrompt="1"/>
          </p:nvPr>
        </p:nvSpPr>
        <p:spPr>
          <a:xfrm>
            <a:off x="1323975" y="3338513"/>
            <a:ext cx="7032625" cy="725487"/>
          </a:xfrm>
          <a:prstGeom prst="rect">
            <a:avLst/>
          </a:prstGeom>
        </p:spPr>
        <p:txBody>
          <a:bodyPr/>
          <a:lstStyle>
            <a:lvl1pPr marL="0" indent="0">
              <a:buNone/>
              <a:defRPr sz="50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vl3pPr>
          </a:lstStyle>
          <a:p>
            <a:pPr lvl="0"/>
            <a:r>
              <a:rPr lang="en-US" dirty="0"/>
              <a:t>[Title]</a:t>
            </a:r>
          </a:p>
        </p:txBody>
      </p:sp>
      <p:sp>
        <p:nvSpPr>
          <p:cNvPr id="7" name="Text Placeholder 11">
            <a:extLst>
              <a:ext uri="{FF2B5EF4-FFF2-40B4-BE49-F238E27FC236}">
                <a16:creationId xmlns:a16="http://schemas.microsoft.com/office/drawing/2014/main" id="{7A5C0B4B-C0C1-AA45-953B-7364DEBEDECA}"/>
              </a:ext>
            </a:extLst>
          </p:cNvPr>
          <p:cNvSpPr>
            <a:spLocks noGrp="1"/>
          </p:cNvSpPr>
          <p:nvPr>
            <p:ph type="body" sz="quarter" idx="12" hasCustomPrompt="1"/>
          </p:nvPr>
        </p:nvSpPr>
        <p:spPr>
          <a:xfrm>
            <a:off x="1349375" y="4229100"/>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a:t>
            </a:r>
          </a:p>
        </p:txBody>
      </p:sp>
    </p:spTree>
    <p:extLst>
      <p:ext uri="{BB962C8B-B14F-4D97-AF65-F5344CB8AC3E}">
        <p14:creationId xmlns:p14="http://schemas.microsoft.com/office/powerpoint/2010/main" val="189189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1D9A1A-33F0-FA4F-A88F-406D51794B3F}"/>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256BAC16-84EC-ED45-AE71-F9DDD8F507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5" name="Rectangle 4">
            <a:extLst>
              <a:ext uri="{FF2B5EF4-FFF2-40B4-BE49-F238E27FC236}">
                <a16:creationId xmlns:a16="http://schemas.microsoft.com/office/drawing/2014/main" id="{22F9246A-6EC8-2E40-A09E-609D17C754E8}"/>
              </a:ext>
            </a:extLst>
          </p:cNvPr>
          <p:cNvSpPr/>
          <p:nvPr userDrawn="1"/>
        </p:nvSpPr>
        <p:spPr>
          <a:xfrm>
            <a:off x="-1" y="2688"/>
            <a:ext cx="153641"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Media Placeholder 7">
            <a:extLst>
              <a:ext uri="{FF2B5EF4-FFF2-40B4-BE49-F238E27FC236}">
                <a16:creationId xmlns:a16="http://schemas.microsoft.com/office/drawing/2014/main" id="{9092C02C-713E-AA46-889A-4E117D9A52B8}"/>
              </a:ext>
            </a:extLst>
          </p:cNvPr>
          <p:cNvSpPr>
            <a:spLocks noGrp="1"/>
          </p:cNvSpPr>
          <p:nvPr>
            <p:ph type="media" sz="quarter" idx="10"/>
          </p:nvPr>
        </p:nvSpPr>
        <p:spPr>
          <a:xfrm>
            <a:off x="1450975" y="1417638"/>
            <a:ext cx="9253538" cy="4365625"/>
          </a:xfrm>
          <a:prstGeom prst="rect">
            <a:avLst/>
          </a:prstGeom>
          <a:solidFill>
            <a:schemeClr val="bg1">
              <a:lumMod val="85000"/>
            </a:schemeClr>
          </a:solidFill>
        </p:spPr>
        <p:txBody>
          <a:bodyPr/>
          <a:lstStyle/>
          <a:p>
            <a:endParaRPr lang="en-US"/>
          </a:p>
        </p:txBody>
      </p:sp>
      <p:sp>
        <p:nvSpPr>
          <p:cNvPr id="7" name="Text Placeholder 6">
            <a:extLst>
              <a:ext uri="{FF2B5EF4-FFF2-40B4-BE49-F238E27FC236}">
                <a16:creationId xmlns:a16="http://schemas.microsoft.com/office/drawing/2014/main" id="{4AE7925A-78BE-334F-B7A3-BAC753AA68D9}"/>
              </a:ext>
            </a:extLst>
          </p:cNvPr>
          <p:cNvSpPr>
            <a:spLocks noGrp="1"/>
          </p:cNvSpPr>
          <p:nvPr>
            <p:ph type="body" sz="quarter" idx="11" hasCustomPrompt="1"/>
          </p:nvPr>
        </p:nvSpPr>
        <p:spPr>
          <a:xfrm>
            <a:off x="1450975" y="620713"/>
            <a:ext cx="7705725" cy="660400"/>
          </a:xfrm>
          <a:prstGeom prst="rect">
            <a:avLst/>
          </a:prstGeom>
        </p:spPr>
        <p:txBody>
          <a:bodyPr/>
          <a:lstStyle>
            <a:lvl1pPr marL="0" indent="0">
              <a:buNone/>
              <a:defRPr sz="5000" b="1">
                <a:latin typeface="Arial" panose="020B0604020202020204" pitchFamily="34" charset="0"/>
                <a:cs typeface="Arial" panose="020B0604020202020204" pitchFamily="34" charset="0"/>
              </a:defRPr>
            </a:lvl1pPr>
            <a:lvl2pPr marL="457200" indent="0">
              <a:buNone/>
              <a:defRPr/>
            </a:lvl2pPr>
          </a:lstStyle>
          <a:p>
            <a:pPr lvl="0"/>
            <a:r>
              <a:rPr lang="en-US" dirty="0"/>
              <a:t>[Video title]</a:t>
            </a:r>
          </a:p>
        </p:txBody>
      </p:sp>
    </p:spTree>
    <p:extLst>
      <p:ext uri="{BB962C8B-B14F-4D97-AF65-F5344CB8AC3E}">
        <p14:creationId xmlns:p14="http://schemas.microsoft.com/office/powerpoint/2010/main" val="266999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en Mary divi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3FFB0-93C8-774B-BD5F-D4C23DF5AC8B}"/>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2131DADA-785F-444B-882D-6DB2F36C97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0996" y="625929"/>
            <a:ext cx="5233494" cy="1398814"/>
          </a:xfrm>
          <a:prstGeom prst="rect">
            <a:avLst/>
          </a:prstGeom>
        </p:spPr>
      </p:pic>
      <p:sp>
        <p:nvSpPr>
          <p:cNvPr id="6" name="Text Placeholder 6">
            <a:extLst>
              <a:ext uri="{FF2B5EF4-FFF2-40B4-BE49-F238E27FC236}">
                <a16:creationId xmlns:a16="http://schemas.microsoft.com/office/drawing/2014/main" id="{0F82510D-D65F-CB44-801A-ADEEEFE14C21}"/>
              </a:ext>
            </a:extLst>
          </p:cNvPr>
          <p:cNvSpPr>
            <a:spLocks noGrp="1"/>
          </p:cNvSpPr>
          <p:nvPr>
            <p:ph type="body" sz="quarter" idx="10" hasCustomPrompt="1"/>
          </p:nvPr>
        </p:nvSpPr>
        <p:spPr>
          <a:xfrm>
            <a:off x="1323975" y="3338513"/>
            <a:ext cx="7032625" cy="725487"/>
          </a:xfrm>
          <a:prstGeom prst="rect">
            <a:avLst/>
          </a:prstGeom>
        </p:spPr>
        <p:txBody>
          <a:bodyPr/>
          <a:lstStyle>
            <a:lvl1pPr marL="0" indent="0">
              <a:buNone/>
              <a:defRPr sz="50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vl3pPr>
          </a:lstStyle>
          <a:p>
            <a:pPr lvl="0"/>
            <a:r>
              <a:rPr lang="en-US" dirty="0"/>
              <a:t>[section divider title]</a:t>
            </a:r>
          </a:p>
        </p:txBody>
      </p:sp>
      <p:sp>
        <p:nvSpPr>
          <p:cNvPr id="7" name="Text Placeholder 11">
            <a:extLst>
              <a:ext uri="{FF2B5EF4-FFF2-40B4-BE49-F238E27FC236}">
                <a16:creationId xmlns:a16="http://schemas.microsoft.com/office/drawing/2014/main" id="{0663489E-CE91-9943-9C8C-61A108690BB1}"/>
              </a:ext>
            </a:extLst>
          </p:cNvPr>
          <p:cNvSpPr>
            <a:spLocks noGrp="1"/>
          </p:cNvSpPr>
          <p:nvPr>
            <p:ph type="body" sz="quarter" idx="11" hasCustomPrompt="1"/>
          </p:nvPr>
        </p:nvSpPr>
        <p:spPr>
          <a:xfrm>
            <a:off x="1349375" y="4229100"/>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a:t>
            </a:r>
          </a:p>
        </p:txBody>
      </p:sp>
    </p:spTree>
    <p:extLst>
      <p:ext uri="{BB962C8B-B14F-4D97-AF65-F5344CB8AC3E}">
        <p14:creationId xmlns:p14="http://schemas.microsoft.com/office/powerpoint/2010/main" val="395631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en Mary boilerplat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A8BAF1-938C-C242-9F6D-1EA02CAF0D68}"/>
              </a:ext>
            </a:extLst>
          </p:cNvPr>
          <p:cNvSpPr txBox="1"/>
          <p:nvPr userDrawn="1"/>
        </p:nvSpPr>
        <p:spPr>
          <a:xfrm>
            <a:off x="1404932" y="1902659"/>
            <a:ext cx="3081099" cy="432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00000"/>
              </a:lnSpc>
            </a:pPr>
            <a:r>
              <a:rPr lang="en-GB" sz="2800" b="0" dirty="0">
                <a:solidFill>
                  <a:srgbClr val="17336F"/>
                </a:solidFill>
                <a:latin typeface="Arial" panose="020B0604020202020204" pitchFamily="34" charset="0"/>
                <a:cs typeface="Arial" panose="020B0604020202020204" pitchFamily="34" charset="0"/>
              </a:rPr>
              <a:t>At Queen Mary University of London, we believe that a diversity of ideas helps us achieve</a:t>
            </a:r>
            <a:br>
              <a:rPr lang="en-GB" sz="2800" b="0" dirty="0">
                <a:solidFill>
                  <a:srgbClr val="17336F"/>
                </a:solidFill>
                <a:latin typeface="Arial" panose="020B0604020202020204" pitchFamily="34" charset="0"/>
                <a:cs typeface="Arial" panose="020B0604020202020204" pitchFamily="34" charset="0"/>
              </a:rPr>
            </a:br>
            <a:r>
              <a:rPr lang="en-GB" sz="2800" b="0" dirty="0">
                <a:solidFill>
                  <a:srgbClr val="17336F"/>
                </a:solidFill>
                <a:latin typeface="Arial" panose="020B0604020202020204" pitchFamily="34" charset="0"/>
                <a:cs typeface="Arial" panose="020B0604020202020204" pitchFamily="34" charset="0"/>
              </a:rPr>
              <a:t>the previously unthinkable.</a:t>
            </a:r>
          </a:p>
          <a:p>
            <a:pPr>
              <a:lnSpc>
                <a:spcPct val="100000"/>
              </a:lnSpc>
            </a:pPr>
            <a:endParaRPr lang="en-GB" sz="2800" b="0" dirty="0">
              <a:solidFill>
                <a:srgbClr val="17336F"/>
              </a:solidFill>
              <a:latin typeface="Arial" panose="020B0604020202020204" pitchFamily="34" charset="0"/>
              <a:cs typeface="Arial" panose="020B0604020202020204" pitchFamily="34" charset="0"/>
            </a:endParaRPr>
          </a:p>
          <a:p>
            <a:pPr>
              <a:defRPr sz="3800">
                <a:solidFill>
                  <a:srgbClr val="1B2D7B"/>
                </a:solidFill>
                <a:latin typeface="Source Sans Pro"/>
                <a:ea typeface="Source Sans Pro"/>
                <a:cs typeface="Source Sans Pro"/>
                <a:sym typeface="Source Sans Pro"/>
              </a:defRPr>
            </a:pPr>
            <a:endParaRPr sz="2800" dirty="0">
              <a:solidFill>
                <a:srgbClr val="17336F"/>
              </a:solidFill>
            </a:endParaRPr>
          </a:p>
        </p:txBody>
      </p:sp>
      <p:sp>
        <p:nvSpPr>
          <p:cNvPr id="4" name="TextBox 3">
            <a:extLst>
              <a:ext uri="{FF2B5EF4-FFF2-40B4-BE49-F238E27FC236}">
                <a16:creationId xmlns:a16="http://schemas.microsoft.com/office/drawing/2014/main" id="{18769B15-A875-2848-97E2-291B77A11063}"/>
              </a:ext>
            </a:extLst>
          </p:cNvPr>
          <p:cNvSpPr txBox="1"/>
          <p:nvPr userDrawn="1"/>
        </p:nvSpPr>
        <p:spPr>
          <a:xfrm>
            <a:off x="4539819" y="1945644"/>
            <a:ext cx="6208863" cy="3477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00000"/>
              </a:lnSpc>
            </a:pPr>
            <a:r>
              <a:rPr lang="en-GB" sz="2000" b="0" dirty="0">
                <a:solidFill>
                  <a:schemeClr val="tx2">
                    <a:lumMod val="50000"/>
                  </a:schemeClr>
                </a:solidFill>
                <a:latin typeface="Arial" panose="020B0604020202020204" pitchFamily="34" charset="0"/>
                <a:cs typeface="Arial" panose="020B0604020202020204" pitchFamily="34" charset="0"/>
              </a:rPr>
              <a:t>Throughout our history, we’ve fostered social justice and improved lives through academic excellence. </a:t>
            </a:r>
            <a:br>
              <a:rPr lang="en-GB" sz="2000" b="0" dirty="0">
                <a:solidFill>
                  <a:schemeClr val="tx2">
                    <a:lumMod val="50000"/>
                  </a:schemeClr>
                </a:solidFill>
                <a:latin typeface="Arial" panose="020B0604020202020204" pitchFamily="34" charset="0"/>
                <a:cs typeface="Arial" panose="020B0604020202020204" pitchFamily="34" charset="0"/>
              </a:rPr>
            </a:br>
            <a:r>
              <a:rPr lang="en-GB" sz="2000" b="0" dirty="0">
                <a:solidFill>
                  <a:schemeClr val="tx2">
                    <a:lumMod val="50000"/>
                  </a:schemeClr>
                </a:solidFill>
                <a:latin typeface="Arial" panose="020B0604020202020204" pitchFamily="34" charset="0"/>
                <a:cs typeface="Arial" panose="020B0604020202020204" pitchFamily="34" charset="0"/>
              </a:rPr>
              <a:t>And we continue to live and breathe this spirit today, not because it’s simply ‘the right thing to do’ but for what it helps us achieve and the intellectual brilliance it delivers.</a:t>
            </a:r>
          </a:p>
          <a:p>
            <a:pPr>
              <a:lnSpc>
                <a:spcPct val="100000"/>
              </a:lnSpc>
            </a:pPr>
            <a:endParaRPr lang="en-GB" sz="2000" b="0" dirty="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2000" b="0" dirty="0">
                <a:solidFill>
                  <a:schemeClr val="tx2">
                    <a:lumMod val="50000"/>
                  </a:schemeClr>
                </a:solidFill>
                <a:latin typeface="Arial" panose="020B0604020202020204" pitchFamily="34" charset="0"/>
                <a:cs typeface="Arial" panose="020B0604020202020204" pitchFamily="34" charset="0"/>
              </a:rPr>
              <a:t>We continue to embrace diversity of thought and opinion in everything we do, in the belief that when views collide, disciplines interact, and perspectives intersect, truly original thought takes form.</a:t>
            </a:r>
          </a:p>
        </p:txBody>
      </p:sp>
      <p:sp>
        <p:nvSpPr>
          <p:cNvPr id="5" name="TextBox 1">
            <a:extLst>
              <a:ext uri="{FF2B5EF4-FFF2-40B4-BE49-F238E27FC236}">
                <a16:creationId xmlns:a16="http://schemas.microsoft.com/office/drawing/2014/main" id="{FF45F9F3-8A34-FB44-8904-ACDF769146F4}"/>
              </a:ext>
            </a:extLst>
          </p:cNvPr>
          <p:cNvSpPr txBox="1"/>
          <p:nvPr userDrawn="1"/>
        </p:nvSpPr>
        <p:spPr>
          <a:xfrm>
            <a:off x="1379798" y="586836"/>
            <a:ext cx="9359380" cy="566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800">
                <a:solidFill>
                  <a:srgbClr val="1B2D7B"/>
                </a:solidFill>
                <a:latin typeface="Source Sans Pro"/>
                <a:ea typeface="Source Sans Pro"/>
                <a:cs typeface="Source Sans Pro"/>
                <a:sym typeface="Source Sans Pro"/>
              </a:defRPr>
            </a:pPr>
            <a:r>
              <a:rPr lang="en-GB" dirty="0">
                <a:solidFill>
                  <a:schemeClr val="tx1"/>
                </a:solidFill>
                <a:latin typeface="Arial" panose="020B0604020202020204" pitchFamily="34" charset="0"/>
                <a:cs typeface="Arial" panose="020B0604020202020204" pitchFamily="34" charset="0"/>
              </a:rPr>
              <a:t>Introduction to Queen Mary</a:t>
            </a:r>
            <a:endParaRPr dirty="0">
              <a:solidFill>
                <a:schemeClr val="tx1"/>
              </a:solidFill>
            </a:endParaRPr>
          </a:p>
        </p:txBody>
      </p:sp>
      <p:sp>
        <p:nvSpPr>
          <p:cNvPr id="6" name="Rectangle 5">
            <a:extLst>
              <a:ext uri="{FF2B5EF4-FFF2-40B4-BE49-F238E27FC236}">
                <a16:creationId xmlns:a16="http://schemas.microsoft.com/office/drawing/2014/main" id="{4B34D2B8-D143-D84B-A8C5-B0260E0EB3D4}"/>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44C2E8FE-C450-714B-A41A-D6AF1950AA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15" name="Rectangle 14">
            <a:extLst>
              <a:ext uri="{FF2B5EF4-FFF2-40B4-BE49-F238E27FC236}">
                <a16:creationId xmlns:a16="http://schemas.microsoft.com/office/drawing/2014/main" id="{C539D8BF-1D27-234B-BA4C-29F5AAACFEED}"/>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0925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33C7C4-8240-1D49-B4A5-D3132FA3B8A4}"/>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C8ECE1C0-325D-C545-90BF-9D2CDBFE6C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891" y="6220611"/>
            <a:ext cx="1871215" cy="500140"/>
          </a:xfrm>
          <a:prstGeom prst="rect">
            <a:avLst/>
          </a:prstGeom>
        </p:spPr>
      </p:pic>
      <p:sp>
        <p:nvSpPr>
          <p:cNvPr id="6" name="Rectangle 5">
            <a:extLst>
              <a:ext uri="{FF2B5EF4-FFF2-40B4-BE49-F238E27FC236}">
                <a16:creationId xmlns:a16="http://schemas.microsoft.com/office/drawing/2014/main" id="{3C6538F9-1918-2140-8578-3520B96E4B17}"/>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11">
            <a:extLst>
              <a:ext uri="{FF2B5EF4-FFF2-40B4-BE49-F238E27FC236}">
                <a16:creationId xmlns:a16="http://schemas.microsoft.com/office/drawing/2014/main" id="{62296392-260A-0E49-9E75-359D8CE713A5}"/>
              </a:ext>
            </a:extLst>
          </p:cNvPr>
          <p:cNvSpPr>
            <a:spLocks noGrp="1"/>
          </p:cNvSpPr>
          <p:nvPr>
            <p:ph type="body" sz="quarter" idx="12" hasCustomPrompt="1"/>
          </p:nvPr>
        </p:nvSpPr>
        <p:spPr>
          <a:xfrm>
            <a:off x="1336675" y="1943100"/>
            <a:ext cx="9367838" cy="3517174"/>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[add body or bullet text here]</a:t>
            </a:r>
          </a:p>
        </p:txBody>
      </p:sp>
      <p:sp>
        <p:nvSpPr>
          <p:cNvPr id="8" name="Text Placeholder 6">
            <a:extLst>
              <a:ext uri="{FF2B5EF4-FFF2-40B4-BE49-F238E27FC236}">
                <a16:creationId xmlns:a16="http://schemas.microsoft.com/office/drawing/2014/main" id="{7E77B857-528E-7A4A-8169-ABCFFD72DC8C}"/>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Tree>
    <p:extLst>
      <p:ext uri="{BB962C8B-B14F-4D97-AF65-F5344CB8AC3E}">
        <p14:creationId xmlns:p14="http://schemas.microsoft.com/office/powerpoint/2010/main" val="238462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731122"/>
      </p:ext>
    </p:extLst>
  </p:cSld>
  <p:clrMap bg1="lt1" tx1="dk1" bg2="lt2" tx2="dk2" accent1="accent1" accent2="accent2" accent3="accent3" accent4="accent4" accent5="accent5" accent6="accent6" hlink="hlink" folHlink="folHlink"/>
  <p:sldLayoutIdLst>
    <p:sldLayoutId id="2147483667" r:id="rId1"/>
    <p:sldLayoutId id="2147483708" r:id="rId2"/>
    <p:sldLayoutId id="2147483668" r:id="rId3"/>
    <p:sldLayoutId id="2147483669" r:id="rId4"/>
    <p:sldLayoutId id="2147483670" r:id="rId5"/>
    <p:sldLayoutId id="2147483680" r:id="rId6"/>
    <p:sldLayoutId id="2147483681" r:id="rId7"/>
    <p:sldLayoutId id="2147483685" r:id="rId8"/>
    <p:sldLayoutId id="2147483709" r:id="rId9"/>
    <p:sldLayoutId id="2147483687" r:id="rId10"/>
    <p:sldLayoutId id="2147483701" r:id="rId11"/>
    <p:sldLayoutId id="2147483688" r:id="rId12"/>
    <p:sldLayoutId id="2147483702" r:id="rId13"/>
    <p:sldLayoutId id="2147483689" r:id="rId14"/>
    <p:sldLayoutId id="2147483703" r:id="rId15"/>
    <p:sldLayoutId id="2147483699" r:id="rId16"/>
    <p:sldLayoutId id="2147483704" r:id="rId17"/>
    <p:sldLayoutId id="2147483690" r:id="rId18"/>
    <p:sldLayoutId id="2147483705" r:id="rId19"/>
    <p:sldLayoutId id="2147483692" r:id="rId20"/>
    <p:sldLayoutId id="2147483706" r:id="rId21"/>
    <p:sldLayoutId id="2147483693" r:id="rId22"/>
    <p:sldLayoutId id="2147483707" r:id="rId23"/>
    <p:sldLayoutId id="2147483694" r:id="rId24"/>
    <p:sldLayoutId id="2147483695" r:id="rId25"/>
    <p:sldLayoutId id="2147483696" r:id="rId26"/>
    <p:sldLayoutId id="214748369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914">
          <p15:clr>
            <a:srgbClr val="F26B43"/>
          </p15:clr>
        </p15:guide>
        <p15:guide id="3" pos="6743">
          <p15:clr>
            <a:srgbClr val="F26B43"/>
          </p15:clr>
        </p15:guide>
        <p15:guide id="4" pos="393">
          <p15:clr>
            <a:srgbClr val="F26B43"/>
          </p15:clr>
        </p15:guide>
        <p15:guide id="5" pos="7310">
          <p15:clr>
            <a:srgbClr val="F26B43"/>
          </p15:clr>
        </p15:guide>
        <p15:guide id="6" pos="1844">
          <p15:clr>
            <a:srgbClr val="F26B43"/>
          </p15:clr>
        </p15:guide>
        <p15:guide id="7" pos="1890">
          <p15:clr>
            <a:srgbClr val="F26B43"/>
          </p15:clr>
        </p15:guide>
        <p15:guide id="8" pos="2842">
          <p15:clr>
            <a:srgbClr val="F26B43"/>
          </p15:clr>
        </p15:guide>
        <p15:guide id="9" pos="2887">
          <p15:clr>
            <a:srgbClr val="F26B43"/>
          </p15:clr>
        </p15:guide>
        <p15:guide id="10" pos="3817">
          <p15:clr>
            <a:srgbClr val="F26B43"/>
          </p15:clr>
        </p15:guide>
        <p15:guide id="11" pos="3863">
          <p15:clr>
            <a:srgbClr val="F26B43"/>
          </p15:clr>
        </p15:guide>
        <p15:guide id="12" pos="4793">
          <p15:clr>
            <a:srgbClr val="F26B43"/>
          </p15:clr>
        </p15:guide>
        <p15:guide id="13" pos="4838">
          <p15:clr>
            <a:srgbClr val="F26B43"/>
          </p15:clr>
        </p15:guide>
        <p15:guide id="14" pos="5768">
          <p15:clr>
            <a:srgbClr val="F26B43"/>
          </p15:clr>
        </p15:guide>
        <p15:guide id="15" pos="5813">
          <p15:clr>
            <a:srgbClr val="F26B43"/>
          </p15:clr>
        </p15:guide>
        <p15:guide id="16" orient="horz" pos="3929">
          <p15:clr>
            <a:srgbClr val="F26B43"/>
          </p15:clr>
        </p15:guide>
        <p15:guide id="17" orient="horz" pos="3090">
          <p15:clr>
            <a:srgbClr val="F26B43"/>
          </p15:clr>
        </p15:guide>
        <p15:guide id="18" orient="horz" pos="3045">
          <p15:clr>
            <a:srgbClr val="F26B43"/>
          </p15:clr>
        </p15:guide>
        <p15:guide id="19" orient="horz" pos="164">
          <p15:clr>
            <a:srgbClr val="F26B43"/>
          </p15:clr>
        </p15:guide>
        <p15:guide id="20" orient="horz" pos="1230">
          <p15:clr>
            <a:srgbClr val="F26B43"/>
          </p15:clr>
        </p15:guide>
        <p15:guide id="21" orient="horz" pos="1275">
          <p15:clr>
            <a:srgbClr val="F26B43"/>
          </p15:clr>
        </p15:guide>
        <p15:guide id="22" orient="horz" pos="2137">
          <p15:clr>
            <a:srgbClr val="F26B43"/>
          </p15:clr>
        </p15:guide>
        <p15:guide id="23" orient="horz" pos="218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5.tif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16.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tiff"/><Relationship Id="rId5" Type="http://schemas.openxmlformats.org/officeDocument/2006/relationships/hyperlink" Target="https://www.ox.ac.uk/students/academic/guidance/skills/plagiarism?wssl=1"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2.png"/><Relationship Id="rId5" Type="http://schemas.openxmlformats.org/officeDocument/2006/relationships/image" Target="../media/image19.tiff"/><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2.png"/><Relationship Id="rId5" Type="http://schemas.openxmlformats.org/officeDocument/2006/relationships/image" Target="../media/image20.tif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2.png"/><Relationship Id="rId5" Type="http://schemas.openxmlformats.org/officeDocument/2006/relationships/image" Target="../media/image20.tiff"/><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3.tif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http://www.learningdevelopment.qmul.ac.uk/" TargetMode="External"/><Relationship Id="rId3" Type="http://schemas.openxmlformats.org/officeDocument/2006/relationships/slideLayout" Target="../slideLayouts/slideLayout9.xml"/><Relationship Id="rId7" Type="http://schemas.openxmlformats.org/officeDocument/2006/relationships/hyperlink" Target="http://www.arcs.qmul.ac.uk/students/student-appeals/assessment-offences/index.html"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qmplus.qmul.ac.uk/course/view.php?id=6819" TargetMode="External"/><Relationship Id="rId5" Type="http://schemas.openxmlformats.org/officeDocument/2006/relationships/hyperlink" Target="https://elearning.qmul.ac.uk/guide/interpreting-your-originality-report/" TargetMode="External"/><Relationship Id="rId10" Type="http://schemas.openxmlformats.org/officeDocument/2006/relationships/image" Target="../media/image12.png"/><Relationship Id="rId4" Type="http://schemas.openxmlformats.org/officeDocument/2006/relationships/notesSlide" Target="../notesSlides/notesSlide40.xml"/><Relationship Id="rId9" Type="http://schemas.openxmlformats.org/officeDocument/2006/relationships/hyperlink" Target="https://www.qmul.ac.uk/sllf/language-centre/in-sessionals/"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2.png"/><Relationship Id="rId5" Type="http://schemas.openxmlformats.org/officeDocument/2006/relationships/image" Target="../media/image25.tiff"/><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2.png"/><Relationship Id="rId5" Type="http://schemas.openxmlformats.org/officeDocument/2006/relationships/image" Target="../media/image26.tiff"/><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hyperlink" Target="https://www.ox.ac.uk/students/academic/guidance/skills/plagiarism?wssl=1"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4.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658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4" y="1943100"/>
            <a:ext cx="9386743" cy="3813464"/>
          </a:xfrm>
        </p:spPr>
        <p:txBody>
          <a:bodyPr/>
          <a:lstStyle/>
          <a:p>
            <a:r>
              <a:rPr lang="en-GB" dirty="0">
                <a:sym typeface="Calibri"/>
              </a:rPr>
              <a:t>Queen Mary defines plagiarism as: </a:t>
            </a:r>
          </a:p>
          <a:p>
            <a:r>
              <a:rPr lang="en-GB" dirty="0">
                <a:sym typeface="Calibri"/>
              </a:rPr>
              <a:t>“Presenting someone else’s work as your own, whether you meant to or not. </a:t>
            </a:r>
            <a:r>
              <a:rPr lang="en-GB" b="1" dirty="0">
                <a:solidFill>
                  <a:srgbClr val="FF0000"/>
                </a:solidFill>
                <a:sym typeface="Calibri"/>
              </a:rPr>
              <a:t>Close paraphrasing, </a:t>
            </a:r>
            <a:r>
              <a:rPr lang="en-GB" dirty="0">
                <a:sym typeface="Calibri"/>
              </a:rPr>
              <a:t>copying from the work of another person, including another student, using the ideas of another person, without proper acknowledgement or repeating work you have previously submitted without properly referencing yourself (known as ‘self plagiarism’) also constitute plagiarism.” </a:t>
            </a:r>
          </a:p>
          <a:p>
            <a:r>
              <a:rPr lang="en-US" dirty="0"/>
              <a:t>Academic Misconduct Policy page 2.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4980998" cy="877887"/>
          </a:xfrm>
        </p:spPr>
        <p:txBody>
          <a:bodyPr/>
          <a:lstStyle/>
          <a:p>
            <a:r>
              <a:rPr lang="en-US" dirty="0"/>
              <a:t>What is plagiarism? </a:t>
            </a:r>
          </a:p>
        </p:txBody>
      </p:sp>
      <p:pic>
        <p:nvPicPr>
          <p:cNvPr id="5" name="Recorded Sound">
            <a:hlinkClick r:id="" action="ppaction://media"/>
            <a:extLst>
              <a:ext uri="{FF2B5EF4-FFF2-40B4-BE49-F238E27FC236}">
                <a16:creationId xmlns:a16="http://schemas.microsoft.com/office/drawing/2014/main" id="{69197432-AF8C-8B44-A5C6-D8ED865B4A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971" y="6980044"/>
            <a:ext cx="812800" cy="812800"/>
          </a:xfrm>
          <a:prstGeom prst="rect">
            <a:avLst/>
          </a:prstGeom>
        </p:spPr>
      </p:pic>
    </p:spTree>
    <p:extLst>
      <p:ext uri="{BB962C8B-B14F-4D97-AF65-F5344CB8AC3E}">
        <p14:creationId xmlns:p14="http://schemas.microsoft.com/office/powerpoint/2010/main" val="6767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4" y="1943100"/>
            <a:ext cx="9386743" cy="3813464"/>
          </a:xfrm>
        </p:spPr>
        <p:txBody>
          <a:bodyPr/>
          <a:lstStyle/>
          <a:p>
            <a:r>
              <a:rPr lang="en-GB" dirty="0">
                <a:sym typeface="Calibri"/>
              </a:rPr>
              <a:t>Queen Mary defines plagiarism as: </a:t>
            </a:r>
          </a:p>
          <a:p>
            <a:r>
              <a:rPr lang="en-GB" dirty="0">
                <a:sym typeface="Calibri"/>
              </a:rPr>
              <a:t>“Presenting someone else’s work as your own, whether you meant to or not. Close paraphrasing, </a:t>
            </a:r>
            <a:r>
              <a:rPr lang="en-GB" b="1" dirty="0">
                <a:solidFill>
                  <a:srgbClr val="FF0000"/>
                </a:solidFill>
                <a:sym typeface="Calibri"/>
              </a:rPr>
              <a:t>copying from the work of another person, including another student, </a:t>
            </a:r>
            <a:r>
              <a:rPr lang="en-GB" dirty="0">
                <a:sym typeface="Calibri"/>
              </a:rPr>
              <a:t>using the ideas of another person, without proper acknowledgement or repeating work you have previously submitted without properly referencing yourself (known as ‘self plagiarism’) also constitute plagiarism.” </a:t>
            </a:r>
          </a:p>
          <a:p>
            <a:r>
              <a:rPr lang="en-US" dirty="0"/>
              <a:t>Academic Misconduct Policy page 2.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4980998" cy="877887"/>
          </a:xfrm>
        </p:spPr>
        <p:txBody>
          <a:bodyPr/>
          <a:lstStyle/>
          <a:p>
            <a:r>
              <a:rPr lang="en-US" dirty="0"/>
              <a:t>What is plagiarism? </a:t>
            </a:r>
          </a:p>
        </p:txBody>
      </p:sp>
      <p:pic>
        <p:nvPicPr>
          <p:cNvPr id="4" name="Recorded Sound">
            <a:hlinkClick r:id="" action="ppaction://media"/>
            <a:extLst>
              <a:ext uri="{FF2B5EF4-FFF2-40B4-BE49-F238E27FC236}">
                <a16:creationId xmlns:a16="http://schemas.microsoft.com/office/drawing/2014/main" id="{6FB0A31F-E3A2-2D46-9466-BA162016F1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4878" y="6881541"/>
            <a:ext cx="812800" cy="812800"/>
          </a:xfrm>
          <a:prstGeom prst="rect">
            <a:avLst/>
          </a:prstGeom>
        </p:spPr>
      </p:pic>
    </p:spTree>
    <p:extLst>
      <p:ext uri="{BB962C8B-B14F-4D97-AF65-F5344CB8AC3E}">
        <p14:creationId xmlns:p14="http://schemas.microsoft.com/office/powerpoint/2010/main" val="415099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4" y="1943100"/>
            <a:ext cx="9386743" cy="3813464"/>
          </a:xfrm>
        </p:spPr>
        <p:txBody>
          <a:bodyPr/>
          <a:lstStyle/>
          <a:p>
            <a:r>
              <a:rPr lang="en-GB" dirty="0">
                <a:sym typeface="Calibri"/>
              </a:rPr>
              <a:t>Queen Mary defines plagiarism as: </a:t>
            </a:r>
          </a:p>
          <a:p>
            <a:r>
              <a:rPr lang="en-GB" dirty="0">
                <a:sym typeface="Calibri"/>
              </a:rPr>
              <a:t>“Presenting someone else’s work as your own, whether you meant to or not. Close paraphrasing, copying from the work of another person, including another student, </a:t>
            </a:r>
            <a:r>
              <a:rPr lang="en-GB" b="1" dirty="0">
                <a:solidFill>
                  <a:srgbClr val="FF0000"/>
                </a:solidFill>
                <a:sym typeface="Calibri"/>
              </a:rPr>
              <a:t>using the ideas of another person, without proper acknowledgement </a:t>
            </a:r>
            <a:r>
              <a:rPr lang="en-GB" dirty="0">
                <a:sym typeface="Calibri"/>
              </a:rPr>
              <a:t>or repeating work you have previously submitted without properly referencing yourself (known as ‘self plagiarism’) also constitute plagiarism.” </a:t>
            </a:r>
          </a:p>
          <a:p>
            <a:r>
              <a:rPr lang="en-US" dirty="0"/>
              <a:t>Academic Misconduct Policy page 2.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4980998" cy="877887"/>
          </a:xfrm>
        </p:spPr>
        <p:txBody>
          <a:bodyPr/>
          <a:lstStyle/>
          <a:p>
            <a:r>
              <a:rPr lang="en-US" dirty="0"/>
              <a:t>What is plagiarism? </a:t>
            </a:r>
          </a:p>
        </p:txBody>
      </p:sp>
      <p:pic>
        <p:nvPicPr>
          <p:cNvPr id="6" name="Recorded Sound">
            <a:hlinkClick r:id="" action="ppaction://media"/>
            <a:extLst>
              <a:ext uri="{FF2B5EF4-FFF2-40B4-BE49-F238E27FC236}">
                <a16:creationId xmlns:a16="http://schemas.microsoft.com/office/drawing/2014/main" id="{4420BFC4-974E-C349-96A2-15DCCEBCA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1395" y="6758258"/>
            <a:ext cx="812800" cy="812800"/>
          </a:xfrm>
          <a:prstGeom prst="rect">
            <a:avLst/>
          </a:prstGeom>
        </p:spPr>
      </p:pic>
    </p:spTree>
    <p:extLst>
      <p:ext uri="{BB962C8B-B14F-4D97-AF65-F5344CB8AC3E}">
        <p14:creationId xmlns:p14="http://schemas.microsoft.com/office/powerpoint/2010/main" val="1463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4" y="1818409"/>
            <a:ext cx="9386743" cy="3813464"/>
          </a:xfrm>
        </p:spPr>
        <p:txBody>
          <a:bodyPr/>
          <a:lstStyle/>
          <a:p>
            <a:r>
              <a:rPr lang="en-GB" dirty="0">
                <a:sym typeface="Calibri"/>
              </a:rPr>
              <a:t>Queen Mary defines plagiarism as: </a:t>
            </a:r>
          </a:p>
          <a:p>
            <a:r>
              <a:rPr lang="en-GB" dirty="0">
                <a:sym typeface="Calibri"/>
              </a:rPr>
              <a:t>“Presenting someone else’s work as your own, whether you meant to or not. Close paraphrasing, copying from the work of another person, including another student, using the ideas of another person, without proper acknowledgement or </a:t>
            </a:r>
            <a:r>
              <a:rPr lang="en-GB" b="1" dirty="0">
                <a:solidFill>
                  <a:srgbClr val="FF0000"/>
                </a:solidFill>
                <a:sym typeface="Calibri"/>
              </a:rPr>
              <a:t>repeating work you have previously submitted without properly referencing yourself </a:t>
            </a:r>
            <a:r>
              <a:rPr lang="en-GB" dirty="0">
                <a:sym typeface="Calibri"/>
              </a:rPr>
              <a:t>(known as ‘self plagiarism’) also constitute plagiarism.” </a:t>
            </a:r>
          </a:p>
          <a:p>
            <a:r>
              <a:rPr lang="en-US" dirty="0"/>
              <a:t>Academic Misconduct Policy page 2.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386742" cy="877887"/>
          </a:xfrm>
        </p:spPr>
        <p:txBody>
          <a:bodyPr/>
          <a:lstStyle/>
          <a:p>
            <a:r>
              <a:rPr lang="en-US" dirty="0"/>
              <a:t>What is plagiarism? </a:t>
            </a:r>
          </a:p>
        </p:txBody>
      </p:sp>
      <p:pic>
        <p:nvPicPr>
          <p:cNvPr id="4" name="Recorded Sound">
            <a:hlinkClick r:id="" action="ppaction://media"/>
            <a:extLst>
              <a:ext uri="{FF2B5EF4-FFF2-40B4-BE49-F238E27FC236}">
                <a16:creationId xmlns:a16="http://schemas.microsoft.com/office/drawing/2014/main" id="{6ADDC966-2625-E141-B380-BA6C519088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9453" y="6858000"/>
            <a:ext cx="812800" cy="812800"/>
          </a:xfrm>
          <a:prstGeom prst="rect">
            <a:avLst/>
          </a:prstGeom>
        </p:spPr>
      </p:pic>
    </p:spTree>
    <p:extLst>
      <p:ext uri="{BB962C8B-B14F-4D97-AF65-F5344CB8AC3E}">
        <p14:creationId xmlns:p14="http://schemas.microsoft.com/office/powerpoint/2010/main" val="124464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5652655" y="1635413"/>
            <a:ext cx="5070762" cy="3813464"/>
          </a:xfrm>
        </p:spPr>
        <p:txBody>
          <a:bodyPr/>
          <a:lstStyle/>
          <a:p>
            <a:pPr lvl="0"/>
            <a:r>
              <a:rPr lang="en-GB" dirty="0">
                <a:sym typeface="Calibri"/>
              </a:rPr>
              <a:t>Also the use of ghost writing (e.g. essay mills) is an assessment offence</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386742" cy="877887"/>
          </a:xfrm>
        </p:spPr>
        <p:txBody>
          <a:bodyPr/>
          <a:lstStyle/>
          <a:p>
            <a:r>
              <a:rPr lang="en-US" dirty="0"/>
              <a:t>What is plagiarism? </a:t>
            </a:r>
          </a:p>
        </p:txBody>
      </p:sp>
      <p:pic>
        <p:nvPicPr>
          <p:cNvPr id="4" name="Picture 3">
            <a:extLst>
              <a:ext uri="{FF2B5EF4-FFF2-40B4-BE49-F238E27FC236}">
                <a16:creationId xmlns:a16="http://schemas.microsoft.com/office/drawing/2014/main" id="{1DA57FD4-88D2-3848-A832-21B4148C779E}"/>
              </a:ext>
            </a:extLst>
          </p:cNvPr>
          <p:cNvPicPr>
            <a:picLocks noChangeAspect="1"/>
          </p:cNvPicPr>
          <p:nvPr/>
        </p:nvPicPr>
        <p:blipFill>
          <a:blip r:embed="rId5"/>
          <a:stretch>
            <a:fillRect/>
          </a:stretch>
        </p:blipFill>
        <p:spPr>
          <a:xfrm>
            <a:off x="1336675" y="1295835"/>
            <a:ext cx="3152199" cy="4492620"/>
          </a:xfrm>
          <a:prstGeom prst="rect">
            <a:avLst/>
          </a:prstGeom>
        </p:spPr>
      </p:pic>
      <p:pic>
        <p:nvPicPr>
          <p:cNvPr id="6" name="Recorded Sound">
            <a:hlinkClick r:id="" action="ppaction://media"/>
            <a:extLst>
              <a:ext uri="{FF2B5EF4-FFF2-40B4-BE49-F238E27FC236}">
                <a16:creationId xmlns:a16="http://schemas.microsoft.com/office/drawing/2014/main" id="{357F90C1-784E-0F4E-AF6D-F7E0B4F356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9723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332510" y="1635413"/>
            <a:ext cx="6650182" cy="3813464"/>
          </a:xfrm>
        </p:spPr>
        <p:txBody>
          <a:bodyPr/>
          <a:lstStyle/>
          <a:p>
            <a:pPr marL="457200" lvl="0" indent="-457200">
              <a:buFont typeface="Arial" panose="020B0604020202020204" pitchFamily="34" charset="0"/>
              <a:buChar char="•"/>
            </a:pPr>
            <a:r>
              <a:rPr lang="en-GB" dirty="0"/>
              <a:t>You do not have to give references for facts that are common knowledge in your discipline</a:t>
            </a:r>
          </a:p>
          <a:p>
            <a:pPr marL="457200" lvl="0" indent="-457200">
              <a:buFont typeface="Arial" panose="020B0604020202020204" pitchFamily="34" charset="0"/>
              <a:buChar char="•"/>
            </a:pPr>
            <a:r>
              <a:rPr lang="en-GB" dirty="0"/>
              <a:t>If you are unsure if something is common knowledge then cite the reference</a:t>
            </a:r>
          </a:p>
          <a:p>
            <a:pPr marL="457200" lvl="0" indent="-457200">
              <a:buFont typeface="Arial" panose="020B0604020202020204" pitchFamily="34" charset="0"/>
              <a:buChar char="•"/>
            </a:pPr>
            <a:r>
              <a:rPr lang="en-GB" dirty="0"/>
              <a:t>You must reference facts that are not generally known and ideas that are interpretations of facts</a:t>
            </a:r>
            <a:endParaRPr lang="en-GB"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386742" cy="877887"/>
          </a:xfrm>
        </p:spPr>
        <p:txBody>
          <a:bodyPr/>
          <a:lstStyle/>
          <a:p>
            <a:r>
              <a:rPr lang="en-US" dirty="0"/>
              <a:t>Referencing facts</a:t>
            </a:r>
          </a:p>
        </p:txBody>
      </p:sp>
      <p:pic>
        <p:nvPicPr>
          <p:cNvPr id="4" name="Picture 3">
            <a:extLst>
              <a:ext uri="{FF2B5EF4-FFF2-40B4-BE49-F238E27FC236}">
                <a16:creationId xmlns:a16="http://schemas.microsoft.com/office/drawing/2014/main" id="{71ABDD79-C5C4-3E46-83CB-BD6C2FFD0AC1}"/>
              </a:ext>
            </a:extLst>
          </p:cNvPr>
          <p:cNvPicPr>
            <a:picLocks noChangeAspect="1"/>
          </p:cNvPicPr>
          <p:nvPr/>
        </p:nvPicPr>
        <p:blipFill>
          <a:blip r:embed="rId5"/>
          <a:stretch>
            <a:fillRect/>
          </a:stretch>
        </p:blipFill>
        <p:spPr>
          <a:xfrm>
            <a:off x="7169726" y="1801667"/>
            <a:ext cx="4815536" cy="3435351"/>
          </a:xfrm>
          <a:prstGeom prst="rect">
            <a:avLst/>
          </a:prstGeom>
        </p:spPr>
      </p:pic>
      <p:pic>
        <p:nvPicPr>
          <p:cNvPr id="5" name="Recorded Sound">
            <a:hlinkClick r:id="" action="ppaction://media"/>
            <a:extLst>
              <a:ext uri="{FF2B5EF4-FFF2-40B4-BE49-F238E27FC236}">
                <a16:creationId xmlns:a16="http://schemas.microsoft.com/office/drawing/2014/main" id="{95676FE9-641A-8243-91AE-A78A409CBF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197100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449452" y="1348352"/>
            <a:ext cx="11250712" cy="4408211"/>
          </a:xfrm>
        </p:spPr>
        <p:txBody>
          <a:bodyPr/>
          <a:lstStyle/>
          <a:p>
            <a:pPr marL="184785" marR="370840" indent="-172085">
              <a:lnSpc>
                <a:spcPts val="2810"/>
              </a:lnSpc>
              <a:buFont typeface="Arial"/>
              <a:buChar char="•"/>
              <a:tabLst>
                <a:tab pos="185420" algn="l"/>
                <a:tab pos="4567555" algn="l"/>
              </a:tabLst>
            </a:pPr>
            <a:r>
              <a:rPr lang="en-GB" dirty="0">
                <a:latin typeface="Calibri"/>
                <a:cs typeface="Calibri"/>
              </a:rPr>
              <a:t>A</a:t>
            </a:r>
            <a:r>
              <a:rPr lang="en-GB" spc="-10" dirty="0">
                <a:latin typeface="Calibri"/>
                <a:cs typeface="Calibri"/>
              </a:rPr>
              <a:t> </a:t>
            </a:r>
            <a:r>
              <a:rPr lang="en-GB" spc="-25" dirty="0">
                <a:latin typeface="Calibri"/>
                <a:cs typeface="Calibri"/>
              </a:rPr>
              <a:t>s</a:t>
            </a:r>
            <a:r>
              <a:rPr lang="en-GB" dirty="0">
                <a:latin typeface="Calibri"/>
                <a:cs typeface="Calibri"/>
              </a:rPr>
              <a:t>tr</a:t>
            </a:r>
            <a:r>
              <a:rPr lang="en-GB" spc="5" dirty="0">
                <a:latin typeface="Calibri"/>
                <a:cs typeface="Calibri"/>
              </a:rPr>
              <a:t>i</a:t>
            </a:r>
            <a:r>
              <a:rPr lang="en-GB" dirty="0">
                <a:latin typeface="Calibri"/>
                <a:cs typeface="Calibri"/>
              </a:rPr>
              <a:t>ng</a:t>
            </a:r>
            <a:r>
              <a:rPr lang="en-GB" spc="-30" dirty="0">
                <a:latin typeface="Calibri"/>
                <a:cs typeface="Calibri"/>
              </a:rPr>
              <a:t> </a:t>
            </a:r>
            <a:r>
              <a:rPr lang="en-GB" dirty="0">
                <a:latin typeface="Calibri"/>
                <a:cs typeface="Calibri"/>
              </a:rPr>
              <a:t>of someone</a:t>
            </a:r>
            <a:r>
              <a:rPr lang="en-GB" spc="-170" dirty="0">
                <a:latin typeface="Calibri"/>
                <a:cs typeface="Calibri"/>
              </a:rPr>
              <a:t>’</a:t>
            </a:r>
            <a:r>
              <a:rPr lang="en-GB" dirty="0">
                <a:latin typeface="Calibri"/>
                <a:cs typeface="Calibri"/>
              </a:rPr>
              <a:t>s</a:t>
            </a:r>
            <a:r>
              <a:rPr lang="en-GB" spc="-25" dirty="0">
                <a:latin typeface="Calibri"/>
                <a:cs typeface="Calibri"/>
              </a:rPr>
              <a:t> </a:t>
            </a:r>
            <a:r>
              <a:rPr lang="en-GB" spc="-40" dirty="0">
                <a:latin typeface="Calibri"/>
                <a:cs typeface="Calibri"/>
              </a:rPr>
              <a:t>e</a:t>
            </a:r>
            <a:r>
              <a:rPr lang="en-GB" spc="-50" dirty="0">
                <a:latin typeface="Calibri"/>
                <a:cs typeface="Calibri"/>
              </a:rPr>
              <a:t>x</a:t>
            </a:r>
            <a:r>
              <a:rPr lang="en-GB" dirty="0">
                <a:latin typeface="Calibri"/>
                <a:cs typeface="Calibri"/>
              </a:rPr>
              <a:t>act</a:t>
            </a:r>
            <a:r>
              <a:rPr lang="en-GB" spc="-20" dirty="0">
                <a:latin typeface="Calibri"/>
                <a:cs typeface="Calibri"/>
              </a:rPr>
              <a:t> </a:t>
            </a:r>
            <a:r>
              <a:rPr lang="en-GB" spc="-30" dirty="0">
                <a:latin typeface="Calibri"/>
                <a:cs typeface="Calibri"/>
              </a:rPr>
              <a:t>w</a:t>
            </a:r>
            <a:r>
              <a:rPr lang="en-GB" dirty="0">
                <a:latin typeface="Calibri"/>
                <a:cs typeface="Calibri"/>
              </a:rPr>
              <a:t>o</a:t>
            </a:r>
            <a:r>
              <a:rPr lang="en-GB" spc="-40" dirty="0">
                <a:latin typeface="Calibri"/>
                <a:cs typeface="Calibri"/>
              </a:rPr>
              <a:t>r</a:t>
            </a:r>
            <a:r>
              <a:rPr lang="en-GB" dirty="0">
                <a:latin typeface="Calibri"/>
                <a:cs typeface="Calibri"/>
              </a:rPr>
              <a:t>ds needs</a:t>
            </a:r>
            <a:r>
              <a:rPr lang="en-GB" spc="-35" dirty="0">
                <a:latin typeface="Calibri"/>
                <a:cs typeface="Calibri"/>
              </a:rPr>
              <a:t> </a:t>
            </a:r>
            <a:r>
              <a:rPr lang="en-GB" dirty="0">
                <a:latin typeface="Calibri"/>
                <a:cs typeface="Calibri"/>
              </a:rPr>
              <a:t>quo</a:t>
            </a:r>
            <a:r>
              <a:rPr lang="en-GB" spc="-35" dirty="0">
                <a:latin typeface="Calibri"/>
                <a:cs typeface="Calibri"/>
              </a:rPr>
              <a:t>t</a:t>
            </a:r>
            <a:r>
              <a:rPr lang="en-GB" spc="-25" dirty="0">
                <a:latin typeface="Calibri"/>
                <a:cs typeface="Calibri"/>
              </a:rPr>
              <a:t>a</a:t>
            </a:r>
            <a:r>
              <a:rPr lang="en-GB" dirty="0">
                <a:latin typeface="Calibri"/>
                <a:cs typeface="Calibri"/>
              </a:rPr>
              <a:t>tion mar</a:t>
            </a:r>
            <a:r>
              <a:rPr lang="en-GB" spc="-25" dirty="0">
                <a:latin typeface="Calibri"/>
                <a:cs typeface="Calibri"/>
              </a:rPr>
              <a:t>k</a:t>
            </a:r>
            <a:r>
              <a:rPr lang="en-GB" dirty="0">
                <a:latin typeface="Calibri"/>
                <a:cs typeface="Calibri"/>
              </a:rPr>
              <a:t>s</a:t>
            </a:r>
            <a:r>
              <a:rPr lang="en-GB" spc="-10" dirty="0">
                <a:latin typeface="Calibri"/>
                <a:cs typeface="Calibri"/>
              </a:rPr>
              <a:t> </a:t>
            </a:r>
            <a:r>
              <a:rPr lang="en-GB" dirty="0">
                <a:latin typeface="Calibri"/>
                <a:cs typeface="Calibri"/>
              </a:rPr>
              <a:t>(“</a:t>
            </a:r>
            <a:r>
              <a:rPr lang="en-GB" spc="5" dirty="0">
                <a:latin typeface="Calibri"/>
                <a:cs typeface="Calibri"/>
              </a:rPr>
              <a:t>…</a:t>
            </a:r>
            <a:r>
              <a:rPr lang="en-GB" dirty="0">
                <a:latin typeface="Calibri"/>
                <a:cs typeface="Calibri"/>
              </a:rPr>
              <a:t>…</a:t>
            </a:r>
            <a:r>
              <a:rPr lang="en-GB" spc="-185" dirty="0">
                <a:latin typeface="Calibri"/>
                <a:cs typeface="Calibri"/>
              </a:rPr>
              <a:t>.</a:t>
            </a:r>
            <a:r>
              <a:rPr lang="en-GB" dirty="0">
                <a:latin typeface="Calibri"/>
                <a:cs typeface="Calibri"/>
              </a:rPr>
              <a:t>”)</a:t>
            </a:r>
            <a:r>
              <a:rPr lang="en-GB" spc="-5" dirty="0">
                <a:latin typeface="Calibri"/>
                <a:cs typeface="Calibri"/>
              </a:rPr>
              <a:t> </a:t>
            </a:r>
            <a:r>
              <a:rPr lang="en-GB" u="heavy" dirty="0">
                <a:latin typeface="Calibri"/>
                <a:cs typeface="Calibri"/>
              </a:rPr>
              <a:t>AND</a:t>
            </a:r>
            <a:r>
              <a:rPr lang="en-GB" spc="-20" dirty="0">
                <a:latin typeface="Calibri"/>
                <a:cs typeface="Calibri"/>
              </a:rPr>
              <a:t> </a:t>
            </a:r>
            <a:r>
              <a:rPr lang="en-GB" dirty="0">
                <a:latin typeface="Calibri"/>
                <a:cs typeface="Calibri"/>
              </a:rPr>
              <a:t>a </a:t>
            </a:r>
            <a:r>
              <a:rPr lang="en-GB" spc="-35" dirty="0">
                <a:latin typeface="Calibri"/>
                <a:cs typeface="Calibri"/>
              </a:rPr>
              <a:t>r</a:t>
            </a:r>
            <a:r>
              <a:rPr lang="en-GB" spc="-25" dirty="0">
                <a:latin typeface="Calibri"/>
                <a:cs typeface="Calibri"/>
              </a:rPr>
              <a:t>e</a:t>
            </a:r>
            <a:r>
              <a:rPr lang="en-GB" spc="-65" dirty="0">
                <a:latin typeface="Calibri"/>
                <a:cs typeface="Calibri"/>
              </a:rPr>
              <a:t>f</a:t>
            </a:r>
            <a:r>
              <a:rPr lang="en-GB" dirty="0">
                <a:latin typeface="Calibri"/>
                <a:cs typeface="Calibri"/>
              </a:rPr>
              <a:t>e</a:t>
            </a:r>
            <a:r>
              <a:rPr lang="en-GB" spc="-35" dirty="0">
                <a:latin typeface="Calibri"/>
                <a:cs typeface="Calibri"/>
              </a:rPr>
              <a:t>r</a:t>
            </a:r>
            <a:r>
              <a:rPr lang="en-GB" dirty="0">
                <a:latin typeface="Calibri"/>
                <a:cs typeface="Calibri"/>
              </a:rPr>
              <a:t>enc</a:t>
            </a:r>
            <a:r>
              <a:rPr lang="en-GB" spc="-15" dirty="0">
                <a:latin typeface="Calibri"/>
                <a:cs typeface="Calibri"/>
              </a:rPr>
              <a:t>e</a:t>
            </a:r>
            <a:r>
              <a:rPr lang="en-GB" dirty="0">
                <a:latin typeface="Calibri"/>
                <a:cs typeface="Calibri"/>
              </a:rPr>
              <a:t>.  </a:t>
            </a:r>
            <a:r>
              <a:rPr lang="en-GB" spc="-5" dirty="0">
                <a:latin typeface="Calibri"/>
                <a:cs typeface="Calibri"/>
              </a:rPr>
              <a:t>Ot</a:t>
            </a:r>
            <a:r>
              <a:rPr lang="en-GB" dirty="0">
                <a:latin typeface="Calibri"/>
                <a:cs typeface="Calibri"/>
              </a:rPr>
              <a:t>he</a:t>
            </a:r>
            <a:r>
              <a:rPr lang="en-GB" spc="10" dirty="0">
                <a:latin typeface="Calibri"/>
                <a:cs typeface="Calibri"/>
              </a:rPr>
              <a:t>r</a:t>
            </a:r>
            <a:r>
              <a:rPr lang="en-GB" dirty="0">
                <a:latin typeface="Calibri"/>
                <a:cs typeface="Calibri"/>
              </a:rPr>
              <a:t>wise,</a:t>
            </a:r>
            <a:r>
              <a:rPr lang="en-GB" spc="-25" dirty="0">
                <a:latin typeface="Calibri"/>
                <a:cs typeface="Calibri"/>
              </a:rPr>
              <a:t> </a:t>
            </a:r>
            <a:r>
              <a:rPr lang="en-GB" dirty="0">
                <a:latin typeface="Calibri"/>
                <a:cs typeface="Calibri"/>
              </a:rPr>
              <a:t>it</a:t>
            </a:r>
            <a:r>
              <a:rPr lang="en-GB" spc="-5" dirty="0">
                <a:latin typeface="Calibri"/>
                <a:cs typeface="Calibri"/>
              </a:rPr>
              <a:t> </a:t>
            </a:r>
            <a:r>
              <a:rPr lang="en-GB" dirty="0">
                <a:latin typeface="Calibri"/>
                <a:cs typeface="Calibri"/>
              </a:rPr>
              <a:t>is PL</a:t>
            </a:r>
            <a:r>
              <a:rPr lang="en-GB" spc="-30" dirty="0">
                <a:latin typeface="Calibri"/>
                <a:cs typeface="Calibri"/>
              </a:rPr>
              <a:t>A</a:t>
            </a:r>
            <a:r>
              <a:rPr lang="en-GB" dirty="0">
                <a:latin typeface="Calibri"/>
                <a:cs typeface="Calibri"/>
              </a:rPr>
              <a:t>GIAR</a:t>
            </a:r>
            <a:r>
              <a:rPr lang="en-GB" spc="-20" dirty="0">
                <a:latin typeface="Calibri"/>
                <a:cs typeface="Calibri"/>
              </a:rPr>
              <a:t>I</a:t>
            </a:r>
            <a:r>
              <a:rPr lang="en-GB" spc="-5" dirty="0">
                <a:latin typeface="Calibri"/>
                <a:cs typeface="Calibri"/>
              </a:rPr>
              <a:t>SM.</a:t>
            </a:r>
            <a:endParaRPr lang="en-GB" dirty="0">
              <a:latin typeface="Calibri"/>
              <a:cs typeface="Calibri"/>
            </a:endParaRPr>
          </a:p>
          <a:p>
            <a:pPr>
              <a:lnSpc>
                <a:spcPct val="100000"/>
              </a:lnSpc>
              <a:spcBef>
                <a:spcPts val="27"/>
              </a:spcBef>
              <a:buFont typeface="Arial"/>
              <a:buChar char="•"/>
            </a:pPr>
            <a:endParaRPr lang="en-GB" sz="3600" dirty="0">
              <a:latin typeface="Times New Roman"/>
              <a:cs typeface="Times New Roman"/>
            </a:endParaRPr>
          </a:p>
          <a:p>
            <a:pPr marL="184785" indent="-172085">
              <a:lnSpc>
                <a:spcPct val="100000"/>
              </a:lnSpc>
              <a:buFont typeface="Arial"/>
              <a:buChar char="•"/>
              <a:tabLst>
                <a:tab pos="185420" algn="l"/>
              </a:tabLst>
            </a:pPr>
            <a:r>
              <a:rPr lang="en-GB" spc="-5" dirty="0">
                <a:latin typeface="Calibri"/>
                <a:cs typeface="Calibri"/>
              </a:rPr>
              <a:t>H</a:t>
            </a:r>
            <a:r>
              <a:rPr lang="en-GB" spc="-20" dirty="0">
                <a:latin typeface="Calibri"/>
                <a:cs typeface="Calibri"/>
              </a:rPr>
              <a:t>o</a:t>
            </a:r>
            <a:r>
              <a:rPr lang="en-GB" dirty="0">
                <a:latin typeface="Calibri"/>
                <a:cs typeface="Calibri"/>
              </a:rPr>
              <a:t>w</a:t>
            </a:r>
            <a:r>
              <a:rPr lang="en-GB" spc="5" dirty="0">
                <a:latin typeface="Calibri"/>
                <a:cs typeface="Calibri"/>
              </a:rPr>
              <a:t> </a:t>
            </a:r>
            <a:r>
              <a:rPr lang="en-GB" dirty="0">
                <a:latin typeface="Calibri"/>
                <a:cs typeface="Calibri"/>
              </a:rPr>
              <a:t>long</a:t>
            </a:r>
            <a:r>
              <a:rPr lang="en-GB" spc="-10" dirty="0">
                <a:latin typeface="Calibri"/>
                <a:cs typeface="Calibri"/>
              </a:rPr>
              <a:t> </a:t>
            </a:r>
            <a:r>
              <a:rPr lang="en-GB" dirty="0">
                <a:latin typeface="Calibri"/>
                <a:cs typeface="Calibri"/>
              </a:rPr>
              <a:t>is</a:t>
            </a:r>
            <a:r>
              <a:rPr lang="en-GB" spc="-5" dirty="0">
                <a:latin typeface="Calibri"/>
                <a:cs typeface="Calibri"/>
              </a:rPr>
              <a:t> </a:t>
            </a:r>
            <a:r>
              <a:rPr lang="en-GB" dirty="0">
                <a:latin typeface="Calibri"/>
                <a:cs typeface="Calibri"/>
              </a:rPr>
              <a:t>a </a:t>
            </a:r>
            <a:r>
              <a:rPr lang="en-GB" spc="-30" dirty="0">
                <a:latin typeface="Calibri"/>
                <a:cs typeface="Calibri"/>
              </a:rPr>
              <a:t>s</a:t>
            </a:r>
            <a:r>
              <a:rPr lang="en-GB" dirty="0">
                <a:latin typeface="Calibri"/>
                <a:cs typeface="Calibri"/>
              </a:rPr>
              <a:t>tr</a:t>
            </a:r>
            <a:r>
              <a:rPr lang="en-GB" spc="5" dirty="0">
                <a:latin typeface="Calibri"/>
                <a:cs typeface="Calibri"/>
              </a:rPr>
              <a:t>i</a:t>
            </a:r>
            <a:r>
              <a:rPr lang="en-GB" spc="-5" dirty="0">
                <a:latin typeface="Calibri"/>
                <a:cs typeface="Calibri"/>
              </a:rPr>
              <a:t>n</a:t>
            </a:r>
            <a:r>
              <a:rPr lang="en-GB" dirty="0">
                <a:latin typeface="Calibri"/>
                <a:cs typeface="Calibri"/>
              </a:rPr>
              <a:t>g</a:t>
            </a:r>
            <a:r>
              <a:rPr lang="en-GB" spc="-25" dirty="0">
                <a:latin typeface="Calibri"/>
                <a:cs typeface="Calibri"/>
              </a:rPr>
              <a:t> </a:t>
            </a:r>
            <a:r>
              <a:rPr lang="en-GB" spc="-5" dirty="0">
                <a:latin typeface="Calibri"/>
                <a:cs typeface="Calibri"/>
              </a:rPr>
              <a:t>o</a:t>
            </a:r>
            <a:r>
              <a:rPr lang="en-GB" dirty="0">
                <a:latin typeface="Calibri"/>
                <a:cs typeface="Calibri"/>
              </a:rPr>
              <a:t>f </a:t>
            </a:r>
            <a:r>
              <a:rPr lang="en-GB" spc="-25" dirty="0">
                <a:latin typeface="Calibri"/>
                <a:cs typeface="Calibri"/>
              </a:rPr>
              <a:t>w</a:t>
            </a:r>
            <a:r>
              <a:rPr lang="en-GB" spc="-5" dirty="0">
                <a:latin typeface="Calibri"/>
                <a:cs typeface="Calibri"/>
              </a:rPr>
              <a:t>o</a:t>
            </a:r>
            <a:r>
              <a:rPr lang="en-GB" spc="-40" dirty="0">
                <a:latin typeface="Calibri"/>
                <a:cs typeface="Calibri"/>
              </a:rPr>
              <a:t>r</a:t>
            </a:r>
            <a:r>
              <a:rPr lang="en-GB" spc="-5" dirty="0">
                <a:latin typeface="Calibri"/>
                <a:cs typeface="Calibri"/>
              </a:rPr>
              <a:t>ds?</a:t>
            </a:r>
            <a:endParaRPr lang="en-GB" dirty="0">
              <a:latin typeface="Calibri"/>
              <a:cs typeface="Calibri"/>
            </a:endParaRPr>
          </a:p>
          <a:p>
            <a:pPr marL="12700">
              <a:lnSpc>
                <a:spcPct val="100000"/>
              </a:lnSpc>
              <a:tabLst>
                <a:tab pos="185420" algn="l"/>
              </a:tabLst>
            </a:pPr>
            <a:r>
              <a:rPr lang="en-GB" dirty="0">
                <a:latin typeface="Calibri"/>
                <a:cs typeface="Calibri"/>
              </a:rPr>
              <a:t>Usually</a:t>
            </a:r>
            <a:r>
              <a:rPr lang="en-GB" spc="-40" dirty="0">
                <a:latin typeface="Calibri"/>
                <a:cs typeface="Calibri"/>
              </a:rPr>
              <a:t> </a:t>
            </a:r>
            <a:r>
              <a:rPr lang="en-GB" dirty="0">
                <a:latin typeface="Calibri"/>
                <a:cs typeface="Calibri"/>
              </a:rPr>
              <a:t>5 </a:t>
            </a:r>
            <a:r>
              <a:rPr lang="en-GB" spc="-10" dirty="0">
                <a:latin typeface="Calibri"/>
                <a:cs typeface="Calibri"/>
              </a:rPr>
              <a:t>o</a:t>
            </a:r>
            <a:r>
              <a:rPr lang="en-GB" dirty="0">
                <a:latin typeface="Calibri"/>
                <a:cs typeface="Calibri"/>
              </a:rPr>
              <a:t>r 8 </a:t>
            </a:r>
            <a:r>
              <a:rPr lang="en-GB" spc="-30" dirty="0">
                <a:latin typeface="Calibri"/>
                <a:cs typeface="Calibri"/>
              </a:rPr>
              <a:t>w</a:t>
            </a:r>
            <a:r>
              <a:rPr lang="en-GB" spc="-5" dirty="0">
                <a:latin typeface="Calibri"/>
                <a:cs typeface="Calibri"/>
              </a:rPr>
              <a:t>o</a:t>
            </a:r>
            <a:r>
              <a:rPr lang="en-GB" spc="-40" dirty="0">
                <a:latin typeface="Calibri"/>
                <a:cs typeface="Calibri"/>
              </a:rPr>
              <a:t>r</a:t>
            </a:r>
            <a:r>
              <a:rPr lang="en-GB" spc="-5" dirty="0">
                <a:latin typeface="Calibri"/>
                <a:cs typeface="Calibri"/>
              </a:rPr>
              <a:t>ds</a:t>
            </a:r>
            <a:r>
              <a:rPr lang="en-GB" dirty="0">
                <a:latin typeface="Calibri"/>
                <a:cs typeface="Calibri"/>
              </a:rPr>
              <a:t>,</a:t>
            </a:r>
            <a:r>
              <a:rPr lang="en-GB" spc="-15" dirty="0">
                <a:latin typeface="Calibri"/>
                <a:cs typeface="Calibri"/>
              </a:rPr>
              <a:t> </a:t>
            </a:r>
            <a:r>
              <a:rPr lang="en-GB" spc="-5" dirty="0">
                <a:latin typeface="Calibri"/>
                <a:cs typeface="Calibri"/>
              </a:rPr>
              <a:t>bu</a:t>
            </a:r>
            <a:r>
              <a:rPr lang="en-GB" dirty="0">
                <a:latin typeface="Calibri"/>
                <a:cs typeface="Calibri"/>
              </a:rPr>
              <a:t>t</a:t>
            </a:r>
            <a:r>
              <a:rPr lang="en-GB" spc="-10" dirty="0">
                <a:latin typeface="Calibri"/>
                <a:cs typeface="Calibri"/>
              </a:rPr>
              <a:t> </a:t>
            </a:r>
            <a:r>
              <a:rPr lang="en-GB" dirty="0">
                <a:latin typeface="Calibri"/>
                <a:cs typeface="Calibri"/>
              </a:rPr>
              <a:t>the</a:t>
            </a:r>
            <a:r>
              <a:rPr lang="en-GB" spc="-15" dirty="0">
                <a:latin typeface="Calibri"/>
                <a:cs typeface="Calibri"/>
              </a:rPr>
              <a:t> </a:t>
            </a:r>
            <a:r>
              <a:rPr lang="en-GB" spc="-5" dirty="0">
                <a:latin typeface="Calibri"/>
                <a:cs typeface="Calibri"/>
              </a:rPr>
              <a:t>oc</a:t>
            </a:r>
            <a:r>
              <a:rPr lang="en-GB" spc="-25" dirty="0">
                <a:latin typeface="Calibri"/>
                <a:cs typeface="Calibri"/>
              </a:rPr>
              <a:t>c</a:t>
            </a:r>
            <a:r>
              <a:rPr lang="en-GB" dirty="0">
                <a:latin typeface="Calibri"/>
                <a:cs typeface="Calibri"/>
              </a:rPr>
              <a:t>asional </a:t>
            </a:r>
            <a:r>
              <a:rPr lang="en-GB" spc="-30" dirty="0">
                <a:latin typeface="Calibri"/>
                <a:cs typeface="Calibri"/>
              </a:rPr>
              <a:t>s</a:t>
            </a:r>
            <a:r>
              <a:rPr lang="en-GB" dirty="0">
                <a:latin typeface="Calibri"/>
                <a:cs typeface="Calibri"/>
              </a:rPr>
              <a:t>tring</a:t>
            </a:r>
            <a:r>
              <a:rPr lang="en-GB" spc="-5" dirty="0">
                <a:latin typeface="Calibri"/>
                <a:cs typeface="Calibri"/>
              </a:rPr>
              <a:t> </a:t>
            </a:r>
            <a:r>
              <a:rPr lang="en-GB" i="1" dirty="0">
                <a:latin typeface="Calibri"/>
                <a:cs typeface="Calibri"/>
              </a:rPr>
              <a:t>m</a:t>
            </a:r>
            <a:r>
              <a:rPr lang="en-GB" i="1" spc="5" dirty="0">
                <a:latin typeface="Calibri"/>
                <a:cs typeface="Calibri"/>
              </a:rPr>
              <a:t>a</a:t>
            </a:r>
            <a:r>
              <a:rPr lang="en-GB" i="1" dirty="0">
                <a:latin typeface="Calibri"/>
                <a:cs typeface="Calibri"/>
              </a:rPr>
              <a:t>y </a:t>
            </a:r>
            <a:r>
              <a:rPr lang="en-GB" dirty="0">
                <a:latin typeface="Calibri"/>
                <a:cs typeface="Calibri"/>
              </a:rPr>
              <a:t>be</a:t>
            </a:r>
            <a:r>
              <a:rPr lang="en-GB" spc="-15" dirty="0">
                <a:latin typeface="Calibri"/>
                <a:cs typeface="Calibri"/>
              </a:rPr>
              <a:t> </a:t>
            </a:r>
            <a:r>
              <a:rPr lang="en-GB" spc="-35" dirty="0">
                <a:latin typeface="Calibri"/>
                <a:cs typeface="Calibri"/>
              </a:rPr>
              <a:t>O</a:t>
            </a:r>
            <a:r>
              <a:rPr lang="en-GB" dirty="0">
                <a:latin typeface="Calibri"/>
                <a:cs typeface="Calibri"/>
              </a:rPr>
              <a:t>.K. But when</a:t>
            </a:r>
            <a:r>
              <a:rPr lang="en-GB" spc="-30" dirty="0">
                <a:latin typeface="Calibri"/>
                <a:cs typeface="Calibri"/>
              </a:rPr>
              <a:t> </a:t>
            </a:r>
            <a:r>
              <a:rPr lang="en-GB" dirty="0">
                <a:latin typeface="Calibri"/>
                <a:cs typeface="Calibri"/>
              </a:rPr>
              <a:t>s</a:t>
            </a:r>
            <a:r>
              <a:rPr lang="en-GB" spc="-15" dirty="0">
                <a:latin typeface="Calibri"/>
                <a:cs typeface="Calibri"/>
              </a:rPr>
              <a:t>e</a:t>
            </a:r>
            <a:r>
              <a:rPr lang="en-GB" spc="-30" dirty="0">
                <a:latin typeface="Calibri"/>
                <a:cs typeface="Calibri"/>
              </a:rPr>
              <a:t>v</a:t>
            </a:r>
            <a:r>
              <a:rPr lang="en-GB" dirty="0">
                <a:latin typeface="Calibri"/>
                <a:cs typeface="Calibri"/>
              </a:rPr>
              <a:t>e</a:t>
            </a:r>
            <a:r>
              <a:rPr lang="en-GB" spc="-50" dirty="0">
                <a:latin typeface="Calibri"/>
                <a:cs typeface="Calibri"/>
              </a:rPr>
              <a:t>r</a:t>
            </a:r>
            <a:r>
              <a:rPr lang="en-GB" dirty="0">
                <a:latin typeface="Calibri"/>
                <a:cs typeface="Calibri"/>
              </a:rPr>
              <a:t>al</a:t>
            </a:r>
            <a:r>
              <a:rPr lang="en-GB" spc="-25" dirty="0">
                <a:latin typeface="Calibri"/>
                <a:cs typeface="Calibri"/>
              </a:rPr>
              <a:t> s</a:t>
            </a:r>
            <a:r>
              <a:rPr lang="en-GB" dirty="0">
                <a:latin typeface="Calibri"/>
                <a:cs typeface="Calibri"/>
              </a:rPr>
              <a:t>tr</a:t>
            </a:r>
            <a:r>
              <a:rPr lang="en-GB" spc="5" dirty="0">
                <a:latin typeface="Calibri"/>
                <a:cs typeface="Calibri"/>
              </a:rPr>
              <a:t>i</a:t>
            </a:r>
            <a:r>
              <a:rPr lang="en-GB" dirty="0">
                <a:latin typeface="Calibri"/>
                <a:cs typeface="Calibri"/>
              </a:rPr>
              <a:t>ngs</a:t>
            </a:r>
            <a:r>
              <a:rPr lang="en-GB" spc="-25" dirty="0">
                <a:latin typeface="Calibri"/>
                <a:cs typeface="Calibri"/>
              </a:rPr>
              <a:t> </a:t>
            </a:r>
            <a:r>
              <a:rPr lang="en-GB" dirty="0">
                <a:latin typeface="Calibri"/>
                <a:cs typeface="Calibri"/>
              </a:rPr>
              <a:t>occur </a:t>
            </a:r>
            <a:r>
              <a:rPr lang="en-GB" spc="-30" dirty="0">
                <a:latin typeface="Calibri"/>
                <a:cs typeface="Calibri"/>
              </a:rPr>
              <a:t>t</a:t>
            </a:r>
            <a:r>
              <a:rPr lang="en-GB" dirty="0">
                <a:latin typeface="Calibri"/>
                <a:cs typeface="Calibri"/>
              </a:rPr>
              <a:t>o</a:t>
            </a:r>
            <a:r>
              <a:rPr lang="en-GB" spc="-35" dirty="0">
                <a:latin typeface="Calibri"/>
                <a:cs typeface="Calibri"/>
              </a:rPr>
              <a:t>g</a:t>
            </a:r>
            <a:r>
              <a:rPr lang="en-GB" spc="-15" dirty="0">
                <a:latin typeface="Calibri"/>
                <a:cs typeface="Calibri"/>
              </a:rPr>
              <a:t>e</a:t>
            </a:r>
            <a:r>
              <a:rPr lang="en-GB" dirty="0">
                <a:latin typeface="Calibri"/>
                <a:cs typeface="Calibri"/>
              </a:rPr>
              <a:t>ther th</a:t>
            </a:r>
            <a:r>
              <a:rPr lang="en-GB" spc="-25" dirty="0">
                <a:latin typeface="Calibri"/>
                <a:cs typeface="Calibri"/>
              </a:rPr>
              <a:t>a</a:t>
            </a:r>
            <a:r>
              <a:rPr lang="en-GB" dirty="0">
                <a:latin typeface="Calibri"/>
                <a:cs typeface="Calibri"/>
              </a:rPr>
              <a:t>t this can be </a:t>
            </a:r>
            <a:r>
              <a:rPr lang="en-GB" spc="-25" dirty="0">
                <a:latin typeface="Calibri"/>
                <a:cs typeface="Calibri"/>
              </a:rPr>
              <a:t>c</a:t>
            </a:r>
            <a:r>
              <a:rPr lang="en-GB" spc="-5" dirty="0">
                <a:latin typeface="Calibri"/>
                <a:cs typeface="Calibri"/>
              </a:rPr>
              <a:t>onside</a:t>
            </a:r>
            <a:r>
              <a:rPr lang="en-GB" spc="-40" dirty="0">
                <a:latin typeface="Calibri"/>
                <a:cs typeface="Calibri"/>
              </a:rPr>
              <a:t>red</a:t>
            </a:r>
            <a:r>
              <a:rPr lang="en-GB" spc="-5" dirty="0">
                <a:latin typeface="Calibri"/>
                <a:cs typeface="Calibri"/>
              </a:rPr>
              <a:t> plagia</a:t>
            </a:r>
            <a:r>
              <a:rPr lang="en-GB" spc="15" dirty="0">
                <a:latin typeface="Calibri"/>
                <a:cs typeface="Calibri"/>
              </a:rPr>
              <a:t>r</a:t>
            </a:r>
            <a:r>
              <a:rPr lang="en-GB" dirty="0">
                <a:latin typeface="Calibri"/>
                <a:cs typeface="Calibri"/>
              </a:rPr>
              <a:t>ism.</a:t>
            </a:r>
          </a:p>
          <a:p>
            <a:pPr lvl="0"/>
            <a:endParaRPr lang="en-GB"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449451" y="285895"/>
            <a:ext cx="11902698" cy="877887"/>
          </a:xfrm>
        </p:spPr>
        <p:txBody>
          <a:bodyPr/>
          <a:lstStyle/>
          <a:p>
            <a:pPr fontAlgn="base"/>
            <a:r>
              <a:rPr lang="en-GB" sz="4000" spc="-25" dirty="0"/>
              <a:t>U</a:t>
            </a:r>
            <a:r>
              <a:rPr lang="en-GB" sz="4000" spc="-15" dirty="0"/>
              <a:t>s</a:t>
            </a:r>
            <a:r>
              <a:rPr lang="en-GB" sz="4000" dirty="0"/>
              <a:t>e</a:t>
            </a:r>
            <a:r>
              <a:rPr lang="en-GB" sz="4000" spc="-75" dirty="0"/>
              <a:t> </a:t>
            </a:r>
            <a:r>
              <a:rPr lang="en-GB" sz="4000" spc="-30" dirty="0"/>
              <a:t>quo</a:t>
            </a:r>
            <a:r>
              <a:rPr lang="en-GB" sz="4000" spc="-80" dirty="0"/>
              <a:t>t</a:t>
            </a:r>
            <a:r>
              <a:rPr lang="en-GB" sz="4000" spc="-65" dirty="0"/>
              <a:t>a</a:t>
            </a:r>
            <a:r>
              <a:rPr lang="en-GB" sz="4000" spc="-25" dirty="0"/>
              <a:t>t</a:t>
            </a:r>
            <a:r>
              <a:rPr lang="en-GB" sz="4000" spc="-15" dirty="0"/>
              <a:t>i</a:t>
            </a:r>
            <a:r>
              <a:rPr lang="en-GB" sz="4000" spc="-40" dirty="0"/>
              <a:t>o</a:t>
            </a:r>
            <a:r>
              <a:rPr lang="en-GB" sz="4000" dirty="0"/>
              <a:t>n</a:t>
            </a:r>
            <a:r>
              <a:rPr lang="en-GB" sz="4000" spc="-95" dirty="0"/>
              <a:t> </a:t>
            </a:r>
            <a:r>
              <a:rPr lang="en-GB" sz="4000" spc="-40" dirty="0"/>
              <a:t>m</a:t>
            </a:r>
            <a:r>
              <a:rPr lang="en-GB" sz="4000" spc="-30" dirty="0"/>
              <a:t>a</a:t>
            </a:r>
            <a:r>
              <a:rPr lang="en-GB" sz="4000" spc="-20" dirty="0"/>
              <a:t>r</a:t>
            </a:r>
            <a:r>
              <a:rPr lang="en-GB" sz="4000" spc="-65" dirty="0"/>
              <a:t>k</a:t>
            </a:r>
            <a:r>
              <a:rPr lang="en-GB" sz="4000" dirty="0"/>
              <a:t>s</a:t>
            </a:r>
            <a:r>
              <a:rPr lang="en-GB" sz="4000" spc="-75" dirty="0"/>
              <a:t> </a:t>
            </a:r>
            <a:r>
              <a:rPr lang="en-GB" sz="4000" spc="-95" dirty="0"/>
              <a:t>f</a:t>
            </a:r>
            <a:r>
              <a:rPr lang="en-GB" sz="4000" spc="-30" dirty="0"/>
              <a:t>o</a:t>
            </a:r>
            <a:r>
              <a:rPr lang="en-GB" sz="4000" dirty="0"/>
              <a:t>r</a:t>
            </a:r>
            <a:r>
              <a:rPr lang="en-GB" sz="4000" spc="-65" dirty="0"/>
              <a:t> </a:t>
            </a:r>
            <a:r>
              <a:rPr lang="en-GB" sz="4000" spc="-15" dirty="0"/>
              <a:t>s</a:t>
            </a:r>
            <a:r>
              <a:rPr lang="en-GB" sz="4000" spc="-30" dirty="0"/>
              <a:t>o</a:t>
            </a:r>
            <a:r>
              <a:rPr lang="en-GB" sz="4000" spc="-55" dirty="0"/>
              <a:t>m</a:t>
            </a:r>
            <a:r>
              <a:rPr lang="en-GB" sz="4000" spc="-30" dirty="0"/>
              <a:t>e</a:t>
            </a:r>
            <a:r>
              <a:rPr lang="en-GB" sz="4000" spc="-40" dirty="0"/>
              <a:t>on</a:t>
            </a:r>
            <a:r>
              <a:rPr lang="en-GB" sz="4000" spc="-30" dirty="0"/>
              <a:t>e</a:t>
            </a:r>
            <a:r>
              <a:rPr lang="en-GB" sz="4000" spc="-245" dirty="0"/>
              <a:t>’</a:t>
            </a:r>
            <a:r>
              <a:rPr lang="en-GB" sz="4000" dirty="0"/>
              <a:t>s</a:t>
            </a:r>
            <a:r>
              <a:rPr lang="en-GB" sz="4000" spc="-85" dirty="0"/>
              <a:t> </a:t>
            </a:r>
            <a:r>
              <a:rPr lang="en-GB" sz="4000" spc="-65" dirty="0"/>
              <a:t>e</a:t>
            </a:r>
            <a:r>
              <a:rPr lang="en-GB" sz="4000" spc="-90" dirty="0"/>
              <a:t>x</a:t>
            </a:r>
            <a:r>
              <a:rPr lang="en-GB" sz="4000" spc="-30" dirty="0"/>
              <a:t>ac</a:t>
            </a:r>
            <a:r>
              <a:rPr lang="en-GB" sz="4000" dirty="0"/>
              <a:t>t </a:t>
            </a:r>
            <a:r>
              <a:rPr lang="en-GB" sz="4000" spc="-100" dirty="0"/>
              <a:t>w</a:t>
            </a:r>
            <a:r>
              <a:rPr lang="en-GB" sz="4000" spc="-35" dirty="0"/>
              <a:t>o</a:t>
            </a:r>
            <a:r>
              <a:rPr lang="en-GB" sz="4000" spc="-95" dirty="0"/>
              <a:t>r</a:t>
            </a:r>
            <a:r>
              <a:rPr lang="en-GB" sz="4000" spc="-55" dirty="0"/>
              <a:t>d</a:t>
            </a:r>
            <a:r>
              <a:rPr lang="en-GB" sz="4000" spc="-15" dirty="0"/>
              <a:t>s</a:t>
            </a:r>
            <a:endParaRPr lang="en-GB" dirty="0"/>
          </a:p>
        </p:txBody>
      </p:sp>
      <p:pic>
        <p:nvPicPr>
          <p:cNvPr id="4" name="Recorded Sound">
            <a:hlinkClick r:id="" action="ppaction://media"/>
            <a:extLst>
              <a:ext uri="{FF2B5EF4-FFF2-40B4-BE49-F238E27FC236}">
                <a16:creationId xmlns:a16="http://schemas.microsoft.com/office/drawing/2014/main" id="{A402422F-79C8-0C48-9DEF-8BF51153A5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3764" y="6858000"/>
            <a:ext cx="812800" cy="812800"/>
          </a:xfrm>
          <a:prstGeom prst="rect">
            <a:avLst/>
          </a:prstGeom>
        </p:spPr>
      </p:pic>
    </p:spTree>
    <p:extLst>
      <p:ext uri="{BB962C8B-B14F-4D97-AF65-F5344CB8AC3E}">
        <p14:creationId xmlns:p14="http://schemas.microsoft.com/office/powerpoint/2010/main" val="5910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2789383" y="238991"/>
            <a:ext cx="6957290" cy="3813464"/>
          </a:xfrm>
        </p:spPr>
        <p:txBody>
          <a:bodyPr/>
          <a:lstStyle/>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r>
              <a:rPr lang="en-GB" b="1" dirty="0">
                <a:solidFill>
                  <a:srgbClr val="FF0000"/>
                </a:solidFill>
              </a:rPr>
              <a:t>TASK: Which of the following examples constitute plagiarism? </a:t>
            </a:r>
          </a:p>
          <a:p>
            <a:endParaRPr lang="en-GB" b="1" dirty="0">
              <a:solidFill>
                <a:srgbClr val="FF0000"/>
              </a:solidFill>
              <a:sym typeface="Calibri"/>
              <a:hlinkClick r:id="rId5"/>
            </a:endParaRPr>
          </a:p>
          <a:p>
            <a:endParaRPr lang="en-GB" b="1" dirty="0">
              <a:solidFill>
                <a:srgbClr val="FF0000"/>
              </a:solidFill>
              <a:sym typeface="Calibri"/>
              <a:hlinkClick r:id="rId5"/>
            </a:endParaRPr>
          </a:p>
          <a:p>
            <a:endParaRPr lang="en-GB" dirty="0">
              <a:sym typeface="Calibri"/>
              <a:hlinkClick r:id="rId5"/>
            </a:endParaRPr>
          </a:p>
          <a:p>
            <a:pPr lvl="0"/>
            <a:r>
              <a:rPr lang="en-GB" dirty="0">
                <a:sym typeface="Calibri"/>
                <a:hlinkClick r:id="rId5"/>
              </a:rPr>
              <a:t>https://www.ox.ac.uk/students/academic/guidance/skills/plagiarism?wssl=1</a:t>
            </a:r>
            <a:r>
              <a:rPr lang="en-GB" dirty="0">
                <a:sym typeface="Calibri"/>
              </a:rPr>
              <a:t>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211984" y="379052"/>
            <a:ext cx="9386742" cy="877887"/>
          </a:xfrm>
        </p:spPr>
        <p:txBody>
          <a:bodyPr/>
          <a:lstStyle/>
          <a:p>
            <a:r>
              <a:rPr lang="en-US" dirty="0"/>
              <a:t>Examples</a:t>
            </a:r>
          </a:p>
        </p:txBody>
      </p:sp>
      <p:pic>
        <p:nvPicPr>
          <p:cNvPr id="4" name="Picture 3">
            <a:extLst>
              <a:ext uri="{FF2B5EF4-FFF2-40B4-BE49-F238E27FC236}">
                <a16:creationId xmlns:a16="http://schemas.microsoft.com/office/drawing/2014/main" id="{158E90FB-B0D6-9B49-A18E-444094708CFF}"/>
              </a:ext>
            </a:extLst>
          </p:cNvPr>
          <p:cNvPicPr>
            <a:picLocks noChangeAspect="1"/>
          </p:cNvPicPr>
          <p:nvPr/>
        </p:nvPicPr>
        <p:blipFill>
          <a:blip r:embed="rId6"/>
          <a:stretch>
            <a:fillRect/>
          </a:stretch>
        </p:blipFill>
        <p:spPr>
          <a:xfrm>
            <a:off x="9575800" y="1397000"/>
            <a:ext cx="2616200" cy="3556000"/>
          </a:xfrm>
          <a:prstGeom prst="rect">
            <a:avLst/>
          </a:prstGeom>
        </p:spPr>
      </p:pic>
      <p:pic>
        <p:nvPicPr>
          <p:cNvPr id="5" name="Picture 4">
            <a:extLst>
              <a:ext uri="{FF2B5EF4-FFF2-40B4-BE49-F238E27FC236}">
                <a16:creationId xmlns:a16="http://schemas.microsoft.com/office/drawing/2014/main" id="{FD97596B-163A-C846-88B3-CEAB134FADE9}"/>
              </a:ext>
            </a:extLst>
          </p:cNvPr>
          <p:cNvPicPr>
            <a:picLocks noChangeAspect="1"/>
          </p:cNvPicPr>
          <p:nvPr/>
        </p:nvPicPr>
        <p:blipFill>
          <a:blip r:embed="rId6"/>
          <a:stretch>
            <a:fillRect/>
          </a:stretch>
        </p:blipFill>
        <p:spPr>
          <a:xfrm>
            <a:off x="173183" y="1397000"/>
            <a:ext cx="2616200" cy="3556000"/>
          </a:xfrm>
          <a:prstGeom prst="rect">
            <a:avLst/>
          </a:prstGeom>
        </p:spPr>
      </p:pic>
      <p:pic>
        <p:nvPicPr>
          <p:cNvPr id="6" name="Recorded Sound">
            <a:hlinkClick r:id="" action="ppaction://media"/>
            <a:extLst>
              <a:ext uri="{FF2B5EF4-FFF2-40B4-BE49-F238E27FC236}">
                <a16:creationId xmlns:a16="http://schemas.microsoft.com/office/drawing/2014/main" id="{93B3C0FB-E7B1-A045-A6E5-26076E7328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147164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4"/>
            <a:ext cx="11007725" cy="4800600"/>
          </a:xfrm>
        </p:spPr>
        <p:txBody>
          <a:bodyPr/>
          <a:lstStyle/>
          <a:p>
            <a:pPr fontAlgn="base"/>
            <a:r>
              <a:rPr lang="en-GB" dirty="0"/>
              <a:t>“From a class perspective this put them [highwaymen] in an ambivalent position. In aspiring to that proud, if temporary, status of ‘Gentleman of the Road’, they did not question the inegalitarian hierarchy of their society. Yet their boldness of act and deed, in putting them outside the law as rebellious fugitives, revivified the ‘animal spirits’ of capitalism and became an essential part of the oppositional culture of working-class London, a serious obstacle to the formation of a tractable, obedient labour force. Therefore, it was not enough to hang them – the values they espoused or represented had to be challenged.”</a:t>
            </a:r>
          </a:p>
          <a:p>
            <a:pPr fontAlgn="base"/>
            <a:r>
              <a:rPr lang="en-GB" dirty="0"/>
              <a:t>From </a:t>
            </a:r>
            <a:r>
              <a:rPr lang="en-GB" dirty="0" err="1"/>
              <a:t>Linebaugh</a:t>
            </a:r>
            <a:r>
              <a:rPr lang="en-GB" dirty="0"/>
              <a:t>, P., The London Hanged: Crime and Civil Society in the Eighteenth Century (London, 1991), p. 213. </a:t>
            </a:r>
          </a:p>
          <a:p>
            <a:pPr lvl="0"/>
            <a:endParaRPr lang="en-GB"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Source text</a:t>
            </a:r>
          </a:p>
        </p:txBody>
      </p:sp>
      <p:pic>
        <p:nvPicPr>
          <p:cNvPr id="4" name="Recorded Sound">
            <a:hlinkClick r:id="" action="ppaction://media"/>
            <a:extLst>
              <a:ext uri="{FF2B5EF4-FFF2-40B4-BE49-F238E27FC236}">
                <a16:creationId xmlns:a16="http://schemas.microsoft.com/office/drawing/2014/main" id="{6A8190C7-2153-6340-8243-2935DBE7A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1377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4"/>
            <a:ext cx="11007725" cy="4800600"/>
          </a:xfrm>
        </p:spPr>
        <p:txBody>
          <a:bodyPr/>
          <a:lstStyle/>
          <a:p>
            <a:r>
              <a:rPr lang="en-GB" dirty="0"/>
              <a:t>Although they did not question the inegalitarian hierarchy of their society, highwaymen became an essential part of the oppositional culture of working-class London, posing a serious threat to the formation of a biddable labour force.</a:t>
            </a:r>
            <a:endParaRPr lang="en-GB"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1</a:t>
            </a:r>
          </a:p>
        </p:txBody>
      </p:sp>
      <p:pic>
        <p:nvPicPr>
          <p:cNvPr id="4" name="Recorded Sound">
            <a:hlinkClick r:id="" action="ppaction://media"/>
            <a:extLst>
              <a:ext uri="{FF2B5EF4-FFF2-40B4-BE49-F238E27FC236}">
                <a16:creationId xmlns:a16="http://schemas.microsoft.com/office/drawing/2014/main" id="{F7866B4E-1E23-A642-9AD2-4820D5B14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2443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934E4A48-A2B6-C645-92D6-AEEC65CBB4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1273" y="7092795"/>
            <a:ext cx="812800" cy="812800"/>
          </a:xfrm>
          <a:prstGeom prst="rect">
            <a:avLst/>
          </a:prstGeom>
        </p:spPr>
      </p:pic>
      <p:sp>
        <p:nvSpPr>
          <p:cNvPr id="2" name="Text Placeholder 1">
            <a:extLst>
              <a:ext uri="{FF2B5EF4-FFF2-40B4-BE49-F238E27FC236}">
                <a16:creationId xmlns:a16="http://schemas.microsoft.com/office/drawing/2014/main" id="{5A73FCBA-793A-384A-B126-277CFD6EB427}"/>
              </a:ext>
            </a:extLst>
          </p:cNvPr>
          <p:cNvSpPr>
            <a:spLocks noGrp="1"/>
          </p:cNvSpPr>
          <p:nvPr>
            <p:ph type="body" sz="quarter" idx="10"/>
          </p:nvPr>
        </p:nvSpPr>
        <p:spPr>
          <a:xfrm>
            <a:off x="1323975" y="3338513"/>
            <a:ext cx="10480098" cy="725487"/>
          </a:xfrm>
        </p:spPr>
        <p:txBody>
          <a:bodyPr/>
          <a:lstStyle/>
          <a:p>
            <a:r>
              <a:rPr lang="en-GB" dirty="0"/>
              <a:t>Academic Writing and Plagiarism </a:t>
            </a:r>
            <a:endParaRPr lang="en-US" dirty="0"/>
          </a:p>
        </p:txBody>
      </p:sp>
      <p:sp>
        <p:nvSpPr>
          <p:cNvPr id="3" name="Text Placeholder 2">
            <a:extLst>
              <a:ext uri="{FF2B5EF4-FFF2-40B4-BE49-F238E27FC236}">
                <a16:creationId xmlns:a16="http://schemas.microsoft.com/office/drawing/2014/main" id="{48D5D661-D1F0-5641-BFDB-0A082519EDB0}"/>
              </a:ext>
            </a:extLst>
          </p:cNvPr>
          <p:cNvSpPr>
            <a:spLocks noGrp="1"/>
          </p:cNvSpPr>
          <p:nvPr>
            <p:ph type="body" sz="quarter" idx="11"/>
          </p:nvPr>
        </p:nvSpPr>
        <p:spPr/>
        <p:txBody>
          <a:bodyPr/>
          <a:lstStyle/>
          <a:p>
            <a:r>
              <a:rPr lang="en-GB" dirty="0"/>
              <a:t>Jonathan Kennedy </a:t>
            </a:r>
          </a:p>
          <a:p>
            <a:r>
              <a:rPr lang="en-GB" dirty="0"/>
              <a:t>Senior Lecturer in Global Public Health </a:t>
            </a:r>
          </a:p>
          <a:p>
            <a:endParaRPr lang="en-US" dirty="0"/>
          </a:p>
          <a:p>
            <a:endParaRPr lang="en-US" dirty="0"/>
          </a:p>
        </p:txBody>
      </p:sp>
    </p:spTree>
    <p:extLst>
      <p:ext uri="{BB962C8B-B14F-4D97-AF65-F5344CB8AC3E}">
        <p14:creationId xmlns:p14="http://schemas.microsoft.com/office/powerpoint/2010/main" val="404972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4"/>
            <a:ext cx="11007725" cy="4800600"/>
          </a:xfrm>
        </p:spPr>
        <p:txBody>
          <a:bodyPr/>
          <a:lstStyle/>
          <a:p>
            <a:r>
              <a:rPr lang="en-GB" dirty="0"/>
              <a:t>Although </a:t>
            </a:r>
            <a:r>
              <a:rPr lang="en-GB" b="1" dirty="0">
                <a:solidFill>
                  <a:srgbClr val="FF0000"/>
                </a:solidFill>
              </a:rPr>
              <a:t>they did not question the inegalitarian hierarchy of their society</a:t>
            </a:r>
            <a:r>
              <a:rPr lang="en-GB" dirty="0"/>
              <a:t>, </a:t>
            </a:r>
            <a:r>
              <a:rPr lang="en-GB" b="1" dirty="0">
                <a:solidFill>
                  <a:srgbClr val="FF0000"/>
                </a:solidFill>
              </a:rPr>
              <a:t>highwaymen became an essential part of the oppositional culture of working-class London</a:t>
            </a:r>
            <a:r>
              <a:rPr lang="en-GB" dirty="0"/>
              <a:t>, posing a serious threat to the formation of a biddable labour force.</a:t>
            </a:r>
          </a:p>
          <a:p>
            <a:endParaRPr lang="en-GB" dirty="0">
              <a:sym typeface="Calibri"/>
            </a:endParaRPr>
          </a:p>
          <a:p>
            <a:r>
              <a:rPr lang="en-GB" dirty="0"/>
              <a:t>(</a:t>
            </a:r>
            <a:r>
              <a:rPr lang="en-GB" b="1" dirty="0">
                <a:solidFill>
                  <a:srgbClr val="FF0000"/>
                </a:solidFill>
              </a:rPr>
              <a:t>Plagiarism. </a:t>
            </a:r>
            <a:r>
              <a:rPr lang="en-GB" dirty="0"/>
              <a:t>This is a patchwork of phrases copied verbatim from the source, with just a few words changed here and there. There is no reference to the original author and no indication that these words are not the writer’s own.)</a:t>
            </a:r>
          </a:p>
          <a:p>
            <a:endParaRPr lang="en-GB"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1</a:t>
            </a:r>
          </a:p>
        </p:txBody>
      </p:sp>
      <p:pic>
        <p:nvPicPr>
          <p:cNvPr id="4" name="Recorded Sound">
            <a:hlinkClick r:id="" action="ppaction://media"/>
            <a:extLst>
              <a:ext uri="{FF2B5EF4-FFF2-40B4-BE49-F238E27FC236}">
                <a16:creationId xmlns:a16="http://schemas.microsoft.com/office/drawing/2014/main" id="{64824001-494F-0146-A3A0-393A7258A4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46066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4"/>
            <a:ext cx="11007725" cy="4800600"/>
          </a:xfrm>
        </p:spPr>
        <p:txBody>
          <a:bodyPr/>
          <a:lstStyle/>
          <a:p>
            <a:pPr fontAlgn="base"/>
            <a:r>
              <a:rPr lang="en-GB" dirty="0"/>
              <a:t>Although they did not question the inegalitarian hierarchy of their society, highwaymen exercised a powerful attraction for the working classes. Some historians believe that this hindered the development of a submissive workforce. </a:t>
            </a:r>
          </a:p>
          <a:p>
            <a:endParaRPr lang="en-GB"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2</a:t>
            </a:r>
          </a:p>
        </p:txBody>
      </p:sp>
      <p:pic>
        <p:nvPicPr>
          <p:cNvPr id="4" name="Recorded Sound">
            <a:hlinkClick r:id="" action="ppaction://media"/>
            <a:extLst>
              <a:ext uri="{FF2B5EF4-FFF2-40B4-BE49-F238E27FC236}">
                <a16:creationId xmlns:a16="http://schemas.microsoft.com/office/drawing/2014/main" id="{85F50200-5BCC-E244-8203-799D880FB1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9328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4"/>
            <a:ext cx="11007725" cy="4800600"/>
          </a:xfrm>
        </p:spPr>
        <p:txBody>
          <a:bodyPr/>
          <a:lstStyle/>
          <a:p>
            <a:pPr fontAlgn="base"/>
            <a:r>
              <a:rPr lang="en-GB" dirty="0"/>
              <a:t>Although </a:t>
            </a:r>
            <a:r>
              <a:rPr lang="en-GB" b="1" dirty="0">
                <a:solidFill>
                  <a:srgbClr val="FF0000"/>
                </a:solidFill>
              </a:rPr>
              <a:t>they did not question the inegalitarian hierarchy of their society</a:t>
            </a:r>
            <a:r>
              <a:rPr lang="en-GB" dirty="0"/>
              <a:t>, highwaymen exercised a powerful attraction for the working classes. Some historians believe that this hindered the development of a submissive workforce. </a:t>
            </a:r>
          </a:p>
          <a:p>
            <a:pPr fontAlgn="base"/>
            <a:r>
              <a:rPr lang="en-GB" dirty="0"/>
              <a:t>(</a:t>
            </a:r>
            <a:r>
              <a:rPr lang="en-GB" b="1" dirty="0">
                <a:solidFill>
                  <a:srgbClr val="FF0000"/>
                </a:solidFill>
              </a:rPr>
              <a:t>Plagiarism. </a:t>
            </a:r>
            <a:r>
              <a:rPr lang="en-GB" dirty="0"/>
              <a:t>This is a mixture of verbatim copying and acceptable paraphrase. Although only one phrase has been copied from the source, this would still count as plagiarism. The idea expressed in the first sentence has not been attributed at all, and the reference to ‘some historians’ in the second is insufficient. The writer should use clear referencing to acknowledge all ideas taken from other people’s work.)</a:t>
            </a:r>
          </a:p>
          <a:p>
            <a:endParaRPr lang="en-GB"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2</a:t>
            </a:r>
          </a:p>
        </p:txBody>
      </p:sp>
      <p:pic>
        <p:nvPicPr>
          <p:cNvPr id="4" name="Recorded Sound">
            <a:hlinkClick r:id="" action="ppaction://media"/>
            <a:extLst>
              <a:ext uri="{FF2B5EF4-FFF2-40B4-BE49-F238E27FC236}">
                <a16:creationId xmlns:a16="http://schemas.microsoft.com/office/drawing/2014/main" id="{4FE07544-F19D-3C45-9636-C3EF72AE8E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3763" y="6858000"/>
            <a:ext cx="812800" cy="812800"/>
          </a:xfrm>
          <a:prstGeom prst="rect">
            <a:avLst/>
          </a:prstGeom>
        </p:spPr>
      </p:pic>
    </p:spTree>
    <p:extLst>
      <p:ext uri="{BB962C8B-B14F-4D97-AF65-F5344CB8AC3E}">
        <p14:creationId xmlns:p14="http://schemas.microsoft.com/office/powerpoint/2010/main" val="6447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97527"/>
            <a:ext cx="11007725" cy="4759037"/>
          </a:xfrm>
        </p:spPr>
        <p:txBody>
          <a:bodyPr/>
          <a:lstStyle/>
          <a:p>
            <a:pPr fontAlgn="base"/>
            <a:r>
              <a:rPr lang="en-GB" dirty="0"/>
              <a:t>Although they did not question the inegalitarian hierarchy of their society, highwaymen ‘became an essential part of the oppositional culture of working-class London [and] a serious obstacle to the formation of a tractable, obedient labour force’[1]. </a:t>
            </a:r>
          </a:p>
          <a:p>
            <a:pPr fontAlgn="base"/>
            <a:endParaRPr lang="en-GB" dirty="0">
              <a:sym typeface="Calibri"/>
            </a:endParaRPr>
          </a:p>
          <a:p>
            <a:pPr fontAlgn="base"/>
            <a:endParaRPr lang="en-GB" dirty="0">
              <a:sym typeface="Calibri"/>
            </a:endParaRPr>
          </a:p>
          <a:p>
            <a:pPr fontAlgn="base"/>
            <a:endParaRPr lang="en-GB" dirty="0">
              <a:sym typeface="Calibri"/>
            </a:endParaRPr>
          </a:p>
          <a:p>
            <a:pPr fontAlgn="base"/>
            <a:endParaRPr lang="en-GB" dirty="0">
              <a:sym typeface="Calibri"/>
            </a:endParaRPr>
          </a:p>
          <a:p>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3</a:t>
            </a:r>
          </a:p>
        </p:txBody>
      </p:sp>
      <p:pic>
        <p:nvPicPr>
          <p:cNvPr id="4" name="Recorded Sound">
            <a:hlinkClick r:id="" action="ppaction://media"/>
            <a:extLst>
              <a:ext uri="{FF2B5EF4-FFF2-40B4-BE49-F238E27FC236}">
                <a16:creationId xmlns:a16="http://schemas.microsoft.com/office/drawing/2014/main" id="{7EDBEE28-9A6C-B64C-A890-D69532B6D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24092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4"/>
            <a:ext cx="11007725" cy="4800600"/>
          </a:xfrm>
        </p:spPr>
        <p:txBody>
          <a:bodyPr/>
          <a:lstStyle/>
          <a:p>
            <a:pPr fontAlgn="base"/>
            <a:r>
              <a:rPr lang="en-GB" dirty="0"/>
              <a:t>Although </a:t>
            </a:r>
            <a:r>
              <a:rPr lang="en-GB" b="1" dirty="0">
                <a:solidFill>
                  <a:srgbClr val="FF0000"/>
                </a:solidFill>
              </a:rPr>
              <a:t>they did not question the inegalitarian hierarchy of their society</a:t>
            </a:r>
            <a:r>
              <a:rPr lang="en-GB" dirty="0"/>
              <a:t>, highwaymen ‘became an essential part of the oppositional culture of working-class London [and] a serious obstacle to the formation of a tractable, obedient labour force’[1]. </a:t>
            </a:r>
          </a:p>
          <a:p>
            <a:pPr fontAlgn="base"/>
            <a:r>
              <a:rPr lang="en-GB" dirty="0"/>
              <a:t>(</a:t>
            </a:r>
            <a:r>
              <a:rPr lang="en-GB" b="1" dirty="0">
                <a:solidFill>
                  <a:srgbClr val="FF0000"/>
                </a:solidFill>
              </a:rPr>
              <a:t>Plagiarism</a:t>
            </a:r>
            <a:r>
              <a:rPr lang="en-GB" dirty="0"/>
              <a:t>. This contains a mixture of attributed and unattributed quotation, which suggests to the reader that the first line is original to this writer. All quoted material must be enclosed in quotation marks and adequately referenced.)</a:t>
            </a:r>
          </a:p>
          <a:p>
            <a:pPr fontAlgn="base"/>
            <a:endParaRPr lang="en-GB" dirty="0">
              <a:sym typeface="Calibri"/>
            </a:endParaRPr>
          </a:p>
          <a:p>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3</a:t>
            </a:r>
          </a:p>
        </p:txBody>
      </p:sp>
      <p:pic>
        <p:nvPicPr>
          <p:cNvPr id="4" name="Recorded Sound">
            <a:hlinkClick r:id="" action="ppaction://media"/>
            <a:extLst>
              <a:ext uri="{FF2B5EF4-FFF2-40B4-BE49-F238E27FC236}">
                <a16:creationId xmlns:a16="http://schemas.microsoft.com/office/drawing/2014/main" id="{ECFBF262-6963-4240-AE4C-0A2AD19506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8805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4"/>
            <a:ext cx="11007725" cy="4800600"/>
          </a:xfrm>
        </p:spPr>
        <p:txBody>
          <a:bodyPr/>
          <a:lstStyle/>
          <a:p>
            <a:pPr fontAlgn="base"/>
            <a:r>
              <a:rPr lang="en-GB" dirty="0"/>
              <a:t>Highwaymen’s bold deeds ‘revivified the “animal spirits” of capitalism’ and made them an essential part of the oppositional culture of working-class London[1]. Peter Linebaugh argues that they posed a major obstacle to the formation of an obedient labour force. </a:t>
            </a:r>
          </a:p>
          <a:p>
            <a:pPr fontAlgn="base"/>
            <a:endParaRPr lang="en-GB" dirty="0">
              <a:sym typeface="Calibri"/>
            </a:endParaRPr>
          </a:p>
          <a:p>
            <a:pPr fontAlgn="base"/>
            <a:endParaRPr lang="en-GB" dirty="0">
              <a:sym typeface="Calibri"/>
            </a:endParaRPr>
          </a:p>
          <a:p>
            <a:pPr fontAlgn="base"/>
            <a:endParaRPr lang="en-GB" dirty="0">
              <a:sym typeface="Calibri"/>
            </a:endParaRPr>
          </a:p>
          <a:p>
            <a:pPr fontAlgn="base"/>
            <a:endParaRPr lang="en-GB" dirty="0">
              <a:sym typeface="Calibri"/>
            </a:endParaRPr>
          </a:p>
          <a:p>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4</a:t>
            </a:r>
          </a:p>
        </p:txBody>
      </p:sp>
      <p:pic>
        <p:nvPicPr>
          <p:cNvPr id="4" name="Recorded Sound">
            <a:hlinkClick r:id="" action="ppaction://media"/>
            <a:extLst>
              <a:ext uri="{FF2B5EF4-FFF2-40B4-BE49-F238E27FC236}">
                <a16:creationId xmlns:a16="http://schemas.microsoft.com/office/drawing/2014/main" id="{8FA6D8FB-0A17-A147-9039-A12D317F03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7037039"/>
            <a:ext cx="812800" cy="812800"/>
          </a:xfrm>
          <a:prstGeom prst="rect">
            <a:avLst/>
          </a:prstGeom>
        </p:spPr>
      </p:pic>
    </p:spTree>
    <p:extLst>
      <p:ext uri="{BB962C8B-B14F-4D97-AF65-F5344CB8AC3E}">
        <p14:creationId xmlns:p14="http://schemas.microsoft.com/office/powerpoint/2010/main" val="276649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852055"/>
            <a:ext cx="11007725" cy="5029199"/>
          </a:xfrm>
        </p:spPr>
        <p:txBody>
          <a:bodyPr/>
          <a:lstStyle/>
          <a:p>
            <a:pPr fontAlgn="base"/>
            <a:r>
              <a:rPr lang="en-GB" dirty="0"/>
              <a:t>Highwaymen’s bold deeds ‘revivified the “animal spirits” of capitalism’ and made them </a:t>
            </a:r>
            <a:r>
              <a:rPr lang="en-GB" b="1" dirty="0">
                <a:solidFill>
                  <a:srgbClr val="FF0000"/>
                </a:solidFill>
              </a:rPr>
              <a:t>an essential part of the oppositional culture of working-class London[1</a:t>
            </a:r>
            <a:r>
              <a:rPr lang="en-GB" dirty="0"/>
              <a:t>]. Peter Linebaugh argues that they posed a major obstacle to the formation of an obedient labour force. </a:t>
            </a:r>
          </a:p>
          <a:p>
            <a:pPr fontAlgn="base"/>
            <a:r>
              <a:rPr lang="en-GB" dirty="0"/>
              <a:t>(</a:t>
            </a:r>
            <a:r>
              <a:rPr lang="en-GB" b="1" dirty="0">
                <a:solidFill>
                  <a:srgbClr val="FF0000"/>
                </a:solidFill>
              </a:rPr>
              <a:t>Plagiarism. </a:t>
            </a:r>
            <a:r>
              <a:rPr lang="en-GB" dirty="0"/>
              <a:t>Although the most striking phrase has been placed within quotation marks and correctly referenced, and the original author is referred to in the text, there has been a great deal of unacknowledged borrowing. This should have been put into the writer’s own words instead.)</a:t>
            </a:r>
            <a:endParaRPr lang="en-GB" dirty="0">
              <a:sym typeface="Calibri"/>
            </a:endParaRPr>
          </a:p>
          <a:p>
            <a:r>
              <a:rPr lang="en-GB" sz="2000" dirty="0"/>
              <a:t>1. Linebaugh, P., The London Hanged: Crime and Civil Society in the Eighteenth Century (London, 1991), p. 213.</a:t>
            </a:r>
            <a:endParaRPr lang="en-GB" sz="2000" dirty="0">
              <a:sym typeface="Calibri"/>
            </a:endParaRPr>
          </a:p>
          <a:p>
            <a:pPr fontAlgn="base"/>
            <a:endParaRPr lang="en-GB" dirty="0"/>
          </a:p>
          <a:p>
            <a:pPr fontAlgn="base"/>
            <a:endParaRPr lang="en-GB" dirty="0"/>
          </a:p>
          <a:p>
            <a:pPr fontAlgn="base"/>
            <a:endParaRPr lang="en-GB" dirty="0">
              <a:sym typeface="Calibri"/>
            </a:endParaRPr>
          </a:p>
          <a:p>
            <a:pPr fontAlgn="base"/>
            <a:endParaRPr lang="en-GB" dirty="0">
              <a:sym typeface="Calibri"/>
            </a:endParaRPr>
          </a:p>
          <a:p>
            <a:pPr fontAlgn="base"/>
            <a:endParaRPr lang="en-GB" dirty="0">
              <a:sym typeface="Calibri"/>
            </a:endParaRPr>
          </a:p>
          <a:p>
            <a:pPr fontAlgn="base"/>
            <a:endParaRPr lang="en-GB" dirty="0">
              <a:sym typeface="Calibri"/>
            </a:endParaRPr>
          </a:p>
          <a:p>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187037"/>
            <a:ext cx="9386742" cy="976746"/>
          </a:xfrm>
        </p:spPr>
        <p:txBody>
          <a:bodyPr/>
          <a:lstStyle/>
          <a:p>
            <a:pPr fontAlgn="base"/>
            <a:r>
              <a:rPr lang="en-GB" dirty="0"/>
              <a:t>Example 4</a:t>
            </a:r>
          </a:p>
        </p:txBody>
      </p:sp>
      <p:pic>
        <p:nvPicPr>
          <p:cNvPr id="4" name="Recorded Sound">
            <a:hlinkClick r:id="" action="ppaction://media"/>
            <a:extLst>
              <a:ext uri="{FF2B5EF4-FFF2-40B4-BE49-F238E27FC236}">
                <a16:creationId xmlns:a16="http://schemas.microsoft.com/office/drawing/2014/main" id="{72937572-1850-7944-9F6E-E4FB0083A0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282827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5"/>
            <a:ext cx="11007725" cy="4343400"/>
          </a:xfrm>
        </p:spPr>
        <p:txBody>
          <a:bodyPr/>
          <a:lstStyle/>
          <a:p>
            <a:pPr fontAlgn="base"/>
            <a:r>
              <a:rPr lang="en-GB" dirty="0"/>
              <a:t>By aspiring to the title of ‘Gentleman of the Road’, highwaymen did not challenge the unfair taxonomy of their society. Yet their daring exploits made them into outlaws and inspired the antagonistic culture of labouring London, forming a grave impediment to the development of a submissive workforce. Ultimately, hanging them was insufficient – the ideals they personified had to be discredited[1].</a:t>
            </a:r>
          </a:p>
          <a:p>
            <a:pPr fontAlgn="base"/>
            <a:endParaRPr lang="en-GB" dirty="0">
              <a:sym typeface="Calibri"/>
            </a:endParaRPr>
          </a:p>
          <a:p>
            <a:pPr fontAlgn="base"/>
            <a:endParaRPr lang="en-GB" dirty="0">
              <a:sym typeface="Calibri"/>
            </a:endParaRPr>
          </a:p>
          <a:p>
            <a:pPr fontAlgn="base"/>
            <a:endParaRPr lang="en-GB" dirty="0">
              <a:sym typeface="Calibri"/>
            </a:endParaRPr>
          </a:p>
          <a:p>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5</a:t>
            </a:r>
          </a:p>
        </p:txBody>
      </p:sp>
      <p:pic>
        <p:nvPicPr>
          <p:cNvPr id="4" name="Recorded Sound">
            <a:hlinkClick r:id="" action="ppaction://media"/>
            <a:extLst>
              <a:ext uri="{FF2B5EF4-FFF2-40B4-BE49-F238E27FC236}">
                <a16:creationId xmlns:a16="http://schemas.microsoft.com/office/drawing/2014/main" id="{669E9C50-56C7-F24A-8771-94CA5D0736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769409"/>
            <a:ext cx="812800" cy="812800"/>
          </a:xfrm>
          <a:prstGeom prst="rect">
            <a:avLst/>
          </a:prstGeom>
        </p:spPr>
      </p:pic>
    </p:spTree>
    <p:extLst>
      <p:ext uri="{BB962C8B-B14F-4D97-AF65-F5344CB8AC3E}">
        <p14:creationId xmlns:p14="http://schemas.microsoft.com/office/powerpoint/2010/main" val="24969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5"/>
            <a:ext cx="11007725" cy="4883726"/>
          </a:xfrm>
        </p:spPr>
        <p:txBody>
          <a:bodyPr/>
          <a:lstStyle/>
          <a:p>
            <a:pPr fontAlgn="base"/>
            <a:r>
              <a:rPr lang="en-GB" sz="2400" dirty="0"/>
              <a:t>By aspiring to the title of ‘Gentleman of the Road’, highwaymen did not challenge the unfair taxonomy of their society. Yet their daring exploits made them into outlaws and inspired the antagonistic culture of labouring London, forming a grave impediment to the development of a submissive workforce. Ultimately, hanging them was insufficient – the ideals they personified had to be discredited[1].</a:t>
            </a:r>
          </a:p>
          <a:p>
            <a:pPr fontAlgn="base"/>
            <a:r>
              <a:rPr lang="en-GB" sz="2400" dirty="0"/>
              <a:t>(</a:t>
            </a:r>
            <a:r>
              <a:rPr lang="en-GB" sz="2400" b="1" dirty="0">
                <a:solidFill>
                  <a:srgbClr val="FF0000"/>
                </a:solidFill>
              </a:rPr>
              <a:t>Plagiarism. </a:t>
            </a:r>
            <a:r>
              <a:rPr lang="en-GB" sz="2400" dirty="0"/>
              <a:t>This may seem acceptable on a superficial level, but by imitating exactly the structure of the original passage and using synonyms for almost every word, the writer has paraphrased too closely. The reference to the original author does not make it clear how extensive the borrowing has been. Instead, the writer should try to express the argument in his or her own words, rather than relying on a ‘translation’ of the original.)</a:t>
            </a:r>
          </a:p>
          <a:p>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5</a:t>
            </a:r>
          </a:p>
        </p:txBody>
      </p:sp>
      <p:pic>
        <p:nvPicPr>
          <p:cNvPr id="4" name="Recorded Sound">
            <a:hlinkClick r:id="" action="ppaction://media"/>
            <a:extLst>
              <a:ext uri="{FF2B5EF4-FFF2-40B4-BE49-F238E27FC236}">
                <a16:creationId xmlns:a16="http://schemas.microsoft.com/office/drawing/2014/main" id="{D7182508-ECE3-284C-B666-7D7CED52BA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235" y="6747107"/>
            <a:ext cx="812800" cy="812800"/>
          </a:xfrm>
          <a:prstGeom prst="rect">
            <a:avLst/>
          </a:prstGeom>
        </p:spPr>
      </p:pic>
    </p:spTree>
    <p:extLst>
      <p:ext uri="{BB962C8B-B14F-4D97-AF65-F5344CB8AC3E}">
        <p14:creationId xmlns:p14="http://schemas.microsoft.com/office/powerpoint/2010/main" val="132336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5"/>
            <a:ext cx="11007725" cy="4883726"/>
          </a:xfrm>
        </p:spPr>
        <p:txBody>
          <a:bodyPr/>
          <a:lstStyle/>
          <a:p>
            <a:pPr fontAlgn="base"/>
            <a:r>
              <a:rPr lang="en-GB" dirty="0"/>
              <a:t>Peter Linebaugh argues that although highwaymen posed no overt challenge to social orthodoxy – they aspired to be known as ‘Gentlemen of the Road’ – they were often seen as anti-hero role models by the unruly working classes. He concludes that they were executed not only for their criminal acts, but in order to stamp out the threat of </a:t>
            </a:r>
            <a:r>
              <a:rPr lang="en-GB" dirty="0" err="1"/>
              <a:t>insubordinacy</a:t>
            </a:r>
            <a:r>
              <a:rPr lang="en-GB" dirty="0"/>
              <a:t>[1].</a:t>
            </a:r>
          </a:p>
          <a:p>
            <a:endParaRPr lang="en-GB" sz="2000" dirty="0"/>
          </a:p>
          <a:p>
            <a:endParaRPr lang="en-GB" sz="2000" dirty="0"/>
          </a:p>
          <a:p>
            <a:endParaRPr lang="en-GB" sz="2000" dirty="0"/>
          </a:p>
          <a:p>
            <a:endParaRPr lang="en-GB" sz="2000" dirty="0"/>
          </a:p>
          <a:p>
            <a:endParaRPr lang="en-GB" sz="2000" dirty="0"/>
          </a:p>
          <a:p>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6</a:t>
            </a:r>
          </a:p>
        </p:txBody>
      </p:sp>
      <p:pic>
        <p:nvPicPr>
          <p:cNvPr id="4" name="Recorded Sound">
            <a:hlinkClick r:id="" action="ppaction://media"/>
            <a:extLst>
              <a:ext uri="{FF2B5EF4-FFF2-40B4-BE49-F238E27FC236}">
                <a16:creationId xmlns:a16="http://schemas.microsoft.com/office/drawing/2014/main" id="{726FC43F-76D4-2449-910C-350A7A964F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7083" y="6769409"/>
            <a:ext cx="812800" cy="812800"/>
          </a:xfrm>
          <a:prstGeom prst="rect">
            <a:avLst/>
          </a:prstGeom>
        </p:spPr>
      </p:pic>
    </p:spTree>
    <p:extLst>
      <p:ext uri="{BB962C8B-B14F-4D97-AF65-F5344CB8AC3E}">
        <p14:creationId xmlns:p14="http://schemas.microsoft.com/office/powerpoint/2010/main" val="269534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4" y="1943100"/>
            <a:ext cx="9386743" cy="3813464"/>
          </a:xfrm>
        </p:spPr>
        <p:txBody>
          <a:bodyPr/>
          <a:lstStyle/>
          <a:p>
            <a:pPr marL="514350" indent="-514350">
              <a:buAutoNum type="arabicPeriod"/>
            </a:pPr>
            <a:r>
              <a:rPr lang="en-GB" dirty="0"/>
              <a:t>What is academic writing? </a:t>
            </a:r>
          </a:p>
          <a:p>
            <a:pPr marL="514350" indent="-514350">
              <a:buAutoNum type="arabicPeriod"/>
            </a:pPr>
            <a:r>
              <a:rPr lang="en-GB" dirty="0"/>
              <a:t>What is plagiarism and why is it important? </a:t>
            </a:r>
          </a:p>
          <a:p>
            <a:pPr marL="514350" indent="-514350">
              <a:buAutoNum type="arabicPeriod"/>
            </a:pPr>
            <a:r>
              <a:rPr lang="en-GB" dirty="0"/>
              <a:t>How can you avoid plagiarism?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719252" cy="877887"/>
          </a:xfrm>
        </p:spPr>
        <p:txBody>
          <a:bodyPr/>
          <a:lstStyle/>
          <a:p>
            <a:r>
              <a:rPr lang="en-US" dirty="0"/>
              <a:t>Topics covered in this video</a:t>
            </a:r>
          </a:p>
        </p:txBody>
      </p:sp>
      <p:pic>
        <p:nvPicPr>
          <p:cNvPr id="4" name="Recorded Sound">
            <a:hlinkClick r:id="" action="ppaction://media"/>
            <a:extLst>
              <a:ext uri="{FF2B5EF4-FFF2-40B4-BE49-F238E27FC236}">
                <a16:creationId xmlns:a16="http://schemas.microsoft.com/office/drawing/2014/main" id="{55F81DA6-62A5-8446-B328-CDDD2A9219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4517" y="6946590"/>
            <a:ext cx="812800" cy="812800"/>
          </a:xfrm>
          <a:prstGeom prst="rect">
            <a:avLst/>
          </a:prstGeom>
        </p:spPr>
      </p:pic>
    </p:spTree>
    <p:extLst>
      <p:ext uri="{BB962C8B-B14F-4D97-AF65-F5344CB8AC3E}">
        <p14:creationId xmlns:p14="http://schemas.microsoft.com/office/powerpoint/2010/main" val="261307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5"/>
            <a:ext cx="11007725" cy="4883726"/>
          </a:xfrm>
        </p:spPr>
        <p:txBody>
          <a:bodyPr/>
          <a:lstStyle/>
          <a:p>
            <a:pPr fontAlgn="base"/>
            <a:r>
              <a:rPr lang="en-GB" dirty="0"/>
              <a:t>Peter Linebaugh argues that although highwaymen posed no overt challenge to social orthodoxy – they aspired to be known as ‘Gentlemen of the Road’ – they were often seen as anti-hero role models by the unruly working classes. He concludes that they were executed not only for their criminal acts, but in order to stamp out the threat of </a:t>
            </a:r>
            <a:r>
              <a:rPr lang="en-GB" dirty="0" err="1"/>
              <a:t>insubordinacy</a:t>
            </a:r>
            <a:r>
              <a:rPr lang="en-GB" dirty="0"/>
              <a:t>[1].</a:t>
            </a:r>
          </a:p>
          <a:p>
            <a:pPr fontAlgn="base"/>
            <a:r>
              <a:rPr lang="en-GB" dirty="0"/>
              <a:t>(Not plagiarism. This paraphrase of the passage is acceptable as the wording and structure demonstrate the reader’s interpretation of the passage and do not follow the original too closely. The source of the ideas under discussion has been properly attributed in both textual and footnote references.)</a:t>
            </a:r>
          </a:p>
          <a:p>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6</a:t>
            </a:r>
          </a:p>
        </p:txBody>
      </p:sp>
      <p:pic>
        <p:nvPicPr>
          <p:cNvPr id="4" name="Recorded Sound">
            <a:hlinkClick r:id="" action="ppaction://media"/>
            <a:extLst>
              <a:ext uri="{FF2B5EF4-FFF2-40B4-BE49-F238E27FC236}">
                <a16:creationId xmlns:a16="http://schemas.microsoft.com/office/drawing/2014/main" id="{5B49EE20-E368-624C-8562-9DF0A51135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75103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5"/>
            <a:ext cx="11007725" cy="4883726"/>
          </a:xfrm>
        </p:spPr>
        <p:txBody>
          <a:bodyPr/>
          <a:lstStyle/>
          <a:p>
            <a:pPr fontAlgn="base"/>
            <a:r>
              <a:rPr lang="en-GB" dirty="0"/>
              <a:t>Peter Linebaugh argues that highwaymen represented a powerful challenge to the mores of capitalist society and inspired the rebelliousness of London’s working class[1]. </a:t>
            </a:r>
          </a:p>
          <a:p>
            <a:pPr fontAlgn="base"/>
            <a:endParaRPr lang="en-GB" sz="2000" dirty="0"/>
          </a:p>
          <a:p>
            <a:pPr fontAlgn="base"/>
            <a:endParaRPr lang="en-GB" sz="2000" dirty="0"/>
          </a:p>
          <a:p>
            <a:pPr fontAlgn="base"/>
            <a:endParaRPr lang="en-GB" sz="2000" dirty="0"/>
          </a:p>
          <a:p>
            <a:pPr fontAlgn="base"/>
            <a:endParaRPr lang="en-GB" sz="2000" dirty="0"/>
          </a:p>
          <a:p>
            <a:pPr fontAlgn="base"/>
            <a:endParaRPr lang="en-GB" sz="2000" dirty="0"/>
          </a:p>
          <a:p>
            <a:pPr fontAlgn="base"/>
            <a:endParaRPr lang="en-GB" sz="2000" dirty="0"/>
          </a:p>
          <a:p>
            <a:pPr fontAlgn="base"/>
            <a:endParaRPr lang="en-GB" sz="2000" dirty="0"/>
          </a:p>
          <a:p>
            <a:pPr fontAlgn="base"/>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7</a:t>
            </a:r>
          </a:p>
        </p:txBody>
      </p:sp>
      <p:pic>
        <p:nvPicPr>
          <p:cNvPr id="4" name="Recorded Sound">
            <a:hlinkClick r:id="" action="ppaction://media"/>
            <a:extLst>
              <a:ext uri="{FF2B5EF4-FFF2-40B4-BE49-F238E27FC236}">
                <a16:creationId xmlns:a16="http://schemas.microsoft.com/office/drawing/2014/main" id="{7ED9D8B6-D360-A14D-9440-B9EE5D0982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235" y="6858000"/>
            <a:ext cx="812800" cy="812800"/>
          </a:xfrm>
          <a:prstGeom prst="rect">
            <a:avLst/>
          </a:prstGeom>
        </p:spPr>
      </p:pic>
    </p:spTree>
    <p:extLst>
      <p:ext uri="{BB962C8B-B14F-4D97-AF65-F5344CB8AC3E}">
        <p14:creationId xmlns:p14="http://schemas.microsoft.com/office/powerpoint/2010/main" val="213870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92438" y="955965"/>
            <a:ext cx="11007725" cy="4883726"/>
          </a:xfrm>
        </p:spPr>
        <p:txBody>
          <a:bodyPr/>
          <a:lstStyle/>
          <a:p>
            <a:pPr fontAlgn="base"/>
            <a:r>
              <a:rPr lang="en-GB" dirty="0"/>
              <a:t>Peter Linebaugh argues that highwaymen represented a powerful challenge to the mores of capitalist society and inspired the rebelliousness of London’s working class[1]. </a:t>
            </a:r>
          </a:p>
          <a:p>
            <a:pPr fontAlgn="base"/>
            <a:r>
              <a:rPr lang="en-GB" dirty="0"/>
              <a:t>(Not plagiarism. This is a brief summary of the argument with appropriate attribution.)  </a:t>
            </a:r>
          </a:p>
          <a:p>
            <a:pPr fontAlgn="base"/>
            <a:endParaRPr lang="en-GB" sz="2000" dirty="0"/>
          </a:p>
          <a:p>
            <a:pPr fontAlgn="base"/>
            <a:endParaRPr lang="en-GB" sz="2000" dirty="0"/>
          </a:p>
          <a:p>
            <a:pPr fontAlgn="base"/>
            <a:endParaRPr lang="en-GB" sz="2000" dirty="0"/>
          </a:p>
          <a:p>
            <a:pPr fontAlgn="base"/>
            <a:endParaRPr lang="en-GB" sz="2000" dirty="0"/>
          </a:p>
          <a:p>
            <a:pPr fontAlgn="base"/>
            <a:endParaRPr lang="en-GB" sz="2000" dirty="0"/>
          </a:p>
          <a:p>
            <a:pPr fontAlgn="base"/>
            <a:r>
              <a:rPr lang="en-GB" sz="2000" dirty="0"/>
              <a:t>1. Linebaugh, P., The London Hanged: Crime and Civil Society in the Eighteenth Century (London, 1991), p. 213.</a:t>
            </a:r>
            <a:endParaRPr lang="en-GB" sz="2000"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692439" y="285895"/>
            <a:ext cx="9386742" cy="877887"/>
          </a:xfrm>
        </p:spPr>
        <p:txBody>
          <a:bodyPr/>
          <a:lstStyle/>
          <a:p>
            <a:pPr fontAlgn="base"/>
            <a:r>
              <a:rPr lang="en-GB" dirty="0"/>
              <a:t>Example 7</a:t>
            </a:r>
          </a:p>
        </p:txBody>
      </p:sp>
      <p:pic>
        <p:nvPicPr>
          <p:cNvPr id="4" name="Recorded Sound">
            <a:hlinkClick r:id="" action="ppaction://media"/>
            <a:extLst>
              <a:ext uri="{FF2B5EF4-FFF2-40B4-BE49-F238E27FC236}">
                <a16:creationId xmlns:a16="http://schemas.microsoft.com/office/drawing/2014/main" id="{0C00BB74-BFC8-2C41-8BBD-6F15A74D9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758259"/>
            <a:ext cx="812800" cy="812800"/>
          </a:xfrm>
          <a:prstGeom prst="rect">
            <a:avLst/>
          </a:prstGeom>
        </p:spPr>
      </p:pic>
    </p:spTree>
    <p:extLst>
      <p:ext uri="{BB962C8B-B14F-4D97-AF65-F5344CB8AC3E}">
        <p14:creationId xmlns:p14="http://schemas.microsoft.com/office/powerpoint/2010/main" val="422081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4156363" y="833583"/>
            <a:ext cx="7772399" cy="5112326"/>
          </a:xfrm>
        </p:spPr>
        <p:txBody>
          <a:bodyPr/>
          <a:lstStyle/>
          <a:p>
            <a:pPr lvl="0"/>
            <a:endParaRPr lang="en-GB" dirty="0">
              <a:sym typeface="Calibri"/>
            </a:endParaRPr>
          </a:p>
          <a:p>
            <a:pPr marL="457200" lvl="0" indent="-457200">
              <a:buFont typeface="Arial" panose="020B0604020202020204" pitchFamily="34" charset="0"/>
              <a:buChar char="•"/>
            </a:pPr>
            <a:r>
              <a:rPr lang="en-GB" dirty="0">
                <a:sym typeface="Calibri"/>
              </a:rPr>
              <a:t>Record your sources when taking notes</a:t>
            </a:r>
          </a:p>
          <a:p>
            <a:pPr marL="457200" lvl="0" indent="-457200">
              <a:buFont typeface="Arial" panose="020B0604020202020204" pitchFamily="34" charset="0"/>
              <a:buChar char="•"/>
            </a:pPr>
            <a:r>
              <a:rPr lang="en-GB" dirty="0">
                <a:sym typeface="Calibri"/>
              </a:rPr>
              <a:t>Cite the sources if you use ideas or, especially, quotations</a:t>
            </a:r>
          </a:p>
          <a:p>
            <a:pPr marL="457200" lvl="0" indent="-457200">
              <a:buFont typeface="Arial" panose="020B0604020202020204" pitchFamily="34" charset="0"/>
              <a:buChar char="•"/>
            </a:pPr>
            <a:r>
              <a:rPr lang="en-GB" dirty="0">
                <a:sym typeface="Calibri"/>
              </a:rPr>
              <a:t>Be very careful if you are cutting and pasting</a:t>
            </a:r>
          </a:p>
          <a:p>
            <a:pPr marL="457200" indent="-457200">
              <a:buFont typeface="Arial" panose="020B0604020202020204" pitchFamily="34" charset="0"/>
              <a:buChar char="•"/>
            </a:pPr>
            <a:r>
              <a:rPr lang="en-GB" dirty="0">
                <a:sym typeface="Calibri"/>
              </a:rPr>
              <a:t>Ensure that all works used are referenced in the text of your assessment and listed in your bibliography</a:t>
            </a:r>
          </a:p>
          <a:p>
            <a:pPr marL="457200" lvl="0" indent="-457200">
              <a:buFont typeface="Arial" panose="020B0604020202020204" pitchFamily="34" charset="0"/>
              <a:buChar char="•"/>
            </a:pPr>
            <a:r>
              <a:rPr lang="en-GB" dirty="0">
                <a:sym typeface="Calibri"/>
              </a:rPr>
              <a:t>Look at your </a:t>
            </a:r>
            <a:r>
              <a:rPr lang="en-GB" dirty="0" err="1">
                <a:sym typeface="Calibri"/>
              </a:rPr>
              <a:t>Turnitin</a:t>
            </a:r>
            <a:r>
              <a:rPr lang="en-GB" dirty="0">
                <a:sym typeface="Calibri"/>
              </a:rPr>
              <a:t> report </a:t>
            </a:r>
          </a:p>
          <a:p>
            <a:pPr marL="457200" indent="-457200">
              <a:buFont typeface="Arial" panose="020B0604020202020204" pitchFamily="34" charset="0"/>
              <a:buChar char="•"/>
            </a:pPr>
            <a:r>
              <a:rPr lang="en-GB" dirty="0">
                <a:sym typeface="Calibri"/>
              </a:rPr>
              <a:t>If in doubt, seek advice from personal tutor or module lead</a:t>
            </a:r>
          </a:p>
          <a:p>
            <a:pPr marL="457200" lvl="0" indent="-457200">
              <a:buFont typeface="Arial" panose="020B0604020202020204" pitchFamily="34" charset="0"/>
              <a:buChar char="•"/>
            </a:pPr>
            <a:endParaRPr lang="en-GB"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477983"/>
            <a:ext cx="9386742" cy="1126836"/>
          </a:xfrm>
        </p:spPr>
        <p:txBody>
          <a:bodyPr/>
          <a:lstStyle/>
          <a:p>
            <a:r>
              <a:rPr lang="en-US" dirty="0"/>
              <a:t>How can you avoid plagiarism? </a:t>
            </a:r>
          </a:p>
        </p:txBody>
      </p:sp>
      <p:pic>
        <p:nvPicPr>
          <p:cNvPr id="4" name="Picture 3"/>
          <p:cNvPicPr>
            <a:picLocks noChangeAspect="1"/>
          </p:cNvPicPr>
          <p:nvPr/>
        </p:nvPicPr>
        <p:blipFill>
          <a:blip r:embed="rId5"/>
          <a:stretch>
            <a:fillRect/>
          </a:stretch>
        </p:blipFill>
        <p:spPr>
          <a:xfrm>
            <a:off x="265090" y="2112562"/>
            <a:ext cx="3732544" cy="2210057"/>
          </a:xfrm>
          <a:prstGeom prst="rect">
            <a:avLst/>
          </a:prstGeom>
        </p:spPr>
      </p:pic>
      <p:pic>
        <p:nvPicPr>
          <p:cNvPr id="5" name="Recorded Sound">
            <a:hlinkClick r:id="" action="ppaction://media"/>
            <a:extLst>
              <a:ext uri="{FF2B5EF4-FFF2-40B4-BE49-F238E27FC236}">
                <a16:creationId xmlns:a16="http://schemas.microsoft.com/office/drawing/2014/main" id="{65F0570E-A60C-0A4A-9358-25141A7E0E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758258"/>
            <a:ext cx="812800" cy="812800"/>
          </a:xfrm>
          <a:prstGeom prst="rect">
            <a:avLst/>
          </a:prstGeom>
        </p:spPr>
      </p:pic>
    </p:spTree>
    <p:extLst>
      <p:ext uri="{BB962C8B-B14F-4D97-AF65-F5344CB8AC3E}">
        <p14:creationId xmlns:p14="http://schemas.microsoft.com/office/powerpoint/2010/main" val="265536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3" y="1578509"/>
            <a:ext cx="10030981" cy="4359564"/>
          </a:xfrm>
        </p:spPr>
        <p:txBody>
          <a:bodyPr/>
          <a:lstStyle/>
          <a:p>
            <a:pPr marL="457200" lvl="0" indent="-457200">
              <a:buFont typeface="Arial" panose="020B0604020202020204" pitchFamily="34" charset="0"/>
              <a:buChar char="•"/>
            </a:pPr>
            <a:r>
              <a:rPr lang="en-GB" dirty="0"/>
              <a:t>A web-based plagiarism prevention system used by most universities in the UK.</a:t>
            </a:r>
          </a:p>
          <a:p>
            <a:pPr marL="457200" indent="-457200">
              <a:buFont typeface="Arial" panose="020B0604020202020204" pitchFamily="34" charset="0"/>
              <a:buChar char="•"/>
            </a:pPr>
            <a:r>
              <a:rPr lang="en-GB" dirty="0"/>
              <a:t>Analyses submitted work to identify text matches with other sources including:</a:t>
            </a:r>
            <a:endParaRPr lang="en-GB" sz="2400" dirty="0"/>
          </a:p>
          <a:p>
            <a:pPr marL="800100" lvl="1" indent="-342900">
              <a:buFont typeface="Arial" panose="020B0604020202020204" pitchFamily="34" charset="0"/>
              <a:buChar char="•"/>
            </a:pPr>
            <a:r>
              <a:rPr lang="en-GB" dirty="0">
                <a:solidFill>
                  <a:srgbClr val="000000"/>
                </a:solidFill>
              </a:rPr>
              <a:t>12+ billion pages of live &amp; archived internet content</a:t>
            </a:r>
          </a:p>
          <a:p>
            <a:pPr marL="800100" lvl="1" indent="-342900">
              <a:buFont typeface="Arial" panose="020B0604020202020204" pitchFamily="34" charset="0"/>
              <a:buChar char="•"/>
            </a:pPr>
            <a:r>
              <a:rPr lang="en-GB" dirty="0">
                <a:solidFill>
                  <a:srgbClr val="000000"/>
                </a:solidFill>
              </a:rPr>
              <a:t>110 million live &amp; archived student papers</a:t>
            </a:r>
          </a:p>
          <a:p>
            <a:pPr marL="800100" lvl="1" indent="-342900">
              <a:buFont typeface="Arial" panose="020B0604020202020204" pitchFamily="34" charset="0"/>
              <a:buChar char="•"/>
            </a:pPr>
            <a:r>
              <a:rPr lang="en-GB" dirty="0">
                <a:solidFill>
                  <a:srgbClr val="000000"/>
                </a:solidFill>
              </a:rPr>
              <a:t>80,000 + professional, academic, commercial journals</a:t>
            </a:r>
          </a:p>
          <a:p>
            <a:pPr marL="457200" lvl="0" indent="-457200">
              <a:buFont typeface="Arial" panose="020B0604020202020204" pitchFamily="34" charset="0"/>
              <a:buChar char="•"/>
            </a:pPr>
            <a:r>
              <a:rPr lang="en-GB" dirty="0"/>
              <a:t>You can view your </a:t>
            </a:r>
            <a:r>
              <a:rPr lang="en-GB" dirty="0" err="1"/>
              <a:t>Turnitin</a:t>
            </a:r>
            <a:r>
              <a:rPr lang="en-GB" dirty="0"/>
              <a:t> report before </a:t>
            </a:r>
            <a:r>
              <a:rPr lang="en-GB" dirty="0" err="1"/>
              <a:t>Turnitin</a:t>
            </a:r>
            <a:r>
              <a:rPr lang="en-GB" dirty="0"/>
              <a:t> is used on your assessed work</a:t>
            </a:r>
            <a:endParaRPr lang="en-GB" dirty="0">
              <a:sym typeface="Calibri"/>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386742" cy="877887"/>
          </a:xfrm>
        </p:spPr>
        <p:txBody>
          <a:bodyPr/>
          <a:lstStyle/>
          <a:p>
            <a:endParaRPr lang="en-US" dirty="0"/>
          </a:p>
        </p:txBody>
      </p:sp>
      <p:sp>
        <p:nvSpPr>
          <p:cNvPr id="4" name="Rectangle 3"/>
          <p:cNvSpPr/>
          <p:nvPr/>
        </p:nvSpPr>
        <p:spPr>
          <a:xfrm>
            <a:off x="263472" y="5522575"/>
            <a:ext cx="11928528" cy="830997"/>
          </a:xfrm>
          <a:prstGeom prst="rect">
            <a:avLst/>
          </a:prstGeom>
        </p:spPr>
        <p:txBody>
          <a:bodyPr wrap="square">
            <a:spAutoFit/>
          </a:bodyPr>
          <a:lstStyle/>
          <a:p>
            <a:r>
              <a:rPr lang="en-GB" b="0" dirty="0" err="1">
                <a:solidFill>
                  <a:srgbClr val="000000"/>
                </a:solidFill>
              </a:rPr>
              <a:t>Turnitin</a:t>
            </a:r>
            <a:r>
              <a:rPr lang="en-GB" b="0" dirty="0">
                <a:solidFill>
                  <a:srgbClr val="000000"/>
                </a:solidFill>
              </a:rPr>
              <a:t>, Answers to Questions Students Ask, [Accessed 20th September, 2014]. Available from https://turnitin.com/static/resources/documentation/turnitin/sales/Answers_to_Ques tions_Students_Ask.pdf</a:t>
            </a:r>
          </a:p>
        </p:txBody>
      </p:sp>
      <p:pic>
        <p:nvPicPr>
          <p:cNvPr id="5" name="Picture 4">
            <a:extLst>
              <a:ext uri="{FF2B5EF4-FFF2-40B4-BE49-F238E27FC236}">
                <a16:creationId xmlns:a16="http://schemas.microsoft.com/office/drawing/2014/main" id="{86987689-AB9D-B641-82EE-75C370A24AFA}"/>
              </a:ext>
            </a:extLst>
          </p:cNvPr>
          <p:cNvPicPr>
            <a:picLocks noChangeAspect="1"/>
          </p:cNvPicPr>
          <p:nvPr/>
        </p:nvPicPr>
        <p:blipFill>
          <a:blip r:embed="rId5"/>
          <a:stretch>
            <a:fillRect/>
          </a:stretch>
        </p:blipFill>
        <p:spPr>
          <a:xfrm>
            <a:off x="1336673" y="-36945"/>
            <a:ext cx="4295200" cy="1489547"/>
          </a:xfrm>
          <a:prstGeom prst="rect">
            <a:avLst/>
          </a:prstGeom>
        </p:spPr>
      </p:pic>
      <p:pic>
        <p:nvPicPr>
          <p:cNvPr id="6" name="Recorded Sound">
            <a:hlinkClick r:id="" action="ppaction://media"/>
            <a:extLst>
              <a:ext uri="{FF2B5EF4-FFF2-40B4-BE49-F238E27FC236}">
                <a16:creationId xmlns:a16="http://schemas.microsoft.com/office/drawing/2014/main" id="{EEF75988-1441-6B40-9273-81E6619A67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747107"/>
            <a:ext cx="812800" cy="812800"/>
          </a:xfrm>
          <a:prstGeom prst="rect">
            <a:avLst/>
          </a:prstGeom>
        </p:spPr>
      </p:pic>
    </p:spTree>
    <p:extLst>
      <p:ext uri="{BB962C8B-B14F-4D97-AF65-F5344CB8AC3E}">
        <p14:creationId xmlns:p14="http://schemas.microsoft.com/office/powerpoint/2010/main" val="143141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4" y="1943100"/>
            <a:ext cx="9386743" cy="3813464"/>
          </a:xfrm>
          <a:noFill/>
        </p:spPr>
        <p:txBody>
          <a:bodyPr/>
          <a:lstStyle/>
          <a:p>
            <a:pPr lvl="0"/>
            <a:r>
              <a:rPr lang="en-GB" dirty="0">
                <a:sym typeface="Calibri"/>
              </a:rPr>
              <a:t>.</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157386"/>
            <a:ext cx="9386742" cy="877887"/>
          </a:xfrm>
        </p:spPr>
        <p:txBody>
          <a:bodyPr/>
          <a:lstStyle/>
          <a:p>
            <a:r>
              <a:rPr lang="en-US" dirty="0"/>
              <a:t>Interpreting your </a:t>
            </a:r>
            <a:r>
              <a:rPr lang="en-US" dirty="0" err="1"/>
              <a:t>Turnitin</a:t>
            </a:r>
            <a:r>
              <a:rPr lang="en-US" dirty="0"/>
              <a:t> report</a:t>
            </a:r>
          </a:p>
        </p:txBody>
      </p:sp>
      <p:pic>
        <p:nvPicPr>
          <p:cNvPr id="4" name="Picture 3">
            <a:extLst>
              <a:ext uri="{FF2B5EF4-FFF2-40B4-BE49-F238E27FC236}">
                <a16:creationId xmlns:a16="http://schemas.microsoft.com/office/drawing/2014/main" id="{B1CE1882-8D89-684A-B610-0C5048218B28}"/>
              </a:ext>
            </a:extLst>
          </p:cNvPr>
          <p:cNvPicPr>
            <a:picLocks noChangeAspect="1"/>
          </p:cNvPicPr>
          <p:nvPr/>
        </p:nvPicPr>
        <p:blipFill>
          <a:blip r:embed="rId5"/>
          <a:stretch>
            <a:fillRect/>
          </a:stretch>
        </p:blipFill>
        <p:spPr>
          <a:xfrm>
            <a:off x="2701636" y="1035273"/>
            <a:ext cx="6201640" cy="5057461"/>
          </a:xfrm>
          <a:prstGeom prst="rect">
            <a:avLst/>
          </a:prstGeom>
        </p:spPr>
      </p:pic>
      <p:pic>
        <p:nvPicPr>
          <p:cNvPr id="5" name="Recorded Sound">
            <a:hlinkClick r:id="" action="ppaction://media"/>
            <a:extLst>
              <a:ext uri="{FF2B5EF4-FFF2-40B4-BE49-F238E27FC236}">
                <a16:creationId xmlns:a16="http://schemas.microsoft.com/office/drawing/2014/main" id="{8F50548D-5620-A14A-AECB-30D10EB0DC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41006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4" y="1943100"/>
            <a:ext cx="9386743" cy="3813464"/>
          </a:xfrm>
          <a:noFill/>
        </p:spPr>
        <p:txBody>
          <a:bodyPr/>
          <a:lstStyle/>
          <a:p>
            <a:pPr lvl="0"/>
            <a:r>
              <a:rPr lang="en-GB" dirty="0">
                <a:sym typeface="Calibri"/>
              </a:rPr>
              <a:t>.</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157386"/>
            <a:ext cx="9386742" cy="877887"/>
          </a:xfrm>
        </p:spPr>
        <p:txBody>
          <a:bodyPr/>
          <a:lstStyle/>
          <a:p>
            <a:r>
              <a:rPr lang="en-US" dirty="0"/>
              <a:t>Interpreting your </a:t>
            </a:r>
            <a:r>
              <a:rPr lang="en-US" dirty="0" err="1"/>
              <a:t>Turnitin</a:t>
            </a:r>
            <a:r>
              <a:rPr lang="en-US" dirty="0"/>
              <a:t> report</a:t>
            </a:r>
          </a:p>
        </p:txBody>
      </p:sp>
      <p:pic>
        <p:nvPicPr>
          <p:cNvPr id="4" name="Picture 3">
            <a:extLst>
              <a:ext uri="{FF2B5EF4-FFF2-40B4-BE49-F238E27FC236}">
                <a16:creationId xmlns:a16="http://schemas.microsoft.com/office/drawing/2014/main" id="{B1CE1882-8D89-684A-B610-0C5048218B28}"/>
              </a:ext>
            </a:extLst>
          </p:cNvPr>
          <p:cNvPicPr>
            <a:picLocks noChangeAspect="1"/>
          </p:cNvPicPr>
          <p:nvPr/>
        </p:nvPicPr>
        <p:blipFill>
          <a:blip r:embed="rId5"/>
          <a:stretch>
            <a:fillRect/>
          </a:stretch>
        </p:blipFill>
        <p:spPr>
          <a:xfrm>
            <a:off x="2701636" y="1035273"/>
            <a:ext cx="6201640" cy="5057461"/>
          </a:xfrm>
          <a:prstGeom prst="rect">
            <a:avLst/>
          </a:prstGeom>
        </p:spPr>
      </p:pic>
      <p:sp>
        <p:nvSpPr>
          <p:cNvPr id="6" name="Rectangle 5">
            <a:extLst>
              <a:ext uri="{FF2B5EF4-FFF2-40B4-BE49-F238E27FC236}">
                <a16:creationId xmlns:a16="http://schemas.microsoft.com/office/drawing/2014/main" id="{A36529D3-1DD7-2A41-A62C-90792118C0C3}"/>
              </a:ext>
            </a:extLst>
          </p:cNvPr>
          <p:cNvSpPr/>
          <p:nvPr/>
        </p:nvSpPr>
        <p:spPr>
          <a:xfrm>
            <a:off x="1981200" y="2761272"/>
            <a:ext cx="8229600" cy="1433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It is not enough just to look a the similarity index score!</a:t>
            </a:r>
          </a:p>
        </p:txBody>
      </p:sp>
      <p:pic>
        <p:nvPicPr>
          <p:cNvPr id="5" name="Recorded Sound">
            <a:hlinkClick r:id="" action="ppaction://media"/>
            <a:extLst>
              <a:ext uri="{FF2B5EF4-FFF2-40B4-BE49-F238E27FC236}">
                <a16:creationId xmlns:a16="http://schemas.microsoft.com/office/drawing/2014/main" id="{4C230F1E-DFF9-244E-AAE5-2740BF2DD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1875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ACCA9F7-E201-7847-97B4-C4CD9048AEED}"/>
              </a:ext>
            </a:extLst>
          </p:cNvPr>
          <p:cNvSpPr>
            <a:spLocks noGrp="1"/>
          </p:cNvSpPr>
          <p:nvPr>
            <p:ph type="body" sz="quarter" idx="11"/>
          </p:nvPr>
        </p:nvSpPr>
        <p:spPr>
          <a:xfrm>
            <a:off x="313786" y="80169"/>
            <a:ext cx="7911234" cy="877887"/>
          </a:xfrm>
        </p:spPr>
        <p:txBody>
          <a:bodyPr/>
          <a:lstStyle/>
          <a:p>
            <a:r>
              <a:rPr lang="en-US" dirty="0"/>
              <a:t>Interpreting your </a:t>
            </a:r>
            <a:r>
              <a:rPr lang="en-US" dirty="0" err="1"/>
              <a:t>Turnitin</a:t>
            </a:r>
            <a:r>
              <a:rPr lang="en-US" dirty="0"/>
              <a:t> report</a:t>
            </a:r>
          </a:p>
        </p:txBody>
      </p:sp>
      <p:pic>
        <p:nvPicPr>
          <p:cNvPr id="2" name="Picture 1"/>
          <p:cNvPicPr>
            <a:picLocks noChangeAspect="1"/>
          </p:cNvPicPr>
          <p:nvPr/>
        </p:nvPicPr>
        <p:blipFill rotWithShape="1">
          <a:blip r:embed="rId5"/>
          <a:srcRect l="19195" t="11752" r="18899" b="15254"/>
          <a:stretch/>
        </p:blipFill>
        <p:spPr>
          <a:xfrm>
            <a:off x="313786" y="883403"/>
            <a:ext cx="5958690" cy="3952068"/>
          </a:xfrm>
          <a:prstGeom prst="rect">
            <a:avLst/>
          </a:prstGeom>
        </p:spPr>
      </p:pic>
      <p:pic>
        <p:nvPicPr>
          <p:cNvPr id="3" name="Picture 2"/>
          <p:cNvPicPr>
            <a:picLocks noChangeAspect="1"/>
          </p:cNvPicPr>
          <p:nvPr/>
        </p:nvPicPr>
        <p:blipFill rotWithShape="1">
          <a:blip r:embed="rId6"/>
          <a:srcRect l="18432" t="11454" r="19407" b="10867"/>
          <a:stretch/>
        </p:blipFill>
        <p:spPr>
          <a:xfrm>
            <a:off x="6353448" y="883403"/>
            <a:ext cx="5838552" cy="3952068"/>
          </a:xfrm>
          <a:prstGeom prst="rect">
            <a:avLst/>
          </a:prstGeom>
        </p:spPr>
      </p:pic>
      <p:sp>
        <p:nvSpPr>
          <p:cNvPr id="4" name="Rectangle 3"/>
          <p:cNvSpPr/>
          <p:nvPr/>
        </p:nvSpPr>
        <p:spPr>
          <a:xfrm>
            <a:off x="313786" y="5182389"/>
            <a:ext cx="7911234" cy="338554"/>
          </a:xfrm>
          <a:prstGeom prst="rect">
            <a:avLst/>
          </a:prstGeom>
        </p:spPr>
        <p:txBody>
          <a:bodyPr wrap="square">
            <a:spAutoFit/>
          </a:bodyPr>
          <a:lstStyle/>
          <a:p>
            <a:r>
              <a:rPr lang="en-GB" dirty="0"/>
              <a:t>https://www.turnitin.com/static/plagiarism-spectrum/</a:t>
            </a:r>
          </a:p>
        </p:txBody>
      </p:sp>
      <p:pic>
        <p:nvPicPr>
          <p:cNvPr id="5" name="Recorded Sound">
            <a:hlinkClick r:id="" action="ppaction://media"/>
            <a:extLst>
              <a:ext uri="{FF2B5EF4-FFF2-40B4-BE49-F238E27FC236}">
                <a16:creationId xmlns:a16="http://schemas.microsoft.com/office/drawing/2014/main" id="{B61C503C-4999-7048-913B-C0A83A5E27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4947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ACCA9F7-E201-7847-97B4-C4CD9048AEED}"/>
              </a:ext>
            </a:extLst>
          </p:cNvPr>
          <p:cNvSpPr>
            <a:spLocks noGrp="1"/>
          </p:cNvSpPr>
          <p:nvPr>
            <p:ph type="body" sz="quarter" idx="11"/>
          </p:nvPr>
        </p:nvSpPr>
        <p:spPr>
          <a:xfrm>
            <a:off x="313786" y="80169"/>
            <a:ext cx="7911234" cy="877887"/>
          </a:xfrm>
        </p:spPr>
        <p:txBody>
          <a:bodyPr/>
          <a:lstStyle/>
          <a:p>
            <a:r>
              <a:rPr lang="en-US" dirty="0"/>
              <a:t>Interpreting your </a:t>
            </a:r>
            <a:r>
              <a:rPr lang="en-US" dirty="0" err="1"/>
              <a:t>Turnitin</a:t>
            </a:r>
            <a:r>
              <a:rPr lang="en-US" dirty="0"/>
              <a:t> report</a:t>
            </a:r>
          </a:p>
        </p:txBody>
      </p:sp>
      <p:sp>
        <p:nvSpPr>
          <p:cNvPr id="4" name="Rectangle 3"/>
          <p:cNvSpPr/>
          <p:nvPr/>
        </p:nvSpPr>
        <p:spPr>
          <a:xfrm>
            <a:off x="313786" y="5351666"/>
            <a:ext cx="7911234" cy="338554"/>
          </a:xfrm>
          <a:prstGeom prst="rect">
            <a:avLst/>
          </a:prstGeom>
        </p:spPr>
        <p:txBody>
          <a:bodyPr wrap="square">
            <a:spAutoFit/>
          </a:bodyPr>
          <a:lstStyle/>
          <a:p>
            <a:r>
              <a:rPr lang="en-GB" dirty="0"/>
              <a:t>https://www.turnitin.com/static/plagiarism-spectrum/</a:t>
            </a:r>
          </a:p>
        </p:txBody>
      </p:sp>
      <p:pic>
        <p:nvPicPr>
          <p:cNvPr id="5" name="Picture 4"/>
          <p:cNvPicPr>
            <a:picLocks noChangeAspect="1"/>
          </p:cNvPicPr>
          <p:nvPr/>
        </p:nvPicPr>
        <p:blipFill rotWithShape="1">
          <a:blip r:embed="rId5"/>
          <a:srcRect l="18686" t="13331" r="19661" b="6173"/>
          <a:stretch/>
        </p:blipFill>
        <p:spPr>
          <a:xfrm>
            <a:off x="313785" y="883403"/>
            <a:ext cx="5854539" cy="4140426"/>
          </a:xfrm>
          <a:prstGeom prst="rect">
            <a:avLst/>
          </a:prstGeom>
        </p:spPr>
      </p:pic>
      <p:pic>
        <p:nvPicPr>
          <p:cNvPr id="6" name="Picture 5"/>
          <p:cNvPicPr>
            <a:picLocks noChangeAspect="1"/>
          </p:cNvPicPr>
          <p:nvPr/>
        </p:nvPicPr>
        <p:blipFill rotWithShape="1">
          <a:blip r:embed="rId6"/>
          <a:srcRect l="21610" t="10169" r="22330" b="11413"/>
          <a:stretch/>
        </p:blipFill>
        <p:spPr>
          <a:xfrm>
            <a:off x="6454679" y="883403"/>
            <a:ext cx="5262039" cy="4140426"/>
          </a:xfrm>
          <a:prstGeom prst="rect">
            <a:avLst/>
          </a:prstGeom>
        </p:spPr>
      </p:pic>
      <p:pic>
        <p:nvPicPr>
          <p:cNvPr id="2" name="Recorded Sound">
            <a:hlinkClick r:id="" action="ppaction://media"/>
            <a:extLst>
              <a:ext uri="{FF2B5EF4-FFF2-40B4-BE49-F238E27FC236}">
                <a16:creationId xmlns:a16="http://schemas.microsoft.com/office/drawing/2014/main" id="{D892CAA8-771A-D444-85D6-6D0955A30A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96196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4" y="1558636"/>
            <a:ext cx="9386743" cy="4197928"/>
          </a:xfrm>
        </p:spPr>
        <p:txBody>
          <a:bodyPr/>
          <a:lstStyle/>
          <a:p>
            <a:pPr marL="457200" indent="-457200">
              <a:buFont typeface="Arial" panose="020B0604020202020204" pitchFamily="34" charset="0"/>
              <a:buChar char="•"/>
            </a:pPr>
            <a:r>
              <a:rPr lang="en-GB" dirty="0"/>
              <a:t>Course Student handbooks</a:t>
            </a:r>
          </a:p>
          <a:p>
            <a:pPr marL="457200" indent="-457200">
              <a:buFont typeface="Arial" panose="020B0604020202020204" pitchFamily="34" charset="0"/>
              <a:buChar char="•"/>
            </a:pPr>
            <a:r>
              <a:rPr lang="en-GB" dirty="0"/>
              <a:t>QMUL Learning Development </a:t>
            </a:r>
          </a:p>
          <a:p>
            <a:pPr marL="457200" indent="-457200">
              <a:buFont typeface="Arial" panose="020B0604020202020204" pitchFamily="34" charset="0"/>
              <a:buChar char="•"/>
            </a:pPr>
            <a:r>
              <a:rPr lang="en-GB" dirty="0"/>
              <a:t>QMUL Library – lots of resources on referencing </a:t>
            </a:r>
          </a:p>
          <a:p>
            <a:pPr marL="457200" indent="-457200">
              <a:buFont typeface="Arial" panose="020B0604020202020204" pitchFamily="34" charset="0"/>
              <a:buChar char="•"/>
            </a:pPr>
            <a:r>
              <a:rPr lang="en-GB" dirty="0"/>
              <a:t>QMUL Language Centre – in-sessional course on academic writing </a:t>
            </a:r>
          </a:p>
          <a:p>
            <a:pPr marL="457200" indent="-457200">
              <a:buFont typeface="Arial" panose="020B0604020202020204" pitchFamily="34" charset="0"/>
              <a:buChar char="•"/>
            </a:pPr>
            <a:r>
              <a:rPr lang="en-GB" dirty="0"/>
              <a:t>Personal tutors and module leads</a:t>
            </a:r>
          </a:p>
          <a:p>
            <a:pPr marL="457200" indent="-4572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719252" cy="877887"/>
          </a:xfrm>
        </p:spPr>
        <p:txBody>
          <a:bodyPr/>
          <a:lstStyle/>
          <a:p>
            <a:r>
              <a:rPr lang="en-US" dirty="0"/>
              <a:t>Further information </a:t>
            </a:r>
          </a:p>
        </p:txBody>
      </p:sp>
      <p:pic>
        <p:nvPicPr>
          <p:cNvPr id="4" name="Recorded Sound">
            <a:hlinkClick r:id="" action="ppaction://media"/>
            <a:extLst>
              <a:ext uri="{FF2B5EF4-FFF2-40B4-BE49-F238E27FC236}">
                <a16:creationId xmlns:a16="http://schemas.microsoft.com/office/drawing/2014/main" id="{73917E78-8972-0946-9D04-43688DF7AA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5932" y="6858000"/>
            <a:ext cx="812800" cy="812800"/>
          </a:xfrm>
          <a:prstGeom prst="rect">
            <a:avLst/>
          </a:prstGeom>
        </p:spPr>
      </p:pic>
    </p:spTree>
    <p:extLst>
      <p:ext uri="{BB962C8B-B14F-4D97-AF65-F5344CB8AC3E}">
        <p14:creationId xmlns:p14="http://schemas.microsoft.com/office/powerpoint/2010/main" val="187866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54193" y="1735282"/>
            <a:ext cx="5542108" cy="4000500"/>
          </a:xfrm>
        </p:spPr>
        <p:txBody>
          <a:bodyPr/>
          <a:lstStyle/>
          <a:p>
            <a:pPr marL="457200" indent="-457200">
              <a:buFont typeface="Arial" panose="020B0604020202020204" pitchFamily="34" charset="0"/>
              <a:buChar char="•"/>
            </a:pPr>
            <a:r>
              <a:rPr lang="en-GB" dirty="0"/>
              <a:t>Think of academic writing as joining a conversation that has already started</a:t>
            </a:r>
          </a:p>
          <a:p>
            <a:pPr marL="457200" indent="-457200">
              <a:buFont typeface="Arial" panose="020B0604020202020204" pitchFamily="34" charset="0"/>
              <a:buChar char="•"/>
            </a:pPr>
            <a:r>
              <a:rPr lang="en-GB" dirty="0"/>
              <a:t>You should make use of other people’s ideas for your own purposes </a:t>
            </a:r>
          </a:p>
          <a:p>
            <a:pPr marL="457200" indent="-457200">
              <a:buFont typeface="Arial" panose="020B0604020202020204" pitchFamily="34" charset="0"/>
              <a:buChar char="•"/>
            </a:pPr>
            <a:r>
              <a:rPr lang="en-GB" dirty="0"/>
              <a:t>But you must find your own voice within the conversation </a:t>
            </a:r>
          </a:p>
          <a:p>
            <a:pPr marL="457200" indent="-457200">
              <a:buFont typeface="Arial" panose="020B0604020202020204" pitchFamily="34" charset="0"/>
              <a:buChar char="•"/>
            </a:pPr>
            <a:endParaRPr lang="en-GB" dirty="0"/>
          </a:p>
          <a:p>
            <a:endParaRPr lang="en-GB" dirty="0"/>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719252" cy="877887"/>
          </a:xfrm>
        </p:spPr>
        <p:txBody>
          <a:bodyPr/>
          <a:lstStyle/>
          <a:p>
            <a:r>
              <a:rPr lang="en-US" dirty="0"/>
              <a:t>Academic writing and plagiarism</a:t>
            </a:r>
          </a:p>
        </p:txBody>
      </p:sp>
      <p:pic>
        <p:nvPicPr>
          <p:cNvPr id="4" name="Picture 3">
            <a:extLst>
              <a:ext uri="{FF2B5EF4-FFF2-40B4-BE49-F238E27FC236}">
                <a16:creationId xmlns:a16="http://schemas.microsoft.com/office/drawing/2014/main" id="{4C56E8E7-81B0-1A43-8A29-3FF9D7738D0B}"/>
              </a:ext>
            </a:extLst>
          </p:cNvPr>
          <p:cNvPicPr>
            <a:picLocks noChangeAspect="1"/>
          </p:cNvPicPr>
          <p:nvPr/>
        </p:nvPicPr>
        <p:blipFill>
          <a:blip r:embed="rId5"/>
          <a:stretch>
            <a:fillRect/>
          </a:stretch>
        </p:blipFill>
        <p:spPr>
          <a:xfrm>
            <a:off x="6428218" y="2005445"/>
            <a:ext cx="5611650" cy="2982191"/>
          </a:xfrm>
          <a:prstGeom prst="rect">
            <a:avLst/>
          </a:prstGeom>
        </p:spPr>
      </p:pic>
      <p:pic>
        <p:nvPicPr>
          <p:cNvPr id="5" name="Recorded Sound">
            <a:hlinkClick r:id="" action="ppaction://media"/>
            <a:extLst>
              <a:ext uri="{FF2B5EF4-FFF2-40B4-BE49-F238E27FC236}">
                <a16:creationId xmlns:a16="http://schemas.microsoft.com/office/drawing/2014/main" id="{DDCAB812-3E65-3A47-BAB2-6723BBDD3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1424" y="7071113"/>
            <a:ext cx="812800" cy="812800"/>
          </a:xfrm>
          <a:prstGeom prst="rect">
            <a:avLst/>
          </a:prstGeom>
        </p:spPr>
      </p:pic>
    </p:spTree>
    <p:extLst>
      <p:ext uri="{BB962C8B-B14F-4D97-AF65-F5344CB8AC3E}">
        <p14:creationId xmlns:p14="http://schemas.microsoft.com/office/powerpoint/2010/main" val="414716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429346" y="1039092"/>
            <a:ext cx="11533909" cy="4862946"/>
          </a:xfrm>
        </p:spPr>
        <p:txBody>
          <a:bodyPr/>
          <a:lstStyle/>
          <a:p>
            <a:pPr marL="457200" indent="-457200">
              <a:buFont typeface="Arial" panose="020B0604020202020204" pitchFamily="34" charset="0"/>
              <a:buChar char="•"/>
            </a:pPr>
            <a:r>
              <a:rPr lang="en-GB" dirty="0"/>
              <a:t>How to read a </a:t>
            </a:r>
            <a:r>
              <a:rPr lang="en-GB" dirty="0" err="1"/>
              <a:t>Turnitin</a:t>
            </a:r>
            <a:r>
              <a:rPr lang="en-GB" dirty="0"/>
              <a:t> report </a:t>
            </a:r>
            <a:r>
              <a:rPr lang="en-GB" dirty="0">
                <a:hlinkClick r:id="rId5"/>
              </a:rPr>
              <a:t>https://elearning.qmul.ac.uk/guide/interpreting-your-originality-report/</a:t>
            </a:r>
            <a:endParaRPr lang="en-GB" dirty="0"/>
          </a:p>
          <a:p>
            <a:pPr marL="457200" indent="-457200">
              <a:buFont typeface="Arial" panose="020B0604020202020204" pitchFamily="34" charset="0"/>
              <a:buChar char="•"/>
            </a:pPr>
            <a:r>
              <a:rPr lang="en-GB" dirty="0"/>
              <a:t>QMUL information literacy skills online module - </a:t>
            </a:r>
            <a:r>
              <a:rPr lang="en-GB" u="sng" dirty="0">
                <a:hlinkClick r:id="rId6"/>
              </a:rPr>
              <a:t>https://qmplus.qmul.ac.uk/course/view.php?id=6819</a:t>
            </a:r>
            <a:r>
              <a:rPr lang="en-GB" dirty="0"/>
              <a:t> </a:t>
            </a:r>
          </a:p>
          <a:p>
            <a:pPr marL="457200" indent="-457200">
              <a:buFont typeface="Arial" panose="020B0604020202020204" pitchFamily="34" charset="0"/>
              <a:buChar char="•"/>
            </a:pPr>
            <a:r>
              <a:rPr lang="en-GB" dirty="0"/>
              <a:t>Academic Registry and Council Secretariat Assessment Offences webpage </a:t>
            </a:r>
            <a:r>
              <a:rPr lang="en-GB" dirty="0">
                <a:hlinkClick r:id="rId7"/>
              </a:rPr>
              <a:t>www.arcs.qmul.ac.uk/students/student-appeals/assessment-offences/index.html</a:t>
            </a:r>
            <a:r>
              <a:rPr lang="en-GB" dirty="0"/>
              <a:t> </a:t>
            </a:r>
          </a:p>
          <a:p>
            <a:pPr marL="457200" indent="-457200">
              <a:buFont typeface="Arial" panose="020B0604020202020204" pitchFamily="34" charset="0"/>
              <a:buChar char="•"/>
            </a:pPr>
            <a:r>
              <a:rPr lang="en-GB" dirty="0"/>
              <a:t>QMUL Learning Development web resources - </a:t>
            </a:r>
            <a:r>
              <a:rPr lang="en-GB" dirty="0">
                <a:hlinkClick r:id="rId8"/>
              </a:rPr>
              <a:t>http://www.learningdevelopment.qmul.ac.uk/</a:t>
            </a:r>
            <a:r>
              <a:rPr lang="en-GB" dirty="0"/>
              <a:t> </a:t>
            </a:r>
          </a:p>
          <a:p>
            <a:pPr marL="457200" indent="-457200">
              <a:buFont typeface="Arial" panose="020B0604020202020204" pitchFamily="34" charset="0"/>
              <a:buChar char="•"/>
            </a:pPr>
            <a:r>
              <a:rPr lang="en-GB" dirty="0"/>
              <a:t>QMUL Language Centre in-sessional courses on academic writing - </a:t>
            </a:r>
            <a:r>
              <a:rPr lang="en-GB" dirty="0">
                <a:hlinkClick r:id="rId9"/>
              </a:rPr>
              <a:t>https://www.qmul.ac.uk/sllf/language-centre/in-sessionals/</a:t>
            </a:r>
            <a:r>
              <a:rPr lang="en-GB" dirty="0"/>
              <a:t>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228601"/>
            <a:ext cx="9719252" cy="1168400"/>
          </a:xfrm>
        </p:spPr>
        <p:txBody>
          <a:bodyPr/>
          <a:lstStyle/>
          <a:p>
            <a:r>
              <a:rPr lang="en-US" dirty="0"/>
              <a:t>Further information </a:t>
            </a:r>
          </a:p>
        </p:txBody>
      </p:sp>
      <p:pic>
        <p:nvPicPr>
          <p:cNvPr id="4" name="Recorded Sound">
            <a:hlinkClick r:id="" action="ppaction://media"/>
            <a:extLst>
              <a:ext uri="{FF2B5EF4-FFF2-40B4-BE49-F238E27FC236}">
                <a16:creationId xmlns:a16="http://schemas.microsoft.com/office/drawing/2014/main" id="{5AD4241F-3006-414D-B0BF-1699EC626A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142753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047220" y="1626832"/>
            <a:ext cx="6144780" cy="2286000"/>
          </a:xfrm>
        </p:spPr>
        <p:txBody>
          <a:bodyPr/>
          <a:lstStyle/>
          <a:p>
            <a:pPr marL="457200" indent="-457200">
              <a:buFont typeface="Arial" panose="020B0604020202020204" pitchFamily="34" charset="0"/>
              <a:buChar char="•"/>
            </a:pPr>
            <a:r>
              <a:rPr lang="en-GB" dirty="0">
                <a:sym typeface="Calibri"/>
              </a:rPr>
              <a:t>Plagiarism is a serious offence </a:t>
            </a:r>
          </a:p>
          <a:p>
            <a:pPr marL="457200" indent="-457200">
              <a:buFont typeface="Arial" panose="020B0604020202020204" pitchFamily="34" charset="0"/>
              <a:buChar char="•"/>
            </a:pPr>
            <a:r>
              <a:rPr lang="en-GB" dirty="0">
                <a:sym typeface="Calibri"/>
              </a:rPr>
              <a:t>All students suspected of plagiarism will be subject to an investigation</a:t>
            </a:r>
          </a:p>
          <a:p>
            <a:pPr marL="457200" indent="-457200">
              <a:buFont typeface="Arial" panose="020B0604020202020204" pitchFamily="34" charset="0"/>
              <a:buChar char="•"/>
            </a:pPr>
            <a:r>
              <a:rPr lang="en-GB" dirty="0">
                <a:sym typeface="Calibri"/>
              </a:rPr>
              <a:t>Penalties can range from failure of the module to suspension or permanent withdrawal from Queen Mary</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719252" cy="877887"/>
          </a:xfrm>
        </p:spPr>
        <p:txBody>
          <a:bodyPr/>
          <a:lstStyle/>
          <a:p>
            <a:r>
              <a:rPr lang="en-US" dirty="0"/>
              <a:t>Why is plagiarism an important issue? </a:t>
            </a:r>
          </a:p>
        </p:txBody>
      </p:sp>
      <p:pic>
        <p:nvPicPr>
          <p:cNvPr id="4" name="Picture 3">
            <a:extLst>
              <a:ext uri="{FF2B5EF4-FFF2-40B4-BE49-F238E27FC236}">
                <a16:creationId xmlns:a16="http://schemas.microsoft.com/office/drawing/2014/main" id="{357275F8-32F7-0540-B0B3-0C3E709AF9EA}"/>
              </a:ext>
            </a:extLst>
          </p:cNvPr>
          <p:cNvPicPr>
            <a:picLocks noChangeAspect="1"/>
          </p:cNvPicPr>
          <p:nvPr/>
        </p:nvPicPr>
        <p:blipFill>
          <a:blip r:embed="rId5"/>
          <a:stretch>
            <a:fillRect/>
          </a:stretch>
        </p:blipFill>
        <p:spPr>
          <a:xfrm>
            <a:off x="353146" y="1626832"/>
            <a:ext cx="5503472" cy="3424382"/>
          </a:xfrm>
          <a:prstGeom prst="rect">
            <a:avLst/>
          </a:prstGeom>
        </p:spPr>
      </p:pic>
      <p:pic>
        <p:nvPicPr>
          <p:cNvPr id="5" name="Recorded Sound">
            <a:hlinkClick r:id="" action="ppaction://media"/>
            <a:extLst>
              <a:ext uri="{FF2B5EF4-FFF2-40B4-BE49-F238E27FC236}">
                <a16:creationId xmlns:a16="http://schemas.microsoft.com/office/drawing/2014/main" id="{0A3E28B6-F00A-8A4A-A8C7-22A9E2807B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3730" y="6858000"/>
            <a:ext cx="812800" cy="812800"/>
          </a:xfrm>
          <a:prstGeom prst="rect">
            <a:avLst/>
          </a:prstGeom>
        </p:spPr>
      </p:pic>
    </p:spTree>
    <p:extLst>
      <p:ext uri="{BB962C8B-B14F-4D97-AF65-F5344CB8AC3E}">
        <p14:creationId xmlns:p14="http://schemas.microsoft.com/office/powerpoint/2010/main" val="15124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502929" y="4896841"/>
            <a:ext cx="9386743" cy="966355"/>
          </a:xfrm>
        </p:spPr>
        <p:txBody>
          <a:bodyPr/>
          <a:lstStyle/>
          <a:p>
            <a:r>
              <a:rPr lang="en-GB" dirty="0">
                <a:sym typeface="Calibri"/>
              </a:rPr>
              <a:t>It is your responsibility to ensure that you understand what plagiarism is and how to avoid it.</a:t>
            </a:r>
            <a:endParaRPr lang="en-US" dirty="0"/>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719252" cy="877887"/>
          </a:xfrm>
        </p:spPr>
        <p:txBody>
          <a:bodyPr/>
          <a:lstStyle/>
          <a:p>
            <a:r>
              <a:rPr lang="en-US" dirty="0"/>
              <a:t>The onus is on you!</a:t>
            </a:r>
          </a:p>
        </p:txBody>
      </p:sp>
      <p:pic>
        <p:nvPicPr>
          <p:cNvPr id="4" name="Picture 3">
            <a:extLst>
              <a:ext uri="{FF2B5EF4-FFF2-40B4-BE49-F238E27FC236}">
                <a16:creationId xmlns:a16="http://schemas.microsoft.com/office/drawing/2014/main" id="{3B064D0C-9FDF-514B-8898-FEE5DF0118B8}"/>
              </a:ext>
            </a:extLst>
          </p:cNvPr>
          <p:cNvPicPr>
            <a:picLocks noChangeAspect="1"/>
          </p:cNvPicPr>
          <p:nvPr/>
        </p:nvPicPr>
        <p:blipFill>
          <a:blip r:embed="rId5"/>
          <a:stretch>
            <a:fillRect/>
          </a:stretch>
        </p:blipFill>
        <p:spPr>
          <a:xfrm>
            <a:off x="4218709" y="1397000"/>
            <a:ext cx="3372571" cy="3274487"/>
          </a:xfrm>
          <a:prstGeom prst="rect">
            <a:avLst/>
          </a:prstGeom>
        </p:spPr>
      </p:pic>
      <p:pic>
        <p:nvPicPr>
          <p:cNvPr id="5" name="Recorded Sound">
            <a:hlinkClick r:id="" action="ppaction://media"/>
            <a:extLst>
              <a:ext uri="{FF2B5EF4-FFF2-40B4-BE49-F238E27FC236}">
                <a16:creationId xmlns:a16="http://schemas.microsoft.com/office/drawing/2014/main" id="{7BC325A3-5C59-F946-96EA-991B107FB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12568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4" y="1184564"/>
            <a:ext cx="9386743" cy="4572000"/>
          </a:xfrm>
        </p:spPr>
        <p:txBody>
          <a:bodyPr/>
          <a:lstStyle/>
          <a:p>
            <a:pPr marL="457200" indent="-457200">
              <a:buFont typeface="Arial" panose="020B0604020202020204" pitchFamily="34" charset="0"/>
              <a:buChar char="•"/>
            </a:pPr>
            <a:r>
              <a:rPr lang="en-GB" dirty="0"/>
              <a:t>You can be expelled from Queen Mary if you are caught plagiarising</a:t>
            </a:r>
          </a:p>
          <a:p>
            <a:pPr marL="457200" indent="-457200">
              <a:buFont typeface="Arial" panose="020B0604020202020204" pitchFamily="34" charset="0"/>
              <a:buChar char="•"/>
            </a:pPr>
            <a:r>
              <a:rPr lang="en-GB" dirty="0"/>
              <a:t>It is your responsibility to know what plagiarism is – ignorance is not a legitimate defence </a:t>
            </a:r>
          </a:p>
          <a:p>
            <a:pPr marL="457200" indent="-457200">
              <a:buFont typeface="Arial" panose="020B0604020202020204" pitchFamily="34" charset="0"/>
              <a:buChar char="•"/>
            </a:pPr>
            <a:r>
              <a:rPr lang="en-GB" dirty="0"/>
              <a:t>But there is no need to be scared! Plagiarism can be easily avoided with good referencing</a:t>
            </a:r>
          </a:p>
          <a:p>
            <a:pPr marL="457200" indent="-457200">
              <a:buFont typeface="Arial" panose="020B0604020202020204" pitchFamily="34" charset="0"/>
              <a:buChar char="•"/>
            </a:pPr>
            <a:r>
              <a:rPr lang="en-GB" dirty="0"/>
              <a:t>It is good practice to look through </a:t>
            </a:r>
            <a:r>
              <a:rPr lang="en-GB" dirty="0" err="1"/>
              <a:t>Turnitin</a:t>
            </a:r>
            <a:r>
              <a:rPr lang="en-GB" dirty="0"/>
              <a:t> reports before you submit your assessment</a:t>
            </a:r>
          </a:p>
          <a:p>
            <a:pPr marL="457200" indent="-457200">
              <a:buFont typeface="Arial" panose="020B0604020202020204" pitchFamily="34" charset="0"/>
              <a:buChar char="•"/>
            </a:pPr>
            <a:r>
              <a:rPr lang="en-GB" dirty="0"/>
              <a:t>There are lots of places to access information and support to help you better understand this issue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719252" cy="877887"/>
          </a:xfrm>
        </p:spPr>
        <p:txBody>
          <a:bodyPr/>
          <a:lstStyle/>
          <a:p>
            <a:r>
              <a:rPr lang="en-US" dirty="0"/>
              <a:t>Conclusions</a:t>
            </a:r>
          </a:p>
        </p:txBody>
      </p:sp>
      <p:pic>
        <p:nvPicPr>
          <p:cNvPr id="4" name="Recorded Sound">
            <a:hlinkClick r:id="" action="ppaction://media"/>
            <a:extLst>
              <a:ext uri="{FF2B5EF4-FFF2-40B4-BE49-F238E27FC236}">
                <a16:creationId xmlns:a16="http://schemas.microsoft.com/office/drawing/2014/main" id="{F5B39860-E383-F446-AB0C-466F5CE316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858000"/>
            <a:ext cx="812800" cy="812800"/>
          </a:xfrm>
          <a:prstGeom prst="rect">
            <a:avLst/>
          </a:prstGeom>
        </p:spPr>
      </p:pic>
    </p:spTree>
    <p:extLst>
      <p:ext uri="{BB962C8B-B14F-4D97-AF65-F5344CB8AC3E}">
        <p14:creationId xmlns:p14="http://schemas.microsoft.com/office/powerpoint/2010/main" val="304785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564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654192" y="1579419"/>
            <a:ext cx="10962843" cy="4197926"/>
          </a:xfrm>
        </p:spPr>
        <p:txBody>
          <a:bodyPr/>
          <a:lstStyle/>
          <a:p>
            <a:r>
              <a:rPr lang="en-GB" dirty="0"/>
              <a:t>“Plagiarism is </a:t>
            </a:r>
            <a:r>
              <a:rPr lang="en-GB" b="1" dirty="0">
                <a:solidFill>
                  <a:srgbClr val="FF0000"/>
                </a:solidFill>
              </a:rPr>
              <a:t>a breach of academic integrity</a:t>
            </a:r>
            <a:r>
              <a:rPr lang="en-GB" dirty="0"/>
              <a:t>. It is a principle of intellectual honesty that </a:t>
            </a:r>
            <a:r>
              <a:rPr lang="en-GB" b="1" dirty="0">
                <a:solidFill>
                  <a:srgbClr val="FF0000"/>
                </a:solidFill>
              </a:rPr>
              <a:t>all members of the academic community should acknowledge their debt to the originators of the ideas, words, and data</a:t>
            </a:r>
            <a:r>
              <a:rPr lang="en-GB" dirty="0"/>
              <a:t> which form the basis for their own work. Passing off another’s work as your own is not only poor scholarship, but also means that </a:t>
            </a:r>
            <a:r>
              <a:rPr lang="en-GB" b="1" dirty="0">
                <a:solidFill>
                  <a:srgbClr val="FF0000"/>
                </a:solidFill>
              </a:rPr>
              <a:t>you have failed to complete the learning process</a:t>
            </a:r>
            <a:r>
              <a:rPr lang="en-GB" dirty="0"/>
              <a:t>.</a:t>
            </a:r>
          </a:p>
          <a:p>
            <a:r>
              <a:rPr lang="en-GB" dirty="0"/>
              <a:t> </a:t>
            </a:r>
          </a:p>
          <a:p>
            <a:r>
              <a:rPr lang="en-GB" dirty="0">
                <a:hlinkClick r:id="rId5"/>
              </a:rPr>
              <a:t>https://www.ox.ac.uk/students/academic/guidance/skills/plagiarism?wssl=1</a:t>
            </a:r>
            <a:r>
              <a:rPr lang="en-GB" dirty="0"/>
              <a:t> </a:t>
            </a:r>
          </a:p>
          <a:p>
            <a:endParaRPr lang="en-GB" dirty="0"/>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9719252" cy="877887"/>
          </a:xfrm>
        </p:spPr>
        <p:txBody>
          <a:bodyPr/>
          <a:lstStyle/>
          <a:p>
            <a:r>
              <a:rPr lang="en-US" dirty="0"/>
              <a:t>Academic writing and plagiarism</a:t>
            </a:r>
          </a:p>
        </p:txBody>
      </p:sp>
      <p:pic>
        <p:nvPicPr>
          <p:cNvPr id="4" name="Recorded Sound">
            <a:hlinkClick r:id="" action="ppaction://media"/>
            <a:extLst>
              <a:ext uri="{FF2B5EF4-FFF2-40B4-BE49-F238E27FC236}">
                <a16:creationId xmlns:a16="http://schemas.microsoft.com/office/drawing/2014/main" id="{EDDD8AF6-555A-6142-94ED-F50AA677CA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6819" y="7160322"/>
            <a:ext cx="812800" cy="812800"/>
          </a:xfrm>
          <a:prstGeom prst="rect">
            <a:avLst/>
          </a:prstGeom>
        </p:spPr>
      </p:pic>
    </p:spTree>
    <p:extLst>
      <p:ext uri="{BB962C8B-B14F-4D97-AF65-F5344CB8AC3E}">
        <p14:creationId xmlns:p14="http://schemas.microsoft.com/office/powerpoint/2010/main" val="255559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3068637" y="2400300"/>
            <a:ext cx="6498071" cy="3501736"/>
          </a:xfrm>
        </p:spPr>
        <p:txBody>
          <a:bodyPr/>
          <a:lstStyle/>
          <a:p>
            <a:r>
              <a:rPr lang="en-GB" b="1" dirty="0">
                <a:solidFill>
                  <a:srgbClr val="FF0000"/>
                </a:solidFill>
                <a:sym typeface="Calibri"/>
              </a:rPr>
              <a:t>TASK: Pause this video for 60 seconds and think about what constitutes plagiarism</a:t>
            </a:r>
            <a:endParaRPr lang="en-US" b="1" dirty="0">
              <a:solidFill>
                <a:srgbClr val="FF0000"/>
              </a:solidFill>
            </a:endParaRP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4980998" cy="877887"/>
          </a:xfrm>
        </p:spPr>
        <p:txBody>
          <a:bodyPr/>
          <a:lstStyle/>
          <a:p>
            <a:r>
              <a:rPr lang="en-US" dirty="0"/>
              <a:t>What is plagiarism? </a:t>
            </a:r>
          </a:p>
        </p:txBody>
      </p:sp>
      <p:pic>
        <p:nvPicPr>
          <p:cNvPr id="4" name="Picture 3">
            <a:extLst>
              <a:ext uri="{FF2B5EF4-FFF2-40B4-BE49-F238E27FC236}">
                <a16:creationId xmlns:a16="http://schemas.microsoft.com/office/drawing/2014/main" id="{A1194B6B-DC5E-3443-9D79-158FFBCA629D}"/>
              </a:ext>
            </a:extLst>
          </p:cNvPr>
          <p:cNvPicPr>
            <a:picLocks noChangeAspect="1"/>
          </p:cNvPicPr>
          <p:nvPr/>
        </p:nvPicPr>
        <p:blipFill>
          <a:blip r:embed="rId5"/>
          <a:stretch>
            <a:fillRect/>
          </a:stretch>
        </p:blipFill>
        <p:spPr>
          <a:xfrm>
            <a:off x="9330746" y="1630001"/>
            <a:ext cx="2476500" cy="3594100"/>
          </a:xfrm>
          <a:prstGeom prst="rect">
            <a:avLst/>
          </a:prstGeom>
        </p:spPr>
      </p:pic>
      <p:pic>
        <p:nvPicPr>
          <p:cNvPr id="5" name="Picture 4">
            <a:extLst>
              <a:ext uri="{FF2B5EF4-FFF2-40B4-BE49-F238E27FC236}">
                <a16:creationId xmlns:a16="http://schemas.microsoft.com/office/drawing/2014/main" id="{15C6E881-BE6D-614A-A29D-6298E57AB613}"/>
              </a:ext>
            </a:extLst>
          </p:cNvPr>
          <p:cNvPicPr>
            <a:picLocks noChangeAspect="1"/>
          </p:cNvPicPr>
          <p:nvPr/>
        </p:nvPicPr>
        <p:blipFill>
          <a:blip r:embed="rId5"/>
          <a:stretch>
            <a:fillRect/>
          </a:stretch>
        </p:blipFill>
        <p:spPr>
          <a:xfrm>
            <a:off x="375803" y="1630001"/>
            <a:ext cx="2476500" cy="3594100"/>
          </a:xfrm>
          <a:prstGeom prst="rect">
            <a:avLst/>
          </a:prstGeom>
        </p:spPr>
      </p:pic>
      <p:pic>
        <p:nvPicPr>
          <p:cNvPr id="6" name="Recorded Sound">
            <a:hlinkClick r:id="" action="ppaction://media"/>
            <a:extLst>
              <a:ext uri="{FF2B5EF4-FFF2-40B4-BE49-F238E27FC236}">
                <a16:creationId xmlns:a16="http://schemas.microsoft.com/office/drawing/2014/main" id="{BF287583-4BF5-9749-A934-4853CE0C4A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892693"/>
            <a:ext cx="812800" cy="812800"/>
          </a:xfrm>
          <a:prstGeom prst="rect">
            <a:avLst/>
          </a:prstGeom>
        </p:spPr>
      </p:pic>
    </p:spTree>
    <p:extLst>
      <p:ext uri="{BB962C8B-B14F-4D97-AF65-F5344CB8AC3E}">
        <p14:creationId xmlns:p14="http://schemas.microsoft.com/office/powerpoint/2010/main" val="314575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5" y="1693718"/>
            <a:ext cx="9449089" cy="3813464"/>
          </a:xfrm>
        </p:spPr>
        <p:txBody>
          <a:bodyPr/>
          <a:lstStyle/>
          <a:p>
            <a:r>
              <a:rPr lang="en-GB" dirty="0">
                <a:sym typeface="Calibri"/>
              </a:rPr>
              <a:t>Queen Mary defines plagiarism as: </a:t>
            </a:r>
          </a:p>
          <a:p>
            <a:r>
              <a:rPr lang="en-GB" dirty="0">
                <a:sym typeface="Calibri"/>
              </a:rPr>
              <a:t>“Presenting someone else’s work as your own, whether you meant to or not. Close paraphrasing, copying from the work of another person, including another student, using the ideas of another person, without proper acknowledgement or repeating work you have previously submitted without properly referencing yourself (known as ‘self plagiarism’) also constitute plagiarism.” </a:t>
            </a:r>
          </a:p>
          <a:p>
            <a:r>
              <a:rPr lang="en-US" dirty="0"/>
              <a:t>Academic Misconduct Policy page 2.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4980998" cy="877887"/>
          </a:xfrm>
        </p:spPr>
        <p:txBody>
          <a:bodyPr/>
          <a:lstStyle/>
          <a:p>
            <a:r>
              <a:rPr lang="en-US" dirty="0"/>
              <a:t>What is plagiarism? </a:t>
            </a:r>
          </a:p>
        </p:txBody>
      </p:sp>
      <p:pic>
        <p:nvPicPr>
          <p:cNvPr id="4" name="Recorded Sound">
            <a:hlinkClick r:id="" action="ppaction://media"/>
            <a:extLst>
              <a:ext uri="{FF2B5EF4-FFF2-40B4-BE49-F238E27FC236}">
                <a16:creationId xmlns:a16="http://schemas.microsoft.com/office/drawing/2014/main" id="{EA41DAB0-47EA-354C-B8F8-5AC311DF41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6029" y="6928625"/>
            <a:ext cx="812800" cy="812800"/>
          </a:xfrm>
          <a:prstGeom prst="rect">
            <a:avLst/>
          </a:prstGeom>
        </p:spPr>
      </p:pic>
    </p:spTree>
    <p:extLst>
      <p:ext uri="{BB962C8B-B14F-4D97-AF65-F5344CB8AC3E}">
        <p14:creationId xmlns:p14="http://schemas.microsoft.com/office/powerpoint/2010/main" val="255892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5" y="1620982"/>
            <a:ext cx="9386742" cy="4135582"/>
          </a:xfrm>
        </p:spPr>
        <p:txBody>
          <a:bodyPr/>
          <a:lstStyle/>
          <a:p>
            <a:r>
              <a:rPr lang="en-GB" dirty="0">
                <a:sym typeface="Calibri"/>
              </a:rPr>
              <a:t>Queen Mary defines plagiarism as: </a:t>
            </a:r>
          </a:p>
          <a:p>
            <a:r>
              <a:rPr lang="en-GB" dirty="0">
                <a:sym typeface="Calibri"/>
              </a:rPr>
              <a:t>“</a:t>
            </a:r>
            <a:r>
              <a:rPr lang="en-GB" b="1" dirty="0">
                <a:solidFill>
                  <a:srgbClr val="FF0000"/>
                </a:solidFill>
                <a:sym typeface="Calibri"/>
              </a:rPr>
              <a:t>Presenting someone else’s work as your own</a:t>
            </a:r>
            <a:r>
              <a:rPr lang="en-GB" dirty="0">
                <a:sym typeface="Calibri"/>
              </a:rPr>
              <a:t>, whether you meant to or not. Close paraphrasing, copying from the work of another person, including another student, using the ideas of another person, without proper acknowledgement or repeating work you have previously submitted without properly referencing yourself (known as ‘self plagiarism’) also constitute plagiarism.” </a:t>
            </a:r>
          </a:p>
          <a:p>
            <a:r>
              <a:rPr lang="en-US" dirty="0"/>
              <a:t>Academic Misconduct Policy page 2.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4980998" cy="877887"/>
          </a:xfrm>
        </p:spPr>
        <p:txBody>
          <a:bodyPr/>
          <a:lstStyle/>
          <a:p>
            <a:r>
              <a:rPr lang="en-US" dirty="0"/>
              <a:t>What is plagiarism? </a:t>
            </a:r>
          </a:p>
        </p:txBody>
      </p:sp>
      <p:pic>
        <p:nvPicPr>
          <p:cNvPr id="4" name="Recorded Sound">
            <a:hlinkClick r:id="" action="ppaction://media"/>
            <a:extLst>
              <a:ext uri="{FF2B5EF4-FFF2-40B4-BE49-F238E27FC236}">
                <a16:creationId xmlns:a16="http://schemas.microsoft.com/office/drawing/2014/main" id="{ABC5FF13-8CD9-CC4F-8675-DFF6779122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1425" y="6991195"/>
            <a:ext cx="812800" cy="812800"/>
          </a:xfrm>
          <a:prstGeom prst="rect">
            <a:avLst/>
          </a:prstGeom>
        </p:spPr>
      </p:pic>
    </p:spTree>
    <p:extLst>
      <p:ext uri="{BB962C8B-B14F-4D97-AF65-F5344CB8AC3E}">
        <p14:creationId xmlns:p14="http://schemas.microsoft.com/office/powerpoint/2010/main" val="305681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3F289-D12B-CF43-8049-067A8F080200}"/>
              </a:ext>
            </a:extLst>
          </p:cNvPr>
          <p:cNvSpPr>
            <a:spLocks noGrp="1"/>
          </p:cNvSpPr>
          <p:nvPr>
            <p:ph type="body" sz="quarter" idx="12"/>
          </p:nvPr>
        </p:nvSpPr>
        <p:spPr>
          <a:xfrm>
            <a:off x="1336675" y="1620982"/>
            <a:ext cx="9386742" cy="4135582"/>
          </a:xfrm>
        </p:spPr>
        <p:txBody>
          <a:bodyPr/>
          <a:lstStyle/>
          <a:p>
            <a:r>
              <a:rPr lang="en-GB" dirty="0">
                <a:sym typeface="Calibri"/>
              </a:rPr>
              <a:t>Queen Mary defines plagiarism as: </a:t>
            </a:r>
          </a:p>
          <a:p>
            <a:r>
              <a:rPr lang="en-GB" dirty="0">
                <a:sym typeface="Calibri"/>
              </a:rPr>
              <a:t>“Presenting someone else’s work as your own, </a:t>
            </a:r>
            <a:r>
              <a:rPr lang="en-GB" b="1" dirty="0">
                <a:solidFill>
                  <a:srgbClr val="FF0000"/>
                </a:solidFill>
                <a:sym typeface="Calibri"/>
              </a:rPr>
              <a:t>whether you meant to or not</a:t>
            </a:r>
            <a:r>
              <a:rPr lang="en-GB" dirty="0">
                <a:sym typeface="Calibri"/>
              </a:rPr>
              <a:t>. Close paraphrasing, copying from the work of another person, including another student, using the ideas of another person, without proper acknowledgement or repeating work you have previously submitted without properly referencing yourself (known as ‘self plagiarism’) also constitute plagiarism.” </a:t>
            </a:r>
          </a:p>
          <a:p>
            <a:r>
              <a:rPr lang="en-US" dirty="0"/>
              <a:t>Academic Misconduct Policy page 2. </a:t>
            </a:r>
          </a:p>
        </p:txBody>
      </p:sp>
      <p:sp>
        <p:nvSpPr>
          <p:cNvPr id="3" name="Text Placeholder 2">
            <a:extLst>
              <a:ext uri="{FF2B5EF4-FFF2-40B4-BE49-F238E27FC236}">
                <a16:creationId xmlns:a16="http://schemas.microsoft.com/office/drawing/2014/main" id="{ED7E9A66-6C41-954A-A97A-A041A4A73FBC}"/>
              </a:ext>
            </a:extLst>
          </p:cNvPr>
          <p:cNvSpPr>
            <a:spLocks noGrp="1"/>
          </p:cNvSpPr>
          <p:nvPr>
            <p:ph type="body" sz="quarter" idx="11"/>
          </p:nvPr>
        </p:nvSpPr>
        <p:spPr>
          <a:xfrm>
            <a:off x="1336675" y="519113"/>
            <a:ext cx="4980998" cy="877887"/>
          </a:xfrm>
        </p:spPr>
        <p:txBody>
          <a:bodyPr/>
          <a:lstStyle/>
          <a:p>
            <a:r>
              <a:rPr lang="en-US" dirty="0"/>
              <a:t>What is plagiarism? </a:t>
            </a:r>
          </a:p>
        </p:txBody>
      </p:sp>
      <p:pic>
        <p:nvPicPr>
          <p:cNvPr id="4" name="Recorded Sound">
            <a:hlinkClick r:id="" action="ppaction://media"/>
            <a:extLst>
              <a:ext uri="{FF2B5EF4-FFF2-40B4-BE49-F238E27FC236}">
                <a16:creationId xmlns:a16="http://schemas.microsoft.com/office/drawing/2014/main" id="{7736C5D5-5BA2-7B4D-ACBE-C4CDFFB142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3795" y="6991195"/>
            <a:ext cx="812800" cy="812800"/>
          </a:xfrm>
          <a:prstGeom prst="rect">
            <a:avLst/>
          </a:prstGeom>
        </p:spPr>
      </p:pic>
    </p:spTree>
    <p:extLst>
      <p:ext uri="{BB962C8B-B14F-4D97-AF65-F5344CB8AC3E}">
        <p14:creationId xmlns:p14="http://schemas.microsoft.com/office/powerpoint/2010/main" val="166699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QMUL colour palette">
      <a:dk1>
        <a:srgbClr val="253967"/>
      </a:dk1>
      <a:lt1>
        <a:srgbClr val="FFFFFF"/>
      </a:lt1>
      <a:dk2>
        <a:srgbClr val="32706A"/>
      </a:dk2>
      <a:lt2>
        <a:srgbClr val="C5A539"/>
      </a:lt2>
      <a:accent1>
        <a:srgbClr val="C2632C"/>
      </a:accent1>
      <a:accent2>
        <a:srgbClr val="6F2A6E"/>
      </a:accent2>
      <a:accent3>
        <a:srgbClr val="AD2D27"/>
      </a:accent3>
      <a:accent4>
        <a:srgbClr val="3B768E"/>
      </a:accent4>
      <a:accent5>
        <a:srgbClr val="F08E34"/>
      </a:accent5>
      <a:accent6>
        <a:srgbClr val="459CDD"/>
      </a:accent6>
      <a:hlink>
        <a:srgbClr val="5BB5C3"/>
      </a:hlink>
      <a:folHlink>
        <a:srgbClr val="FDEC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5822</TotalTime>
  <Words>5505</Words>
  <Application>Microsoft Macintosh PowerPoint</Application>
  <PresentationFormat>Widescreen</PresentationFormat>
  <Paragraphs>262</Paragraphs>
  <Slides>44</Slides>
  <Notes>44</Notes>
  <HiddenSlides>0</HiddenSlides>
  <MMClips>42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Source Sans Pro</vt:lpstr>
      <vt:lpstr>Times New Roman</vt:lpstr>
      <vt:lpstr>Trade Gothic LT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Kristian Hibberd</dc:creator>
  <cp:lastModifiedBy>Giuliano Russo</cp:lastModifiedBy>
  <cp:revision>405</cp:revision>
  <cp:lastPrinted>2019-09-19T13:16:28Z</cp:lastPrinted>
  <dcterms:modified xsi:type="dcterms:W3CDTF">2021-04-12T09:00:20Z</dcterms:modified>
</cp:coreProperties>
</file>