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6" r:id="rId2"/>
    <p:sldId id="293" r:id="rId3"/>
    <p:sldId id="282" r:id="rId4"/>
    <p:sldId id="274" r:id="rId5"/>
    <p:sldId id="294" r:id="rId6"/>
    <p:sldId id="283" r:id="rId7"/>
    <p:sldId id="275" r:id="rId8"/>
    <p:sldId id="292" r:id="rId9"/>
    <p:sldId id="279" r:id="rId10"/>
    <p:sldId id="291" r:id="rId11"/>
    <p:sldId id="28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83"/>
  </p:normalViewPr>
  <p:slideViewPr>
    <p:cSldViewPr snapToGrid="0" snapToObjects="1">
      <p:cViewPr varScale="1">
        <p:scale>
          <a:sx n="100" d="100"/>
          <a:sy n="100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D3628-E36F-CC4C-909D-8CE0EC4B4892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A6B89-715E-2048-A304-5193B2B2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2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9B30-FA97-A640-88BD-31EEB8827C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60C5-74F7-8D4D-BA41-89C3CB4A5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82D52-1B38-9F43-A7B6-992A173F8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1142B-C9C3-B24A-9897-9120353B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CA29-B773-B64D-B1D7-6D8CB7F0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ED8D4-B100-C44B-84BE-CE208D5F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2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5BE4-81C1-1B4F-8AEA-1B8A90E4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2FA8B-08E0-A548-A8BB-2FA2EDC9A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C9CD1-4364-D944-9CFE-3BB64E52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FF6C4-8E28-1547-A61B-D54C55FC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67B98-5245-664A-A52A-95C04795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1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90DBD-E91C-F245-994C-4BC11D446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11EC3-75F2-2C43-A7B4-035E993A5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D6C2F-F2B7-6944-BDB5-6B350CA3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655-A878-A745-883C-0A96BEC1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CC253-4067-0B41-A1FD-14FC0034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15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7006-78B6-CE40-8387-7813BD82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5612-30C4-6048-BB81-BE570DA7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32A4B-909F-934C-A7F1-582F67B0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87AE-2CC3-974A-9403-E731784A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1DDF-3AA3-DB43-8712-67668B5B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DCF8-9DC1-7549-9B08-054ACE53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C3E64-5F83-2343-A0ED-DFB18EBB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9C76A-F3AE-544E-A984-6B3CC0C1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651B-F37F-524D-A180-E41E4355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54C-808D-6E4A-8A6C-AF0BC267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7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A71F-2DFA-6744-B4AF-B52BE641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BAD72-9554-AF4F-B2C7-3C7EE132E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1EBFD-B961-9E47-920F-F47E21C58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F5BE2-AFDB-8B41-A16D-CF0C38F2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CECA-01A5-E040-A569-42180782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7AF89-5B33-164A-92D3-97A2879C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1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F699-C775-0E49-B3AF-C7749C99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EEBF7-A251-D943-A083-27430022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5AD7C-EE74-E743-BFB0-CE73FB36F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A4384-406C-8B4D-A27F-DE31D0DCF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9E002-1925-9740-AA65-3984E8688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9E481-C413-1645-8E5A-E7A3095B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73923-1C63-C24E-B70B-313425B9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7D827-13C2-6546-A264-4C392646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6CB1-5F1A-BA48-84BC-216F9576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F00D3-5FDB-BC41-B883-F02C8713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99C66-32E8-1246-A81B-DB9FA9E4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15A16-E703-3443-86C3-4E4585DC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2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C9BE6-2081-0844-AEA1-7128BFB7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97C4F-7731-7B4C-B979-CF77B285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BB040-526C-5142-86EC-9A47A5C0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6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F840-B220-1947-94D5-CA3655B6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93F7-2E86-D748-A1F8-39013413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57758-2A9D-F848-B6E5-033832C22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8F9DE-D7BF-7944-8B0E-CBFC4EB2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8C6CD-D192-1D43-BEB2-200B0A09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9222B-77F6-0841-8EF0-9DB5C31F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1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6700-DF3E-4D46-B63A-13DF3057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FF31A-072E-1C4E-A4BD-EBA4F4A7D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517BD-13C3-444F-B1DB-52991B28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B8C43-52C7-D04E-80DD-6E9A8A65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EFAA3-5D05-424A-AC97-61B08BA2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D7187-67FA-9445-910E-BF29B467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1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66EC7-79EE-E342-80B0-AA72C3C2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5023-D07C-D74C-A793-55F4AF7FA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3DD18-D967-B543-B04F-3DFAD5778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7D08-774E-6940-A9FC-F34CB1B8FD5F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7A69C-05C4-3E49-AEFB-008EA4DD1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88329-187B-334E-B989-F7C74127A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BC42-1984-CE4B-870F-4A9845BB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3173"/>
            <a:ext cx="9144000" cy="2387600"/>
          </a:xfrm>
        </p:spPr>
        <p:txBody>
          <a:bodyPr>
            <a:noAutofit/>
          </a:bodyPr>
          <a:lstStyle/>
          <a:p>
            <a:r>
              <a:rPr lang="en-GB" sz="4000" dirty="0"/>
              <a:t>Theoretical underpinnings of research (part II): research questions, aims, objectives and conceptual frameworks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7543"/>
            <a:ext cx="9144000" cy="1655762"/>
          </a:xfrm>
        </p:spPr>
        <p:txBody>
          <a:bodyPr/>
          <a:lstStyle/>
          <a:p>
            <a:r>
              <a:rPr lang="en-GB" dirty="0"/>
              <a:t>Module leader: Giuliano Russo</a:t>
            </a:r>
          </a:p>
          <a:p>
            <a:endParaRPr lang="en-GB" dirty="0"/>
          </a:p>
          <a:p>
            <a:r>
              <a:rPr lang="en-GB" u="sng" dirty="0"/>
              <a:t>October </a:t>
            </a:r>
            <a:r>
              <a:rPr lang="en-GB" u="sng"/>
              <a:t>2</a:t>
            </a:r>
            <a:r>
              <a:rPr lang="en-GB" u="sng" baseline="30000"/>
              <a:t>nd</a:t>
            </a:r>
            <a:r>
              <a:rPr lang="en-GB" u="sng"/>
              <a:t> 2020</a:t>
            </a:r>
            <a:endParaRPr lang="en-GB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590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BSc Dissertation Module (IPH6102)</a:t>
            </a:r>
          </a:p>
        </p:txBody>
      </p:sp>
    </p:spTree>
    <p:extLst>
      <p:ext uri="{BB962C8B-B14F-4D97-AF65-F5344CB8AC3E}">
        <p14:creationId xmlns:p14="http://schemas.microsoft.com/office/powerpoint/2010/main" val="260101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0AB0-184F-5442-9493-6C2574D1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reasons why having a CF may be useful (</a:t>
            </a:r>
            <a:r>
              <a:rPr lang="en-GB" dirty="0" err="1"/>
              <a:t>Bordage</a:t>
            </a:r>
            <a:r>
              <a:rPr lang="en-GB" dirty="0"/>
              <a:t>, 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C0AC-B634-1948-BFF3-54B10C03F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/>
              <a:t>Organising (and explaining) your thoughts</a:t>
            </a:r>
          </a:p>
          <a:p>
            <a:pPr fontAlgn="base"/>
            <a:r>
              <a:rPr lang="en-GB" dirty="0"/>
              <a:t>Grounding your dissertation in the literature on the topic</a:t>
            </a:r>
          </a:p>
          <a:p>
            <a:pPr fontAlgn="base"/>
            <a:r>
              <a:rPr lang="en-GB" dirty="0"/>
              <a:t>Moving beyond descriptions of ‘what’ to explanations of ‘why’ and ‘how’</a:t>
            </a:r>
          </a:p>
          <a:p>
            <a:pPr fontAlgn="base"/>
            <a:r>
              <a:rPr lang="en-GB" dirty="0"/>
              <a:t>A filtering tool for linking research questions to data and data collection methods</a:t>
            </a:r>
          </a:p>
          <a:p>
            <a:pPr fontAlgn="base"/>
            <a:r>
              <a:rPr lang="en-GB" dirty="0"/>
              <a:t>A way of linking all the relevant bits of your research – the theoretical underpinnings, the questions, the data</a:t>
            </a:r>
          </a:p>
          <a:p>
            <a:pPr fontAlgn="base"/>
            <a:r>
              <a:rPr lang="en-GB" dirty="0"/>
              <a:t>Identifying the boundaries of the work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B1300-1630-EC47-8D01-DEEE9B0D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4F51-2D72-0741-8CD6-3A914416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framework to understand and research physician dual practice in LMICs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7EEDB-C8EF-AD48-8EDD-ADEC637AD4BA}"/>
              </a:ext>
            </a:extLst>
          </p:cNvPr>
          <p:cNvSpPr txBox="1"/>
          <p:nvPr/>
        </p:nvSpPr>
        <p:spPr>
          <a:xfrm>
            <a:off x="290946" y="6488668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Russo and </a:t>
            </a:r>
            <a:r>
              <a:rPr lang="en-GB" dirty="0" err="1"/>
              <a:t>McPake</a:t>
            </a:r>
            <a:r>
              <a:rPr lang="en-GB" dirty="0"/>
              <a:t>, 2013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8F557-A4E1-AB4E-9543-C3553833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90688"/>
            <a:ext cx="7696200" cy="467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CD733-E3FD-D44C-8B5C-698D68A9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5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3BAF-F35D-3B4D-AC54-A831EE38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away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8E564-17C8-D34B-B13B-0205FCB6D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Research questions encapsulate the essence of your research – they need to be ‘answerable’ and focus on a narrow aspect of a a wider problem</a:t>
            </a:r>
          </a:p>
          <a:p>
            <a:r>
              <a:rPr lang="en-GB" dirty="0"/>
              <a:t>Research aims refer to what is that you want to achieve with your investigation</a:t>
            </a:r>
          </a:p>
          <a:p>
            <a:r>
              <a:rPr lang="en-GB" dirty="0"/>
              <a:t>Objectives with the steps your research plans to take to achieve its goals</a:t>
            </a:r>
          </a:p>
          <a:p>
            <a:r>
              <a:rPr lang="en-GB" dirty="0"/>
              <a:t>Conceptual frameworks can show your understanding of the phenomenon to be researched, and how you are planning to research it</a:t>
            </a:r>
          </a:p>
          <a:p>
            <a:r>
              <a:rPr lang="en-GB"/>
              <a:t>They </a:t>
            </a:r>
            <a:r>
              <a:rPr lang="en-GB" dirty="0"/>
              <a:t>are a way to relate the theoretical aspects of research with its methods</a:t>
            </a:r>
          </a:p>
        </p:txBody>
      </p:sp>
    </p:spTree>
    <p:extLst>
      <p:ext uri="{BB962C8B-B14F-4D97-AF65-F5344CB8AC3E}">
        <p14:creationId xmlns:p14="http://schemas.microsoft.com/office/powerpoint/2010/main" val="364762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2B82-1E0B-294F-AA7C-CCB703A3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link between theory and empirical evidence when conducting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E1CE-541E-1547-BD92-785FC1F1D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works on two level: empirical observations, and theory building</a:t>
            </a:r>
          </a:p>
          <a:p>
            <a:r>
              <a:rPr lang="en-GB" dirty="0"/>
              <a:t>One cannot live without the other; theory on its own would not be ‘falsifiable’, and observations on their own would not be generalisable or explain wider phenomena</a:t>
            </a:r>
          </a:p>
          <a:p>
            <a:r>
              <a:rPr lang="en-GB" dirty="0"/>
              <a:t>This is why before setting out for a piece of research, we need to identify the relevant research questions, and study objectives</a:t>
            </a:r>
          </a:p>
          <a:p>
            <a:r>
              <a:rPr lang="en-GB" dirty="0"/>
              <a:t>We also need a ‘conceptual framework’, explaining our understanding of the phenomenon, but also telling us what data (observations) are needed to verify our hypotheses</a:t>
            </a:r>
          </a:p>
        </p:txBody>
      </p:sp>
    </p:spTree>
    <p:extLst>
      <p:ext uri="{BB962C8B-B14F-4D97-AF65-F5344CB8AC3E}">
        <p14:creationId xmlns:p14="http://schemas.microsoft.com/office/powerpoint/2010/main" val="316971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406D-F34B-3542-8FB9-CB772E4A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(dissertation) questions – what the difference with the general 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11FCB-10F2-4F43-AE4B-E95E6B65B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dissertation’s aim is what your work sets out to achieve</a:t>
            </a:r>
          </a:p>
          <a:p>
            <a:r>
              <a:rPr lang="en-GB" dirty="0"/>
              <a:t>A research question is the fundamental core of a research project, study, or review of literature. It </a:t>
            </a:r>
            <a:r>
              <a:rPr lang="en-GB" u="sng" dirty="0"/>
              <a:t>spells out </a:t>
            </a:r>
            <a:r>
              <a:rPr lang="en-GB" dirty="0"/>
              <a:t>the question you want to answer through your research, </a:t>
            </a:r>
            <a:r>
              <a:rPr lang="en-GB" u="sng" dirty="0"/>
              <a:t>focuses</a:t>
            </a:r>
            <a:r>
              <a:rPr lang="en-GB" dirty="0"/>
              <a:t> the study, </a:t>
            </a:r>
            <a:r>
              <a:rPr lang="en-GB" u="sng" dirty="0"/>
              <a:t>determines the methodology</a:t>
            </a:r>
            <a:r>
              <a:rPr lang="en-GB" dirty="0"/>
              <a:t>, and guides all </a:t>
            </a:r>
            <a:r>
              <a:rPr lang="en-GB" u="sng" dirty="0"/>
              <a:t>stages of </a:t>
            </a:r>
            <a:r>
              <a:rPr lang="en-GB" dirty="0"/>
              <a:t>inquiry, analysis, and reporting</a:t>
            </a:r>
          </a:p>
          <a:p>
            <a:r>
              <a:rPr lang="en-GB" dirty="0"/>
              <a:t>It starts by identifying a problem, and leads to formulating hypotheses to be tested</a:t>
            </a:r>
          </a:p>
          <a:p>
            <a:r>
              <a:rPr lang="en-GB" dirty="0"/>
              <a:t>Attributes of a (good research question): (a) the question is clear (b) significant; (c) answerable, and (d) ethical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128BB-B561-204F-B0B9-C06FE4EF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6255"/>
            <a:ext cx="9287885" cy="1600200"/>
          </a:xfrm>
        </p:spPr>
        <p:txBody>
          <a:bodyPr>
            <a:normAutofit/>
          </a:bodyPr>
          <a:lstStyle/>
          <a:p>
            <a:r>
              <a:rPr lang="en-GB" sz="3600" dirty="0"/>
              <a:t>Defining your research question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DB04A6-B7B5-8947-BA4C-0FAF335AF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Imagine you want to know whether the UK govt should make compulsory wearing bicycle helmets; what is the most relevant research question you should ask?</a:t>
            </a:r>
          </a:p>
          <a:p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6EF58-852C-4746-A7C3-8FA6A7C2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1ED10-9726-3E4D-9A1B-419A0A925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210" y="2296246"/>
            <a:ext cx="4546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6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029F-C8DD-014C-BC6F-3977F43C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your research question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4344-1A83-9845-9BC8-7F9EAFFE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aim of you research may be to explore whether cyclist should wear helmets</a:t>
            </a:r>
          </a:p>
          <a:p>
            <a:r>
              <a:rPr lang="en-GB" dirty="0"/>
              <a:t>But the questions need to be clear, specific, not too broad, and answerable; e.g. would cyclists get less injuries if they wore a helmet?</a:t>
            </a:r>
          </a:p>
          <a:p>
            <a:r>
              <a:rPr lang="en-GB" dirty="0"/>
              <a:t>Questions need to identify a specific situation, for which the answer is consistently the same, e.g. helmets protect against injuries, unless you are a reckless driver</a:t>
            </a:r>
            <a:r>
              <a:rPr lang="mr-IN" dirty="0"/>
              <a:t>…</a:t>
            </a:r>
            <a:r>
              <a:rPr lang="pt-PT" dirty="0"/>
              <a:t>.</a:t>
            </a:r>
          </a:p>
          <a:p>
            <a:r>
              <a:rPr lang="pt-PT" dirty="0"/>
              <a:t>A</a:t>
            </a:r>
            <a:r>
              <a:rPr lang="en-GB" dirty="0"/>
              <a:t> good research question would be: ‘Was wearing a bicycle helmet in London associated with a smaller probability of traffic injuries in the last decade?’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1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6119-01A2-FB4F-986D-A86355BD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and bad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40F8-A694-814E-BB6A-5F2800D8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female students smarter than male ones? What is wrong with this question?</a:t>
            </a:r>
          </a:p>
          <a:p>
            <a:r>
              <a:rPr lang="en-GB" dirty="0"/>
              <a:t>Are final year BSc female students’ dissertation’s grades higher than their male peers’ ones?</a:t>
            </a:r>
          </a:p>
          <a:p>
            <a:r>
              <a:rPr lang="en-GB" dirty="0"/>
              <a:t>Can AIDS patients run 100 metres in less than 13 seconds? What is wrong with this question?</a:t>
            </a:r>
          </a:p>
          <a:p>
            <a:r>
              <a:rPr lang="en-GB" dirty="0"/>
              <a:t>To what extent is the mobility of HIV-AIDS patients affected after two years of ART treatment?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75BAC-EA6D-9C4D-80AC-71AF9B48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7" y="440279"/>
            <a:ext cx="11679383" cy="70080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a dissertation (research) aims and objectives?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7" y="1750683"/>
            <a:ext cx="10688782" cy="41790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Aims: general purpose of the dissertation; what do you want to achieve?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‘What to examine?’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Objectives: practical steps that are needed to achieve the aim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 ‘How to examine?’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1D0E5-9858-2E4E-A34D-9C143AD7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7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4BA7-CFF5-F84D-A613-913D4C5A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conceptual (research) frameworks?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4BCEB-CF5E-B842-9405-8E9E399E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455161"/>
            <a:ext cx="7670800" cy="533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3A2E0-4140-3345-977C-2E6E794C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D5F5-69AC-2246-9E48-07B57D67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frameworks (CF)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6584-28FC-E443-8A7E-34F65C34C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CFs are a graphical representation of your understanding of a phenomenon and the causal relations between its components</a:t>
            </a:r>
          </a:p>
          <a:p>
            <a:r>
              <a:rPr lang="en-GB" dirty="0"/>
              <a:t>A CF does not take place in a vacuum, and will always make a reference to the </a:t>
            </a:r>
            <a:r>
              <a:rPr lang="en-GB" u="sng" dirty="0"/>
              <a:t>existing theories and evidence </a:t>
            </a:r>
            <a:r>
              <a:rPr lang="en-GB" dirty="0"/>
              <a:t>on the subject – i.e. what other scholars have said and written about it – its justification</a:t>
            </a:r>
          </a:p>
          <a:p>
            <a:r>
              <a:rPr lang="en-GB" dirty="0"/>
              <a:t>A conceptual framework can be used to explain how you are planning to research the topic, and the areas you will be focussing on</a:t>
            </a:r>
          </a:p>
          <a:p>
            <a:r>
              <a:rPr lang="en-GB" dirty="0"/>
              <a:t>A good CF: (a) gives a comprehensive view of the topic; (b) is linked to the literature and the evidence; (c) gives an idea of causality and sequence of events; (d) helps to operationalise your research/study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33919-654C-8243-9D07-6B1BD7EE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9843-BEC4-6A46-AB74-0017927B2B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1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884</Words>
  <Application>Microsoft Macintosh PowerPoint</Application>
  <PresentationFormat>Widescreen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Wingdings</vt:lpstr>
      <vt:lpstr>Office Theme</vt:lpstr>
      <vt:lpstr>Theoretical underpinnings of research (part II): research questions, aims, objectives and conceptual frameworks </vt:lpstr>
      <vt:lpstr>The link between theory and empirical evidence when conducting research</vt:lpstr>
      <vt:lpstr>Research (dissertation) questions – what the difference with the general aim?</vt:lpstr>
      <vt:lpstr>Defining your research question</vt:lpstr>
      <vt:lpstr>Defining your research question (cont.)</vt:lpstr>
      <vt:lpstr>Good and bad research questions</vt:lpstr>
      <vt:lpstr>What are a dissertation (research) aims and objectives? </vt:lpstr>
      <vt:lpstr>What are conceptual (research) frameworks?</vt:lpstr>
      <vt:lpstr>Conceptual frameworks (CF)</vt:lpstr>
      <vt:lpstr>A few reasons why having a CF may be useful (Bordage, 2009)</vt:lpstr>
      <vt:lpstr>A framework to understand and research physician dual practice in LMICs</vt:lpstr>
      <vt:lpstr>Take away messages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research design</dc:title>
  <dc:creator>Microsoft Office User</dc:creator>
  <cp:lastModifiedBy>Microsoft Office User</cp:lastModifiedBy>
  <cp:revision>17</cp:revision>
  <dcterms:created xsi:type="dcterms:W3CDTF">2019-09-30T17:51:56Z</dcterms:created>
  <dcterms:modified xsi:type="dcterms:W3CDTF">2020-09-09T16:13:23Z</dcterms:modified>
</cp:coreProperties>
</file>