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9" r:id="rId2"/>
    <p:sldId id="257" r:id="rId3"/>
    <p:sldId id="268" r:id="rId4"/>
    <p:sldId id="272" r:id="rId5"/>
    <p:sldId id="284" r:id="rId6"/>
    <p:sldId id="281" r:id="rId7"/>
    <p:sldId id="285" r:id="rId8"/>
    <p:sldId id="269" r:id="rId9"/>
    <p:sldId id="260" r:id="rId10"/>
    <p:sldId id="267" r:id="rId11"/>
    <p:sldId id="273" r:id="rId12"/>
    <p:sldId id="274" r:id="rId13"/>
    <p:sldId id="275" r:id="rId14"/>
    <p:sldId id="277" r:id="rId15"/>
    <p:sldId id="278" r:id="rId16"/>
    <p:sldId id="279" r:id="rId17"/>
    <p:sldId id="282" r:id="rId18"/>
    <p:sldId id="280" r:id="rId19"/>
    <p:sldId id="286"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5"/>
    <p:restoredTop sz="65948"/>
  </p:normalViewPr>
  <p:slideViewPr>
    <p:cSldViewPr snapToGrid="0" snapToObjects="1">
      <p:cViewPr varScale="1">
        <p:scale>
          <a:sx n="71" d="100"/>
          <a:sy n="7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12942-5A26-2549-A1AB-82EFF15DCBCD}" type="datetimeFigureOut">
              <a:rPr lang="en-US" smtClean="0"/>
              <a:t>11/12/20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7F09E-0431-C446-BFCE-9208F6CA9985}" type="slidenum">
              <a:rPr lang="en-US" smtClean="0"/>
              <a:t>‹#›</a:t>
            </a:fld>
            <a:endParaRPr lang="en-US"/>
          </a:p>
        </p:txBody>
      </p:sp>
    </p:spTree>
    <p:extLst>
      <p:ext uri="{BB962C8B-B14F-4D97-AF65-F5344CB8AC3E}">
        <p14:creationId xmlns:p14="http://schemas.microsoft.com/office/powerpoint/2010/main" val="21985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Agency is the process of making worlds – </a:t>
            </a:r>
            <a:r>
              <a:rPr lang="en-US" dirty="0" err="1"/>
              <a:t>worlding</a:t>
            </a:r>
            <a:r>
              <a:rPr lang="en-US" dirty="0"/>
              <a:t> or becoming with – the non-human others we share the earth with – speculative </a:t>
            </a:r>
            <a:r>
              <a:rPr lang="en-US" dirty="0" err="1"/>
              <a:t>fabulation</a:t>
            </a:r>
            <a:r>
              <a:rPr lang="en-US" dirty="0"/>
              <a:t>. A relationship which for too long has been denied and resulted in the Anthropocene/</a:t>
            </a:r>
            <a:r>
              <a:rPr lang="en-US" dirty="0" err="1"/>
              <a:t>capitlocene</a:t>
            </a:r>
            <a:r>
              <a:rPr lang="en-US" dirty="0"/>
              <a:t> (mindless extraction of resource for the purposes of producing a surplus)</a:t>
            </a:r>
          </a:p>
        </p:txBody>
      </p:sp>
      <p:sp>
        <p:nvSpPr>
          <p:cNvPr id="4" name="Slide Number Placeholder 3"/>
          <p:cNvSpPr>
            <a:spLocks noGrp="1"/>
          </p:cNvSpPr>
          <p:nvPr>
            <p:ph type="sldNum" sz="quarter" idx="5"/>
          </p:nvPr>
        </p:nvSpPr>
        <p:spPr/>
        <p:txBody>
          <a:bodyPr/>
          <a:lstStyle/>
          <a:p>
            <a:fld id="{05F7F09E-0431-C446-BFCE-9208F6CA9985}" type="slidenum">
              <a:rPr lang="en-US" smtClean="0"/>
              <a:t>6</a:t>
            </a:fld>
            <a:endParaRPr lang="en-US"/>
          </a:p>
        </p:txBody>
      </p:sp>
    </p:spTree>
    <p:extLst>
      <p:ext uri="{BB962C8B-B14F-4D97-AF65-F5344CB8AC3E}">
        <p14:creationId xmlns:p14="http://schemas.microsoft.com/office/powerpoint/2010/main" val="85964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Agency is the process of making worlds – </a:t>
            </a:r>
            <a:r>
              <a:rPr lang="en-US" dirty="0" err="1"/>
              <a:t>worlding</a:t>
            </a:r>
            <a:r>
              <a:rPr lang="en-US" dirty="0"/>
              <a:t> or becoming with – the non-human others we share the earth with – speculative </a:t>
            </a:r>
            <a:r>
              <a:rPr lang="en-US" dirty="0" err="1"/>
              <a:t>fabulation</a:t>
            </a:r>
            <a:r>
              <a:rPr lang="en-US" dirty="0"/>
              <a:t>. A relationship which for too long has been denied and resulted in the Anthropocene/</a:t>
            </a:r>
            <a:r>
              <a:rPr lang="en-US" dirty="0" err="1"/>
              <a:t>capitlocene</a:t>
            </a:r>
            <a:r>
              <a:rPr lang="en-US" dirty="0"/>
              <a:t> (mindless extraction of resource for the purposes of producing a surplus)</a:t>
            </a:r>
          </a:p>
        </p:txBody>
      </p:sp>
      <p:sp>
        <p:nvSpPr>
          <p:cNvPr id="4" name="Slide Number Placeholder 3"/>
          <p:cNvSpPr>
            <a:spLocks noGrp="1"/>
          </p:cNvSpPr>
          <p:nvPr>
            <p:ph type="sldNum" sz="quarter" idx="5"/>
          </p:nvPr>
        </p:nvSpPr>
        <p:spPr/>
        <p:txBody>
          <a:bodyPr/>
          <a:lstStyle/>
          <a:p>
            <a:fld id="{05F7F09E-0431-C446-BFCE-9208F6CA9985}" type="slidenum">
              <a:rPr lang="en-US" smtClean="0"/>
              <a:t>7</a:t>
            </a:fld>
            <a:endParaRPr lang="en-US"/>
          </a:p>
        </p:txBody>
      </p:sp>
    </p:spTree>
    <p:extLst>
      <p:ext uri="{BB962C8B-B14F-4D97-AF65-F5344CB8AC3E}">
        <p14:creationId xmlns:p14="http://schemas.microsoft.com/office/powerpoint/2010/main" val="4356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F7F09E-0431-C446-BFCE-9208F6CA9985}" type="slidenum">
              <a:rPr lang="en-US" smtClean="0"/>
              <a:t>13</a:t>
            </a:fld>
            <a:endParaRPr lang="en-US"/>
          </a:p>
        </p:txBody>
      </p:sp>
    </p:spTree>
    <p:extLst>
      <p:ext uri="{BB962C8B-B14F-4D97-AF65-F5344CB8AC3E}">
        <p14:creationId xmlns:p14="http://schemas.microsoft.com/office/powerpoint/2010/main" val="393542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F7F09E-0431-C446-BFCE-9208F6CA9985}" type="slidenum">
              <a:rPr lang="en-US" smtClean="0"/>
              <a:t>14</a:t>
            </a:fld>
            <a:endParaRPr lang="en-US"/>
          </a:p>
        </p:txBody>
      </p:sp>
    </p:spTree>
    <p:extLst>
      <p:ext uri="{BB962C8B-B14F-4D97-AF65-F5344CB8AC3E}">
        <p14:creationId xmlns:p14="http://schemas.microsoft.com/office/powerpoint/2010/main" val="4160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According to Isabelle </a:t>
            </a:r>
            <a:r>
              <a:rPr lang="en-GB" sz="1200" kern="1200" dirty="0" err="1">
                <a:solidFill>
                  <a:schemeClr val="tx1"/>
                </a:solidFill>
                <a:effectLst/>
                <a:latin typeface="+mn-lt"/>
                <a:ea typeface="+mn-ea"/>
                <a:cs typeface="+mn-cs"/>
              </a:rPr>
              <a:t>Stengers</a:t>
            </a:r>
            <a:r>
              <a:rPr lang="en-GB" sz="1200" kern="1200" dirty="0">
                <a:solidFill>
                  <a:schemeClr val="tx1"/>
                </a:solidFill>
                <a:effectLst/>
                <a:latin typeface="+mn-lt"/>
                <a:ea typeface="+mn-ea"/>
                <a:cs typeface="+mn-cs"/>
              </a:rPr>
              <a:t>, our ‘guardians’, those tasked with managing populations, are aware that the world and, as a consequence, their practices have transformed in the wake of the imbricated economic and environmental crisis. However, in spite of the undeniable inequalities wrought by capitalism ‘one cannot interfere with the “laws of the market,” nor with the profits of industry’ (ref). What has then changed is the role of politics. Politics and the role of citizens has become that of ‘having to’ (as opposed to asking why and imagining otherwise). You ‘have to’ live with decreased levels of social welfare and rising rates of homelessness, even though it might kill you. You have to accept that there is never going to be enough money to fund the replacement of Victorian drainage systems that might help protect homes from the flooding we know is coming. You ‘have to’ carry on and look after your environment even though there we  there are no resources to protect it in the long term and it makes you anxious. You are included in the solutions to these problems, what are you grumbling about? You are empowered and part of the solution!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‘Having to’ results in planetary health becoming a zero sum game – the continued imperative of reduced state spending and the belief that the gaps left will be plugged by communities and charities results in a fragmented and precarious system of stewardship</a:t>
            </a:r>
            <a:endParaRPr lang="en-US" dirty="0"/>
          </a:p>
        </p:txBody>
      </p:sp>
      <p:sp>
        <p:nvSpPr>
          <p:cNvPr id="4" name="Slide Number Placeholder 3"/>
          <p:cNvSpPr>
            <a:spLocks noGrp="1"/>
          </p:cNvSpPr>
          <p:nvPr>
            <p:ph type="sldNum" sz="quarter" idx="5"/>
          </p:nvPr>
        </p:nvSpPr>
        <p:spPr/>
        <p:txBody>
          <a:bodyPr/>
          <a:lstStyle/>
          <a:p>
            <a:fld id="{05F7F09E-0431-C446-BFCE-9208F6CA9985}" type="slidenum">
              <a:rPr lang="en-US" smtClean="0"/>
              <a:t>17</a:t>
            </a:fld>
            <a:endParaRPr lang="en-US"/>
          </a:p>
        </p:txBody>
      </p:sp>
    </p:spTree>
    <p:extLst>
      <p:ext uri="{BB962C8B-B14F-4D97-AF65-F5344CB8AC3E}">
        <p14:creationId xmlns:p14="http://schemas.microsoft.com/office/powerpoint/2010/main" val="262493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Calder work I have tried to make the costs of current local manifestations of stewardship visible vis a vie the labor conditions and the sustainability of stewardship projects, which create a painful relationship between human and natural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also like to make visible an approach embodied  by some of the NFM groups  </a:t>
            </a:r>
            <a:r>
              <a:rPr lang="en-GB" sz="1200" dirty="0">
                <a:latin typeface="DIN Condensed" pitchFamily="2" charset="0"/>
              </a:rPr>
              <a:t>‘the specific problems, of specific individuals, in the specific circumstances of Calder.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DIN Condense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DIN Condensed" pitchFamily="2" charset="0"/>
              </a:rPr>
              <a:t>The interdependency of care for people, care for the earth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DIN Condensed" pitchFamily="2" charset="0"/>
            </a:endParaRPr>
          </a:p>
          <a:p>
            <a:endParaRPr lang="en-US" dirty="0"/>
          </a:p>
        </p:txBody>
      </p:sp>
      <p:sp>
        <p:nvSpPr>
          <p:cNvPr id="4" name="Slide Number Placeholder 3"/>
          <p:cNvSpPr>
            <a:spLocks noGrp="1"/>
          </p:cNvSpPr>
          <p:nvPr>
            <p:ph type="sldNum" sz="quarter" idx="5"/>
          </p:nvPr>
        </p:nvSpPr>
        <p:spPr/>
        <p:txBody>
          <a:bodyPr/>
          <a:lstStyle/>
          <a:p>
            <a:fld id="{05F7F09E-0431-C446-BFCE-9208F6CA9985}" type="slidenum">
              <a:rPr lang="en-US" smtClean="0"/>
              <a:t>18</a:t>
            </a:fld>
            <a:endParaRPr lang="en-US"/>
          </a:p>
        </p:txBody>
      </p:sp>
    </p:spTree>
    <p:extLst>
      <p:ext uri="{BB962C8B-B14F-4D97-AF65-F5344CB8AC3E}">
        <p14:creationId xmlns:p14="http://schemas.microsoft.com/office/powerpoint/2010/main" val="2508385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B0E0-2F11-1B43-AA5A-48D74F905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59BFB-F75B-5D47-A066-DCF9BC0D3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E8DFB-836C-4548-9526-626ED368D250}"/>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CA877F78-52BB-2747-A709-1D748BD8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EA1B8-4E33-9C45-8348-0CC934184FF5}"/>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326701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0CC3-D279-9642-B783-2F16BDCD0A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7D825B-C831-7442-9678-33441890C9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DD256-8EB3-EB48-BBBA-249A22E8E80F}"/>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61890042-D475-6D4B-A26A-0EFC438E2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E13D1-CCA4-7C40-89A0-0DF472B2349C}"/>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292941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E01C49-67EA-0D4D-B642-9A2FA0EA0A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ECC29-32A2-024A-8A11-CDC109BC83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7AB90-6040-504A-A69F-DDDE7AB48BB0}"/>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67413604-8636-0449-8028-E26344D7E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27AB2-A3C8-7B4A-AE95-87169271E994}"/>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80561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329A-9D0D-4E44-A4D8-11D1955E0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AB6DA-116C-C342-9083-D771A1A3BC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71335-F342-9442-8313-8FBBF0FA9229}"/>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7C98F322-FC5F-924D-90BC-993581D71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AB901-95A0-914C-89CC-4BA52F7401D2}"/>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95340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E3-4D12-F84F-8CB4-A85566C1EE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456CB-C8A3-FA43-B552-A9F32F9BC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E9C0F3-8EA1-A743-90E9-84DCA01D7DB5}"/>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11AFB17B-9273-4F4B-BEEE-DF0119E9B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58D54-49E3-E54B-B756-6A2BE741C54B}"/>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95217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F8A-C813-CC46-B247-71A660CFA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29E4A-7DF1-A844-A0EB-FEE28E3CA3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52EA74-5420-F14A-B3B7-AE9F07D622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1B1E2-D287-C644-8F7D-A6A2139DA7B3}"/>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6" name="Footer Placeholder 5">
            <a:extLst>
              <a:ext uri="{FF2B5EF4-FFF2-40B4-BE49-F238E27FC236}">
                <a16:creationId xmlns:a16="http://schemas.microsoft.com/office/drawing/2014/main" id="{DB9918A5-0D52-B349-A2F5-8D9E3579B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46F51-DBB9-0A44-85AD-714276EA0C59}"/>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376790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2A3C-F3E2-4D44-B947-12293C809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6F97D-CA96-8E47-9153-83E7AEE3C7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AE2210-8813-6A40-872E-C843D57961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59CD38-0F3E-1B49-8AD8-183B7D692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BF18B2-DF94-1E43-B963-8098F5BB66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FB144-B263-0640-B079-727004C6AF28}"/>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8" name="Footer Placeholder 7">
            <a:extLst>
              <a:ext uri="{FF2B5EF4-FFF2-40B4-BE49-F238E27FC236}">
                <a16:creationId xmlns:a16="http://schemas.microsoft.com/office/drawing/2014/main" id="{AA55D3ED-89AA-634F-882C-49A83F0965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78E7C-1FCD-1E48-AA50-AEA110F92980}"/>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385478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19D26-28C1-6C40-9B60-46E2E4826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6AF620-4F5B-284D-B2EA-297069139544}"/>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4" name="Footer Placeholder 3">
            <a:extLst>
              <a:ext uri="{FF2B5EF4-FFF2-40B4-BE49-F238E27FC236}">
                <a16:creationId xmlns:a16="http://schemas.microsoft.com/office/drawing/2014/main" id="{146B08A0-5DA7-0A46-9832-8E042A1830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B2B6CA-C1FE-1047-B69B-5D5148CADDEB}"/>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31809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9D15B-40CA-1543-BCF2-B828214B2C13}"/>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3" name="Footer Placeholder 2">
            <a:extLst>
              <a:ext uri="{FF2B5EF4-FFF2-40B4-BE49-F238E27FC236}">
                <a16:creationId xmlns:a16="http://schemas.microsoft.com/office/drawing/2014/main" id="{7C210F46-0B18-944B-BEE5-7B5153A3C3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12F7DD-4B63-0949-ABD1-024BF1CC80CD}"/>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85141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8C72-0A2C-1742-A6F3-C7571687B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C11F6-A241-2946-A12A-FAF75F0D4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660427-4740-324C-A041-A560D568D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8439B9-1459-514A-906D-05D305EA9479}"/>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6" name="Footer Placeholder 5">
            <a:extLst>
              <a:ext uri="{FF2B5EF4-FFF2-40B4-BE49-F238E27FC236}">
                <a16:creationId xmlns:a16="http://schemas.microsoft.com/office/drawing/2014/main" id="{B11EAB7A-BC18-EC4A-B99E-1700ABEB1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D792-0895-1348-9C57-1BF3CEDD607C}"/>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235763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75CC-F731-2640-A1F8-50E143DF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58AD50-9205-054D-B2A7-8ABC8707C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3BA25-F1B7-8741-A20A-48E031F2F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A2468F-EC07-F644-895D-41C75FFE23C3}"/>
              </a:ext>
            </a:extLst>
          </p:cNvPr>
          <p:cNvSpPr>
            <a:spLocks noGrp="1"/>
          </p:cNvSpPr>
          <p:nvPr>
            <p:ph type="dt" sz="half" idx="10"/>
          </p:nvPr>
        </p:nvSpPr>
        <p:spPr/>
        <p:txBody>
          <a:bodyPr/>
          <a:lstStyle/>
          <a:p>
            <a:fld id="{D3BE2471-6F43-8B4B-870C-BBF4F9B2505A}" type="datetimeFigureOut">
              <a:rPr lang="en-US" smtClean="0"/>
              <a:t>11/12/20</a:t>
            </a:fld>
            <a:endParaRPr lang="en-US"/>
          </a:p>
        </p:txBody>
      </p:sp>
      <p:sp>
        <p:nvSpPr>
          <p:cNvPr id="6" name="Footer Placeholder 5">
            <a:extLst>
              <a:ext uri="{FF2B5EF4-FFF2-40B4-BE49-F238E27FC236}">
                <a16:creationId xmlns:a16="http://schemas.microsoft.com/office/drawing/2014/main" id="{D1405C56-D727-9849-832F-75A1A8CC8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35C79-4507-0A47-932D-3A1F8671C01F}"/>
              </a:ext>
            </a:extLst>
          </p:cNvPr>
          <p:cNvSpPr>
            <a:spLocks noGrp="1"/>
          </p:cNvSpPr>
          <p:nvPr>
            <p:ph type="sldNum" sz="quarter" idx="12"/>
          </p:nvPr>
        </p:nvSpPr>
        <p:spPr/>
        <p:txBody>
          <a:bodyPr/>
          <a:lstStyle/>
          <a:p>
            <a:fld id="{50FDF1F0-D914-B94E-AA9A-AFE38FB9A6B5}" type="slidenum">
              <a:rPr lang="en-US" smtClean="0"/>
              <a:t>‹#›</a:t>
            </a:fld>
            <a:endParaRPr lang="en-US"/>
          </a:p>
        </p:txBody>
      </p:sp>
    </p:spTree>
    <p:extLst>
      <p:ext uri="{BB962C8B-B14F-4D97-AF65-F5344CB8AC3E}">
        <p14:creationId xmlns:p14="http://schemas.microsoft.com/office/powerpoint/2010/main" val="300012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281F1-35F3-1B4D-81A8-B56407887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3860D-B0D0-104E-A672-0E7A4D56F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887E8-1D1C-B242-BA43-0BB5611DE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E2471-6F43-8B4B-870C-BBF4F9B2505A}" type="datetimeFigureOut">
              <a:rPr lang="en-US" smtClean="0"/>
              <a:t>11/12/20</a:t>
            </a:fld>
            <a:endParaRPr lang="en-US"/>
          </a:p>
        </p:txBody>
      </p:sp>
      <p:sp>
        <p:nvSpPr>
          <p:cNvPr id="5" name="Footer Placeholder 4">
            <a:extLst>
              <a:ext uri="{FF2B5EF4-FFF2-40B4-BE49-F238E27FC236}">
                <a16:creationId xmlns:a16="http://schemas.microsoft.com/office/drawing/2014/main" id="{6A37A7B5-2B85-AE4B-A920-1C948835E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1B9C8-FD0B-B343-8AB2-C941804BE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DF1F0-D914-B94E-AA9A-AFE38FB9A6B5}" type="slidenum">
              <a:rPr lang="en-US" smtClean="0"/>
              <a:t>‹#›</a:t>
            </a:fld>
            <a:endParaRPr lang="en-US"/>
          </a:p>
        </p:txBody>
      </p:sp>
    </p:spTree>
    <p:extLst>
      <p:ext uri="{BB962C8B-B14F-4D97-AF65-F5344CB8AC3E}">
        <p14:creationId xmlns:p14="http://schemas.microsoft.com/office/powerpoint/2010/main" val="2632505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https://www.nao.org.uk/naoblog/wp-content/uploads/sites/33/2019/02/LAs-Financial-sustainability-Key-Fact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file:////var/folders/hr/l6ch47p96dqf5drbknfy_ctc0000gp/T/com.microsoft.Word/WebArchiveCopyPasteTempFiles/p17" TargetMode="External"/><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est Sites Calder Valley">
            <a:extLst>
              <a:ext uri="{FF2B5EF4-FFF2-40B4-BE49-F238E27FC236}">
                <a16:creationId xmlns:a16="http://schemas.microsoft.com/office/drawing/2014/main" id="{6551418D-3256-6940-8B46-E2859AE7C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55" y="1470527"/>
            <a:ext cx="5925407" cy="39502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A665AB-327C-F045-A5DB-FA374B613A3A}"/>
              </a:ext>
            </a:extLst>
          </p:cNvPr>
          <p:cNvSpPr txBox="1"/>
          <p:nvPr/>
        </p:nvSpPr>
        <p:spPr>
          <a:xfrm>
            <a:off x="6684579" y="798785"/>
            <a:ext cx="5244662" cy="5386090"/>
          </a:xfrm>
          <a:prstGeom prst="rect">
            <a:avLst/>
          </a:prstGeom>
          <a:noFill/>
        </p:spPr>
        <p:txBody>
          <a:bodyPr wrap="square" rtlCol="0">
            <a:spAutoFit/>
          </a:bodyPr>
          <a:lstStyle/>
          <a:p>
            <a:r>
              <a:rPr lang="en-GB" sz="3200" dirty="0">
                <a:latin typeface="DIN Condensed" pitchFamily="2" charset="0"/>
              </a:rPr>
              <a:t>Test Sites is Arts Catalyst’s series of inquiries into matters of concern connected with environmental change – such as flooding, pollution, and species loss – and their impact on local culture and the health and wellbeing of our ecosystems and ourselves. At each site, we are involving local people in art-led co-inquiries, working with artists, scientists, and other experts </a:t>
            </a:r>
          </a:p>
          <a:p>
            <a:endParaRPr lang="en-US" sz="2400" dirty="0"/>
          </a:p>
        </p:txBody>
      </p:sp>
    </p:spTree>
    <p:extLst>
      <p:ext uri="{BB962C8B-B14F-4D97-AF65-F5344CB8AC3E}">
        <p14:creationId xmlns:p14="http://schemas.microsoft.com/office/powerpoint/2010/main" val="2160830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4155D-D9F9-9842-B121-761B0EBA9D74}"/>
              </a:ext>
            </a:extLst>
          </p:cNvPr>
          <p:cNvPicPr>
            <a:picLocks noChangeAspect="1"/>
          </p:cNvPicPr>
          <p:nvPr/>
        </p:nvPicPr>
        <p:blipFill>
          <a:blip r:embed="rId2"/>
          <a:stretch>
            <a:fillRect/>
          </a:stretch>
        </p:blipFill>
        <p:spPr>
          <a:xfrm>
            <a:off x="949574" y="1435624"/>
            <a:ext cx="5708129" cy="2386012"/>
          </a:xfrm>
          <a:prstGeom prst="rect">
            <a:avLst/>
          </a:prstGeom>
          <a:ln>
            <a:solidFill>
              <a:schemeClr val="tx1"/>
            </a:solidFill>
          </a:ln>
        </p:spPr>
      </p:pic>
      <p:pic>
        <p:nvPicPr>
          <p:cNvPr id="5" name="Picture 8" descr="https://www.nao.org.uk/naoblog/wp-content/uploads/sites/33/2019/02/LAs-Financial-sustainability-Key-Facts.jpg">
            <a:extLst>
              <a:ext uri="{FF2B5EF4-FFF2-40B4-BE49-F238E27FC236}">
                <a16:creationId xmlns:a16="http://schemas.microsoft.com/office/drawing/2014/main" id="{8A65E8F1-04F6-5247-BAB7-CDA48B9DAE4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299316" y="1271047"/>
            <a:ext cx="4445009" cy="51011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D4E786-04BC-8744-875B-5C19585CFC9E}"/>
              </a:ext>
            </a:extLst>
          </p:cNvPr>
          <p:cNvSpPr txBox="1"/>
          <p:nvPr/>
        </p:nvSpPr>
        <p:spPr>
          <a:xfrm>
            <a:off x="457200" y="4114799"/>
            <a:ext cx="6671733" cy="1631216"/>
          </a:xfrm>
          <a:prstGeom prst="rect">
            <a:avLst/>
          </a:prstGeom>
          <a:noFill/>
        </p:spPr>
        <p:txBody>
          <a:bodyPr wrap="square" rtlCol="0">
            <a:spAutoFit/>
          </a:bodyPr>
          <a:lstStyle/>
          <a:p>
            <a:r>
              <a:rPr lang="en-GB" sz="2000" dirty="0">
                <a:latin typeface="DIN Condensed" pitchFamily="2" charset="0"/>
              </a:rPr>
              <a:t>…you know there’s like a whole continuum of services which are all working with people, and all ought to interlink. They’ve all been restructured in isolation and it feels like what we’ve got now is this sort of patchwork of duplication next to holes really. (Kirklees Council Worker)</a:t>
            </a:r>
            <a:endParaRPr lang="en-US" sz="2000" dirty="0"/>
          </a:p>
        </p:txBody>
      </p:sp>
      <p:sp>
        <p:nvSpPr>
          <p:cNvPr id="7" name="TextBox 6">
            <a:extLst>
              <a:ext uri="{FF2B5EF4-FFF2-40B4-BE49-F238E27FC236}">
                <a16:creationId xmlns:a16="http://schemas.microsoft.com/office/drawing/2014/main" id="{089EBBE4-34F1-D643-9472-8DC643266F1C}"/>
              </a:ext>
            </a:extLst>
          </p:cNvPr>
          <p:cNvSpPr txBox="1"/>
          <p:nvPr/>
        </p:nvSpPr>
        <p:spPr>
          <a:xfrm>
            <a:off x="600075" y="400050"/>
            <a:ext cx="11029950" cy="523220"/>
          </a:xfrm>
          <a:prstGeom prst="rect">
            <a:avLst/>
          </a:prstGeom>
          <a:noFill/>
        </p:spPr>
        <p:txBody>
          <a:bodyPr wrap="square" rtlCol="0">
            <a:spAutoFit/>
          </a:bodyPr>
          <a:lstStyle/>
          <a:p>
            <a:r>
              <a:rPr lang="en-US" sz="2800" dirty="0">
                <a:latin typeface="DIN Condensed" pitchFamily="2" charset="0"/>
              </a:rPr>
              <a:t>Changing times: having the ‘power’ but not the capacity for local government  </a:t>
            </a:r>
          </a:p>
        </p:txBody>
      </p:sp>
    </p:spTree>
    <p:extLst>
      <p:ext uri="{BB962C8B-B14F-4D97-AF65-F5344CB8AC3E}">
        <p14:creationId xmlns:p14="http://schemas.microsoft.com/office/powerpoint/2010/main" val="2421167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C8D2-35FF-AA4D-9795-D221CB24C583}"/>
              </a:ext>
            </a:extLst>
          </p:cNvPr>
          <p:cNvSpPr>
            <a:spLocks noGrp="1"/>
          </p:cNvSpPr>
          <p:nvPr>
            <p:ph type="title"/>
          </p:nvPr>
        </p:nvSpPr>
        <p:spPr>
          <a:xfrm>
            <a:off x="418052" y="365126"/>
            <a:ext cx="11297698" cy="577850"/>
          </a:xfrm>
        </p:spPr>
        <p:txBody>
          <a:bodyPr>
            <a:normAutofit/>
          </a:bodyPr>
          <a:lstStyle/>
          <a:p>
            <a:r>
              <a:rPr lang="en-US" sz="3200" dirty="0">
                <a:latin typeface="DIN Condensed" pitchFamily="2" charset="0"/>
              </a:rPr>
              <a:t>Resilient communities of stewardship: UK flood recovery and resilience  </a:t>
            </a:r>
          </a:p>
        </p:txBody>
      </p:sp>
      <p:pic>
        <p:nvPicPr>
          <p:cNvPr id="4" name="Content Placeholder 5">
            <a:extLst>
              <a:ext uri="{FF2B5EF4-FFF2-40B4-BE49-F238E27FC236}">
                <a16:creationId xmlns:a16="http://schemas.microsoft.com/office/drawing/2014/main" id="{B5405769-A9E7-1B43-8BC8-FE4A14C52548}"/>
              </a:ext>
            </a:extLst>
          </p:cNvPr>
          <p:cNvPicPr>
            <a:picLocks noGrp="1" noChangeAspect="1"/>
          </p:cNvPicPr>
          <p:nvPr>
            <p:ph idx="1"/>
          </p:nvPr>
        </p:nvPicPr>
        <p:blipFill>
          <a:blip r:embed="rId2"/>
          <a:stretch>
            <a:fillRect/>
          </a:stretch>
        </p:blipFill>
        <p:spPr>
          <a:xfrm>
            <a:off x="418052" y="1500188"/>
            <a:ext cx="5715428" cy="4719637"/>
          </a:xfrm>
          <a:prstGeom prst="rect">
            <a:avLst/>
          </a:prstGeom>
        </p:spPr>
      </p:pic>
      <p:pic>
        <p:nvPicPr>
          <p:cNvPr id="5" name="Picture 4">
            <a:extLst>
              <a:ext uri="{FF2B5EF4-FFF2-40B4-BE49-F238E27FC236}">
                <a16:creationId xmlns:a16="http://schemas.microsoft.com/office/drawing/2014/main" id="{9BC0CE31-D902-9148-9472-95163C33BAC9}"/>
              </a:ext>
            </a:extLst>
          </p:cNvPr>
          <p:cNvPicPr>
            <a:picLocks noChangeAspect="1"/>
          </p:cNvPicPr>
          <p:nvPr/>
        </p:nvPicPr>
        <p:blipFill>
          <a:blip r:embed="rId3"/>
          <a:stretch>
            <a:fillRect/>
          </a:stretch>
        </p:blipFill>
        <p:spPr>
          <a:xfrm>
            <a:off x="6413431" y="1140143"/>
            <a:ext cx="5136584" cy="2014245"/>
          </a:xfrm>
          <a:prstGeom prst="rect">
            <a:avLst/>
          </a:prstGeom>
        </p:spPr>
      </p:pic>
      <p:pic>
        <p:nvPicPr>
          <p:cNvPr id="6" name="Content Placeholder 6">
            <a:extLst>
              <a:ext uri="{FF2B5EF4-FFF2-40B4-BE49-F238E27FC236}">
                <a16:creationId xmlns:a16="http://schemas.microsoft.com/office/drawing/2014/main" id="{F59D72B9-3479-F54C-90A4-FD175D35DA39}"/>
              </a:ext>
            </a:extLst>
          </p:cNvPr>
          <p:cNvPicPr>
            <a:picLocks noChangeAspect="1"/>
          </p:cNvPicPr>
          <p:nvPr/>
        </p:nvPicPr>
        <p:blipFill>
          <a:blip r:embed="rId4"/>
          <a:stretch>
            <a:fillRect/>
          </a:stretch>
        </p:blipFill>
        <p:spPr>
          <a:xfrm>
            <a:off x="6349013" y="3591431"/>
            <a:ext cx="5181600" cy="2449259"/>
          </a:xfrm>
          <a:prstGeom prst="rect">
            <a:avLst/>
          </a:prstGeom>
        </p:spPr>
      </p:pic>
    </p:spTree>
    <p:extLst>
      <p:ext uri="{BB962C8B-B14F-4D97-AF65-F5344CB8AC3E}">
        <p14:creationId xmlns:p14="http://schemas.microsoft.com/office/powerpoint/2010/main" val="290621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8CA3-C207-DB4D-A1F3-09A72613079C}"/>
              </a:ext>
            </a:extLst>
          </p:cNvPr>
          <p:cNvSpPr>
            <a:spLocks noGrp="1"/>
          </p:cNvSpPr>
          <p:nvPr>
            <p:ph type="title"/>
          </p:nvPr>
        </p:nvSpPr>
        <p:spPr>
          <a:xfrm>
            <a:off x="838200" y="365125"/>
            <a:ext cx="10515600" cy="620713"/>
          </a:xfrm>
        </p:spPr>
        <p:txBody>
          <a:bodyPr>
            <a:normAutofit fontScale="90000"/>
          </a:bodyPr>
          <a:lstStyle/>
          <a:p>
            <a:r>
              <a:rPr lang="en-US" dirty="0">
                <a:latin typeface="DIN Condensed" pitchFamily="2" charset="0"/>
              </a:rPr>
              <a:t>Resilient communities of stewardship: the local plan </a:t>
            </a:r>
          </a:p>
        </p:txBody>
      </p:sp>
      <p:pic>
        <p:nvPicPr>
          <p:cNvPr id="5" name="Content Placeholder 6">
            <a:extLst>
              <a:ext uri="{FF2B5EF4-FFF2-40B4-BE49-F238E27FC236}">
                <a16:creationId xmlns:a16="http://schemas.microsoft.com/office/drawing/2014/main" id="{CA819DCA-FE0A-BA4D-B188-2A35B5D2D7AA}"/>
              </a:ext>
            </a:extLst>
          </p:cNvPr>
          <p:cNvPicPr>
            <a:picLocks noChangeAspect="1"/>
          </p:cNvPicPr>
          <p:nvPr/>
        </p:nvPicPr>
        <p:blipFill>
          <a:blip r:embed="rId2"/>
          <a:stretch>
            <a:fillRect/>
          </a:stretch>
        </p:blipFill>
        <p:spPr>
          <a:xfrm>
            <a:off x="542923" y="1746329"/>
            <a:ext cx="5614989" cy="550545"/>
          </a:xfrm>
          <a:prstGeom prst="rect">
            <a:avLst/>
          </a:prstGeom>
        </p:spPr>
      </p:pic>
      <p:pic>
        <p:nvPicPr>
          <p:cNvPr id="6" name="Picture 5">
            <a:extLst>
              <a:ext uri="{FF2B5EF4-FFF2-40B4-BE49-F238E27FC236}">
                <a16:creationId xmlns:a16="http://schemas.microsoft.com/office/drawing/2014/main" id="{476C06D3-D98B-C842-91F9-FA7856983921}"/>
              </a:ext>
            </a:extLst>
          </p:cNvPr>
          <p:cNvPicPr>
            <a:picLocks noChangeAspect="1"/>
          </p:cNvPicPr>
          <p:nvPr/>
        </p:nvPicPr>
        <p:blipFill>
          <a:blip r:embed="rId3"/>
          <a:stretch>
            <a:fillRect/>
          </a:stretch>
        </p:blipFill>
        <p:spPr>
          <a:xfrm>
            <a:off x="542924" y="2834227"/>
            <a:ext cx="5746787" cy="923386"/>
          </a:xfrm>
          <a:prstGeom prst="rect">
            <a:avLst/>
          </a:prstGeom>
        </p:spPr>
      </p:pic>
      <p:pic>
        <p:nvPicPr>
          <p:cNvPr id="7" name="Content Placeholder 6">
            <a:extLst>
              <a:ext uri="{FF2B5EF4-FFF2-40B4-BE49-F238E27FC236}">
                <a16:creationId xmlns:a16="http://schemas.microsoft.com/office/drawing/2014/main" id="{A3CD3478-19F2-3E46-BBD0-15B5D0A9A180}"/>
              </a:ext>
            </a:extLst>
          </p:cNvPr>
          <p:cNvPicPr>
            <a:picLocks noGrp="1" noChangeAspect="1"/>
          </p:cNvPicPr>
          <p:nvPr>
            <p:ph idx="1"/>
          </p:nvPr>
        </p:nvPicPr>
        <p:blipFill>
          <a:blip r:embed="rId4"/>
          <a:stretch>
            <a:fillRect/>
          </a:stretch>
        </p:blipFill>
        <p:spPr>
          <a:xfrm>
            <a:off x="542924" y="4037812"/>
            <a:ext cx="6053137" cy="845853"/>
          </a:xfrm>
          <a:prstGeom prst="rect">
            <a:avLst/>
          </a:prstGeom>
        </p:spPr>
      </p:pic>
      <p:pic>
        <p:nvPicPr>
          <p:cNvPr id="8" name="Picture 7">
            <a:extLst>
              <a:ext uri="{FF2B5EF4-FFF2-40B4-BE49-F238E27FC236}">
                <a16:creationId xmlns:a16="http://schemas.microsoft.com/office/drawing/2014/main" id="{5BB385DF-5164-024D-94FB-B261061B1E4D}"/>
              </a:ext>
            </a:extLst>
          </p:cNvPr>
          <p:cNvPicPr>
            <a:picLocks noChangeAspect="1"/>
          </p:cNvPicPr>
          <p:nvPr/>
        </p:nvPicPr>
        <p:blipFill>
          <a:blip r:embed="rId5"/>
          <a:stretch>
            <a:fillRect/>
          </a:stretch>
        </p:blipFill>
        <p:spPr>
          <a:xfrm>
            <a:off x="594718" y="5348848"/>
            <a:ext cx="7419605" cy="780490"/>
          </a:xfrm>
          <a:prstGeom prst="rect">
            <a:avLst/>
          </a:prstGeom>
        </p:spPr>
      </p:pic>
      <p:pic>
        <p:nvPicPr>
          <p:cNvPr id="9" name="Content Placeholder 5">
            <a:extLst>
              <a:ext uri="{FF2B5EF4-FFF2-40B4-BE49-F238E27FC236}">
                <a16:creationId xmlns:a16="http://schemas.microsoft.com/office/drawing/2014/main" id="{055D84E4-B207-2749-8E8B-43ADE721F83E}"/>
              </a:ext>
            </a:extLst>
          </p:cNvPr>
          <p:cNvPicPr>
            <a:picLocks/>
          </p:cNvPicPr>
          <p:nvPr/>
        </p:nvPicPr>
        <p:blipFill>
          <a:blip r:embed="rId6"/>
          <a:stretch>
            <a:fillRect/>
          </a:stretch>
        </p:blipFill>
        <p:spPr>
          <a:xfrm>
            <a:off x="6477000" y="3238685"/>
            <a:ext cx="5181600" cy="2890653"/>
          </a:xfrm>
          <a:prstGeom prst="rect">
            <a:avLst/>
          </a:prstGeom>
        </p:spPr>
      </p:pic>
      <p:pic>
        <p:nvPicPr>
          <p:cNvPr id="10" name="Content Placeholder 4">
            <a:extLst>
              <a:ext uri="{FF2B5EF4-FFF2-40B4-BE49-F238E27FC236}">
                <a16:creationId xmlns:a16="http://schemas.microsoft.com/office/drawing/2014/main" id="{4BDD28BB-F3CC-D743-A7DD-D3617A98B0ED}"/>
              </a:ext>
            </a:extLst>
          </p:cNvPr>
          <p:cNvPicPr>
            <a:picLocks/>
          </p:cNvPicPr>
          <p:nvPr/>
        </p:nvPicPr>
        <p:blipFill>
          <a:blip r:embed="rId7"/>
          <a:stretch>
            <a:fillRect/>
          </a:stretch>
        </p:blipFill>
        <p:spPr>
          <a:xfrm>
            <a:off x="6477000" y="1322342"/>
            <a:ext cx="5181600" cy="1575691"/>
          </a:xfrm>
          <a:prstGeom prst="rect">
            <a:avLst/>
          </a:prstGeom>
          <a:ln w="12700">
            <a:solidFill>
              <a:schemeClr val="tx1"/>
            </a:solidFill>
          </a:ln>
        </p:spPr>
      </p:pic>
    </p:spTree>
    <p:extLst>
      <p:ext uri="{BB962C8B-B14F-4D97-AF65-F5344CB8AC3E}">
        <p14:creationId xmlns:p14="http://schemas.microsoft.com/office/powerpoint/2010/main" val="3770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A67CA3-BB1E-3847-A004-81F35E2ACBB0}"/>
              </a:ext>
            </a:extLst>
          </p:cNvPr>
          <p:cNvPicPr>
            <a:picLocks noGrp="1" noChangeAspect="1"/>
          </p:cNvPicPr>
          <p:nvPr>
            <p:ph idx="1"/>
          </p:nvPr>
        </p:nvPicPr>
        <p:blipFill>
          <a:blip r:embed="rId3"/>
          <a:stretch>
            <a:fillRect/>
          </a:stretch>
        </p:blipFill>
        <p:spPr>
          <a:xfrm>
            <a:off x="426335" y="668860"/>
            <a:ext cx="5431539" cy="5417613"/>
          </a:xfrm>
          <a:prstGeom prst="rect">
            <a:avLst/>
          </a:prstGeom>
        </p:spPr>
      </p:pic>
      <p:pic>
        <p:nvPicPr>
          <p:cNvPr id="5" name="Picture 4">
            <a:extLst>
              <a:ext uri="{FF2B5EF4-FFF2-40B4-BE49-F238E27FC236}">
                <a16:creationId xmlns:a16="http://schemas.microsoft.com/office/drawing/2014/main" id="{DC2A3C47-62E6-D043-BCD9-C87EF649C81D}"/>
              </a:ext>
            </a:extLst>
          </p:cNvPr>
          <p:cNvPicPr>
            <a:picLocks noChangeAspect="1"/>
          </p:cNvPicPr>
          <p:nvPr/>
        </p:nvPicPr>
        <p:blipFill>
          <a:blip r:embed="rId4"/>
          <a:stretch>
            <a:fillRect/>
          </a:stretch>
        </p:blipFill>
        <p:spPr>
          <a:xfrm>
            <a:off x="6069786" y="335755"/>
            <a:ext cx="5746787" cy="923386"/>
          </a:xfrm>
          <a:prstGeom prst="rect">
            <a:avLst/>
          </a:prstGeom>
        </p:spPr>
      </p:pic>
      <p:sp>
        <p:nvSpPr>
          <p:cNvPr id="8" name="TextBox 7">
            <a:extLst>
              <a:ext uri="{FF2B5EF4-FFF2-40B4-BE49-F238E27FC236}">
                <a16:creationId xmlns:a16="http://schemas.microsoft.com/office/drawing/2014/main" id="{4238BFC8-DE59-CE47-A23A-59CB5355173D}"/>
              </a:ext>
            </a:extLst>
          </p:cNvPr>
          <p:cNvSpPr txBox="1"/>
          <p:nvPr/>
        </p:nvSpPr>
        <p:spPr>
          <a:xfrm>
            <a:off x="6357938" y="1528763"/>
            <a:ext cx="5343525" cy="5632311"/>
          </a:xfrm>
          <a:prstGeom prst="rect">
            <a:avLst/>
          </a:prstGeom>
          <a:noFill/>
        </p:spPr>
        <p:txBody>
          <a:bodyPr wrap="square" rtlCol="0">
            <a:spAutoFit/>
          </a:bodyPr>
          <a:lstStyle/>
          <a:p>
            <a:r>
              <a:rPr lang="en-GB"/>
              <a:t>…help to penetrate the clay soils we have around here and make them more porous so that when we have a heavy storm more of the water can infiltrate into the soil. Trees also build up the soil so there is more soil there with more leaf matter and everything in that will hold water, and they also suck up water from the soil so that there’s better soil with bigger capacity and also their leaves and branches catch some of the rainfall without it.</a:t>
            </a:r>
          </a:p>
          <a:p>
            <a:endParaRPr lang="en-GB"/>
          </a:p>
          <a:p>
            <a:r>
              <a:rPr lang="en-GB"/>
              <a:t>(Local NFM organisation)</a:t>
            </a:r>
          </a:p>
          <a:p>
            <a:endParaRPr lang="en-GB"/>
          </a:p>
          <a:p>
            <a:pPr marL="285750" indent="-285750">
              <a:buFontTx/>
              <a:buChar char="-"/>
            </a:pPr>
            <a:r>
              <a:rPr lang="en-GB"/>
              <a:t>Carbon sequestration </a:t>
            </a:r>
          </a:p>
          <a:p>
            <a:pPr marL="285750" indent="-285750">
              <a:buFontTx/>
              <a:buChar char="-"/>
            </a:pPr>
            <a:r>
              <a:rPr lang="en-GB"/>
              <a:t>Biodiversity </a:t>
            </a:r>
          </a:p>
          <a:p>
            <a:pPr marL="285750" indent="-285750">
              <a:buFontTx/>
              <a:buChar char="-"/>
            </a:pPr>
            <a:r>
              <a:rPr lang="en-GB"/>
              <a:t>Doing something local to address the global crisis</a:t>
            </a:r>
          </a:p>
          <a:p>
            <a:pPr marL="285750" indent="-285750">
              <a:buFontTx/>
              <a:buChar char="-"/>
            </a:pPr>
            <a:endParaRPr lang="en-GB"/>
          </a:p>
          <a:p>
            <a:pPr marL="285750" indent="-285750">
              <a:buFontTx/>
              <a:buChar char="-"/>
            </a:pPr>
            <a:endParaRPr lang="en-GB"/>
          </a:p>
          <a:p>
            <a:endParaRPr lang="en-GB"/>
          </a:p>
          <a:p>
            <a:endParaRPr lang="en-GB"/>
          </a:p>
          <a:p>
            <a:endParaRPr lang="en-US" dirty="0"/>
          </a:p>
        </p:txBody>
      </p:sp>
    </p:spTree>
    <p:extLst>
      <p:ext uri="{BB962C8B-B14F-4D97-AF65-F5344CB8AC3E}">
        <p14:creationId xmlns:p14="http://schemas.microsoft.com/office/powerpoint/2010/main" val="257551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38BB-EC5D-414D-BC46-2E6F5C3D3A35}"/>
              </a:ext>
            </a:extLst>
          </p:cNvPr>
          <p:cNvSpPr>
            <a:spLocks noGrp="1"/>
          </p:cNvSpPr>
          <p:nvPr>
            <p:ph type="title"/>
          </p:nvPr>
        </p:nvSpPr>
        <p:spPr>
          <a:xfrm>
            <a:off x="838200" y="365126"/>
            <a:ext cx="10515600" cy="592138"/>
          </a:xfrm>
        </p:spPr>
        <p:txBody>
          <a:bodyPr>
            <a:normAutofit/>
          </a:bodyPr>
          <a:lstStyle/>
          <a:p>
            <a:r>
              <a:rPr lang="en-GB" sz="3200" dirty="0">
                <a:latin typeface="DIN Condensed" pitchFamily="2" charset="0"/>
              </a:rPr>
              <a:t>Conservation as exploitation/ tea as consciousness raising  </a:t>
            </a:r>
            <a:endParaRPr lang="en-US" sz="3200" dirty="0">
              <a:latin typeface="DIN Condensed" pitchFamily="2" charset="0"/>
            </a:endParaRPr>
          </a:p>
        </p:txBody>
      </p:sp>
      <p:pic>
        <p:nvPicPr>
          <p:cNvPr id="8" name="Content Placeholder 7">
            <a:extLst>
              <a:ext uri="{FF2B5EF4-FFF2-40B4-BE49-F238E27FC236}">
                <a16:creationId xmlns:a16="http://schemas.microsoft.com/office/drawing/2014/main" id="{F8780035-87C0-0247-9831-1D3691D006C4}"/>
              </a:ext>
            </a:extLst>
          </p:cNvPr>
          <p:cNvPicPr>
            <a:picLocks noGrp="1" noChangeAspect="1"/>
          </p:cNvPicPr>
          <p:nvPr>
            <p:ph idx="1"/>
          </p:nvPr>
        </p:nvPicPr>
        <p:blipFill>
          <a:blip r:embed="rId3"/>
          <a:stretch>
            <a:fillRect/>
          </a:stretch>
        </p:blipFill>
        <p:spPr>
          <a:xfrm>
            <a:off x="992914" y="1588558"/>
            <a:ext cx="3263503" cy="4351338"/>
          </a:xfrm>
        </p:spPr>
      </p:pic>
      <p:pic>
        <p:nvPicPr>
          <p:cNvPr id="10" name="Picture 9">
            <a:extLst>
              <a:ext uri="{FF2B5EF4-FFF2-40B4-BE49-F238E27FC236}">
                <a16:creationId xmlns:a16="http://schemas.microsoft.com/office/drawing/2014/main" id="{B2FF53EB-0BF5-7D44-A191-BD3295973FF0}"/>
              </a:ext>
            </a:extLst>
          </p:cNvPr>
          <p:cNvPicPr>
            <a:picLocks noChangeAspect="1"/>
          </p:cNvPicPr>
          <p:nvPr/>
        </p:nvPicPr>
        <p:blipFill>
          <a:blip r:embed="rId4"/>
          <a:stretch>
            <a:fillRect/>
          </a:stretch>
        </p:blipFill>
        <p:spPr>
          <a:xfrm>
            <a:off x="4809067" y="1588558"/>
            <a:ext cx="3384550" cy="4512733"/>
          </a:xfrm>
          <a:prstGeom prst="rect">
            <a:avLst/>
          </a:prstGeom>
        </p:spPr>
      </p:pic>
      <p:pic>
        <p:nvPicPr>
          <p:cNvPr id="11" name="Picture 10">
            <a:extLst>
              <a:ext uri="{FF2B5EF4-FFF2-40B4-BE49-F238E27FC236}">
                <a16:creationId xmlns:a16="http://schemas.microsoft.com/office/drawing/2014/main" id="{BFC4F4B6-5039-F541-96E0-0084A92ED3E9}"/>
              </a:ext>
            </a:extLst>
          </p:cNvPr>
          <p:cNvPicPr>
            <a:picLocks noChangeAspect="1"/>
          </p:cNvPicPr>
          <p:nvPr/>
        </p:nvPicPr>
        <p:blipFill>
          <a:blip r:embed="rId5"/>
          <a:stretch>
            <a:fillRect/>
          </a:stretch>
        </p:blipFill>
        <p:spPr>
          <a:xfrm>
            <a:off x="8746266" y="1588557"/>
            <a:ext cx="2836133" cy="4597029"/>
          </a:xfrm>
          <a:prstGeom prst="rect">
            <a:avLst/>
          </a:prstGeom>
        </p:spPr>
      </p:pic>
    </p:spTree>
    <p:extLst>
      <p:ext uri="{BB962C8B-B14F-4D97-AF65-F5344CB8AC3E}">
        <p14:creationId xmlns:p14="http://schemas.microsoft.com/office/powerpoint/2010/main" val="12430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73FE-DAA9-1346-A055-E5133A8E0BC9}"/>
              </a:ext>
            </a:extLst>
          </p:cNvPr>
          <p:cNvSpPr>
            <a:spLocks noGrp="1"/>
          </p:cNvSpPr>
          <p:nvPr>
            <p:ph type="title"/>
          </p:nvPr>
        </p:nvSpPr>
        <p:spPr>
          <a:xfrm>
            <a:off x="838200" y="436564"/>
            <a:ext cx="10515600" cy="549274"/>
          </a:xfrm>
        </p:spPr>
        <p:txBody>
          <a:bodyPr>
            <a:normAutofit fontScale="90000"/>
          </a:bodyPr>
          <a:lstStyle/>
          <a:p>
            <a:br>
              <a:rPr lang="en-GB" sz="3200" i="1">
                <a:latin typeface="DIN Condensed" pitchFamily="2" charset="0"/>
              </a:rPr>
            </a:br>
            <a:r>
              <a:rPr lang="en-GB" sz="3200">
                <a:latin typeface="DIN Condensed" pitchFamily="2" charset="0"/>
              </a:rPr>
              <a:t>The ghost of sustainability </a:t>
            </a:r>
            <a:br>
              <a:rPr lang="en-GB"/>
            </a:br>
            <a:endParaRPr lang="en-US" dirty="0"/>
          </a:p>
        </p:txBody>
      </p:sp>
      <p:pic>
        <p:nvPicPr>
          <p:cNvPr id="5" name="Content Placeholder 4">
            <a:extLst>
              <a:ext uri="{FF2B5EF4-FFF2-40B4-BE49-F238E27FC236}">
                <a16:creationId xmlns:a16="http://schemas.microsoft.com/office/drawing/2014/main" id="{3B9247C6-E838-AB4B-B271-48FA0A36455F}"/>
              </a:ext>
            </a:extLst>
          </p:cNvPr>
          <p:cNvPicPr>
            <a:picLocks noGrp="1" noChangeAspect="1"/>
          </p:cNvPicPr>
          <p:nvPr>
            <p:ph idx="1"/>
          </p:nvPr>
        </p:nvPicPr>
        <p:blipFill>
          <a:blip r:embed="rId2"/>
          <a:stretch>
            <a:fillRect/>
          </a:stretch>
        </p:blipFill>
        <p:spPr>
          <a:xfrm>
            <a:off x="7964685" y="1339850"/>
            <a:ext cx="3263503" cy="4351338"/>
          </a:xfrm>
        </p:spPr>
      </p:pic>
      <p:sp>
        <p:nvSpPr>
          <p:cNvPr id="6" name="TextBox 5">
            <a:extLst>
              <a:ext uri="{FF2B5EF4-FFF2-40B4-BE49-F238E27FC236}">
                <a16:creationId xmlns:a16="http://schemas.microsoft.com/office/drawing/2014/main" id="{9BFE7F5D-8BEF-6746-A418-4167319126F5}"/>
              </a:ext>
            </a:extLst>
          </p:cNvPr>
          <p:cNvSpPr txBox="1"/>
          <p:nvPr/>
        </p:nvSpPr>
        <p:spPr>
          <a:xfrm>
            <a:off x="694267" y="1339850"/>
            <a:ext cx="6705600" cy="4678204"/>
          </a:xfrm>
          <a:prstGeom prst="rect">
            <a:avLst/>
          </a:prstGeom>
          <a:noFill/>
        </p:spPr>
        <p:txBody>
          <a:bodyPr wrap="square" rtlCol="0">
            <a:spAutoFit/>
          </a:bodyPr>
          <a:lstStyle/>
          <a:p>
            <a:r>
              <a:rPr lang="en-GB" sz="2800" dirty="0">
                <a:latin typeface="DIN Condensed" pitchFamily="2" charset="0"/>
              </a:rPr>
              <a:t>…as time went on we eventually, from being this group of hippies starting it up got more respectable and we got funding from the regional development agency….We became part of their green infrastructure programme… and then the regional development agency got abolished...  At that stage we thought how on earth are we going to manage to get through the 25 years when all our core funding is going.</a:t>
            </a:r>
          </a:p>
          <a:p>
            <a:endParaRPr lang="en-GB" sz="2800" dirty="0">
              <a:latin typeface="DIN Condensed" pitchFamily="2" charset="0"/>
            </a:endParaRPr>
          </a:p>
          <a:p>
            <a:r>
              <a:rPr lang="en-GB" sz="2800" dirty="0">
                <a:latin typeface="DIN Condensed" pitchFamily="2" charset="0"/>
              </a:rPr>
              <a:t>Lead of local NFM group</a:t>
            </a:r>
            <a:endParaRPr lang="en-US" sz="2800" dirty="0">
              <a:latin typeface="DIN Condensed" pitchFamily="2" charset="0"/>
            </a:endParaRPr>
          </a:p>
          <a:p>
            <a:endParaRPr lang="en-US" dirty="0"/>
          </a:p>
        </p:txBody>
      </p:sp>
    </p:spTree>
    <p:extLst>
      <p:ext uri="{BB962C8B-B14F-4D97-AF65-F5344CB8AC3E}">
        <p14:creationId xmlns:p14="http://schemas.microsoft.com/office/powerpoint/2010/main" val="3518123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0209-C1AD-2443-A285-077691A4CC20}"/>
              </a:ext>
            </a:extLst>
          </p:cNvPr>
          <p:cNvSpPr>
            <a:spLocks noGrp="1"/>
          </p:cNvSpPr>
          <p:nvPr>
            <p:ph type="title"/>
          </p:nvPr>
        </p:nvSpPr>
        <p:spPr>
          <a:xfrm>
            <a:off x="838200" y="713"/>
            <a:ext cx="10515600" cy="1325563"/>
          </a:xfrm>
        </p:spPr>
        <p:txBody>
          <a:bodyPr>
            <a:normAutofit/>
          </a:bodyPr>
          <a:lstStyle/>
          <a:p>
            <a:r>
              <a:rPr lang="en-GB" sz="3200">
                <a:latin typeface="DIN Condensed" pitchFamily="2" charset="0"/>
              </a:rPr>
              <a:t>Measuring away the meaning: abstracting effects </a:t>
            </a:r>
            <a:endParaRPr lang="en-US" sz="3200" dirty="0"/>
          </a:p>
        </p:txBody>
      </p:sp>
      <p:sp>
        <p:nvSpPr>
          <p:cNvPr id="6" name="TextBox 5">
            <a:extLst>
              <a:ext uri="{FF2B5EF4-FFF2-40B4-BE49-F238E27FC236}">
                <a16:creationId xmlns:a16="http://schemas.microsoft.com/office/drawing/2014/main" id="{D6C54560-75F4-DA4B-A68E-A20C51039088}"/>
              </a:ext>
            </a:extLst>
          </p:cNvPr>
          <p:cNvSpPr txBox="1"/>
          <p:nvPr/>
        </p:nvSpPr>
        <p:spPr>
          <a:xfrm>
            <a:off x="436430" y="1217722"/>
            <a:ext cx="6799942" cy="5816977"/>
          </a:xfrm>
          <a:prstGeom prst="rect">
            <a:avLst/>
          </a:prstGeom>
          <a:noFill/>
        </p:spPr>
        <p:txBody>
          <a:bodyPr wrap="square" rtlCol="0">
            <a:spAutoFit/>
          </a:bodyPr>
          <a:lstStyle/>
          <a:p>
            <a:r>
              <a:rPr lang="en-GB" sz="3200" dirty="0">
                <a:latin typeface="DIN Condensed" pitchFamily="2" charset="0"/>
              </a:rPr>
              <a:t>I can understand it from the funder’s point of view so they kind of have got to prove that they’re spending public money correctly...it’s much easier for the Environment Agency to, for example, fund a flood wall around the outside of a housing estate because they know how much the wall will cost. They know exactly how much it will save in terms of water. They can model it to the last minute and they can come to a really easy sum. Whereas with natural flood management it’s much more complicated</a:t>
            </a:r>
            <a:r>
              <a:rPr lang="en-GB" sz="3200" dirty="0"/>
              <a:t>.</a:t>
            </a:r>
            <a:endParaRPr lang="en-US" sz="3200" dirty="0"/>
          </a:p>
          <a:p>
            <a:endParaRPr lang="en-US" sz="2000" dirty="0"/>
          </a:p>
        </p:txBody>
      </p:sp>
      <p:pic>
        <p:nvPicPr>
          <p:cNvPr id="9" name="Content Placeholder 8">
            <a:extLst>
              <a:ext uri="{FF2B5EF4-FFF2-40B4-BE49-F238E27FC236}">
                <a16:creationId xmlns:a16="http://schemas.microsoft.com/office/drawing/2014/main" id="{F13D8BEA-1776-0F45-8621-BBD82E4D2687}"/>
              </a:ext>
            </a:extLst>
          </p:cNvPr>
          <p:cNvPicPr>
            <a:picLocks noGrp="1" noChangeAspect="1"/>
          </p:cNvPicPr>
          <p:nvPr>
            <p:ph idx="1"/>
          </p:nvPr>
        </p:nvPicPr>
        <p:blipFill>
          <a:blip r:embed="rId2"/>
          <a:stretch>
            <a:fillRect/>
          </a:stretch>
        </p:blipFill>
        <p:spPr>
          <a:xfrm>
            <a:off x="8126545" y="1338264"/>
            <a:ext cx="3629025" cy="4838700"/>
          </a:xfrm>
        </p:spPr>
      </p:pic>
    </p:spTree>
    <p:extLst>
      <p:ext uri="{BB962C8B-B14F-4D97-AF65-F5344CB8AC3E}">
        <p14:creationId xmlns:p14="http://schemas.microsoft.com/office/powerpoint/2010/main" val="337285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2255-B0F1-8A44-8054-B8D687FCCDC9}"/>
              </a:ext>
            </a:extLst>
          </p:cNvPr>
          <p:cNvSpPr>
            <a:spLocks noGrp="1"/>
          </p:cNvSpPr>
          <p:nvPr>
            <p:ph type="title"/>
          </p:nvPr>
        </p:nvSpPr>
        <p:spPr>
          <a:xfrm>
            <a:off x="838200" y="365126"/>
            <a:ext cx="10515600" cy="520700"/>
          </a:xfrm>
        </p:spPr>
        <p:txBody>
          <a:bodyPr>
            <a:noAutofit/>
          </a:bodyPr>
          <a:lstStyle/>
          <a:p>
            <a:r>
              <a:rPr lang="en-US" sz="3200">
                <a:latin typeface="DIN Condensed" pitchFamily="2" charset="0"/>
              </a:rPr>
              <a:t>Stewardship in a cold panic</a:t>
            </a:r>
            <a:endParaRPr lang="en-US" sz="3200" dirty="0">
              <a:latin typeface="DIN Condensed" pitchFamily="2" charset="0"/>
            </a:endParaRPr>
          </a:p>
        </p:txBody>
      </p:sp>
      <p:sp>
        <p:nvSpPr>
          <p:cNvPr id="3" name="Content Placeholder 2">
            <a:extLst>
              <a:ext uri="{FF2B5EF4-FFF2-40B4-BE49-F238E27FC236}">
                <a16:creationId xmlns:a16="http://schemas.microsoft.com/office/drawing/2014/main" id="{E961FEF2-F8B3-5749-93DE-C5E928E45C4A}"/>
              </a:ext>
            </a:extLst>
          </p:cNvPr>
          <p:cNvSpPr>
            <a:spLocks noGrp="1"/>
          </p:cNvSpPr>
          <p:nvPr>
            <p:ph idx="1"/>
          </p:nvPr>
        </p:nvSpPr>
        <p:spPr/>
        <p:txBody>
          <a:bodyPr/>
          <a:lstStyle/>
          <a:p>
            <a:pPr marL="0" indent="0">
              <a:buNone/>
            </a:pPr>
            <a:endParaRPr lang="en-GB">
              <a:latin typeface="DIN Condensed" pitchFamily="2" charset="0"/>
            </a:endParaRPr>
          </a:p>
          <a:p>
            <a:pPr marL="0" indent="0">
              <a:buNone/>
            </a:pPr>
            <a:r>
              <a:rPr lang="en-GB">
                <a:latin typeface="DIN Condensed" pitchFamily="2" charset="0"/>
              </a:rPr>
              <a:t>…our guardians are responsible for the management of what one might call a cold panic, a panic that is signalled by the fact that openly contradictory messages are accepted: “keep consuming, economic growth depends on it” but “think about your carbon footprint”; “you have to realize that our lifestyles will have to change” but “don’t forget that we are engaged in a competition on which our prosperity depends.</a:t>
            </a:r>
          </a:p>
          <a:p>
            <a:pPr marL="0" indent="0">
              <a:buNone/>
            </a:pPr>
            <a:r>
              <a:rPr lang="en-GB">
                <a:latin typeface="DIN Condensed" pitchFamily="2" charset="0"/>
              </a:rPr>
              <a:t>(Stengers, 2015)</a:t>
            </a:r>
          </a:p>
          <a:p>
            <a:endParaRPr lang="en-US" dirty="0"/>
          </a:p>
        </p:txBody>
      </p:sp>
    </p:spTree>
    <p:extLst>
      <p:ext uri="{BB962C8B-B14F-4D97-AF65-F5344CB8AC3E}">
        <p14:creationId xmlns:p14="http://schemas.microsoft.com/office/powerpoint/2010/main" val="79243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2255-B0F1-8A44-8054-B8D687FCCDC9}"/>
              </a:ext>
            </a:extLst>
          </p:cNvPr>
          <p:cNvSpPr>
            <a:spLocks noGrp="1"/>
          </p:cNvSpPr>
          <p:nvPr>
            <p:ph type="title"/>
          </p:nvPr>
        </p:nvSpPr>
        <p:spPr>
          <a:xfrm>
            <a:off x="838200" y="365126"/>
            <a:ext cx="10515600" cy="520700"/>
          </a:xfrm>
        </p:spPr>
        <p:txBody>
          <a:bodyPr>
            <a:noAutofit/>
          </a:bodyPr>
          <a:lstStyle/>
          <a:p>
            <a:r>
              <a:rPr lang="en-US" sz="3200">
                <a:latin typeface="DIN Condensed" pitchFamily="2" charset="0"/>
              </a:rPr>
              <a:t>Permaculture: imagining a different world</a:t>
            </a:r>
            <a:endParaRPr lang="en-US" sz="3200" dirty="0">
              <a:latin typeface="DIN Condensed" pitchFamily="2" charset="0"/>
            </a:endParaRPr>
          </a:p>
        </p:txBody>
      </p:sp>
      <p:pic>
        <p:nvPicPr>
          <p:cNvPr id="4" name="Content Placeholder 4">
            <a:extLst>
              <a:ext uri="{FF2B5EF4-FFF2-40B4-BE49-F238E27FC236}">
                <a16:creationId xmlns:a16="http://schemas.microsoft.com/office/drawing/2014/main" id="{1F370D96-3847-2F45-9763-011E09A4D049}"/>
              </a:ext>
            </a:extLst>
          </p:cNvPr>
          <p:cNvPicPr>
            <a:picLocks noGrp="1" noChangeAspect="1"/>
          </p:cNvPicPr>
          <p:nvPr>
            <p:ph idx="1"/>
          </p:nvPr>
        </p:nvPicPr>
        <p:blipFill>
          <a:blip r:embed="rId3"/>
          <a:stretch>
            <a:fillRect/>
          </a:stretch>
        </p:blipFill>
        <p:spPr>
          <a:xfrm>
            <a:off x="7783182" y="1368425"/>
            <a:ext cx="3263503" cy="4351338"/>
          </a:xfrm>
        </p:spPr>
      </p:pic>
      <p:sp>
        <p:nvSpPr>
          <p:cNvPr id="5" name="TextBox 4">
            <a:extLst>
              <a:ext uri="{FF2B5EF4-FFF2-40B4-BE49-F238E27FC236}">
                <a16:creationId xmlns:a16="http://schemas.microsoft.com/office/drawing/2014/main" id="{4ED74659-18AF-2B4B-AD2A-C3F99AE4EC5A}"/>
              </a:ext>
            </a:extLst>
          </p:cNvPr>
          <p:cNvSpPr txBox="1"/>
          <p:nvPr/>
        </p:nvSpPr>
        <p:spPr>
          <a:xfrm>
            <a:off x="711200" y="1368425"/>
            <a:ext cx="6536267" cy="5016758"/>
          </a:xfrm>
          <a:prstGeom prst="rect">
            <a:avLst/>
          </a:prstGeom>
          <a:noFill/>
        </p:spPr>
        <p:txBody>
          <a:bodyPr wrap="square" rtlCol="0">
            <a:spAutoFit/>
          </a:bodyPr>
          <a:lstStyle/>
          <a:p>
            <a:r>
              <a:rPr lang="en-GB" sz="2000">
                <a:latin typeface="DIN Condensed" pitchFamily="2" charset="0"/>
              </a:rPr>
              <a:t>Well, for us it’s very important to look after our volunteers. We think of ourselves as a permaculture project. Well, we are a permaculture project and a permaculturist would call us a permaculture project and one of the three main things of permaculture is people care. We think people care is just as important as land care. Hence all the feeding, which was brilliant. </a:t>
            </a:r>
          </a:p>
          <a:p>
            <a:r>
              <a:rPr lang="en-GB" sz="2000">
                <a:latin typeface="DIN Condensed" pitchFamily="2" charset="0"/>
              </a:rPr>
              <a:t>Community NFM organisation</a:t>
            </a:r>
          </a:p>
          <a:p>
            <a:r>
              <a:rPr lang="en-GB" sz="2000">
                <a:latin typeface="DIN Condensed" pitchFamily="2" charset="0"/>
              </a:rPr>
              <a:t> </a:t>
            </a:r>
          </a:p>
          <a:p>
            <a:r>
              <a:rPr lang="en-GB" sz="2000">
                <a:latin typeface="DIN Condensed" pitchFamily="2" charset="0"/>
              </a:rPr>
              <a:t>Ethical principles of permaculture</a:t>
            </a:r>
          </a:p>
          <a:p>
            <a:pPr marL="342900" indent="-342900">
              <a:buFont typeface="Arial" panose="020B0604020202020204" pitchFamily="34" charset="0"/>
              <a:buChar char="•"/>
            </a:pPr>
            <a:r>
              <a:rPr lang="en-GB" sz="2000">
                <a:latin typeface="DIN Condensed" pitchFamily="2" charset="0"/>
              </a:rPr>
              <a:t>Care for people</a:t>
            </a:r>
          </a:p>
          <a:p>
            <a:pPr marL="342900" indent="-342900">
              <a:buFont typeface="Arial" panose="020B0604020202020204" pitchFamily="34" charset="0"/>
              <a:buChar char="•"/>
            </a:pPr>
            <a:r>
              <a:rPr lang="en-GB" sz="2000">
                <a:latin typeface="DIN Condensed" pitchFamily="2" charset="0"/>
              </a:rPr>
              <a:t>Care for the earth</a:t>
            </a:r>
          </a:p>
          <a:p>
            <a:pPr marL="342900" indent="-342900">
              <a:buFont typeface="Arial" panose="020B0604020202020204" pitchFamily="34" charset="0"/>
              <a:buChar char="•"/>
            </a:pPr>
            <a:r>
              <a:rPr lang="en-GB" sz="2000">
                <a:latin typeface="DIN Condensed" pitchFamily="2" charset="0"/>
              </a:rPr>
              <a:t>Set limits to consumption and reproduction, and redistribute surplus</a:t>
            </a:r>
          </a:p>
          <a:p>
            <a:endParaRPr lang="en-GB" sz="2000">
              <a:latin typeface="DIN Condensed" pitchFamily="2" charset="0"/>
            </a:endParaRPr>
          </a:p>
          <a:p>
            <a:endParaRPr lang="en-US" sz="2000" dirty="0"/>
          </a:p>
        </p:txBody>
      </p:sp>
    </p:spTree>
    <p:extLst>
      <p:ext uri="{BB962C8B-B14F-4D97-AF65-F5344CB8AC3E}">
        <p14:creationId xmlns:p14="http://schemas.microsoft.com/office/powerpoint/2010/main" val="195092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21A2-579A-FA47-8F75-B08B5F38179F}"/>
              </a:ext>
            </a:extLst>
          </p:cNvPr>
          <p:cNvSpPr>
            <a:spLocks noGrp="1"/>
          </p:cNvSpPr>
          <p:nvPr>
            <p:ph type="title"/>
          </p:nvPr>
        </p:nvSpPr>
        <p:spPr/>
        <p:txBody>
          <a:bodyPr>
            <a:normAutofit/>
          </a:bodyPr>
          <a:lstStyle/>
          <a:p>
            <a:pPr>
              <a:spcBef>
                <a:spcPts val="1000"/>
              </a:spcBef>
            </a:pPr>
            <a:r>
              <a:rPr lang="en-US" sz="3600">
                <a:latin typeface="DIN Condensed" pitchFamily="2" charset="0"/>
                <a:ea typeface="+mn-ea"/>
                <a:cs typeface="+mn-cs"/>
              </a:rPr>
              <a:t>The wickedness of the Calder and its Catchment</a:t>
            </a:r>
            <a:endParaRPr lang="en-US" sz="3600" dirty="0">
              <a:latin typeface="DIN Condensed" pitchFamily="2" charset="0"/>
              <a:ea typeface="+mn-ea"/>
              <a:cs typeface="+mn-cs"/>
            </a:endParaRPr>
          </a:p>
        </p:txBody>
      </p:sp>
      <p:sp>
        <p:nvSpPr>
          <p:cNvPr id="3" name="Content Placeholder 2">
            <a:extLst>
              <a:ext uri="{FF2B5EF4-FFF2-40B4-BE49-F238E27FC236}">
                <a16:creationId xmlns:a16="http://schemas.microsoft.com/office/drawing/2014/main" id="{E6C2E5B9-A387-5548-ABF4-7A61570DB046}"/>
              </a:ext>
            </a:extLst>
          </p:cNvPr>
          <p:cNvSpPr>
            <a:spLocks noGrp="1"/>
          </p:cNvSpPr>
          <p:nvPr>
            <p:ph sz="half" idx="1"/>
          </p:nvPr>
        </p:nvSpPr>
        <p:spPr/>
        <p:txBody>
          <a:bodyPr/>
          <a:lstStyle/>
          <a:p>
            <a:pPr marL="0" indent="0">
              <a:buNone/>
            </a:pPr>
            <a:endParaRPr lang="en-GB">
              <a:latin typeface="DIN Condensed" pitchFamily="2" charset="0"/>
            </a:endParaRPr>
          </a:p>
          <a:p>
            <a:pPr marL="0" indent="0">
              <a:buNone/>
            </a:pPr>
            <a:r>
              <a:rPr lang="en-GB">
                <a:latin typeface="DIN Condensed" pitchFamily="2" charset="0"/>
              </a:rPr>
              <a:t>…you’ve got this sort of bureaucratic infrastructure of how we go on as a society and an economy overlaid on a natural environment which comes and bites you on the bum if you neglect or abuse it </a:t>
            </a:r>
          </a:p>
          <a:p>
            <a:pPr marL="0" indent="0">
              <a:buNone/>
            </a:pPr>
            <a:endParaRPr lang="en-GB" i="1">
              <a:latin typeface="DIN Condensed" pitchFamily="2" charset="0"/>
            </a:endParaRPr>
          </a:p>
          <a:p>
            <a:pPr marL="0" indent="0">
              <a:buNone/>
            </a:pPr>
            <a:r>
              <a:rPr lang="en-GB">
                <a:latin typeface="DIN Condensed" pitchFamily="2" charset="0"/>
              </a:rPr>
              <a:t>(Council employee, Calderdale)</a:t>
            </a:r>
          </a:p>
          <a:p>
            <a:endParaRPr lang="en-US" dirty="0"/>
          </a:p>
        </p:txBody>
      </p:sp>
      <p:pic>
        <p:nvPicPr>
          <p:cNvPr id="1026" name="Picture 2" descr="What are the wicked problems facing private and public sector organizations  for which analytic support might be helpful? – The WritePass Journal : The  WritePass Journal">
            <a:extLst>
              <a:ext uri="{FF2B5EF4-FFF2-40B4-BE49-F238E27FC236}">
                <a16:creationId xmlns:a16="http://schemas.microsoft.com/office/drawing/2014/main" id="{316507CF-93EE-1548-93E4-112E37E0CC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5400" y="2305844"/>
            <a:ext cx="47752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9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DEA76-EBD6-BB42-A91B-5E6BF4734DDE}"/>
              </a:ext>
            </a:extLst>
          </p:cNvPr>
          <p:cNvPicPr>
            <a:picLocks noChangeAspect="1"/>
          </p:cNvPicPr>
          <p:nvPr/>
        </p:nvPicPr>
        <p:blipFill>
          <a:blip r:embed="rId2"/>
          <a:stretch>
            <a:fillRect/>
          </a:stretch>
        </p:blipFill>
        <p:spPr>
          <a:xfrm>
            <a:off x="1603375" y="-526636"/>
            <a:ext cx="8409708" cy="6772920"/>
          </a:xfrm>
          <a:prstGeom prst="rect">
            <a:avLst/>
          </a:prstGeom>
        </p:spPr>
      </p:pic>
      <p:pic>
        <p:nvPicPr>
          <p:cNvPr id="2" name="Picture 1">
            <a:extLst>
              <a:ext uri="{FF2B5EF4-FFF2-40B4-BE49-F238E27FC236}">
                <a16:creationId xmlns:a16="http://schemas.microsoft.com/office/drawing/2014/main" id="{FF5E82D3-603A-4E47-8F1C-A09405C89232}"/>
              </a:ext>
            </a:extLst>
          </p:cNvPr>
          <p:cNvPicPr>
            <a:picLocks noChangeAspect="1"/>
          </p:cNvPicPr>
          <p:nvPr/>
        </p:nvPicPr>
        <p:blipFill>
          <a:blip r:embed="rId3"/>
          <a:stretch>
            <a:fillRect/>
          </a:stretch>
        </p:blipFill>
        <p:spPr>
          <a:xfrm>
            <a:off x="273050" y="750888"/>
            <a:ext cx="1587500" cy="1270000"/>
          </a:xfrm>
          <a:prstGeom prst="rect">
            <a:avLst/>
          </a:prstGeom>
        </p:spPr>
      </p:pic>
      <p:pic>
        <p:nvPicPr>
          <p:cNvPr id="3" name="Picture 2">
            <a:extLst>
              <a:ext uri="{FF2B5EF4-FFF2-40B4-BE49-F238E27FC236}">
                <a16:creationId xmlns:a16="http://schemas.microsoft.com/office/drawing/2014/main" id="{43D98FD9-75ED-A14C-8788-253A71400607}"/>
              </a:ext>
            </a:extLst>
          </p:cNvPr>
          <p:cNvPicPr>
            <a:picLocks noChangeAspect="1"/>
          </p:cNvPicPr>
          <p:nvPr/>
        </p:nvPicPr>
        <p:blipFill>
          <a:blip r:embed="rId4"/>
          <a:stretch>
            <a:fillRect/>
          </a:stretch>
        </p:blipFill>
        <p:spPr>
          <a:xfrm>
            <a:off x="5014479" y="5294289"/>
            <a:ext cx="1587500" cy="1460500"/>
          </a:xfrm>
          <a:prstGeom prst="rect">
            <a:avLst/>
          </a:prstGeom>
        </p:spPr>
      </p:pic>
      <p:pic>
        <p:nvPicPr>
          <p:cNvPr id="5" name="Picture 4">
            <a:extLst>
              <a:ext uri="{FF2B5EF4-FFF2-40B4-BE49-F238E27FC236}">
                <a16:creationId xmlns:a16="http://schemas.microsoft.com/office/drawing/2014/main" id="{4B53D2B9-B666-AC4B-B8C8-B50B1E252016}"/>
              </a:ext>
            </a:extLst>
          </p:cNvPr>
          <p:cNvPicPr>
            <a:picLocks noChangeAspect="1"/>
          </p:cNvPicPr>
          <p:nvPr/>
        </p:nvPicPr>
        <p:blipFill>
          <a:blip r:embed="rId5"/>
          <a:stretch>
            <a:fillRect/>
          </a:stretch>
        </p:blipFill>
        <p:spPr>
          <a:xfrm>
            <a:off x="10013083" y="1862089"/>
            <a:ext cx="1851025" cy="1304973"/>
          </a:xfrm>
          <a:prstGeom prst="rect">
            <a:avLst/>
          </a:prstGeom>
        </p:spPr>
      </p:pic>
    </p:spTree>
    <p:extLst>
      <p:ext uri="{BB962C8B-B14F-4D97-AF65-F5344CB8AC3E}">
        <p14:creationId xmlns:p14="http://schemas.microsoft.com/office/powerpoint/2010/main" val="2935583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83F-76CE-0F4F-9355-7CCA35A1F2B1}"/>
              </a:ext>
            </a:extLst>
          </p:cNvPr>
          <p:cNvSpPr>
            <a:spLocks noGrp="1"/>
          </p:cNvSpPr>
          <p:nvPr>
            <p:ph type="title"/>
          </p:nvPr>
        </p:nvSpPr>
        <p:spPr>
          <a:xfrm>
            <a:off x="838200" y="365125"/>
            <a:ext cx="10515600" cy="620993"/>
          </a:xfrm>
        </p:spPr>
        <p:txBody>
          <a:bodyPr>
            <a:normAutofit fontScale="90000"/>
          </a:bodyPr>
          <a:lstStyle/>
          <a:p>
            <a:r>
              <a:rPr lang="en-US" b="1" dirty="0"/>
              <a:t>Seminar discussion </a:t>
            </a:r>
          </a:p>
        </p:txBody>
      </p:sp>
      <p:sp>
        <p:nvSpPr>
          <p:cNvPr id="3" name="Content Placeholder 2">
            <a:extLst>
              <a:ext uri="{FF2B5EF4-FFF2-40B4-BE49-F238E27FC236}">
                <a16:creationId xmlns:a16="http://schemas.microsoft.com/office/drawing/2014/main" id="{0DE3F3AA-C7B2-9442-B96C-A0FF91C2BBFB}"/>
              </a:ext>
            </a:extLst>
          </p:cNvPr>
          <p:cNvSpPr>
            <a:spLocks noGrp="1"/>
          </p:cNvSpPr>
          <p:nvPr>
            <p:ph sz="half" idx="1"/>
          </p:nvPr>
        </p:nvSpPr>
        <p:spPr>
          <a:xfrm>
            <a:off x="269877" y="986118"/>
            <a:ext cx="7134970" cy="5719482"/>
          </a:xfrm>
        </p:spPr>
        <p:txBody>
          <a:bodyPr>
            <a:normAutofit fontScale="70000" lnSpcReduction="20000"/>
          </a:bodyPr>
          <a:lstStyle/>
          <a:p>
            <a:pPr marL="0" indent="0">
              <a:buNone/>
            </a:pPr>
            <a:endParaRPr lang="en-GB" dirty="0"/>
          </a:p>
          <a:p>
            <a:pPr marL="0" indent="0">
              <a:buNone/>
            </a:pPr>
            <a:r>
              <a:rPr lang="en-GB" dirty="0"/>
              <a:t>Based on the pamphlet ‘Understanding the Hebden Water Catchment’ and the lecture, prepare an answer to the following question: </a:t>
            </a:r>
          </a:p>
          <a:p>
            <a:pPr marL="0" indent="0">
              <a:buNone/>
            </a:pPr>
            <a:endParaRPr lang="en-GB" dirty="0"/>
          </a:p>
          <a:p>
            <a:pPr marL="0" indent="0">
              <a:buNone/>
            </a:pPr>
            <a:r>
              <a:rPr lang="en-GB" b="1" i="1" dirty="0"/>
              <a:t>Who is responsible for managing the water and how should this be done?</a:t>
            </a:r>
            <a:br>
              <a:rPr lang="en-GB" i="1" dirty="0"/>
            </a:br>
            <a:endParaRPr lang="en-GB" dirty="0"/>
          </a:p>
          <a:p>
            <a:pPr marL="0" indent="0">
              <a:buNone/>
            </a:pPr>
            <a:r>
              <a:rPr lang="en-GB" dirty="0"/>
              <a:t>In your answers make sure that you include reflections and details on the following: </a:t>
            </a:r>
          </a:p>
          <a:p>
            <a:r>
              <a:rPr lang="en-GB" dirty="0"/>
              <a:t>The nature of the problem and the factors and practices that have caused it</a:t>
            </a:r>
          </a:p>
          <a:p>
            <a:r>
              <a:rPr lang="en-GB" dirty="0"/>
              <a:t>Possible solutions to the problems</a:t>
            </a:r>
          </a:p>
          <a:p>
            <a:r>
              <a:rPr lang="en-GB" dirty="0"/>
              <a:t>Details on who will be negatively and positively affected by possible solutions</a:t>
            </a:r>
          </a:p>
          <a:p>
            <a:r>
              <a:rPr lang="en-GB" dirty="0"/>
              <a:t>Who has the power to stop or enable possible solutions?</a:t>
            </a:r>
          </a:p>
          <a:p>
            <a:r>
              <a:rPr lang="en-GB" dirty="0"/>
              <a:t>The values and concerns that you think should guide the management of the water in the Catchment </a:t>
            </a:r>
          </a:p>
          <a:p>
            <a:r>
              <a:rPr lang="en-GB" dirty="0"/>
              <a:t>The kinds of knowledge and expertise that should be used in developing possible solutions? </a:t>
            </a:r>
          </a:p>
          <a:p>
            <a:endParaRPr lang="en-US" dirty="0"/>
          </a:p>
        </p:txBody>
      </p:sp>
      <p:pic>
        <p:nvPicPr>
          <p:cNvPr id="1026" name="Picture 2" descr="Grumpy Cat Meme - Imgflip">
            <a:extLst>
              <a:ext uri="{FF2B5EF4-FFF2-40B4-BE49-F238E27FC236}">
                <a16:creationId xmlns:a16="http://schemas.microsoft.com/office/drawing/2014/main" id="{357F930E-BEFB-0B46-B0AA-553333A02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379"/>
          <a:stretch/>
        </p:blipFill>
        <p:spPr bwMode="auto">
          <a:xfrm>
            <a:off x="7404846" y="1314509"/>
            <a:ext cx="4517278" cy="477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8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var/folders/hr/l6ch47p96dqf5drbknfy_ctc0000gp/T/com.microsoft.Word/WebArchiveCopyPasteTempFiles/p17">
            <a:extLst>
              <a:ext uri="{FF2B5EF4-FFF2-40B4-BE49-F238E27FC236}">
                <a16:creationId xmlns:a16="http://schemas.microsoft.com/office/drawing/2014/main" id="{8EE82D99-0EDE-CB4D-90DD-F118010A06D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8942" y="-35835"/>
            <a:ext cx="7477442" cy="2387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02C2FE-D4EF-DF44-9B8C-5D8405D54B2F}"/>
              </a:ext>
            </a:extLst>
          </p:cNvPr>
          <p:cNvPicPr>
            <a:picLocks noChangeAspect="1"/>
          </p:cNvPicPr>
          <p:nvPr/>
        </p:nvPicPr>
        <p:blipFill rotWithShape="1">
          <a:blip r:embed="rId4"/>
          <a:srcRect t="25116" b="13026"/>
          <a:stretch/>
        </p:blipFill>
        <p:spPr>
          <a:xfrm>
            <a:off x="744192" y="2351641"/>
            <a:ext cx="5314183" cy="2468699"/>
          </a:xfrm>
          <a:prstGeom prst="rect">
            <a:avLst/>
          </a:prstGeom>
        </p:spPr>
      </p:pic>
      <p:pic>
        <p:nvPicPr>
          <p:cNvPr id="6" name="Picture 4" descr="Image result for Peat Bogs Calder">
            <a:extLst>
              <a:ext uri="{FF2B5EF4-FFF2-40B4-BE49-F238E27FC236}">
                <a16:creationId xmlns:a16="http://schemas.microsoft.com/office/drawing/2014/main" id="{9662C834-DEAB-CA4D-9CC7-4084799F7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246" y="353248"/>
            <a:ext cx="3277830" cy="2177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1169C2-4EFC-AE48-8A66-B8C20F7D1A75}"/>
              </a:ext>
            </a:extLst>
          </p:cNvPr>
          <p:cNvPicPr>
            <a:picLocks noChangeAspect="1"/>
          </p:cNvPicPr>
          <p:nvPr/>
        </p:nvPicPr>
        <p:blipFill>
          <a:blip r:embed="rId6"/>
          <a:stretch>
            <a:fillRect/>
          </a:stretch>
        </p:blipFill>
        <p:spPr>
          <a:xfrm>
            <a:off x="6683299" y="2351641"/>
            <a:ext cx="3417894" cy="2289989"/>
          </a:xfrm>
          <a:prstGeom prst="rect">
            <a:avLst/>
          </a:prstGeom>
        </p:spPr>
      </p:pic>
      <p:pic>
        <p:nvPicPr>
          <p:cNvPr id="8" name="Content Placeholder 3">
            <a:extLst>
              <a:ext uri="{FF2B5EF4-FFF2-40B4-BE49-F238E27FC236}">
                <a16:creationId xmlns:a16="http://schemas.microsoft.com/office/drawing/2014/main" id="{694CE23D-52DF-A349-95DA-E4484DF08F3C}"/>
              </a:ext>
            </a:extLst>
          </p:cNvPr>
          <p:cNvPicPr>
            <a:picLocks noGrp="1" noChangeAspect="1"/>
          </p:cNvPicPr>
          <p:nvPr>
            <p:ph idx="1"/>
          </p:nvPr>
        </p:nvPicPr>
        <p:blipFill>
          <a:blip r:embed="rId7"/>
          <a:stretch>
            <a:fillRect/>
          </a:stretch>
        </p:blipFill>
        <p:spPr>
          <a:xfrm>
            <a:off x="8670650" y="4106095"/>
            <a:ext cx="3434992" cy="2285378"/>
          </a:xfrm>
          <a:prstGeom prst="rect">
            <a:avLst/>
          </a:prstGeom>
        </p:spPr>
      </p:pic>
      <p:pic>
        <p:nvPicPr>
          <p:cNvPr id="9" name="Picture 8">
            <a:extLst>
              <a:ext uri="{FF2B5EF4-FFF2-40B4-BE49-F238E27FC236}">
                <a16:creationId xmlns:a16="http://schemas.microsoft.com/office/drawing/2014/main" id="{98293D77-7BEA-9043-AB2A-E2081A7CB204}"/>
              </a:ext>
            </a:extLst>
          </p:cNvPr>
          <p:cNvPicPr>
            <a:picLocks noChangeAspect="1"/>
          </p:cNvPicPr>
          <p:nvPr/>
        </p:nvPicPr>
        <p:blipFill>
          <a:blip r:embed="rId8"/>
          <a:stretch>
            <a:fillRect/>
          </a:stretch>
        </p:blipFill>
        <p:spPr>
          <a:xfrm>
            <a:off x="5994479" y="4820340"/>
            <a:ext cx="3364992" cy="1892808"/>
          </a:xfrm>
          <a:prstGeom prst="rect">
            <a:avLst/>
          </a:prstGeom>
        </p:spPr>
      </p:pic>
      <p:pic>
        <p:nvPicPr>
          <p:cNvPr id="10" name="Picture 9">
            <a:extLst>
              <a:ext uri="{FF2B5EF4-FFF2-40B4-BE49-F238E27FC236}">
                <a16:creationId xmlns:a16="http://schemas.microsoft.com/office/drawing/2014/main" id="{631E6C0B-DB3D-2142-9DA6-E4F58088E240}"/>
              </a:ext>
            </a:extLst>
          </p:cNvPr>
          <p:cNvPicPr>
            <a:picLocks noChangeAspect="1"/>
          </p:cNvPicPr>
          <p:nvPr/>
        </p:nvPicPr>
        <p:blipFill>
          <a:blip r:embed="rId9"/>
          <a:stretch>
            <a:fillRect/>
          </a:stretch>
        </p:blipFill>
        <p:spPr>
          <a:xfrm>
            <a:off x="197304" y="5248784"/>
            <a:ext cx="3448050" cy="1323975"/>
          </a:xfrm>
          <a:prstGeom prst="rect">
            <a:avLst/>
          </a:prstGeom>
        </p:spPr>
      </p:pic>
      <p:pic>
        <p:nvPicPr>
          <p:cNvPr id="11" name="Picture 10">
            <a:extLst>
              <a:ext uri="{FF2B5EF4-FFF2-40B4-BE49-F238E27FC236}">
                <a16:creationId xmlns:a16="http://schemas.microsoft.com/office/drawing/2014/main" id="{0EACED9A-0F6F-4E43-9BAC-D86402A7AC0F}"/>
              </a:ext>
            </a:extLst>
          </p:cNvPr>
          <p:cNvPicPr>
            <a:picLocks noChangeAspect="1"/>
          </p:cNvPicPr>
          <p:nvPr/>
        </p:nvPicPr>
        <p:blipFill>
          <a:blip r:embed="rId10"/>
          <a:stretch>
            <a:fillRect/>
          </a:stretch>
        </p:blipFill>
        <p:spPr>
          <a:xfrm>
            <a:off x="3772166" y="5284144"/>
            <a:ext cx="2095500" cy="965200"/>
          </a:xfrm>
          <a:prstGeom prst="rect">
            <a:avLst/>
          </a:prstGeom>
        </p:spPr>
      </p:pic>
    </p:spTree>
    <p:extLst>
      <p:ext uri="{BB962C8B-B14F-4D97-AF65-F5344CB8AC3E}">
        <p14:creationId xmlns:p14="http://schemas.microsoft.com/office/powerpoint/2010/main" val="3859273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6D51-7E77-2C45-8CEF-618F6ECFB950}"/>
              </a:ext>
            </a:extLst>
          </p:cNvPr>
          <p:cNvPicPr>
            <a:picLocks noChangeAspect="1"/>
          </p:cNvPicPr>
          <p:nvPr/>
        </p:nvPicPr>
        <p:blipFill>
          <a:blip r:embed="rId2"/>
          <a:stretch>
            <a:fillRect/>
          </a:stretch>
        </p:blipFill>
        <p:spPr>
          <a:xfrm>
            <a:off x="701675" y="87314"/>
            <a:ext cx="4870451" cy="3559176"/>
          </a:xfrm>
          <a:prstGeom prst="rect">
            <a:avLst/>
          </a:prstGeom>
        </p:spPr>
      </p:pic>
      <p:pic>
        <p:nvPicPr>
          <p:cNvPr id="6" name="Picture 5">
            <a:extLst>
              <a:ext uri="{FF2B5EF4-FFF2-40B4-BE49-F238E27FC236}">
                <a16:creationId xmlns:a16="http://schemas.microsoft.com/office/drawing/2014/main" id="{D83F90E4-F451-3E4E-B517-381499B92045}"/>
              </a:ext>
            </a:extLst>
          </p:cNvPr>
          <p:cNvPicPr>
            <a:picLocks noChangeAspect="1"/>
          </p:cNvPicPr>
          <p:nvPr/>
        </p:nvPicPr>
        <p:blipFill>
          <a:blip r:embed="rId3"/>
          <a:stretch>
            <a:fillRect/>
          </a:stretch>
        </p:blipFill>
        <p:spPr>
          <a:xfrm>
            <a:off x="1487487" y="4064785"/>
            <a:ext cx="4381500" cy="2628900"/>
          </a:xfrm>
          <a:prstGeom prst="rect">
            <a:avLst/>
          </a:prstGeom>
        </p:spPr>
      </p:pic>
      <p:pic>
        <p:nvPicPr>
          <p:cNvPr id="7" name="Picture 6">
            <a:extLst>
              <a:ext uri="{FF2B5EF4-FFF2-40B4-BE49-F238E27FC236}">
                <a16:creationId xmlns:a16="http://schemas.microsoft.com/office/drawing/2014/main" id="{995799F4-9E4D-1940-8C01-9393ADBC6128}"/>
              </a:ext>
            </a:extLst>
          </p:cNvPr>
          <p:cNvPicPr>
            <a:picLocks noChangeAspect="1"/>
          </p:cNvPicPr>
          <p:nvPr/>
        </p:nvPicPr>
        <p:blipFill>
          <a:blip r:embed="rId4"/>
          <a:stretch>
            <a:fillRect/>
          </a:stretch>
        </p:blipFill>
        <p:spPr>
          <a:xfrm>
            <a:off x="6454393" y="177015"/>
            <a:ext cx="4750566" cy="3159127"/>
          </a:xfrm>
          <a:prstGeom prst="rect">
            <a:avLst/>
          </a:prstGeom>
        </p:spPr>
      </p:pic>
      <p:pic>
        <p:nvPicPr>
          <p:cNvPr id="8" name="Picture 7">
            <a:extLst>
              <a:ext uri="{FF2B5EF4-FFF2-40B4-BE49-F238E27FC236}">
                <a16:creationId xmlns:a16="http://schemas.microsoft.com/office/drawing/2014/main" id="{1EF2FB0C-66FA-E548-8777-5E1526D3D32D}"/>
              </a:ext>
            </a:extLst>
          </p:cNvPr>
          <p:cNvPicPr>
            <a:picLocks noChangeAspect="1"/>
          </p:cNvPicPr>
          <p:nvPr/>
        </p:nvPicPr>
        <p:blipFill>
          <a:blip r:embed="rId5"/>
          <a:stretch>
            <a:fillRect/>
          </a:stretch>
        </p:blipFill>
        <p:spPr>
          <a:xfrm>
            <a:off x="6751254" y="3336142"/>
            <a:ext cx="4750566" cy="3357543"/>
          </a:xfrm>
          <a:prstGeom prst="rect">
            <a:avLst/>
          </a:prstGeom>
        </p:spPr>
      </p:pic>
    </p:spTree>
    <p:extLst>
      <p:ext uri="{BB962C8B-B14F-4D97-AF65-F5344CB8AC3E}">
        <p14:creationId xmlns:p14="http://schemas.microsoft.com/office/powerpoint/2010/main" val="168616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21A2-579A-FA47-8F75-B08B5F38179F}"/>
              </a:ext>
            </a:extLst>
          </p:cNvPr>
          <p:cNvSpPr>
            <a:spLocks noGrp="1"/>
          </p:cNvSpPr>
          <p:nvPr>
            <p:ph type="title"/>
          </p:nvPr>
        </p:nvSpPr>
        <p:spPr/>
        <p:txBody>
          <a:bodyPr>
            <a:normAutofit/>
          </a:bodyPr>
          <a:lstStyle/>
          <a:p>
            <a:pPr>
              <a:spcBef>
                <a:spcPts val="1000"/>
              </a:spcBef>
            </a:pPr>
            <a:r>
              <a:rPr lang="en-US" sz="3600" dirty="0">
                <a:latin typeface="DIN Condensed" pitchFamily="2" charset="0"/>
                <a:ea typeface="+mn-ea"/>
                <a:cs typeface="+mn-cs"/>
              </a:rPr>
              <a:t>The wickedness of the Calder and its Catchment</a:t>
            </a:r>
          </a:p>
        </p:txBody>
      </p:sp>
      <p:sp>
        <p:nvSpPr>
          <p:cNvPr id="3" name="Content Placeholder 2">
            <a:extLst>
              <a:ext uri="{FF2B5EF4-FFF2-40B4-BE49-F238E27FC236}">
                <a16:creationId xmlns:a16="http://schemas.microsoft.com/office/drawing/2014/main" id="{E6C2E5B9-A387-5548-ABF4-7A61570DB046}"/>
              </a:ext>
            </a:extLst>
          </p:cNvPr>
          <p:cNvSpPr>
            <a:spLocks noGrp="1"/>
          </p:cNvSpPr>
          <p:nvPr>
            <p:ph sz="half" idx="1"/>
          </p:nvPr>
        </p:nvSpPr>
        <p:spPr/>
        <p:txBody>
          <a:bodyPr/>
          <a:lstStyle/>
          <a:p>
            <a:pPr marL="0" indent="0">
              <a:buNone/>
            </a:pPr>
            <a:endParaRPr lang="en-GB" dirty="0">
              <a:latin typeface="DIN Condensed" pitchFamily="2" charset="0"/>
            </a:endParaRPr>
          </a:p>
          <a:p>
            <a:pPr marL="0" indent="0">
              <a:buNone/>
            </a:pPr>
            <a:r>
              <a:rPr lang="en-GB" dirty="0">
                <a:latin typeface="DIN Condensed" pitchFamily="2" charset="0"/>
              </a:rPr>
              <a:t>…you’ve got this sort of bureaucratic infrastructure of how we go on as a society and an economy overlaid on a natural environment which comes and bites you on the bum if you neglect or abuse it </a:t>
            </a:r>
          </a:p>
          <a:p>
            <a:pPr marL="0" indent="0">
              <a:buNone/>
            </a:pPr>
            <a:endParaRPr lang="en-GB" i="1" dirty="0">
              <a:latin typeface="DIN Condensed" pitchFamily="2" charset="0"/>
            </a:endParaRPr>
          </a:p>
          <a:p>
            <a:pPr marL="0" indent="0">
              <a:buNone/>
            </a:pPr>
            <a:r>
              <a:rPr lang="en-GB" dirty="0">
                <a:latin typeface="DIN Condensed" pitchFamily="2" charset="0"/>
              </a:rPr>
              <a:t>(Council employee, Calderdale)</a:t>
            </a:r>
          </a:p>
          <a:p>
            <a:endParaRPr lang="en-US" dirty="0"/>
          </a:p>
        </p:txBody>
      </p:sp>
      <p:pic>
        <p:nvPicPr>
          <p:cNvPr id="1026" name="Picture 2" descr="What are the wicked problems facing private and public sector organizations  for which analytic support might be helpful? – The WritePass Journal : The  WritePass Journal">
            <a:extLst>
              <a:ext uri="{FF2B5EF4-FFF2-40B4-BE49-F238E27FC236}">
                <a16:creationId xmlns:a16="http://schemas.microsoft.com/office/drawing/2014/main" id="{316507CF-93EE-1548-93E4-112E37E0CC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5400" y="2305844"/>
            <a:ext cx="47752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38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D2C-56B7-9E43-A90A-AF4D7A986DD9}"/>
              </a:ext>
            </a:extLst>
          </p:cNvPr>
          <p:cNvSpPr>
            <a:spLocks noGrp="1"/>
          </p:cNvSpPr>
          <p:nvPr>
            <p:ph type="title"/>
          </p:nvPr>
        </p:nvSpPr>
        <p:spPr>
          <a:xfrm>
            <a:off x="838200" y="287867"/>
            <a:ext cx="10515600" cy="1032933"/>
          </a:xfrm>
        </p:spPr>
        <p:txBody>
          <a:bodyPr>
            <a:normAutofit/>
          </a:bodyPr>
          <a:lstStyle/>
          <a:p>
            <a:r>
              <a:rPr lang="en-US" dirty="0">
                <a:latin typeface="DIN Condensed" pitchFamily="2" charset="0"/>
              </a:rPr>
              <a:t>Theoretical underpinning to research</a:t>
            </a:r>
          </a:p>
        </p:txBody>
      </p:sp>
      <p:sp>
        <p:nvSpPr>
          <p:cNvPr id="4" name="Content Placeholder 3">
            <a:extLst>
              <a:ext uri="{FF2B5EF4-FFF2-40B4-BE49-F238E27FC236}">
                <a16:creationId xmlns:a16="http://schemas.microsoft.com/office/drawing/2014/main" id="{C52EFFF6-FD16-9541-B148-9841D42476A2}"/>
              </a:ext>
            </a:extLst>
          </p:cNvPr>
          <p:cNvSpPr>
            <a:spLocks noGrp="1"/>
          </p:cNvSpPr>
          <p:nvPr>
            <p:ph sz="half" idx="1"/>
          </p:nvPr>
        </p:nvSpPr>
        <p:spPr>
          <a:xfrm>
            <a:off x="838200" y="1473200"/>
            <a:ext cx="5181600" cy="4703763"/>
          </a:xfrm>
          <a:ln w="12700">
            <a:solidFill>
              <a:schemeClr val="tx1"/>
            </a:solidFill>
          </a:ln>
        </p:spPr>
        <p:txBody>
          <a:bodyPr>
            <a:normAutofit fontScale="70000" lnSpcReduction="20000"/>
          </a:bodyPr>
          <a:lstStyle/>
          <a:p>
            <a:pPr marL="0" indent="0">
              <a:buNone/>
            </a:pPr>
            <a:endParaRPr lang="en-GB" sz="4100" dirty="0">
              <a:latin typeface="DIN Condensed" pitchFamily="2" charset="0"/>
            </a:endParaRPr>
          </a:p>
          <a:p>
            <a:pPr marL="0" indent="0">
              <a:buNone/>
            </a:pPr>
            <a:r>
              <a:rPr lang="en-GB" sz="4100" b="1" dirty="0">
                <a:latin typeface="DIN Condensed" pitchFamily="2" charset="0"/>
              </a:rPr>
              <a:t>Care as politics: visibility and possibility</a:t>
            </a:r>
          </a:p>
          <a:p>
            <a:endParaRPr lang="en-GB" sz="4100" dirty="0">
              <a:latin typeface="DIN Condensed" pitchFamily="2" charset="0"/>
            </a:endParaRPr>
          </a:p>
          <a:p>
            <a:pPr marL="0" indent="0">
              <a:buNone/>
            </a:pPr>
            <a:r>
              <a:rPr lang="en-GB" sz="4100" dirty="0">
                <a:latin typeface="DIN Condensed" pitchFamily="2" charset="0"/>
              </a:rPr>
              <a:t>The many ways in which people resist the suffering wrought by systems of knowing and doing that are disassociated from ‘the specific problems, of specific individuals, in specific circumstances’ </a:t>
            </a:r>
          </a:p>
          <a:p>
            <a:pPr marL="0" indent="0">
              <a:buNone/>
            </a:pPr>
            <a:endParaRPr lang="en-GB" sz="4100" dirty="0">
              <a:latin typeface="DIN Condensed" pitchFamily="2" charset="0"/>
            </a:endParaRPr>
          </a:p>
          <a:p>
            <a:pPr marL="0" indent="0">
              <a:buNone/>
            </a:pPr>
            <a:r>
              <a:rPr lang="en-GB" sz="4000" dirty="0">
                <a:latin typeface="DIN Condensed" pitchFamily="2" charset="0"/>
              </a:rPr>
              <a:t>(</a:t>
            </a:r>
            <a:r>
              <a:rPr lang="en-GB" sz="4000" dirty="0" err="1">
                <a:latin typeface="DIN Condensed" pitchFamily="2" charset="0"/>
              </a:rPr>
              <a:t>Tironi</a:t>
            </a:r>
            <a:r>
              <a:rPr lang="en-GB" sz="4000" dirty="0">
                <a:latin typeface="DIN Condensed" pitchFamily="2" charset="0"/>
              </a:rPr>
              <a:t> et al 2017 also see </a:t>
            </a:r>
            <a:r>
              <a:rPr lang="en-GB" sz="4000" dirty="0" err="1">
                <a:latin typeface="DIN Condensed" pitchFamily="2" charset="0"/>
              </a:rPr>
              <a:t>Harraway</a:t>
            </a:r>
            <a:r>
              <a:rPr lang="en-GB" sz="4000" dirty="0">
                <a:latin typeface="DIN Condensed" pitchFamily="2" charset="0"/>
              </a:rPr>
              <a:t>, 1997, Puig de la </a:t>
            </a:r>
            <a:r>
              <a:rPr lang="en-GB" sz="4000" dirty="0" err="1">
                <a:latin typeface="DIN Condensed" pitchFamily="2" charset="0"/>
              </a:rPr>
              <a:t>Bellacasa</a:t>
            </a:r>
            <a:r>
              <a:rPr lang="en-GB" sz="4000" dirty="0">
                <a:latin typeface="DIN Condensed" pitchFamily="2" charset="0"/>
              </a:rPr>
              <a:t>, 2017 and </a:t>
            </a:r>
            <a:r>
              <a:rPr lang="en-GB" sz="4000" dirty="0" err="1">
                <a:latin typeface="DIN Condensed" pitchFamily="2" charset="0"/>
              </a:rPr>
              <a:t>Mol</a:t>
            </a:r>
            <a:r>
              <a:rPr lang="en-GB" sz="4000" dirty="0">
                <a:latin typeface="DIN Condensed" pitchFamily="2" charset="0"/>
              </a:rPr>
              <a:t>, 2008 )</a:t>
            </a:r>
          </a:p>
          <a:p>
            <a:pPr marL="0" indent="0">
              <a:buNone/>
            </a:pPr>
            <a:endParaRPr lang="en-GB" sz="4100" dirty="0">
              <a:latin typeface="DIN Condensed" pitchFamily="2" charset="0"/>
            </a:endParaRPr>
          </a:p>
          <a:p>
            <a:pPr marL="0" indent="0">
              <a:buNone/>
            </a:pPr>
            <a:endParaRPr lang="en-GB" dirty="0">
              <a:latin typeface="DIN Condensed" pitchFamily="2" charset="0"/>
            </a:endParaRPr>
          </a:p>
          <a:p>
            <a:pPr marL="0" indent="0">
              <a:buNone/>
            </a:pPr>
            <a:endParaRPr lang="en-US" dirty="0"/>
          </a:p>
        </p:txBody>
      </p:sp>
      <p:sp>
        <p:nvSpPr>
          <p:cNvPr id="5" name="Content Placeholder 4">
            <a:extLst>
              <a:ext uri="{FF2B5EF4-FFF2-40B4-BE49-F238E27FC236}">
                <a16:creationId xmlns:a16="http://schemas.microsoft.com/office/drawing/2014/main" id="{624FDAC1-C8B4-6644-88E5-60BD98A3A2CB}"/>
              </a:ext>
            </a:extLst>
          </p:cNvPr>
          <p:cNvSpPr>
            <a:spLocks noGrp="1"/>
          </p:cNvSpPr>
          <p:nvPr>
            <p:ph sz="half" idx="2"/>
          </p:nvPr>
        </p:nvSpPr>
        <p:spPr>
          <a:xfrm>
            <a:off x="6172200" y="1473200"/>
            <a:ext cx="5181600" cy="4703763"/>
          </a:xfrm>
          <a:ln w="12700">
            <a:solidFill>
              <a:schemeClr val="tx1"/>
            </a:solidFill>
          </a:ln>
        </p:spPr>
        <p:txBody>
          <a:bodyPr>
            <a:normAutofit fontScale="70000" lnSpcReduction="20000"/>
          </a:bodyPr>
          <a:lstStyle/>
          <a:p>
            <a:pPr marL="0" indent="0">
              <a:buNone/>
            </a:pPr>
            <a:endParaRPr lang="en-GB" sz="4100" b="1" dirty="0">
              <a:latin typeface="DIN Condensed" pitchFamily="2" charset="0"/>
            </a:endParaRPr>
          </a:p>
          <a:p>
            <a:endParaRPr lang="en-US" dirty="0"/>
          </a:p>
        </p:txBody>
      </p:sp>
      <p:pic>
        <p:nvPicPr>
          <p:cNvPr id="2050" name="Picture 2" descr="I Am A Tree Drawing - 5&quot; X 7&quot; – Rick Frausto Fine Art">
            <a:extLst>
              <a:ext uri="{FF2B5EF4-FFF2-40B4-BE49-F238E27FC236}">
                <a16:creationId xmlns:a16="http://schemas.microsoft.com/office/drawing/2014/main" id="{F0334C7D-8D2B-2E4D-84B9-12A1DF6AE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2" y="1672501"/>
            <a:ext cx="3554962" cy="435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34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D2C-56B7-9E43-A90A-AF4D7A986DD9}"/>
              </a:ext>
            </a:extLst>
          </p:cNvPr>
          <p:cNvSpPr>
            <a:spLocks noGrp="1"/>
          </p:cNvSpPr>
          <p:nvPr>
            <p:ph type="title"/>
          </p:nvPr>
        </p:nvSpPr>
        <p:spPr>
          <a:xfrm>
            <a:off x="838200" y="287867"/>
            <a:ext cx="10515600" cy="1032933"/>
          </a:xfrm>
        </p:spPr>
        <p:txBody>
          <a:bodyPr>
            <a:normAutofit/>
          </a:bodyPr>
          <a:lstStyle/>
          <a:p>
            <a:r>
              <a:rPr lang="en-US" dirty="0">
                <a:latin typeface="DIN Condensed" pitchFamily="2" charset="0"/>
              </a:rPr>
              <a:t>Theoretical underpinning to research</a:t>
            </a:r>
          </a:p>
        </p:txBody>
      </p:sp>
      <p:sp>
        <p:nvSpPr>
          <p:cNvPr id="4" name="Content Placeholder 3">
            <a:extLst>
              <a:ext uri="{FF2B5EF4-FFF2-40B4-BE49-F238E27FC236}">
                <a16:creationId xmlns:a16="http://schemas.microsoft.com/office/drawing/2014/main" id="{C52EFFF6-FD16-9541-B148-9841D42476A2}"/>
              </a:ext>
            </a:extLst>
          </p:cNvPr>
          <p:cNvSpPr>
            <a:spLocks noGrp="1"/>
          </p:cNvSpPr>
          <p:nvPr>
            <p:ph sz="half" idx="1"/>
          </p:nvPr>
        </p:nvSpPr>
        <p:spPr>
          <a:xfrm>
            <a:off x="838200" y="1473200"/>
            <a:ext cx="5181600" cy="4703763"/>
          </a:xfrm>
          <a:ln w="12700">
            <a:solidFill>
              <a:schemeClr val="tx1"/>
            </a:solidFill>
          </a:ln>
        </p:spPr>
        <p:txBody>
          <a:bodyPr>
            <a:normAutofit fontScale="77500" lnSpcReduction="20000"/>
          </a:bodyPr>
          <a:lstStyle/>
          <a:p>
            <a:pPr marL="0" indent="0">
              <a:buNone/>
            </a:pPr>
            <a:endParaRPr lang="en-GB" sz="4100" dirty="0">
              <a:latin typeface="DIN Condensed" pitchFamily="2" charset="0"/>
            </a:endParaRPr>
          </a:p>
          <a:p>
            <a:pPr marL="0" indent="0">
              <a:buNone/>
            </a:pPr>
            <a:endParaRPr lang="en-GB" sz="4100" dirty="0">
              <a:latin typeface="DIN Condensed" pitchFamily="2" charset="0"/>
            </a:endParaRPr>
          </a:p>
          <a:p>
            <a:pPr marL="0" indent="0">
              <a:buNone/>
            </a:pPr>
            <a:endParaRPr lang="en-GB" dirty="0">
              <a:latin typeface="DIN Condensed" pitchFamily="2" charset="0"/>
            </a:endParaRPr>
          </a:p>
          <a:p>
            <a:pPr marL="0" indent="0">
              <a:buNone/>
            </a:pPr>
            <a:endParaRPr lang="en-US" dirty="0"/>
          </a:p>
        </p:txBody>
      </p:sp>
      <p:sp>
        <p:nvSpPr>
          <p:cNvPr id="5" name="Content Placeholder 4">
            <a:extLst>
              <a:ext uri="{FF2B5EF4-FFF2-40B4-BE49-F238E27FC236}">
                <a16:creationId xmlns:a16="http://schemas.microsoft.com/office/drawing/2014/main" id="{624FDAC1-C8B4-6644-88E5-60BD98A3A2CB}"/>
              </a:ext>
            </a:extLst>
          </p:cNvPr>
          <p:cNvSpPr>
            <a:spLocks noGrp="1"/>
          </p:cNvSpPr>
          <p:nvPr>
            <p:ph sz="half" idx="2"/>
          </p:nvPr>
        </p:nvSpPr>
        <p:spPr>
          <a:xfrm>
            <a:off x="6172200" y="1473200"/>
            <a:ext cx="5181600" cy="4703763"/>
          </a:xfrm>
          <a:ln w="12700">
            <a:solidFill>
              <a:schemeClr val="tx1"/>
            </a:solidFill>
          </a:ln>
        </p:spPr>
        <p:txBody>
          <a:bodyPr>
            <a:normAutofit fontScale="77500" lnSpcReduction="20000"/>
          </a:bodyPr>
          <a:lstStyle/>
          <a:p>
            <a:pPr marL="0" indent="0">
              <a:buNone/>
            </a:pPr>
            <a:endParaRPr lang="en-GB" sz="4100" b="1" dirty="0">
              <a:latin typeface="DIN Condensed" pitchFamily="2" charset="0"/>
            </a:endParaRPr>
          </a:p>
          <a:p>
            <a:pPr marL="0" indent="0">
              <a:buNone/>
            </a:pPr>
            <a:r>
              <a:rPr lang="en-GB" sz="4100" b="1" dirty="0">
                <a:latin typeface="DIN Condensed" pitchFamily="2" charset="0"/>
              </a:rPr>
              <a:t>Alternative imaginaries of the Anthropocene</a:t>
            </a:r>
          </a:p>
          <a:p>
            <a:pPr marL="0" indent="0">
              <a:buNone/>
            </a:pPr>
            <a:endParaRPr lang="en-GB" sz="4100" dirty="0">
              <a:latin typeface="DIN Condensed" pitchFamily="2" charset="0"/>
            </a:endParaRPr>
          </a:p>
          <a:p>
            <a:pPr marL="0" indent="0">
              <a:buNone/>
            </a:pPr>
            <a:r>
              <a:rPr lang="en-GB" sz="4100" dirty="0">
                <a:latin typeface="DIN Condensed" pitchFamily="2" charset="0"/>
              </a:rPr>
              <a:t>‘We argue that imaginaries provide ways of organizing that combine ideas and concrete practices, imagining organizational alternatives by enacting new forms of collective practice’</a:t>
            </a:r>
          </a:p>
          <a:p>
            <a:pPr marL="0" indent="0">
              <a:buNone/>
            </a:pPr>
            <a:endParaRPr lang="en-GB" sz="4100" dirty="0">
              <a:latin typeface="DIN Condensed" pitchFamily="2" charset="0"/>
            </a:endParaRPr>
          </a:p>
          <a:p>
            <a:pPr marL="0" indent="0">
              <a:buNone/>
            </a:pPr>
            <a:r>
              <a:rPr lang="en-GB" sz="4100" dirty="0">
                <a:latin typeface="DIN Condensed" pitchFamily="2" charset="0"/>
              </a:rPr>
              <a:t>(Roux-Rosier et al, 2018)</a:t>
            </a:r>
          </a:p>
          <a:p>
            <a:endParaRPr lang="en-US" dirty="0"/>
          </a:p>
        </p:txBody>
      </p:sp>
      <p:pic>
        <p:nvPicPr>
          <p:cNvPr id="3074" name="Picture 2" descr="Cake &amp; The Calder | Arts Catalyst">
            <a:extLst>
              <a:ext uri="{FF2B5EF4-FFF2-40B4-BE49-F238E27FC236}">
                <a16:creationId xmlns:a16="http://schemas.microsoft.com/office/drawing/2014/main" id="{36232587-1850-EC47-852D-180D18DA5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362" y="2305797"/>
            <a:ext cx="4520826" cy="328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99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F60CAC-2624-A64D-8A03-8DB995FE6313}"/>
              </a:ext>
            </a:extLst>
          </p:cNvPr>
          <p:cNvPicPr>
            <a:picLocks noGrp="1" noChangeAspect="1"/>
          </p:cNvPicPr>
          <p:nvPr>
            <p:ph idx="1"/>
          </p:nvPr>
        </p:nvPicPr>
        <p:blipFill>
          <a:blip r:embed="rId2"/>
          <a:stretch>
            <a:fillRect/>
          </a:stretch>
        </p:blipFill>
        <p:spPr>
          <a:xfrm>
            <a:off x="494771" y="234949"/>
            <a:ext cx="4663017" cy="3497263"/>
          </a:xfrm>
        </p:spPr>
      </p:pic>
      <p:pic>
        <p:nvPicPr>
          <p:cNvPr id="7" name="Picture 6">
            <a:extLst>
              <a:ext uri="{FF2B5EF4-FFF2-40B4-BE49-F238E27FC236}">
                <a16:creationId xmlns:a16="http://schemas.microsoft.com/office/drawing/2014/main" id="{D7E0BFE1-627D-D741-98B6-C71163336584}"/>
              </a:ext>
            </a:extLst>
          </p:cNvPr>
          <p:cNvPicPr>
            <a:picLocks noChangeAspect="1"/>
          </p:cNvPicPr>
          <p:nvPr/>
        </p:nvPicPr>
        <p:blipFill>
          <a:blip r:embed="rId3"/>
          <a:stretch>
            <a:fillRect/>
          </a:stretch>
        </p:blipFill>
        <p:spPr>
          <a:xfrm>
            <a:off x="6193041" y="234949"/>
            <a:ext cx="5698034" cy="3546477"/>
          </a:xfrm>
          <a:prstGeom prst="rect">
            <a:avLst/>
          </a:prstGeom>
        </p:spPr>
      </p:pic>
      <p:pic>
        <p:nvPicPr>
          <p:cNvPr id="6" name="Picture 5">
            <a:extLst>
              <a:ext uri="{FF2B5EF4-FFF2-40B4-BE49-F238E27FC236}">
                <a16:creationId xmlns:a16="http://schemas.microsoft.com/office/drawing/2014/main" id="{12DC8C1E-1D5B-644F-A8BD-B7C3E94050F4}"/>
              </a:ext>
            </a:extLst>
          </p:cNvPr>
          <p:cNvPicPr>
            <a:picLocks noChangeAspect="1"/>
          </p:cNvPicPr>
          <p:nvPr/>
        </p:nvPicPr>
        <p:blipFill>
          <a:blip r:embed="rId4"/>
          <a:stretch>
            <a:fillRect/>
          </a:stretch>
        </p:blipFill>
        <p:spPr>
          <a:xfrm>
            <a:off x="3566168" y="3446462"/>
            <a:ext cx="5475890" cy="3078163"/>
          </a:xfrm>
          <a:prstGeom prst="rect">
            <a:avLst/>
          </a:prstGeom>
        </p:spPr>
      </p:pic>
    </p:spTree>
    <p:extLst>
      <p:ext uri="{BB962C8B-B14F-4D97-AF65-F5344CB8AC3E}">
        <p14:creationId xmlns:p14="http://schemas.microsoft.com/office/powerpoint/2010/main" val="44114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26874" y="1279666"/>
            <a:ext cx="4124831" cy="1858002"/>
          </a:xfrm>
          <a:prstGeom prst="rect">
            <a:avLst/>
          </a:prstGeom>
        </p:spPr>
      </p:pic>
      <p:pic>
        <p:nvPicPr>
          <p:cNvPr id="4" name="Picture 3"/>
          <p:cNvPicPr>
            <a:picLocks noChangeAspect="1"/>
          </p:cNvPicPr>
          <p:nvPr/>
        </p:nvPicPr>
        <p:blipFill>
          <a:blip r:embed="rId3"/>
          <a:stretch>
            <a:fillRect/>
          </a:stretch>
        </p:blipFill>
        <p:spPr>
          <a:xfrm>
            <a:off x="6240850" y="2337567"/>
            <a:ext cx="5632063" cy="4189206"/>
          </a:xfrm>
          <a:prstGeom prst="rect">
            <a:avLst/>
          </a:prstGeom>
        </p:spPr>
      </p:pic>
      <p:pic>
        <p:nvPicPr>
          <p:cNvPr id="2" name="Picture 1">
            <a:extLst>
              <a:ext uri="{FF2B5EF4-FFF2-40B4-BE49-F238E27FC236}">
                <a16:creationId xmlns:a16="http://schemas.microsoft.com/office/drawing/2014/main" id="{EE67D410-DEE6-B844-8E72-40E15E4C40E4}"/>
              </a:ext>
            </a:extLst>
          </p:cNvPr>
          <p:cNvPicPr>
            <a:picLocks noChangeAspect="1"/>
          </p:cNvPicPr>
          <p:nvPr/>
        </p:nvPicPr>
        <p:blipFill>
          <a:blip r:embed="rId4"/>
          <a:stretch>
            <a:fillRect/>
          </a:stretch>
        </p:blipFill>
        <p:spPr>
          <a:xfrm>
            <a:off x="3426639" y="1251090"/>
            <a:ext cx="2445097" cy="5275683"/>
          </a:xfrm>
          <a:prstGeom prst="rect">
            <a:avLst/>
          </a:prstGeom>
        </p:spPr>
      </p:pic>
      <p:sp>
        <p:nvSpPr>
          <p:cNvPr id="8" name="TextBox 7">
            <a:extLst>
              <a:ext uri="{FF2B5EF4-FFF2-40B4-BE49-F238E27FC236}">
                <a16:creationId xmlns:a16="http://schemas.microsoft.com/office/drawing/2014/main" id="{79126F8B-A8AC-4443-82C2-979E8AB64D1A}"/>
              </a:ext>
            </a:extLst>
          </p:cNvPr>
          <p:cNvSpPr txBox="1"/>
          <p:nvPr/>
        </p:nvSpPr>
        <p:spPr>
          <a:xfrm>
            <a:off x="428625" y="242888"/>
            <a:ext cx="11444288" cy="523220"/>
          </a:xfrm>
          <a:prstGeom prst="rect">
            <a:avLst/>
          </a:prstGeom>
          <a:noFill/>
        </p:spPr>
        <p:txBody>
          <a:bodyPr wrap="square" rtlCol="0">
            <a:spAutoFit/>
          </a:bodyPr>
          <a:lstStyle/>
          <a:p>
            <a:r>
              <a:rPr lang="en-US" sz="2800" dirty="0">
                <a:latin typeface="DIN Condensed" pitchFamily="2" charset="0"/>
              </a:rPr>
              <a:t>Changing times: human health depends on flourishing natural systems and wise stewardship </a:t>
            </a:r>
          </a:p>
        </p:txBody>
      </p:sp>
      <p:sp>
        <p:nvSpPr>
          <p:cNvPr id="9" name="TextBox 8">
            <a:extLst>
              <a:ext uri="{FF2B5EF4-FFF2-40B4-BE49-F238E27FC236}">
                <a16:creationId xmlns:a16="http://schemas.microsoft.com/office/drawing/2014/main" id="{A4111E80-231C-B640-B95E-67EC1A143EF4}"/>
              </a:ext>
            </a:extLst>
          </p:cNvPr>
          <p:cNvSpPr txBox="1"/>
          <p:nvPr/>
        </p:nvSpPr>
        <p:spPr>
          <a:xfrm>
            <a:off x="428625" y="1279665"/>
            <a:ext cx="2628900" cy="3785652"/>
          </a:xfrm>
          <a:prstGeom prst="rect">
            <a:avLst/>
          </a:prstGeom>
          <a:noFill/>
        </p:spPr>
        <p:txBody>
          <a:bodyPr wrap="square" rtlCol="0">
            <a:spAutoFit/>
          </a:bodyPr>
          <a:lstStyle/>
          <a:p>
            <a:r>
              <a:rPr lang="en-GB" sz="2000" dirty="0">
                <a:latin typeface="DIN Condensed" pitchFamily="2" charset="0"/>
              </a:rPr>
              <a:t>‘The engagement of civil society and community organisations to encourage polycentric governance that will increase capacity to steward environmental resources and protect health’</a:t>
            </a:r>
            <a:endParaRPr lang="en-US" sz="2000" dirty="0">
              <a:latin typeface="DIN Condensed" pitchFamily="2" charset="0"/>
            </a:endParaRPr>
          </a:p>
        </p:txBody>
      </p:sp>
    </p:spTree>
    <p:extLst>
      <p:ext uri="{BB962C8B-B14F-4D97-AF65-F5344CB8AC3E}">
        <p14:creationId xmlns:p14="http://schemas.microsoft.com/office/powerpoint/2010/main" val="4205871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1498</Words>
  <Application>Microsoft Macintosh PowerPoint</Application>
  <PresentationFormat>Widescreen</PresentationFormat>
  <Paragraphs>91</Paragraphs>
  <Slides>20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DIN Condensed</vt:lpstr>
      <vt:lpstr>Office Theme</vt:lpstr>
      <vt:lpstr>PowerPoint Presentation</vt:lpstr>
      <vt:lpstr>PowerPoint Presentation</vt:lpstr>
      <vt:lpstr>PowerPoint Presentation</vt:lpstr>
      <vt:lpstr>PowerPoint Presentation</vt:lpstr>
      <vt:lpstr>The wickedness of the Calder and its Catchment</vt:lpstr>
      <vt:lpstr>Theoretical underpinning to research</vt:lpstr>
      <vt:lpstr>Theoretical underpinning to research</vt:lpstr>
      <vt:lpstr>PowerPoint Presentation</vt:lpstr>
      <vt:lpstr>PowerPoint Presentation</vt:lpstr>
      <vt:lpstr>PowerPoint Presentation</vt:lpstr>
      <vt:lpstr>Resilient communities of stewardship: UK flood recovery and resilience  </vt:lpstr>
      <vt:lpstr>Resilient communities of stewardship: the local plan </vt:lpstr>
      <vt:lpstr>PowerPoint Presentation</vt:lpstr>
      <vt:lpstr>Conservation as exploitation/ tea as consciousness raising  </vt:lpstr>
      <vt:lpstr> The ghost of sustainability  </vt:lpstr>
      <vt:lpstr>Measuring away the meaning: abstracting effects </vt:lpstr>
      <vt:lpstr>Stewardship in a cold panic</vt:lpstr>
      <vt:lpstr>Permaculture: imagining a different world</vt:lpstr>
      <vt:lpstr>The wickedness of the Calder and its Catchment</vt:lpstr>
      <vt:lpstr>Seminar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Clinch</dc:creator>
  <cp:lastModifiedBy>Megan Clinch</cp:lastModifiedBy>
  <cp:revision>4</cp:revision>
  <dcterms:created xsi:type="dcterms:W3CDTF">2020-11-11T12:58:10Z</dcterms:created>
  <dcterms:modified xsi:type="dcterms:W3CDTF">2020-11-12T10:58:24Z</dcterms:modified>
</cp:coreProperties>
</file>