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3" r:id="rId6"/>
    <p:sldId id="260" r:id="rId7"/>
    <p:sldId id="265" r:id="rId8"/>
    <p:sldId id="264" r:id="rId9"/>
    <p:sldId id="262"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4831D9-98AE-4103-912E-2DA1A2895751}"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3204107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4831D9-98AE-4103-912E-2DA1A2895751}"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200463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4831D9-98AE-4103-912E-2DA1A2895751}"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286771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4831D9-98AE-4103-912E-2DA1A2895751}"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284800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4831D9-98AE-4103-912E-2DA1A2895751}"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298125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4831D9-98AE-4103-912E-2DA1A2895751}"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213969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4831D9-98AE-4103-912E-2DA1A2895751}"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752694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4831D9-98AE-4103-912E-2DA1A2895751}"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3504984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831D9-98AE-4103-912E-2DA1A2895751}"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76671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4831D9-98AE-4103-912E-2DA1A2895751}"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175315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4831D9-98AE-4103-912E-2DA1A2895751}"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37381-B8D3-44A7-BAF4-5CE76295BFBE}" type="slidenum">
              <a:rPr lang="en-GB" smtClean="0"/>
              <a:t>‹#›</a:t>
            </a:fld>
            <a:endParaRPr lang="en-GB"/>
          </a:p>
        </p:txBody>
      </p:sp>
    </p:spTree>
    <p:extLst>
      <p:ext uri="{BB962C8B-B14F-4D97-AF65-F5344CB8AC3E}">
        <p14:creationId xmlns:p14="http://schemas.microsoft.com/office/powerpoint/2010/main" val="40529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831D9-98AE-4103-912E-2DA1A2895751}" type="datetimeFigureOut">
              <a:rPr lang="en-GB" smtClean="0"/>
              <a:t>18/09/2019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37381-B8D3-44A7-BAF4-5CE76295BFBE}" type="slidenum">
              <a:rPr lang="en-GB" smtClean="0"/>
              <a:t>‹#›</a:t>
            </a:fld>
            <a:endParaRPr lang="en-GB"/>
          </a:p>
        </p:txBody>
      </p:sp>
    </p:spTree>
    <p:extLst>
      <p:ext uri="{BB962C8B-B14F-4D97-AF65-F5344CB8AC3E}">
        <p14:creationId xmlns:p14="http://schemas.microsoft.com/office/powerpoint/2010/main" val="2871861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m.j.hayfron-benjamin@qmul.ac.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m.sood@qmul.ac.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5672"/>
            <a:ext cx="12192001" cy="6873672"/>
          </a:xfrm>
          <a:prstGeom prst="rect">
            <a:avLst/>
          </a:prstGeom>
          <a:noFill/>
        </p:spPr>
      </p:pic>
      <p:sp>
        <p:nvSpPr>
          <p:cNvPr id="7" name="TextBox 6"/>
          <p:cNvSpPr txBox="1"/>
          <p:nvPr/>
        </p:nvSpPr>
        <p:spPr>
          <a:xfrm>
            <a:off x="1800809" y="1856793"/>
            <a:ext cx="9311951" cy="1938992"/>
          </a:xfrm>
          <a:prstGeom prst="rect">
            <a:avLst/>
          </a:prstGeom>
          <a:noFill/>
        </p:spPr>
        <p:txBody>
          <a:bodyPr wrap="square" rtlCol="0">
            <a:spAutoFit/>
          </a:bodyPr>
          <a:lstStyle/>
          <a:p>
            <a:pPr algn="ctr"/>
            <a:endParaRPr lang="nl-NL" sz="2400" dirty="0" smtClean="0"/>
          </a:p>
          <a:p>
            <a:pPr algn="ctr"/>
            <a:r>
              <a:rPr lang="en-GB" sz="2400" b="1" dirty="0" smtClean="0"/>
              <a:t>Introduction to EPC 2019/20</a:t>
            </a:r>
          </a:p>
          <a:p>
            <a:pPr algn="ctr"/>
            <a:endParaRPr lang="nl-NL" sz="2400" b="1" dirty="0"/>
          </a:p>
          <a:p>
            <a:pPr algn="ctr"/>
            <a:r>
              <a:rPr lang="nl-NL" sz="2400" b="1" dirty="0" smtClean="0"/>
              <a:t>Dr Meera Sood</a:t>
            </a:r>
          </a:p>
          <a:p>
            <a:pPr algn="ctr"/>
            <a:r>
              <a:rPr lang="nl-NL" sz="2400" b="1" dirty="0" smtClean="0"/>
              <a:t>m.sood@qmul.ac.uk</a:t>
            </a:r>
            <a:endParaRPr lang="nl-NL" sz="2400" b="1" dirty="0"/>
          </a:p>
        </p:txBody>
      </p:sp>
    </p:spTree>
    <p:extLst>
      <p:ext uri="{BB962C8B-B14F-4D97-AF65-F5344CB8AC3E}">
        <p14:creationId xmlns:p14="http://schemas.microsoft.com/office/powerpoint/2010/main" val="2383202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15672"/>
            <a:ext cx="12192001" cy="6873672"/>
          </a:xfrm>
          <a:prstGeom prst="rect">
            <a:avLst/>
          </a:prstGeom>
          <a:noFill/>
        </p:spPr>
      </p:pic>
      <p:sp>
        <p:nvSpPr>
          <p:cNvPr id="7" name="TextBox 6"/>
          <p:cNvSpPr txBox="1"/>
          <p:nvPr/>
        </p:nvSpPr>
        <p:spPr>
          <a:xfrm>
            <a:off x="1539552" y="1112805"/>
            <a:ext cx="9311951" cy="830997"/>
          </a:xfrm>
          <a:prstGeom prst="rect">
            <a:avLst/>
          </a:prstGeom>
          <a:noFill/>
        </p:spPr>
        <p:txBody>
          <a:bodyPr wrap="square" rtlCol="0">
            <a:spAutoFit/>
          </a:bodyPr>
          <a:lstStyle/>
          <a:p>
            <a:pPr>
              <a:buChar char="•"/>
            </a:pPr>
            <a:endParaRPr lang="en-GB" sz="2400" dirty="0" smtClean="0"/>
          </a:p>
          <a:p>
            <a:pPr algn="ctr"/>
            <a:endParaRPr lang="nl-NL" sz="2400" dirty="0"/>
          </a:p>
        </p:txBody>
      </p:sp>
      <p:sp>
        <p:nvSpPr>
          <p:cNvPr id="2" name="TextBox 1"/>
          <p:cNvSpPr txBox="1"/>
          <p:nvPr/>
        </p:nvSpPr>
        <p:spPr>
          <a:xfrm>
            <a:off x="2396202" y="363901"/>
            <a:ext cx="6634065" cy="369332"/>
          </a:xfrm>
          <a:prstGeom prst="rect">
            <a:avLst/>
          </a:prstGeom>
          <a:noFill/>
        </p:spPr>
        <p:txBody>
          <a:bodyPr wrap="square" rtlCol="0">
            <a:spAutoFit/>
          </a:bodyPr>
          <a:lstStyle/>
          <a:p>
            <a:pPr algn="ctr"/>
            <a:r>
              <a:rPr lang="en-US" b="1" cap="all" dirty="0" smtClean="0"/>
              <a:t> </a:t>
            </a:r>
            <a:r>
              <a:rPr lang="en-US" b="1" cap="all" dirty="0"/>
              <a:t>REFLECTIVE </a:t>
            </a:r>
            <a:r>
              <a:rPr lang="en-US" b="1" cap="all" dirty="0" smtClean="0"/>
              <a:t>WRITE-UP</a:t>
            </a:r>
            <a:endParaRPr lang="en-GB" dirty="0"/>
          </a:p>
        </p:txBody>
      </p:sp>
      <p:sp>
        <p:nvSpPr>
          <p:cNvPr id="3" name="TextBox 2"/>
          <p:cNvSpPr txBox="1"/>
          <p:nvPr/>
        </p:nvSpPr>
        <p:spPr>
          <a:xfrm>
            <a:off x="1252152" y="1528303"/>
            <a:ext cx="8649730" cy="4247317"/>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500 </a:t>
            </a:r>
            <a:r>
              <a:rPr lang="en-US" b="1" dirty="0"/>
              <a:t>word reflective </a:t>
            </a:r>
            <a:r>
              <a:rPr lang="en-US" b="1" dirty="0" smtClean="0"/>
              <a:t>essay</a:t>
            </a:r>
            <a:r>
              <a:rPr lang="en-US" dirty="0" smtClean="0"/>
              <a:t>: on </a:t>
            </a:r>
            <a:r>
              <a:rPr lang="en-US" dirty="0"/>
              <a:t>an occasion where they interacted with a patient that resonated with them for some reason, for example it made them think of a patient / medical condition in a new light, or it raised some ethical issues, for example where they were required to gain consent from a patient for a task that they were about to perform. You will mark this </a:t>
            </a:r>
            <a:r>
              <a:rPr lang="en-US" dirty="0" smtClean="0"/>
              <a:t>assignment.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US" dirty="0" smtClean="0"/>
              <a:t>Students </a:t>
            </a:r>
            <a:r>
              <a:rPr lang="en-US" dirty="0"/>
              <a:t>should demonstrate insight into: their exploration of their feelings about the task; what they said and why; how they approached the patient; how the patient responded; evidence of reflection on achieving ‘informed consent’: what could they do to develop their </a:t>
            </a:r>
            <a:r>
              <a:rPr lang="en-US" dirty="0" smtClean="0"/>
              <a:t>performance?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US" dirty="0" smtClean="0"/>
              <a:t>We </a:t>
            </a:r>
            <a:r>
              <a:rPr lang="en-US" dirty="0"/>
              <a:t>suggest the first draft is discussed as a formative exercise as a group on week seven and that student are encouraged to revise their work in the light of the feedback they received from you and their peers. The final submission is for summative assessment at the end of the </a:t>
            </a:r>
            <a:r>
              <a:rPr lang="en-US" dirty="0" smtClean="0"/>
              <a:t>placement</a:t>
            </a:r>
            <a:r>
              <a:rPr lang="en-US" dirty="0"/>
              <a:t>.</a:t>
            </a:r>
            <a:endParaRPr lang="en-GB" dirty="0"/>
          </a:p>
        </p:txBody>
      </p:sp>
    </p:spTree>
    <p:extLst>
      <p:ext uri="{BB962C8B-B14F-4D97-AF65-F5344CB8AC3E}">
        <p14:creationId xmlns:p14="http://schemas.microsoft.com/office/powerpoint/2010/main" val="37522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15672"/>
            <a:ext cx="12192001" cy="6873672"/>
          </a:xfrm>
          <a:prstGeom prst="rect">
            <a:avLst/>
          </a:prstGeom>
          <a:noFill/>
        </p:spPr>
      </p:pic>
      <p:sp>
        <p:nvSpPr>
          <p:cNvPr id="7" name="TextBox 6"/>
          <p:cNvSpPr txBox="1"/>
          <p:nvPr/>
        </p:nvSpPr>
        <p:spPr>
          <a:xfrm>
            <a:off x="1539552" y="1112805"/>
            <a:ext cx="9311951" cy="830997"/>
          </a:xfrm>
          <a:prstGeom prst="rect">
            <a:avLst/>
          </a:prstGeom>
          <a:noFill/>
        </p:spPr>
        <p:txBody>
          <a:bodyPr wrap="square" rtlCol="0">
            <a:spAutoFit/>
          </a:bodyPr>
          <a:lstStyle/>
          <a:p>
            <a:pPr>
              <a:buChar char="•"/>
            </a:pPr>
            <a:endParaRPr lang="en-GB" sz="2400" dirty="0" smtClean="0"/>
          </a:p>
          <a:p>
            <a:pPr algn="ctr"/>
            <a:endParaRPr lang="nl-NL" sz="2400" dirty="0"/>
          </a:p>
        </p:txBody>
      </p:sp>
      <p:sp>
        <p:nvSpPr>
          <p:cNvPr id="2" name="TextBox 1"/>
          <p:cNvSpPr txBox="1"/>
          <p:nvPr/>
        </p:nvSpPr>
        <p:spPr>
          <a:xfrm>
            <a:off x="2198494" y="339188"/>
            <a:ext cx="6634065" cy="646331"/>
          </a:xfrm>
          <a:prstGeom prst="rect">
            <a:avLst/>
          </a:prstGeom>
          <a:noFill/>
        </p:spPr>
        <p:txBody>
          <a:bodyPr wrap="square" rtlCol="0">
            <a:spAutoFit/>
          </a:bodyPr>
          <a:lstStyle/>
          <a:p>
            <a:pPr algn="ctr"/>
            <a:r>
              <a:rPr lang="en-GB" b="1" cap="all" dirty="0" smtClean="0"/>
              <a:t>End of Placement assessment</a:t>
            </a:r>
            <a:endParaRPr lang="en-GB" dirty="0"/>
          </a:p>
          <a:p>
            <a:pPr algn="ctr"/>
            <a:r>
              <a:rPr lang="en-GB" dirty="0" smtClean="0"/>
              <a:t> </a:t>
            </a:r>
            <a:endParaRPr lang="en-GB" dirty="0"/>
          </a:p>
        </p:txBody>
      </p:sp>
      <p:sp>
        <p:nvSpPr>
          <p:cNvPr id="3" name="TextBox 2"/>
          <p:cNvSpPr txBox="1"/>
          <p:nvPr/>
        </p:nvSpPr>
        <p:spPr>
          <a:xfrm>
            <a:off x="1260389" y="1622854"/>
            <a:ext cx="8649730"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a:t>O</a:t>
            </a:r>
            <a:r>
              <a:rPr lang="en-US" sz="2000" dirty="0" smtClean="0"/>
              <a:t>nline </a:t>
            </a:r>
            <a:r>
              <a:rPr lang="en-US" sz="2000" dirty="0"/>
              <a:t>form for each student. </a:t>
            </a:r>
            <a:endParaRPr lang="en-US" sz="2000" dirty="0" smtClean="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Please </a:t>
            </a:r>
            <a:r>
              <a:rPr lang="en-US" sz="2000" dirty="0"/>
              <a:t>discuss your assessment with them on the last day, students find it very valuable to get timely feedback and to have the opportunity to discuss their progress with you. </a:t>
            </a:r>
            <a:endParaRPr lang="en-US" sz="2000" dirty="0" smtClean="0"/>
          </a:p>
          <a:p>
            <a:pPr marL="285750" indent="-285750">
              <a:buFont typeface="Arial" panose="020B0604020202020204" pitchFamily="34" charset="0"/>
              <a:buChar char="•"/>
            </a:pPr>
            <a:r>
              <a:rPr lang="en-US" sz="2000" dirty="0" smtClean="0"/>
              <a:t>If </a:t>
            </a:r>
            <a:r>
              <a:rPr lang="en-US" sz="2000" dirty="0"/>
              <a:t>you have serious concerns about a student for any reasons please let us know as soon as possible so we can take action before the end of the </a:t>
            </a:r>
            <a:r>
              <a:rPr lang="en-US" sz="2000" dirty="0" smtClean="0"/>
              <a:t>year.</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US" sz="2000" dirty="0" smtClean="0"/>
              <a:t>The </a:t>
            </a:r>
            <a:r>
              <a:rPr lang="en-US" sz="2000" dirty="0"/>
              <a:t>EPC mark is worth 6% of the </a:t>
            </a:r>
            <a:r>
              <a:rPr lang="en-US" sz="2000" i="1" dirty="0"/>
              <a:t>in course assessment paper </a:t>
            </a:r>
            <a:r>
              <a:rPr lang="en-US" sz="2000" dirty="0"/>
              <a:t>(ICA), other elements of the ICA include PBL attendance and write-ups, end of unit exams, and the </a:t>
            </a:r>
            <a:r>
              <a:rPr lang="en-US" sz="2000" dirty="0" err="1"/>
              <a:t>MedSoc</a:t>
            </a:r>
            <a:r>
              <a:rPr lang="en-US" sz="2000" dirty="0"/>
              <a:t> 2 mark. Students must get 50% overall in their ICA in order to be allowed to sit the summer exams.</a:t>
            </a:r>
            <a:endParaRPr lang="en-GB" sz="2000" dirty="0"/>
          </a:p>
        </p:txBody>
      </p:sp>
    </p:spTree>
    <p:extLst>
      <p:ext uri="{BB962C8B-B14F-4D97-AF65-F5344CB8AC3E}">
        <p14:creationId xmlns:p14="http://schemas.microsoft.com/office/powerpoint/2010/main" val="3071613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15672"/>
            <a:ext cx="12192001" cy="6873672"/>
          </a:xfrm>
          <a:prstGeom prst="rect">
            <a:avLst/>
          </a:prstGeom>
          <a:noFill/>
        </p:spPr>
      </p:pic>
      <p:sp>
        <p:nvSpPr>
          <p:cNvPr id="7" name="TextBox 6"/>
          <p:cNvSpPr txBox="1"/>
          <p:nvPr/>
        </p:nvSpPr>
        <p:spPr>
          <a:xfrm>
            <a:off x="1539552" y="1112805"/>
            <a:ext cx="9311951" cy="830997"/>
          </a:xfrm>
          <a:prstGeom prst="rect">
            <a:avLst/>
          </a:prstGeom>
          <a:noFill/>
        </p:spPr>
        <p:txBody>
          <a:bodyPr wrap="square" rtlCol="0">
            <a:spAutoFit/>
          </a:bodyPr>
          <a:lstStyle/>
          <a:p>
            <a:pPr>
              <a:buChar char="•"/>
            </a:pPr>
            <a:endParaRPr lang="en-GB" sz="2400" dirty="0" smtClean="0"/>
          </a:p>
          <a:p>
            <a:pPr algn="ctr"/>
            <a:endParaRPr lang="nl-NL" sz="2400" dirty="0"/>
          </a:p>
        </p:txBody>
      </p:sp>
      <p:graphicFrame>
        <p:nvGraphicFramePr>
          <p:cNvPr id="4" name="Table 3"/>
          <p:cNvGraphicFramePr>
            <a:graphicFrameLocks noGrp="1"/>
          </p:cNvGraphicFramePr>
          <p:nvPr>
            <p:extLst>
              <p:ext uri="{D42A27DB-BD31-4B8C-83A1-F6EECF244321}">
                <p14:modId xmlns:p14="http://schemas.microsoft.com/office/powerpoint/2010/main" val="639322690"/>
              </p:ext>
            </p:extLst>
          </p:nvPr>
        </p:nvGraphicFramePr>
        <p:xfrm>
          <a:off x="544620" y="1112805"/>
          <a:ext cx="3792488" cy="4484916"/>
        </p:xfrm>
        <a:graphic>
          <a:graphicData uri="http://schemas.openxmlformats.org/drawingml/2006/table">
            <a:tbl>
              <a:tblPr firstRow="1" firstCol="1" bandRow="1">
                <a:tableStyleId>{5C22544A-7EE6-4342-B048-85BDC9FD1C3A}</a:tableStyleId>
              </a:tblPr>
              <a:tblGrid>
                <a:gridCol w="929064"/>
                <a:gridCol w="869980"/>
                <a:gridCol w="869980"/>
                <a:gridCol w="1123464"/>
              </a:tblGrid>
              <a:tr h="163258">
                <a:tc>
                  <a:txBody>
                    <a:bodyPr/>
                    <a:lstStyle/>
                    <a:p>
                      <a:pPr algn="ctr">
                        <a:lnSpc>
                          <a:spcPct val="107000"/>
                        </a:lnSpc>
                        <a:spcAft>
                          <a:spcPts val="1200"/>
                        </a:spcAft>
                      </a:pPr>
                      <a:r>
                        <a:rPr lang="en-US" sz="600" spc="5" dirty="0">
                          <a:ln>
                            <a:noFill/>
                          </a:ln>
                          <a:effectLst/>
                          <a:uFill>
                            <a:solidFill>
                              <a:srgbClr val="000000"/>
                            </a:solidFill>
                          </a:uFill>
                        </a:rPr>
                        <a:t>Attribute</a:t>
                      </a:r>
                      <a:endParaRPr lang="en-GB" sz="7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Pass (8-10)</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Pass (5-7)</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Referred (≤ 4)</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r>
              <a:tr h="663702">
                <a:tc>
                  <a:txBody>
                    <a:bodyPr/>
                    <a:lstStyle/>
                    <a:p>
                      <a:pPr algn="ctr">
                        <a:lnSpc>
                          <a:spcPct val="107000"/>
                        </a:lnSpc>
                        <a:spcAft>
                          <a:spcPts val="1200"/>
                        </a:spcAft>
                      </a:pPr>
                      <a:r>
                        <a:rPr lang="en-US" sz="600" spc="5">
                          <a:ln>
                            <a:noFill/>
                          </a:ln>
                          <a:effectLst/>
                          <a:uFill>
                            <a:solidFill>
                              <a:srgbClr val="000000"/>
                            </a:solidFill>
                          </a:uFill>
                        </a:rPr>
                        <a:t>Knowledge</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Knowledge at or above expected for a second year student. Applies scientific knowledge well to clinical care.</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dirty="0">
                          <a:ln>
                            <a:noFill/>
                          </a:ln>
                          <a:effectLst/>
                          <a:uFill>
                            <a:solidFill>
                              <a:srgbClr val="000000"/>
                            </a:solidFill>
                          </a:uFill>
                        </a:rPr>
                        <a:t>Knowledge level satisfactory, beginning to apply scientific knowledge to clinical scenarios</a:t>
                      </a:r>
                      <a:endParaRPr lang="en-GB" sz="7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Knowledge level unsatisfactory, ill-prepared for sessions, poor linkage of scientific knowledge in clinical situations.</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r>
              <a:tr h="965373">
                <a:tc>
                  <a:txBody>
                    <a:bodyPr/>
                    <a:lstStyle/>
                    <a:p>
                      <a:pPr algn="ctr">
                        <a:lnSpc>
                          <a:spcPct val="107000"/>
                        </a:lnSpc>
                        <a:spcAft>
                          <a:spcPts val="1200"/>
                        </a:spcAft>
                      </a:pPr>
                      <a:r>
                        <a:rPr lang="en-US" sz="600" spc="5">
                          <a:ln>
                            <a:noFill/>
                          </a:ln>
                          <a:effectLst/>
                          <a:uFill>
                            <a:solidFill>
                              <a:srgbClr val="000000"/>
                            </a:solidFill>
                          </a:uFill>
                        </a:rPr>
                        <a:t>Communication Skills</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Excellent communication with patients, staff and student colleagues.</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dirty="0">
                          <a:ln>
                            <a:noFill/>
                          </a:ln>
                          <a:effectLst/>
                          <a:uFill>
                            <a:solidFill>
                              <a:srgbClr val="000000"/>
                            </a:solidFill>
                          </a:uFill>
                        </a:rPr>
                        <a:t>Developing communication skills, improvement seen during the year, becoming more confident and skilled in communication in group, with patient and with practice staff.</a:t>
                      </a:r>
                      <a:endParaRPr lang="en-GB" sz="7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Communication skills unsatisfactory</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r>
              <a:tr h="964335">
                <a:tc>
                  <a:txBody>
                    <a:bodyPr/>
                    <a:lstStyle/>
                    <a:p>
                      <a:pPr algn="ctr">
                        <a:lnSpc>
                          <a:spcPct val="107000"/>
                        </a:lnSpc>
                        <a:spcAft>
                          <a:spcPts val="1200"/>
                        </a:spcAft>
                      </a:pPr>
                      <a:r>
                        <a:rPr lang="en-US" sz="600" spc="5" dirty="0">
                          <a:ln>
                            <a:noFill/>
                          </a:ln>
                          <a:effectLst/>
                          <a:uFill>
                            <a:solidFill>
                              <a:srgbClr val="000000"/>
                            </a:solidFill>
                          </a:uFill>
                        </a:rPr>
                        <a:t>Clinical Skills</a:t>
                      </a:r>
                      <a:endParaRPr lang="en-GB" sz="7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Competent in performing basic clinical skills e.g. blood pressure, HR, resp. rate, urinalysis, BMI measurement with minimal supervision. Good underpinning knowledge</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Understands principles of routine clinical skills, able to perform skills but not yet fluent.</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dirty="0">
                          <a:ln>
                            <a:noFill/>
                          </a:ln>
                          <a:effectLst/>
                          <a:uFill>
                            <a:solidFill>
                              <a:srgbClr val="000000"/>
                            </a:solidFill>
                          </a:uFill>
                        </a:rPr>
                        <a:t>Underpinning knowledge and ability to perform basic clinical skills inadequate.</a:t>
                      </a:r>
                      <a:endParaRPr lang="en-GB" sz="7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r>
              <a:tr h="864124">
                <a:tc>
                  <a:txBody>
                    <a:bodyPr/>
                    <a:lstStyle/>
                    <a:p>
                      <a:pPr algn="ctr">
                        <a:lnSpc>
                          <a:spcPct val="107000"/>
                        </a:lnSpc>
                        <a:spcAft>
                          <a:spcPts val="1200"/>
                        </a:spcAft>
                      </a:pPr>
                      <a:r>
                        <a:rPr lang="en-US" sz="600" spc="5">
                          <a:ln>
                            <a:noFill/>
                          </a:ln>
                          <a:effectLst/>
                          <a:uFill>
                            <a:solidFill>
                              <a:srgbClr val="000000"/>
                            </a:solidFill>
                          </a:uFill>
                        </a:rPr>
                        <a:t>Reflective write-up</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Demonstrated insight into patient feelings, own emotional response, context.  Able to stand back from the situation, perhaps looking from different points in time.</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Satisfactory account of patient encounter, some insight into patient feelings, own emotional responses</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Encounter with patient described but not explored. No insight into patient feelings or own role demonstrated.</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r>
              <a:tr h="864124">
                <a:tc>
                  <a:txBody>
                    <a:bodyPr/>
                    <a:lstStyle/>
                    <a:p>
                      <a:pPr algn="ctr">
                        <a:lnSpc>
                          <a:spcPct val="107000"/>
                        </a:lnSpc>
                        <a:spcAft>
                          <a:spcPts val="1200"/>
                        </a:spcAft>
                      </a:pPr>
                      <a:r>
                        <a:rPr lang="en-US" sz="600" spc="5">
                          <a:ln>
                            <a:noFill/>
                          </a:ln>
                          <a:effectLst/>
                          <a:uFill>
                            <a:solidFill>
                              <a:srgbClr val="000000"/>
                            </a:solidFill>
                          </a:uFill>
                        </a:rPr>
                        <a:t>Professionalism and attitude</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Excellent attitude and approach, very good timekeeping, well prepared for each session</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a:ln>
                            <a:noFill/>
                          </a:ln>
                          <a:effectLst/>
                          <a:uFill>
                            <a:solidFill>
                              <a:srgbClr val="000000"/>
                            </a:solidFill>
                          </a:uFill>
                        </a:rPr>
                        <a:t>No problems with attitude or behaviour.</a:t>
                      </a:r>
                      <a:endParaRPr lang="en-GB" sz="7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c>
                  <a:txBody>
                    <a:bodyPr/>
                    <a:lstStyle/>
                    <a:p>
                      <a:pPr algn="ctr">
                        <a:lnSpc>
                          <a:spcPct val="107000"/>
                        </a:lnSpc>
                        <a:spcAft>
                          <a:spcPts val="1200"/>
                        </a:spcAft>
                      </a:pPr>
                      <a:r>
                        <a:rPr lang="en-US" sz="600" spc="5" dirty="0">
                          <a:ln>
                            <a:noFill/>
                          </a:ln>
                          <a:effectLst/>
                          <a:uFill>
                            <a:solidFill>
                              <a:srgbClr val="000000"/>
                            </a:solidFill>
                          </a:uFill>
                        </a:rPr>
                        <a:t>Unsatisfactory </a:t>
                      </a:r>
                      <a:r>
                        <a:rPr lang="en-US" sz="600" spc="5" dirty="0" err="1">
                          <a:ln>
                            <a:noFill/>
                          </a:ln>
                          <a:effectLst/>
                          <a:uFill>
                            <a:solidFill>
                              <a:srgbClr val="000000"/>
                            </a:solidFill>
                          </a:uFill>
                        </a:rPr>
                        <a:t>behaviour</a:t>
                      </a:r>
                      <a:r>
                        <a:rPr lang="en-US" sz="600" spc="5" dirty="0">
                          <a:ln>
                            <a:noFill/>
                          </a:ln>
                          <a:effectLst/>
                          <a:uFill>
                            <a:solidFill>
                              <a:srgbClr val="000000"/>
                            </a:solidFill>
                          </a:uFill>
                        </a:rPr>
                        <a:t> in at least one professional domain, e.g. persistent lateness, absenteeism without explanation, poor </a:t>
                      </a:r>
                      <a:r>
                        <a:rPr lang="en-US" sz="600" spc="5" dirty="0" err="1">
                          <a:ln>
                            <a:noFill/>
                          </a:ln>
                          <a:effectLst/>
                          <a:uFill>
                            <a:solidFill>
                              <a:srgbClr val="000000"/>
                            </a:solidFill>
                          </a:uFill>
                        </a:rPr>
                        <a:t>behaviour</a:t>
                      </a:r>
                      <a:r>
                        <a:rPr lang="en-US" sz="600" spc="5" dirty="0">
                          <a:ln>
                            <a:noFill/>
                          </a:ln>
                          <a:effectLst/>
                          <a:uFill>
                            <a:solidFill>
                              <a:srgbClr val="000000"/>
                            </a:solidFill>
                          </a:uFill>
                        </a:rPr>
                        <a:t> with patients etc.</a:t>
                      </a:r>
                      <a:endParaRPr lang="en-GB" sz="7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0300" marR="30300" marT="30300" marB="30300"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94999451"/>
              </p:ext>
            </p:extLst>
          </p:nvPr>
        </p:nvGraphicFramePr>
        <p:xfrm>
          <a:off x="5425405" y="1112805"/>
          <a:ext cx="5186668" cy="4539123"/>
        </p:xfrm>
        <a:graphic>
          <a:graphicData uri="http://schemas.openxmlformats.org/drawingml/2006/table">
            <a:tbl>
              <a:tblPr firstRow="1" firstCol="1" bandRow="1">
                <a:tableStyleId>{5C22544A-7EE6-4342-B048-85BDC9FD1C3A}</a:tableStyleId>
              </a:tblPr>
              <a:tblGrid>
                <a:gridCol w="285231"/>
                <a:gridCol w="2465649"/>
                <a:gridCol w="612679"/>
                <a:gridCol w="490144"/>
                <a:gridCol w="735731"/>
                <a:gridCol w="597234"/>
              </a:tblGrid>
              <a:tr h="1163789">
                <a:tc gridSpan="2">
                  <a:txBody>
                    <a:bodyPr/>
                    <a:lstStyle/>
                    <a:p>
                      <a:pPr marL="65405">
                        <a:spcBef>
                          <a:spcPts val="10"/>
                        </a:spcBef>
                        <a:spcAft>
                          <a:spcPts val="0"/>
                        </a:spcAft>
                      </a:pPr>
                      <a:r>
                        <a:rPr lang="en-US" sz="500" dirty="0">
                          <a:effectLst/>
                          <a:uFill>
                            <a:solidFill>
                              <a:srgbClr val="000000"/>
                            </a:solidFill>
                          </a:uFill>
                        </a:rPr>
                        <a:t>Student</a:t>
                      </a:r>
                      <a:r>
                        <a:rPr lang="en-US" sz="500" spc="-70" dirty="0">
                          <a:effectLst/>
                          <a:uFill>
                            <a:solidFill>
                              <a:srgbClr val="000000"/>
                            </a:solidFill>
                          </a:uFill>
                        </a:rPr>
                        <a:t> </a:t>
                      </a:r>
                      <a:r>
                        <a:rPr lang="en-US" sz="500" dirty="0">
                          <a:effectLst/>
                          <a:uFill>
                            <a:solidFill>
                              <a:srgbClr val="000000"/>
                            </a:solidFill>
                          </a:uFill>
                        </a:rPr>
                        <a:t>Name:</a:t>
                      </a:r>
                      <a:endParaRPr lang="en-GB" sz="700" dirty="0">
                        <a:effectLst/>
                        <a:uFill>
                          <a:solidFill>
                            <a:srgbClr val="000000"/>
                          </a:solidFill>
                        </a:uFill>
                      </a:endParaRPr>
                    </a:p>
                    <a:p>
                      <a:pPr>
                        <a:spcBef>
                          <a:spcPts val="60"/>
                        </a:spcBef>
                        <a:spcAft>
                          <a:spcPts val="0"/>
                        </a:spcAft>
                      </a:pPr>
                      <a:r>
                        <a:rPr lang="en-US" sz="500" dirty="0">
                          <a:effectLst/>
                          <a:uFill>
                            <a:solidFill>
                              <a:srgbClr val="000000"/>
                            </a:solidFill>
                          </a:uFill>
                        </a:rPr>
                        <a:t> </a:t>
                      </a:r>
                      <a:endParaRPr lang="en-GB" sz="700" dirty="0">
                        <a:effectLst/>
                        <a:uFill>
                          <a:solidFill>
                            <a:srgbClr val="000000"/>
                          </a:solidFill>
                        </a:uFill>
                      </a:endParaRPr>
                    </a:p>
                    <a:p>
                      <a:pPr marL="65405">
                        <a:lnSpc>
                          <a:spcPts val="960"/>
                        </a:lnSpc>
                        <a:spcAft>
                          <a:spcPts val="0"/>
                        </a:spcAft>
                      </a:pPr>
                      <a:r>
                        <a:rPr lang="en-US" sz="500" dirty="0">
                          <a:effectLst/>
                          <a:uFill>
                            <a:solidFill>
                              <a:srgbClr val="000000"/>
                            </a:solidFill>
                          </a:uFill>
                        </a:rPr>
                        <a:t>Placement:</a:t>
                      </a:r>
                      <a:endParaRPr lang="en-GB" sz="7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hMerge="1">
                  <a:txBody>
                    <a:bodyPr/>
                    <a:lstStyle/>
                    <a:p>
                      <a:endParaRPr lang="en-GB"/>
                    </a:p>
                  </a:txBody>
                  <a:tcPr/>
                </a:tc>
                <a:tc>
                  <a:txBody>
                    <a:bodyPr/>
                    <a:lstStyle/>
                    <a:p>
                      <a:pPr marL="63500">
                        <a:lnSpc>
                          <a:spcPts val="845"/>
                        </a:lnSpc>
                        <a:spcAft>
                          <a:spcPts val="0"/>
                        </a:spcAft>
                      </a:pPr>
                      <a:r>
                        <a:rPr lang="en-US" sz="500">
                          <a:effectLst/>
                          <a:uFill>
                            <a:solidFill>
                              <a:srgbClr val="000000"/>
                            </a:solidFill>
                          </a:uFill>
                        </a:rPr>
                        <a:t>Satisfactory</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marL="63500" marR="67310">
                        <a:spcAft>
                          <a:spcPts val="0"/>
                        </a:spcAft>
                      </a:pPr>
                      <a:r>
                        <a:rPr lang="en-US" sz="500">
                          <a:effectLst/>
                          <a:uFill>
                            <a:solidFill>
                              <a:srgbClr val="000000"/>
                            </a:solidFill>
                          </a:uFill>
                        </a:rPr>
                        <a:t>Cause</a:t>
                      </a:r>
                      <a:r>
                        <a:rPr lang="en-US" sz="500" spc="-5">
                          <a:effectLst/>
                          <a:uFill>
                            <a:solidFill>
                              <a:srgbClr val="000000"/>
                            </a:solidFill>
                          </a:uFill>
                        </a:rPr>
                        <a:t> </a:t>
                      </a:r>
                      <a:r>
                        <a:rPr lang="en-US" sz="500">
                          <a:effectLst/>
                          <a:uFill>
                            <a:solidFill>
                              <a:srgbClr val="000000"/>
                            </a:solidFill>
                          </a:uFill>
                        </a:rPr>
                        <a:t>for Concern</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76585" marT="32940" marB="32940"/>
                </a:tc>
                <a:tc>
                  <a:txBody>
                    <a:bodyPr/>
                    <a:lstStyle/>
                    <a:p>
                      <a:pPr marL="63500">
                        <a:lnSpc>
                          <a:spcPts val="845"/>
                        </a:lnSpc>
                        <a:spcAft>
                          <a:spcPts val="0"/>
                        </a:spcAft>
                      </a:pPr>
                      <a:r>
                        <a:rPr lang="en-US" sz="500">
                          <a:effectLst/>
                          <a:uFill>
                            <a:solidFill>
                              <a:srgbClr val="000000"/>
                            </a:solidFill>
                          </a:uFill>
                        </a:rPr>
                        <a:t>Unsatisfactory</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marL="63500" marR="193675">
                        <a:spcAft>
                          <a:spcPts val="0"/>
                        </a:spcAft>
                      </a:pPr>
                      <a:r>
                        <a:rPr lang="en-US" sz="500">
                          <a:effectLst/>
                          <a:uFill>
                            <a:solidFill>
                              <a:srgbClr val="000000"/>
                            </a:solidFill>
                          </a:uFill>
                        </a:rPr>
                        <a:t>Unable to</a:t>
                      </a:r>
                      <a:r>
                        <a:rPr lang="en-US" sz="500" spc="-235">
                          <a:effectLst/>
                          <a:uFill>
                            <a:solidFill>
                              <a:srgbClr val="000000"/>
                            </a:solidFill>
                          </a:uFill>
                        </a:rPr>
                        <a:t> </a:t>
                      </a:r>
                      <a:r>
                        <a:rPr lang="en-US" sz="500">
                          <a:effectLst/>
                          <a:uFill>
                            <a:solidFill>
                              <a:srgbClr val="000000"/>
                            </a:solidFill>
                          </a:uFill>
                        </a:rPr>
                        <a:t>Observe</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158522" marT="32940" marB="32940"/>
                </a:tc>
              </a:tr>
              <a:tr h="356854">
                <a:tc>
                  <a:txBody>
                    <a:bodyPr/>
                    <a:lstStyle/>
                    <a:p>
                      <a:pPr marL="65405">
                        <a:spcBef>
                          <a:spcPts val="10"/>
                        </a:spcBef>
                        <a:spcAft>
                          <a:spcPts val="0"/>
                        </a:spcAft>
                      </a:pPr>
                      <a:r>
                        <a:rPr lang="en-US" sz="500">
                          <a:effectLst/>
                          <a:uFill>
                            <a:solidFill>
                              <a:srgbClr val="000000"/>
                            </a:solidFill>
                          </a:uFill>
                        </a:rPr>
                        <a:t>1</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a:txBody>
                    <a:bodyPr/>
                    <a:lstStyle/>
                    <a:p>
                      <a:pPr marL="63500">
                        <a:spcBef>
                          <a:spcPts val="10"/>
                        </a:spcBef>
                        <a:spcAft>
                          <a:spcPts val="0"/>
                        </a:spcAft>
                      </a:pPr>
                      <a:r>
                        <a:rPr lang="en-US" sz="500">
                          <a:effectLst/>
                          <a:uFill>
                            <a:solidFill>
                              <a:srgbClr val="000000"/>
                            </a:solidFill>
                          </a:uFill>
                        </a:rPr>
                        <a:t>Honesty and</a:t>
                      </a:r>
                      <a:r>
                        <a:rPr lang="en-US" sz="500" spc="-250">
                          <a:effectLst/>
                          <a:uFill>
                            <a:solidFill>
                              <a:srgbClr val="000000"/>
                            </a:solidFill>
                          </a:uFill>
                        </a:rPr>
                        <a:t> </a:t>
                      </a:r>
                      <a:r>
                        <a:rPr lang="en-US" sz="500">
                          <a:effectLst/>
                          <a:uFill>
                            <a:solidFill>
                              <a:srgbClr val="000000"/>
                            </a:solidFill>
                          </a:uFill>
                        </a:rPr>
                        <a:t>Integrity</a:t>
                      </a:r>
                      <a:endParaRPr lang="en-GB" sz="700">
                        <a:effectLst/>
                        <a:uFill>
                          <a:solidFill>
                            <a:srgbClr val="000000"/>
                          </a:solidFill>
                        </a:uFill>
                      </a:endParaRPr>
                    </a:p>
                    <a:p>
                      <a:pPr marL="63500" marR="448310">
                        <a:spcAft>
                          <a:spcPts val="0"/>
                        </a:spcAft>
                      </a:pPr>
                      <a:r>
                        <a:rPr lang="en-US" sz="500">
                          <a:effectLst/>
                          <a:uFill>
                            <a:solidFill>
                              <a:srgbClr val="000000"/>
                            </a:solidFill>
                          </a:uFill>
                        </a:rPr>
                        <a:t>Always honest with patients, peers, staff and</a:t>
                      </a:r>
                      <a:r>
                        <a:rPr lang="en-US" sz="500" spc="-40">
                          <a:effectLst/>
                          <a:uFill>
                            <a:solidFill>
                              <a:srgbClr val="000000"/>
                            </a:solidFill>
                          </a:uFill>
                        </a:rPr>
                        <a:t> </a:t>
                      </a:r>
                      <a:r>
                        <a:rPr lang="en-US" sz="500">
                          <a:effectLst/>
                          <a:uFill>
                            <a:solidFill>
                              <a:srgbClr val="000000"/>
                            </a:solidFill>
                          </a:uFill>
                        </a:rPr>
                        <a:t>in professional work (presentations,</a:t>
                      </a:r>
                      <a:r>
                        <a:rPr lang="en-US" sz="500" spc="-60">
                          <a:effectLst/>
                          <a:uFill>
                            <a:solidFill>
                              <a:srgbClr val="000000"/>
                            </a:solidFill>
                          </a:uFill>
                        </a:rPr>
                        <a:t> </a:t>
                      </a:r>
                      <a:r>
                        <a:rPr lang="en-US" sz="500">
                          <a:effectLst/>
                          <a:uFill>
                            <a:solidFill>
                              <a:srgbClr val="000000"/>
                            </a:solidFill>
                          </a:uFill>
                        </a:rPr>
                        <a:t>documentation, communication)</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r>
              <a:tr h="326337">
                <a:tc>
                  <a:txBody>
                    <a:bodyPr/>
                    <a:lstStyle/>
                    <a:p>
                      <a:pPr marL="65405">
                        <a:spcBef>
                          <a:spcPts val="10"/>
                        </a:spcBef>
                        <a:spcAft>
                          <a:spcPts val="0"/>
                        </a:spcAft>
                      </a:pPr>
                      <a:r>
                        <a:rPr lang="en-US" sz="500">
                          <a:effectLst/>
                          <a:uFill>
                            <a:solidFill>
                              <a:srgbClr val="000000"/>
                            </a:solidFill>
                          </a:uFill>
                        </a:rPr>
                        <a:t>2</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a:txBody>
                    <a:bodyPr/>
                    <a:lstStyle/>
                    <a:p>
                      <a:pPr marL="63500">
                        <a:spcBef>
                          <a:spcPts val="10"/>
                        </a:spcBef>
                        <a:spcAft>
                          <a:spcPts val="0"/>
                        </a:spcAft>
                      </a:pPr>
                      <a:r>
                        <a:rPr lang="en-US" sz="500">
                          <a:effectLst/>
                          <a:uFill>
                            <a:solidFill>
                              <a:srgbClr val="000000"/>
                            </a:solidFill>
                          </a:uFill>
                        </a:rPr>
                        <a:t>Reliability</a:t>
                      </a:r>
                      <a:r>
                        <a:rPr lang="en-US" sz="500" spc="-150">
                          <a:effectLst/>
                          <a:uFill>
                            <a:solidFill>
                              <a:srgbClr val="000000"/>
                            </a:solidFill>
                          </a:uFill>
                        </a:rPr>
                        <a:t> </a:t>
                      </a:r>
                      <a:r>
                        <a:rPr lang="en-US" sz="500">
                          <a:effectLst/>
                          <a:uFill>
                            <a:solidFill>
                              <a:srgbClr val="000000"/>
                            </a:solidFill>
                          </a:uFill>
                        </a:rPr>
                        <a:t>and</a:t>
                      </a:r>
                      <a:r>
                        <a:rPr lang="en-US" sz="500" spc="-155">
                          <a:effectLst/>
                          <a:uFill>
                            <a:solidFill>
                              <a:srgbClr val="000000"/>
                            </a:solidFill>
                          </a:uFill>
                        </a:rPr>
                        <a:t> </a:t>
                      </a:r>
                      <a:r>
                        <a:rPr lang="en-US" sz="500">
                          <a:effectLst/>
                          <a:uFill>
                            <a:solidFill>
                              <a:srgbClr val="000000"/>
                            </a:solidFill>
                          </a:uFill>
                        </a:rPr>
                        <a:t>Responsibility:</a:t>
                      </a:r>
                      <a:endParaRPr lang="en-GB" sz="700">
                        <a:effectLst/>
                        <a:uFill>
                          <a:solidFill>
                            <a:srgbClr val="000000"/>
                          </a:solidFill>
                        </a:uFill>
                      </a:endParaRPr>
                    </a:p>
                    <a:p>
                      <a:pPr marL="63500" marR="512445">
                        <a:spcAft>
                          <a:spcPts val="0"/>
                        </a:spcAft>
                      </a:pPr>
                      <a:r>
                        <a:rPr lang="en-US" sz="500">
                          <a:effectLst/>
                          <a:uFill>
                            <a:solidFill>
                              <a:srgbClr val="000000"/>
                            </a:solidFill>
                          </a:uFill>
                        </a:rPr>
                        <a:t>Reliable and conscientious. Punctual.</a:t>
                      </a:r>
                      <a:r>
                        <a:rPr lang="en-US" sz="500" spc="-50">
                          <a:effectLst/>
                          <a:uFill>
                            <a:solidFill>
                              <a:srgbClr val="000000"/>
                            </a:solidFill>
                          </a:uFill>
                        </a:rPr>
                        <a:t> </a:t>
                      </a:r>
                      <a:r>
                        <a:rPr lang="en-US" sz="500">
                          <a:effectLst/>
                          <a:uFill>
                            <a:solidFill>
                              <a:srgbClr val="000000"/>
                            </a:solidFill>
                          </a:uFill>
                        </a:rPr>
                        <a:t>Completes assigned tasks. Accepts responsibility for</a:t>
                      </a:r>
                      <a:r>
                        <a:rPr lang="en-US" sz="500" spc="-70">
                          <a:effectLst/>
                          <a:uFill>
                            <a:solidFill>
                              <a:srgbClr val="000000"/>
                            </a:solidFill>
                          </a:uFill>
                        </a:rPr>
                        <a:t> </a:t>
                      </a:r>
                      <a:r>
                        <a:rPr lang="en-US" sz="500">
                          <a:effectLst/>
                          <a:uFill>
                            <a:solidFill>
                              <a:srgbClr val="000000"/>
                            </a:solidFill>
                          </a:uFill>
                        </a:rPr>
                        <a:t>errors.</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r>
              <a:tr h="393855">
                <a:tc>
                  <a:txBody>
                    <a:bodyPr/>
                    <a:lstStyle/>
                    <a:p>
                      <a:pPr marL="65405">
                        <a:spcBef>
                          <a:spcPts val="10"/>
                        </a:spcBef>
                        <a:spcAft>
                          <a:spcPts val="0"/>
                        </a:spcAft>
                      </a:pPr>
                      <a:r>
                        <a:rPr lang="en-US" sz="500">
                          <a:effectLst/>
                          <a:uFill>
                            <a:solidFill>
                              <a:srgbClr val="000000"/>
                            </a:solidFill>
                          </a:uFill>
                        </a:rPr>
                        <a:t>3</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a:txBody>
                    <a:bodyPr/>
                    <a:lstStyle/>
                    <a:p>
                      <a:pPr marL="63500">
                        <a:spcBef>
                          <a:spcPts val="10"/>
                        </a:spcBef>
                        <a:spcAft>
                          <a:spcPts val="0"/>
                        </a:spcAft>
                      </a:pPr>
                      <a:r>
                        <a:rPr lang="en-US" sz="500" dirty="0">
                          <a:effectLst/>
                          <a:uFill>
                            <a:solidFill>
                              <a:srgbClr val="000000"/>
                            </a:solidFill>
                          </a:uFill>
                        </a:rPr>
                        <a:t>Respect</a:t>
                      </a:r>
                      <a:r>
                        <a:rPr lang="en-US" sz="500" spc="-140" dirty="0">
                          <a:effectLst/>
                          <a:uFill>
                            <a:solidFill>
                              <a:srgbClr val="000000"/>
                            </a:solidFill>
                          </a:uFill>
                        </a:rPr>
                        <a:t> </a:t>
                      </a:r>
                      <a:r>
                        <a:rPr lang="en-US" sz="500" dirty="0">
                          <a:effectLst/>
                          <a:uFill>
                            <a:solidFill>
                              <a:srgbClr val="000000"/>
                            </a:solidFill>
                          </a:uFill>
                        </a:rPr>
                        <a:t>for</a:t>
                      </a:r>
                      <a:r>
                        <a:rPr lang="en-US" sz="500" spc="-145" dirty="0">
                          <a:effectLst/>
                          <a:uFill>
                            <a:solidFill>
                              <a:srgbClr val="000000"/>
                            </a:solidFill>
                          </a:uFill>
                        </a:rPr>
                        <a:t> </a:t>
                      </a:r>
                      <a:r>
                        <a:rPr lang="en-US" sz="500" dirty="0">
                          <a:effectLst/>
                          <a:uFill>
                            <a:solidFill>
                              <a:srgbClr val="000000"/>
                            </a:solidFill>
                          </a:uFill>
                        </a:rPr>
                        <a:t>Patients:</a:t>
                      </a:r>
                      <a:endParaRPr lang="en-GB" sz="700" dirty="0">
                        <a:effectLst/>
                        <a:uFill>
                          <a:solidFill>
                            <a:srgbClr val="000000"/>
                          </a:solidFill>
                        </a:uFill>
                      </a:endParaRPr>
                    </a:p>
                    <a:p>
                      <a:pPr marL="63500" marR="160655">
                        <a:spcAft>
                          <a:spcPts val="0"/>
                        </a:spcAft>
                      </a:pPr>
                      <a:r>
                        <a:rPr lang="en-US" sz="500" dirty="0">
                          <a:effectLst/>
                          <a:uFill>
                            <a:solidFill>
                              <a:srgbClr val="000000"/>
                            </a:solidFill>
                          </a:uFill>
                        </a:rPr>
                        <a:t>Consistently demonstrates respect for</a:t>
                      </a:r>
                      <a:r>
                        <a:rPr lang="en-US" sz="500" spc="-40" dirty="0">
                          <a:effectLst/>
                          <a:uFill>
                            <a:solidFill>
                              <a:srgbClr val="000000"/>
                            </a:solidFill>
                          </a:uFill>
                        </a:rPr>
                        <a:t> </a:t>
                      </a:r>
                      <a:r>
                        <a:rPr lang="en-US" sz="500" dirty="0">
                          <a:effectLst/>
                          <a:uFill>
                            <a:solidFill>
                              <a:srgbClr val="000000"/>
                            </a:solidFill>
                          </a:uFill>
                        </a:rPr>
                        <a:t>patients’ autonomy and dignity. Maintains confidentiality at</a:t>
                      </a:r>
                      <a:r>
                        <a:rPr lang="en-US" sz="500" spc="-45" dirty="0">
                          <a:effectLst/>
                          <a:uFill>
                            <a:solidFill>
                              <a:srgbClr val="000000"/>
                            </a:solidFill>
                          </a:uFill>
                        </a:rPr>
                        <a:t> </a:t>
                      </a:r>
                      <a:r>
                        <a:rPr lang="en-US" sz="500" dirty="0">
                          <a:effectLst/>
                          <a:uFill>
                            <a:solidFill>
                              <a:srgbClr val="000000"/>
                            </a:solidFill>
                          </a:uFill>
                        </a:rPr>
                        <a:t>all times. Always appropriately dressed for clinical</a:t>
                      </a:r>
                      <a:r>
                        <a:rPr lang="en-US" sz="500" spc="-80" dirty="0">
                          <a:effectLst/>
                          <a:uFill>
                            <a:solidFill>
                              <a:srgbClr val="000000"/>
                            </a:solidFill>
                          </a:uFill>
                        </a:rPr>
                        <a:t> </a:t>
                      </a:r>
                      <a:r>
                        <a:rPr lang="en-US" sz="500" dirty="0">
                          <a:effectLst/>
                          <a:uFill>
                            <a:solidFill>
                              <a:srgbClr val="000000"/>
                            </a:solidFill>
                          </a:uFill>
                        </a:rPr>
                        <a:t>setting.</a:t>
                      </a:r>
                      <a:endParaRPr lang="en-GB" sz="7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r>
              <a:tr h="326337">
                <a:tc>
                  <a:txBody>
                    <a:bodyPr/>
                    <a:lstStyle/>
                    <a:p>
                      <a:pPr marL="65405">
                        <a:spcBef>
                          <a:spcPts val="20"/>
                        </a:spcBef>
                        <a:spcAft>
                          <a:spcPts val="0"/>
                        </a:spcAft>
                      </a:pPr>
                      <a:r>
                        <a:rPr lang="en-US" sz="500">
                          <a:effectLst/>
                          <a:uFill>
                            <a:solidFill>
                              <a:srgbClr val="000000"/>
                            </a:solidFill>
                          </a:uFill>
                        </a:rPr>
                        <a:t>4</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a:txBody>
                    <a:bodyPr/>
                    <a:lstStyle/>
                    <a:p>
                      <a:pPr marL="63500">
                        <a:spcBef>
                          <a:spcPts val="20"/>
                        </a:spcBef>
                        <a:spcAft>
                          <a:spcPts val="0"/>
                        </a:spcAft>
                      </a:pPr>
                      <a:r>
                        <a:rPr lang="en-US" sz="500">
                          <a:effectLst/>
                          <a:uFill>
                            <a:solidFill>
                              <a:srgbClr val="000000"/>
                            </a:solidFill>
                          </a:uFill>
                        </a:rPr>
                        <a:t>Respect</a:t>
                      </a:r>
                      <a:r>
                        <a:rPr lang="en-US" sz="500" spc="-175">
                          <a:effectLst/>
                          <a:uFill>
                            <a:solidFill>
                              <a:srgbClr val="000000"/>
                            </a:solidFill>
                          </a:uFill>
                        </a:rPr>
                        <a:t> </a:t>
                      </a:r>
                      <a:r>
                        <a:rPr lang="en-US" sz="500">
                          <a:effectLst/>
                          <a:uFill>
                            <a:solidFill>
                              <a:srgbClr val="000000"/>
                            </a:solidFill>
                          </a:uFill>
                        </a:rPr>
                        <a:t>for</a:t>
                      </a:r>
                      <a:r>
                        <a:rPr lang="en-US" sz="500" spc="-180">
                          <a:effectLst/>
                          <a:uFill>
                            <a:solidFill>
                              <a:srgbClr val="000000"/>
                            </a:solidFill>
                          </a:uFill>
                        </a:rPr>
                        <a:t> </a:t>
                      </a:r>
                      <a:r>
                        <a:rPr lang="en-US" sz="500">
                          <a:effectLst/>
                          <a:uFill>
                            <a:solidFill>
                              <a:srgbClr val="000000"/>
                            </a:solidFill>
                          </a:uFill>
                        </a:rPr>
                        <a:t>Others:</a:t>
                      </a:r>
                      <a:endParaRPr lang="en-GB" sz="700">
                        <a:effectLst/>
                        <a:uFill>
                          <a:solidFill>
                            <a:srgbClr val="000000"/>
                          </a:solidFill>
                        </a:uFill>
                      </a:endParaRPr>
                    </a:p>
                    <a:p>
                      <a:pPr marL="63500" marR="216535">
                        <a:spcAft>
                          <a:spcPts val="0"/>
                        </a:spcAft>
                      </a:pPr>
                      <a:r>
                        <a:rPr lang="en-US" sz="500">
                          <a:effectLst/>
                          <a:uFill>
                            <a:solidFill>
                              <a:srgbClr val="000000"/>
                            </a:solidFill>
                          </a:uFill>
                        </a:rPr>
                        <a:t>Shows respect for patients’ relatives, other</a:t>
                      </a:r>
                      <a:r>
                        <a:rPr lang="en-US" sz="500" spc="-85">
                          <a:effectLst/>
                          <a:uFill>
                            <a:solidFill>
                              <a:srgbClr val="000000"/>
                            </a:solidFill>
                          </a:uFill>
                        </a:rPr>
                        <a:t> </a:t>
                      </a:r>
                      <a:r>
                        <a:rPr lang="en-US" sz="500">
                          <a:effectLst/>
                          <a:uFill>
                            <a:solidFill>
                              <a:srgbClr val="000000"/>
                            </a:solidFill>
                          </a:uFill>
                        </a:rPr>
                        <a:t>healthcare team professionals and members of</a:t>
                      </a:r>
                      <a:r>
                        <a:rPr lang="en-US" sz="500" spc="-55">
                          <a:effectLst/>
                          <a:uFill>
                            <a:solidFill>
                              <a:srgbClr val="000000"/>
                            </a:solidFill>
                          </a:uFill>
                        </a:rPr>
                        <a:t> </a:t>
                      </a:r>
                      <a:r>
                        <a:rPr lang="en-US" sz="500">
                          <a:effectLst/>
                          <a:uFill>
                            <a:solidFill>
                              <a:srgbClr val="000000"/>
                            </a:solidFill>
                          </a:uFill>
                        </a:rPr>
                        <a:t>staff</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r>
              <a:tr h="283496">
                <a:tc>
                  <a:txBody>
                    <a:bodyPr/>
                    <a:lstStyle/>
                    <a:p>
                      <a:pPr marL="65405">
                        <a:spcBef>
                          <a:spcPts val="10"/>
                        </a:spcBef>
                        <a:spcAft>
                          <a:spcPts val="0"/>
                        </a:spcAft>
                      </a:pPr>
                      <a:r>
                        <a:rPr lang="en-US" sz="500">
                          <a:effectLst/>
                          <a:uFill>
                            <a:solidFill>
                              <a:srgbClr val="000000"/>
                            </a:solidFill>
                          </a:uFill>
                        </a:rPr>
                        <a:t>5</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a:txBody>
                    <a:bodyPr/>
                    <a:lstStyle/>
                    <a:p>
                      <a:pPr marL="63500">
                        <a:spcBef>
                          <a:spcPts val="10"/>
                        </a:spcBef>
                        <a:spcAft>
                          <a:spcPts val="0"/>
                        </a:spcAft>
                      </a:pPr>
                      <a:r>
                        <a:rPr lang="en-US" sz="500">
                          <a:effectLst/>
                          <a:uFill>
                            <a:solidFill>
                              <a:srgbClr val="000000"/>
                            </a:solidFill>
                          </a:uFill>
                        </a:rPr>
                        <a:t>Attendance</a:t>
                      </a:r>
                      <a:r>
                        <a:rPr lang="en-US" sz="500" spc="-165">
                          <a:effectLst/>
                          <a:uFill>
                            <a:solidFill>
                              <a:srgbClr val="000000"/>
                            </a:solidFill>
                          </a:uFill>
                        </a:rPr>
                        <a:t> </a:t>
                      </a:r>
                      <a:r>
                        <a:rPr lang="en-US" sz="500">
                          <a:effectLst/>
                          <a:uFill>
                            <a:solidFill>
                              <a:srgbClr val="000000"/>
                            </a:solidFill>
                          </a:uFill>
                        </a:rPr>
                        <a:t>and</a:t>
                      </a:r>
                      <a:r>
                        <a:rPr lang="en-US" sz="500" spc="-165">
                          <a:effectLst/>
                          <a:uFill>
                            <a:solidFill>
                              <a:srgbClr val="000000"/>
                            </a:solidFill>
                          </a:uFill>
                        </a:rPr>
                        <a:t> </a:t>
                      </a:r>
                      <a:r>
                        <a:rPr lang="en-US" sz="500">
                          <a:effectLst/>
                          <a:uFill>
                            <a:solidFill>
                              <a:srgbClr val="000000"/>
                            </a:solidFill>
                          </a:uFill>
                        </a:rPr>
                        <a:t>Approach</a:t>
                      </a:r>
                      <a:r>
                        <a:rPr lang="en-US" sz="500" spc="-165">
                          <a:effectLst/>
                          <a:uFill>
                            <a:solidFill>
                              <a:srgbClr val="000000"/>
                            </a:solidFill>
                          </a:uFill>
                        </a:rPr>
                        <a:t> </a:t>
                      </a:r>
                      <a:r>
                        <a:rPr lang="en-US" sz="500">
                          <a:effectLst/>
                          <a:uFill>
                            <a:solidFill>
                              <a:srgbClr val="000000"/>
                            </a:solidFill>
                          </a:uFill>
                        </a:rPr>
                        <a:t>to</a:t>
                      </a:r>
                      <a:r>
                        <a:rPr lang="en-US" sz="500" spc="-160">
                          <a:effectLst/>
                          <a:uFill>
                            <a:solidFill>
                              <a:srgbClr val="000000"/>
                            </a:solidFill>
                          </a:uFill>
                        </a:rPr>
                        <a:t> </a:t>
                      </a:r>
                      <a:r>
                        <a:rPr lang="en-US" sz="500">
                          <a:effectLst/>
                          <a:uFill>
                            <a:solidFill>
                              <a:srgbClr val="000000"/>
                            </a:solidFill>
                          </a:uFill>
                        </a:rPr>
                        <a:t>Learning:</a:t>
                      </a:r>
                      <a:endParaRPr lang="en-GB" sz="700">
                        <a:effectLst/>
                        <a:uFill>
                          <a:solidFill>
                            <a:srgbClr val="000000"/>
                          </a:solidFill>
                        </a:uFill>
                      </a:endParaRPr>
                    </a:p>
                    <a:p>
                      <a:pPr marL="63500" marR="335915">
                        <a:spcAft>
                          <a:spcPts val="0"/>
                        </a:spcAft>
                      </a:pPr>
                      <a:r>
                        <a:rPr lang="en-US" sz="500">
                          <a:effectLst/>
                          <a:uFill>
                            <a:solidFill>
                              <a:srgbClr val="000000"/>
                            </a:solidFill>
                          </a:uFill>
                        </a:rPr>
                        <a:t>Full attendance, participation at seminars and</a:t>
                      </a:r>
                      <a:r>
                        <a:rPr lang="en-US" sz="500" spc="-70">
                          <a:effectLst/>
                          <a:uFill>
                            <a:solidFill>
                              <a:srgbClr val="000000"/>
                            </a:solidFill>
                          </a:uFill>
                        </a:rPr>
                        <a:t> </a:t>
                      </a:r>
                      <a:r>
                        <a:rPr lang="en-US" sz="500">
                          <a:effectLst/>
                          <a:uFill>
                            <a:solidFill>
                              <a:srgbClr val="000000"/>
                            </a:solidFill>
                          </a:uFill>
                        </a:rPr>
                        <a:t>other learning</a:t>
                      </a:r>
                      <a:r>
                        <a:rPr lang="en-US" sz="500" spc="-25">
                          <a:effectLst/>
                          <a:uFill>
                            <a:solidFill>
                              <a:srgbClr val="000000"/>
                            </a:solidFill>
                          </a:uFill>
                        </a:rPr>
                        <a:t> </a:t>
                      </a:r>
                      <a:r>
                        <a:rPr lang="en-US" sz="500">
                          <a:effectLst/>
                          <a:uFill>
                            <a:solidFill>
                              <a:srgbClr val="000000"/>
                            </a:solidFill>
                          </a:uFill>
                        </a:rPr>
                        <a:t>opportunities</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r>
              <a:tr h="0">
                <a:tc>
                  <a:txBody>
                    <a:bodyPr/>
                    <a:lstStyle/>
                    <a:p>
                      <a:pPr marL="65405">
                        <a:spcBef>
                          <a:spcPts val="10"/>
                        </a:spcBef>
                        <a:spcAft>
                          <a:spcPts val="0"/>
                        </a:spcAft>
                      </a:pPr>
                      <a:r>
                        <a:rPr lang="en-US" sz="500">
                          <a:effectLst/>
                          <a:uFill>
                            <a:solidFill>
                              <a:srgbClr val="000000"/>
                            </a:solidFill>
                          </a:uFill>
                        </a:rPr>
                        <a:t>6</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a:txBody>
                    <a:bodyPr/>
                    <a:lstStyle/>
                    <a:p>
                      <a:pPr marL="63500">
                        <a:spcBef>
                          <a:spcPts val="10"/>
                        </a:spcBef>
                        <a:spcAft>
                          <a:spcPts val="0"/>
                        </a:spcAft>
                      </a:pPr>
                      <a:r>
                        <a:rPr lang="en-US" sz="500">
                          <a:effectLst/>
                          <a:uFill>
                            <a:solidFill>
                              <a:srgbClr val="000000"/>
                            </a:solidFill>
                          </a:uFill>
                        </a:rPr>
                        <a:t>Compassion and</a:t>
                      </a:r>
                      <a:r>
                        <a:rPr lang="en-US" sz="500" spc="-65">
                          <a:effectLst/>
                          <a:uFill>
                            <a:solidFill>
                              <a:srgbClr val="000000"/>
                            </a:solidFill>
                          </a:uFill>
                        </a:rPr>
                        <a:t> </a:t>
                      </a:r>
                      <a:r>
                        <a:rPr lang="en-US" sz="500">
                          <a:effectLst/>
                          <a:uFill>
                            <a:solidFill>
                              <a:srgbClr val="000000"/>
                            </a:solidFill>
                          </a:uFill>
                        </a:rPr>
                        <a:t>Empathy:</a:t>
                      </a:r>
                      <a:endParaRPr lang="en-GB" sz="700">
                        <a:effectLst/>
                        <a:uFill>
                          <a:solidFill>
                            <a:srgbClr val="000000"/>
                          </a:solidFill>
                        </a:uFill>
                      </a:endParaRPr>
                    </a:p>
                    <a:p>
                      <a:pPr marL="63500" marR="187325">
                        <a:spcAft>
                          <a:spcPts val="0"/>
                        </a:spcAft>
                      </a:pPr>
                      <a:r>
                        <a:rPr lang="en-US" sz="500">
                          <a:effectLst/>
                          <a:uFill>
                            <a:solidFill>
                              <a:srgbClr val="000000"/>
                            </a:solidFill>
                          </a:uFill>
                        </a:rPr>
                        <a:t>Listens attentively and responds humanely to</a:t>
                      </a:r>
                      <a:r>
                        <a:rPr lang="en-US" sz="500" spc="-75">
                          <a:effectLst/>
                          <a:uFill>
                            <a:solidFill>
                              <a:srgbClr val="000000"/>
                            </a:solidFill>
                          </a:uFill>
                        </a:rPr>
                        <a:t> </a:t>
                      </a:r>
                      <a:r>
                        <a:rPr lang="en-US" sz="500">
                          <a:effectLst/>
                          <a:uFill>
                            <a:solidFill>
                              <a:srgbClr val="000000"/>
                            </a:solidFill>
                          </a:uFill>
                        </a:rPr>
                        <a:t>patients’ and relatives</a:t>
                      </a:r>
                      <a:r>
                        <a:rPr lang="en-US" sz="500" spc="-20">
                          <a:effectLst/>
                          <a:uFill>
                            <a:solidFill>
                              <a:srgbClr val="000000"/>
                            </a:solidFill>
                          </a:uFill>
                        </a:rPr>
                        <a:t> </a:t>
                      </a:r>
                      <a:r>
                        <a:rPr lang="en-US" sz="500">
                          <a:effectLst/>
                          <a:uFill>
                            <a:solidFill>
                              <a:srgbClr val="000000"/>
                            </a:solidFill>
                          </a:uFill>
                        </a:rPr>
                        <a:t>concerns</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r>
              <a:tr h="283496">
                <a:tc>
                  <a:txBody>
                    <a:bodyPr/>
                    <a:lstStyle/>
                    <a:p>
                      <a:pPr marL="65405">
                        <a:spcBef>
                          <a:spcPts val="10"/>
                        </a:spcBef>
                        <a:spcAft>
                          <a:spcPts val="0"/>
                        </a:spcAft>
                      </a:pPr>
                      <a:r>
                        <a:rPr lang="en-US" sz="500">
                          <a:effectLst/>
                          <a:uFill>
                            <a:solidFill>
                              <a:srgbClr val="000000"/>
                            </a:solidFill>
                          </a:uFill>
                        </a:rPr>
                        <a:t>7</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a:txBody>
                    <a:bodyPr/>
                    <a:lstStyle/>
                    <a:p>
                      <a:pPr marL="63500">
                        <a:spcBef>
                          <a:spcPts val="10"/>
                        </a:spcBef>
                        <a:spcAft>
                          <a:spcPts val="0"/>
                        </a:spcAft>
                      </a:pPr>
                      <a:r>
                        <a:rPr lang="en-US" sz="500">
                          <a:effectLst/>
                          <a:uFill>
                            <a:solidFill>
                              <a:srgbClr val="000000"/>
                            </a:solidFill>
                          </a:uFill>
                        </a:rPr>
                        <a:t>Communication and</a:t>
                      </a:r>
                      <a:r>
                        <a:rPr lang="en-US" sz="500" spc="120">
                          <a:effectLst/>
                          <a:uFill>
                            <a:solidFill>
                              <a:srgbClr val="000000"/>
                            </a:solidFill>
                          </a:uFill>
                        </a:rPr>
                        <a:t> </a:t>
                      </a:r>
                      <a:r>
                        <a:rPr lang="en-US" sz="500">
                          <a:effectLst/>
                          <a:uFill>
                            <a:solidFill>
                              <a:srgbClr val="000000"/>
                            </a:solidFill>
                          </a:uFill>
                        </a:rPr>
                        <a:t>Collaboration:</a:t>
                      </a:r>
                      <a:endParaRPr lang="en-GB" sz="700">
                        <a:effectLst/>
                        <a:uFill>
                          <a:solidFill>
                            <a:srgbClr val="000000"/>
                          </a:solidFill>
                        </a:uFill>
                      </a:endParaRPr>
                    </a:p>
                    <a:p>
                      <a:pPr marL="63500" marR="104775" indent="-635">
                        <a:spcAft>
                          <a:spcPts val="0"/>
                        </a:spcAft>
                      </a:pPr>
                      <a:r>
                        <a:rPr lang="en-US" sz="500">
                          <a:effectLst/>
                          <a:uFill>
                            <a:solidFill>
                              <a:srgbClr val="000000"/>
                            </a:solidFill>
                          </a:uFill>
                        </a:rPr>
                        <a:t>Works co-operatively and communicates effectively</a:t>
                      </a:r>
                      <a:r>
                        <a:rPr lang="en-US" sz="500" spc="-70">
                          <a:effectLst/>
                          <a:uFill>
                            <a:solidFill>
                              <a:srgbClr val="000000"/>
                            </a:solidFill>
                          </a:uFill>
                        </a:rPr>
                        <a:t> </a:t>
                      </a:r>
                      <a:r>
                        <a:rPr lang="en-US" sz="500">
                          <a:effectLst/>
                          <a:uFill>
                            <a:solidFill>
                              <a:srgbClr val="000000"/>
                            </a:solidFill>
                          </a:uFill>
                        </a:rPr>
                        <a:t>with patients and healthcare team</a:t>
                      </a:r>
                      <a:r>
                        <a:rPr lang="en-US" sz="500" spc="-60">
                          <a:effectLst/>
                          <a:uFill>
                            <a:solidFill>
                              <a:srgbClr val="000000"/>
                            </a:solidFill>
                          </a:uFill>
                        </a:rPr>
                        <a:t> </a:t>
                      </a:r>
                      <a:r>
                        <a:rPr lang="en-US" sz="500">
                          <a:effectLst/>
                          <a:uFill>
                            <a:solidFill>
                              <a:srgbClr val="000000"/>
                            </a:solidFill>
                          </a:uFill>
                        </a:rPr>
                        <a:t>members</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r>
              <a:tr h="393855">
                <a:tc>
                  <a:txBody>
                    <a:bodyPr/>
                    <a:lstStyle/>
                    <a:p>
                      <a:pPr marL="65405">
                        <a:spcBef>
                          <a:spcPts val="20"/>
                        </a:spcBef>
                        <a:spcAft>
                          <a:spcPts val="0"/>
                        </a:spcAft>
                      </a:pPr>
                      <a:r>
                        <a:rPr lang="en-US" sz="500">
                          <a:effectLst/>
                          <a:uFill>
                            <a:solidFill>
                              <a:srgbClr val="000000"/>
                            </a:solidFill>
                          </a:uFill>
                        </a:rPr>
                        <a:t>8</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a:txBody>
                    <a:bodyPr/>
                    <a:lstStyle/>
                    <a:p>
                      <a:pPr marL="63500" marR="114935">
                        <a:spcBef>
                          <a:spcPts val="20"/>
                        </a:spcBef>
                        <a:spcAft>
                          <a:spcPts val="0"/>
                        </a:spcAft>
                      </a:pPr>
                      <a:r>
                        <a:rPr lang="en-US" sz="500">
                          <a:effectLst/>
                          <a:uFill>
                            <a:solidFill>
                              <a:srgbClr val="000000"/>
                            </a:solidFill>
                          </a:uFill>
                        </a:rPr>
                        <a:t>Self-Awareness and Knowledge of Limits: </a:t>
                      </a:r>
                      <a:r>
                        <a:rPr lang="en-US" sz="500" spc="185">
                          <a:effectLst/>
                          <a:uFill>
                            <a:solidFill>
                              <a:srgbClr val="000000"/>
                            </a:solidFill>
                          </a:uFill>
                        </a:rPr>
                        <a:t> </a:t>
                      </a:r>
                      <a:r>
                        <a:rPr lang="en-US" sz="500">
                          <a:effectLst/>
                          <a:uFill>
                            <a:solidFill>
                              <a:srgbClr val="000000"/>
                            </a:solidFill>
                          </a:uFill>
                        </a:rPr>
                        <a:t>Recognizes</a:t>
                      </a:r>
                      <a:r>
                        <a:rPr lang="en-US" sz="500" spc="-160">
                          <a:effectLst/>
                          <a:uFill>
                            <a:solidFill>
                              <a:srgbClr val="000000"/>
                            </a:solidFill>
                          </a:uFill>
                        </a:rPr>
                        <a:t> </a:t>
                      </a:r>
                      <a:r>
                        <a:rPr lang="en-US" sz="500">
                          <a:effectLst/>
                          <a:uFill>
                            <a:solidFill>
                              <a:srgbClr val="000000"/>
                            </a:solidFill>
                          </a:uFill>
                        </a:rPr>
                        <a:t>need</a:t>
                      </a:r>
                      <a:r>
                        <a:rPr lang="en-US" sz="500" spc="-165">
                          <a:effectLst/>
                          <a:uFill>
                            <a:solidFill>
                              <a:srgbClr val="000000"/>
                            </a:solidFill>
                          </a:uFill>
                        </a:rPr>
                        <a:t> </a:t>
                      </a:r>
                      <a:r>
                        <a:rPr lang="en-US" sz="500">
                          <a:effectLst/>
                          <a:uFill>
                            <a:solidFill>
                              <a:srgbClr val="000000"/>
                            </a:solidFill>
                          </a:uFill>
                        </a:rPr>
                        <a:t>for</a:t>
                      </a:r>
                      <a:r>
                        <a:rPr lang="en-US" sz="500" spc="-165">
                          <a:effectLst/>
                          <a:uFill>
                            <a:solidFill>
                              <a:srgbClr val="000000"/>
                            </a:solidFill>
                          </a:uFill>
                        </a:rPr>
                        <a:t> </a:t>
                      </a:r>
                      <a:r>
                        <a:rPr lang="en-US" sz="500">
                          <a:effectLst/>
                          <a:uFill>
                            <a:solidFill>
                              <a:srgbClr val="000000"/>
                            </a:solidFill>
                          </a:uFill>
                        </a:rPr>
                        <a:t>guidance</a:t>
                      </a:r>
                      <a:r>
                        <a:rPr lang="en-US" sz="500" spc="-165">
                          <a:effectLst/>
                          <a:uFill>
                            <a:solidFill>
                              <a:srgbClr val="000000"/>
                            </a:solidFill>
                          </a:uFill>
                        </a:rPr>
                        <a:t> </a:t>
                      </a:r>
                      <a:r>
                        <a:rPr lang="en-US" sz="500">
                          <a:effectLst/>
                          <a:uFill>
                            <a:solidFill>
                              <a:srgbClr val="000000"/>
                            </a:solidFill>
                          </a:uFill>
                        </a:rPr>
                        <a:t>and</a:t>
                      </a:r>
                      <a:r>
                        <a:rPr lang="en-US" sz="500" spc="-160">
                          <a:effectLst/>
                          <a:uFill>
                            <a:solidFill>
                              <a:srgbClr val="000000"/>
                            </a:solidFill>
                          </a:uFill>
                        </a:rPr>
                        <a:t> </a:t>
                      </a:r>
                      <a:r>
                        <a:rPr lang="en-US" sz="500">
                          <a:effectLst/>
                          <a:uFill>
                            <a:solidFill>
                              <a:srgbClr val="000000"/>
                            </a:solidFill>
                          </a:uFill>
                        </a:rPr>
                        <a:t>supervision,</a:t>
                      </a:r>
                      <a:r>
                        <a:rPr lang="en-US" sz="500" spc="-165">
                          <a:effectLst/>
                          <a:uFill>
                            <a:solidFill>
                              <a:srgbClr val="000000"/>
                            </a:solidFill>
                          </a:uFill>
                        </a:rPr>
                        <a:t> </a:t>
                      </a:r>
                      <a:r>
                        <a:rPr lang="en-US" sz="500">
                          <a:effectLst/>
                          <a:uFill>
                            <a:solidFill>
                              <a:srgbClr val="000000"/>
                            </a:solidFill>
                          </a:uFill>
                        </a:rPr>
                        <a:t>aware</a:t>
                      </a:r>
                      <a:r>
                        <a:rPr lang="en-US" sz="500" spc="-170">
                          <a:effectLst/>
                          <a:uFill>
                            <a:solidFill>
                              <a:srgbClr val="000000"/>
                            </a:solidFill>
                          </a:uFill>
                        </a:rPr>
                        <a:t> </a:t>
                      </a:r>
                      <a:r>
                        <a:rPr lang="en-US" sz="500">
                          <a:effectLst/>
                          <a:uFill>
                            <a:solidFill>
                              <a:srgbClr val="000000"/>
                            </a:solidFill>
                          </a:uFill>
                        </a:rPr>
                        <a:t>of appropriate professional boundaries. Personal beliefs</a:t>
                      </a:r>
                      <a:r>
                        <a:rPr lang="en-US" sz="500" spc="-85">
                          <a:effectLst/>
                          <a:uFill>
                            <a:solidFill>
                              <a:srgbClr val="000000"/>
                            </a:solidFill>
                          </a:uFill>
                        </a:rPr>
                        <a:t> </a:t>
                      </a:r>
                      <a:r>
                        <a:rPr lang="en-US" sz="500">
                          <a:effectLst/>
                          <a:uFill>
                            <a:solidFill>
                              <a:srgbClr val="000000"/>
                            </a:solidFill>
                          </a:uFill>
                        </a:rPr>
                        <a:t>do not</a:t>
                      </a:r>
                      <a:r>
                        <a:rPr lang="en-US" sz="500" spc="-185">
                          <a:effectLst/>
                          <a:uFill>
                            <a:solidFill>
                              <a:srgbClr val="000000"/>
                            </a:solidFill>
                          </a:uFill>
                        </a:rPr>
                        <a:t> </a:t>
                      </a:r>
                      <a:r>
                        <a:rPr lang="en-US" sz="500">
                          <a:effectLst/>
                          <a:uFill>
                            <a:solidFill>
                              <a:srgbClr val="000000"/>
                            </a:solidFill>
                          </a:uFill>
                        </a:rPr>
                        <a:t>prejudice</a:t>
                      </a:r>
                      <a:r>
                        <a:rPr lang="en-US" sz="500" spc="-190">
                          <a:effectLst/>
                          <a:uFill>
                            <a:solidFill>
                              <a:srgbClr val="000000"/>
                            </a:solidFill>
                          </a:uFill>
                        </a:rPr>
                        <a:t> </a:t>
                      </a:r>
                      <a:r>
                        <a:rPr lang="en-US" sz="500">
                          <a:effectLst/>
                          <a:uFill>
                            <a:solidFill>
                              <a:srgbClr val="000000"/>
                            </a:solidFill>
                          </a:uFill>
                        </a:rPr>
                        <a:t>approach</a:t>
                      </a:r>
                      <a:r>
                        <a:rPr lang="en-US" sz="500" spc="-190">
                          <a:effectLst/>
                          <a:uFill>
                            <a:solidFill>
                              <a:srgbClr val="000000"/>
                            </a:solidFill>
                          </a:uFill>
                        </a:rPr>
                        <a:t> </a:t>
                      </a:r>
                      <a:r>
                        <a:rPr lang="en-US" sz="500">
                          <a:effectLst/>
                          <a:uFill>
                            <a:solidFill>
                              <a:srgbClr val="000000"/>
                            </a:solidFill>
                          </a:uFill>
                        </a:rPr>
                        <a:t>to</a:t>
                      </a:r>
                      <a:r>
                        <a:rPr lang="en-US" sz="500" spc="-185">
                          <a:effectLst/>
                          <a:uFill>
                            <a:solidFill>
                              <a:srgbClr val="000000"/>
                            </a:solidFill>
                          </a:uFill>
                        </a:rPr>
                        <a:t> </a:t>
                      </a:r>
                      <a:r>
                        <a:rPr lang="en-US" sz="500">
                          <a:effectLst/>
                          <a:uFill>
                            <a:solidFill>
                              <a:srgbClr val="000000"/>
                            </a:solidFill>
                          </a:uFill>
                        </a:rPr>
                        <a:t>patients</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107466"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r>
              <a:tr h="244616">
                <a:tc>
                  <a:txBody>
                    <a:bodyPr/>
                    <a:lstStyle/>
                    <a:p>
                      <a:pPr marL="65405">
                        <a:spcBef>
                          <a:spcPts val="10"/>
                        </a:spcBef>
                        <a:spcAft>
                          <a:spcPts val="0"/>
                        </a:spcAft>
                      </a:pPr>
                      <a:r>
                        <a:rPr lang="en-US" sz="500">
                          <a:effectLst/>
                          <a:uFill>
                            <a:solidFill>
                              <a:srgbClr val="000000"/>
                            </a:solidFill>
                          </a:uFill>
                        </a:rPr>
                        <a:t>9</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a:txBody>
                    <a:bodyPr/>
                    <a:lstStyle/>
                    <a:p>
                      <a:pPr marL="63500">
                        <a:spcBef>
                          <a:spcPts val="10"/>
                        </a:spcBef>
                        <a:spcAft>
                          <a:spcPts val="0"/>
                        </a:spcAft>
                      </a:pPr>
                      <a:r>
                        <a:rPr lang="en-US" sz="500">
                          <a:effectLst/>
                          <a:uFill>
                            <a:solidFill>
                              <a:srgbClr val="000000"/>
                            </a:solidFill>
                          </a:uFill>
                        </a:rPr>
                        <a:t>Altruism</a:t>
                      </a:r>
                      <a:r>
                        <a:rPr lang="en-US" sz="500" spc="-205">
                          <a:effectLst/>
                          <a:uFill>
                            <a:solidFill>
                              <a:srgbClr val="000000"/>
                            </a:solidFill>
                          </a:uFill>
                        </a:rPr>
                        <a:t> </a:t>
                      </a:r>
                      <a:r>
                        <a:rPr lang="en-US" sz="500">
                          <a:effectLst/>
                          <a:uFill>
                            <a:solidFill>
                              <a:srgbClr val="000000"/>
                            </a:solidFill>
                          </a:uFill>
                        </a:rPr>
                        <a:t>and</a:t>
                      </a:r>
                      <a:r>
                        <a:rPr lang="en-US" sz="500" spc="-210">
                          <a:effectLst/>
                          <a:uFill>
                            <a:solidFill>
                              <a:srgbClr val="000000"/>
                            </a:solidFill>
                          </a:uFill>
                        </a:rPr>
                        <a:t> </a:t>
                      </a:r>
                      <a:r>
                        <a:rPr lang="en-US" sz="500">
                          <a:effectLst/>
                          <a:uFill>
                            <a:solidFill>
                              <a:srgbClr val="000000"/>
                            </a:solidFill>
                          </a:uFill>
                        </a:rPr>
                        <a:t>Advocacy:</a:t>
                      </a:r>
                      <a:endParaRPr lang="en-GB" sz="700">
                        <a:effectLst/>
                        <a:uFill>
                          <a:solidFill>
                            <a:srgbClr val="000000"/>
                          </a:solidFill>
                        </a:uFill>
                      </a:endParaRPr>
                    </a:p>
                    <a:p>
                      <a:pPr marL="63500">
                        <a:lnSpc>
                          <a:spcPts val="960"/>
                        </a:lnSpc>
                        <a:spcAft>
                          <a:spcPts val="0"/>
                        </a:spcAft>
                      </a:pPr>
                      <a:r>
                        <a:rPr lang="en-US" sz="500">
                          <a:effectLst/>
                          <a:uFill>
                            <a:solidFill>
                              <a:srgbClr val="000000"/>
                            </a:solidFill>
                          </a:uFill>
                        </a:rPr>
                        <a:t>Adheres to the best interests of</a:t>
                      </a:r>
                      <a:r>
                        <a:rPr lang="en-US" sz="500" spc="-55">
                          <a:effectLst/>
                          <a:uFill>
                            <a:solidFill>
                              <a:srgbClr val="000000"/>
                            </a:solidFill>
                          </a:uFill>
                        </a:rPr>
                        <a:t> </a:t>
                      </a:r>
                      <a:r>
                        <a:rPr lang="en-US" sz="500">
                          <a:effectLst/>
                          <a:uFill>
                            <a:solidFill>
                              <a:srgbClr val="000000"/>
                            </a:solidFill>
                          </a:uFill>
                        </a:rPr>
                        <a:t>patients</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r>
              <a:tr h="283496">
                <a:tc>
                  <a:txBody>
                    <a:bodyPr/>
                    <a:lstStyle/>
                    <a:p>
                      <a:pPr marL="65405">
                        <a:spcBef>
                          <a:spcPts val="10"/>
                        </a:spcBef>
                        <a:spcAft>
                          <a:spcPts val="0"/>
                        </a:spcAft>
                      </a:pPr>
                      <a:r>
                        <a:rPr lang="en-US" sz="500">
                          <a:effectLst/>
                          <a:uFill>
                            <a:solidFill>
                              <a:srgbClr val="000000"/>
                            </a:solidFill>
                          </a:uFill>
                        </a:rPr>
                        <a:t>10</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5350" marR="32940" marT="32940" marB="32940"/>
                </a:tc>
                <a:tc>
                  <a:txBody>
                    <a:bodyPr/>
                    <a:lstStyle/>
                    <a:p>
                      <a:pPr marL="63500">
                        <a:spcBef>
                          <a:spcPts val="10"/>
                        </a:spcBef>
                        <a:spcAft>
                          <a:spcPts val="0"/>
                        </a:spcAft>
                      </a:pPr>
                      <a:r>
                        <a:rPr lang="en-US" sz="500">
                          <a:effectLst/>
                          <a:uFill>
                            <a:solidFill>
                              <a:srgbClr val="000000"/>
                            </a:solidFill>
                          </a:uFill>
                        </a:rPr>
                        <a:t>Health:</a:t>
                      </a:r>
                      <a:endParaRPr lang="en-GB" sz="700">
                        <a:effectLst/>
                        <a:uFill>
                          <a:solidFill>
                            <a:srgbClr val="000000"/>
                          </a:solidFill>
                        </a:uFill>
                      </a:endParaRPr>
                    </a:p>
                    <a:p>
                      <a:pPr marL="63500" marR="473075" indent="-635">
                        <a:spcAft>
                          <a:spcPts val="0"/>
                        </a:spcAft>
                      </a:pPr>
                      <a:r>
                        <a:rPr lang="en-US" sz="500">
                          <a:effectLst/>
                          <a:uFill>
                            <a:solidFill>
                              <a:srgbClr val="000000"/>
                            </a:solidFill>
                          </a:uFill>
                        </a:rPr>
                        <a:t>Does not allow his/her health or condition to</a:t>
                      </a:r>
                      <a:r>
                        <a:rPr lang="en-US" sz="500" spc="-60">
                          <a:effectLst/>
                          <a:uFill>
                            <a:solidFill>
                              <a:srgbClr val="000000"/>
                            </a:solidFill>
                          </a:uFill>
                        </a:rPr>
                        <a:t> </a:t>
                      </a:r>
                      <a:r>
                        <a:rPr lang="en-US" sz="500">
                          <a:effectLst/>
                          <a:uFill>
                            <a:solidFill>
                              <a:srgbClr val="000000"/>
                            </a:solidFill>
                          </a:uFill>
                        </a:rPr>
                        <a:t>put patients and others at</a:t>
                      </a:r>
                      <a:r>
                        <a:rPr lang="en-US" sz="500" spc="-30">
                          <a:effectLst/>
                          <a:uFill>
                            <a:solidFill>
                              <a:srgbClr val="000000"/>
                            </a:solidFill>
                          </a:uFill>
                        </a:rPr>
                        <a:t> </a:t>
                      </a:r>
                      <a:r>
                        <a:rPr lang="en-US" sz="500">
                          <a:effectLst/>
                          <a:uFill>
                            <a:solidFill>
                              <a:srgbClr val="000000"/>
                            </a:solidFill>
                          </a:uFill>
                        </a:rPr>
                        <a:t>risk</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74114"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r>
              <a:tr h="210138">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Bef>
                          <a:spcPts val="10"/>
                        </a:spcBef>
                        <a:spcAft>
                          <a:spcPts val="0"/>
                        </a:spcAft>
                      </a:pPr>
                      <a:r>
                        <a:rPr lang="en-US" sz="500">
                          <a:effectLst/>
                          <a:uFill>
                            <a:solidFill>
                              <a:srgbClr val="000000"/>
                            </a:solidFill>
                          </a:uFill>
                        </a:rPr>
                        <a:t> </a:t>
                      </a:r>
                      <a:endParaRPr lang="en-GB" sz="700">
                        <a:effectLst/>
                        <a:uFill>
                          <a:solidFill>
                            <a:srgbClr val="000000"/>
                          </a:solidFill>
                        </a:uFill>
                      </a:endParaRPr>
                    </a:p>
                    <a:p>
                      <a:pPr marL="63500">
                        <a:spcAft>
                          <a:spcPts val="0"/>
                        </a:spcAft>
                      </a:pPr>
                      <a:r>
                        <a:rPr lang="en-US" sz="500">
                          <a:effectLst/>
                          <a:uFill>
                            <a:solidFill>
                              <a:srgbClr val="000000"/>
                            </a:solidFill>
                          </a:uFill>
                        </a:rPr>
                        <a:t>OVERALL</a:t>
                      </a:r>
                      <a:r>
                        <a:rPr lang="en-US" sz="500" spc="-110">
                          <a:effectLst/>
                          <a:uFill>
                            <a:solidFill>
                              <a:srgbClr val="000000"/>
                            </a:solidFill>
                          </a:uFill>
                        </a:rPr>
                        <a:t> </a:t>
                      </a:r>
                      <a:r>
                        <a:rPr lang="en-US" sz="500">
                          <a:effectLst/>
                          <a:uFill>
                            <a:solidFill>
                              <a:srgbClr val="000000"/>
                            </a:solidFill>
                          </a:uFill>
                        </a:rPr>
                        <a:t>ASSESSMENT</a:t>
                      </a:r>
                      <a:endParaRPr lang="en-GB" sz="7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a:effectLst/>
                        </a:rPr>
                        <a:t> </a:t>
                      </a:r>
                      <a:endParaRPr lang="en-GB" sz="800">
                        <a:effectLst/>
                        <a:latin typeface="Times New Roman" panose="02020603050405020304" pitchFamily="18" charset="0"/>
                        <a:ea typeface="Arial Unicode MS" panose="020B0604020202020204" pitchFamily="34" charset="-128"/>
                      </a:endParaRPr>
                    </a:p>
                  </a:txBody>
                  <a:tcPr marL="32940" marR="32940" marT="32940" marB="32940"/>
                </a:tc>
                <a:tc>
                  <a:txBody>
                    <a:bodyPr/>
                    <a:lstStyle/>
                    <a:p>
                      <a:pPr>
                        <a:spcAft>
                          <a:spcPts val="0"/>
                        </a:spcAft>
                      </a:pPr>
                      <a:r>
                        <a:rPr lang="en-US" sz="800" dirty="0">
                          <a:effectLst/>
                        </a:rPr>
                        <a:t> </a:t>
                      </a:r>
                      <a:endParaRPr lang="en-GB" sz="800" dirty="0">
                        <a:effectLst/>
                        <a:latin typeface="Times New Roman" panose="02020603050405020304" pitchFamily="18" charset="0"/>
                        <a:ea typeface="Arial Unicode MS" panose="020B0604020202020204" pitchFamily="34" charset="-128"/>
                      </a:endParaRPr>
                    </a:p>
                  </a:txBody>
                  <a:tcPr marL="32940" marR="32940" marT="32940" marB="32940"/>
                </a:tc>
              </a:tr>
            </a:tbl>
          </a:graphicData>
        </a:graphic>
      </p:graphicFrame>
      <p:sp>
        <p:nvSpPr>
          <p:cNvPr id="9" name="Rectangle 2"/>
          <p:cNvSpPr>
            <a:spLocks noChangeArrowheads="1"/>
          </p:cNvSpPr>
          <p:nvPr/>
        </p:nvSpPr>
        <p:spPr bwMode="auto">
          <a:xfrm>
            <a:off x="5426098" y="11130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TextBox 9"/>
          <p:cNvSpPr txBox="1"/>
          <p:nvPr/>
        </p:nvSpPr>
        <p:spPr>
          <a:xfrm>
            <a:off x="2810313" y="225266"/>
            <a:ext cx="6342077" cy="646331"/>
          </a:xfrm>
          <a:prstGeom prst="rect">
            <a:avLst/>
          </a:prstGeom>
          <a:noFill/>
        </p:spPr>
        <p:txBody>
          <a:bodyPr wrap="square" rtlCol="0">
            <a:spAutoFit/>
          </a:bodyPr>
          <a:lstStyle/>
          <a:p>
            <a:r>
              <a:rPr lang="en-US" altLang="en-US" b="1" dirty="0">
                <a:cs typeface="Arial" panose="020B0604020202020204" pitchFamily="34" charset="0"/>
              </a:rPr>
              <a:t>EXTENDING PATIENT CONTACT UNIT MARKING GUIDE</a:t>
            </a:r>
            <a:endParaRPr lang="en-US" altLang="en-US" b="1" dirty="0">
              <a:cs typeface="Arial Unicode MS" panose="020B0604020202020204" pitchFamily="34" charset="-128"/>
            </a:endParaRPr>
          </a:p>
          <a:p>
            <a:endParaRPr lang="en-GB" dirty="0"/>
          </a:p>
        </p:txBody>
      </p:sp>
    </p:spTree>
    <p:extLst>
      <p:ext uri="{BB962C8B-B14F-4D97-AF65-F5344CB8AC3E}">
        <p14:creationId xmlns:p14="http://schemas.microsoft.com/office/powerpoint/2010/main" val="2000805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15672"/>
            <a:ext cx="12192001" cy="6873672"/>
          </a:xfrm>
          <a:prstGeom prst="rect">
            <a:avLst/>
          </a:prstGeom>
          <a:noFill/>
        </p:spPr>
      </p:pic>
      <p:sp>
        <p:nvSpPr>
          <p:cNvPr id="7" name="TextBox 6"/>
          <p:cNvSpPr txBox="1"/>
          <p:nvPr/>
        </p:nvSpPr>
        <p:spPr>
          <a:xfrm>
            <a:off x="1539552" y="1112805"/>
            <a:ext cx="9311951" cy="3046988"/>
          </a:xfrm>
          <a:prstGeom prst="rect">
            <a:avLst/>
          </a:prstGeom>
          <a:noFill/>
        </p:spPr>
        <p:txBody>
          <a:bodyPr wrap="square" rtlCol="0">
            <a:spAutoFit/>
          </a:bodyPr>
          <a:lstStyle/>
          <a:p>
            <a:pPr>
              <a:buChar char="•"/>
            </a:pPr>
            <a:endParaRPr lang="en-GB" sz="2400" dirty="0" smtClean="0"/>
          </a:p>
          <a:p>
            <a:pPr algn="ctr"/>
            <a:r>
              <a:rPr lang="sv-SE" sz="2400" dirty="0"/>
              <a:t>Maria Hayfron-Benjamin </a:t>
            </a:r>
            <a:endParaRPr lang="sv-SE" sz="2400" dirty="0" smtClean="0"/>
          </a:p>
          <a:p>
            <a:pPr algn="ctr"/>
            <a:r>
              <a:rPr lang="sv-SE" sz="2400" dirty="0" smtClean="0"/>
              <a:t>Unit Lead</a:t>
            </a:r>
          </a:p>
          <a:p>
            <a:pPr algn="ctr"/>
            <a:r>
              <a:rPr lang="sv-SE" sz="2400" dirty="0" smtClean="0">
                <a:solidFill>
                  <a:srgbClr val="009999"/>
                </a:solidFill>
                <a:uFill>
                  <a:solidFill>
                    <a:srgbClr val="009999"/>
                  </a:solidFill>
                </a:uFill>
                <a:hlinkClick r:id="rId3"/>
              </a:rPr>
              <a:t>m.j.hayfron-benjamin@qmul.ac.uk</a:t>
            </a:r>
          </a:p>
          <a:p>
            <a:pPr algn="ctr"/>
            <a:endParaRPr lang="sv-SE" sz="2400" dirty="0">
              <a:solidFill>
                <a:srgbClr val="009999"/>
              </a:solidFill>
              <a:uFill>
                <a:solidFill>
                  <a:srgbClr val="009999"/>
                </a:solidFill>
              </a:uFill>
              <a:hlinkClick r:id="rId3"/>
            </a:endParaRPr>
          </a:p>
          <a:p>
            <a:pPr algn="ctr"/>
            <a:r>
              <a:rPr lang="sv-SE" sz="2400" dirty="0" smtClean="0">
                <a:uFill>
                  <a:solidFill>
                    <a:srgbClr val="009999"/>
                  </a:solidFill>
                </a:uFill>
              </a:rPr>
              <a:t>Dr Meera Sood</a:t>
            </a:r>
            <a:endParaRPr lang="sv-SE" sz="2400" dirty="0">
              <a:uFill>
                <a:solidFill>
                  <a:srgbClr val="009999"/>
                </a:solidFill>
              </a:uFill>
              <a:hlinkClick r:id="rId3"/>
            </a:endParaRPr>
          </a:p>
          <a:p>
            <a:pPr algn="ctr"/>
            <a:r>
              <a:rPr lang="sv-SE" sz="2400" u="sng" dirty="0">
                <a:solidFill>
                  <a:srgbClr val="009999"/>
                </a:solidFill>
                <a:uFill>
                  <a:solidFill>
                    <a:srgbClr val="009999"/>
                  </a:solidFill>
                </a:uFill>
                <a:hlinkClick r:id="rId4"/>
              </a:rPr>
              <a:t>m.sood@qmul.ac.uk</a:t>
            </a:r>
          </a:p>
          <a:p>
            <a:pPr algn="ctr"/>
            <a:endParaRPr lang="nl-NL" sz="2400" dirty="0"/>
          </a:p>
        </p:txBody>
      </p:sp>
      <p:sp>
        <p:nvSpPr>
          <p:cNvPr id="9" name="Rectangle 2"/>
          <p:cNvSpPr>
            <a:spLocks noChangeArrowheads="1"/>
          </p:cNvSpPr>
          <p:nvPr/>
        </p:nvSpPr>
        <p:spPr bwMode="auto">
          <a:xfrm>
            <a:off x="5426098" y="11130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TextBox 9"/>
          <p:cNvSpPr txBox="1"/>
          <p:nvPr/>
        </p:nvSpPr>
        <p:spPr>
          <a:xfrm>
            <a:off x="2810313" y="225266"/>
            <a:ext cx="6342077" cy="646331"/>
          </a:xfrm>
          <a:prstGeom prst="rect">
            <a:avLst/>
          </a:prstGeom>
          <a:noFill/>
        </p:spPr>
        <p:txBody>
          <a:bodyPr wrap="square" rtlCol="0">
            <a:spAutoFit/>
          </a:bodyPr>
          <a:lstStyle/>
          <a:p>
            <a:pPr algn="ctr"/>
            <a:r>
              <a:rPr lang="en-US" altLang="en-US" b="1" dirty="0" smtClean="0">
                <a:cs typeface="Arial" panose="020B0604020202020204" pitchFamily="34" charset="0"/>
              </a:rPr>
              <a:t>Contact Details</a:t>
            </a:r>
            <a:endParaRPr lang="en-US" altLang="en-US" b="1" dirty="0">
              <a:cs typeface="Arial Unicode MS" panose="020B0604020202020204" pitchFamily="34" charset="-128"/>
            </a:endParaRPr>
          </a:p>
          <a:p>
            <a:endParaRPr lang="en-GB" dirty="0"/>
          </a:p>
        </p:txBody>
      </p:sp>
    </p:spTree>
    <p:extLst>
      <p:ext uri="{BB962C8B-B14F-4D97-AF65-F5344CB8AC3E}">
        <p14:creationId xmlns:p14="http://schemas.microsoft.com/office/powerpoint/2010/main" val="356605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5672"/>
            <a:ext cx="12192001" cy="6873672"/>
          </a:xfrm>
          <a:prstGeom prst="rect">
            <a:avLst/>
          </a:prstGeom>
          <a:noFill/>
        </p:spPr>
      </p:pic>
      <p:sp>
        <p:nvSpPr>
          <p:cNvPr id="7" name="TextBox 6"/>
          <p:cNvSpPr txBox="1"/>
          <p:nvPr/>
        </p:nvSpPr>
        <p:spPr>
          <a:xfrm>
            <a:off x="992828" y="1403399"/>
            <a:ext cx="9311951" cy="4893647"/>
          </a:xfrm>
          <a:prstGeom prst="rect">
            <a:avLst/>
          </a:prstGeom>
          <a:noFill/>
        </p:spPr>
        <p:txBody>
          <a:bodyPr wrap="square" rtlCol="0">
            <a:spAutoFit/>
          </a:bodyPr>
          <a:lstStyle/>
          <a:p>
            <a:pPr>
              <a:buChar char="•"/>
            </a:pPr>
            <a:r>
              <a:rPr lang="en-GB" sz="2400" dirty="0" smtClean="0"/>
              <a:t>Explain the background to </a:t>
            </a:r>
            <a:r>
              <a:rPr lang="en-GB" sz="2400" dirty="0" smtClean="0"/>
              <a:t>EPC</a:t>
            </a:r>
          </a:p>
          <a:p>
            <a:pPr>
              <a:buChar char="•"/>
            </a:pPr>
            <a:endParaRPr lang="en-GB" sz="2400" dirty="0" smtClean="0"/>
          </a:p>
          <a:p>
            <a:pPr>
              <a:buChar char="•"/>
            </a:pPr>
            <a:r>
              <a:rPr lang="en-GB" sz="2400" dirty="0" smtClean="0"/>
              <a:t>List the Aims and Objectives of </a:t>
            </a:r>
            <a:r>
              <a:rPr lang="en-GB" sz="2400" dirty="0" smtClean="0"/>
              <a:t>EPC</a:t>
            </a:r>
          </a:p>
          <a:p>
            <a:pPr>
              <a:buChar char="•"/>
            </a:pPr>
            <a:endParaRPr lang="en-GB" sz="2400" dirty="0" smtClean="0"/>
          </a:p>
          <a:p>
            <a:pPr>
              <a:buChar char="•"/>
            </a:pPr>
            <a:r>
              <a:rPr lang="en-GB" sz="2400" dirty="0" smtClean="0"/>
              <a:t>Know how to undertake a </a:t>
            </a:r>
            <a:r>
              <a:rPr lang="en-GB" sz="2400" dirty="0" smtClean="0"/>
              <a:t>Learning </a:t>
            </a:r>
            <a:r>
              <a:rPr lang="en-GB" sz="2400" dirty="0" smtClean="0"/>
              <a:t>Needs </a:t>
            </a:r>
            <a:r>
              <a:rPr lang="en-GB" sz="2400" dirty="0" smtClean="0"/>
              <a:t>Assessment</a:t>
            </a:r>
          </a:p>
          <a:p>
            <a:pPr>
              <a:buChar char="•"/>
            </a:pPr>
            <a:endParaRPr lang="en-GB" sz="2400" dirty="0" smtClean="0"/>
          </a:p>
          <a:p>
            <a:pPr>
              <a:buChar char="•"/>
            </a:pPr>
            <a:r>
              <a:rPr lang="en-GB" sz="2400" dirty="0" smtClean="0"/>
              <a:t>Discuss the structure for the EPC morning</a:t>
            </a:r>
          </a:p>
          <a:p>
            <a:pPr>
              <a:buChar char="•"/>
            </a:pPr>
            <a:endParaRPr lang="en-GB" sz="2400" dirty="0" smtClean="0"/>
          </a:p>
          <a:p>
            <a:pPr>
              <a:buChar char="•"/>
            </a:pPr>
            <a:r>
              <a:rPr lang="en-GB" sz="2400" dirty="0" smtClean="0"/>
              <a:t>Discussion about lesson planning</a:t>
            </a:r>
          </a:p>
          <a:p>
            <a:pPr>
              <a:buChar char="•"/>
            </a:pPr>
            <a:endParaRPr lang="en-GB" sz="2400" dirty="0" smtClean="0"/>
          </a:p>
          <a:p>
            <a:pPr>
              <a:buChar char="•"/>
            </a:pPr>
            <a:r>
              <a:rPr lang="en-GB" sz="2400" dirty="0" smtClean="0"/>
              <a:t>Awareness of the assessment criteria for this unit</a:t>
            </a:r>
          </a:p>
          <a:p>
            <a:pPr>
              <a:buChar char="•"/>
            </a:pPr>
            <a:endParaRPr lang="en-GB" sz="2400" dirty="0" smtClean="0"/>
          </a:p>
          <a:p>
            <a:pPr algn="ctr"/>
            <a:endParaRPr lang="nl-NL" sz="2400" dirty="0"/>
          </a:p>
        </p:txBody>
      </p:sp>
      <p:sp>
        <p:nvSpPr>
          <p:cNvPr id="2" name="TextBox 1"/>
          <p:cNvSpPr txBox="1"/>
          <p:nvPr/>
        </p:nvSpPr>
        <p:spPr>
          <a:xfrm>
            <a:off x="2778967" y="214603"/>
            <a:ext cx="6634065" cy="461665"/>
          </a:xfrm>
          <a:prstGeom prst="rect">
            <a:avLst/>
          </a:prstGeom>
          <a:noFill/>
        </p:spPr>
        <p:txBody>
          <a:bodyPr wrap="square" rtlCol="0">
            <a:spAutoFit/>
          </a:bodyPr>
          <a:lstStyle/>
          <a:p>
            <a:pPr algn="ctr"/>
            <a:r>
              <a:rPr lang="en-GB" sz="2400" b="1" dirty="0" smtClean="0"/>
              <a:t>Learning Outcomes </a:t>
            </a:r>
            <a:endParaRPr lang="en-GB" sz="2400" b="1" dirty="0"/>
          </a:p>
        </p:txBody>
      </p:sp>
    </p:spTree>
    <p:extLst>
      <p:ext uri="{BB962C8B-B14F-4D97-AF65-F5344CB8AC3E}">
        <p14:creationId xmlns:p14="http://schemas.microsoft.com/office/powerpoint/2010/main" val="4263495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5672"/>
            <a:ext cx="12192001" cy="6873672"/>
          </a:xfrm>
          <a:prstGeom prst="rect">
            <a:avLst/>
          </a:prstGeom>
          <a:noFill/>
        </p:spPr>
      </p:pic>
      <p:sp>
        <p:nvSpPr>
          <p:cNvPr id="7" name="TextBox 6"/>
          <p:cNvSpPr txBox="1"/>
          <p:nvPr/>
        </p:nvSpPr>
        <p:spPr>
          <a:xfrm>
            <a:off x="1440024" y="777435"/>
            <a:ext cx="9311951" cy="5755422"/>
          </a:xfrm>
          <a:prstGeom prst="rect">
            <a:avLst/>
          </a:prstGeom>
          <a:noFill/>
        </p:spPr>
        <p:txBody>
          <a:bodyPr wrap="square" rtlCol="0">
            <a:spAutoFit/>
          </a:bodyPr>
          <a:lstStyle/>
          <a:p>
            <a:pPr>
              <a:buChar char="•"/>
            </a:pPr>
            <a:endParaRPr lang="en-GB" sz="2400" dirty="0" smtClean="0"/>
          </a:p>
          <a:p>
            <a:pPr marL="285750" indent="-285750">
              <a:buFont typeface="Arial" panose="020B0604020202020204" pitchFamily="34" charset="0"/>
              <a:buChar char="•"/>
            </a:pPr>
            <a:r>
              <a:rPr lang="en-GB" sz="2000" dirty="0" smtClean="0"/>
              <a:t>4 students per </a:t>
            </a:r>
            <a:r>
              <a:rPr lang="en-GB" sz="2000" dirty="0" smtClean="0"/>
              <a:t>group</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Split into Group AB and CD </a:t>
            </a:r>
            <a:endParaRPr lang="en-GB" sz="2000" dirty="0" smtClean="0"/>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Alternate Tuesday mornings </a:t>
            </a:r>
            <a:r>
              <a:rPr lang="en-GB" sz="2000" dirty="0" smtClean="0"/>
              <a:t>(</a:t>
            </a:r>
            <a:r>
              <a:rPr lang="en-GB" sz="2000" dirty="0" smtClean="0"/>
              <a:t>9am</a:t>
            </a:r>
            <a:r>
              <a:rPr lang="en-GB" sz="2000" dirty="0" smtClean="0"/>
              <a:t>-12am)</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Students need to continue to meet patients, building on their experiences in Medicine in Society in Year 1 and continue their professional development with the benefit of authentic clinical </a:t>
            </a:r>
            <a:r>
              <a:rPr lang="en-GB" sz="2000" dirty="0" smtClean="0"/>
              <a:t>experiences</a:t>
            </a:r>
            <a:r>
              <a:rPr lang="en-GB" sz="2000" dirty="0" smtClean="0"/>
              <a:t>.</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GP will work as a setting which will bring to life the PBL scenarios, contextualising and broadening learning </a:t>
            </a:r>
            <a:endParaRPr lang="en-GB" sz="2000" dirty="0" smtClean="0"/>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The opportunity to actively engage with patients in a safe, yet authentic, clinical environment will allow students to reflect on communication skills and attitudes to patients and illness, forming an important aspect of their professional development. </a:t>
            </a:r>
          </a:p>
          <a:p>
            <a:pPr algn="ctr"/>
            <a:endParaRPr lang="nl-NL" sz="2400" dirty="0"/>
          </a:p>
        </p:txBody>
      </p:sp>
      <p:sp>
        <p:nvSpPr>
          <p:cNvPr id="2" name="TextBox 1"/>
          <p:cNvSpPr txBox="1"/>
          <p:nvPr/>
        </p:nvSpPr>
        <p:spPr>
          <a:xfrm>
            <a:off x="2584327" y="186946"/>
            <a:ext cx="6634065" cy="461665"/>
          </a:xfrm>
          <a:prstGeom prst="rect">
            <a:avLst/>
          </a:prstGeom>
          <a:noFill/>
        </p:spPr>
        <p:txBody>
          <a:bodyPr wrap="square" rtlCol="0">
            <a:spAutoFit/>
          </a:bodyPr>
          <a:lstStyle/>
          <a:p>
            <a:pPr algn="ctr"/>
            <a:r>
              <a:rPr lang="en-GB" sz="2400" b="1" dirty="0" smtClean="0"/>
              <a:t>Background to EPC</a:t>
            </a:r>
            <a:endParaRPr lang="en-GB" sz="2400" b="1" dirty="0"/>
          </a:p>
        </p:txBody>
      </p:sp>
    </p:spTree>
    <p:extLst>
      <p:ext uri="{BB962C8B-B14F-4D97-AF65-F5344CB8AC3E}">
        <p14:creationId xmlns:p14="http://schemas.microsoft.com/office/powerpoint/2010/main" val="62030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12192001" cy="6873672"/>
          </a:xfrm>
          <a:prstGeom prst="rect">
            <a:avLst/>
          </a:prstGeom>
          <a:noFill/>
        </p:spPr>
      </p:pic>
      <p:sp>
        <p:nvSpPr>
          <p:cNvPr id="7" name="TextBox 6"/>
          <p:cNvSpPr txBox="1"/>
          <p:nvPr/>
        </p:nvSpPr>
        <p:spPr>
          <a:xfrm>
            <a:off x="586273" y="1251868"/>
            <a:ext cx="11019453" cy="5447645"/>
          </a:xfrm>
          <a:prstGeom prst="rect">
            <a:avLst/>
          </a:prstGeom>
          <a:noFill/>
        </p:spPr>
        <p:txBody>
          <a:bodyPr wrap="square" rtlCol="0">
            <a:spAutoFit/>
          </a:bodyPr>
          <a:lstStyle/>
          <a:p>
            <a:r>
              <a:rPr lang="en-GB" sz="2000" b="1" dirty="0" smtClean="0"/>
              <a:t>Module Aims: </a:t>
            </a:r>
          </a:p>
          <a:p>
            <a:endParaRPr lang="en-GB" sz="2000" b="1" dirty="0" smtClean="0"/>
          </a:p>
          <a:p>
            <a:pPr marL="171450" indent="-171450">
              <a:buFont typeface="Arial" panose="020B0604020202020204" pitchFamily="34" charset="0"/>
              <a:buChar char="•"/>
            </a:pPr>
            <a:r>
              <a:rPr lang="en-GB" sz="2000" dirty="0" smtClean="0"/>
              <a:t>To build on the general practice experience and patient contact in Medicine in Society in Year 1, bring to life the ‘core’ conditions covered in the PBL sessions with clinical experience. </a:t>
            </a:r>
          </a:p>
          <a:p>
            <a:endParaRPr lang="en-GB" sz="2000" dirty="0" smtClean="0"/>
          </a:p>
          <a:p>
            <a:r>
              <a:rPr lang="en-GB" sz="2000" b="1" dirty="0" smtClean="0"/>
              <a:t>Learning Outcomes: </a:t>
            </a:r>
          </a:p>
          <a:p>
            <a:endParaRPr lang="en-GB" sz="2000" b="1" dirty="0" smtClean="0"/>
          </a:p>
          <a:p>
            <a:pPr marL="171450" indent="-171450">
              <a:buFont typeface="Arial" panose="020B0604020202020204" pitchFamily="34" charset="0"/>
              <a:buChar char="•"/>
            </a:pPr>
            <a:r>
              <a:rPr lang="en-GB" sz="2000" dirty="0" smtClean="0">
                <a:effectLst/>
              </a:rPr>
              <a:t>Apply their theoretical knowledge to clinical </a:t>
            </a:r>
            <a:r>
              <a:rPr lang="en-GB" sz="2000" dirty="0" smtClean="0">
                <a:effectLst/>
              </a:rPr>
              <a:t>situations</a:t>
            </a:r>
            <a:endParaRPr lang="en-GB" sz="2000" dirty="0" smtClean="0"/>
          </a:p>
          <a:p>
            <a:pPr marL="171450" indent="-171450">
              <a:buFont typeface="Arial" panose="020B0604020202020204" pitchFamily="34" charset="0"/>
              <a:buChar char="•"/>
            </a:pPr>
            <a:r>
              <a:rPr lang="en-GB" sz="2000" dirty="0" smtClean="0">
                <a:effectLst/>
              </a:rPr>
              <a:t>Talk appropriately with </a:t>
            </a:r>
            <a:r>
              <a:rPr lang="en-GB" sz="2000" dirty="0" smtClean="0">
                <a:effectLst/>
              </a:rPr>
              <a:t>patients</a:t>
            </a:r>
            <a:endParaRPr lang="en-GB" sz="2000" dirty="0" smtClean="0"/>
          </a:p>
          <a:p>
            <a:pPr marL="171450" indent="-171450">
              <a:buFont typeface="Arial" panose="020B0604020202020204" pitchFamily="34" charset="0"/>
              <a:buChar char="•"/>
            </a:pPr>
            <a:r>
              <a:rPr lang="en-GB" sz="2000" dirty="0" smtClean="0">
                <a:effectLst/>
              </a:rPr>
              <a:t>Identify the variety of patients’ concerns, the patients perspective of </a:t>
            </a:r>
            <a:r>
              <a:rPr lang="en-GB" sz="2000" dirty="0" smtClean="0">
                <a:effectLst/>
              </a:rPr>
              <a:t>illness</a:t>
            </a:r>
            <a:r>
              <a:rPr lang="en-GB" sz="2000" dirty="0"/>
              <a:t> </a:t>
            </a:r>
            <a:r>
              <a:rPr lang="en-GB" sz="2000" dirty="0" smtClean="0">
                <a:effectLst/>
              </a:rPr>
              <a:t>treatment </a:t>
            </a:r>
            <a:r>
              <a:rPr lang="en-GB" sz="2000" dirty="0" smtClean="0">
                <a:effectLst/>
              </a:rPr>
              <a:t>and its impact on them and their families</a:t>
            </a:r>
            <a:endParaRPr lang="en-GB" sz="2000" dirty="0" smtClean="0"/>
          </a:p>
          <a:p>
            <a:pPr marL="171450" indent="-171450">
              <a:buFont typeface="Arial" panose="020B0604020202020204" pitchFamily="34" charset="0"/>
              <a:buChar char="•"/>
            </a:pPr>
            <a:r>
              <a:rPr lang="en-GB" sz="2000" dirty="0" smtClean="0">
                <a:effectLst/>
              </a:rPr>
              <a:t>Perform appropriate clinical examinations such as blood pressure and other basic examinations under adequate supervision</a:t>
            </a:r>
            <a:endParaRPr lang="en-GB" sz="2000" dirty="0" smtClean="0"/>
          </a:p>
          <a:p>
            <a:pPr marL="171450" indent="-171450">
              <a:buFont typeface="Arial" panose="020B0604020202020204" pitchFamily="34" charset="0"/>
              <a:buChar char="•"/>
            </a:pPr>
            <a:r>
              <a:rPr lang="en-GB" sz="2000" dirty="0" smtClean="0">
                <a:effectLst/>
              </a:rPr>
              <a:t>Use their observation of senior colleagues in clinical practice to reflect on the attributes required of them as professionals </a:t>
            </a:r>
            <a:endParaRPr lang="en-GB" sz="2000" dirty="0" smtClean="0"/>
          </a:p>
          <a:p>
            <a:r>
              <a:rPr lang="en-GB" sz="2400" dirty="0" smtClean="0"/>
              <a:t/>
            </a:r>
            <a:br>
              <a:rPr lang="en-GB" sz="2400" dirty="0" smtClean="0"/>
            </a:br>
            <a:endParaRPr lang="en-GB" sz="2400" dirty="0"/>
          </a:p>
        </p:txBody>
      </p:sp>
      <p:sp>
        <p:nvSpPr>
          <p:cNvPr id="2" name="TextBox 1"/>
          <p:cNvSpPr txBox="1"/>
          <p:nvPr/>
        </p:nvSpPr>
        <p:spPr>
          <a:xfrm>
            <a:off x="2603240" y="256792"/>
            <a:ext cx="6568751" cy="461665"/>
          </a:xfrm>
          <a:prstGeom prst="rect">
            <a:avLst/>
          </a:prstGeom>
          <a:noFill/>
        </p:spPr>
        <p:txBody>
          <a:bodyPr wrap="square" rtlCol="0">
            <a:spAutoFit/>
          </a:bodyPr>
          <a:lstStyle/>
          <a:p>
            <a:pPr algn="ctr"/>
            <a:r>
              <a:rPr lang="en-GB" sz="2400" b="1" dirty="0" smtClean="0"/>
              <a:t>Module Aims and Outcomes</a:t>
            </a:r>
            <a:endParaRPr lang="en-GB" sz="2400" b="1" dirty="0"/>
          </a:p>
        </p:txBody>
      </p:sp>
    </p:spTree>
    <p:extLst>
      <p:ext uri="{BB962C8B-B14F-4D97-AF65-F5344CB8AC3E}">
        <p14:creationId xmlns:p14="http://schemas.microsoft.com/office/powerpoint/2010/main" val="2764355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5672"/>
            <a:ext cx="12192001" cy="6873672"/>
          </a:xfrm>
          <a:prstGeom prst="rect">
            <a:avLst/>
          </a:prstGeom>
          <a:noFill/>
        </p:spPr>
      </p:pic>
      <p:sp>
        <p:nvSpPr>
          <p:cNvPr id="2" name="TextBox 1"/>
          <p:cNvSpPr txBox="1"/>
          <p:nvPr/>
        </p:nvSpPr>
        <p:spPr>
          <a:xfrm>
            <a:off x="2332653" y="261979"/>
            <a:ext cx="6568751" cy="461665"/>
          </a:xfrm>
          <a:prstGeom prst="rect">
            <a:avLst/>
          </a:prstGeom>
          <a:noFill/>
        </p:spPr>
        <p:txBody>
          <a:bodyPr wrap="square" rtlCol="0">
            <a:spAutoFit/>
          </a:bodyPr>
          <a:lstStyle/>
          <a:p>
            <a:pPr algn="ctr"/>
            <a:r>
              <a:rPr lang="en-GB" sz="2400" b="1" dirty="0" smtClean="0"/>
              <a:t>EPC Timetable</a:t>
            </a:r>
            <a:endParaRPr lang="en-GB" sz="2400" b="1" dirty="0"/>
          </a:p>
        </p:txBody>
      </p:sp>
      <p:sp>
        <p:nvSpPr>
          <p:cNvPr id="8" name="TextBox 7"/>
          <p:cNvSpPr txBox="1"/>
          <p:nvPr/>
        </p:nvSpPr>
        <p:spPr>
          <a:xfrm>
            <a:off x="1782147" y="1754155"/>
            <a:ext cx="8369559" cy="2631233"/>
          </a:xfrm>
          <a:prstGeom prst="rect">
            <a:avLst/>
          </a:prstGeom>
          <a:noFill/>
        </p:spPr>
        <p:txBody>
          <a:bodyPr wrap="square" rtlCol="0">
            <a:sp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2098646499"/>
              </p:ext>
            </p:extLst>
          </p:nvPr>
        </p:nvGraphicFramePr>
        <p:xfrm>
          <a:off x="453753" y="1001295"/>
          <a:ext cx="10515600" cy="4805553"/>
        </p:xfrm>
        <a:graphic>
          <a:graphicData uri="http://schemas.openxmlformats.org/drawingml/2006/table">
            <a:tbl>
              <a:tblPr/>
              <a:tblGrid>
                <a:gridCol w="997169"/>
                <a:gridCol w="1631731"/>
                <a:gridCol w="1631731"/>
                <a:gridCol w="1631731"/>
                <a:gridCol w="4623238"/>
              </a:tblGrid>
              <a:tr h="0">
                <a:tc>
                  <a:txBody>
                    <a:bodyPr/>
                    <a:lstStyle/>
                    <a:p>
                      <a:endParaRPr lang="en-GB" sz="1600" dirty="0">
                        <a:latin typeface="+mn-lt"/>
                      </a:endParaRPr>
                    </a:p>
                  </a:txBody>
                  <a:tcPr marL="0" marR="0" marT="0" marB="0">
                    <a:lnL>
                      <a:noFill/>
                    </a:lnL>
                    <a:lnR>
                      <a:noFill/>
                    </a:lnR>
                    <a:lnT>
                      <a:noFill/>
                    </a:lnT>
                    <a:lnB>
                      <a:noFill/>
                    </a:lnB>
                  </a:tcPr>
                </a:tc>
                <a:tc>
                  <a:txBody>
                    <a:bodyPr/>
                    <a:lstStyle/>
                    <a:p>
                      <a:endParaRPr lang="en-GB" sz="1600">
                        <a:latin typeface="+mn-lt"/>
                      </a:endParaRPr>
                    </a:p>
                  </a:txBody>
                  <a:tcPr marL="0" marR="0" marT="0" marB="0">
                    <a:lnL>
                      <a:noFill/>
                    </a:lnL>
                    <a:lnR>
                      <a:noFill/>
                    </a:lnR>
                    <a:lnT>
                      <a:noFill/>
                    </a:lnT>
                    <a:lnB>
                      <a:noFill/>
                    </a:lnB>
                  </a:tcPr>
                </a:tc>
                <a:tc>
                  <a:txBody>
                    <a:bodyPr/>
                    <a:lstStyle/>
                    <a:p>
                      <a:endParaRPr lang="en-GB" sz="1600">
                        <a:latin typeface="+mn-lt"/>
                      </a:endParaRPr>
                    </a:p>
                  </a:txBody>
                  <a:tcPr marL="0" marR="0" marT="0" marB="0">
                    <a:lnL>
                      <a:noFill/>
                    </a:lnL>
                    <a:lnR>
                      <a:noFill/>
                    </a:lnR>
                    <a:lnT>
                      <a:noFill/>
                    </a:lnT>
                    <a:lnB>
                      <a:noFill/>
                    </a:lnB>
                  </a:tcPr>
                </a:tc>
                <a:tc>
                  <a:txBody>
                    <a:bodyPr/>
                    <a:lstStyle/>
                    <a:p>
                      <a:endParaRPr lang="en-GB" sz="1600">
                        <a:latin typeface="+mn-lt"/>
                      </a:endParaRPr>
                    </a:p>
                  </a:txBody>
                  <a:tcPr marL="0" marR="0" marT="0" marB="0">
                    <a:lnL>
                      <a:noFill/>
                    </a:lnL>
                    <a:lnR>
                      <a:noFill/>
                    </a:lnR>
                    <a:lnT>
                      <a:noFill/>
                    </a:lnT>
                    <a:lnB>
                      <a:noFill/>
                    </a:lnB>
                  </a:tcPr>
                </a:tc>
                <a:tc>
                  <a:txBody>
                    <a:bodyPr/>
                    <a:lstStyle/>
                    <a:p>
                      <a:endParaRPr lang="en-GB" sz="1600">
                        <a:latin typeface="+mn-lt"/>
                      </a:endParaRPr>
                    </a:p>
                  </a:txBody>
                  <a:tcPr marL="0" marR="0" marT="0" marB="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b="1" spc="10" dirty="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Week</a:t>
                      </a:r>
                      <a:endParaRPr lang="en-GB" sz="1600" dirty="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b="1"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A/B Group</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b="1"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C/D Group</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b="1"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System</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8/10/19</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15/10/19</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Cardio-respiratory</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2</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22/10/19</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29/10/19</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Cardio-respiratory</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3</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5/11/19</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12/11/19</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Metabolism</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4</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19/11/19</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dirty="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26/11/19</a:t>
                      </a:r>
                      <a:endParaRPr lang="en-GB" sz="1600" dirty="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Metabolism</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5</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17/12/19</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7/1/20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Brain and Behaviour</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6</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14/1/20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21/1/20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Brain and Behaviour</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7</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28/1/20 </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4/2/20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Human Development</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8</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11/2/20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18/2/20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Human Development</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9</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25/2/20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3/3/20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Human Sciences and Public Health</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10/3/20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17/3/20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Locomotor</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11</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24/3/20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31/3/20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Locomotor</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r h="0">
                <a:tc>
                  <a:txBody>
                    <a:bodyPr/>
                    <a:lstStyle/>
                    <a:p>
                      <a:endParaRPr lang="en-GB" sz="1600">
                        <a:latin typeface="+mn-lt"/>
                      </a:endParaRPr>
                    </a:p>
                  </a:txBody>
                  <a:tcPr marL="0" marR="0" marT="0" marB="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12</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21/4/20</a:t>
                      </a:r>
                      <a:endParaRPr lang="en-GB" sz="160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dirty="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28/4/20</a:t>
                      </a:r>
                      <a:endParaRPr lang="en-GB" sz="1600" dirty="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c>
                  <a:txBody>
                    <a:bodyPr/>
                    <a:lstStyle/>
                    <a:p>
                      <a:pPr algn="ctr">
                        <a:lnSpc>
                          <a:spcPct val="107000"/>
                        </a:lnSpc>
                        <a:spcAft>
                          <a:spcPts val="1200"/>
                        </a:spcAft>
                      </a:pPr>
                      <a:r>
                        <a:rPr lang="en-US" sz="1600" spc="10" dirty="0">
                          <a:ln>
                            <a:noFill/>
                          </a:ln>
                          <a:solidFill>
                            <a:srgbClr val="454545"/>
                          </a:solidFill>
                          <a:effectLst/>
                          <a:uFill>
                            <a:solidFill>
                              <a:srgbClr val="000000"/>
                            </a:solidFill>
                          </a:uFill>
                          <a:latin typeface="+mn-lt"/>
                          <a:ea typeface="Calibri" panose="020F0502020204030204" pitchFamily="34" charset="0"/>
                          <a:cs typeface="Calibri" panose="020F0502020204030204" pitchFamily="34" charset="0"/>
                        </a:rPr>
                        <a:t>Review and assessment</a:t>
                      </a:r>
                      <a:endParaRPr lang="en-GB" sz="1600" dirty="0">
                        <a:ln>
                          <a:noFill/>
                        </a:ln>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a:txBody>
                  <a:tcPr marL="50800" marR="50800" marT="50800" marB="50800">
                    <a:lnL>
                      <a:noFill/>
                    </a:lnL>
                    <a:lnR>
                      <a:noFill/>
                    </a:lnR>
                    <a:lnT>
                      <a:noFill/>
                    </a:lnT>
                    <a:lnB>
                      <a:noFill/>
                    </a:lnB>
                  </a:tcPr>
                </a:tc>
              </a:tr>
            </a:tbl>
          </a:graphicData>
        </a:graphic>
      </p:graphicFrame>
      <p:sp>
        <p:nvSpPr>
          <p:cNvPr id="11" name="Rectangle 2"/>
          <p:cNvSpPr>
            <a:spLocks noChangeArrowheads="1"/>
          </p:cNvSpPr>
          <p:nvPr/>
        </p:nvSpPr>
        <p:spPr bwMode="auto">
          <a:xfrm>
            <a:off x="838199" y="2269367"/>
            <a:ext cx="365449" cy="361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421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15672"/>
            <a:ext cx="12192001" cy="6873672"/>
          </a:xfrm>
          <a:prstGeom prst="rect">
            <a:avLst/>
          </a:prstGeom>
          <a:noFill/>
        </p:spPr>
      </p:pic>
      <p:sp>
        <p:nvSpPr>
          <p:cNvPr id="7" name="TextBox 6"/>
          <p:cNvSpPr txBox="1"/>
          <p:nvPr/>
        </p:nvSpPr>
        <p:spPr>
          <a:xfrm>
            <a:off x="1539552" y="1112805"/>
            <a:ext cx="9311951" cy="830997"/>
          </a:xfrm>
          <a:prstGeom prst="rect">
            <a:avLst/>
          </a:prstGeom>
          <a:noFill/>
        </p:spPr>
        <p:txBody>
          <a:bodyPr wrap="square" rtlCol="0">
            <a:spAutoFit/>
          </a:bodyPr>
          <a:lstStyle/>
          <a:p>
            <a:pPr>
              <a:buChar char="•"/>
            </a:pPr>
            <a:endParaRPr lang="en-GB" sz="2400" dirty="0" smtClean="0"/>
          </a:p>
          <a:p>
            <a:pPr algn="ctr"/>
            <a:endParaRPr lang="nl-NL" sz="2400" dirty="0"/>
          </a:p>
        </p:txBody>
      </p:sp>
      <p:sp>
        <p:nvSpPr>
          <p:cNvPr id="2" name="TextBox 1"/>
          <p:cNvSpPr txBox="1"/>
          <p:nvPr/>
        </p:nvSpPr>
        <p:spPr>
          <a:xfrm>
            <a:off x="2659224" y="179235"/>
            <a:ext cx="6634065" cy="461665"/>
          </a:xfrm>
          <a:prstGeom prst="rect">
            <a:avLst/>
          </a:prstGeom>
          <a:noFill/>
        </p:spPr>
        <p:txBody>
          <a:bodyPr wrap="square" rtlCol="0">
            <a:spAutoFit/>
          </a:bodyPr>
          <a:lstStyle/>
          <a:p>
            <a:pPr algn="ctr"/>
            <a:r>
              <a:rPr lang="en-GB" sz="2400" b="1" dirty="0" smtClean="0"/>
              <a:t>Preparing for EPC </a:t>
            </a:r>
            <a:endParaRPr lang="en-GB" sz="2400" b="1" dirty="0"/>
          </a:p>
        </p:txBody>
      </p:sp>
      <p:sp>
        <p:nvSpPr>
          <p:cNvPr id="4" name="TextBox 3"/>
          <p:cNvSpPr txBox="1"/>
          <p:nvPr/>
        </p:nvSpPr>
        <p:spPr>
          <a:xfrm>
            <a:off x="1339153" y="1112805"/>
            <a:ext cx="8070979" cy="5262979"/>
          </a:xfrm>
          <a:prstGeom prst="rect">
            <a:avLst/>
          </a:prstGeom>
          <a:noFill/>
        </p:spPr>
        <p:txBody>
          <a:bodyPr wrap="square" rtlCol="0">
            <a:spAutoFit/>
          </a:bodyPr>
          <a:lstStyle/>
          <a:p>
            <a:r>
              <a:rPr lang="en-GB" sz="2000" dirty="0" smtClean="0"/>
              <a:t>Before the students arrive: </a:t>
            </a:r>
          </a:p>
          <a:p>
            <a:endParaRPr lang="en-GB" sz="2000" dirty="0" smtClean="0"/>
          </a:p>
          <a:p>
            <a:pPr marL="285750" indent="-285750">
              <a:buFont typeface="Arial" panose="020B0604020202020204" pitchFamily="34" charset="0"/>
              <a:buChar char="•"/>
            </a:pPr>
            <a:r>
              <a:rPr lang="en-GB" sz="2000" dirty="0" smtClean="0"/>
              <a:t>You will be sent a list of student names and email address</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Please m</a:t>
            </a:r>
            <a:r>
              <a:rPr lang="en-GB" sz="2000" dirty="0" smtClean="0"/>
              <a:t>ake contact with the student before they arrive – where to turn up and when, who to look out for, parking arrangements </a:t>
            </a:r>
            <a:r>
              <a:rPr lang="en-GB" sz="2000" dirty="0" err="1" smtClean="0"/>
              <a:t>etc</a:t>
            </a:r>
            <a:endParaRPr lang="en-GB" sz="2000" dirty="0" smtClean="0"/>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Useful to ask them to think about what they hope to gain from the placement</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Can email out an LNA form or do it in the first session </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Ask them to look at recommended reading for session on </a:t>
            </a:r>
            <a:r>
              <a:rPr lang="en-GB" sz="2000" dirty="0" err="1" smtClean="0"/>
              <a:t>QMPlus</a:t>
            </a:r>
            <a:endParaRPr lang="en-GB" sz="2000" dirty="0" smtClean="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Familiarise yourself with the tutor guides on </a:t>
            </a:r>
            <a:r>
              <a:rPr lang="en-GB" sz="2000" dirty="0" err="1" smtClean="0"/>
              <a:t>QMPlus</a:t>
            </a:r>
            <a:endParaRPr lang="en-GB" sz="2000" dirty="0" smtClean="0"/>
          </a:p>
          <a:p>
            <a:endParaRPr lang="en-GB" dirty="0"/>
          </a:p>
          <a:p>
            <a:endParaRPr lang="en-GB" dirty="0" smtClean="0"/>
          </a:p>
        </p:txBody>
      </p:sp>
    </p:spTree>
    <p:extLst>
      <p:ext uri="{BB962C8B-B14F-4D97-AF65-F5344CB8AC3E}">
        <p14:creationId xmlns:p14="http://schemas.microsoft.com/office/powerpoint/2010/main" val="314697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15672"/>
            <a:ext cx="12192001" cy="6873672"/>
          </a:xfrm>
          <a:prstGeom prst="rect">
            <a:avLst/>
          </a:prstGeom>
          <a:noFill/>
        </p:spPr>
      </p:pic>
      <p:sp>
        <p:nvSpPr>
          <p:cNvPr id="7" name="TextBox 6"/>
          <p:cNvSpPr txBox="1"/>
          <p:nvPr/>
        </p:nvSpPr>
        <p:spPr>
          <a:xfrm>
            <a:off x="1539552" y="1112805"/>
            <a:ext cx="9311951" cy="830997"/>
          </a:xfrm>
          <a:prstGeom prst="rect">
            <a:avLst/>
          </a:prstGeom>
          <a:noFill/>
        </p:spPr>
        <p:txBody>
          <a:bodyPr wrap="square" rtlCol="0">
            <a:spAutoFit/>
          </a:bodyPr>
          <a:lstStyle/>
          <a:p>
            <a:pPr>
              <a:buChar char="•"/>
            </a:pPr>
            <a:endParaRPr lang="en-GB" sz="2400" dirty="0" smtClean="0"/>
          </a:p>
          <a:p>
            <a:pPr algn="ctr"/>
            <a:endParaRPr lang="nl-NL" sz="2400" dirty="0"/>
          </a:p>
        </p:txBody>
      </p:sp>
      <p:sp>
        <p:nvSpPr>
          <p:cNvPr id="2" name="TextBox 1"/>
          <p:cNvSpPr txBox="1"/>
          <p:nvPr/>
        </p:nvSpPr>
        <p:spPr>
          <a:xfrm>
            <a:off x="2659224" y="179235"/>
            <a:ext cx="6634065" cy="461665"/>
          </a:xfrm>
          <a:prstGeom prst="rect">
            <a:avLst/>
          </a:prstGeom>
          <a:noFill/>
        </p:spPr>
        <p:txBody>
          <a:bodyPr wrap="square" rtlCol="0">
            <a:spAutoFit/>
          </a:bodyPr>
          <a:lstStyle/>
          <a:p>
            <a:pPr algn="ctr"/>
            <a:r>
              <a:rPr lang="en-GB" sz="2400" b="1" dirty="0" smtClean="0"/>
              <a:t>Learning Needs Assessment </a:t>
            </a:r>
            <a:endParaRPr lang="en-GB" sz="2400" b="1" dirty="0"/>
          </a:p>
        </p:txBody>
      </p:sp>
      <p:sp>
        <p:nvSpPr>
          <p:cNvPr id="4" name="TextBox 3"/>
          <p:cNvSpPr txBox="1"/>
          <p:nvPr/>
        </p:nvSpPr>
        <p:spPr>
          <a:xfrm>
            <a:off x="1396818" y="1430694"/>
            <a:ext cx="8070979" cy="4093428"/>
          </a:xfrm>
          <a:prstGeom prst="rect">
            <a:avLst/>
          </a:prstGeom>
          <a:noFill/>
        </p:spPr>
        <p:txBody>
          <a:bodyPr wrap="square" rtlCol="0">
            <a:spAutoFit/>
          </a:bodyPr>
          <a:lstStyle/>
          <a:p>
            <a:pPr algn="ctr"/>
            <a:r>
              <a:rPr lang="en-US" sz="2000" b="1" dirty="0"/>
              <a:t>3's Approach to Learning Needs</a:t>
            </a:r>
            <a:endParaRPr lang="en-GB" sz="2000" dirty="0"/>
          </a:p>
          <a:p>
            <a:r>
              <a:rPr lang="en-US" sz="2000" b="1" dirty="0"/>
              <a:t> </a:t>
            </a:r>
            <a:endParaRPr lang="en-GB" sz="2000" dirty="0"/>
          </a:p>
          <a:p>
            <a:r>
              <a:rPr lang="en-US" sz="2000" dirty="0"/>
              <a:t> </a:t>
            </a:r>
            <a:endParaRPr lang="en-GB" sz="2000" dirty="0"/>
          </a:p>
          <a:p>
            <a:pPr marL="342900" indent="-342900">
              <a:buFont typeface="Arial" panose="020B0604020202020204" pitchFamily="34" charset="0"/>
              <a:buChar char="•"/>
            </a:pPr>
            <a:r>
              <a:rPr lang="en-US" sz="2000" dirty="0" smtClean="0"/>
              <a:t>Think </a:t>
            </a:r>
            <a:r>
              <a:rPr lang="en-US" sz="2000" dirty="0"/>
              <a:t>of 3 areas that you are confident </a:t>
            </a:r>
            <a:r>
              <a:rPr lang="en-US" sz="2000" dirty="0" smtClean="0"/>
              <a:t>about</a:t>
            </a:r>
          </a:p>
          <a:p>
            <a:pPr marL="342900" indent="-342900">
              <a:buFont typeface="Arial" panose="020B0604020202020204" pitchFamily="34" charset="0"/>
              <a:buChar char="•"/>
            </a:pPr>
            <a:r>
              <a:rPr lang="en-US" sz="2000" dirty="0" smtClean="0"/>
              <a:t>Think </a:t>
            </a:r>
            <a:r>
              <a:rPr lang="en-US" sz="2000" dirty="0"/>
              <a:t>of 3 areas that you would like to know </a:t>
            </a:r>
            <a:r>
              <a:rPr lang="en-US" sz="2000" dirty="0" smtClean="0"/>
              <a:t>about</a:t>
            </a:r>
            <a:endParaRPr lang="en-GB" sz="2000" dirty="0"/>
          </a:p>
          <a:p>
            <a:pPr marL="342900" indent="-342900">
              <a:buFont typeface="Arial" panose="020B0604020202020204" pitchFamily="34" charset="0"/>
              <a:buChar char="•"/>
            </a:pPr>
            <a:r>
              <a:rPr lang="en-US" sz="2000" dirty="0" smtClean="0"/>
              <a:t>Think </a:t>
            </a:r>
            <a:r>
              <a:rPr lang="en-US" sz="2000" dirty="0"/>
              <a:t>of 3 areas that you know little </a:t>
            </a:r>
            <a:r>
              <a:rPr lang="en-US" sz="2000" dirty="0" smtClean="0"/>
              <a:t>about</a:t>
            </a:r>
            <a:r>
              <a:rPr lang="en-US" sz="2000" dirty="0"/>
              <a:t>	</a:t>
            </a:r>
            <a:endParaRPr lang="en-GB" sz="2000" dirty="0"/>
          </a:p>
          <a:p>
            <a:pPr marL="342900" indent="-342900">
              <a:buFont typeface="Arial" panose="020B0604020202020204" pitchFamily="34" charset="0"/>
              <a:buChar char="•"/>
            </a:pPr>
            <a:r>
              <a:rPr lang="en-US" sz="2000" dirty="0" smtClean="0"/>
              <a:t>From </a:t>
            </a:r>
            <a:r>
              <a:rPr lang="en-US" sz="2000" dirty="0"/>
              <a:t>these choose 3 areas which one needs to know about to be a "good" </a:t>
            </a:r>
            <a:r>
              <a:rPr lang="en-US" sz="2000" dirty="0" smtClean="0"/>
              <a:t>practitioner</a:t>
            </a:r>
            <a:endParaRPr lang="en-GB" sz="2000" dirty="0"/>
          </a:p>
          <a:p>
            <a:pPr marL="342900" indent="-342900">
              <a:buFont typeface="Arial" panose="020B0604020202020204" pitchFamily="34" charset="0"/>
              <a:buChar char="•"/>
            </a:pPr>
            <a:r>
              <a:rPr lang="en-US" sz="2000" dirty="0" smtClean="0"/>
              <a:t>Identify </a:t>
            </a:r>
            <a:r>
              <a:rPr lang="en-US" sz="2000" dirty="0"/>
              <a:t>a specific objective in each of those 3 areas to improve your </a:t>
            </a:r>
            <a:r>
              <a:rPr lang="en-US" sz="2000" dirty="0" smtClean="0"/>
              <a:t>practice</a:t>
            </a:r>
            <a:endParaRPr lang="en-GB" sz="2000" dirty="0"/>
          </a:p>
          <a:p>
            <a:pPr marL="342900" indent="-342900">
              <a:buFont typeface="Arial" panose="020B0604020202020204" pitchFamily="34" charset="0"/>
              <a:buChar char="•"/>
            </a:pPr>
            <a:r>
              <a:rPr lang="en-US" sz="2000" dirty="0" smtClean="0"/>
              <a:t>Which </a:t>
            </a:r>
            <a:r>
              <a:rPr lang="en-US" sz="2000" dirty="0"/>
              <a:t>would be the best method(s) for you to achieve your educational objectives</a:t>
            </a:r>
            <a:endParaRPr lang="en-GB" sz="2000" dirty="0"/>
          </a:p>
          <a:p>
            <a:r>
              <a:rPr lang="en-US" sz="1000" dirty="0"/>
              <a:t> </a:t>
            </a:r>
            <a:endParaRPr lang="en-GB" sz="1000" dirty="0"/>
          </a:p>
          <a:p>
            <a:r>
              <a:rPr lang="en-US" sz="1000" dirty="0"/>
              <a:t> </a:t>
            </a:r>
            <a:endParaRPr lang="en-GB" sz="1000" dirty="0"/>
          </a:p>
        </p:txBody>
      </p:sp>
    </p:spTree>
    <p:extLst>
      <p:ext uri="{BB962C8B-B14F-4D97-AF65-F5344CB8AC3E}">
        <p14:creationId xmlns:p14="http://schemas.microsoft.com/office/powerpoint/2010/main" val="1811917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15672"/>
            <a:ext cx="12192001" cy="6873672"/>
          </a:xfrm>
          <a:prstGeom prst="rect">
            <a:avLst/>
          </a:prstGeom>
          <a:noFill/>
        </p:spPr>
      </p:pic>
      <p:sp>
        <p:nvSpPr>
          <p:cNvPr id="2" name="TextBox 1"/>
          <p:cNvSpPr txBox="1"/>
          <p:nvPr/>
        </p:nvSpPr>
        <p:spPr>
          <a:xfrm>
            <a:off x="2507119" y="189776"/>
            <a:ext cx="6634065" cy="461665"/>
          </a:xfrm>
          <a:prstGeom prst="rect">
            <a:avLst/>
          </a:prstGeom>
          <a:noFill/>
        </p:spPr>
        <p:txBody>
          <a:bodyPr wrap="square" rtlCol="0">
            <a:spAutoFit/>
          </a:bodyPr>
          <a:lstStyle/>
          <a:p>
            <a:pPr algn="ctr"/>
            <a:r>
              <a:rPr lang="en-GB" sz="2400" b="1" dirty="0" smtClean="0"/>
              <a:t>Sample structure </a:t>
            </a:r>
            <a:r>
              <a:rPr lang="en-GB" sz="2400" b="1" dirty="0" smtClean="0"/>
              <a:t>for EPC </a:t>
            </a:r>
            <a:r>
              <a:rPr lang="en-GB" sz="2400" b="1" dirty="0" smtClean="0"/>
              <a:t>day – IHD </a:t>
            </a:r>
            <a:endParaRPr lang="en-GB" sz="2400" b="1" dirty="0"/>
          </a:p>
        </p:txBody>
      </p:sp>
      <p:sp>
        <p:nvSpPr>
          <p:cNvPr id="4" name="TextBox 3"/>
          <p:cNvSpPr txBox="1"/>
          <p:nvPr/>
        </p:nvSpPr>
        <p:spPr>
          <a:xfrm>
            <a:off x="2245315" y="2229764"/>
            <a:ext cx="8070979" cy="2031325"/>
          </a:xfrm>
          <a:prstGeom prst="rect">
            <a:avLst/>
          </a:prstGeom>
          <a:noFill/>
        </p:spPr>
        <p:txBody>
          <a:bodyPr wrap="square" rtlCol="0">
            <a:spAutoFit/>
          </a:bodyPr>
          <a:lstStyle/>
          <a:p>
            <a:r>
              <a:rPr lang="en-GB" dirty="0"/>
              <a:t>Typical Morning:</a:t>
            </a:r>
          </a:p>
          <a:p>
            <a:endParaRPr lang="en-GB" dirty="0"/>
          </a:p>
          <a:p>
            <a:r>
              <a:rPr lang="en-GB" dirty="0"/>
              <a:t>9-10 </a:t>
            </a:r>
            <a:r>
              <a:rPr lang="en-GB" dirty="0" smtClean="0"/>
              <a:t> Group tutorial and prepare for patient meeting</a:t>
            </a:r>
          </a:p>
          <a:p>
            <a:r>
              <a:rPr lang="en-GB" dirty="0" smtClean="0"/>
              <a:t>10-11 Students chat to patient </a:t>
            </a:r>
            <a:endParaRPr lang="en-GB" dirty="0"/>
          </a:p>
          <a:p>
            <a:r>
              <a:rPr lang="en-GB" dirty="0"/>
              <a:t>11-12 Debrief and </a:t>
            </a:r>
            <a:r>
              <a:rPr lang="en-GB" dirty="0" smtClean="0"/>
              <a:t>reflection. Prep work for next session. </a:t>
            </a:r>
            <a:endParaRPr lang="en-GB" dirty="0"/>
          </a:p>
          <a:p>
            <a:endParaRPr lang="en-GB" dirty="0"/>
          </a:p>
          <a:p>
            <a:endParaRPr lang="en-GB" dirty="0" smtClean="0"/>
          </a:p>
        </p:txBody>
      </p:sp>
      <p:graphicFrame>
        <p:nvGraphicFramePr>
          <p:cNvPr id="3" name="Table 2"/>
          <p:cNvGraphicFramePr>
            <a:graphicFrameLocks noGrp="1"/>
          </p:cNvGraphicFramePr>
          <p:nvPr>
            <p:extLst>
              <p:ext uri="{D42A27DB-BD31-4B8C-83A1-F6EECF244321}">
                <p14:modId xmlns:p14="http://schemas.microsoft.com/office/powerpoint/2010/main" val="403688770"/>
              </p:ext>
            </p:extLst>
          </p:nvPr>
        </p:nvGraphicFramePr>
        <p:xfrm>
          <a:off x="1128327" y="1268629"/>
          <a:ext cx="9391650" cy="3897343"/>
        </p:xfrm>
        <a:graphic>
          <a:graphicData uri="http://schemas.openxmlformats.org/drawingml/2006/table">
            <a:tbl>
              <a:tblPr/>
              <a:tblGrid>
                <a:gridCol w="1557640"/>
                <a:gridCol w="7834010"/>
              </a:tblGrid>
              <a:tr h="1428463">
                <a:tc>
                  <a:txBody>
                    <a:bodyPr/>
                    <a:lstStyle/>
                    <a:p>
                      <a:pPr fontAlgn="t"/>
                      <a:r>
                        <a:rPr lang="en-US" dirty="0">
                          <a:effectLst/>
                        </a:rPr>
                        <a:t>9.00-10.00</a:t>
                      </a:r>
                    </a:p>
                  </a:txBody>
                  <a:tcPr marL="0" marR="0" marT="0" marB="0">
                    <a:lnL>
                      <a:noFill/>
                    </a:lnL>
                    <a:lnR>
                      <a:noFill/>
                    </a:lnR>
                    <a:lnT w="9525" cap="flat" cmpd="sng" algn="ctr">
                      <a:solidFill>
                        <a:srgbClr val="3C3C3C"/>
                      </a:solidFill>
                      <a:prstDash val="solid"/>
                      <a:round/>
                      <a:headEnd type="none" w="med" len="med"/>
                      <a:tailEnd type="none" w="med" len="med"/>
                    </a:lnT>
                    <a:lnB w="9525" cap="flat" cmpd="sng" algn="ctr">
                      <a:solidFill>
                        <a:srgbClr val="3C3C3C"/>
                      </a:solidFill>
                      <a:prstDash val="solid"/>
                      <a:round/>
                      <a:headEnd type="none" w="med" len="med"/>
                      <a:tailEnd type="none" w="med" len="med"/>
                    </a:lnB>
                    <a:solidFill>
                      <a:srgbClr val="FFFFFF"/>
                    </a:solidFill>
                  </a:tcPr>
                </a:tc>
                <a:tc>
                  <a:txBody>
                    <a:bodyPr/>
                    <a:lstStyle/>
                    <a:p>
                      <a:pPr fontAlgn="t"/>
                      <a:r>
                        <a:rPr lang="en-GB" dirty="0">
                          <a:effectLst/>
                        </a:rPr>
                        <a:t>Presentation/Review of any preparatory work set by tutor.  Review of students’ knowledge of IHD – tutor filling in gaps, correcting errors.  Discussion/tutor presentation on clinical aspect of IHD.  Terms patients might use, medications they might be on etc.  Discussion/Preparation of interview schedule ahead of meeting with patient</a:t>
                      </a:r>
                    </a:p>
                  </a:txBody>
                  <a:tcPr marL="0" marR="0" marT="0" marB="0">
                    <a:lnL>
                      <a:noFill/>
                    </a:lnL>
                    <a:lnR>
                      <a:noFill/>
                    </a:lnR>
                    <a:lnT w="9525" cap="flat" cmpd="sng" algn="ctr">
                      <a:solidFill>
                        <a:srgbClr val="3C3C3C"/>
                      </a:solidFill>
                      <a:prstDash val="solid"/>
                      <a:round/>
                      <a:headEnd type="none" w="med" len="med"/>
                      <a:tailEnd type="none" w="med" len="med"/>
                    </a:lnT>
                    <a:lnB w="9525" cap="flat" cmpd="sng" algn="ctr">
                      <a:solidFill>
                        <a:srgbClr val="3C3C3C"/>
                      </a:solidFill>
                      <a:prstDash val="solid"/>
                      <a:round/>
                      <a:headEnd type="none" w="med" len="med"/>
                      <a:tailEnd type="none" w="med" len="med"/>
                    </a:lnB>
                    <a:solidFill>
                      <a:srgbClr val="FFFFFF"/>
                    </a:solidFill>
                  </a:tcPr>
                </a:tc>
              </a:tr>
              <a:tr h="1165184">
                <a:tc>
                  <a:txBody>
                    <a:bodyPr/>
                    <a:lstStyle/>
                    <a:p>
                      <a:pPr fontAlgn="t"/>
                      <a:r>
                        <a:rPr lang="en-US">
                          <a:effectLst/>
                        </a:rPr>
                        <a:t>10.00 - 11.00</a:t>
                      </a:r>
                    </a:p>
                  </a:txBody>
                  <a:tcPr marL="0" marR="0" marT="0" marB="0">
                    <a:lnL>
                      <a:noFill/>
                    </a:lnL>
                    <a:lnR>
                      <a:noFill/>
                    </a:lnR>
                    <a:lnT w="9525" cap="flat" cmpd="sng" algn="ctr">
                      <a:solidFill>
                        <a:srgbClr val="3C3C3C"/>
                      </a:solidFill>
                      <a:prstDash val="solid"/>
                      <a:round/>
                      <a:headEnd type="none" w="med" len="med"/>
                      <a:tailEnd type="none" w="med" len="med"/>
                    </a:lnT>
                    <a:lnB w="9525" cap="flat" cmpd="sng" algn="ctr">
                      <a:solidFill>
                        <a:srgbClr val="3C3C3C"/>
                      </a:solidFill>
                      <a:prstDash val="solid"/>
                      <a:round/>
                      <a:headEnd type="none" w="med" len="med"/>
                      <a:tailEnd type="none" w="med" len="med"/>
                    </a:lnB>
                    <a:solidFill>
                      <a:srgbClr val="FFFFFF"/>
                    </a:solidFill>
                  </a:tcPr>
                </a:tc>
                <a:tc>
                  <a:txBody>
                    <a:bodyPr/>
                    <a:lstStyle/>
                    <a:p>
                      <a:pPr fontAlgn="t"/>
                      <a:r>
                        <a:rPr lang="en-GB" dirty="0">
                          <a:effectLst/>
                        </a:rPr>
                        <a:t>Interview with patient either at home or in surgery – if in surgery suggest that GP give students some time alone with patient to allow them to develop rapport and to observe for some of the time so feedback can be given.  If appropriate GP to demonstrate an element of the cardiovascular exam particularly if patient has good signs.</a:t>
                      </a:r>
                    </a:p>
                  </a:txBody>
                  <a:tcPr marL="0" marR="0" marT="0" marB="0">
                    <a:lnL>
                      <a:noFill/>
                    </a:lnL>
                    <a:lnR>
                      <a:noFill/>
                    </a:lnR>
                    <a:lnT w="9525" cap="flat" cmpd="sng" algn="ctr">
                      <a:solidFill>
                        <a:srgbClr val="3C3C3C"/>
                      </a:solidFill>
                      <a:prstDash val="solid"/>
                      <a:round/>
                      <a:headEnd type="none" w="med" len="med"/>
                      <a:tailEnd type="none" w="med" len="med"/>
                    </a:lnT>
                    <a:lnB w="9525" cap="flat" cmpd="sng" algn="ctr">
                      <a:solidFill>
                        <a:srgbClr val="3C3C3C"/>
                      </a:solidFill>
                      <a:prstDash val="solid"/>
                      <a:round/>
                      <a:headEnd type="none" w="med" len="med"/>
                      <a:tailEnd type="none" w="med" len="med"/>
                    </a:lnB>
                    <a:solidFill>
                      <a:srgbClr val="FFFFFF"/>
                    </a:solidFill>
                  </a:tcPr>
                </a:tc>
              </a:tr>
              <a:tr h="932147">
                <a:tc>
                  <a:txBody>
                    <a:bodyPr/>
                    <a:lstStyle/>
                    <a:p>
                      <a:pPr fontAlgn="t"/>
                      <a:r>
                        <a:rPr lang="en-US">
                          <a:effectLst/>
                        </a:rPr>
                        <a:t>11.00 – 12.00</a:t>
                      </a:r>
                    </a:p>
                  </a:txBody>
                  <a:tcPr marL="0" marR="0" marT="0" marB="0">
                    <a:lnL>
                      <a:noFill/>
                    </a:lnL>
                    <a:lnR>
                      <a:noFill/>
                    </a:lnR>
                    <a:lnT w="9525" cap="flat" cmpd="sng" algn="ctr">
                      <a:solidFill>
                        <a:srgbClr val="3C3C3C"/>
                      </a:solidFill>
                      <a:prstDash val="solid"/>
                      <a:round/>
                      <a:headEnd type="none" w="med" len="med"/>
                      <a:tailEnd type="none" w="med" len="med"/>
                    </a:lnT>
                    <a:lnB>
                      <a:noFill/>
                    </a:lnB>
                    <a:solidFill>
                      <a:srgbClr val="FFFFFF"/>
                    </a:solidFill>
                  </a:tcPr>
                </a:tc>
                <a:tc>
                  <a:txBody>
                    <a:bodyPr/>
                    <a:lstStyle/>
                    <a:p>
                      <a:pPr fontAlgn="t"/>
                      <a:r>
                        <a:rPr lang="en-GB" dirty="0">
                          <a:effectLst/>
                        </a:rPr>
                        <a:t>Debrief on interview, self-appraisal on communication skills, feedback for colleague that observed the interview, feedback from GP tutor if possible.  Clarify any questions, discuss any new terms or concepts introduced by the interviews.  Look ahead to next session- any prep students need to do etc.</a:t>
                      </a:r>
                    </a:p>
                  </a:txBody>
                  <a:tcPr marL="0" marR="0" marT="0" marB="0">
                    <a:lnL>
                      <a:noFill/>
                    </a:lnL>
                    <a:lnR>
                      <a:noFill/>
                    </a:lnR>
                    <a:lnT w="9525" cap="flat" cmpd="sng" algn="ctr">
                      <a:solidFill>
                        <a:srgbClr val="3C3C3C"/>
                      </a:solidFill>
                      <a:prstDash val="solid"/>
                      <a:round/>
                      <a:headEnd type="none" w="med" len="med"/>
                      <a:tailEnd type="none" w="med" len="med"/>
                    </a:lnT>
                    <a:lnB>
                      <a:noFill/>
                    </a:lnB>
                    <a:solidFill>
                      <a:srgbClr val="FFFFFF"/>
                    </a:solidFill>
                  </a:tcPr>
                </a:tc>
              </a:tr>
            </a:tbl>
          </a:graphicData>
        </a:graphic>
      </p:graphicFrame>
      <p:sp>
        <p:nvSpPr>
          <p:cNvPr id="6" name="Rectangle 1"/>
          <p:cNvSpPr>
            <a:spLocks noChangeArrowheads="1"/>
          </p:cNvSpPr>
          <p:nvPr/>
        </p:nvSpPr>
        <p:spPr bwMode="auto">
          <a:xfrm>
            <a:off x="1400175" y="1771204"/>
            <a:ext cx="21031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454545"/>
                </a:solidFill>
                <a:effectLst/>
                <a:latin typeface="Source Sans Pro" panose="020B0503030403020204" pitchFamily="34"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TextBox 7"/>
          <p:cNvSpPr txBox="1"/>
          <p:nvPr/>
        </p:nvSpPr>
        <p:spPr>
          <a:xfrm>
            <a:off x="1128327" y="5459994"/>
            <a:ext cx="9111305" cy="677108"/>
          </a:xfrm>
          <a:prstGeom prst="rect">
            <a:avLst/>
          </a:prstGeom>
          <a:noFill/>
        </p:spPr>
        <p:txBody>
          <a:bodyPr wrap="square" rtlCol="0">
            <a:spAutoFit/>
          </a:bodyPr>
          <a:lstStyle/>
          <a:p>
            <a:r>
              <a:rPr lang="en-GB" sz="2000" b="1" dirty="0"/>
              <a:t>Approaches to lesson planning…</a:t>
            </a:r>
          </a:p>
          <a:p>
            <a:endParaRPr lang="en-GB" dirty="0"/>
          </a:p>
        </p:txBody>
      </p:sp>
    </p:spTree>
    <p:extLst>
      <p:ext uri="{BB962C8B-B14F-4D97-AF65-F5344CB8AC3E}">
        <p14:creationId xmlns:p14="http://schemas.microsoft.com/office/powerpoint/2010/main" val="278469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15672"/>
            <a:ext cx="12192001" cy="6873672"/>
          </a:xfrm>
          <a:prstGeom prst="rect">
            <a:avLst/>
          </a:prstGeom>
          <a:noFill/>
        </p:spPr>
      </p:pic>
      <p:sp>
        <p:nvSpPr>
          <p:cNvPr id="7" name="TextBox 6"/>
          <p:cNvSpPr txBox="1"/>
          <p:nvPr/>
        </p:nvSpPr>
        <p:spPr>
          <a:xfrm>
            <a:off x="1539552" y="1112805"/>
            <a:ext cx="9311951" cy="830997"/>
          </a:xfrm>
          <a:prstGeom prst="rect">
            <a:avLst/>
          </a:prstGeom>
          <a:noFill/>
        </p:spPr>
        <p:txBody>
          <a:bodyPr wrap="square" rtlCol="0">
            <a:spAutoFit/>
          </a:bodyPr>
          <a:lstStyle/>
          <a:p>
            <a:pPr>
              <a:buChar char="•"/>
            </a:pPr>
            <a:endParaRPr lang="en-GB" sz="2400" dirty="0" smtClean="0"/>
          </a:p>
          <a:p>
            <a:pPr algn="ctr"/>
            <a:endParaRPr lang="nl-NL" sz="2400" dirty="0"/>
          </a:p>
        </p:txBody>
      </p:sp>
      <p:sp>
        <p:nvSpPr>
          <p:cNvPr id="2" name="TextBox 1"/>
          <p:cNvSpPr txBox="1"/>
          <p:nvPr/>
        </p:nvSpPr>
        <p:spPr>
          <a:xfrm>
            <a:off x="2396202" y="289479"/>
            <a:ext cx="6634065" cy="461665"/>
          </a:xfrm>
          <a:prstGeom prst="rect">
            <a:avLst/>
          </a:prstGeom>
          <a:noFill/>
        </p:spPr>
        <p:txBody>
          <a:bodyPr wrap="square" rtlCol="0">
            <a:spAutoFit/>
          </a:bodyPr>
          <a:lstStyle/>
          <a:p>
            <a:pPr algn="ctr"/>
            <a:r>
              <a:rPr lang="en-GB" sz="2400" b="1" dirty="0" smtClean="0"/>
              <a:t>Assessment</a:t>
            </a:r>
            <a:r>
              <a:rPr lang="en-GB" dirty="0" smtClean="0"/>
              <a:t> </a:t>
            </a:r>
            <a:endParaRPr lang="en-GB" dirty="0"/>
          </a:p>
        </p:txBody>
      </p:sp>
      <p:sp>
        <p:nvSpPr>
          <p:cNvPr id="3" name="TextBox 2"/>
          <p:cNvSpPr txBox="1"/>
          <p:nvPr/>
        </p:nvSpPr>
        <p:spPr>
          <a:xfrm>
            <a:off x="1260389" y="1622854"/>
            <a:ext cx="8649730" cy="3477875"/>
          </a:xfrm>
          <a:prstGeom prst="rect">
            <a:avLst/>
          </a:prstGeom>
          <a:noFill/>
        </p:spPr>
        <p:txBody>
          <a:bodyPr wrap="square" rtlCol="0">
            <a:spAutoFit/>
          </a:bodyPr>
          <a:lstStyle/>
          <a:p>
            <a:r>
              <a:rPr lang="en-US" sz="2000" b="1" dirty="0" smtClean="0"/>
              <a:t>Attendance</a:t>
            </a:r>
          </a:p>
          <a:p>
            <a:endParaRPr lang="en-GB" sz="2000" dirty="0"/>
          </a:p>
          <a:p>
            <a:r>
              <a:rPr lang="en-US" sz="2000" dirty="0"/>
              <a:t>Student attendance is recorded at each placement. Tutors must inform us at the time of any non-attendance. </a:t>
            </a:r>
            <a:endParaRPr lang="en-GB" sz="2000" dirty="0"/>
          </a:p>
          <a:p>
            <a:endParaRPr lang="en-US" sz="2000" dirty="0" smtClean="0"/>
          </a:p>
          <a:p>
            <a:r>
              <a:rPr lang="en-US" sz="2000" dirty="0" smtClean="0"/>
              <a:t>There </a:t>
            </a:r>
            <a:r>
              <a:rPr lang="en-US" sz="2000" dirty="0"/>
              <a:t>may be occasions during the year when students have an in-course assessment exam on the Friday after a </a:t>
            </a:r>
            <a:r>
              <a:rPr lang="en-US" sz="2000" dirty="0" err="1"/>
              <a:t>MedSoc</a:t>
            </a:r>
            <a:r>
              <a:rPr lang="en-US" sz="2000" dirty="0"/>
              <a:t> day; these exams contribute only in a relatively small way to the students’ end of year marks. Students must attend their placement as usual. If tutors have any concerns about a student’s attendance, </a:t>
            </a:r>
            <a:r>
              <a:rPr lang="en-US" sz="2000" dirty="0" err="1" smtClean="0"/>
              <a:t>behaviour</a:t>
            </a:r>
            <a:r>
              <a:rPr lang="en-US" sz="2000" dirty="0" smtClean="0"/>
              <a:t>, </a:t>
            </a:r>
            <a:r>
              <a:rPr lang="en-US" sz="2000" dirty="0"/>
              <a:t>health etc. they should contact the unit </a:t>
            </a:r>
            <a:r>
              <a:rPr lang="en-US" sz="2000" dirty="0" smtClean="0"/>
              <a:t>convener </a:t>
            </a:r>
            <a:r>
              <a:rPr lang="en-US" sz="2000" dirty="0"/>
              <a:t>as soon as possible.</a:t>
            </a:r>
            <a:endParaRPr lang="en-GB" sz="2000" dirty="0"/>
          </a:p>
        </p:txBody>
      </p:sp>
    </p:spTree>
    <p:extLst>
      <p:ext uri="{BB962C8B-B14F-4D97-AF65-F5344CB8AC3E}">
        <p14:creationId xmlns:p14="http://schemas.microsoft.com/office/powerpoint/2010/main" val="505714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1343</Words>
  <Application>Microsoft Office PowerPoint</Application>
  <PresentationFormat>Widescreen</PresentationFormat>
  <Paragraphs>275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Arial</vt:lpstr>
      <vt:lpstr>Calibri</vt:lpstr>
      <vt:lpstr>Calibri Light</vt:lpstr>
      <vt:lpstr>Source Sans Pro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QMUL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Meera Sood</dc:creator>
  <cp:lastModifiedBy>Meera Sood</cp:lastModifiedBy>
  <cp:revision>36</cp:revision>
  <dcterms:created xsi:type="dcterms:W3CDTF">2019-09-18T09:00:35Z</dcterms:created>
  <dcterms:modified xsi:type="dcterms:W3CDTF">2019-09-18T11:18:38Z</dcterms:modified>
</cp:coreProperties>
</file>