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1" r:id="rId5"/>
    <p:sldId id="260" r:id="rId6"/>
    <p:sldId id="262" r:id="rId7"/>
    <p:sldId id="263" r:id="rId8"/>
    <p:sldId id="257"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9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A9B3D6-AAB6-B749-A141-21C640D1F013}"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390943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CA9B3D6-AAB6-B749-A141-21C640D1F013}"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322070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CA9B3D6-AAB6-B749-A141-21C640D1F013}"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257935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CA9B3D6-AAB6-B749-A141-21C640D1F013}"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94241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CA9B3D6-AAB6-B749-A141-21C640D1F013}"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219852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CA9B3D6-AAB6-B749-A141-21C640D1F013}" type="datetimeFigureOut">
              <a:rPr lang="en-US" smtClean="0"/>
              <a:t>18/11/2012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362889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CA9B3D6-AAB6-B749-A141-21C640D1F013}" type="datetimeFigureOut">
              <a:rPr lang="en-US" smtClean="0"/>
              <a:t>18/11/2012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19983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CA9B3D6-AAB6-B749-A141-21C640D1F013}" type="datetimeFigureOut">
              <a:rPr lang="en-US" smtClean="0"/>
              <a:t>18/11/2012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55545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9B3D6-AAB6-B749-A141-21C640D1F013}" type="datetimeFigureOut">
              <a:rPr lang="en-US" smtClean="0"/>
              <a:t>18/11/2012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187054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CA9B3D6-AAB6-B749-A141-21C640D1F013}" type="datetimeFigureOut">
              <a:rPr lang="en-US" smtClean="0"/>
              <a:t>18/11/2012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71832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CA9B3D6-AAB6-B749-A141-21C640D1F013}" type="datetimeFigureOut">
              <a:rPr lang="en-US" smtClean="0"/>
              <a:t>18/11/2012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22265-A2CB-5548-BB21-800362930C32}" type="slidenum">
              <a:rPr lang="en-US" smtClean="0"/>
              <a:t>‹#›</a:t>
            </a:fld>
            <a:endParaRPr lang="en-US"/>
          </a:p>
        </p:txBody>
      </p:sp>
    </p:spTree>
    <p:extLst>
      <p:ext uri="{BB962C8B-B14F-4D97-AF65-F5344CB8AC3E}">
        <p14:creationId xmlns:p14="http://schemas.microsoft.com/office/powerpoint/2010/main" val="1191967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A9B3D6-AAB6-B749-A141-21C640D1F013}" type="datetimeFigureOut">
              <a:rPr lang="en-US" smtClean="0"/>
              <a:t>18/11/2012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22265-A2CB-5548-BB21-800362930C32}" type="slidenum">
              <a:rPr lang="en-US" smtClean="0"/>
              <a:t>‹#›</a:t>
            </a:fld>
            <a:endParaRPr lang="en-US"/>
          </a:p>
        </p:txBody>
      </p:sp>
    </p:spTree>
    <p:extLst>
      <p:ext uri="{BB962C8B-B14F-4D97-AF65-F5344CB8AC3E}">
        <p14:creationId xmlns:p14="http://schemas.microsoft.com/office/powerpoint/2010/main" val="3543313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Supply-side reform</a:t>
            </a:r>
            <a:endParaRPr lang="en-US" dirty="0"/>
          </a:p>
        </p:txBody>
      </p:sp>
      <p:sp>
        <p:nvSpPr>
          <p:cNvPr id="3" name="Subtitle 2"/>
          <p:cNvSpPr>
            <a:spLocks noGrp="1"/>
          </p:cNvSpPr>
          <p:nvPr>
            <p:ph type="subTitle" idx="1"/>
          </p:nvPr>
        </p:nvSpPr>
        <p:spPr/>
        <p:txBody>
          <a:bodyPr/>
          <a:lstStyle/>
          <a:p>
            <a:r>
              <a:rPr lang="en-US" dirty="0" smtClean="0"/>
              <a:t>Lecture 9</a:t>
            </a:r>
            <a:endParaRPr lang="en-US" dirty="0"/>
          </a:p>
        </p:txBody>
      </p:sp>
    </p:spTree>
    <p:extLst>
      <p:ext uri="{BB962C8B-B14F-4D97-AF65-F5344CB8AC3E}">
        <p14:creationId xmlns:p14="http://schemas.microsoft.com/office/powerpoint/2010/main" val="26131833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The non-market/market distinction again:</a:t>
            </a:r>
            <a:br>
              <a:rPr lang="en-US" sz="2400" dirty="0" smtClean="0"/>
            </a:br>
            <a:r>
              <a:rPr lang="en-US" sz="2400" dirty="0" smtClean="0"/>
              <a:t>block grants and reimbursement</a:t>
            </a:r>
            <a:endParaRPr lang="en-US" sz="2400" dirty="0"/>
          </a:p>
        </p:txBody>
      </p:sp>
      <p:sp>
        <p:nvSpPr>
          <p:cNvPr id="3" name="Content Placeholder 2"/>
          <p:cNvSpPr>
            <a:spLocks noGrp="1"/>
          </p:cNvSpPr>
          <p:nvPr>
            <p:ph sz="half" idx="1"/>
          </p:nvPr>
        </p:nvSpPr>
        <p:spPr/>
        <p:txBody>
          <a:bodyPr>
            <a:normAutofit lnSpcReduction="10000"/>
          </a:bodyPr>
          <a:lstStyle/>
          <a:p>
            <a:pPr marL="0" indent="0">
              <a:buNone/>
            </a:pPr>
            <a:r>
              <a:rPr lang="en-US" b="1" dirty="0" smtClean="0"/>
              <a:t>BLOCK GRANT</a:t>
            </a:r>
          </a:p>
          <a:p>
            <a:pPr marL="0" indent="0">
              <a:buNone/>
            </a:pPr>
            <a:r>
              <a:rPr lang="en-US" dirty="0" smtClean="0"/>
              <a:t>In </a:t>
            </a:r>
            <a:r>
              <a:rPr lang="en-US" dirty="0"/>
              <a:t>non-market systems financial risks of ill-health are borne by the funder or government, not by the hospital or clinic, and allocation is based on historical costs plus estimates of need. </a:t>
            </a:r>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US" b="1" dirty="0" smtClean="0"/>
              <a:t>REIMBURSEMENT</a:t>
            </a:r>
          </a:p>
          <a:p>
            <a:pPr marL="0" indent="0">
              <a:buNone/>
            </a:pPr>
            <a:r>
              <a:rPr lang="en-US" dirty="0" smtClean="0"/>
              <a:t>In </a:t>
            </a:r>
            <a:r>
              <a:rPr lang="en-US" dirty="0"/>
              <a:t>market </a:t>
            </a:r>
            <a:r>
              <a:rPr lang="en-US" dirty="0" smtClean="0"/>
              <a:t>systems (in </a:t>
            </a:r>
            <a:r>
              <a:rPr lang="en-US" dirty="0"/>
              <a:t>which a purchasing function has been </a:t>
            </a:r>
            <a:r>
              <a:rPr lang="en-US" dirty="0" smtClean="0"/>
              <a:t>developed) </a:t>
            </a:r>
            <a:r>
              <a:rPr lang="en-US" dirty="0"/>
              <a:t>payment </a:t>
            </a:r>
            <a:r>
              <a:rPr lang="en-US" dirty="0" smtClean="0"/>
              <a:t>mechanisms </a:t>
            </a:r>
            <a:r>
              <a:rPr lang="en-US" dirty="0"/>
              <a:t>are </a:t>
            </a:r>
            <a:r>
              <a:rPr lang="en-US" dirty="0" smtClean="0"/>
              <a:t>designed </a:t>
            </a:r>
            <a:r>
              <a:rPr lang="en-US" dirty="0"/>
              <a:t>to devolve varying degrees of financial risk on to the provider and are based on some calculation of sales value. </a:t>
            </a:r>
          </a:p>
          <a:p>
            <a:pPr marL="0" indent="0">
              <a:buNone/>
            </a:pPr>
            <a:endParaRPr lang="en-US" dirty="0"/>
          </a:p>
        </p:txBody>
      </p:sp>
    </p:spTree>
    <p:extLst>
      <p:ext uri="{BB962C8B-B14F-4D97-AF65-F5344CB8AC3E}">
        <p14:creationId xmlns:p14="http://schemas.microsoft.com/office/powerpoint/2010/main" val="4250112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public management</a:t>
            </a:r>
            <a:endParaRPr lang="en-US" dirty="0"/>
          </a:p>
        </p:txBody>
      </p:sp>
      <p:sp>
        <p:nvSpPr>
          <p:cNvPr id="5" name="Content Placeholder 4"/>
          <p:cNvSpPr>
            <a:spLocks noGrp="1"/>
          </p:cNvSpPr>
          <p:nvPr>
            <p:ph idx="1"/>
          </p:nvPr>
        </p:nvSpPr>
        <p:spPr/>
        <p:txBody>
          <a:bodyPr>
            <a:normAutofit fontScale="70000" lnSpcReduction="20000"/>
          </a:bodyPr>
          <a:lstStyle/>
          <a:p>
            <a:r>
              <a:rPr lang="en-US" dirty="0"/>
              <a:t>N</a:t>
            </a:r>
            <a:r>
              <a:rPr lang="en-US" dirty="0" smtClean="0"/>
              <a:t>ew </a:t>
            </a:r>
            <a:r>
              <a:rPr lang="en-US" dirty="0"/>
              <a:t>public management (NPM) ideas have been influential in health system </a:t>
            </a:r>
            <a:r>
              <a:rPr lang="en-US" dirty="0" smtClean="0"/>
              <a:t>reform (lecture 10). </a:t>
            </a:r>
          </a:p>
          <a:p>
            <a:r>
              <a:rPr lang="en-US" dirty="0" smtClean="0"/>
              <a:t>In Europe, two NPM reforms have </a:t>
            </a:r>
            <a:r>
              <a:rPr lang="en-US" dirty="0"/>
              <a:t>been widely </a:t>
            </a:r>
            <a:r>
              <a:rPr lang="en-US" dirty="0" smtClean="0"/>
              <a:t>adopted. These are: </a:t>
            </a:r>
            <a:r>
              <a:rPr lang="en-US" dirty="0"/>
              <a:t>semi-independently managed public firms and contracting </a:t>
            </a:r>
            <a:r>
              <a:rPr lang="en-US" dirty="0" smtClean="0"/>
              <a:t>out (</a:t>
            </a:r>
            <a:r>
              <a:rPr lang="en-US" dirty="0" err="1"/>
              <a:t>Figueras</a:t>
            </a:r>
            <a:r>
              <a:rPr lang="en-US" dirty="0"/>
              <a:t>, 2008:39</a:t>
            </a:r>
            <a:r>
              <a:rPr lang="en-US" dirty="0" smtClean="0"/>
              <a:t>). </a:t>
            </a:r>
          </a:p>
          <a:p>
            <a:r>
              <a:rPr lang="en-US" dirty="0" smtClean="0"/>
              <a:t>Both involve a ‘purchasing’ function. Purchasing </a:t>
            </a:r>
            <a:r>
              <a:rPr lang="en-US" dirty="0"/>
              <a:t>is ‘the allocation of pooled revenue to health service providers’ (</a:t>
            </a:r>
            <a:r>
              <a:rPr lang="en-US" dirty="0" err="1"/>
              <a:t>Figueras</a:t>
            </a:r>
            <a:r>
              <a:rPr lang="en-US" dirty="0"/>
              <a:t>, 2008: 40). </a:t>
            </a:r>
            <a:endParaRPr lang="en-US" dirty="0" smtClean="0"/>
          </a:p>
          <a:p>
            <a:r>
              <a:rPr lang="en-US" dirty="0" smtClean="0"/>
              <a:t>Health </a:t>
            </a:r>
            <a:r>
              <a:rPr lang="en-US" dirty="0"/>
              <a:t>systems throughout the world have been experimenting with different systems of provider </a:t>
            </a:r>
            <a:r>
              <a:rPr lang="en-US" dirty="0" smtClean="0"/>
              <a:t>payment. </a:t>
            </a:r>
            <a:r>
              <a:rPr lang="en-US" dirty="0"/>
              <a:t>The main purpose of reform has been to move away from retrospective </a:t>
            </a:r>
            <a:r>
              <a:rPr lang="en-US" dirty="0" smtClean="0"/>
              <a:t>reimbursement.</a:t>
            </a:r>
          </a:p>
          <a:p>
            <a:r>
              <a:rPr lang="en-US" dirty="0" smtClean="0"/>
              <a:t>Purchasing requires the </a:t>
            </a:r>
            <a:r>
              <a:rPr lang="en-US" dirty="0"/>
              <a:t>introduction of ‘</a:t>
            </a:r>
            <a:r>
              <a:rPr lang="en-US" dirty="0" smtClean="0"/>
              <a:t>firms’ or ‘commercialization’ (provision through a market).</a:t>
            </a:r>
          </a:p>
          <a:p>
            <a:r>
              <a:rPr lang="en-US" dirty="0" smtClean="0"/>
              <a:t>Independent </a:t>
            </a:r>
            <a:r>
              <a:rPr lang="en-US" dirty="0"/>
              <a:t>public firms are created when a purchaser-provider split is introduced to integrated systems (e.g. Estonia, Norway, Portugal, United Kingdom, Spain and Italy). </a:t>
            </a:r>
            <a:endParaRPr lang="en-US" dirty="0" smtClean="0"/>
          </a:p>
        </p:txBody>
      </p:sp>
    </p:spTree>
    <p:extLst>
      <p:ext uri="{BB962C8B-B14F-4D97-AF65-F5344CB8AC3E}">
        <p14:creationId xmlns:p14="http://schemas.microsoft.com/office/powerpoint/2010/main" val="2278732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‘Technical efficiency’ is the basic intuition behind supply-side reform </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‘Incentive strategies take advantage of the fact that every organization has to acquire financial resources to continue to operate. To change the behaviour of organizations, therefore, reformers can change what must be done to obtain such resources.’ </a:t>
            </a:r>
            <a:endParaRPr lang="en-GB" dirty="0"/>
          </a:p>
          <a:p>
            <a:r>
              <a:rPr lang="en-US" dirty="0"/>
              <a:t>‘Competition is desirable because it pushes sellers to keep down costs and prices and responds to customers in order to attract additional business. The managers of firms that might not survive have a powerful incentive to work hard and take risks. Indeed, firms managed by their owners are often more successful … exactly because managers have so much to lose, and gain, from their company’s success</a:t>
            </a:r>
            <a:r>
              <a:rPr lang="en-US" dirty="0" smtClean="0"/>
              <a:t>.’ (</a:t>
            </a:r>
            <a:r>
              <a:rPr lang="en-US" dirty="0"/>
              <a:t>Roberts et </a:t>
            </a:r>
            <a:r>
              <a:rPr lang="en-US" dirty="0" smtClean="0"/>
              <a:t>al, 2004: 225</a:t>
            </a:r>
            <a:r>
              <a:rPr lang="en-US" dirty="0"/>
              <a:t>-</a:t>
            </a:r>
            <a:r>
              <a:rPr lang="en-US" dirty="0" smtClean="0"/>
              <a:t>35)</a:t>
            </a:r>
            <a:endParaRPr lang="en-GB" dirty="0"/>
          </a:p>
          <a:p>
            <a:pPr marL="0" indent="0">
              <a:buNone/>
            </a:pPr>
            <a:endParaRPr lang="en-US" dirty="0"/>
          </a:p>
        </p:txBody>
      </p:sp>
    </p:spTree>
    <p:extLst>
      <p:ext uri="{BB962C8B-B14F-4D97-AF65-F5344CB8AC3E}">
        <p14:creationId xmlns:p14="http://schemas.microsoft.com/office/powerpoint/2010/main" val="399660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firms and commercialization are introduced</a:t>
            </a:r>
            <a:endParaRPr lang="en-US" dirty="0"/>
          </a:p>
        </p:txBody>
      </p:sp>
      <p:sp>
        <p:nvSpPr>
          <p:cNvPr id="3" name="Content Placeholder 2"/>
          <p:cNvSpPr>
            <a:spLocks noGrp="1"/>
          </p:cNvSpPr>
          <p:nvPr>
            <p:ph idx="1"/>
          </p:nvPr>
        </p:nvSpPr>
        <p:spPr/>
        <p:txBody>
          <a:bodyPr>
            <a:normAutofit fontScale="92500"/>
          </a:bodyPr>
          <a:lstStyle/>
          <a:p>
            <a:r>
              <a:rPr lang="en-US" dirty="0" smtClean="0"/>
              <a:t>Corporatization - </a:t>
            </a:r>
            <a:r>
              <a:rPr lang="en-US" dirty="0"/>
              <a:t>delegating power to providers by transforming services so that they are no longer integrated under geographic planning tiers serving the population on the basis of need</a:t>
            </a:r>
            <a:r>
              <a:rPr lang="en-GB" dirty="0"/>
              <a:t> </a:t>
            </a:r>
            <a:endParaRPr lang="en-GB" dirty="0" smtClean="0"/>
          </a:p>
          <a:p>
            <a:r>
              <a:rPr lang="en-GB" dirty="0" smtClean="0"/>
              <a:t>Service ‘unbundling’ - </a:t>
            </a:r>
            <a:r>
              <a:rPr lang="en-US" dirty="0"/>
              <a:t>where services are </a:t>
            </a:r>
            <a:r>
              <a:rPr lang="en-US" dirty="0" smtClean="0"/>
              <a:t>split off for </a:t>
            </a:r>
            <a:r>
              <a:rPr lang="en-US" dirty="0"/>
              <a:t>separate provision</a:t>
            </a:r>
            <a:r>
              <a:rPr lang="en-GB" dirty="0"/>
              <a:t> </a:t>
            </a:r>
            <a:r>
              <a:rPr lang="en-GB" dirty="0" smtClean="0"/>
              <a:t>e.g. hospital departments like pathology</a:t>
            </a:r>
          </a:p>
          <a:p>
            <a:r>
              <a:rPr lang="en-GB" dirty="0" smtClean="0"/>
              <a:t>Privatization - </a:t>
            </a:r>
            <a:r>
              <a:rPr lang="en-US" dirty="0" smtClean="0"/>
              <a:t>transfer </a:t>
            </a:r>
            <a:r>
              <a:rPr lang="en-US" dirty="0"/>
              <a:t>of ownership and/or control from the public to the private </a:t>
            </a:r>
            <a:r>
              <a:rPr lang="en-US" dirty="0" smtClean="0"/>
              <a:t>sector</a:t>
            </a:r>
            <a:r>
              <a:rPr lang="en-GB" dirty="0" smtClean="0"/>
              <a:t> </a:t>
            </a:r>
            <a:endParaRPr lang="en-US" dirty="0"/>
          </a:p>
        </p:txBody>
      </p:sp>
    </p:spTree>
    <p:extLst>
      <p:ext uri="{BB962C8B-B14F-4D97-AF65-F5344CB8AC3E}">
        <p14:creationId xmlns:p14="http://schemas.microsoft.com/office/powerpoint/2010/main" val="366835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principles of market reimbursement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Insurers and providers with fixed budgets use financial incentives and reimbursement systems to reduce the risks and change the behaviour of providers, doctors and patients.  Doctors are seen as the gatekeepers to care and resource use. Government or the insurer seeks to manage both financial and utilisation risk in various ways through the contracts they make with providers and staff.  The contract determines how the supplier, provider or doctor is to be paid </a:t>
            </a:r>
            <a:r>
              <a:rPr lang="en-GB" dirty="0">
                <a:solidFill>
                  <a:srgbClr val="FF0000"/>
                </a:solidFill>
              </a:rPr>
              <a:t>and in turn the sort of behaviour that results</a:t>
            </a:r>
            <a:r>
              <a:rPr lang="en-GB" dirty="0"/>
              <a:t>.    </a:t>
            </a:r>
          </a:p>
          <a:p>
            <a:pPr marL="0" indent="0">
              <a:buNone/>
            </a:pPr>
            <a:endParaRPr lang="en-US" dirty="0"/>
          </a:p>
        </p:txBody>
      </p:sp>
    </p:spTree>
    <p:extLst>
      <p:ext uri="{BB962C8B-B14F-4D97-AF65-F5344CB8AC3E}">
        <p14:creationId xmlns:p14="http://schemas.microsoft.com/office/powerpoint/2010/main" val="412889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Payment mechanisms</a:t>
            </a:r>
            <a:endParaRPr lang="en-US" dirty="0"/>
          </a:p>
        </p:txBody>
      </p:sp>
      <p:sp>
        <p:nvSpPr>
          <p:cNvPr id="3" name="Content Placeholder 2"/>
          <p:cNvSpPr>
            <a:spLocks noGrp="1"/>
          </p:cNvSpPr>
          <p:nvPr>
            <p:ph idx="1"/>
          </p:nvPr>
        </p:nvSpPr>
        <p:spPr/>
        <p:txBody>
          <a:bodyPr/>
          <a:lstStyle/>
          <a:p>
            <a:r>
              <a:rPr lang="en-US" dirty="0"/>
              <a:t>Fee for service</a:t>
            </a:r>
            <a:r>
              <a:rPr lang="en-GB" dirty="0"/>
              <a:t> </a:t>
            </a:r>
            <a:endParaRPr lang="en-GB" dirty="0" smtClean="0"/>
          </a:p>
          <a:p>
            <a:r>
              <a:rPr lang="en-US" dirty="0"/>
              <a:t>Case payment (cost per case)</a:t>
            </a:r>
            <a:r>
              <a:rPr lang="en-GB" dirty="0"/>
              <a:t> </a:t>
            </a:r>
            <a:endParaRPr lang="en-GB" dirty="0" smtClean="0"/>
          </a:p>
          <a:p>
            <a:r>
              <a:rPr lang="en-US" dirty="0" smtClean="0"/>
              <a:t>Capitation</a:t>
            </a:r>
          </a:p>
          <a:p>
            <a:r>
              <a:rPr lang="en-US" dirty="0"/>
              <a:t>C</a:t>
            </a:r>
            <a:r>
              <a:rPr lang="en-US" dirty="0" smtClean="0"/>
              <a:t>ost sharing (patient co</a:t>
            </a:r>
            <a:r>
              <a:rPr lang="en-US" dirty="0"/>
              <a:t>-</a:t>
            </a:r>
            <a:r>
              <a:rPr lang="en-US" dirty="0" smtClean="0"/>
              <a:t>payments</a:t>
            </a:r>
            <a:r>
              <a:rPr lang="en-GB" dirty="0" smtClean="0"/>
              <a:t>)</a:t>
            </a:r>
          </a:p>
        </p:txBody>
      </p:sp>
    </p:spTree>
    <p:extLst>
      <p:ext uri="{BB962C8B-B14F-4D97-AF65-F5344CB8AC3E}">
        <p14:creationId xmlns:p14="http://schemas.microsoft.com/office/powerpoint/2010/main" val="482461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Provider payment methods and incentives (</a:t>
            </a:r>
            <a:r>
              <a:rPr lang="en-US" dirty="0" err="1" smtClean="0"/>
              <a:t>Kutzin</a:t>
            </a:r>
            <a:r>
              <a:rPr lang="en-US" dirty="0" smtClean="0"/>
              <a:t>, 2000)</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l="-33634" r="-33634"/>
          <a:stretch>
            <a:fillRect/>
          </a:stretch>
        </p:blipFill>
        <p:spPr bwMode="auto">
          <a:prstGeom prst="rect">
            <a:avLst/>
          </a:prstGeom>
          <a:noFill/>
          <a:ln>
            <a:noFill/>
          </a:ln>
        </p:spPr>
      </p:pic>
    </p:spTree>
    <p:extLst>
      <p:ext uri="{BB962C8B-B14F-4D97-AF65-F5344CB8AC3E}">
        <p14:creationId xmlns:p14="http://schemas.microsoft.com/office/powerpoint/2010/main" val="29405668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fontScale="70000" lnSpcReduction="20000"/>
          </a:bodyPr>
          <a:lstStyle/>
          <a:p>
            <a:r>
              <a:rPr lang="en-US" dirty="0"/>
              <a:t>Reimbursement systems are often </a:t>
            </a:r>
            <a:r>
              <a:rPr lang="en-US" dirty="0" err="1"/>
              <a:t>analysed</a:t>
            </a:r>
            <a:r>
              <a:rPr lang="en-US" dirty="0"/>
              <a:t> in terms of their capacity to control aggregate costs in a health system. Liu has examined payment systems in five countries, the USA, UK, Canada, Germany and Japan. </a:t>
            </a:r>
            <a:endParaRPr lang="en-GB" dirty="0"/>
          </a:p>
          <a:p>
            <a:r>
              <a:rPr lang="en-US" dirty="0" smtClean="0"/>
              <a:t>In </a:t>
            </a:r>
            <a:r>
              <a:rPr lang="en-US" dirty="0"/>
              <a:t>the USA </a:t>
            </a:r>
            <a:r>
              <a:rPr lang="en-US" dirty="0" smtClean="0"/>
              <a:t>500 </a:t>
            </a:r>
            <a:r>
              <a:rPr lang="en-US" dirty="0"/>
              <a:t>private insurance companies </a:t>
            </a:r>
            <a:r>
              <a:rPr lang="en-US" dirty="0" smtClean="0"/>
              <a:t>pay </a:t>
            </a:r>
            <a:r>
              <a:rPr lang="en-US" dirty="0"/>
              <a:t>multiple providers using a variety of methods (salary, FFS or capitation for physicians, and per diem or DRG for hospitals) with payments coming from a variety of sources (various insurers, cost sharing and full payment by uninsured).</a:t>
            </a:r>
            <a:endParaRPr lang="en-GB" dirty="0"/>
          </a:p>
          <a:p>
            <a:r>
              <a:rPr lang="en-US" dirty="0"/>
              <a:t>This unmanageable multi-payer system has been </a:t>
            </a:r>
            <a:r>
              <a:rPr lang="en-US" dirty="0" err="1"/>
              <a:t>criticised</a:t>
            </a:r>
            <a:r>
              <a:rPr lang="en-US" dirty="0"/>
              <a:t> for causing the high levels of expenditure in the USA without meeting population health care needs. Explanations vary. </a:t>
            </a:r>
            <a:endParaRPr lang="en-US" dirty="0" smtClean="0"/>
          </a:p>
          <a:p>
            <a:r>
              <a:rPr lang="en-US" dirty="0" smtClean="0"/>
              <a:t>The block grant system avoids this complexity but is subject to the NPM critique</a:t>
            </a:r>
            <a:endParaRPr lang="en-US" dirty="0"/>
          </a:p>
        </p:txBody>
      </p:sp>
    </p:spTree>
    <p:extLst>
      <p:ext uri="{BB962C8B-B14F-4D97-AF65-F5344CB8AC3E}">
        <p14:creationId xmlns:p14="http://schemas.microsoft.com/office/powerpoint/2010/main" val="1902818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TotalTime>
  <Words>727</Words>
  <Application>Microsoft Macintosh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Supply-side reform</vt:lpstr>
      <vt:lpstr>The non-market/market distinction again: block grants and reimbursement</vt:lpstr>
      <vt:lpstr>New public management</vt:lpstr>
      <vt:lpstr>‘Technical efficiency’ is the basic intuition behind supply-side reform </vt:lpstr>
      <vt:lpstr>How firms and commercialization are introduced</vt:lpstr>
      <vt:lpstr>Basic principles of market reimbursement</vt:lpstr>
      <vt:lpstr>Payment mechanisms</vt:lpstr>
      <vt:lpstr>Provider payment methods and incentives (Kutzin, 2000)</vt:lpstr>
      <vt:lpstr>Analysis</vt:lpstr>
    </vt:vector>
  </TitlesOfParts>
  <Company>Queen Mary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Price</dc:creator>
  <cp:lastModifiedBy>David Price</cp:lastModifiedBy>
  <cp:revision>8</cp:revision>
  <dcterms:created xsi:type="dcterms:W3CDTF">2012-11-16T16:33:14Z</dcterms:created>
  <dcterms:modified xsi:type="dcterms:W3CDTF">2012-11-18T12:13:30Z</dcterms:modified>
</cp:coreProperties>
</file>