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2" r:id="rId3"/>
    <p:sldId id="257" r:id="rId4"/>
    <p:sldId id="258" r:id="rId5"/>
    <p:sldId id="259" r:id="rId6"/>
    <p:sldId id="260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5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B8E1-DBE2-A34B-863A-0DB786C44F8E}" type="datetimeFigureOut">
              <a:rPr lang="en-US" smtClean="0"/>
              <a:t>29/10/2012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5DB7-0D16-5D41-B432-92018DEF0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06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B8E1-DBE2-A34B-863A-0DB786C44F8E}" type="datetimeFigureOut">
              <a:rPr lang="en-US" smtClean="0"/>
              <a:t>29/10/2012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5DB7-0D16-5D41-B432-92018DEF0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86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B8E1-DBE2-A34B-863A-0DB786C44F8E}" type="datetimeFigureOut">
              <a:rPr lang="en-US" smtClean="0"/>
              <a:t>29/10/2012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5DB7-0D16-5D41-B432-92018DEF0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46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B8E1-DBE2-A34B-863A-0DB786C44F8E}" type="datetimeFigureOut">
              <a:rPr lang="en-US" smtClean="0"/>
              <a:t>29/10/2012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5DB7-0D16-5D41-B432-92018DEF0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51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B8E1-DBE2-A34B-863A-0DB786C44F8E}" type="datetimeFigureOut">
              <a:rPr lang="en-US" smtClean="0"/>
              <a:t>29/10/2012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5DB7-0D16-5D41-B432-92018DEF0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72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B8E1-DBE2-A34B-863A-0DB786C44F8E}" type="datetimeFigureOut">
              <a:rPr lang="en-US" smtClean="0"/>
              <a:t>29/10/2012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5DB7-0D16-5D41-B432-92018DEF0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69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B8E1-DBE2-A34B-863A-0DB786C44F8E}" type="datetimeFigureOut">
              <a:rPr lang="en-US" smtClean="0"/>
              <a:t>29/10/2012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5DB7-0D16-5D41-B432-92018DEF0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86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B8E1-DBE2-A34B-863A-0DB786C44F8E}" type="datetimeFigureOut">
              <a:rPr lang="en-US" smtClean="0"/>
              <a:t>29/10/2012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5DB7-0D16-5D41-B432-92018DEF0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21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B8E1-DBE2-A34B-863A-0DB786C44F8E}" type="datetimeFigureOut">
              <a:rPr lang="en-US" smtClean="0"/>
              <a:t>29/10/2012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5DB7-0D16-5D41-B432-92018DEF0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741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B8E1-DBE2-A34B-863A-0DB786C44F8E}" type="datetimeFigureOut">
              <a:rPr lang="en-US" smtClean="0"/>
              <a:t>29/10/2012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5DB7-0D16-5D41-B432-92018DEF0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43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B8E1-DBE2-A34B-863A-0DB786C44F8E}" type="datetimeFigureOut">
              <a:rPr lang="en-US" smtClean="0"/>
              <a:t>29/10/2012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5DB7-0D16-5D41-B432-92018DEF0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68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0B8E1-DBE2-A34B-863A-0DB786C44F8E}" type="datetimeFigureOut">
              <a:rPr lang="en-US" smtClean="0"/>
              <a:t>29/10/2012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25DB7-0D16-5D41-B432-92018DEF0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4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ILO 2007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2914" r="-129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12205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ILO 2007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59144" b="-5914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79971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Report 1999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2201" r="220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17902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Report 1999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Most equitable of all in terms of the way the health financing burden is shared, and </a:t>
            </a:r>
            <a:r>
              <a:rPr lang="en-US" dirty="0" smtClean="0"/>
              <a:t>in allowing </a:t>
            </a:r>
            <a:r>
              <a:rPr lang="en-US" dirty="0"/>
              <a:t>equal access to care for people with comparable need, are risk pooling </a:t>
            </a:r>
            <a:r>
              <a:rPr lang="en-US" dirty="0" smtClean="0"/>
              <a:t>systems based </a:t>
            </a:r>
            <a:r>
              <a:rPr lang="en-US" dirty="0"/>
              <a:t>on tax revenue financing, such as in Canada, Cuba, Denmark, New Zealand, Norway</a:t>
            </a:r>
            <a:r>
              <a:rPr lang="en-US" dirty="0" smtClean="0"/>
              <a:t>, Spain</a:t>
            </a:r>
            <a:r>
              <a:rPr lang="en-US" dirty="0"/>
              <a:t>, Sweden and the United Kingdom. The risk pool is the entire resident population</a:t>
            </a:r>
            <a:r>
              <a:rPr lang="en-US" dirty="0" smtClean="0"/>
              <a:t>, and </a:t>
            </a:r>
            <a:r>
              <a:rPr lang="en-US" dirty="0"/>
              <a:t>the insurance function against the costs of health care is implemented </a:t>
            </a:r>
            <a:r>
              <a:rPr lang="en-US" dirty="0" smtClean="0"/>
              <a:t>by government</a:t>
            </a:r>
            <a:r>
              <a:rPr lang="en-US" dirty="0"/>
              <a:t>, funded by taxes which, in a progressive system, take a larger share of </a:t>
            </a:r>
            <a:r>
              <a:rPr lang="en-US" dirty="0" smtClean="0"/>
              <a:t>income from </a:t>
            </a:r>
            <a:r>
              <a:rPr lang="en-US" dirty="0"/>
              <a:t>the rich than from the poor.</a:t>
            </a:r>
          </a:p>
        </p:txBody>
      </p:sp>
    </p:spTree>
    <p:extLst>
      <p:ext uri="{BB962C8B-B14F-4D97-AF65-F5344CB8AC3E}">
        <p14:creationId xmlns:p14="http://schemas.microsoft.com/office/powerpoint/2010/main" val="890357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Report 1999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31692" r="-31692"/>
          <a:stretch>
            <a:fillRect/>
          </a:stretch>
        </p:blipFill>
        <p:spPr>
          <a:xfrm>
            <a:off x="457200" y="1600200"/>
            <a:ext cx="7481406" cy="4114485"/>
          </a:xfrm>
        </p:spPr>
      </p:pic>
    </p:spTree>
    <p:extLst>
      <p:ext uri="{BB962C8B-B14F-4D97-AF65-F5344CB8AC3E}">
        <p14:creationId xmlns:p14="http://schemas.microsoft.com/office/powerpoint/2010/main" val="937648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Germany’s SHI</a:t>
            </a:r>
            <a:endParaRPr lang="en-US"/>
          </a:p>
        </p:txBody>
      </p:sp>
      <p:pic>
        <p:nvPicPr>
          <p:cNvPr id="7" name="Content Placeholder 6" descr="German health insurance marke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57" r="-1155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56530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0" y="0"/>
            <a:ext cx="65844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51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OECD 2009</a:t>
            </a:r>
            <a:br>
              <a:rPr lang="en-US" sz="2000" dirty="0" smtClean="0"/>
            </a:br>
            <a:r>
              <a:rPr lang="en-US" sz="2000" dirty="0" smtClean="0"/>
              <a:t>Size of informal sector:</a:t>
            </a:r>
            <a:br>
              <a:rPr lang="en-US" sz="2000" dirty="0" smtClean="0"/>
            </a:br>
            <a:r>
              <a:rPr lang="en-US" sz="2000" dirty="0" smtClean="0"/>
              <a:t>“The prevalence of informal employment in the developing world is striking”</a:t>
            </a:r>
            <a:endParaRPr lang="en-US" sz="2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6178" b="-617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00136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126</Words>
  <Application>Microsoft Macintosh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ILO 2007</vt:lpstr>
      <vt:lpstr>ILO 2007</vt:lpstr>
      <vt:lpstr>WHO Report 1999</vt:lpstr>
      <vt:lpstr>WHO Report 1999</vt:lpstr>
      <vt:lpstr>WHO Report 1999</vt:lpstr>
      <vt:lpstr>Germany’s SHI</vt:lpstr>
      <vt:lpstr>PowerPoint Presentation</vt:lpstr>
      <vt:lpstr>OECD 2009 Size of informal sector: “The prevalence of informal employment in the developing world is striking”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Report 1999</dc:title>
  <dc:creator>David Price</dc:creator>
  <cp:lastModifiedBy>David Price</cp:lastModifiedBy>
  <cp:revision>6</cp:revision>
  <dcterms:created xsi:type="dcterms:W3CDTF">2012-10-24T08:21:17Z</dcterms:created>
  <dcterms:modified xsi:type="dcterms:W3CDTF">2012-10-29T15:48:26Z</dcterms:modified>
</cp:coreProperties>
</file>