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3" d="100"/>
          <a:sy n="103" d="100"/>
        </p:scale>
        <p:origin x="-96"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92BE19FB-23BA-F040-B4DB-129A46AD5950}" type="datetimeFigureOut">
              <a:rPr lang="en-US" smtClean="0"/>
              <a:t>18/11/2012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CECE21-6AD1-674A-B12C-DF4AE34108AE}" type="slidenum">
              <a:rPr lang="en-US" smtClean="0"/>
              <a:t>‹#›</a:t>
            </a:fld>
            <a:endParaRPr lang="en-US"/>
          </a:p>
        </p:txBody>
      </p:sp>
    </p:spTree>
    <p:extLst>
      <p:ext uri="{BB962C8B-B14F-4D97-AF65-F5344CB8AC3E}">
        <p14:creationId xmlns:p14="http://schemas.microsoft.com/office/powerpoint/2010/main" val="3322682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92BE19FB-23BA-F040-B4DB-129A46AD5950}" type="datetimeFigureOut">
              <a:rPr lang="en-US" smtClean="0"/>
              <a:t>18/11/2012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CECE21-6AD1-674A-B12C-DF4AE34108AE}" type="slidenum">
              <a:rPr lang="en-US" smtClean="0"/>
              <a:t>‹#›</a:t>
            </a:fld>
            <a:endParaRPr lang="en-US"/>
          </a:p>
        </p:txBody>
      </p:sp>
    </p:spTree>
    <p:extLst>
      <p:ext uri="{BB962C8B-B14F-4D97-AF65-F5344CB8AC3E}">
        <p14:creationId xmlns:p14="http://schemas.microsoft.com/office/powerpoint/2010/main" val="398521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92BE19FB-23BA-F040-B4DB-129A46AD5950}" type="datetimeFigureOut">
              <a:rPr lang="en-US" smtClean="0"/>
              <a:t>18/11/2012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CECE21-6AD1-674A-B12C-DF4AE34108AE}" type="slidenum">
              <a:rPr lang="en-US" smtClean="0"/>
              <a:t>‹#›</a:t>
            </a:fld>
            <a:endParaRPr lang="en-US"/>
          </a:p>
        </p:txBody>
      </p:sp>
    </p:spTree>
    <p:extLst>
      <p:ext uri="{BB962C8B-B14F-4D97-AF65-F5344CB8AC3E}">
        <p14:creationId xmlns:p14="http://schemas.microsoft.com/office/powerpoint/2010/main" val="1936910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92BE19FB-23BA-F040-B4DB-129A46AD5950}" type="datetimeFigureOut">
              <a:rPr lang="en-US" smtClean="0"/>
              <a:t>18/11/2012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CECE21-6AD1-674A-B12C-DF4AE34108AE}" type="slidenum">
              <a:rPr lang="en-US" smtClean="0"/>
              <a:t>‹#›</a:t>
            </a:fld>
            <a:endParaRPr lang="en-US"/>
          </a:p>
        </p:txBody>
      </p:sp>
    </p:spTree>
    <p:extLst>
      <p:ext uri="{BB962C8B-B14F-4D97-AF65-F5344CB8AC3E}">
        <p14:creationId xmlns:p14="http://schemas.microsoft.com/office/powerpoint/2010/main" val="1242475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92BE19FB-23BA-F040-B4DB-129A46AD5950}" type="datetimeFigureOut">
              <a:rPr lang="en-US" smtClean="0"/>
              <a:t>18/11/2012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CECE21-6AD1-674A-B12C-DF4AE34108AE}" type="slidenum">
              <a:rPr lang="en-US" smtClean="0"/>
              <a:t>‹#›</a:t>
            </a:fld>
            <a:endParaRPr lang="en-US"/>
          </a:p>
        </p:txBody>
      </p:sp>
    </p:spTree>
    <p:extLst>
      <p:ext uri="{BB962C8B-B14F-4D97-AF65-F5344CB8AC3E}">
        <p14:creationId xmlns:p14="http://schemas.microsoft.com/office/powerpoint/2010/main" val="3624461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92BE19FB-23BA-F040-B4DB-129A46AD5950}" type="datetimeFigureOut">
              <a:rPr lang="en-US" smtClean="0"/>
              <a:t>18/11/2012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CECE21-6AD1-674A-B12C-DF4AE34108AE}" type="slidenum">
              <a:rPr lang="en-US" smtClean="0"/>
              <a:t>‹#›</a:t>
            </a:fld>
            <a:endParaRPr lang="en-US"/>
          </a:p>
        </p:txBody>
      </p:sp>
    </p:spTree>
    <p:extLst>
      <p:ext uri="{BB962C8B-B14F-4D97-AF65-F5344CB8AC3E}">
        <p14:creationId xmlns:p14="http://schemas.microsoft.com/office/powerpoint/2010/main" val="4158111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92BE19FB-23BA-F040-B4DB-129A46AD5950}" type="datetimeFigureOut">
              <a:rPr lang="en-US" smtClean="0"/>
              <a:t>18/11/2012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CECE21-6AD1-674A-B12C-DF4AE34108AE}" type="slidenum">
              <a:rPr lang="en-US" smtClean="0"/>
              <a:t>‹#›</a:t>
            </a:fld>
            <a:endParaRPr lang="en-US"/>
          </a:p>
        </p:txBody>
      </p:sp>
    </p:spTree>
    <p:extLst>
      <p:ext uri="{BB962C8B-B14F-4D97-AF65-F5344CB8AC3E}">
        <p14:creationId xmlns:p14="http://schemas.microsoft.com/office/powerpoint/2010/main" val="2930729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92BE19FB-23BA-F040-B4DB-129A46AD5950}" type="datetimeFigureOut">
              <a:rPr lang="en-US" smtClean="0"/>
              <a:t>18/11/2012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CECE21-6AD1-674A-B12C-DF4AE34108AE}" type="slidenum">
              <a:rPr lang="en-US" smtClean="0"/>
              <a:t>‹#›</a:t>
            </a:fld>
            <a:endParaRPr lang="en-US"/>
          </a:p>
        </p:txBody>
      </p:sp>
    </p:spTree>
    <p:extLst>
      <p:ext uri="{BB962C8B-B14F-4D97-AF65-F5344CB8AC3E}">
        <p14:creationId xmlns:p14="http://schemas.microsoft.com/office/powerpoint/2010/main" val="449024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BE19FB-23BA-F040-B4DB-129A46AD5950}" type="datetimeFigureOut">
              <a:rPr lang="en-US" smtClean="0"/>
              <a:t>18/11/2012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CECE21-6AD1-674A-B12C-DF4AE34108AE}" type="slidenum">
              <a:rPr lang="en-US" smtClean="0"/>
              <a:t>‹#›</a:t>
            </a:fld>
            <a:endParaRPr lang="en-US"/>
          </a:p>
        </p:txBody>
      </p:sp>
    </p:spTree>
    <p:extLst>
      <p:ext uri="{BB962C8B-B14F-4D97-AF65-F5344CB8AC3E}">
        <p14:creationId xmlns:p14="http://schemas.microsoft.com/office/powerpoint/2010/main" val="1503404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92BE19FB-23BA-F040-B4DB-129A46AD5950}" type="datetimeFigureOut">
              <a:rPr lang="en-US" smtClean="0"/>
              <a:t>18/11/2012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CECE21-6AD1-674A-B12C-DF4AE34108AE}" type="slidenum">
              <a:rPr lang="en-US" smtClean="0"/>
              <a:t>‹#›</a:t>
            </a:fld>
            <a:endParaRPr lang="en-US"/>
          </a:p>
        </p:txBody>
      </p:sp>
    </p:spTree>
    <p:extLst>
      <p:ext uri="{BB962C8B-B14F-4D97-AF65-F5344CB8AC3E}">
        <p14:creationId xmlns:p14="http://schemas.microsoft.com/office/powerpoint/2010/main" val="3828311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92BE19FB-23BA-F040-B4DB-129A46AD5950}" type="datetimeFigureOut">
              <a:rPr lang="en-US" smtClean="0"/>
              <a:t>18/11/2012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CECE21-6AD1-674A-B12C-DF4AE34108AE}" type="slidenum">
              <a:rPr lang="en-US" smtClean="0"/>
              <a:t>‹#›</a:t>
            </a:fld>
            <a:endParaRPr lang="en-US"/>
          </a:p>
        </p:txBody>
      </p:sp>
    </p:spTree>
    <p:extLst>
      <p:ext uri="{BB962C8B-B14F-4D97-AF65-F5344CB8AC3E}">
        <p14:creationId xmlns:p14="http://schemas.microsoft.com/office/powerpoint/2010/main" val="365156846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BE19FB-23BA-F040-B4DB-129A46AD5950}" type="datetimeFigureOut">
              <a:rPr lang="en-US" smtClean="0"/>
              <a:t>18/11/2012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CECE21-6AD1-674A-B12C-DF4AE34108AE}" type="slidenum">
              <a:rPr lang="en-US" smtClean="0"/>
              <a:t>‹#›</a:t>
            </a:fld>
            <a:endParaRPr lang="en-US"/>
          </a:p>
        </p:txBody>
      </p:sp>
    </p:spTree>
    <p:extLst>
      <p:ext uri="{BB962C8B-B14F-4D97-AF65-F5344CB8AC3E}">
        <p14:creationId xmlns:p14="http://schemas.microsoft.com/office/powerpoint/2010/main" val="1360591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HEALTH POLICY-MAKING</a:t>
            </a:r>
            <a:r>
              <a:rPr lang="en-GB" dirty="0"/>
              <a:t/>
            </a:r>
            <a:br>
              <a:rPr lang="en-GB" dirty="0"/>
            </a:br>
            <a:r>
              <a:rPr lang="en-US" b="1" dirty="0"/>
              <a:t>Power and </a:t>
            </a:r>
            <a:r>
              <a:rPr lang="en-US" b="1" dirty="0" smtClean="0"/>
              <a:t>decision</a:t>
            </a:r>
            <a:r>
              <a:rPr lang="en-GB" dirty="0" smtClean="0">
                <a:effectLst/>
              </a:rPr>
              <a:t> </a:t>
            </a:r>
            <a:endParaRPr lang="en-US" dirty="0"/>
          </a:p>
        </p:txBody>
      </p:sp>
      <p:sp>
        <p:nvSpPr>
          <p:cNvPr id="3" name="Subtitle 2"/>
          <p:cNvSpPr>
            <a:spLocks noGrp="1"/>
          </p:cNvSpPr>
          <p:nvPr>
            <p:ph type="subTitle" idx="1"/>
          </p:nvPr>
        </p:nvSpPr>
        <p:spPr/>
        <p:txBody>
          <a:bodyPr/>
          <a:lstStyle/>
          <a:p>
            <a:r>
              <a:rPr lang="en-US" dirty="0" smtClean="0"/>
              <a:t>Lecture 10</a:t>
            </a:r>
            <a:endParaRPr lang="en-US" dirty="0"/>
          </a:p>
        </p:txBody>
      </p:sp>
    </p:spTree>
    <p:extLst>
      <p:ext uri="{BB962C8B-B14F-4D97-AF65-F5344CB8AC3E}">
        <p14:creationId xmlns:p14="http://schemas.microsoft.com/office/powerpoint/2010/main" val="234082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Questions motivating the study of policy making</a:t>
            </a:r>
            <a:endParaRPr lang="en-US" dirty="0"/>
          </a:p>
        </p:txBody>
      </p:sp>
      <p:sp>
        <p:nvSpPr>
          <p:cNvPr id="3" name="Content Placeholder 2"/>
          <p:cNvSpPr>
            <a:spLocks noGrp="1"/>
          </p:cNvSpPr>
          <p:nvPr>
            <p:ph idx="1"/>
          </p:nvPr>
        </p:nvSpPr>
        <p:spPr/>
        <p:txBody>
          <a:bodyPr>
            <a:normAutofit fontScale="92500"/>
          </a:bodyPr>
          <a:lstStyle/>
          <a:p>
            <a:r>
              <a:rPr lang="en-US" dirty="0" smtClean="0"/>
              <a:t>Who </a:t>
            </a:r>
            <a:r>
              <a:rPr lang="en-US" dirty="0"/>
              <a:t>has access to the decision-making process? </a:t>
            </a:r>
            <a:endParaRPr lang="en-US" dirty="0" smtClean="0"/>
          </a:p>
          <a:p>
            <a:r>
              <a:rPr lang="en-US" dirty="0" smtClean="0"/>
              <a:t>Is </a:t>
            </a:r>
            <a:r>
              <a:rPr lang="en-US" dirty="0"/>
              <a:t>influence and control over the process equally distributed or are some interests better represented than others? </a:t>
            </a:r>
            <a:endParaRPr lang="en-US" dirty="0" smtClean="0"/>
          </a:p>
          <a:p>
            <a:r>
              <a:rPr lang="en-US" dirty="0" smtClean="0"/>
              <a:t>Are </a:t>
            </a:r>
            <a:r>
              <a:rPr lang="en-US" dirty="0"/>
              <a:t>all important matters determined in what we call the decision-making process or are some issues dealt with outside it and </a:t>
            </a:r>
            <a:r>
              <a:rPr lang="en-US" dirty="0" smtClean="0"/>
              <a:t>elsewhere?</a:t>
            </a:r>
          </a:p>
          <a:p>
            <a:r>
              <a:rPr lang="en-US" dirty="0" smtClean="0"/>
              <a:t>If </a:t>
            </a:r>
            <a:r>
              <a:rPr lang="en-US" dirty="0"/>
              <a:t>so, by whom and in whose interests?</a:t>
            </a:r>
            <a:r>
              <a:rPr lang="en-GB" dirty="0" smtClean="0">
                <a:effectLst/>
              </a:rPr>
              <a:t> </a:t>
            </a:r>
            <a:endParaRPr lang="en-US" dirty="0"/>
          </a:p>
        </p:txBody>
      </p:sp>
    </p:spTree>
    <p:extLst>
      <p:ext uri="{BB962C8B-B14F-4D97-AF65-F5344CB8AC3E}">
        <p14:creationId xmlns:p14="http://schemas.microsoft.com/office/powerpoint/2010/main" val="1858704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Classic studies of power</a:t>
            </a:r>
            <a:endParaRPr lang="en-US" dirty="0"/>
          </a:p>
        </p:txBody>
      </p:sp>
      <p:sp>
        <p:nvSpPr>
          <p:cNvPr id="3" name="Content Placeholder 2"/>
          <p:cNvSpPr>
            <a:spLocks noGrp="1"/>
          </p:cNvSpPr>
          <p:nvPr>
            <p:ph idx="1"/>
          </p:nvPr>
        </p:nvSpPr>
        <p:spPr/>
        <p:txBody>
          <a:bodyPr/>
          <a:lstStyle/>
          <a:p>
            <a:r>
              <a:rPr lang="en-US" dirty="0" smtClean="0"/>
              <a:t>Influence through the ballot-box: Dahl’s “Who governs?”</a:t>
            </a:r>
          </a:p>
          <a:p>
            <a:r>
              <a:rPr lang="en-US" dirty="0" smtClean="0"/>
              <a:t>Who controls the agenda? – </a:t>
            </a:r>
            <a:r>
              <a:rPr lang="en-US" dirty="0" err="1" smtClean="0"/>
              <a:t>Bachrach</a:t>
            </a:r>
            <a:r>
              <a:rPr lang="en-US" dirty="0" smtClean="0"/>
              <a:t> and </a:t>
            </a:r>
            <a:r>
              <a:rPr lang="en-US" dirty="0" err="1" smtClean="0"/>
              <a:t>Baratz</a:t>
            </a:r>
            <a:endParaRPr lang="en-US" dirty="0" smtClean="0"/>
          </a:p>
          <a:p>
            <a:r>
              <a:rPr lang="en-US" dirty="0" smtClean="0"/>
              <a:t>Beyond numbers – power as authority (Max Weber)</a:t>
            </a:r>
          </a:p>
          <a:p>
            <a:r>
              <a:rPr lang="en-US" dirty="0" smtClean="0"/>
              <a:t>Power as manipulation of wants – Steven </a:t>
            </a:r>
            <a:r>
              <a:rPr lang="en-US" dirty="0" err="1" smtClean="0"/>
              <a:t>Lukes</a:t>
            </a:r>
            <a:endParaRPr lang="en-US" dirty="0" smtClean="0"/>
          </a:p>
          <a:p>
            <a:endParaRPr lang="en-US" dirty="0"/>
          </a:p>
        </p:txBody>
      </p:sp>
    </p:spTree>
    <p:extLst>
      <p:ext uri="{BB962C8B-B14F-4D97-AF65-F5344CB8AC3E}">
        <p14:creationId xmlns:p14="http://schemas.microsoft.com/office/powerpoint/2010/main" val="2661190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Theories about who has power </a:t>
            </a:r>
            <a:endParaRPr lang="en-US" dirty="0"/>
          </a:p>
        </p:txBody>
      </p:sp>
      <p:sp>
        <p:nvSpPr>
          <p:cNvPr id="4" name="Content Placeholder 3"/>
          <p:cNvSpPr>
            <a:spLocks noGrp="1"/>
          </p:cNvSpPr>
          <p:nvPr>
            <p:ph sz="half" idx="1"/>
          </p:nvPr>
        </p:nvSpPr>
        <p:spPr/>
        <p:txBody>
          <a:bodyPr>
            <a:normAutofit fontScale="62500" lnSpcReduction="20000"/>
          </a:bodyPr>
          <a:lstStyle/>
          <a:p>
            <a:pPr marL="0" indent="0">
              <a:buNone/>
            </a:pPr>
            <a:r>
              <a:rPr lang="en-US" dirty="0" smtClean="0"/>
              <a:t>PLURALISM</a:t>
            </a:r>
          </a:p>
          <a:p>
            <a:pPr lvl="0"/>
            <a:r>
              <a:rPr lang="en-US" dirty="0" smtClean="0"/>
              <a:t>“open </a:t>
            </a:r>
            <a:r>
              <a:rPr lang="en-US" dirty="0"/>
              <a:t>electoral competition among a number of political parties</a:t>
            </a:r>
            <a:endParaRPr lang="en-GB" dirty="0"/>
          </a:p>
          <a:p>
            <a:pPr lvl="0"/>
            <a:r>
              <a:rPr lang="en-US" dirty="0"/>
              <a:t>ability of individuals to organize themselves into pressure groups and political parties</a:t>
            </a:r>
            <a:endParaRPr lang="en-GB" dirty="0"/>
          </a:p>
          <a:p>
            <a:pPr lvl="0"/>
            <a:r>
              <a:rPr lang="en-US" dirty="0"/>
              <a:t>ability of pressure groups to air their view freely</a:t>
            </a:r>
            <a:endParaRPr lang="en-GB" dirty="0"/>
          </a:p>
          <a:p>
            <a:pPr lvl="0"/>
            <a:r>
              <a:rPr lang="en-US" dirty="0"/>
              <a:t>openness of the sate to lobbying for all pressure groups</a:t>
            </a:r>
            <a:endParaRPr lang="en-GB" dirty="0"/>
          </a:p>
          <a:p>
            <a:pPr lvl="0"/>
            <a:r>
              <a:rPr lang="en-US" dirty="0"/>
              <a:t>state as a neutral referee adjudicating between competing demand</a:t>
            </a:r>
            <a:endParaRPr lang="en-GB" dirty="0"/>
          </a:p>
          <a:p>
            <a:pPr lvl="0"/>
            <a:r>
              <a:rPr lang="en-US" dirty="0"/>
              <a:t>although society has elite groups, no elite group dominates at all times.</a:t>
            </a:r>
            <a:r>
              <a:rPr lang="en-US" dirty="0" smtClean="0"/>
              <a:t>”</a:t>
            </a:r>
          </a:p>
          <a:p>
            <a:pPr marL="0" lvl="0" indent="0">
              <a:buNone/>
            </a:pPr>
            <a:r>
              <a:rPr lang="en-US" dirty="0" err="1" smtClean="0"/>
              <a:t>Buse</a:t>
            </a:r>
            <a:r>
              <a:rPr lang="en-US" dirty="0" smtClean="0"/>
              <a:t>, 2005</a:t>
            </a:r>
            <a:endParaRPr lang="en-GB" dirty="0"/>
          </a:p>
          <a:p>
            <a:pPr marL="0" indent="0">
              <a:buNone/>
            </a:pPr>
            <a:endParaRPr lang="en-US" dirty="0"/>
          </a:p>
        </p:txBody>
      </p:sp>
      <p:sp>
        <p:nvSpPr>
          <p:cNvPr id="5" name="Content Placeholder 4"/>
          <p:cNvSpPr>
            <a:spLocks noGrp="1"/>
          </p:cNvSpPr>
          <p:nvPr>
            <p:ph sz="half" idx="2"/>
          </p:nvPr>
        </p:nvSpPr>
        <p:spPr/>
        <p:txBody>
          <a:bodyPr>
            <a:normAutofit fontScale="62500" lnSpcReduction="20000"/>
          </a:bodyPr>
          <a:lstStyle/>
          <a:p>
            <a:pPr marL="0" indent="0">
              <a:buNone/>
            </a:pPr>
            <a:r>
              <a:rPr lang="en-US" dirty="0" smtClean="0"/>
              <a:t>ELITISM</a:t>
            </a:r>
          </a:p>
          <a:p>
            <a:pPr marL="0" indent="0">
              <a:buNone/>
            </a:pPr>
            <a:r>
              <a:rPr lang="en-US" dirty="0" smtClean="0"/>
              <a:t>Elitist </a:t>
            </a:r>
            <a:r>
              <a:rPr lang="en-US" dirty="0"/>
              <a:t>theories take the opposing view that power, even in liberal societies, is concentrated in the hands of a few. </a:t>
            </a:r>
            <a:r>
              <a:rPr lang="en-US" dirty="0" smtClean="0"/>
              <a:t>There </a:t>
            </a:r>
            <a:r>
              <a:rPr lang="en-US" dirty="0"/>
              <a:t>is a range of elitist theories. Undoubtedly the most influential has been that of Marx who </a:t>
            </a:r>
            <a:r>
              <a:rPr lang="en-US" dirty="0" err="1"/>
              <a:t>analysed</a:t>
            </a:r>
            <a:r>
              <a:rPr lang="en-US" dirty="0"/>
              <a:t> the distribution of power in terms of the private ownership of the means of production and understood the liberal democratic state as a mechanism for perpetuating and legitimating this concentration of power. </a:t>
            </a:r>
          </a:p>
        </p:txBody>
      </p:sp>
    </p:spTree>
    <p:extLst>
      <p:ext uri="{BB962C8B-B14F-4D97-AF65-F5344CB8AC3E}">
        <p14:creationId xmlns:p14="http://schemas.microsoft.com/office/powerpoint/2010/main" val="2087041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Neoliberalism – modern elitist theory</a:t>
            </a:r>
            <a:endParaRPr lang="en-US" dirty="0"/>
          </a:p>
        </p:txBody>
      </p:sp>
      <p:sp>
        <p:nvSpPr>
          <p:cNvPr id="5" name="Content Placeholder 4"/>
          <p:cNvSpPr>
            <a:spLocks noGrp="1"/>
          </p:cNvSpPr>
          <p:nvPr>
            <p:ph idx="1"/>
          </p:nvPr>
        </p:nvSpPr>
        <p:spPr/>
        <p:txBody>
          <a:bodyPr>
            <a:normAutofit fontScale="92500" lnSpcReduction="20000"/>
          </a:bodyPr>
          <a:lstStyle/>
          <a:p>
            <a:pPr marL="0" indent="0">
              <a:buNone/>
            </a:pPr>
            <a:r>
              <a:rPr lang="en-US" dirty="0"/>
              <a:t>According to Colin Crouch (2011: 8, 17) , neoliberals or “economic liberals” seek “a role for the state […] solely in guaranteeing the effectiveness of market forces, not in pursuing other goals.” Neoliberalism reflects, he says, “a fundamental preference for the market over the state as a means of resolving problems and achieving human ends”; its basic tenet is that “optimal outcomes will be achieved if the demand and supply for goods and services are allowed to adjust to each other through the price mechanism…”.</a:t>
            </a:r>
            <a:endParaRPr lang="en-GB" dirty="0"/>
          </a:p>
          <a:p>
            <a:pPr marL="0" indent="0">
              <a:buNone/>
            </a:pPr>
            <a:endParaRPr lang="en-US" dirty="0"/>
          </a:p>
        </p:txBody>
      </p:sp>
    </p:spTree>
    <p:extLst>
      <p:ext uri="{BB962C8B-B14F-4D97-AF65-F5344CB8AC3E}">
        <p14:creationId xmlns:p14="http://schemas.microsoft.com/office/powerpoint/2010/main" val="69418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Neoliberal challenge to the state – substituting government failure for market failure</a:t>
            </a:r>
            <a:endParaRPr lang="en-US" sz="2400" dirty="0"/>
          </a:p>
        </p:txBody>
      </p:sp>
      <p:sp>
        <p:nvSpPr>
          <p:cNvPr id="3" name="Content Placeholder 2"/>
          <p:cNvSpPr>
            <a:spLocks noGrp="1"/>
          </p:cNvSpPr>
          <p:nvPr>
            <p:ph idx="1"/>
          </p:nvPr>
        </p:nvSpPr>
        <p:spPr/>
        <p:txBody>
          <a:bodyPr>
            <a:normAutofit fontScale="62500" lnSpcReduction="20000"/>
          </a:bodyPr>
          <a:lstStyle/>
          <a:p>
            <a:pPr marL="0" indent="0">
              <a:buNone/>
            </a:pPr>
            <a:r>
              <a:rPr lang="en-US" b="1" dirty="0"/>
              <a:t>Public choice theory</a:t>
            </a:r>
            <a:endParaRPr lang="en-GB" b="1" dirty="0"/>
          </a:p>
          <a:p>
            <a:r>
              <a:rPr lang="en-US" dirty="0"/>
              <a:t>Public choice theory is often called “the ‘economics of politics’” (World Development Report, 1994 pp.6-8) because it applies economic analysis to political institutions and the actions of individuals within those institutions. The theory challenges the public interest analysis of government (government as referee), substituting an analysis based on the premise that left to their own devices public providers will pursue their own interests at the expense of policy objectives. This is known as ‘provider capture’. </a:t>
            </a:r>
            <a:endParaRPr lang="en-GB" dirty="0"/>
          </a:p>
          <a:p>
            <a:pPr marL="0" indent="0">
              <a:buNone/>
            </a:pPr>
            <a:r>
              <a:rPr lang="en-US" b="1" dirty="0"/>
              <a:t>New Public Management</a:t>
            </a:r>
            <a:endParaRPr lang="en-GB" b="1" dirty="0"/>
          </a:p>
          <a:p>
            <a:r>
              <a:rPr lang="en-US" dirty="0"/>
              <a:t>‘New public management’ (NPM) takes from public choice theory a belief in ‘provider capture’ and sets out counter-policies designed to expose public providers to external pressure (usually competition). Reforms justified in these terms include the purchaser-provider split, a structural change that facilitates the substitution of private for public providers. Christopher Hood’s ‘A public management for all seasons’ (1991) provides the classic account of ‘new public management’.</a:t>
            </a:r>
            <a:endParaRPr lang="en-GB" dirty="0"/>
          </a:p>
          <a:p>
            <a:pPr marL="0" indent="0">
              <a:buNone/>
            </a:pPr>
            <a:endParaRPr lang="en-US" dirty="0"/>
          </a:p>
        </p:txBody>
      </p:sp>
    </p:spTree>
    <p:extLst>
      <p:ext uri="{BB962C8B-B14F-4D97-AF65-F5344CB8AC3E}">
        <p14:creationId xmlns:p14="http://schemas.microsoft.com/office/powerpoint/2010/main" val="882987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Hoods account of NPM</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l="-5633" r="-5633"/>
          <a:stretch>
            <a:fillRect/>
          </a:stretch>
        </p:blipFill>
        <p:spPr bwMode="auto">
          <a:prstGeom prst="rect">
            <a:avLst/>
          </a:prstGeom>
          <a:noFill/>
          <a:ln>
            <a:noFill/>
          </a:ln>
        </p:spPr>
      </p:pic>
    </p:spTree>
    <p:extLst>
      <p:ext uri="{BB962C8B-B14F-4D97-AF65-F5344CB8AC3E}">
        <p14:creationId xmlns:p14="http://schemas.microsoft.com/office/powerpoint/2010/main" val="4224425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Neoliberalism and the critique of corporate influence</a:t>
            </a:r>
            <a:endParaRPr lang="en-US" dirty="0"/>
          </a:p>
        </p:txBody>
      </p:sp>
      <p:sp>
        <p:nvSpPr>
          <p:cNvPr id="3" name="Content Placeholder 2"/>
          <p:cNvSpPr>
            <a:spLocks noGrp="1"/>
          </p:cNvSpPr>
          <p:nvPr>
            <p:ph idx="1"/>
          </p:nvPr>
        </p:nvSpPr>
        <p:spPr/>
        <p:txBody>
          <a:bodyPr>
            <a:normAutofit fontScale="92500"/>
          </a:bodyPr>
          <a:lstStyle/>
          <a:p>
            <a:r>
              <a:rPr lang="en-US" sz="1600" dirty="0"/>
              <a:t>The burgeoning of neoliberal policies has generated renewed interest in critiques of corporate influence. Such critiques are based on the perception that in a market competition will lead inevitably to the concentration of economic power in large-scale, multinational </a:t>
            </a:r>
            <a:r>
              <a:rPr lang="en-US" sz="1600" dirty="0" err="1"/>
              <a:t>organisations</a:t>
            </a:r>
            <a:r>
              <a:rPr lang="en-US" sz="1600" dirty="0"/>
              <a:t> and that neoliberalism serves the interests of these corporations</a:t>
            </a:r>
            <a:r>
              <a:rPr lang="en-US" sz="1600" dirty="0" smtClean="0"/>
              <a:t>.</a:t>
            </a:r>
          </a:p>
          <a:p>
            <a:pPr marL="0" indent="0">
              <a:buNone/>
            </a:pPr>
            <a:r>
              <a:rPr lang="en-US" sz="1600" dirty="0" smtClean="0"/>
              <a:t>Examples:</a:t>
            </a:r>
          </a:p>
          <a:p>
            <a:r>
              <a:rPr lang="en-US" sz="1600" dirty="0"/>
              <a:t>The industrialization (or </a:t>
            </a:r>
            <a:r>
              <a:rPr lang="en-US" sz="1600" dirty="0" err="1"/>
              <a:t>deprofessionalisation</a:t>
            </a:r>
            <a:r>
              <a:rPr lang="en-US" sz="1600" dirty="0"/>
              <a:t>) of medical practice through managed care provides </a:t>
            </a:r>
            <a:endParaRPr lang="en-US" sz="1600" dirty="0" smtClean="0"/>
          </a:p>
          <a:p>
            <a:r>
              <a:rPr lang="en-US" sz="1600" dirty="0"/>
              <a:t>International harmonization of standards </a:t>
            </a:r>
            <a:r>
              <a:rPr lang="en-US" sz="1600" dirty="0" smtClean="0"/>
              <a:t>in liberalization </a:t>
            </a:r>
            <a:r>
              <a:rPr lang="en-US" sz="1600" dirty="0"/>
              <a:t>(free trade) </a:t>
            </a:r>
            <a:r>
              <a:rPr lang="en-GB" sz="1600" dirty="0" smtClean="0"/>
              <a:t>agreements that provide for industry influence: </a:t>
            </a:r>
            <a:r>
              <a:rPr lang="en-US" sz="1600" dirty="0" smtClean="0"/>
              <a:t>Codex </a:t>
            </a:r>
            <a:r>
              <a:rPr lang="en-US" sz="1600" dirty="0" err="1"/>
              <a:t>Alimentarius</a:t>
            </a:r>
            <a:r>
              <a:rPr lang="en-US" sz="1600" dirty="0"/>
              <a:t> (for food-related standards</a:t>
            </a:r>
            <a:r>
              <a:rPr lang="en-US" sz="1600" dirty="0" smtClean="0"/>
              <a:t>) and </a:t>
            </a:r>
            <a:r>
              <a:rPr lang="en-US" sz="1600" dirty="0"/>
              <a:t>the International Conference on Harmonization (for pharmaceutical standards)</a:t>
            </a:r>
            <a:r>
              <a:rPr lang="en-GB" sz="1600" dirty="0" smtClean="0">
                <a:effectLst/>
              </a:rPr>
              <a:t> </a:t>
            </a:r>
            <a:endParaRPr lang="en-GB" sz="1600" dirty="0"/>
          </a:p>
          <a:p>
            <a:r>
              <a:rPr lang="en-GB" sz="1600" dirty="0" smtClean="0"/>
              <a:t>State sponsored corporate expansion that has increased corporate control of health care:</a:t>
            </a:r>
            <a:r>
              <a:rPr lang="en-US" sz="1600" dirty="0"/>
              <a:t> </a:t>
            </a:r>
            <a:r>
              <a:rPr lang="en-US" sz="1700" dirty="0" smtClean="0"/>
              <a:t>‘</a:t>
            </a:r>
            <a:r>
              <a:rPr lang="en-US" sz="1700" dirty="0"/>
              <a:t>Whether using managed care or other similar approaches to health care, Aetna, Cigna, AIG, and Citibank (Citicorp) controlled large sectors of health care and pension funds in </a:t>
            </a:r>
            <a:r>
              <a:rPr lang="en-US" sz="1600" dirty="0"/>
              <a:t>several countries by the end of the last decade.’ </a:t>
            </a:r>
            <a:r>
              <a:rPr lang="en-US" sz="1600" dirty="0" smtClean="0"/>
              <a:t> (Navarro, 2010)</a:t>
            </a:r>
          </a:p>
          <a:p>
            <a:r>
              <a:rPr lang="en-US" sz="1600" dirty="0"/>
              <a:t>Jane </a:t>
            </a:r>
            <a:r>
              <a:rPr lang="en-US" sz="1600" dirty="0" err="1"/>
              <a:t>Lethbridge</a:t>
            </a:r>
            <a:r>
              <a:rPr lang="en-US" sz="1600" dirty="0"/>
              <a:t> (2006) </a:t>
            </a:r>
            <a:r>
              <a:rPr lang="en-US" sz="1600" dirty="0" smtClean="0"/>
              <a:t>(Journal </a:t>
            </a:r>
            <a:r>
              <a:rPr lang="en-US" sz="1600" dirty="0"/>
              <a:t>of International Development J. Int. Dev. 18) </a:t>
            </a:r>
            <a:r>
              <a:rPr lang="en-US" sz="1600" dirty="0" smtClean="0"/>
              <a:t>finds that in Europe </a:t>
            </a:r>
            <a:r>
              <a:rPr lang="en-US" sz="1600" dirty="0"/>
              <a:t>health care reform </a:t>
            </a:r>
            <a:r>
              <a:rPr lang="en-US" sz="1600" dirty="0" smtClean="0"/>
              <a:t>has increased multinational </a:t>
            </a:r>
            <a:r>
              <a:rPr lang="en-US" sz="1600" dirty="0"/>
              <a:t>or cross-border investment in health services </a:t>
            </a:r>
            <a:r>
              <a:rPr lang="en-US" sz="1600" dirty="0" smtClean="0"/>
              <a:t>and </a:t>
            </a:r>
            <a:r>
              <a:rPr lang="en-US" sz="1600" dirty="0"/>
              <a:t>that companies have played a significant role in shaping policy</a:t>
            </a:r>
            <a:r>
              <a:rPr lang="en-US" sz="1600" dirty="0" smtClean="0"/>
              <a:t>.</a:t>
            </a:r>
          </a:p>
          <a:p>
            <a:r>
              <a:rPr lang="en-US" sz="1600" dirty="0"/>
              <a:t>In </a:t>
            </a:r>
            <a:r>
              <a:rPr lang="en-US" sz="1600" dirty="0" smtClean="0"/>
              <a:t>Mexico and other Latin </a:t>
            </a:r>
            <a:r>
              <a:rPr lang="en-US" sz="1600" smtClean="0"/>
              <a:t>American countries </a:t>
            </a:r>
            <a:r>
              <a:rPr lang="en-US" sz="1600" dirty="0"/>
              <a:t>a policy of US corporate involvement in health insurance was supported by loans from the World Bank</a:t>
            </a:r>
            <a:r>
              <a:rPr lang="en-US" sz="1600"/>
              <a:t>. </a:t>
            </a:r>
            <a:endParaRPr lang="en-GB" sz="1600" dirty="0"/>
          </a:p>
          <a:p>
            <a:endParaRPr lang="en-GB" sz="1600" dirty="0"/>
          </a:p>
          <a:p>
            <a:endParaRPr lang="en-US" dirty="0"/>
          </a:p>
        </p:txBody>
      </p:sp>
    </p:spTree>
    <p:extLst>
      <p:ext uri="{BB962C8B-B14F-4D97-AF65-F5344CB8AC3E}">
        <p14:creationId xmlns:p14="http://schemas.microsoft.com/office/powerpoint/2010/main" val="24215173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TotalTime>
  <Words>833</Words>
  <Application>Microsoft Macintosh PowerPoint</Application>
  <PresentationFormat>On-screen Show (4:3)</PresentationFormat>
  <Paragraphs>39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HEALTH POLICY-MAKING Power and decision </vt:lpstr>
      <vt:lpstr>Questions motivating the study of policy making</vt:lpstr>
      <vt:lpstr>Classic studies of power</vt:lpstr>
      <vt:lpstr>Theories about who has power </vt:lpstr>
      <vt:lpstr>Neoliberalism – modern elitist theory</vt:lpstr>
      <vt:lpstr>Neoliberal challenge to the state – substituting government failure for market failure</vt:lpstr>
      <vt:lpstr>Hoods account of NPM</vt:lpstr>
      <vt:lpstr>Neoliberalism and the critique of corporate influence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POLICY-MAKING Power and decision </dc:title>
  <dc:creator>David Price</dc:creator>
  <cp:lastModifiedBy>David Price</cp:lastModifiedBy>
  <cp:revision>4</cp:revision>
  <dcterms:created xsi:type="dcterms:W3CDTF">2012-11-18T15:32:28Z</dcterms:created>
  <dcterms:modified xsi:type="dcterms:W3CDTF">2012-11-18T16:07:01Z</dcterms:modified>
</cp:coreProperties>
</file>