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B9AF-A83D-4F44-9132-CFFB8800F330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804-C2CE-A145-9D00-C632F007F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B9AF-A83D-4F44-9132-CFFB8800F330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804-C2CE-A145-9D00-C632F007F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2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B9AF-A83D-4F44-9132-CFFB8800F330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804-C2CE-A145-9D00-C632F007F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7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B9AF-A83D-4F44-9132-CFFB8800F330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804-C2CE-A145-9D00-C632F007F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8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B9AF-A83D-4F44-9132-CFFB8800F330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804-C2CE-A145-9D00-C632F007F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2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B9AF-A83D-4F44-9132-CFFB8800F330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804-C2CE-A145-9D00-C632F007F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0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B9AF-A83D-4F44-9132-CFFB8800F330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804-C2CE-A145-9D00-C632F007F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1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B9AF-A83D-4F44-9132-CFFB8800F330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804-C2CE-A145-9D00-C632F007F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8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B9AF-A83D-4F44-9132-CFFB8800F330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804-C2CE-A145-9D00-C632F007F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8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B9AF-A83D-4F44-9132-CFFB8800F330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804-C2CE-A145-9D00-C632F007F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8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B9AF-A83D-4F44-9132-CFFB8800F330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804-C2CE-A145-9D00-C632F007F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3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3B9AF-A83D-4F44-9132-CFFB8800F330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4D804-C2CE-A145-9D00-C632F007F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3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Report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Comments of experts panel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7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WHR 2000 described four functions of the health system – financing</a:t>
            </a:r>
            <a:r>
              <a:rPr lang="en-US" dirty="0" smtClean="0"/>
              <a:t>, resource </a:t>
            </a:r>
            <a:r>
              <a:rPr lang="en-US" dirty="0"/>
              <a:t>generation, service provision, and stewardship – and </a:t>
            </a:r>
            <a:r>
              <a:rPr lang="en-US" dirty="0" smtClean="0"/>
              <a:t>summarized the </a:t>
            </a:r>
            <a:r>
              <a:rPr lang="en-US" dirty="0"/>
              <a:t>available evidence about their links to outcomes and health-system</a:t>
            </a:r>
          </a:p>
          <a:p>
            <a:pPr marL="0" indent="0">
              <a:buNone/>
            </a:pPr>
            <a:r>
              <a:rPr lang="en-US" dirty="0"/>
              <a:t>performance.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260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 Domains of Stewardship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Generation of intelligence</a:t>
            </a:r>
          </a:p>
          <a:p>
            <a:r>
              <a:rPr lang="en-US" dirty="0"/>
              <a:t> Formulating strategic policy direction</a:t>
            </a:r>
          </a:p>
          <a:p>
            <a:r>
              <a:rPr lang="en-US" dirty="0"/>
              <a:t> Ensuring tools for implementation: powers, incentives and sanctions</a:t>
            </a:r>
          </a:p>
          <a:p>
            <a:r>
              <a:rPr lang="en-US" dirty="0"/>
              <a:t> Coalition building / Building partnerships</a:t>
            </a:r>
          </a:p>
          <a:p>
            <a:r>
              <a:rPr lang="en-US" dirty="0"/>
              <a:t> Ensuring a fit between policy objectives and organizational structure </a:t>
            </a:r>
            <a:r>
              <a:rPr lang="en-US" dirty="0" smtClean="0"/>
              <a:t>and culture</a:t>
            </a:r>
            <a:endParaRPr lang="en-US" dirty="0"/>
          </a:p>
          <a:p>
            <a:r>
              <a:rPr lang="en-US" dirty="0"/>
              <a:t> Ensuring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1838868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The main criticisms relating to the chapter on the financing function were</a:t>
            </a:r>
          </a:p>
          <a:p>
            <a:pPr marL="0" indent="0">
              <a:buNone/>
            </a:pPr>
            <a:r>
              <a:rPr lang="en-US" dirty="0"/>
              <a:t>that the analysis was ideologically driven and not based on evidence. Some</a:t>
            </a:r>
          </a:p>
          <a:p>
            <a:pPr marL="0" indent="0">
              <a:buNone/>
            </a:pPr>
            <a:r>
              <a:rPr lang="en-US" dirty="0"/>
              <a:t>commentators viewed the framework as inherently biased towards increasing</a:t>
            </a:r>
          </a:p>
          <a:p>
            <a:pPr marL="0" indent="0">
              <a:buNone/>
            </a:pPr>
            <a:r>
              <a:rPr lang="en-US" dirty="0"/>
              <a:t>private sector involvement in insurance and health financing (Almeida et al.</a:t>
            </a:r>
          </a:p>
          <a:p>
            <a:pPr marL="0" indent="0">
              <a:buNone/>
            </a:pPr>
            <a:r>
              <a:rPr lang="en-US" dirty="0"/>
              <a:t>2001; </a:t>
            </a:r>
            <a:r>
              <a:rPr lang="en-US" dirty="0" err="1"/>
              <a:t>Oswaldo</a:t>
            </a:r>
            <a:r>
              <a:rPr lang="en-US" dirty="0"/>
              <a:t> Cruz Foundation 2000; Navarro 2000; Navarro 2001a;</a:t>
            </a:r>
          </a:p>
          <a:p>
            <a:pPr marL="0" indent="0">
              <a:buNone/>
            </a:pPr>
            <a:r>
              <a:rPr lang="de-DE" dirty="0"/>
              <a:t>Navarro 2001b; Häkkinen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Ollila</a:t>
            </a:r>
            <a:r>
              <a:rPr lang="de-DE" dirty="0"/>
              <a:t> 2000; Van der </a:t>
            </a:r>
            <a:r>
              <a:rPr lang="de-DE" dirty="0" err="1"/>
              <a:t>Stuyft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Unger 2000).</a:t>
            </a:r>
          </a:p>
          <a:p>
            <a:pPr marL="0" indent="0">
              <a:buNone/>
            </a:pPr>
            <a:r>
              <a:rPr lang="en-US" dirty="0"/>
              <a:t>Such critiques noted the attention given to the analytical separation of</a:t>
            </a:r>
          </a:p>
          <a:p>
            <a:pPr marL="0" indent="0">
              <a:buNone/>
            </a:pPr>
            <a:r>
              <a:rPr lang="en-US" dirty="0"/>
              <a:t>financing and purchasing, the high fairness-in-financing ranking of certain</a:t>
            </a:r>
          </a:p>
          <a:p>
            <a:pPr marL="0" indent="0">
              <a:buNone/>
            </a:pPr>
            <a:r>
              <a:rPr lang="en-US" dirty="0"/>
              <a:t>countries (such as Colombia) that have engaged in market-oriented reforms,</a:t>
            </a:r>
          </a:p>
          <a:p>
            <a:pPr marL="0" indent="0">
              <a:buNone/>
            </a:pPr>
            <a:r>
              <a:rPr lang="en-US" dirty="0"/>
              <a:t>as well as discussions of a role for private provision. These papers argued</a:t>
            </a:r>
          </a:p>
          <a:p>
            <a:pPr marL="0" indent="0">
              <a:buNone/>
            </a:pPr>
            <a:r>
              <a:rPr lang="en-US" dirty="0"/>
              <a:t>that the Report ignored evidence regarding problems with managed</a:t>
            </a:r>
          </a:p>
          <a:p>
            <a:pPr marL="0" indent="0">
              <a:buNone/>
            </a:pPr>
            <a:r>
              <a:rPr lang="en-US" dirty="0"/>
              <a:t>competition, private insurance, and other kinds of market-oriented reforms.</a:t>
            </a:r>
          </a:p>
        </p:txBody>
      </p:sp>
    </p:spTree>
    <p:extLst>
      <p:ext uri="{BB962C8B-B14F-4D97-AF65-F5344CB8AC3E}">
        <p14:creationId xmlns:p14="http://schemas.microsoft.com/office/powerpoint/2010/main" val="1977983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Murray and </a:t>
            </a:r>
            <a:r>
              <a:rPr lang="en-US" dirty="0" err="1" smtClean="0"/>
              <a:t>Frenk</a:t>
            </a:r>
            <a:r>
              <a:rPr lang="en-US" dirty="0" smtClean="0"/>
              <a:t> reply to critics of fair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response to these arguments of ideological </a:t>
            </a:r>
            <a:r>
              <a:rPr lang="en-US" dirty="0" smtClean="0"/>
              <a:t>[…]. </a:t>
            </a:r>
            <a:r>
              <a:rPr lang="en-US" dirty="0"/>
              <a:t>They argue that the WHR was not advocating any particular </a:t>
            </a:r>
            <a:r>
              <a:rPr lang="en-US" dirty="0" smtClean="0"/>
              <a:t>policy stance</a:t>
            </a:r>
            <a:r>
              <a:rPr lang="en-US" dirty="0"/>
              <a:t>, but rather calling for more systematic evidence in how health </a:t>
            </a:r>
            <a:r>
              <a:rPr lang="en-US" dirty="0" smtClean="0"/>
              <a:t>systems affect </a:t>
            </a:r>
            <a:r>
              <a:rPr lang="en-US" dirty="0"/>
              <a:t>the final goals. According to them, WHR 2000 states “… there is </a:t>
            </a:r>
            <a:r>
              <a:rPr lang="en-US" dirty="0" smtClean="0"/>
              <a:t>no evidence </a:t>
            </a:r>
            <a:r>
              <a:rPr lang="en-US" dirty="0"/>
              <a:t>that systems relying a great deal on public funding will </a:t>
            </a:r>
            <a:r>
              <a:rPr lang="en-US" dirty="0" smtClean="0"/>
              <a:t>necessarily be </a:t>
            </a:r>
            <a:r>
              <a:rPr lang="en-US" dirty="0"/>
              <a:t>more efficient than systems with a greater degree of private </a:t>
            </a:r>
            <a:r>
              <a:rPr lang="en-US" dirty="0" smtClean="0"/>
              <a:t>sector </a:t>
            </a:r>
            <a:r>
              <a:rPr lang="en-US" dirty="0"/>
              <a:t>involvement, or vice versa. Whether this is seen as a Marxist or </a:t>
            </a:r>
            <a:r>
              <a:rPr lang="en-US" dirty="0" smtClean="0"/>
              <a:t>capitalist conclusion </a:t>
            </a:r>
            <a:r>
              <a:rPr lang="en-US" dirty="0"/>
              <a:t>depends entirely on the ideology of the commentator and </a:t>
            </a:r>
            <a:r>
              <a:rPr lang="en-US" dirty="0" smtClean="0"/>
              <a:t>the motivations </a:t>
            </a:r>
            <a:r>
              <a:rPr lang="en-US" dirty="0"/>
              <a:t>for their commentaries. We see it simply as a summary of the</a:t>
            </a:r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fr-FR" dirty="0" smtClean="0"/>
              <a:t>est </a:t>
            </a:r>
            <a:r>
              <a:rPr lang="fr-FR" dirty="0" err="1" smtClean="0"/>
              <a:t>available</a:t>
            </a:r>
            <a:r>
              <a:rPr lang="fr-FR" dirty="0" smtClean="0"/>
              <a:t> </a:t>
            </a:r>
            <a:r>
              <a:rPr lang="fr-FR" dirty="0" err="1"/>
              <a:t>evidence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</a:t>
            </a:r>
            <a:r>
              <a:rPr lang="fr-FR" dirty="0" err="1"/>
              <a:t>present</a:t>
            </a:r>
            <a:r>
              <a:rPr lang="fr-FR" dirty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5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Criticism of summary measures of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Much of the discussion about the indicator of the level of health used in </a:t>
            </a:r>
            <a:r>
              <a:rPr lang="en-US" dirty="0" smtClean="0"/>
              <a:t>WHR 2000 </a:t>
            </a:r>
            <a:r>
              <a:rPr lang="en-US" dirty="0"/>
              <a:t>was a continuation of the long-standing debate about the value </a:t>
            </a:r>
            <a:r>
              <a:rPr lang="en-US" dirty="0" smtClean="0"/>
              <a:t>of summary </a:t>
            </a:r>
            <a:r>
              <a:rPr lang="en-US" dirty="0"/>
              <a:t>measures of population health (SMPH). For example, it was argued</a:t>
            </a:r>
          </a:p>
          <a:p>
            <a:pPr marL="0" indent="0">
              <a:buNone/>
            </a:pPr>
            <a:r>
              <a:rPr lang="en-US" dirty="0"/>
              <a:t>that SMPH do not describe health in sufficient detail to be useful for </a:t>
            </a:r>
            <a:r>
              <a:rPr lang="en-US" dirty="0" smtClean="0"/>
              <a:t>policy makers</a:t>
            </a:r>
            <a:r>
              <a:rPr lang="en-US" dirty="0"/>
              <a:t>. Reporting the components separately is of more value, </a:t>
            </a:r>
            <a:r>
              <a:rPr lang="en-US" dirty="0" smtClean="0"/>
              <a:t>e.g. mortality</a:t>
            </a:r>
            <a:r>
              <a:rPr lang="en-US" dirty="0"/>
              <a:t>, and prevalence, incidence duration and severity of various </a:t>
            </a:r>
            <a:r>
              <a:rPr lang="en-US" dirty="0" smtClean="0"/>
              <a:t>non </a:t>
            </a:r>
            <a:r>
              <a:rPr lang="en-US" dirty="0"/>
              <a:t>fatal health outcomes (Navarro 2001a; </a:t>
            </a:r>
            <a:r>
              <a:rPr lang="en-US" dirty="0" err="1"/>
              <a:t>Rosén</a:t>
            </a:r>
            <a:r>
              <a:rPr lang="en-US" dirty="0"/>
              <a:t> 2001; WHO Regional Office </a:t>
            </a:r>
            <a:r>
              <a:rPr lang="en-US" dirty="0" smtClean="0"/>
              <a:t>for Africa </a:t>
            </a:r>
            <a:r>
              <a:rPr lang="en-US" dirty="0"/>
              <a:t>2001)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508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inequality as inter-individual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Total or partial health variation</a:t>
            </a:r>
          </a:p>
          <a:p>
            <a:pPr marL="0" indent="0">
              <a:buNone/>
            </a:pPr>
            <a:r>
              <a:rPr lang="en-US" dirty="0"/>
              <a:t>A concern with the concept of total health inequality is that it includes all</a:t>
            </a:r>
          </a:p>
          <a:p>
            <a:pPr marL="0" indent="0">
              <a:buNone/>
            </a:pPr>
            <a:r>
              <a:rPr lang="en-US" dirty="0"/>
              <a:t>variation in health in a population, without making any </a:t>
            </a:r>
            <a:r>
              <a:rPr lang="en-US" dirty="0" err="1"/>
              <a:t>judgements</a:t>
            </a:r>
            <a:r>
              <a:rPr lang="en-US" dirty="0"/>
              <a:t> as to</a:t>
            </a:r>
          </a:p>
          <a:p>
            <a:pPr marL="0" indent="0">
              <a:buNone/>
            </a:pPr>
            <a:r>
              <a:rPr lang="en-US" dirty="0"/>
              <a:t>which part of the variation is unfair. For example, during the technical</a:t>
            </a:r>
          </a:p>
          <a:p>
            <a:pPr marL="0" indent="0">
              <a:buNone/>
            </a:pPr>
            <a:r>
              <a:rPr lang="en-US" dirty="0"/>
              <a:t>consultation on health inequalities it was debated whether voluntary or</a:t>
            </a:r>
          </a:p>
          <a:p>
            <a:pPr marL="0" indent="0">
              <a:buNone/>
            </a:pPr>
            <a:r>
              <a:rPr lang="en-US" dirty="0"/>
              <a:t>genetic risks should be excluded from the assessment of total variation,</a:t>
            </a:r>
          </a:p>
          <a:p>
            <a:pPr marL="0" indent="0">
              <a:buNone/>
            </a:pPr>
            <a:r>
              <a:rPr lang="en-US" dirty="0"/>
              <a:t>indicating a discomfort with the notion that all inter-individual variation is</a:t>
            </a:r>
          </a:p>
          <a:p>
            <a:pPr marL="0" indent="0">
              <a:buNone/>
            </a:pPr>
            <a:r>
              <a:rPr lang="fr-FR" dirty="0" err="1"/>
              <a:t>unfair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en-US" b="1" dirty="0"/>
              <a:t>Inter-individual and/or social group approaches to inequality</a:t>
            </a:r>
          </a:p>
          <a:p>
            <a:pPr marL="0" indent="0">
              <a:buNone/>
            </a:pPr>
            <a:r>
              <a:rPr lang="en-US" dirty="0"/>
              <a:t>The inter-individual approach to inequality in WHR 2000 has generated</a:t>
            </a:r>
          </a:p>
          <a:p>
            <a:pPr marL="0" indent="0">
              <a:buNone/>
            </a:pPr>
            <a:r>
              <a:rPr lang="en-US" dirty="0"/>
              <a:t>impassioned debate about the appropriateness and relevance of </a:t>
            </a:r>
            <a:r>
              <a:rPr lang="en-US" dirty="0" smtClean="0"/>
              <a:t>inter-individual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versus social-group inequality measurement. A number of analyses</a:t>
            </a:r>
          </a:p>
          <a:p>
            <a:pPr marL="0" indent="0">
              <a:buNone/>
            </a:pPr>
            <a:r>
              <a:rPr lang="nl-NL" dirty="0"/>
              <a:t>(</a:t>
            </a:r>
            <a:r>
              <a:rPr lang="nl-NL" dirty="0" err="1"/>
              <a:t>Braveman</a:t>
            </a:r>
            <a:r>
              <a:rPr lang="nl-NL" dirty="0"/>
              <a:t> et al. 2001; Houweling et al. 2001; </a:t>
            </a:r>
            <a:r>
              <a:rPr lang="nl-NL" dirty="0" err="1"/>
              <a:t>Ugá</a:t>
            </a:r>
            <a:r>
              <a:rPr lang="nl-NL" dirty="0"/>
              <a:t> et al. 2001; </a:t>
            </a:r>
            <a:r>
              <a:rPr lang="nl-NL" dirty="0" err="1"/>
              <a:t>Szwarcwald</a:t>
            </a:r>
            <a:endParaRPr lang="nl-NL" dirty="0"/>
          </a:p>
          <a:p>
            <a:pPr marL="0" indent="0">
              <a:buNone/>
            </a:pPr>
            <a:r>
              <a:rPr lang="en-US" dirty="0"/>
              <a:t>2002) have shown the relative independence of the social-group measures of</a:t>
            </a:r>
          </a:p>
          <a:p>
            <a:pPr marL="0" indent="0">
              <a:buNone/>
            </a:pPr>
            <a:r>
              <a:rPr lang="en-US" dirty="0"/>
              <a:t>inequality from the index reported in WHR 2000, and have argued for both</a:t>
            </a:r>
          </a:p>
          <a:p>
            <a:pPr marL="0" indent="0">
              <a:buNone/>
            </a:pPr>
            <a:r>
              <a:rPr lang="en-US" dirty="0"/>
              <a:t>social group and inter-individual assessments of inequality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43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679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WHO Report 2000</vt:lpstr>
      <vt:lpstr>The four functions</vt:lpstr>
      <vt:lpstr>6 Domains of Stewardship</vt:lpstr>
      <vt:lpstr>Fair financing</vt:lpstr>
      <vt:lpstr>Murray and Frenk reply to critics of fair financing</vt:lpstr>
      <vt:lpstr>Criticism of summary measures of health</vt:lpstr>
      <vt:lpstr>Health inequality as inter-individual variation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Report 2000</dc:title>
  <dc:creator>David Price</dc:creator>
  <cp:lastModifiedBy>David Price</cp:lastModifiedBy>
  <cp:revision>3</cp:revision>
  <dcterms:created xsi:type="dcterms:W3CDTF">2012-10-15T10:34:11Z</dcterms:created>
  <dcterms:modified xsi:type="dcterms:W3CDTF">2012-10-15T11:07:02Z</dcterms:modified>
</cp:coreProperties>
</file>