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866" r:id="rId5"/>
    <p:sldMasterId id="2147483843" r:id="rId6"/>
  </p:sldMasterIdLst>
  <p:notesMasterIdLst>
    <p:notesMasterId r:id="rId38"/>
  </p:notesMasterIdLst>
  <p:handoutMasterIdLst>
    <p:handoutMasterId r:id="rId39"/>
  </p:handoutMasterIdLst>
  <p:sldIdLst>
    <p:sldId id="256" r:id="rId7"/>
    <p:sldId id="299" r:id="rId8"/>
    <p:sldId id="301" r:id="rId9"/>
    <p:sldId id="282" r:id="rId10"/>
    <p:sldId id="308" r:id="rId11"/>
    <p:sldId id="271" r:id="rId12"/>
    <p:sldId id="329" r:id="rId13"/>
    <p:sldId id="287" r:id="rId14"/>
    <p:sldId id="276" r:id="rId15"/>
    <p:sldId id="330" r:id="rId16"/>
    <p:sldId id="291" r:id="rId17"/>
    <p:sldId id="331" r:id="rId18"/>
    <p:sldId id="333" r:id="rId19"/>
    <p:sldId id="273" r:id="rId20"/>
    <p:sldId id="297" r:id="rId21"/>
    <p:sldId id="309" r:id="rId22"/>
    <p:sldId id="334" r:id="rId23"/>
    <p:sldId id="335" r:id="rId24"/>
    <p:sldId id="336" r:id="rId25"/>
    <p:sldId id="337" r:id="rId26"/>
    <p:sldId id="338" r:id="rId27"/>
    <p:sldId id="339" r:id="rId28"/>
    <p:sldId id="302" r:id="rId29"/>
    <p:sldId id="340" r:id="rId30"/>
    <p:sldId id="341" r:id="rId31"/>
    <p:sldId id="342" r:id="rId32"/>
    <p:sldId id="305" r:id="rId33"/>
    <p:sldId id="313" r:id="rId34"/>
    <p:sldId id="343" r:id="rId35"/>
    <p:sldId id="318" r:id="rId36"/>
    <p:sldId id="294" r:id="rId37"/>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7DD0B69D-9948-46F3-B07D-8BF81D90CAFD}">
          <p14:sldIdLst>
            <p14:sldId id="256"/>
            <p14:sldId id="299"/>
            <p14:sldId id="301"/>
            <p14:sldId id="282"/>
            <p14:sldId id="308"/>
            <p14:sldId id="271"/>
            <p14:sldId id="329"/>
            <p14:sldId id="287"/>
            <p14:sldId id="276"/>
            <p14:sldId id="330"/>
            <p14:sldId id="291"/>
            <p14:sldId id="331"/>
            <p14:sldId id="333"/>
            <p14:sldId id="273"/>
            <p14:sldId id="297"/>
            <p14:sldId id="309"/>
            <p14:sldId id="334"/>
            <p14:sldId id="335"/>
            <p14:sldId id="336"/>
            <p14:sldId id="337"/>
            <p14:sldId id="338"/>
            <p14:sldId id="339"/>
            <p14:sldId id="302"/>
            <p14:sldId id="340"/>
            <p14:sldId id="341"/>
            <p14:sldId id="342"/>
            <p14:sldId id="305"/>
            <p14:sldId id="313"/>
            <p14:sldId id="343"/>
            <p14:sldId id="31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568"/>
    <a:srgbClr val="2CA9BA"/>
    <a:srgbClr val="1F7791"/>
    <a:srgbClr val="10746A"/>
    <a:srgbClr val="1C3D74"/>
    <a:srgbClr val="EC008C"/>
    <a:srgbClr val="2DB8C5"/>
    <a:srgbClr val="73B82B"/>
    <a:srgbClr val="F18500"/>
    <a:srgbClr val="8D3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AD0EA4-EF94-76D4-AC17-314A5AD575D9}" v="3" dt="2024-08-06T14:25:03.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dya Munesh Mistry" userId="S::wew672@qmul.ac.uk::612e87a5-cacc-4d75-809c-3ec259145b3a" providerId="AD" clId="Web-{A0FBB565-A618-FAE4-47FE-39F9D8C110E2}"/>
    <pc:docChg chg="modSld">
      <pc:chgData name="Vidya Munesh Mistry" userId="S::wew672@qmul.ac.uk::612e87a5-cacc-4d75-809c-3ec259145b3a" providerId="AD" clId="Web-{A0FBB565-A618-FAE4-47FE-39F9D8C110E2}" dt="2024-08-02T15:43:32.120" v="77" actId="20577"/>
      <pc:docMkLst>
        <pc:docMk/>
      </pc:docMkLst>
      <pc:sldChg chg="modSp">
        <pc:chgData name="Vidya Munesh Mistry" userId="S::wew672@qmul.ac.uk::612e87a5-cacc-4d75-809c-3ec259145b3a" providerId="AD" clId="Web-{A0FBB565-A618-FAE4-47FE-39F9D8C110E2}" dt="2024-08-02T15:43:32.120" v="77" actId="20577"/>
        <pc:sldMkLst>
          <pc:docMk/>
          <pc:sldMk cId="3351570998" sldId="299"/>
        </pc:sldMkLst>
        <pc:spChg chg="mod">
          <ac:chgData name="Vidya Munesh Mistry" userId="S::wew672@qmul.ac.uk::612e87a5-cacc-4d75-809c-3ec259145b3a" providerId="AD" clId="Web-{A0FBB565-A618-FAE4-47FE-39F9D8C110E2}" dt="2024-08-02T15:43:32.120" v="77" actId="20577"/>
          <ac:spMkLst>
            <pc:docMk/>
            <pc:sldMk cId="3351570998" sldId="299"/>
            <ac:spMk id="8" creationId="{273210D8-B48A-5A6D-262F-FB14DF8AB3D2}"/>
          </ac:spMkLst>
        </pc:spChg>
      </pc:sldChg>
    </pc:docChg>
  </pc:docChgLst>
  <pc:docChgLst>
    <pc:chgData name="Mahbuba Yasmin" userId="S::wex755@qmul.ac.uk::7860f171-4015-482e-a5a3-7da48d8e57b2" providerId="AD" clId="Web-{31AD0EA4-EF94-76D4-AC17-314A5AD575D9}"/>
    <pc:docChg chg="modSld">
      <pc:chgData name="Mahbuba Yasmin" userId="S::wex755@qmul.ac.uk::7860f171-4015-482e-a5a3-7da48d8e57b2" providerId="AD" clId="Web-{31AD0EA4-EF94-76D4-AC17-314A5AD575D9}" dt="2024-08-06T14:25:03.698" v="2"/>
      <pc:docMkLst>
        <pc:docMk/>
      </pc:docMkLst>
      <pc:sldChg chg="delSp">
        <pc:chgData name="Mahbuba Yasmin" userId="S::wex755@qmul.ac.uk::7860f171-4015-482e-a5a3-7da48d8e57b2" providerId="AD" clId="Web-{31AD0EA4-EF94-76D4-AC17-314A5AD575D9}" dt="2024-08-06T14:24:47.979" v="0"/>
        <pc:sldMkLst>
          <pc:docMk/>
          <pc:sldMk cId="4150794882" sldId="335"/>
        </pc:sldMkLst>
        <pc:spChg chg="del">
          <ac:chgData name="Mahbuba Yasmin" userId="S::wex755@qmul.ac.uk::7860f171-4015-482e-a5a3-7da48d8e57b2" providerId="AD" clId="Web-{31AD0EA4-EF94-76D4-AC17-314A5AD575D9}" dt="2024-08-06T14:24:47.979" v="0"/>
          <ac:spMkLst>
            <pc:docMk/>
            <pc:sldMk cId="4150794882" sldId="335"/>
            <ac:spMk id="5" creationId="{B97FCD97-FC4C-A432-796C-B06C30CA5709}"/>
          </ac:spMkLst>
        </pc:spChg>
      </pc:sldChg>
      <pc:sldChg chg="delSp">
        <pc:chgData name="Mahbuba Yasmin" userId="S::wex755@qmul.ac.uk::7860f171-4015-482e-a5a3-7da48d8e57b2" providerId="AD" clId="Web-{31AD0EA4-EF94-76D4-AC17-314A5AD575D9}" dt="2024-08-06T14:24:55.322" v="1"/>
        <pc:sldMkLst>
          <pc:docMk/>
          <pc:sldMk cId="474444087" sldId="337"/>
        </pc:sldMkLst>
        <pc:spChg chg="del">
          <ac:chgData name="Mahbuba Yasmin" userId="S::wex755@qmul.ac.uk::7860f171-4015-482e-a5a3-7da48d8e57b2" providerId="AD" clId="Web-{31AD0EA4-EF94-76D4-AC17-314A5AD575D9}" dt="2024-08-06T14:24:55.322" v="1"/>
          <ac:spMkLst>
            <pc:docMk/>
            <pc:sldMk cId="474444087" sldId="337"/>
            <ac:spMk id="5" creationId="{B97FCD97-FC4C-A432-796C-B06C30CA5709}"/>
          </ac:spMkLst>
        </pc:spChg>
      </pc:sldChg>
      <pc:sldChg chg="delSp">
        <pc:chgData name="Mahbuba Yasmin" userId="S::wex755@qmul.ac.uk::7860f171-4015-482e-a5a3-7da48d8e57b2" providerId="AD" clId="Web-{31AD0EA4-EF94-76D4-AC17-314A5AD575D9}" dt="2024-08-06T14:25:03.698" v="2"/>
        <pc:sldMkLst>
          <pc:docMk/>
          <pc:sldMk cId="2510912836" sldId="342"/>
        </pc:sldMkLst>
        <pc:spChg chg="del">
          <ac:chgData name="Mahbuba Yasmin" userId="S::wex755@qmul.ac.uk::7860f171-4015-482e-a5a3-7da48d8e57b2" providerId="AD" clId="Web-{31AD0EA4-EF94-76D4-AC17-314A5AD575D9}" dt="2024-08-06T14:25:03.698" v="2"/>
          <ac:spMkLst>
            <pc:docMk/>
            <pc:sldMk cId="2510912836" sldId="342"/>
            <ac:spMk id="5" creationId="{B97FCD97-FC4C-A432-796C-B06C30CA5709}"/>
          </ac:spMkLst>
        </pc:spChg>
      </pc:sldChg>
    </pc:docChg>
  </pc:docChgLst>
  <pc:docChgLst>
    <pc:chgData name="Vidya Munesh Mistry" userId="S::wew672@qmul.ac.uk::612e87a5-cacc-4d75-809c-3ec259145b3a" providerId="AD" clId="Web-{BB70AD0B-7FAF-3E83-B2BB-44BDC967BB4B}"/>
    <pc:docChg chg="modSld">
      <pc:chgData name="Vidya Munesh Mistry" userId="S::wew672@qmul.ac.uk::612e87a5-cacc-4d75-809c-3ec259145b3a" providerId="AD" clId="Web-{BB70AD0B-7FAF-3E83-B2BB-44BDC967BB4B}" dt="2024-08-02T15:36:21.772" v="1" actId="20577"/>
      <pc:docMkLst>
        <pc:docMk/>
      </pc:docMkLst>
      <pc:sldChg chg="modSp">
        <pc:chgData name="Vidya Munesh Mistry" userId="S::wew672@qmul.ac.uk::612e87a5-cacc-4d75-809c-3ec259145b3a" providerId="AD" clId="Web-{BB70AD0B-7FAF-3E83-B2BB-44BDC967BB4B}" dt="2024-08-02T15:36:21.772" v="1" actId="20577"/>
        <pc:sldMkLst>
          <pc:docMk/>
          <pc:sldMk cId="3351570998" sldId="299"/>
        </pc:sldMkLst>
        <pc:spChg chg="mod">
          <ac:chgData name="Vidya Munesh Mistry" userId="S::wew672@qmul.ac.uk::612e87a5-cacc-4d75-809c-3ec259145b3a" providerId="AD" clId="Web-{BB70AD0B-7FAF-3E83-B2BB-44BDC967BB4B}" dt="2024-08-02T15:36:21.772" v="1" actId="20577"/>
          <ac:spMkLst>
            <pc:docMk/>
            <pc:sldMk cId="3351570998" sldId="299"/>
            <ac:spMk id="8" creationId="{273210D8-B48A-5A6D-262F-FB14DF8AB3D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E8_9A01B00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E9_B1130317.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EA_C5943C2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06/08/2024</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a:t>
            </a:fld>
            <a:endParaRPr lang="en-US"/>
          </a:p>
        </p:txBody>
      </p:sp>
    </p:spTree>
    <p:extLst>
      <p:ext uri="{BB962C8B-B14F-4D97-AF65-F5344CB8AC3E}">
        <p14:creationId xmlns:p14="http://schemas.microsoft.com/office/powerpoint/2010/main" val="307574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23</a:t>
            </a:fld>
            <a:endParaRPr lang="en-GB"/>
          </a:p>
        </p:txBody>
      </p:sp>
    </p:spTree>
    <p:extLst>
      <p:ext uri="{BB962C8B-B14F-4D97-AF65-F5344CB8AC3E}">
        <p14:creationId xmlns:p14="http://schemas.microsoft.com/office/powerpoint/2010/main" val="382019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27</a:t>
            </a:fld>
            <a:endParaRPr lang="en-GB"/>
          </a:p>
        </p:txBody>
      </p:sp>
    </p:spTree>
    <p:extLst>
      <p:ext uri="{BB962C8B-B14F-4D97-AF65-F5344CB8AC3E}">
        <p14:creationId xmlns:p14="http://schemas.microsoft.com/office/powerpoint/2010/main" val="153077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6026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3</a:t>
            </a:fld>
            <a:endParaRPr lang="en-US"/>
          </a:p>
        </p:txBody>
      </p:sp>
    </p:spTree>
    <p:extLst>
      <p:ext uri="{BB962C8B-B14F-4D97-AF65-F5344CB8AC3E}">
        <p14:creationId xmlns:p14="http://schemas.microsoft.com/office/powerpoint/2010/main" val="193883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4</a:t>
            </a:fld>
            <a:endParaRPr lang="en-GB"/>
          </a:p>
        </p:txBody>
      </p:sp>
    </p:spTree>
    <p:extLst>
      <p:ext uri="{BB962C8B-B14F-4D97-AF65-F5344CB8AC3E}">
        <p14:creationId xmlns:p14="http://schemas.microsoft.com/office/powerpoint/2010/main" val="297864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8</a:t>
            </a:fld>
            <a:endParaRPr lang="en-GB"/>
          </a:p>
        </p:txBody>
      </p:sp>
    </p:spTree>
    <p:extLst>
      <p:ext uri="{BB962C8B-B14F-4D97-AF65-F5344CB8AC3E}">
        <p14:creationId xmlns:p14="http://schemas.microsoft.com/office/powerpoint/2010/main" val="39667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11</a:t>
            </a:fld>
            <a:endParaRPr lang="en-GB"/>
          </a:p>
        </p:txBody>
      </p:sp>
    </p:spTree>
    <p:extLst>
      <p:ext uri="{BB962C8B-B14F-4D97-AF65-F5344CB8AC3E}">
        <p14:creationId xmlns:p14="http://schemas.microsoft.com/office/powerpoint/2010/main" val="268921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12</a:t>
            </a:fld>
            <a:endParaRPr lang="en-GB"/>
          </a:p>
        </p:txBody>
      </p:sp>
    </p:spTree>
    <p:extLst>
      <p:ext uri="{BB962C8B-B14F-4D97-AF65-F5344CB8AC3E}">
        <p14:creationId xmlns:p14="http://schemas.microsoft.com/office/powerpoint/2010/main" val="143373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13</a:t>
            </a:fld>
            <a:endParaRPr lang="en-GB"/>
          </a:p>
        </p:txBody>
      </p:sp>
    </p:spTree>
    <p:extLst>
      <p:ext uri="{BB962C8B-B14F-4D97-AF65-F5344CB8AC3E}">
        <p14:creationId xmlns:p14="http://schemas.microsoft.com/office/powerpoint/2010/main" val="218739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FEB37F-81FE-DE46-8B59-8CC44DB1529A}" type="slidenum">
              <a:rPr lang="en-GB" smtClean="0"/>
              <a:t>15</a:t>
            </a:fld>
            <a:endParaRPr lang="en-GB"/>
          </a:p>
        </p:txBody>
      </p:sp>
    </p:spTree>
    <p:extLst>
      <p:ext uri="{BB962C8B-B14F-4D97-AF65-F5344CB8AC3E}">
        <p14:creationId xmlns:p14="http://schemas.microsoft.com/office/powerpoint/2010/main" val="194135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8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840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759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992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685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739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8380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97081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48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2D75-984C-F881-269A-ACC4266F1B4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97286D6-B29E-B60A-23CA-664EC9FB77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079E7C-8401-08C7-FE4F-AF5343CE7A45}"/>
              </a:ext>
            </a:extLst>
          </p:cNvPr>
          <p:cNvSpPr>
            <a:spLocks noGrp="1"/>
          </p:cNvSpPr>
          <p:nvPr>
            <p:ph type="dt" sz="half" idx="10"/>
          </p:nvPr>
        </p:nvSpPr>
        <p:spPr/>
        <p:txBody>
          <a:bodyPr/>
          <a:lstStyle/>
          <a:p>
            <a:fld id="{0388B196-1827-CF4E-9F44-65C088AADEA6}" type="datetimeFigureOut">
              <a:rPr lang="en-GB" smtClean="0"/>
              <a:t>06/08/2024</a:t>
            </a:fld>
            <a:endParaRPr lang="en-GB"/>
          </a:p>
        </p:txBody>
      </p:sp>
      <p:sp>
        <p:nvSpPr>
          <p:cNvPr id="5" name="Footer Placeholder 4">
            <a:extLst>
              <a:ext uri="{FF2B5EF4-FFF2-40B4-BE49-F238E27FC236}">
                <a16:creationId xmlns:a16="http://schemas.microsoft.com/office/drawing/2014/main" id="{01CC81E1-50B3-4726-E86A-F5037BD92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19E93-E6C0-0480-F571-6065EFB162FC}"/>
              </a:ext>
            </a:extLst>
          </p:cNvPr>
          <p:cNvSpPr>
            <a:spLocks noGrp="1"/>
          </p:cNvSpPr>
          <p:nvPr>
            <p:ph type="sldNum" sz="quarter" idx="12"/>
          </p:nvPr>
        </p:nvSpPr>
        <p:spPr/>
        <p:txBody>
          <a:bodyPr/>
          <a:lstStyle/>
          <a:p>
            <a:fld id="{E9665442-59A4-C949-8542-E8BB56483E2F}" type="slidenum">
              <a:rPr lang="en-GB" smtClean="0"/>
              <a:t>‹#›</a:t>
            </a:fld>
            <a:endParaRPr lang="en-GB"/>
          </a:p>
        </p:txBody>
      </p:sp>
    </p:spTree>
    <p:extLst>
      <p:ext uri="{BB962C8B-B14F-4D97-AF65-F5344CB8AC3E}">
        <p14:creationId xmlns:p14="http://schemas.microsoft.com/office/powerpoint/2010/main" val="1883404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Title page – </a:t>
            </a:r>
            <a:br>
              <a:rPr lang="en-US"/>
            </a:br>
            <a:r>
              <a:rPr lang="en-US"/>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2316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1.pn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20"/>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1">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hyperlink" Target="https://www.areyouok.co.uk/im-a-professional/marac/" TargetMode="External"/><Relationship Id="rId3" Type="http://schemas.openxmlformats.org/officeDocument/2006/relationships/hyperlink" Target="https://cks.nice.org.uk/topics/endometriosis/" TargetMode="External"/><Relationship Id="rId7" Type="http://schemas.openxmlformats.org/officeDocument/2006/relationships/hyperlink" Target="https://www.themdu.com/guidance-and-advice/guides/significant-event-analysis" TargetMode="External"/><Relationship Id="rId2" Type="http://schemas.openxmlformats.org/officeDocument/2006/relationships/hyperlink" Target="https://dermnetnz.org/topics" TargetMode="External"/><Relationship Id="rId1" Type="http://schemas.openxmlformats.org/officeDocument/2006/relationships/slideLayout" Target="../slideLayouts/slideLayout25.xml"/><Relationship Id="rId6" Type="http://schemas.openxmlformats.org/officeDocument/2006/relationships/hyperlink" Target="https://www.gmc-uk.org/-/media/documents/dc11703-pol-w-the-reflective-practioner-guidance-20210112_pdf-78479611.pdf" TargetMode="External"/><Relationship Id="rId5" Type="http://schemas.openxmlformats.org/officeDocument/2006/relationships/hyperlink" Target="https://www.healthcareers.nhs.uk/career-planning/career-planning/developing-your-health-career/developing-your-portfolio/e-portfolios-doctors" TargetMode="External"/><Relationship Id="rId4" Type="http://schemas.openxmlformats.org/officeDocument/2006/relationships/hyperlink" Target="https://elearning.rcgp.org.uk/pluginfile.php/170659/mod_book/chapter/376/Marac-Guide-for-GPs-Final-130617.pdf" TargetMode="External"/><Relationship Id="rId9" Type="http://schemas.openxmlformats.org/officeDocument/2006/relationships/hyperlink" Target="https://www.bma.org.uk/media/swsfdkbw/children-and-young-people2024.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bashh.org/_userfiles/pages/files/resources/sh_guidelines_2019_ijsa.pdf" TargetMode="External"/><Relationship Id="rId2" Type="http://schemas.openxmlformats.org/officeDocument/2006/relationships/hyperlink" Target="https://cks.nice.org.uk/topics/gonorrhoea/diagnosis/assessment/" TargetMode="External"/><Relationship Id="rId1" Type="http://schemas.openxmlformats.org/officeDocument/2006/relationships/slideLayout" Target="../slideLayouts/slideLayout25.xml"/><Relationship Id="rId5" Type="http://schemas.openxmlformats.org/officeDocument/2006/relationships/hyperlink" Target="https://www.fpa.org.uk/" TargetMode="External"/><Relationship Id="rId4" Type="http://schemas.openxmlformats.org/officeDocument/2006/relationships/hyperlink" Target="https://teachmeobgyn.com/history-taking-examinations/history-taking/sexua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943599" y="1751595"/>
            <a:ext cx="7870825" cy="1171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spcBef>
                <a:spcPts val="750"/>
              </a:spcBef>
              <a:defRPr/>
            </a:pPr>
            <a:r>
              <a:rPr lang="en-US"/>
              <a:t>Core Case 3</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Contraception </a:t>
            </a:r>
          </a:p>
        </p:txBody>
      </p:sp>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a:solidFill>
                  <a:srgbClr val="33405C"/>
                </a:solidFill>
              </a:rPr>
              <a:t>You are reviewing your documents and receive the following regarding Nicola Baker.</a:t>
            </a:r>
          </a:p>
          <a:p>
            <a:pPr marL="0" indent="0">
              <a:buNone/>
            </a:pPr>
            <a:endParaRPr lang="en-GB" sz="2400">
              <a:solidFill>
                <a:srgbClr val="33405C"/>
              </a:solidFill>
            </a:endParaRPr>
          </a:p>
        </p:txBody>
      </p:sp>
    </p:spTree>
    <p:extLst>
      <p:ext uri="{BB962C8B-B14F-4D97-AF65-F5344CB8AC3E}">
        <p14:creationId xmlns:p14="http://schemas.microsoft.com/office/powerpoint/2010/main" val="60327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47747"/>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63733" y="336627"/>
            <a:ext cx="7979773" cy="338554"/>
          </a:xfrm>
          <a:prstGeom prst="rect">
            <a:avLst/>
          </a:prstGeom>
          <a:noFill/>
        </p:spPr>
        <p:txBody>
          <a:bodyPr wrap="square">
            <a:spAutoFit/>
          </a:bodyPr>
          <a:lstStyle/>
          <a:p>
            <a:r>
              <a:rPr lang="en-GB" sz="1600">
                <a:solidFill>
                  <a:srgbClr val="33405C"/>
                </a:solidFill>
              </a:rPr>
              <a:t>EMIS consultation: Dr Wise 		Patient name: Nicola Baker(F) 	Age: 15</a:t>
            </a:r>
          </a:p>
        </p:txBody>
      </p:sp>
      <p:sp>
        <p:nvSpPr>
          <p:cNvPr id="5" name="TextBox 4">
            <a:extLst>
              <a:ext uri="{FF2B5EF4-FFF2-40B4-BE49-F238E27FC236}">
                <a16:creationId xmlns:a16="http://schemas.microsoft.com/office/drawing/2014/main" id="{C42DDEC3-144F-0D77-5FD5-61270F278D34}"/>
              </a:ext>
            </a:extLst>
          </p:cNvPr>
          <p:cNvSpPr txBox="1"/>
          <p:nvPr/>
        </p:nvSpPr>
        <p:spPr>
          <a:xfrm>
            <a:off x="463733" y="800687"/>
            <a:ext cx="8451668" cy="4143442"/>
          </a:xfrm>
          <a:prstGeom prst="rect">
            <a:avLst/>
          </a:prstGeom>
          <a:noFill/>
        </p:spPr>
        <p:txBody>
          <a:bodyPr wrap="square" rtlCol="0">
            <a:spAutoFit/>
          </a:bodyPr>
          <a:lstStyle/>
          <a:p>
            <a:r>
              <a:rPr lang="en-GB" sz="975">
                <a:solidFill>
                  <a:srgbClr val="33405C"/>
                </a:solidFill>
              </a:rPr>
              <a:t>MARAC form - Received by GP</a:t>
            </a:r>
          </a:p>
          <a:p>
            <a:r>
              <a:rPr lang="en-GB" sz="975">
                <a:solidFill>
                  <a:srgbClr val="33405C"/>
                </a:solidFill>
              </a:rPr>
              <a:t>Multi Agency Risk Assessment Conference (MARAC) Liaison form </a:t>
            </a:r>
          </a:p>
          <a:p>
            <a:r>
              <a:rPr lang="en-GB" sz="975">
                <a:solidFill>
                  <a:srgbClr val="33405C"/>
                </a:solidFill>
              </a:rPr>
              <a:t>If named below the Alleged Perpetrator (P) must not be informed about this MARAC referral </a:t>
            </a:r>
          </a:p>
          <a:p>
            <a:endParaRPr lang="en-GB" sz="975">
              <a:solidFill>
                <a:srgbClr val="33405C"/>
              </a:solidFill>
            </a:endParaRPr>
          </a:p>
          <a:p>
            <a:r>
              <a:rPr lang="en-GB" sz="975">
                <a:solidFill>
                  <a:srgbClr val="33405C"/>
                </a:solidFill>
              </a:rPr>
              <a:t>Dear GP, </a:t>
            </a:r>
          </a:p>
          <a:p>
            <a:r>
              <a:rPr lang="en-GB" sz="975">
                <a:solidFill>
                  <a:srgbClr val="33405C"/>
                </a:solidFill>
              </a:rPr>
              <a:t>We have raised a safeguarding concern in regard to Nicola being part of local grooming gang in the recent years. We believe she is no longer involved, but we require information from yourselves to form part of our investigation which will be in term passed to the police if deemed appropriate. </a:t>
            </a:r>
          </a:p>
          <a:p>
            <a:r>
              <a:rPr lang="en-GB" sz="975">
                <a:solidFill>
                  <a:srgbClr val="33405C"/>
                </a:solidFill>
              </a:rPr>
              <a:t>Please see enclosed written consent from Nicola for this information to be used in any way deemed appropriate. </a:t>
            </a:r>
          </a:p>
          <a:p>
            <a:endParaRPr lang="en-GB" sz="975">
              <a:solidFill>
                <a:srgbClr val="33405C"/>
              </a:solidFill>
            </a:endParaRPr>
          </a:p>
          <a:p>
            <a:r>
              <a:rPr lang="en-GB" sz="975">
                <a:solidFill>
                  <a:srgbClr val="33405C"/>
                </a:solidFill>
              </a:rPr>
              <a:t>Kind Regards</a:t>
            </a:r>
          </a:p>
          <a:p>
            <a:r>
              <a:rPr lang="en-GB" sz="975">
                <a:solidFill>
                  <a:srgbClr val="33405C"/>
                </a:solidFill>
              </a:rPr>
              <a:t>MARAC Liaison Service </a:t>
            </a:r>
          </a:p>
          <a:p>
            <a:r>
              <a:rPr lang="en-GB" sz="975">
                <a:solidFill>
                  <a:srgbClr val="33405C"/>
                </a:solidFill>
              </a:rPr>
              <a:t>University Hospital NHS Foundation Trust </a:t>
            </a:r>
          </a:p>
          <a:p>
            <a:r>
              <a:rPr lang="en-GB" sz="975">
                <a:solidFill>
                  <a:srgbClr val="33405C"/>
                </a:solidFill>
              </a:rPr>
              <a:t>If you have any questions about the conference or need any assistance completing the attached form, please contact Safeguarding Children Team Administrator on 848989 </a:t>
            </a:r>
          </a:p>
          <a:p>
            <a:r>
              <a:rPr lang="en-GB" sz="975">
                <a:solidFill>
                  <a:srgbClr val="33405C"/>
                </a:solidFill>
              </a:rPr>
              <a:t> </a:t>
            </a:r>
          </a:p>
          <a:p>
            <a:r>
              <a:rPr lang="en-GB" sz="975">
                <a:solidFill>
                  <a:srgbClr val="33405C"/>
                </a:solidFill>
              </a:rPr>
              <a:t>Please fill questions below: </a:t>
            </a:r>
          </a:p>
          <a:p>
            <a:r>
              <a:rPr lang="en-GB" sz="975">
                <a:solidFill>
                  <a:srgbClr val="33405C"/>
                </a:solidFill>
              </a:rPr>
              <a:t>1. Are the demographic details, correct? (if not, please enter correction below) </a:t>
            </a:r>
          </a:p>
          <a:p>
            <a:r>
              <a:rPr lang="en-GB" sz="975">
                <a:solidFill>
                  <a:srgbClr val="33405C"/>
                </a:solidFill>
              </a:rPr>
              <a:t>2. When was this patient last seen at your practice and reason for attendance? </a:t>
            </a:r>
          </a:p>
          <a:p>
            <a:r>
              <a:rPr lang="en-GB" sz="975">
                <a:solidFill>
                  <a:srgbClr val="33405C"/>
                </a:solidFill>
              </a:rPr>
              <a:t>3. Please list any health conditions for this client and their dependents </a:t>
            </a:r>
          </a:p>
          <a:p>
            <a:r>
              <a:rPr lang="en-GB" sz="975">
                <a:solidFill>
                  <a:srgbClr val="33405C"/>
                </a:solidFill>
              </a:rPr>
              <a:t>4. Are you aware of any other agencies working with this client? </a:t>
            </a:r>
          </a:p>
          <a:p>
            <a:r>
              <a:rPr lang="en-GB" sz="975">
                <a:solidFill>
                  <a:srgbClr val="33405C"/>
                </a:solidFill>
              </a:rPr>
              <a:t>5. Please list any A&amp;E attendances or appointments from out of area hospitals for this client and their dependents </a:t>
            </a:r>
          </a:p>
          <a:p>
            <a:r>
              <a:rPr lang="en-GB" sz="975">
                <a:solidFill>
                  <a:srgbClr val="33405C"/>
                </a:solidFill>
              </a:rPr>
              <a:t>   6. Are you aware that this patient(s) has experienced or been involved in incidents of any safeguarding concerns? </a:t>
            </a:r>
          </a:p>
          <a:p>
            <a:r>
              <a:rPr lang="en-GB" sz="975">
                <a:solidFill>
                  <a:srgbClr val="33405C"/>
                </a:solidFill>
              </a:rPr>
              <a:t>    Is there any support being offered to the client? </a:t>
            </a:r>
          </a:p>
          <a:p>
            <a:r>
              <a:rPr lang="en-GB" sz="975">
                <a:solidFill>
                  <a:srgbClr val="33405C"/>
                </a:solidFill>
              </a:rPr>
              <a:t>   7. Any comments or other information you would like shared with the MARAC? </a:t>
            </a:r>
          </a:p>
          <a:p>
            <a:r>
              <a:rPr lang="en-GB" sz="975">
                <a:solidFill>
                  <a:srgbClr val="33405C"/>
                </a:solidFill>
              </a:rPr>
              <a:t> </a:t>
            </a:r>
          </a:p>
          <a:p>
            <a:endParaRPr lang="en-GB" sz="975">
              <a:solidFill>
                <a:srgbClr val="33405C"/>
              </a:solidFill>
            </a:endParaRPr>
          </a:p>
          <a:p>
            <a:endParaRPr lang="en-GB" sz="975">
              <a:solidFill>
                <a:srgbClr val="33405C"/>
              </a:solidFill>
            </a:endParaRPr>
          </a:p>
        </p:txBody>
      </p:sp>
    </p:spTree>
    <p:extLst>
      <p:ext uri="{BB962C8B-B14F-4D97-AF65-F5344CB8AC3E}">
        <p14:creationId xmlns:p14="http://schemas.microsoft.com/office/powerpoint/2010/main" val="411113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47747"/>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63733" y="336627"/>
            <a:ext cx="7979773" cy="830997"/>
          </a:xfrm>
          <a:prstGeom prst="rect">
            <a:avLst/>
          </a:prstGeom>
          <a:noFill/>
        </p:spPr>
        <p:txBody>
          <a:bodyPr wrap="square">
            <a:spAutoFit/>
          </a:bodyPr>
          <a:lstStyle/>
          <a:p>
            <a:r>
              <a:rPr lang="en-GB" sz="1600">
                <a:solidFill>
                  <a:srgbClr val="33405C"/>
                </a:solidFill>
              </a:rPr>
              <a:t>EMIS consultation: Dr Wise 		Patient name: Nicola Baker(F) 	Age: 15</a:t>
            </a:r>
          </a:p>
          <a:p>
            <a:endParaRPr lang="en-GB" sz="1600">
              <a:solidFill>
                <a:srgbClr val="33405C"/>
              </a:solidFill>
            </a:endParaRPr>
          </a:p>
          <a:p>
            <a:endParaRPr lang="en-GB" sz="1600">
              <a:solidFill>
                <a:srgbClr val="33405C"/>
              </a:solidFill>
            </a:endParaRPr>
          </a:p>
        </p:txBody>
      </p:sp>
      <p:sp>
        <p:nvSpPr>
          <p:cNvPr id="5" name="TextBox 4">
            <a:extLst>
              <a:ext uri="{FF2B5EF4-FFF2-40B4-BE49-F238E27FC236}">
                <a16:creationId xmlns:a16="http://schemas.microsoft.com/office/drawing/2014/main" id="{C42DDEC3-144F-0D77-5FD5-61270F278D34}"/>
              </a:ext>
            </a:extLst>
          </p:cNvPr>
          <p:cNvSpPr txBox="1"/>
          <p:nvPr/>
        </p:nvSpPr>
        <p:spPr>
          <a:xfrm>
            <a:off x="463733" y="800687"/>
            <a:ext cx="8451668" cy="1142620"/>
          </a:xfrm>
          <a:prstGeom prst="rect">
            <a:avLst/>
          </a:prstGeom>
          <a:noFill/>
        </p:spPr>
        <p:txBody>
          <a:bodyPr wrap="square" rtlCol="0">
            <a:spAutoFit/>
          </a:bodyPr>
          <a:lstStyle/>
          <a:p>
            <a:r>
              <a:rPr lang="en-GB" sz="975">
                <a:solidFill>
                  <a:srgbClr val="33405C"/>
                </a:solidFill>
              </a:rPr>
              <a:t>MARAC form - Received by GP </a:t>
            </a:r>
          </a:p>
          <a:p>
            <a:r>
              <a:rPr lang="en-GB" sz="975">
                <a:solidFill>
                  <a:srgbClr val="33405C"/>
                </a:solidFill>
              </a:rPr>
              <a:t>Multi Agency Risk Assessment Conference (MARAC) Liaison form </a:t>
            </a:r>
          </a:p>
          <a:p>
            <a:r>
              <a:rPr lang="en-GB" sz="975">
                <a:solidFill>
                  <a:srgbClr val="33405C"/>
                </a:solidFill>
              </a:rPr>
              <a:t>If named below the Alleged Perpetrator (P) must not be informed about this MARAC referral </a:t>
            </a:r>
          </a:p>
          <a:p>
            <a:r>
              <a:rPr lang="en-GB" sz="975">
                <a:solidFill>
                  <a:srgbClr val="33405C"/>
                </a:solidFill>
              </a:rPr>
              <a:t> </a:t>
            </a:r>
          </a:p>
          <a:p>
            <a:endParaRPr lang="en-GB" sz="975">
              <a:solidFill>
                <a:srgbClr val="33405C"/>
              </a:solidFill>
            </a:endParaRPr>
          </a:p>
          <a:p>
            <a:endParaRPr lang="en-GB" sz="975">
              <a:solidFill>
                <a:srgbClr val="33405C"/>
              </a:solidFill>
            </a:endParaRPr>
          </a:p>
          <a:p>
            <a:endParaRPr lang="en-GB" sz="975">
              <a:solidFill>
                <a:srgbClr val="33405C"/>
              </a:solidFill>
            </a:endParaRPr>
          </a:p>
        </p:txBody>
      </p:sp>
      <p:pic>
        <p:nvPicPr>
          <p:cNvPr id="3" name="Picture 2">
            <a:extLst>
              <a:ext uri="{FF2B5EF4-FFF2-40B4-BE49-F238E27FC236}">
                <a16:creationId xmlns:a16="http://schemas.microsoft.com/office/drawing/2014/main" id="{80745450-2CBC-F213-F525-FF73EA1C559A}"/>
              </a:ext>
            </a:extLst>
          </p:cNvPr>
          <p:cNvPicPr>
            <a:picLocks noChangeAspect="1"/>
          </p:cNvPicPr>
          <p:nvPr/>
        </p:nvPicPr>
        <p:blipFill rotWithShape="1">
          <a:blip r:embed="rId4"/>
          <a:srcRect l="27031" t="37268" r="22129" b="16155"/>
          <a:stretch/>
        </p:blipFill>
        <p:spPr>
          <a:xfrm>
            <a:off x="2181497" y="1371997"/>
            <a:ext cx="5682554" cy="3253791"/>
          </a:xfrm>
          <a:prstGeom prst="rect">
            <a:avLst/>
          </a:prstGeom>
        </p:spPr>
      </p:pic>
    </p:spTree>
    <p:extLst>
      <p:ext uri="{BB962C8B-B14F-4D97-AF65-F5344CB8AC3E}">
        <p14:creationId xmlns:p14="http://schemas.microsoft.com/office/powerpoint/2010/main" val="357401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47747"/>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63733" y="336627"/>
            <a:ext cx="7979773" cy="830997"/>
          </a:xfrm>
          <a:prstGeom prst="rect">
            <a:avLst/>
          </a:prstGeom>
          <a:noFill/>
        </p:spPr>
        <p:txBody>
          <a:bodyPr wrap="square">
            <a:spAutoFit/>
          </a:bodyPr>
          <a:lstStyle/>
          <a:p>
            <a:r>
              <a:rPr lang="en-GB" sz="1600">
                <a:solidFill>
                  <a:srgbClr val="33405C"/>
                </a:solidFill>
              </a:rPr>
              <a:t>EMIS consultation: Dr Wise 		Patient name: Nicola Baker(F) 	Age: 15</a:t>
            </a:r>
          </a:p>
          <a:p>
            <a:endParaRPr lang="en-GB" sz="1600">
              <a:solidFill>
                <a:srgbClr val="33405C"/>
              </a:solidFill>
            </a:endParaRPr>
          </a:p>
          <a:p>
            <a:endParaRPr lang="en-GB" sz="1600">
              <a:solidFill>
                <a:srgbClr val="33405C"/>
              </a:solidFill>
            </a:endParaRPr>
          </a:p>
        </p:txBody>
      </p:sp>
      <p:sp>
        <p:nvSpPr>
          <p:cNvPr id="5" name="TextBox 4">
            <a:extLst>
              <a:ext uri="{FF2B5EF4-FFF2-40B4-BE49-F238E27FC236}">
                <a16:creationId xmlns:a16="http://schemas.microsoft.com/office/drawing/2014/main" id="{C42DDEC3-144F-0D77-5FD5-61270F278D34}"/>
              </a:ext>
            </a:extLst>
          </p:cNvPr>
          <p:cNvSpPr txBox="1"/>
          <p:nvPr/>
        </p:nvSpPr>
        <p:spPr>
          <a:xfrm>
            <a:off x="463733" y="800687"/>
            <a:ext cx="8451668" cy="1169551"/>
          </a:xfrm>
          <a:prstGeom prst="rect">
            <a:avLst/>
          </a:prstGeom>
          <a:noFill/>
        </p:spPr>
        <p:txBody>
          <a:bodyPr wrap="square" rtlCol="0">
            <a:spAutoFit/>
          </a:bodyPr>
          <a:lstStyle/>
          <a:p>
            <a:r>
              <a:rPr lang="en-GB" sz="1400">
                <a:solidFill>
                  <a:srgbClr val="33405C"/>
                </a:solidFill>
              </a:rPr>
              <a:t>MARAC received and filled out. </a:t>
            </a:r>
          </a:p>
          <a:p>
            <a:r>
              <a:rPr lang="en-GB" sz="1400">
                <a:solidFill>
                  <a:srgbClr val="33405C"/>
                </a:solidFill>
              </a:rPr>
              <a:t>Message to admin staff to call patient in for face-to-face appointment. </a:t>
            </a:r>
          </a:p>
          <a:p>
            <a:r>
              <a:rPr lang="en-GB" sz="1400">
                <a:solidFill>
                  <a:srgbClr val="33405C"/>
                </a:solidFill>
              </a:rPr>
              <a:t>Sandy (Administrator) – left voicemails with patient and letter asking to come in. No response. </a:t>
            </a:r>
          </a:p>
          <a:p>
            <a:endParaRPr lang="en-GB" sz="1400">
              <a:solidFill>
                <a:srgbClr val="33405C"/>
              </a:solidFill>
            </a:endParaRPr>
          </a:p>
          <a:p>
            <a:endParaRPr lang="en-GB" sz="1400">
              <a:solidFill>
                <a:srgbClr val="33405C"/>
              </a:solidFill>
            </a:endParaRPr>
          </a:p>
        </p:txBody>
      </p:sp>
    </p:spTree>
    <p:extLst>
      <p:ext uri="{BB962C8B-B14F-4D97-AF65-F5344CB8AC3E}">
        <p14:creationId xmlns:p14="http://schemas.microsoft.com/office/powerpoint/2010/main" val="237540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a:solidFill>
                  <a:srgbClr val="33405C"/>
                </a:solidFill>
              </a:rPr>
              <a:t>Nicola is booked for an emergency appointment 3 months later </a:t>
            </a:r>
          </a:p>
          <a:p>
            <a:pPr marL="0" indent="0">
              <a:buNone/>
            </a:pPr>
            <a:endParaRPr lang="en-GB" sz="2400">
              <a:solidFill>
                <a:srgbClr val="33405C"/>
              </a:solidFill>
            </a:endParaRPr>
          </a:p>
        </p:txBody>
      </p:sp>
    </p:spTree>
    <p:extLst>
      <p:ext uri="{BB962C8B-B14F-4D97-AF65-F5344CB8AC3E}">
        <p14:creationId xmlns:p14="http://schemas.microsoft.com/office/powerpoint/2010/main" val="181015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0"/>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44139" y="526996"/>
            <a:ext cx="7979773" cy="307777"/>
          </a:xfrm>
          <a:prstGeom prst="rect">
            <a:avLst/>
          </a:prstGeom>
          <a:noFill/>
        </p:spPr>
        <p:txBody>
          <a:bodyPr wrap="square">
            <a:spAutoFit/>
          </a:bodyPr>
          <a:lstStyle/>
          <a:p>
            <a:r>
              <a:rPr lang="en-GB" sz="1400">
                <a:solidFill>
                  <a:srgbClr val="33405C"/>
                </a:solidFill>
              </a:rPr>
              <a:t>EMIS consultation: Dr Wajid (locum GP) 		Patient name: Nicola Baker(F) 	Age: 15</a:t>
            </a:r>
          </a:p>
        </p:txBody>
      </p:sp>
      <p:sp>
        <p:nvSpPr>
          <p:cNvPr id="5" name="TextBox 4">
            <a:extLst>
              <a:ext uri="{FF2B5EF4-FFF2-40B4-BE49-F238E27FC236}">
                <a16:creationId xmlns:a16="http://schemas.microsoft.com/office/drawing/2014/main" id="{C42DDEC3-144F-0D77-5FD5-61270F278D34}"/>
              </a:ext>
            </a:extLst>
          </p:cNvPr>
          <p:cNvSpPr txBox="1"/>
          <p:nvPr/>
        </p:nvSpPr>
        <p:spPr>
          <a:xfrm>
            <a:off x="444139" y="834773"/>
            <a:ext cx="8451668" cy="4212692"/>
          </a:xfrm>
          <a:prstGeom prst="rect">
            <a:avLst/>
          </a:prstGeom>
          <a:noFill/>
        </p:spPr>
        <p:txBody>
          <a:bodyPr wrap="square" rtlCol="0">
            <a:spAutoFit/>
          </a:bodyPr>
          <a:lstStyle/>
          <a:p>
            <a:r>
              <a:rPr lang="en-GB" sz="1275" b="1">
                <a:solidFill>
                  <a:srgbClr val="33405C"/>
                </a:solidFill>
              </a:rPr>
              <a:t>F2F appointment </a:t>
            </a:r>
            <a:endParaRPr lang="en-GB" sz="1275">
              <a:solidFill>
                <a:srgbClr val="33405C"/>
              </a:solidFill>
            </a:endParaRPr>
          </a:p>
          <a:p>
            <a:endParaRPr lang="en-GB" sz="1275" b="1">
              <a:solidFill>
                <a:srgbClr val="33405C"/>
              </a:solidFill>
            </a:endParaRPr>
          </a:p>
          <a:p>
            <a:r>
              <a:rPr lang="en-GB" sz="1275" b="1">
                <a:solidFill>
                  <a:srgbClr val="33405C"/>
                </a:solidFill>
              </a:rPr>
              <a:t>PC: </a:t>
            </a:r>
          </a:p>
          <a:p>
            <a:r>
              <a:rPr lang="en-GB" sz="1275">
                <a:solidFill>
                  <a:srgbClr val="33405C"/>
                </a:solidFill>
              </a:rPr>
              <a:t>Foul smelling vaginal discharge </a:t>
            </a:r>
          </a:p>
          <a:p>
            <a:endParaRPr lang="en-GB" sz="1275">
              <a:solidFill>
                <a:srgbClr val="33405C"/>
              </a:solidFill>
            </a:endParaRPr>
          </a:p>
          <a:p>
            <a:r>
              <a:rPr lang="en-GB" sz="1275" b="1">
                <a:solidFill>
                  <a:srgbClr val="33405C"/>
                </a:solidFill>
              </a:rPr>
              <a:t>HPC: </a:t>
            </a:r>
          </a:p>
          <a:p>
            <a:r>
              <a:rPr lang="en-GB" sz="1275">
                <a:solidFill>
                  <a:srgbClr val="33405C"/>
                </a:solidFill>
              </a:rPr>
              <a:t>2-month </a:t>
            </a:r>
            <a:r>
              <a:rPr lang="en-GB" sz="1275" err="1">
                <a:solidFill>
                  <a:srgbClr val="33405C"/>
                </a:solidFill>
              </a:rPr>
              <a:t>hx</a:t>
            </a:r>
            <a:r>
              <a:rPr lang="en-GB" sz="1275">
                <a:solidFill>
                  <a:srgbClr val="33405C"/>
                </a:solidFill>
              </a:rPr>
              <a:t> of foul smelling yellow vaginal discharge. </a:t>
            </a:r>
          </a:p>
          <a:p>
            <a:r>
              <a:rPr lang="en-GB" sz="1275">
                <a:solidFill>
                  <a:srgbClr val="33405C"/>
                </a:solidFill>
              </a:rPr>
              <a:t>No PVB – No IMB or PCB. No </a:t>
            </a:r>
            <a:r>
              <a:rPr lang="en-GB" sz="1275" err="1">
                <a:solidFill>
                  <a:srgbClr val="33405C"/>
                </a:solidFill>
              </a:rPr>
              <a:t>abdo</a:t>
            </a:r>
            <a:r>
              <a:rPr lang="en-GB" sz="1275">
                <a:solidFill>
                  <a:srgbClr val="33405C"/>
                </a:solidFill>
              </a:rPr>
              <a:t> pain. </a:t>
            </a:r>
          </a:p>
          <a:p>
            <a:r>
              <a:rPr lang="en-GB" sz="1275">
                <a:solidFill>
                  <a:srgbClr val="33405C"/>
                </a:solidFill>
              </a:rPr>
              <a:t>LMP 19th May </a:t>
            </a:r>
          </a:p>
          <a:p>
            <a:r>
              <a:rPr lang="en-GB" sz="1275">
                <a:solidFill>
                  <a:srgbClr val="33405C"/>
                </a:solidFill>
              </a:rPr>
              <a:t>Feels systemically well – no fever. </a:t>
            </a:r>
          </a:p>
          <a:p>
            <a:r>
              <a:rPr lang="en-GB" sz="1275">
                <a:solidFill>
                  <a:srgbClr val="33405C"/>
                </a:solidFill>
              </a:rPr>
              <a:t>Never had smear test </a:t>
            </a:r>
          </a:p>
          <a:p>
            <a:r>
              <a:rPr lang="en-GB" sz="1275">
                <a:solidFill>
                  <a:srgbClr val="33405C"/>
                </a:solidFill>
              </a:rPr>
              <a:t>Unsure when last STI check was, sexually active, not using contraception. </a:t>
            </a:r>
          </a:p>
          <a:p>
            <a:endParaRPr lang="en-GB" sz="1275" b="1">
              <a:solidFill>
                <a:srgbClr val="33405C"/>
              </a:solidFill>
            </a:endParaRPr>
          </a:p>
          <a:p>
            <a:r>
              <a:rPr lang="en-GB" sz="1275" b="1">
                <a:solidFill>
                  <a:srgbClr val="33405C"/>
                </a:solidFill>
              </a:rPr>
              <a:t>Plan</a:t>
            </a:r>
          </a:p>
          <a:p>
            <a:r>
              <a:rPr lang="en-GB" sz="1275">
                <a:solidFill>
                  <a:srgbClr val="33405C"/>
                </a:solidFill>
              </a:rPr>
              <a:t>Advised needs TCI for speculum and to do swabs </a:t>
            </a:r>
          </a:p>
          <a:p>
            <a:r>
              <a:rPr lang="en-GB" sz="1275">
                <a:solidFill>
                  <a:srgbClr val="33405C"/>
                </a:solidFill>
              </a:rPr>
              <a:t>Booked F2F for swabs </a:t>
            </a:r>
          </a:p>
          <a:p>
            <a:r>
              <a:rPr lang="en-GB" sz="1275">
                <a:solidFill>
                  <a:srgbClr val="33405C"/>
                </a:solidFill>
              </a:rPr>
              <a:t> </a:t>
            </a:r>
          </a:p>
          <a:p>
            <a:r>
              <a:rPr lang="en-GB" sz="1275">
                <a:solidFill>
                  <a:srgbClr val="33405C"/>
                </a:solidFill>
              </a:rPr>
              <a:t>The patient is reluctant to be examined by a male physician. </a:t>
            </a:r>
          </a:p>
          <a:p>
            <a:r>
              <a:rPr lang="en-GB" sz="1275">
                <a:solidFill>
                  <a:srgbClr val="33405C"/>
                </a:solidFill>
              </a:rPr>
              <a:t>Booked with female colleague for next week</a:t>
            </a:r>
          </a:p>
          <a:p>
            <a:endParaRPr lang="en-GB" sz="1275">
              <a:solidFill>
                <a:srgbClr val="33405C"/>
              </a:solidFill>
            </a:endParaRPr>
          </a:p>
          <a:p>
            <a:endParaRPr lang="en-GB" sz="1275">
              <a:solidFill>
                <a:srgbClr val="33405C"/>
              </a:solidFill>
            </a:endParaRPr>
          </a:p>
        </p:txBody>
      </p:sp>
    </p:spTree>
    <p:extLst>
      <p:ext uri="{BB962C8B-B14F-4D97-AF65-F5344CB8AC3E}">
        <p14:creationId xmlns:p14="http://schemas.microsoft.com/office/powerpoint/2010/main" val="352331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092018"/>
            <a:ext cx="2725271" cy="2959464"/>
          </a:xfrm>
        </p:spPr>
        <p:txBody>
          <a:bodyPr/>
          <a:lstStyle/>
          <a:p>
            <a:r>
              <a:rPr lang="en-GB" sz="3400">
                <a:solidFill>
                  <a:srgbClr val="33405C"/>
                </a:solidFill>
              </a:rPr>
              <a:t>Discussion Point: Intimate examinations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725271" y="1156726"/>
            <a:ext cx="6418729" cy="2830048"/>
          </a:xfrm>
        </p:spPr>
        <p:txBody>
          <a:bodyPr>
            <a:normAutofit fontScale="62500" lnSpcReduction="20000"/>
          </a:bodyPr>
          <a:lstStyle/>
          <a:p>
            <a:r>
              <a:rPr lang="en-GB">
                <a:solidFill>
                  <a:srgbClr val="33405C"/>
                </a:solidFill>
              </a:rPr>
              <a:t>What do you think of this consultation, is there anything you would like to add? </a:t>
            </a:r>
          </a:p>
          <a:p>
            <a:r>
              <a:rPr lang="en-GB">
                <a:solidFill>
                  <a:srgbClr val="33405C"/>
                </a:solidFill>
              </a:rPr>
              <a:t>Which swabs will the GP be doing? </a:t>
            </a:r>
          </a:p>
          <a:p>
            <a:r>
              <a:rPr lang="en-GB">
                <a:solidFill>
                  <a:srgbClr val="33405C"/>
                </a:solidFill>
              </a:rPr>
              <a:t>What are the differential diagnoses for PV discharge? </a:t>
            </a:r>
          </a:p>
          <a:p>
            <a:r>
              <a:rPr lang="en-GB">
                <a:solidFill>
                  <a:srgbClr val="33405C"/>
                </a:solidFill>
              </a:rPr>
              <a:t>What are chaperones and why are they important? </a:t>
            </a:r>
          </a:p>
          <a:p>
            <a:r>
              <a:rPr lang="en-GB">
                <a:solidFill>
                  <a:srgbClr val="33405C"/>
                </a:solidFill>
              </a:rPr>
              <a:t>Can patients refuse chaperone? Are doctors obliged to perform exams if the patient refuses chaperones? </a:t>
            </a:r>
          </a:p>
          <a:p>
            <a:r>
              <a:rPr lang="en-GB">
                <a:solidFill>
                  <a:srgbClr val="33405C"/>
                </a:solidFill>
              </a:rPr>
              <a:t>Is there any circumstances under which a opposite sex doctor examine a patient against their preference for same sex doctor? </a:t>
            </a:r>
          </a:p>
          <a:p>
            <a:endParaRPr lang="en-GB">
              <a:solidFill>
                <a:srgbClr val="33405C"/>
              </a:solidFill>
            </a:endParaRPr>
          </a:p>
          <a:p>
            <a:endParaRPr lang="en-GB">
              <a:solidFill>
                <a:srgbClr val="33405C"/>
              </a:solidFill>
            </a:endParaRPr>
          </a:p>
        </p:txBody>
      </p:sp>
    </p:spTree>
    <p:extLst>
      <p:ext uri="{BB962C8B-B14F-4D97-AF65-F5344CB8AC3E}">
        <p14:creationId xmlns:p14="http://schemas.microsoft.com/office/powerpoint/2010/main" val="155276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a:solidFill>
                  <a:srgbClr val="33405C"/>
                </a:solidFill>
              </a:rPr>
              <a:t>Nicola is reviewed by Dr Smith (female GP) the next week.</a:t>
            </a:r>
          </a:p>
          <a:p>
            <a:pPr marL="0" indent="0">
              <a:buNone/>
            </a:pPr>
            <a:r>
              <a:rPr lang="en-GB" sz="2400">
                <a:solidFill>
                  <a:srgbClr val="33405C"/>
                </a:solidFill>
              </a:rPr>
              <a:t>She is examined and swabs are taken. </a:t>
            </a:r>
          </a:p>
          <a:p>
            <a:pPr marL="0" indent="0">
              <a:buNone/>
            </a:pPr>
            <a:endParaRPr lang="en-GB" sz="2400">
              <a:solidFill>
                <a:srgbClr val="33405C"/>
              </a:solidFill>
            </a:endParaRPr>
          </a:p>
        </p:txBody>
      </p:sp>
    </p:spTree>
    <p:extLst>
      <p:ext uri="{BB962C8B-B14F-4D97-AF65-F5344CB8AC3E}">
        <p14:creationId xmlns:p14="http://schemas.microsoft.com/office/powerpoint/2010/main" val="265575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556D08-BCE7-7152-7C48-E538179706DB}"/>
              </a:ext>
            </a:extLst>
          </p:cNvPr>
          <p:cNvSpPr txBox="1"/>
          <p:nvPr/>
        </p:nvSpPr>
        <p:spPr>
          <a:xfrm>
            <a:off x="2200836" y="2225501"/>
            <a:ext cx="4742328" cy="692497"/>
          </a:xfrm>
          <a:prstGeom prst="rect">
            <a:avLst/>
          </a:prstGeom>
          <a:noFill/>
        </p:spPr>
        <p:txBody>
          <a:bodyPr wrap="square">
            <a:spAutoFit/>
          </a:bodyPr>
          <a:lstStyle/>
          <a:p>
            <a:pPr algn="ctr"/>
            <a:r>
              <a:rPr lang="en-GB" sz="3900">
                <a:solidFill>
                  <a:srgbClr val="33405C"/>
                </a:solidFill>
              </a:rPr>
              <a:t>Part 2</a:t>
            </a:r>
            <a:endParaRPr lang="en-GB" sz="3900"/>
          </a:p>
        </p:txBody>
      </p:sp>
    </p:spTree>
    <p:extLst>
      <p:ext uri="{BB962C8B-B14F-4D97-AF65-F5344CB8AC3E}">
        <p14:creationId xmlns:p14="http://schemas.microsoft.com/office/powerpoint/2010/main" val="415079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a:solidFill>
                  <a:srgbClr val="33405C"/>
                </a:solidFill>
              </a:rPr>
              <a:t>You are reviewing your documents.</a:t>
            </a:r>
          </a:p>
          <a:p>
            <a:pPr marL="0" indent="0">
              <a:buNone/>
            </a:pPr>
            <a:r>
              <a:rPr lang="en-GB" sz="2400">
                <a:solidFill>
                  <a:srgbClr val="33405C"/>
                </a:solidFill>
              </a:rPr>
              <a:t>You have received the following discharge summary.</a:t>
            </a:r>
          </a:p>
          <a:p>
            <a:pPr marL="0" indent="0">
              <a:buNone/>
            </a:pPr>
            <a:endParaRPr lang="en-GB" sz="2400">
              <a:solidFill>
                <a:srgbClr val="33405C"/>
              </a:solidFill>
            </a:endParaRPr>
          </a:p>
        </p:txBody>
      </p:sp>
    </p:spTree>
    <p:extLst>
      <p:ext uri="{BB962C8B-B14F-4D97-AF65-F5344CB8AC3E}">
        <p14:creationId xmlns:p14="http://schemas.microsoft.com/office/powerpoint/2010/main" val="160742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85E8FA-2AA8-E687-45F9-DEEB860E5349}"/>
              </a:ext>
            </a:extLst>
          </p:cNvPr>
          <p:cNvSpPr txBox="1">
            <a:spLocks/>
          </p:cNvSpPr>
          <p:nvPr/>
        </p:nvSpPr>
        <p:spPr>
          <a:xfrm>
            <a:off x="731520" y="365125"/>
            <a:ext cx="1062227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a:solidFill>
                  <a:srgbClr val="33405C"/>
                </a:solidFill>
              </a:rPr>
              <a:t>Learning Objectives</a:t>
            </a:r>
          </a:p>
        </p:txBody>
      </p:sp>
      <p:sp>
        <p:nvSpPr>
          <p:cNvPr id="8" name="Content Placeholder 2">
            <a:extLst>
              <a:ext uri="{FF2B5EF4-FFF2-40B4-BE49-F238E27FC236}">
                <a16:creationId xmlns:a16="http://schemas.microsoft.com/office/drawing/2014/main" id="{273210D8-B48A-5A6D-262F-FB14DF8AB3D2}"/>
              </a:ext>
            </a:extLst>
          </p:cNvPr>
          <p:cNvSpPr txBox="1">
            <a:spLocks/>
          </p:cNvSpPr>
          <p:nvPr/>
        </p:nvSpPr>
        <p:spPr>
          <a:xfrm>
            <a:off x="4215499" y="1196022"/>
            <a:ext cx="4713099" cy="32117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b="1">
                <a:solidFill>
                  <a:srgbClr val="33405C"/>
                </a:solidFill>
              </a:rPr>
              <a:t>Clinical </a:t>
            </a:r>
            <a:endParaRPr lang="en-GB" sz="800" b="1">
              <a:solidFill>
                <a:srgbClr val="33405C"/>
              </a:solidFill>
              <a:cs typeface="Arial"/>
            </a:endParaRPr>
          </a:p>
          <a:p>
            <a:r>
              <a:rPr lang="en-GB" sz="800">
                <a:solidFill>
                  <a:srgbClr val="33405C"/>
                </a:solidFill>
              </a:rPr>
              <a:t>PV discharge - causes, investigations and management </a:t>
            </a:r>
            <a:endParaRPr lang="en-GB" sz="800">
              <a:solidFill>
                <a:srgbClr val="33405C"/>
              </a:solidFill>
              <a:cs typeface="Arial"/>
            </a:endParaRPr>
          </a:p>
          <a:p>
            <a:r>
              <a:rPr lang="en-GB" sz="800">
                <a:solidFill>
                  <a:srgbClr val="33405C"/>
                </a:solidFill>
              </a:rPr>
              <a:t>Understand when to use a MARAC form </a:t>
            </a:r>
            <a:endParaRPr lang="en-GB" sz="800">
              <a:solidFill>
                <a:srgbClr val="33405C"/>
              </a:solidFill>
              <a:cs typeface="Arial"/>
            </a:endParaRPr>
          </a:p>
          <a:p>
            <a:r>
              <a:rPr lang="en-GB" sz="800">
                <a:solidFill>
                  <a:srgbClr val="33405C"/>
                </a:solidFill>
              </a:rPr>
              <a:t>Understand complaints process in General Practice </a:t>
            </a:r>
            <a:endParaRPr lang="en-GB" sz="800">
              <a:solidFill>
                <a:srgbClr val="33405C"/>
              </a:solidFill>
              <a:cs typeface="Arial"/>
            </a:endParaRPr>
          </a:p>
          <a:p>
            <a:pPr marL="0" indent="0">
              <a:buNone/>
            </a:pPr>
            <a:r>
              <a:rPr lang="en-GB" sz="800" b="1">
                <a:solidFill>
                  <a:srgbClr val="33405C"/>
                </a:solidFill>
              </a:rPr>
              <a:t>Ethics </a:t>
            </a:r>
            <a:endParaRPr lang="en-GB" sz="800" b="1">
              <a:solidFill>
                <a:srgbClr val="33405C"/>
              </a:solidFill>
              <a:cs typeface="Arial"/>
            </a:endParaRPr>
          </a:p>
          <a:p>
            <a:r>
              <a:rPr lang="en-GB" sz="800">
                <a:solidFill>
                  <a:srgbClr val="33405C"/>
                </a:solidFill>
              </a:rPr>
              <a:t>Understand the difference between Gillick and Frasier competency </a:t>
            </a:r>
            <a:endParaRPr lang="en-GB" sz="800">
              <a:solidFill>
                <a:srgbClr val="33405C"/>
              </a:solidFill>
              <a:cs typeface="Arial"/>
            </a:endParaRPr>
          </a:p>
          <a:p>
            <a:r>
              <a:rPr lang="en-GB" sz="800">
                <a:solidFill>
                  <a:srgbClr val="33405C"/>
                </a:solidFill>
              </a:rPr>
              <a:t>Understand the importance of consent for intimate examinations </a:t>
            </a:r>
            <a:endParaRPr lang="en-GB" sz="800">
              <a:solidFill>
                <a:srgbClr val="33405C"/>
              </a:solidFill>
              <a:cs typeface="Arial"/>
            </a:endParaRPr>
          </a:p>
          <a:p>
            <a:pPr>
              <a:lnSpc>
                <a:spcPct val="120000"/>
              </a:lnSpc>
            </a:pPr>
            <a:r>
              <a:rPr lang="en-GB" sz="800">
                <a:solidFill>
                  <a:srgbClr val="33405C"/>
                </a:solidFill>
              </a:rPr>
              <a:t>Understand the importance of continuing professional development, reflecting and maintaining a portfolio</a:t>
            </a:r>
            <a:endParaRPr lang="en-GB" sz="800">
              <a:solidFill>
                <a:srgbClr val="33405C"/>
              </a:solidFill>
              <a:cs typeface="Arial"/>
            </a:endParaRPr>
          </a:p>
          <a:p>
            <a:pPr marL="0" indent="0">
              <a:buNone/>
            </a:pPr>
            <a:r>
              <a:rPr lang="en-GB" sz="800" b="1">
                <a:solidFill>
                  <a:srgbClr val="33405C"/>
                </a:solidFill>
              </a:rPr>
              <a:t>OSCE </a:t>
            </a:r>
            <a:endParaRPr lang="en-GB" sz="800" b="1">
              <a:solidFill>
                <a:srgbClr val="33405C"/>
              </a:solidFill>
              <a:cs typeface="Arial"/>
            </a:endParaRPr>
          </a:p>
          <a:p>
            <a:r>
              <a:rPr lang="en-GB" sz="800">
                <a:solidFill>
                  <a:srgbClr val="33405C"/>
                </a:solidFill>
              </a:rPr>
              <a:t>Contraceptive counselling</a:t>
            </a:r>
            <a:endParaRPr lang="en-GB" sz="800">
              <a:solidFill>
                <a:srgbClr val="33405C"/>
              </a:solidFill>
              <a:cs typeface="Arial"/>
            </a:endParaRPr>
          </a:p>
          <a:p>
            <a:r>
              <a:rPr lang="en-GB" sz="800">
                <a:solidFill>
                  <a:srgbClr val="33405C"/>
                </a:solidFill>
              </a:rPr>
              <a:t>Dealing with complaints </a:t>
            </a:r>
            <a:endParaRPr lang="en-GB" sz="800">
              <a:solidFill>
                <a:srgbClr val="33405C"/>
              </a:solidFill>
              <a:cs typeface="Arial"/>
            </a:endParaRPr>
          </a:p>
          <a:p>
            <a:r>
              <a:rPr lang="en-GB" sz="800">
                <a:solidFill>
                  <a:srgbClr val="33405C"/>
                </a:solidFill>
                <a:cs typeface="Arial"/>
              </a:rPr>
              <a:t>SAFEGUARDING – please make sure this is covered.</a:t>
            </a:r>
          </a:p>
          <a:p>
            <a:pPr marL="0" indent="0">
              <a:buNone/>
            </a:pPr>
            <a:endParaRPr lang="en-GB">
              <a:solidFill>
                <a:srgbClr val="33405C"/>
              </a:solidFill>
              <a:cs typeface="Arial"/>
            </a:endParaRPr>
          </a:p>
        </p:txBody>
      </p:sp>
      <p:pic>
        <p:nvPicPr>
          <p:cNvPr id="9" name="Picture 8" descr="A screenshot of a computer&#10;&#10;Description automatically generated">
            <a:extLst>
              <a:ext uri="{FF2B5EF4-FFF2-40B4-BE49-F238E27FC236}">
                <a16:creationId xmlns:a16="http://schemas.microsoft.com/office/drawing/2014/main" id="{1EB37E88-3CB9-E60B-BA60-9B9E86208419}"/>
              </a:ext>
            </a:extLst>
          </p:cNvPr>
          <p:cNvPicPr>
            <a:picLocks noChangeAspect="1"/>
          </p:cNvPicPr>
          <p:nvPr/>
        </p:nvPicPr>
        <p:blipFill rotWithShape="1">
          <a:blip r:embed="rId3"/>
          <a:srcRect l="21645" t="26629" r="60878" b="54016"/>
          <a:stretch/>
        </p:blipFill>
        <p:spPr bwMode="auto">
          <a:xfrm>
            <a:off x="199517" y="1197374"/>
            <a:ext cx="3488942" cy="2414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157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02581D-C019-7394-F7D3-B004E53F3AC7}"/>
              </a:ext>
            </a:extLst>
          </p:cNvPr>
          <p:cNvPicPr>
            <a:picLocks noChangeAspect="1"/>
          </p:cNvPicPr>
          <p:nvPr/>
        </p:nvPicPr>
        <p:blipFill rotWithShape="1">
          <a:blip r:embed="rId2"/>
          <a:srcRect l="35434" t="24454" r="33894" b="5630"/>
          <a:stretch/>
        </p:blipFill>
        <p:spPr>
          <a:xfrm>
            <a:off x="2767981" y="0"/>
            <a:ext cx="3608038" cy="5140218"/>
          </a:xfrm>
          <a:prstGeom prst="rect">
            <a:avLst/>
          </a:prstGeom>
        </p:spPr>
      </p:pic>
    </p:spTree>
    <p:extLst>
      <p:ext uri="{BB962C8B-B14F-4D97-AF65-F5344CB8AC3E}">
        <p14:creationId xmlns:p14="http://schemas.microsoft.com/office/powerpoint/2010/main" val="47444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092018"/>
            <a:ext cx="2725271" cy="2959464"/>
          </a:xfrm>
        </p:spPr>
        <p:txBody>
          <a:bodyPr/>
          <a:lstStyle/>
          <a:p>
            <a:r>
              <a:rPr lang="en-GB" sz="2800">
                <a:solidFill>
                  <a:srgbClr val="33405C"/>
                </a:solidFill>
              </a:rPr>
              <a:t>Discussion Point: Communication between primary and secondary care</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725271" y="1156726"/>
            <a:ext cx="6418729" cy="2830048"/>
          </a:xfrm>
        </p:spPr>
        <p:txBody>
          <a:bodyPr>
            <a:normAutofit fontScale="62500" lnSpcReduction="20000"/>
          </a:bodyPr>
          <a:lstStyle/>
          <a:p>
            <a:pPr>
              <a:lnSpc>
                <a:spcPct val="120000"/>
              </a:lnSpc>
            </a:pPr>
            <a:r>
              <a:rPr lang="en-GB">
                <a:solidFill>
                  <a:srgbClr val="33405C"/>
                </a:solidFill>
              </a:rPr>
              <a:t>Who receives a copy of the discharge summary?</a:t>
            </a:r>
          </a:p>
          <a:p>
            <a:pPr>
              <a:lnSpc>
                <a:spcPct val="120000"/>
              </a:lnSpc>
            </a:pPr>
            <a:r>
              <a:rPr lang="en-GB">
                <a:solidFill>
                  <a:srgbClr val="33405C"/>
                </a:solidFill>
              </a:rPr>
              <a:t>What do you think of this discharge summary?</a:t>
            </a:r>
          </a:p>
          <a:p>
            <a:pPr>
              <a:lnSpc>
                <a:spcPct val="120000"/>
              </a:lnSpc>
            </a:pPr>
            <a:r>
              <a:rPr lang="en-GB">
                <a:solidFill>
                  <a:srgbClr val="33405C"/>
                </a:solidFill>
              </a:rPr>
              <a:t>What happens when a possible clinical error is detected?</a:t>
            </a:r>
          </a:p>
          <a:p>
            <a:pPr>
              <a:lnSpc>
                <a:spcPct val="120000"/>
              </a:lnSpc>
            </a:pPr>
            <a:r>
              <a:rPr lang="en-GB">
                <a:solidFill>
                  <a:srgbClr val="33405C"/>
                </a:solidFill>
              </a:rPr>
              <a:t>How should the GP follow this patient up?</a:t>
            </a:r>
          </a:p>
          <a:p>
            <a:pPr>
              <a:lnSpc>
                <a:spcPct val="120000"/>
              </a:lnSpc>
            </a:pPr>
            <a:r>
              <a:rPr lang="en-GB">
                <a:solidFill>
                  <a:srgbClr val="33405C"/>
                </a:solidFill>
              </a:rPr>
              <a:t>How does contact tracing work? How does it affect patient confidentiality if the patient is not happy for you to inform their partner?</a:t>
            </a:r>
          </a:p>
          <a:p>
            <a:pPr marL="0" indent="0">
              <a:lnSpc>
                <a:spcPct val="120000"/>
              </a:lnSpc>
              <a:buNone/>
            </a:pPr>
            <a:endParaRPr lang="en-GB">
              <a:solidFill>
                <a:srgbClr val="33405C"/>
              </a:solidFill>
            </a:endParaRPr>
          </a:p>
          <a:p>
            <a:pPr>
              <a:lnSpc>
                <a:spcPct val="120000"/>
              </a:lnSpc>
            </a:pPr>
            <a:endParaRPr lang="en-GB">
              <a:solidFill>
                <a:srgbClr val="33405C"/>
              </a:solidFill>
            </a:endParaRPr>
          </a:p>
        </p:txBody>
      </p:sp>
    </p:spTree>
    <p:extLst>
      <p:ext uri="{BB962C8B-B14F-4D97-AF65-F5344CB8AC3E}">
        <p14:creationId xmlns:p14="http://schemas.microsoft.com/office/powerpoint/2010/main" val="17073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lnSpc>
                <a:spcPct val="100000"/>
              </a:lnSpc>
              <a:buNone/>
            </a:pPr>
            <a:r>
              <a:rPr lang="en-GB" sz="2400">
                <a:solidFill>
                  <a:srgbClr val="33405C"/>
                </a:solidFill>
              </a:rPr>
              <a:t>You are made aware by the practice manager that a complaint to the GP practice has been raised by Nicola's Mother</a:t>
            </a:r>
          </a:p>
          <a:p>
            <a:pPr>
              <a:lnSpc>
                <a:spcPct val="100000"/>
              </a:lnSpc>
            </a:pPr>
            <a:endParaRPr lang="en-GB" sz="2400">
              <a:solidFill>
                <a:srgbClr val="33405C"/>
              </a:solidFill>
            </a:endParaRPr>
          </a:p>
          <a:p>
            <a:pPr marL="0" indent="0">
              <a:lnSpc>
                <a:spcPct val="100000"/>
              </a:lnSpc>
              <a:buNone/>
            </a:pPr>
            <a:endParaRPr lang="en-GB" sz="2400">
              <a:solidFill>
                <a:srgbClr val="33405C"/>
              </a:solidFill>
            </a:endParaRPr>
          </a:p>
        </p:txBody>
      </p:sp>
    </p:spTree>
    <p:extLst>
      <p:ext uri="{BB962C8B-B14F-4D97-AF65-F5344CB8AC3E}">
        <p14:creationId xmlns:p14="http://schemas.microsoft.com/office/powerpoint/2010/main" val="202716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7567" y="-172890"/>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582114" y="400860"/>
            <a:ext cx="7979773" cy="323165"/>
          </a:xfrm>
          <a:prstGeom prst="rect">
            <a:avLst/>
          </a:prstGeom>
          <a:noFill/>
        </p:spPr>
        <p:txBody>
          <a:bodyPr wrap="square">
            <a:spAutoFit/>
          </a:bodyPr>
          <a:lstStyle/>
          <a:p>
            <a:r>
              <a:rPr lang="en-GB" sz="1500">
                <a:solidFill>
                  <a:srgbClr val="33405C"/>
                </a:solidFill>
              </a:rPr>
              <a:t>EMIS  Admin note: Dr Smith	Patient name: Nicola Baker(F) 	Age: 15</a:t>
            </a:r>
          </a:p>
        </p:txBody>
      </p:sp>
      <p:sp>
        <p:nvSpPr>
          <p:cNvPr id="5" name="TextBox 4">
            <a:extLst>
              <a:ext uri="{FF2B5EF4-FFF2-40B4-BE49-F238E27FC236}">
                <a16:creationId xmlns:a16="http://schemas.microsoft.com/office/drawing/2014/main" id="{C42DDEC3-144F-0D77-5FD5-61270F278D34}"/>
              </a:ext>
            </a:extLst>
          </p:cNvPr>
          <p:cNvSpPr txBox="1"/>
          <p:nvPr/>
        </p:nvSpPr>
        <p:spPr>
          <a:xfrm>
            <a:off x="574765" y="791071"/>
            <a:ext cx="8451668" cy="4247317"/>
          </a:xfrm>
          <a:prstGeom prst="rect">
            <a:avLst/>
          </a:prstGeom>
          <a:noFill/>
        </p:spPr>
        <p:txBody>
          <a:bodyPr wrap="square" rtlCol="0">
            <a:spAutoFit/>
          </a:bodyPr>
          <a:lstStyle/>
          <a:p>
            <a:r>
              <a:rPr lang="en-GB" sz="1500">
                <a:solidFill>
                  <a:srgbClr val="33405C"/>
                </a:solidFill>
              </a:rPr>
              <a:t>Dear Dr Smith,</a:t>
            </a:r>
          </a:p>
          <a:p>
            <a:r>
              <a:rPr lang="en-GB" sz="1500">
                <a:solidFill>
                  <a:srgbClr val="33405C"/>
                </a:solidFill>
              </a:rPr>
              <a:t> </a:t>
            </a:r>
          </a:p>
          <a:p>
            <a:r>
              <a:rPr lang="en-GB" sz="1500">
                <a:solidFill>
                  <a:srgbClr val="33405C"/>
                </a:solidFill>
              </a:rPr>
              <a:t>I am writing to complain about the fact that my daughter Nicola was not diagnosed correctly by yourself. She came to see you with vaginal discharge, and you took some swabs and that was it. You did not ring me or Nicola with the results or give her any treatment! </a:t>
            </a:r>
          </a:p>
          <a:p>
            <a:r>
              <a:rPr lang="en-GB" sz="1500">
                <a:solidFill>
                  <a:srgbClr val="33405C"/>
                </a:solidFill>
              </a:rPr>
              <a:t>She ended up in A&amp;E as the discharge got worse. They said she had chlamydia and that it had shown up on the system when you took the swab. They said it was so far advanced they had to operate and now she may have fertility problems in the future. </a:t>
            </a:r>
          </a:p>
          <a:p>
            <a:endParaRPr lang="en-GB" sz="1500">
              <a:solidFill>
                <a:srgbClr val="33405C"/>
              </a:solidFill>
            </a:endParaRPr>
          </a:p>
          <a:p>
            <a:r>
              <a:rPr lang="en-GB" sz="1500">
                <a:solidFill>
                  <a:srgbClr val="33405C"/>
                </a:solidFill>
              </a:rPr>
              <a:t>We are disappointed that you did not inform Nicola or I of her results and that this led to serious complications.  I want to raise this formally and take it up to whoever can help me. </a:t>
            </a:r>
          </a:p>
          <a:p>
            <a:endParaRPr lang="en-GB" sz="1500">
              <a:solidFill>
                <a:srgbClr val="33405C"/>
              </a:solidFill>
            </a:endParaRPr>
          </a:p>
          <a:p>
            <a:r>
              <a:rPr lang="en-GB" sz="1500">
                <a:solidFill>
                  <a:srgbClr val="33405C"/>
                </a:solidFill>
              </a:rPr>
              <a:t>Your Sincerely, </a:t>
            </a:r>
          </a:p>
          <a:p>
            <a:r>
              <a:rPr lang="en-GB" sz="1500">
                <a:solidFill>
                  <a:srgbClr val="33405C"/>
                </a:solidFill>
              </a:rPr>
              <a:t>Marie Baker</a:t>
            </a:r>
          </a:p>
          <a:p>
            <a:r>
              <a:rPr lang="en-GB" sz="1500">
                <a:solidFill>
                  <a:srgbClr val="33405C"/>
                </a:solidFill>
              </a:rPr>
              <a:t>(Mother of Nicola)</a:t>
            </a:r>
          </a:p>
          <a:p>
            <a:r>
              <a:rPr lang="en-GB" sz="1500">
                <a:solidFill>
                  <a:srgbClr val="33405C"/>
                </a:solidFill>
              </a:rPr>
              <a:t> </a:t>
            </a:r>
          </a:p>
          <a:p>
            <a:endParaRPr lang="en-GB" sz="1500">
              <a:solidFill>
                <a:srgbClr val="33405C"/>
              </a:solidFill>
            </a:endParaRPr>
          </a:p>
          <a:p>
            <a:endParaRPr lang="en-GB" sz="1500">
              <a:solidFill>
                <a:srgbClr val="33405C"/>
              </a:solidFill>
            </a:endParaRPr>
          </a:p>
        </p:txBody>
      </p:sp>
    </p:spTree>
    <p:extLst>
      <p:ext uri="{BB962C8B-B14F-4D97-AF65-F5344CB8AC3E}">
        <p14:creationId xmlns:p14="http://schemas.microsoft.com/office/powerpoint/2010/main" val="328050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251011" y="1701618"/>
            <a:ext cx="2725271" cy="2959464"/>
          </a:xfrm>
        </p:spPr>
        <p:txBody>
          <a:bodyPr/>
          <a:lstStyle/>
          <a:p>
            <a:r>
              <a:rPr lang="en-GB" sz="2800">
                <a:solidFill>
                  <a:srgbClr val="33405C"/>
                </a:solidFill>
              </a:rPr>
              <a:t>Discussion Point: Managing complaints</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725271" y="1156726"/>
            <a:ext cx="6418729" cy="2830048"/>
          </a:xfrm>
        </p:spPr>
        <p:txBody>
          <a:bodyPr>
            <a:normAutofit fontScale="85000" lnSpcReduction="10000"/>
          </a:bodyPr>
          <a:lstStyle/>
          <a:p>
            <a:r>
              <a:rPr lang="en-GB">
                <a:solidFill>
                  <a:srgbClr val="33405C"/>
                </a:solidFill>
              </a:rPr>
              <a:t>What is your practice policy for complaints? Share what happens in your practice. </a:t>
            </a:r>
          </a:p>
          <a:p>
            <a:r>
              <a:rPr lang="en-GB">
                <a:solidFill>
                  <a:srgbClr val="33405C"/>
                </a:solidFill>
              </a:rPr>
              <a:t>Who should respond to this email? </a:t>
            </a:r>
          </a:p>
          <a:p>
            <a:r>
              <a:rPr lang="en-GB">
                <a:solidFill>
                  <a:srgbClr val="33405C"/>
                </a:solidFill>
              </a:rPr>
              <a:t>Should there be a written response or verbal? </a:t>
            </a:r>
          </a:p>
          <a:p>
            <a:r>
              <a:rPr lang="en-GB">
                <a:solidFill>
                  <a:srgbClr val="33405C"/>
                </a:solidFill>
              </a:rPr>
              <a:t>How do you think you would feel if you were the clinician on the receiving end of this email? </a:t>
            </a:r>
          </a:p>
          <a:p>
            <a:endParaRPr lang="en-GB">
              <a:solidFill>
                <a:srgbClr val="33405C"/>
              </a:solidFill>
            </a:endParaRPr>
          </a:p>
          <a:p>
            <a:pPr>
              <a:lnSpc>
                <a:spcPct val="120000"/>
              </a:lnSpc>
            </a:pPr>
            <a:endParaRPr lang="en-GB">
              <a:solidFill>
                <a:srgbClr val="33405C"/>
              </a:solidFill>
            </a:endParaRPr>
          </a:p>
        </p:txBody>
      </p:sp>
    </p:spTree>
    <p:extLst>
      <p:ext uri="{BB962C8B-B14F-4D97-AF65-F5344CB8AC3E}">
        <p14:creationId xmlns:p14="http://schemas.microsoft.com/office/powerpoint/2010/main" val="120952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lnSpc>
                <a:spcPct val="100000"/>
              </a:lnSpc>
              <a:buNone/>
            </a:pPr>
            <a:r>
              <a:rPr lang="en-GB" sz="2400">
                <a:solidFill>
                  <a:srgbClr val="33405C"/>
                </a:solidFill>
              </a:rPr>
              <a:t>A significant events meeting is called in the practice </a:t>
            </a:r>
          </a:p>
          <a:p>
            <a:pPr marL="0" indent="0">
              <a:lnSpc>
                <a:spcPct val="100000"/>
              </a:lnSpc>
              <a:buNone/>
            </a:pPr>
            <a:endParaRPr lang="en-GB" sz="2400">
              <a:solidFill>
                <a:srgbClr val="33405C"/>
              </a:solidFill>
            </a:endParaRPr>
          </a:p>
        </p:txBody>
      </p:sp>
    </p:spTree>
    <p:extLst>
      <p:ext uri="{BB962C8B-B14F-4D97-AF65-F5344CB8AC3E}">
        <p14:creationId xmlns:p14="http://schemas.microsoft.com/office/powerpoint/2010/main" val="1515468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63B42-5249-1C35-EFD3-69A4D92C5C51}"/>
              </a:ext>
            </a:extLst>
          </p:cNvPr>
          <p:cNvPicPr>
            <a:picLocks noChangeAspect="1"/>
          </p:cNvPicPr>
          <p:nvPr/>
        </p:nvPicPr>
        <p:blipFill rotWithShape="1">
          <a:blip r:embed="rId2"/>
          <a:srcRect l="36583" t="28112" r="31793" b="8319"/>
          <a:stretch/>
        </p:blipFill>
        <p:spPr>
          <a:xfrm>
            <a:off x="554812" y="0"/>
            <a:ext cx="4093894" cy="5143500"/>
          </a:xfrm>
          <a:prstGeom prst="rect">
            <a:avLst/>
          </a:prstGeom>
        </p:spPr>
      </p:pic>
      <p:pic>
        <p:nvPicPr>
          <p:cNvPr id="4" name="Picture 3">
            <a:extLst>
              <a:ext uri="{FF2B5EF4-FFF2-40B4-BE49-F238E27FC236}">
                <a16:creationId xmlns:a16="http://schemas.microsoft.com/office/drawing/2014/main" id="{0FD6D347-3A4B-E4E4-9F86-35877CB9C63B}"/>
              </a:ext>
            </a:extLst>
          </p:cNvPr>
          <p:cNvPicPr>
            <a:picLocks noChangeAspect="1"/>
          </p:cNvPicPr>
          <p:nvPr/>
        </p:nvPicPr>
        <p:blipFill rotWithShape="1">
          <a:blip r:embed="rId3"/>
          <a:srcRect l="35040" t="37556" r="31005" b="27941"/>
          <a:stretch/>
        </p:blipFill>
        <p:spPr>
          <a:xfrm>
            <a:off x="4816589" y="161365"/>
            <a:ext cx="4181436" cy="2655513"/>
          </a:xfrm>
          <a:prstGeom prst="rect">
            <a:avLst/>
          </a:prstGeom>
        </p:spPr>
      </p:pic>
    </p:spTree>
    <p:extLst>
      <p:ext uri="{BB962C8B-B14F-4D97-AF65-F5344CB8AC3E}">
        <p14:creationId xmlns:p14="http://schemas.microsoft.com/office/powerpoint/2010/main" val="2510912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72890"/>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92470" y="309420"/>
            <a:ext cx="7979773" cy="323165"/>
          </a:xfrm>
          <a:prstGeom prst="rect">
            <a:avLst/>
          </a:prstGeom>
          <a:noFill/>
        </p:spPr>
        <p:txBody>
          <a:bodyPr wrap="square">
            <a:spAutoFit/>
          </a:bodyPr>
          <a:lstStyle/>
          <a:p>
            <a:r>
              <a:rPr lang="en-GB" sz="1500">
                <a:solidFill>
                  <a:srgbClr val="33405C"/>
                </a:solidFill>
              </a:rPr>
              <a:t>EMIS  Consultation: Dr Smith	Patient name: Nicola Baker(F) 	Age: 15</a:t>
            </a:r>
          </a:p>
        </p:txBody>
      </p:sp>
      <p:sp>
        <p:nvSpPr>
          <p:cNvPr id="5" name="TextBox 4">
            <a:extLst>
              <a:ext uri="{FF2B5EF4-FFF2-40B4-BE49-F238E27FC236}">
                <a16:creationId xmlns:a16="http://schemas.microsoft.com/office/drawing/2014/main" id="{C42DDEC3-144F-0D77-5FD5-61270F278D34}"/>
              </a:ext>
            </a:extLst>
          </p:cNvPr>
          <p:cNvSpPr txBox="1"/>
          <p:nvPr/>
        </p:nvSpPr>
        <p:spPr>
          <a:xfrm>
            <a:off x="492470" y="772783"/>
            <a:ext cx="8451668" cy="2862322"/>
          </a:xfrm>
          <a:prstGeom prst="rect">
            <a:avLst/>
          </a:prstGeom>
          <a:noFill/>
        </p:spPr>
        <p:txBody>
          <a:bodyPr wrap="square" rtlCol="0">
            <a:spAutoFit/>
          </a:bodyPr>
          <a:lstStyle/>
          <a:p>
            <a:r>
              <a:rPr lang="en-GB" sz="1500">
                <a:solidFill>
                  <a:srgbClr val="33405C"/>
                </a:solidFill>
              </a:rPr>
              <a:t>Spoke to patient &amp; mother and explained that the swab result had incorrectly been labelled as normal. We apology for our part played in the possible misdiagnosis. </a:t>
            </a:r>
          </a:p>
          <a:p>
            <a:r>
              <a:rPr lang="en-GB" sz="1500">
                <a:solidFill>
                  <a:srgbClr val="33405C"/>
                </a:solidFill>
              </a:rPr>
              <a:t> </a:t>
            </a:r>
          </a:p>
          <a:p>
            <a:r>
              <a:rPr lang="en-GB" sz="1500">
                <a:solidFill>
                  <a:srgbClr val="33405C"/>
                </a:solidFill>
              </a:rPr>
              <a:t>Patient's mother understandably annoyed at possible future complications. Especially given last few difficult years dealing with abuse. She feels supported by victim support and local sexual health clinic. </a:t>
            </a:r>
          </a:p>
          <a:p>
            <a:endParaRPr lang="en-GB" sz="1500">
              <a:solidFill>
                <a:srgbClr val="33405C"/>
              </a:solidFill>
            </a:endParaRPr>
          </a:p>
          <a:p>
            <a:r>
              <a:rPr lang="en-GB" sz="1500">
                <a:solidFill>
                  <a:srgbClr val="33405C"/>
                </a:solidFill>
              </a:rPr>
              <a:t>Patient just wanted to put it all behind her and seems she may never be fully rid of it as may have to deal now with these complications. </a:t>
            </a:r>
          </a:p>
          <a:p>
            <a:r>
              <a:rPr lang="en-GB" sz="1500">
                <a:solidFill>
                  <a:srgbClr val="33405C"/>
                </a:solidFill>
              </a:rPr>
              <a:t> </a:t>
            </a:r>
          </a:p>
          <a:p>
            <a:r>
              <a:rPr lang="en-GB" sz="1500">
                <a:solidFill>
                  <a:srgbClr val="33405C"/>
                </a:solidFill>
              </a:rPr>
              <a:t>Offered apologies again and patient seemed content with explanation and action points.</a:t>
            </a:r>
          </a:p>
          <a:p>
            <a:endParaRPr lang="en-GB" sz="1500">
              <a:solidFill>
                <a:srgbClr val="33405C"/>
              </a:solidFill>
            </a:endParaRPr>
          </a:p>
        </p:txBody>
      </p:sp>
    </p:spTree>
    <p:extLst>
      <p:ext uri="{BB962C8B-B14F-4D97-AF65-F5344CB8AC3E}">
        <p14:creationId xmlns:p14="http://schemas.microsoft.com/office/powerpoint/2010/main" val="357787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038258"/>
            <a:ext cx="2919549" cy="3234229"/>
          </a:xfrm>
        </p:spPr>
        <p:txBody>
          <a:bodyPr/>
          <a:lstStyle/>
          <a:p>
            <a:r>
              <a:rPr lang="en-GB" sz="4000">
                <a:solidFill>
                  <a:srgbClr val="33405C"/>
                </a:solidFill>
              </a:rPr>
              <a:t>Discussion Point: Managing complaints</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762796" y="1021976"/>
            <a:ext cx="6048101" cy="3083266"/>
          </a:xfrm>
        </p:spPr>
        <p:txBody>
          <a:bodyPr>
            <a:noAutofit/>
          </a:bodyPr>
          <a:lstStyle/>
          <a:p>
            <a:r>
              <a:rPr lang="en-GB" sz="2000">
                <a:solidFill>
                  <a:srgbClr val="33405C"/>
                </a:solidFill>
              </a:rPr>
              <a:t>What are your reflections on how this complaint was handled- do you think it was handled well?</a:t>
            </a:r>
          </a:p>
          <a:p>
            <a:r>
              <a:rPr lang="en-GB" sz="2000">
                <a:solidFill>
                  <a:srgbClr val="33405C"/>
                </a:solidFill>
              </a:rPr>
              <a:t>What would happen if the patient was not satisfied with the response and wanted to take this further?</a:t>
            </a:r>
          </a:p>
          <a:p>
            <a:r>
              <a:rPr lang="en-GB" sz="2000">
                <a:solidFill>
                  <a:srgbClr val="33405C"/>
                </a:solidFill>
              </a:rPr>
              <a:t>Does anyone have any experiences of SEA at their practice?</a:t>
            </a:r>
          </a:p>
          <a:p>
            <a:endParaRPr lang="en-GB" sz="1900">
              <a:solidFill>
                <a:srgbClr val="33405C"/>
              </a:solidFill>
            </a:endParaRPr>
          </a:p>
        </p:txBody>
      </p:sp>
    </p:spTree>
    <p:extLst>
      <p:ext uri="{BB962C8B-B14F-4D97-AF65-F5344CB8AC3E}">
        <p14:creationId xmlns:p14="http://schemas.microsoft.com/office/powerpoint/2010/main" val="3812356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293914" y="2039132"/>
            <a:ext cx="2625634" cy="2379380"/>
          </a:xfrm>
        </p:spPr>
        <p:txBody>
          <a:bodyPr/>
          <a:lstStyle/>
          <a:p>
            <a:r>
              <a:rPr lang="en-GB" sz="4000">
                <a:solidFill>
                  <a:srgbClr val="33405C"/>
                </a:solidFill>
              </a:rPr>
              <a:t>Resources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8" y="724988"/>
            <a:ext cx="5732961" cy="3907734"/>
          </a:xfrm>
          <a:ln>
            <a:noFill/>
          </a:ln>
        </p:spPr>
        <p:txBody>
          <a:bodyPr>
            <a:normAutofit fontScale="40000" lnSpcReduction="20000"/>
          </a:bodyPr>
          <a:lstStyle/>
          <a:p>
            <a:pPr marL="0" lvl="0" indent="0" algn="l" rtl="0">
              <a:lnSpc>
                <a:spcPct val="120000"/>
              </a:lnSpc>
              <a:spcBef>
                <a:spcPts val="0"/>
              </a:spcBef>
              <a:spcAft>
                <a:spcPts val="0"/>
              </a:spcAft>
              <a:buNone/>
            </a:pPr>
            <a:r>
              <a:rPr lang="en-GB" sz="2800" b="1">
                <a:solidFill>
                  <a:srgbClr val="203568"/>
                </a:solidFill>
              </a:rPr>
              <a:t>Common Gynaecological problems  </a:t>
            </a:r>
          </a:p>
          <a:p>
            <a:pPr marL="609600" lvl="0" indent="-457200" algn="l" rtl="0">
              <a:lnSpc>
                <a:spcPct val="120000"/>
              </a:lnSpc>
              <a:spcBef>
                <a:spcPts val="0"/>
              </a:spcBef>
              <a:spcAft>
                <a:spcPts val="0"/>
              </a:spcAft>
              <a:buSzPts val="1200"/>
            </a:pPr>
            <a:r>
              <a:rPr lang="en-GB" sz="2800">
                <a:solidFill>
                  <a:srgbClr val="203568"/>
                </a:solidFill>
                <a:hlinkClick r:id="rId2">
                  <a:extLst>
                    <a:ext uri="{A12FA001-AC4F-418D-AE19-62706E023703}">
                      <ahyp:hlinkClr xmlns:ahyp="http://schemas.microsoft.com/office/drawing/2018/hyperlinkcolor" val="tx"/>
                    </a:ext>
                  </a:extLst>
                </a:hlinkClick>
              </a:rPr>
              <a:t>https://cks.nice.org.uk/topics/vaginal-discharge/diagnosis/assessment/</a:t>
            </a:r>
          </a:p>
          <a:p>
            <a:pPr marL="609600" lvl="0" indent="-457200" algn="l" rtl="0">
              <a:lnSpc>
                <a:spcPct val="120000"/>
              </a:lnSpc>
              <a:spcBef>
                <a:spcPts val="0"/>
              </a:spcBef>
              <a:spcAft>
                <a:spcPts val="0"/>
              </a:spcAft>
              <a:buSzPts val="1200"/>
            </a:pPr>
            <a:r>
              <a:rPr lang="en-GB" sz="2800">
                <a:solidFill>
                  <a:srgbClr val="203568"/>
                </a:solidFill>
                <a:hlinkClick r:id="rId2">
                  <a:extLst>
                    <a:ext uri="{A12FA001-AC4F-418D-AE19-62706E023703}">
                      <ahyp:hlinkClr xmlns:ahyp="http://schemas.microsoft.com/office/drawing/2018/hyperlinkcolor" val="tx"/>
                    </a:ext>
                  </a:extLst>
                </a:hlinkClick>
              </a:rPr>
              <a:t>https://cks.nice.org.uk/topics/infertility/</a:t>
            </a:r>
          </a:p>
          <a:p>
            <a:pPr marL="609600" lvl="0" indent="-457200" algn="l" rtl="0">
              <a:lnSpc>
                <a:spcPct val="120000"/>
              </a:lnSpc>
              <a:spcBef>
                <a:spcPts val="0"/>
              </a:spcBef>
              <a:spcAft>
                <a:spcPts val="0"/>
              </a:spcAft>
              <a:buSzPts val="1200"/>
            </a:pPr>
            <a:r>
              <a:rPr lang="en-GB" sz="2800">
                <a:solidFill>
                  <a:srgbClr val="203568"/>
                </a:solidFill>
                <a:hlinkClick r:id="rId3">
                  <a:extLst>
                    <a:ext uri="{A12FA001-AC4F-418D-AE19-62706E023703}">
                      <ahyp:hlinkClr xmlns:ahyp="http://schemas.microsoft.com/office/drawing/2018/hyperlinkcolor" val="tx"/>
                    </a:ext>
                  </a:extLst>
                </a:hlinkClick>
              </a:rPr>
              <a:t>https://cks.nice.org.uk/topics/endometriosis/</a:t>
            </a:r>
            <a:endParaRPr lang="en-GB">
              <a:solidFill>
                <a:srgbClr val="203568"/>
              </a:solidFill>
            </a:endParaRPr>
          </a:p>
          <a:p>
            <a:pPr marL="609600" lvl="0" indent="-457200" algn="l" rtl="0">
              <a:lnSpc>
                <a:spcPct val="120000"/>
              </a:lnSpc>
              <a:spcBef>
                <a:spcPts val="0"/>
              </a:spcBef>
              <a:spcAft>
                <a:spcPts val="0"/>
              </a:spcAft>
              <a:buSzPts val="1200"/>
            </a:pPr>
            <a:endParaRPr lang="en-GB" sz="2800" b="1">
              <a:solidFill>
                <a:srgbClr val="203568"/>
              </a:solidFill>
            </a:endParaRPr>
          </a:p>
          <a:p>
            <a:pPr marL="193675" lvl="0" indent="-176213" algn="l" rtl="0">
              <a:lnSpc>
                <a:spcPct val="120000"/>
              </a:lnSpc>
              <a:spcBef>
                <a:spcPts val="0"/>
              </a:spcBef>
              <a:spcAft>
                <a:spcPts val="0"/>
              </a:spcAft>
              <a:buSzPts val="1200"/>
              <a:buNone/>
            </a:pPr>
            <a:r>
              <a:rPr lang="en-GB" sz="2800" b="1">
                <a:solidFill>
                  <a:srgbClr val="203568"/>
                </a:solidFill>
              </a:rPr>
              <a:t>GP- maintaining a portfolio </a:t>
            </a:r>
          </a:p>
          <a:p>
            <a:pPr marL="609600" lvl="0" indent="-457200" algn="l" rtl="0">
              <a:lnSpc>
                <a:spcPct val="120000"/>
              </a:lnSpc>
              <a:spcBef>
                <a:spcPts val="0"/>
              </a:spcBef>
              <a:spcAft>
                <a:spcPts val="0"/>
              </a:spcAft>
              <a:buSzPts val="1200"/>
            </a:pPr>
            <a:r>
              <a:rPr lang="en-GB" sz="2800" kern="100">
                <a:solidFill>
                  <a:srgbClr val="203568"/>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https://elearning.rcgp.org.uk/pluginfile.php/170659/mod_book/chapter/376/Marac-Guide-for-GPs-Final-130617.pdf</a:t>
            </a:r>
            <a:endParaRPr lang="en-GB" kern="100">
              <a:solidFill>
                <a:srgbClr val="203568"/>
              </a:solidFill>
              <a:latin typeface="Calibri" panose="020F0502020204030204" pitchFamily="34" charset="0"/>
              <a:ea typeface="Calibri" panose="020F0502020204030204" pitchFamily="34" charset="0"/>
            </a:endParaRPr>
          </a:p>
          <a:p>
            <a:pPr marL="609600" lvl="0" indent="-457200" algn="l" rtl="0">
              <a:lnSpc>
                <a:spcPct val="120000"/>
              </a:lnSpc>
              <a:spcBef>
                <a:spcPts val="0"/>
              </a:spcBef>
              <a:spcAft>
                <a:spcPts val="0"/>
              </a:spcAft>
              <a:buSzPts val="1200"/>
            </a:pPr>
            <a:r>
              <a:rPr lang="en-GB" sz="2800" kern="100">
                <a:solidFill>
                  <a:srgbClr val="203568"/>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https://www.healthcareers.nhs.uk/career-planning/career-planning/developing-your-health-career/developing-your-portfolio/e-portfolios-doctors</a:t>
            </a:r>
            <a:endParaRPr lang="en-GB" kern="100">
              <a:solidFill>
                <a:srgbClr val="203568"/>
              </a:solidFill>
              <a:latin typeface="Calibri" panose="020F0502020204030204" pitchFamily="34" charset="0"/>
              <a:ea typeface="Calibri" panose="020F0502020204030204" pitchFamily="34" charset="0"/>
            </a:endParaRPr>
          </a:p>
          <a:p>
            <a:pPr marL="609600" lvl="0" indent="-457200" algn="l" rtl="0">
              <a:lnSpc>
                <a:spcPct val="120000"/>
              </a:lnSpc>
              <a:spcBef>
                <a:spcPts val="0"/>
              </a:spcBef>
              <a:spcAft>
                <a:spcPts val="0"/>
              </a:spcAft>
              <a:buSzPts val="1200"/>
            </a:pPr>
            <a:r>
              <a:rPr lang="en-GB" sz="2800" kern="100">
                <a:solidFill>
                  <a:srgbClr val="203568"/>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https://www.gmc-uk.org/-/media/documents/dc11703-pol-w-the-reflective-practioner-guidance-20210112_pdf-78479611.pdf</a:t>
            </a:r>
            <a:endParaRPr lang="en-GB" kern="100">
              <a:solidFill>
                <a:srgbClr val="203568"/>
              </a:solidFill>
              <a:latin typeface="Calibri" panose="020F0502020204030204" pitchFamily="34" charset="0"/>
              <a:ea typeface="Calibri" panose="020F0502020204030204" pitchFamily="34" charset="0"/>
            </a:endParaRPr>
          </a:p>
          <a:p>
            <a:pPr marL="609600" lvl="0" indent="-457200" algn="l" rtl="0">
              <a:lnSpc>
                <a:spcPct val="120000"/>
              </a:lnSpc>
              <a:spcBef>
                <a:spcPts val="0"/>
              </a:spcBef>
              <a:spcAft>
                <a:spcPts val="0"/>
              </a:spcAft>
              <a:buSzPts val="1200"/>
            </a:pPr>
            <a:r>
              <a:rPr lang="en-GB" sz="2800" spc="-10">
                <a:solidFill>
                  <a:srgbClr val="203568"/>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https://www.themdu.com/guidance-and-advice/guides/significant-event-analysis</a:t>
            </a:r>
            <a:endParaRPr lang="en-GB" sz="2800" spc="-10">
              <a:solidFill>
                <a:srgbClr val="203568"/>
              </a:solidFill>
              <a:effectLst/>
              <a:latin typeface="Calibri" panose="020F0502020204030204" pitchFamily="34" charset="0"/>
              <a:ea typeface="Calibri" panose="020F0502020204030204" pitchFamily="34" charset="0"/>
            </a:endParaRPr>
          </a:p>
          <a:p>
            <a:pPr marL="152400" lvl="0" indent="0" algn="l" rtl="0">
              <a:lnSpc>
                <a:spcPct val="120000"/>
              </a:lnSpc>
              <a:spcBef>
                <a:spcPts val="0"/>
              </a:spcBef>
              <a:spcAft>
                <a:spcPts val="0"/>
              </a:spcAft>
              <a:buSzPts val="1200"/>
              <a:buNone/>
            </a:pPr>
            <a:endParaRPr lang="en-GB" b="1" spc="-10">
              <a:solidFill>
                <a:srgbClr val="203568"/>
              </a:solidFill>
              <a:latin typeface="Calibri" panose="020F0502020204030204" pitchFamily="34" charset="0"/>
              <a:ea typeface="Calibri" panose="020F0502020204030204" pitchFamily="34" charset="0"/>
            </a:endParaRPr>
          </a:p>
          <a:p>
            <a:pPr marL="152400" lvl="0" indent="-134938" algn="l" rtl="0">
              <a:lnSpc>
                <a:spcPct val="120000"/>
              </a:lnSpc>
              <a:spcBef>
                <a:spcPts val="0"/>
              </a:spcBef>
              <a:spcAft>
                <a:spcPts val="0"/>
              </a:spcAft>
              <a:buSzPts val="1200"/>
              <a:buNone/>
            </a:pPr>
            <a:r>
              <a:rPr lang="en-GB" sz="2800" b="1">
                <a:solidFill>
                  <a:srgbClr val="203568"/>
                </a:solidFill>
              </a:rPr>
              <a:t>Ethics and Safeguarding </a:t>
            </a:r>
          </a:p>
          <a:p>
            <a:pPr marL="609600" lvl="0" indent="-457200" algn="l" rtl="0">
              <a:lnSpc>
                <a:spcPct val="120000"/>
              </a:lnSpc>
              <a:spcBef>
                <a:spcPts val="0"/>
              </a:spcBef>
              <a:spcAft>
                <a:spcPts val="0"/>
              </a:spcAft>
              <a:buSzPts val="1200"/>
            </a:pPr>
            <a:r>
              <a:rPr lang="en-GB" sz="2800" kern="100">
                <a:solidFill>
                  <a:srgbClr val="203568"/>
                </a:solidFill>
                <a:effectLst/>
                <a:latin typeface="Calibri" panose="020F0502020204030204" pitchFamily="34" charset="0"/>
                <a:ea typeface="Calibri" panose="020F0502020204030204" pitchFamily="34" charset="0"/>
                <a:hlinkClick r:id="rId8">
                  <a:extLst>
                    <a:ext uri="{A12FA001-AC4F-418D-AE19-62706E023703}">
                      <ahyp:hlinkClr xmlns:ahyp="http://schemas.microsoft.com/office/drawing/2018/hyperlinkcolor" val="tx"/>
                    </a:ext>
                  </a:extLst>
                </a:hlinkClick>
              </a:rPr>
              <a:t>https://www.areyouok.co.uk/im-a-professional/marac/</a:t>
            </a:r>
            <a:endParaRPr lang="en-GB" kern="100">
              <a:solidFill>
                <a:srgbClr val="203568"/>
              </a:solidFill>
              <a:latin typeface="Calibri" panose="020F0502020204030204" pitchFamily="34" charset="0"/>
              <a:ea typeface="Calibri" panose="020F0502020204030204" pitchFamily="34" charset="0"/>
            </a:endParaRPr>
          </a:p>
          <a:p>
            <a:pPr marL="609600" lvl="0" indent="-457200" algn="l" rtl="0">
              <a:lnSpc>
                <a:spcPct val="120000"/>
              </a:lnSpc>
              <a:spcBef>
                <a:spcPts val="0"/>
              </a:spcBef>
              <a:spcAft>
                <a:spcPts val="0"/>
              </a:spcAft>
              <a:buSzPts val="1200"/>
            </a:pPr>
            <a:r>
              <a:rPr lang="en-GB" sz="2800">
                <a:solidFill>
                  <a:srgbClr val="203568"/>
                </a:solidFill>
                <a:hlinkClick r:id="rId9">
                  <a:extLst>
                    <a:ext uri="{A12FA001-AC4F-418D-AE19-62706E023703}">
                      <ahyp:hlinkClr xmlns:ahyp="http://schemas.microsoft.com/office/drawing/2018/hyperlinkcolor" val="tx"/>
                    </a:ext>
                  </a:extLst>
                </a:hlinkClick>
              </a:rPr>
              <a:t>https://www.bma.org.uk/media/swsfdkbw/children-and-young-people2024.pdf</a:t>
            </a:r>
            <a:endParaRPr lang="en-GB" sz="2800">
              <a:solidFill>
                <a:srgbClr val="203568"/>
              </a:solidFill>
            </a:endParaRPr>
          </a:p>
          <a:p>
            <a:pPr marL="609600" lvl="0" indent="-457200" algn="l" rtl="0">
              <a:lnSpc>
                <a:spcPct val="120000"/>
              </a:lnSpc>
              <a:spcBef>
                <a:spcPts val="0"/>
              </a:spcBef>
              <a:spcAft>
                <a:spcPts val="0"/>
              </a:spcAft>
              <a:buSzPts val="1200"/>
            </a:pPr>
            <a:r>
              <a:rPr lang="en-GB" sz="2800">
                <a:solidFill>
                  <a:srgbClr val="203568"/>
                </a:solidFill>
              </a:rPr>
              <a:t>https://</a:t>
            </a:r>
            <a:r>
              <a:rPr lang="en-GB" sz="2800" err="1">
                <a:solidFill>
                  <a:srgbClr val="203568"/>
                </a:solidFill>
              </a:rPr>
              <a:t>www.bma.org.uk</a:t>
            </a:r>
            <a:r>
              <a:rPr lang="en-GB" sz="2800">
                <a:solidFill>
                  <a:srgbClr val="203568"/>
                </a:solidFill>
              </a:rPr>
              <a:t>/media/iurldd5z/core-ethics-</a:t>
            </a:r>
            <a:r>
              <a:rPr lang="en-GB" sz="2800" err="1">
                <a:solidFill>
                  <a:srgbClr val="203568"/>
                </a:solidFill>
              </a:rPr>
              <a:t>guidance.pdf</a:t>
            </a:r>
            <a:endParaRPr lang="en-GB" sz="2800">
              <a:solidFill>
                <a:srgbClr val="203568"/>
              </a:solidFill>
            </a:endParaRPr>
          </a:p>
          <a:p>
            <a:pPr marL="466725" indent="-457200">
              <a:lnSpc>
                <a:spcPct val="120000"/>
              </a:lnSpc>
              <a:buSzPts val="1200"/>
            </a:pPr>
            <a:endParaRPr lang="en-GB" sz="2800">
              <a:solidFill>
                <a:srgbClr val="203568"/>
              </a:solidFill>
            </a:endParaRPr>
          </a:p>
          <a:p>
            <a:pPr marL="381000" indent="-457200">
              <a:lnSpc>
                <a:spcPct val="120000"/>
              </a:lnSpc>
              <a:buSzPts val="1200"/>
            </a:pPr>
            <a:endParaRPr lang="en-GB" sz="2800" kern="100">
              <a:solidFill>
                <a:srgbClr val="203568"/>
              </a:solidFill>
              <a:effectLst/>
              <a:latin typeface="Calibri" panose="020F0502020204030204" pitchFamily="34" charset="0"/>
              <a:ea typeface="Calibri" panose="020F0502020204030204" pitchFamily="34" charset="0"/>
            </a:endParaRPr>
          </a:p>
          <a:p>
            <a:pPr marL="571500" indent="-457200">
              <a:lnSpc>
                <a:spcPct val="120000"/>
              </a:lnSpc>
              <a:spcBef>
                <a:spcPts val="110"/>
              </a:spcBef>
              <a:tabLst>
                <a:tab pos="520700" algn="l"/>
              </a:tabLst>
            </a:pPr>
            <a:endParaRPr lang="en-GB" sz="2800">
              <a:solidFill>
                <a:srgbClr val="203568"/>
              </a:solidFill>
              <a:effectLst/>
              <a:latin typeface="Calibri" panose="020F0502020204030204" pitchFamily="34" charset="0"/>
              <a:ea typeface="Calibri" panose="020F0502020204030204" pitchFamily="34" charset="0"/>
            </a:endParaRPr>
          </a:p>
          <a:p>
            <a:pPr lvl="0">
              <a:lnSpc>
                <a:spcPct val="120000"/>
              </a:lnSpc>
              <a:spcBef>
                <a:spcPts val="110"/>
              </a:spcBef>
              <a:tabLst>
                <a:tab pos="520700" algn="l"/>
              </a:tabLst>
            </a:pPr>
            <a:endParaRPr lang="en-GB" sz="2800">
              <a:solidFill>
                <a:srgbClr val="203568"/>
              </a:solidFill>
              <a:effectLst/>
              <a:latin typeface="Calibri" panose="020F0502020204030204" pitchFamily="34" charset="0"/>
              <a:ea typeface="Calibri" panose="020F0502020204030204" pitchFamily="34" charset="0"/>
            </a:endParaRPr>
          </a:p>
          <a:p>
            <a:pPr>
              <a:lnSpc>
                <a:spcPct val="120000"/>
              </a:lnSpc>
            </a:pPr>
            <a:endParaRPr lang="en-GB" sz="2800" u="sng">
              <a:solidFill>
                <a:srgbClr val="203568"/>
              </a:solidFill>
            </a:endParaRPr>
          </a:p>
          <a:p>
            <a:pPr>
              <a:lnSpc>
                <a:spcPct val="120000"/>
              </a:lnSpc>
            </a:pPr>
            <a:endParaRPr lang="en-GB">
              <a:solidFill>
                <a:srgbClr val="203568"/>
              </a:solidFill>
            </a:endParaRPr>
          </a:p>
          <a:p>
            <a:pPr>
              <a:lnSpc>
                <a:spcPct val="120000"/>
              </a:lnSpc>
            </a:pPr>
            <a:endParaRPr lang="en-GB">
              <a:solidFill>
                <a:srgbClr val="203568"/>
              </a:solidFill>
            </a:endParaRPr>
          </a:p>
        </p:txBody>
      </p:sp>
    </p:spTree>
    <p:extLst>
      <p:ext uri="{BB962C8B-B14F-4D97-AF65-F5344CB8AC3E}">
        <p14:creationId xmlns:p14="http://schemas.microsoft.com/office/powerpoint/2010/main" val="76506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32C6A3D-8FA7-1CB9-61F9-E848EA69F995}"/>
              </a:ext>
            </a:extLst>
          </p:cNvPr>
          <p:cNvSpPr txBox="1">
            <a:spLocks/>
          </p:cNvSpPr>
          <p:nvPr/>
        </p:nvSpPr>
        <p:spPr>
          <a:xfrm>
            <a:off x="412631" y="293298"/>
            <a:ext cx="8731369" cy="11903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a:solidFill>
                  <a:srgbClr val="33405C"/>
                </a:solidFill>
              </a:rPr>
              <a:t>Patient History</a:t>
            </a:r>
          </a:p>
        </p:txBody>
      </p:sp>
      <p:sp>
        <p:nvSpPr>
          <p:cNvPr id="10" name="Content Placeholder 2">
            <a:extLst>
              <a:ext uri="{FF2B5EF4-FFF2-40B4-BE49-F238E27FC236}">
                <a16:creationId xmlns:a16="http://schemas.microsoft.com/office/drawing/2014/main" id="{1C2EEFF3-2FED-647A-9CC3-6D4F54936B72}"/>
              </a:ext>
            </a:extLst>
          </p:cNvPr>
          <p:cNvSpPr txBox="1">
            <a:spLocks/>
          </p:cNvSpPr>
          <p:nvPr/>
        </p:nvSpPr>
        <p:spPr>
          <a:xfrm>
            <a:off x="412631" y="1685365"/>
            <a:ext cx="8318738" cy="3021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33405C"/>
                </a:solidFill>
              </a:rPr>
              <a:t>You are in clinic on Wednesday afternoon</a:t>
            </a:r>
          </a:p>
          <a:p>
            <a:pPr marL="0" indent="0">
              <a:buNone/>
            </a:pPr>
            <a:r>
              <a:rPr lang="en-GB">
                <a:solidFill>
                  <a:srgbClr val="33405C"/>
                </a:solidFill>
              </a:rPr>
              <a:t>Your next patient is a telephone consultation from Nicola Baker</a:t>
            </a:r>
          </a:p>
          <a:p>
            <a:pPr marL="0" indent="0">
              <a:buNone/>
            </a:pPr>
            <a:r>
              <a:rPr lang="en-GB">
                <a:solidFill>
                  <a:srgbClr val="33405C"/>
                </a:solidFill>
              </a:rPr>
              <a:t>You see that the consultation note states a request for contraception </a:t>
            </a:r>
          </a:p>
          <a:p>
            <a:pPr marL="0" indent="0">
              <a:buNone/>
            </a:pPr>
            <a:endParaRPr lang="en-GB">
              <a:solidFill>
                <a:srgbClr val="33405C"/>
              </a:solidFill>
            </a:endParaRPr>
          </a:p>
          <a:p>
            <a:pPr marL="0" indent="0">
              <a:buFont typeface="Arial" panose="020B0604020202020204" pitchFamily="34" charset="0"/>
              <a:buNone/>
            </a:pPr>
            <a:endParaRPr lang="en-GB">
              <a:solidFill>
                <a:srgbClr val="33405C"/>
              </a:solidFill>
            </a:endParaRPr>
          </a:p>
        </p:txBody>
      </p:sp>
    </p:spTree>
    <p:extLst>
      <p:ext uri="{BB962C8B-B14F-4D97-AF65-F5344CB8AC3E}">
        <p14:creationId xmlns:p14="http://schemas.microsoft.com/office/powerpoint/2010/main" val="2286344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293914" y="2039132"/>
            <a:ext cx="2625634" cy="2379380"/>
          </a:xfrm>
        </p:spPr>
        <p:txBody>
          <a:bodyPr/>
          <a:lstStyle/>
          <a:p>
            <a:r>
              <a:rPr lang="en-GB" sz="4000">
                <a:solidFill>
                  <a:srgbClr val="33405C"/>
                </a:solidFill>
              </a:rPr>
              <a:t>Resources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8" y="724988"/>
            <a:ext cx="5732961" cy="3907734"/>
          </a:xfrm>
        </p:spPr>
        <p:txBody>
          <a:bodyPr>
            <a:normAutofit fontScale="55000" lnSpcReduction="20000"/>
          </a:bodyPr>
          <a:lstStyle/>
          <a:p>
            <a:pPr marL="0" lvl="0" indent="0" algn="l" rtl="0">
              <a:lnSpc>
                <a:spcPct val="120000"/>
              </a:lnSpc>
              <a:spcBef>
                <a:spcPts val="0"/>
              </a:spcBef>
              <a:spcAft>
                <a:spcPts val="0"/>
              </a:spcAft>
              <a:buNone/>
            </a:pPr>
            <a:r>
              <a:rPr lang="en-GB" sz="2800" b="1">
                <a:solidFill>
                  <a:srgbClr val="203568"/>
                </a:solidFill>
              </a:rPr>
              <a:t>OSCE</a:t>
            </a:r>
            <a:endParaRPr lang="en-GB" sz="2800">
              <a:solidFill>
                <a:srgbClr val="203568"/>
              </a:solidFill>
            </a:endParaRPr>
          </a:p>
          <a:p>
            <a:pPr indent="-304800">
              <a:lnSpc>
                <a:spcPct val="120000"/>
              </a:lnSpc>
              <a:buSzPts val="1200"/>
            </a:pPr>
            <a:r>
              <a:rPr lang="en-GB" sz="2800">
                <a:solidFill>
                  <a:srgbClr val="203568"/>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https://cks.nice.org.uk/topics/gonorrhoea/diagnosis/assessment/</a:t>
            </a:r>
            <a:endParaRPr lang="en-GB" sz="2800">
              <a:solidFill>
                <a:srgbClr val="203568"/>
              </a:solidFill>
              <a:effectLst/>
              <a:latin typeface="Calibri" panose="020F0502020204030204" pitchFamily="34" charset="0"/>
              <a:ea typeface="Calibri" panose="020F0502020204030204" pitchFamily="34" charset="0"/>
            </a:endParaRPr>
          </a:p>
          <a:p>
            <a:pPr indent="-304800">
              <a:lnSpc>
                <a:spcPct val="120000"/>
              </a:lnSpc>
              <a:buSzPts val="1200"/>
            </a:pPr>
            <a:r>
              <a:rPr lang="en-GB" sz="2800">
                <a:solidFill>
                  <a:srgbClr val="203568"/>
                </a:solidFill>
                <a:hlinkClick r:id="rId3">
                  <a:extLst>
                    <a:ext uri="{A12FA001-AC4F-418D-AE19-62706E023703}">
                      <ahyp:hlinkClr xmlns:ahyp="http://schemas.microsoft.com/office/drawing/2018/hyperlinkcolor" val="tx"/>
                    </a:ext>
                  </a:extLst>
                </a:hlinkClick>
              </a:rPr>
              <a:t>https://www.bashh.org/_userfiles/pages/files/resources/sh_guidelines_2019_ijsa.pdf</a:t>
            </a:r>
            <a:endParaRPr lang="en-GB" sz="2800">
              <a:solidFill>
                <a:srgbClr val="203568"/>
              </a:solidFill>
              <a:latin typeface="Calibri" panose="020F0502020204030204" pitchFamily="34" charset="0"/>
            </a:endParaRPr>
          </a:p>
          <a:p>
            <a:pPr indent="-304800">
              <a:lnSpc>
                <a:spcPct val="120000"/>
              </a:lnSpc>
              <a:buSzPts val="1200"/>
            </a:pPr>
            <a:r>
              <a:rPr lang="en-GB" sz="2800">
                <a:solidFill>
                  <a:srgbClr val="203568"/>
                </a:solidFill>
                <a:hlinkClick r:id="rId4">
                  <a:extLst>
                    <a:ext uri="{A12FA001-AC4F-418D-AE19-62706E023703}">
                      <ahyp:hlinkClr xmlns:ahyp="http://schemas.microsoft.com/office/drawing/2018/hyperlinkcolor" val="tx"/>
                    </a:ext>
                  </a:extLst>
                </a:hlinkClick>
              </a:rPr>
              <a:t>https://teachmeobgyn.com/history-taking-examinations/history-taking/sexual/</a:t>
            </a:r>
            <a:endParaRPr lang="en-GB" sz="2800">
              <a:solidFill>
                <a:srgbClr val="203568"/>
              </a:solidFill>
              <a:latin typeface="Calibri" panose="020F0502020204030204" pitchFamily="34" charset="0"/>
            </a:endParaRPr>
          </a:p>
          <a:p>
            <a:pPr indent="-304800">
              <a:lnSpc>
                <a:spcPct val="120000"/>
              </a:lnSpc>
              <a:buSzPts val="1200"/>
            </a:pPr>
            <a:endParaRPr lang="en-GB" sz="2800">
              <a:solidFill>
                <a:srgbClr val="203568"/>
              </a:solidFill>
            </a:endParaRPr>
          </a:p>
          <a:p>
            <a:pPr marL="0" lvl="0" indent="0" algn="l" rtl="0">
              <a:lnSpc>
                <a:spcPct val="120000"/>
              </a:lnSpc>
              <a:spcBef>
                <a:spcPts val="0"/>
              </a:spcBef>
              <a:spcAft>
                <a:spcPts val="0"/>
              </a:spcAft>
              <a:buNone/>
            </a:pPr>
            <a:r>
              <a:rPr lang="en-GB" sz="2800" b="1">
                <a:solidFill>
                  <a:srgbClr val="203568"/>
                </a:solidFill>
              </a:rPr>
              <a:t>Contraception </a:t>
            </a:r>
            <a:endParaRPr lang="en-GB" sz="2800">
              <a:solidFill>
                <a:srgbClr val="203568"/>
              </a:solidFill>
            </a:endParaRPr>
          </a:p>
          <a:p>
            <a:pPr indent="-304800">
              <a:lnSpc>
                <a:spcPct val="120000"/>
              </a:lnSpc>
              <a:buSzPts val="1200"/>
            </a:pPr>
            <a:r>
              <a:rPr lang="en-GB" sz="2800" u="sng" spc="-10">
                <a:solidFill>
                  <a:srgbClr val="203568"/>
                </a:solidFill>
                <a:effectLst/>
                <a:latin typeface="Calibri" panose="020F0502020204030204" pitchFamily="34" charset="0"/>
                <a:ea typeface="Calibri" panose="020F0502020204030204" pitchFamily="34" charset="0"/>
              </a:rPr>
              <a:t>https://</a:t>
            </a:r>
            <a:r>
              <a:rPr lang="en-GB" sz="2800" u="sng" spc="-10" err="1">
                <a:solidFill>
                  <a:srgbClr val="203568"/>
                </a:solidFill>
                <a:effectLst/>
                <a:latin typeface="Calibri" panose="020F0502020204030204" pitchFamily="34" charset="0"/>
                <a:ea typeface="Calibri" panose="020F0502020204030204" pitchFamily="34" charset="0"/>
              </a:rPr>
              <a:t>www.fsrh.org</a:t>
            </a:r>
            <a:r>
              <a:rPr lang="en-GB" sz="2800" u="sng" spc="-10">
                <a:solidFill>
                  <a:srgbClr val="203568"/>
                </a:solidFill>
                <a:effectLst/>
                <a:latin typeface="Calibri" panose="020F0502020204030204" pitchFamily="34" charset="0"/>
                <a:ea typeface="Calibri" panose="020F0502020204030204" pitchFamily="34" charset="0"/>
              </a:rPr>
              <a:t>/Common/Uploaded%20files/documents/fsrh-ukmec-summary-september-2019.pdf</a:t>
            </a:r>
          </a:p>
          <a:p>
            <a:pPr indent="-304800">
              <a:lnSpc>
                <a:spcPct val="120000"/>
              </a:lnSpc>
              <a:buSzPts val="1200"/>
            </a:pPr>
            <a:r>
              <a:rPr lang="en-GB" sz="2800" u="sng" spc="-10">
                <a:solidFill>
                  <a:srgbClr val="203568"/>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https://www.fpa.org.uk/</a:t>
            </a:r>
            <a:endParaRPr lang="en-GB" sz="2800" u="sng" spc="-10">
              <a:solidFill>
                <a:srgbClr val="203568"/>
              </a:solidFill>
              <a:effectLst/>
              <a:latin typeface="Calibri" panose="020F0502020204030204" pitchFamily="34" charset="0"/>
              <a:ea typeface="Calibri" panose="020F0502020204030204" pitchFamily="34" charset="0"/>
            </a:endParaRPr>
          </a:p>
          <a:p>
            <a:pPr marL="152400" indent="0">
              <a:lnSpc>
                <a:spcPct val="120000"/>
              </a:lnSpc>
              <a:buSzPts val="1200"/>
              <a:buNone/>
            </a:pPr>
            <a:endParaRPr lang="en-GB" sz="2800" spc="-10">
              <a:solidFill>
                <a:srgbClr val="203568"/>
              </a:solidFill>
              <a:latin typeface="Calibri" panose="020F0502020204030204" pitchFamily="34" charset="0"/>
              <a:ea typeface="Calibri" panose="020F0502020204030204" pitchFamily="34" charset="0"/>
            </a:endParaRPr>
          </a:p>
          <a:p>
            <a:pPr marL="0" indent="0">
              <a:lnSpc>
                <a:spcPct val="120000"/>
              </a:lnSpc>
              <a:buSzPts val="1200"/>
              <a:buNone/>
            </a:pPr>
            <a:endParaRPr lang="en-GB" sz="2800" spc="-10">
              <a:solidFill>
                <a:srgbClr val="203568"/>
              </a:solidFill>
              <a:latin typeface="Calibri" panose="020F0502020204030204" pitchFamily="34" charset="0"/>
              <a:ea typeface="Calibri" panose="020F0502020204030204" pitchFamily="34" charset="0"/>
            </a:endParaRPr>
          </a:p>
          <a:p>
            <a:pPr>
              <a:lnSpc>
                <a:spcPct val="120000"/>
              </a:lnSpc>
            </a:pPr>
            <a:endParaRPr lang="en-GB" sz="2800">
              <a:solidFill>
                <a:srgbClr val="203568"/>
              </a:solidFill>
            </a:endParaRPr>
          </a:p>
          <a:p>
            <a:pPr>
              <a:lnSpc>
                <a:spcPct val="120000"/>
              </a:lnSpc>
            </a:pPr>
            <a:endParaRPr lang="en-GB">
              <a:solidFill>
                <a:srgbClr val="203568"/>
              </a:solidFill>
            </a:endParaRPr>
          </a:p>
        </p:txBody>
      </p:sp>
    </p:spTree>
    <p:extLst>
      <p:ext uri="{BB962C8B-B14F-4D97-AF65-F5344CB8AC3E}">
        <p14:creationId xmlns:p14="http://schemas.microsoft.com/office/powerpoint/2010/main" val="2010857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628650" y="-993775"/>
            <a:ext cx="7886700" cy="993775"/>
          </a:xfrm>
          <a:prstGeom prst="rect">
            <a:avLst/>
          </a:prstGeom>
        </p:spPr>
        <p:txBody>
          <a:bodyPr anchor="b"/>
          <a:lstStyle/>
          <a:p>
            <a:r>
              <a:rPr lang="en-US"/>
              <a:t>End slide</a:t>
            </a:r>
          </a:p>
        </p:txBody>
      </p:sp>
    </p:spTree>
    <p:extLst>
      <p:ext uri="{BB962C8B-B14F-4D97-AF65-F5344CB8AC3E}">
        <p14:creationId xmlns:p14="http://schemas.microsoft.com/office/powerpoint/2010/main" val="308025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83606"/>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700495" y="463021"/>
            <a:ext cx="7979773" cy="338554"/>
          </a:xfrm>
          <a:prstGeom prst="rect">
            <a:avLst/>
          </a:prstGeom>
          <a:noFill/>
        </p:spPr>
        <p:txBody>
          <a:bodyPr wrap="square">
            <a:spAutoFit/>
          </a:bodyPr>
          <a:lstStyle/>
          <a:p>
            <a:r>
              <a:rPr lang="en-GB" sz="1600">
                <a:solidFill>
                  <a:srgbClr val="33405C"/>
                </a:solidFill>
              </a:rPr>
              <a:t>EMIS consultation: Dr Wise 		Patient name: Nicola Baker(F) 	Age: 15</a:t>
            </a:r>
          </a:p>
        </p:txBody>
      </p:sp>
      <p:sp>
        <p:nvSpPr>
          <p:cNvPr id="5" name="TextBox 4">
            <a:extLst>
              <a:ext uri="{FF2B5EF4-FFF2-40B4-BE49-F238E27FC236}">
                <a16:creationId xmlns:a16="http://schemas.microsoft.com/office/drawing/2014/main" id="{C42DDEC3-144F-0D77-5FD5-61270F278D34}"/>
              </a:ext>
            </a:extLst>
          </p:cNvPr>
          <p:cNvSpPr txBox="1"/>
          <p:nvPr/>
        </p:nvSpPr>
        <p:spPr>
          <a:xfrm>
            <a:off x="700495" y="800687"/>
            <a:ext cx="8214905" cy="3554819"/>
          </a:xfrm>
          <a:prstGeom prst="rect">
            <a:avLst/>
          </a:prstGeom>
          <a:noFill/>
        </p:spPr>
        <p:txBody>
          <a:bodyPr wrap="square" rtlCol="0">
            <a:spAutoFit/>
          </a:bodyPr>
          <a:lstStyle/>
          <a:p>
            <a:r>
              <a:rPr lang="en-GB" sz="1500" b="1">
                <a:solidFill>
                  <a:srgbClr val="33405C"/>
                </a:solidFill>
              </a:rPr>
              <a:t>Telephone consultation </a:t>
            </a:r>
          </a:p>
          <a:p>
            <a:endParaRPr lang="en-GB" sz="1500" b="1">
              <a:solidFill>
                <a:srgbClr val="33405C"/>
              </a:solidFill>
            </a:endParaRPr>
          </a:p>
          <a:p>
            <a:r>
              <a:rPr lang="en-GB" sz="1500" b="1">
                <a:solidFill>
                  <a:srgbClr val="33405C"/>
                </a:solidFill>
              </a:rPr>
              <a:t>PC:</a:t>
            </a:r>
          </a:p>
          <a:p>
            <a:r>
              <a:rPr lang="en-GB" sz="1500">
                <a:solidFill>
                  <a:srgbClr val="33405C"/>
                </a:solidFill>
              </a:rPr>
              <a:t> Requesting contraception 15 years old. </a:t>
            </a:r>
          </a:p>
          <a:p>
            <a:r>
              <a:rPr lang="en-GB" sz="1500">
                <a:solidFill>
                  <a:srgbClr val="33405C"/>
                </a:solidFill>
              </a:rPr>
              <a:t>Says she is thinking about having sex with boyfriend. Has not discussed with parents. </a:t>
            </a:r>
          </a:p>
          <a:p>
            <a:r>
              <a:rPr lang="en-GB" sz="1500">
                <a:solidFill>
                  <a:srgbClr val="33405C"/>
                </a:solidFill>
              </a:rPr>
              <a:t>He does not wish to use condoms. Says he goes to same school as her, is in </a:t>
            </a:r>
          </a:p>
          <a:p>
            <a:r>
              <a:rPr lang="en-GB" sz="1500">
                <a:solidFill>
                  <a:srgbClr val="33405C"/>
                </a:solidFill>
              </a:rPr>
              <a:t>year above. </a:t>
            </a:r>
          </a:p>
          <a:p>
            <a:r>
              <a:rPr lang="en-GB" sz="1500">
                <a:solidFill>
                  <a:srgbClr val="33405C"/>
                </a:solidFill>
              </a:rPr>
              <a:t>LMP 15.6.20 </a:t>
            </a:r>
          </a:p>
          <a:p>
            <a:r>
              <a:rPr lang="en-GB" sz="1500">
                <a:solidFill>
                  <a:srgbClr val="33405C"/>
                </a:solidFill>
              </a:rPr>
              <a:t>Patient seemed closed upon questioning – difficult to discuss on phone. </a:t>
            </a:r>
          </a:p>
          <a:p>
            <a:endParaRPr lang="en-GB" sz="1500">
              <a:solidFill>
                <a:srgbClr val="33405C"/>
              </a:solidFill>
            </a:endParaRPr>
          </a:p>
          <a:p>
            <a:r>
              <a:rPr lang="en-GB" sz="1500" b="1">
                <a:solidFill>
                  <a:srgbClr val="33405C"/>
                </a:solidFill>
              </a:rPr>
              <a:t>Plan: </a:t>
            </a:r>
          </a:p>
          <a:p>
            <a:r>
              <a:rPr lang="en-GB" sz="1500">
                <a:solidFill>
                  <a:srgbClr val="33405C"/>
                </a:solidFill>
              </a:rPr>
              <a:t>Discussed different types of contraception and PIL sent to pt. </a:t>
            </a:r>
          </a:p>
          <a:p>
            <a:r>
              <a:rPr lang="en-GB" sz="1500">
                <a:solidFill>
                  <a:srgbClr val="33405C"/>
                </a:solidFill>
              </a:rPr>
              <a:t>Encouraged to discuss with parents. </a:t>
            </a:r>
          </a:p>
          <a:p>
            <a:r>
              <a:rPr lang="en-GB" sz="1500">
                <a:solidFill>
                  <a:srgbClr val="33405C"/>
                </a:solidFill>
              </a:rPr>
              <a:t>Booked F2F to follow up </a:t>
            </a:r>
          </a:p>
          <a:p>
            <a:endParaRPr lang="en-GB" sz="1500">
              <a:solidFill>
                <a:srgbClr val="33405C"/>
              </a:solidFill>
            </a:endParaRPr>
          </a:p>
        </p:txBody>
      </p:sp>
    </p:spTree>
    <p:extLst>
      <p:ext uri="{BB962C8B-B14F-4D97-AF65-F5344CB8AC3E}">
        <p14:creationId xmlns:p14="http://schemas.microsoft.com/office/powerpoint/2010/main" val="418292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761790"/>
            <a:ext cx="2919549" cy="3907734"/>
          </a:xfrm>
        </p:spPr>
        <p:txBody>
          <a:bodyPr/>
          <a:lstStyle/>
          <a:p>
            <a:r>
              <a:rPr lang="en-GB" sz="3500">
                <a:solidFill>
                  <a:srgbClr val="33405C"/>
                </a:solidFill>
              </a:rPr>
              <a:t>Discussion Point: Assessing competency for contraception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473976"/>
            <a:ext cx="6074740" cy="3907734"/>
          </a:xfrm>
        </p:spPr>
        <p:txBody>
          <a:bodyPr>
            <a:normAutofit fontScale="92500" lnSpcReduction="10000"/>
          </a:bodyPr>
          <a:lstStyle/>
          <a:p>
            <a:r>
              <a:rPr lang="en-GB">
                <a:solidFill>
                  <a:srgbClr val="33405C"/>
                </a:solidFill>
              </a:rPr>
              <a:t>Are you able to give a 15-year-old the contraceptive pill? </a:t>
            </a:r>
          </a:p>
          <a:p>
            <a:r>
              <a:rPr lang="en-GB">
                <a:solidFill>
                  <a:srgbClr val="33405C"/>
                </a:solidFill>
              </a:rPr>
              <a:t>Are there any red flags in this scenario? </a:t>
            </a:r>
          </a:p>
          <a:p>
            <a:r>
              <a:rPr lang="en-GB">
                <a:solidFill>
                  <a:srgbClr val="33405C"/>
                </a:solidFill>
              </a:rPr>
              <a:t>What other questions would you want to ask? </a:t>
            </a:r>
          </a:p>
          <a:p>
            <a:r>
              <a:rPr lang="en-GB">
                <a:solidFill>
                  <a:srgbClr val="33405C"/>
                </a:solidFill>
              </a:rPr>
              <a:t>What is the difference between Fraser Competence and Gillick Competence? </a:t>
            </a:r>
          </a:p>
          <a:p>
            <a:r>
              <a:rPr lang="en-GB">
                <a:solidFill>
                  <a:srgbClr val="33405C"/>
                </a:solidFill>
              </a:rPr>
              <a:t>How would you support her and explain her options? </a:t>
            </a:r>
          </a:p>
          <a:p>
            <a:endParaRPr lang="en-GB">
              <a:solidFill>
                <a:srgbClr val="33405C"/>
              </a:solidFill>
            </a:endParaRPr>
          </a:p>
        </p:txBody>
      </p:sp>
    </p:spTree>
    <p:extLst>
      <p:ext uri="{BB962C8B-B14F-4D97-AF65-F5344CB8AC3E}">
        <p14:creationId xmlns:p14="http://schemas.microsoft.com/office/powerpoint/2010/main" val="328476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391193"/>
            <a:ext cx="2919549" cy="2830049"/>
          </a:xfrm>
        </p:spPr>
        <p:txBody>
          <a:bodyPr/>
          <a:lstStyle/>
          <a:p>
            <a:r>
              <a:rPr lang="en-GB" sz="3500">
                <a:solidFill>
                  <a:srgbClr val="33405C"/>
                </a:solidFill>
              </a:rPr>
              <a:t>Discussion Point: Initiating contraception </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1156726"/>
            <a:ext cx="5732961" cy="2830048"/>
          </a:xfrm>
        </p:spPr>
        <p:txBody>
          <a:bodyPr>
            <a:noAutofit/>
          </a:bodyPr>
          <a:lstStyle/>
          <a:p>
            <a:r>
              <a:rPr lang="en-GB" sz="2000">
                <a:solidFill>
                  <a:srgbClr val="33405C"/>
                </a:solidFill>
              </a:rPr>
              <a:t>How to you take a history for contraception and counsel a patient on starting the COCP </a:t>
            </a:r>
          </a:p>
          <a:p>
            <a:r>
              <a:rPr lang="en-GB" sz="2000">
                <a:solidFill>
                  <a:srgbClr val="33405C"/>
                </a:solidFill>
              </a:rPr>
              <a:t>Which STIs would you test for and how? </a:t>
            </a:r>
          </a:p>
          <a:p>
            <a:r>
              <a:rPr lang="en-GB" sz="2000">
                <a:solidFill>
                  <a:srgbClr val="33405C"/>
                </a:solidFill>
              </a:rPr>
              <a:t>Are there any examinations you need to do before starting the COCP? </a:t>
            </a:r>
          </a:p>
          <a:p>
            <a:r>
              <a:rPr lang="en-GB" sz="2000">
                <a:solidFill>
                  <a:srgbClr val="33405C"/>
                </a:solidFill>
              </a:rPr>
              <a:t>What are the contra indications for the COCP . </a:t>
            </a:r>
          </a:p>
          <a:p>
            <a:r>
              <a:rPr lang="en-GB" sz="2000">
                <a:solidFill>
                  <a:srgbClr val="33405C"/>
                </a:solidFill>
              </a:rPr>
              <a:t>What factors should be discussed in helping a patient make a choice between COCP and POP? </a:t>
            </a:r>
          </a:p>
          <a:p>
            <a:endParaRPr lang="en-GB" sz="2000">
              <a:solidFill>
                <a:srgbClr val="33405C"/>
              </a:solidFill>
            </a:endParaRPr>
          </a:p>
          <a:p>
            <a:endParaRPr lang="en-GB" sz="2000">
              <a:solidFill>
                <a:srgbClr val="33405C"/>
              </a:solidFill>
            </a:endParaRPr>
          </a:p>
          <a:p>
            <a:endParaRPr lang="en-GB" sz="2000">
              <a:solidFill>
                <a:srgbClr val="33405C"/>
              </a:solidFill>
            </a:endParaRPr>
          </a:p>
        </p:txBody>
      </p:sp>
    </p:spTree>
    <p:extLst>
      <p:ext uri="{BB962C8B-B14F-4D97-AF65-F5344CB8AC3E}">
        <p14:creationId xmlns:p14="http://schemas.microsoft.com/office/powerpoint/2010/main" val="126543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395567" y="304712"/>
            <a:ext cx="7886700" cy="994172"/>
          </a:xfrm>
        </p:spPr>
        <p:txBody>
          <a:bodyPr>
            <a:normAutofit/>
          </a:bodyPr>
          <a:lstStyle/>
          <a:p>
            <a:r>
              <a:rPr lang="en-GB" sz="2800">
                <a:solidFill>
                  <a:srgbClr val="33405C"/>
                </a:solidFill>
              </a:rPr>
              <a:t>Continuing management……..</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628650" y="2222914"/>
            <a:ext cx="7886700" cy="994172"/>
          </a:xfrm>
        </p:spPr>
        <p:txBody>
          <a:bodyPr/>
          <a:lstStyle/>
          <a:p>
            <a:pPr marL="0" indent="0">
              <a:buNone/>
            </a:pPr>
            <a:r>
              <a:rPr lang="en-GB" sz="2400">
                <a:solidFill>
                  <a:srgbClr val="33405C"/>
                </a:solidFill>
              </a:rPr>
              <a:t>You later reflect on the case</a:t>
            </a:r>
          </a:p>
          <a:p>
            <a:pPr marL="0" indent="0">
              <a:buNone/>
            </a:pPr>
            <a:endParaRPr lang="en-GB" sz="2400">
              <a:solidFill>
                <a:srgbClr val="33405C"/>
              </a:solidFill>
            </a:endParaRPr>
          </a:p>
        </p:txBody>
      </p:sp>
    </p:spTree>
    <p:extLst>
      <p:ext uri="{BB962C8B-B14F-4D97-AF65-F5344CB8AC3E}">
        <p14:creationId xmlns:p14="http://schemas.microsoft.com/office/powerpoint/2010/main" val="363104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vector blank screen computer icon isolated on white background">
            <a:extLst>
              <a:ext uri="{FF2B5EF4-FFF2-40B4-BE49-F238E27FC236}">
                <a16:creationId xmlns:a16="http://schemas.microsoft.com/office/drawing/2014/main" id="{75EA8742-44E7-53F3-65EE-72528BF583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74081"/>
            <a:ext cx="9144000" cy="8092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5941E8-D65E-00B5-F987-3453BB5ED646}"/>
              </a:ext>
            </a:extLst>
          </p:cNvPr>
          <p:cNvSpPr txBox="1"/>
          <p:nvPr/>
        </p:nvSpPr>
        <p:spPr>
          <a:xfrm>
            <a:off x="463732" y="431355"/>
            <a:ext cx="7979773" cy="369332"/>
          </a:xfrm>
          <a:prstGeom prst="rect">
            <a:avLst/>
          </a:prstGeom>
          <a:noFill/>
        </p:spPr>
        <p:txBody>
          <a:bodyPr wrap="square">
            <a:spAutoFit/>
          </a:bodyPr>
          <a:lstStyle/>
          <a:p>
            <a:r>
              <a:rPr lang="en-GB" sz="1800">
                <a:solidFill>
                  <a:srgbClr val="33405C"/>
                </a:solidFill>
              </a:rPr>
              <a:t>Portfolio entry Dr Wise</a:t>
            </a:r>
          </a:p>
        </p:txBody>
      </p:sp>
      <p:sp>
        <p:nvSpPr>
          <p:cNvPr id="5" name="TextBox 4">
            <a:extLst>
              <a:ext uri="{FF2B5EF4-FFF2-40B4-BE49-F238E27FC236}">
                <a16:creationId xmlns:a16="http://schemas.microsoft.com/office/drawing/2014/main" id="{C42DDEC3-144F-0D77-5FD5-61270F278D34}"/>
              </a:ext>
            </a:extLst>
          </p:cNvPr>
          <p:cNvSpPr txBox="1"/>
          <p:nvPr/>
        </p:nvSpPr>
        <p:spPr>
          <a:xfrm>
            <a:off x="463734" y="800687"/>
            <a:ext cx="8216534" cy="4537268"/>
          </a:xfrm>
          <a:prstGeom prst="rect">
            <a:avLst/>
          </a:prstGeom>
          <a:noFill/>
        </p:spPr>
        <p:txBody>
          <a:bodyPr wrap="square" rtlCol="0">
            <a:spAutoFit/>
          </a:bodyPr>
          <a:lstStyle/>
          <a:p>
            <a:r>
              <a:rPr lang="en-GB" sz="1313">
                <a:solidFill>
                  <a:srgbClr val="33405C"/>
                </a:solidFill>
              </a:rPr>
              <a:t> Description </a:t>
            </a:r>
          </a:p>
          <a:p>
            <a:r>
              <a:rPr lang="en-GB" sz="1313">
                <a:solidFill>
                  <a:srgbClr val="33405C"/>
                </a:solidFill>
              </a:rPr>
              <a:t>15yr old requesting contraception – seemed Fraser Competent. </a:t>
            </a:r>
          </a:p>
          <a:p>
            <a:r>
              <a:rPr lang="en-GB" sz="1313">
                <a:solidFill>
                  <a:srgbClr val="33405C"/>
                </a:solidFill>
              </a:rPr>
              <a:t>Very closed upon questioning. Difficult consultation and made me reflect upon the difficulties of consulting with adolescents. I left feeling I hadn’t done a very good job. </a:t>
            </a:r>
          </a:p>
          <a:p>
            <a:r>
              <a:rPr lang="en-GB" sz="1313">
                <a:solidFill>
                  <a:srgbClr val="33405C"/>
                </a:solidFill>
              </a:rPr>
              <a:t>Learning from review </a:t>
            </a:r>
          </a:p>
          <a:p>
            <a:r>
              <a:rPr lang="en-GB" sz="1313">
                <a:solidFill>
                  <a:srgbClr val="33405C"/>
                </a:solidFill>
              </a:rPr>
              <a:t>Speaking to teens is always few and far between and I haven’t quite figured out my “standard” approach. “Friendly on their level” or having a more “professional demeanour” than usual. I like to think I am easy to talk to only being 32 </a:t>
            </a:r>
            <a:r>
              <a:rPr lang="en-GB" sz="1313" err="1">
                <a:solidFill>
                  <a:srgbClr val="33405C"/>
                </a:solidFill>
              </a:rPr>
              <a:t>yrs</a:t>
            </a:r>
            <a:r>
              <a:rPr lang="en-GB" sz="1313">
                <a:solidFill>
                  <a:srgbClr val="33405C"/>
                </a:solidFill>
              </a:rPr>
              <a:t> old (I also look young) but perhaps they don’t see it that way. It is probably not the age so much but the nature of our relationship and the situation. </a:t>
            </a:r>
          </a:p>
          <a:p>
            <a:endParaRPr lang="en-GB" sz="1313">
              <a:solidFill>
                <a:srgbClr val="33405C"/>
              </a:solidFill>
            </a:endParaRPr>
          </a:p>
          <a:p>
            <a:r>
              <a:rPr lang="en-GB" sz="1313">
                <a:solidFill>
                  <a:srgbClr val="33405C"/>
                </a:solidFill>
              </a:rPr>
              <a:t>Knowing the patient obviously helps but this wasn’t possible in this circumstance, and I feel I can’t quite work out if she was closed because she was hiding something or just a typical shy teen. I think it did not help that this was over the phone. </a:t>
            </a:r>
          </a:p>
          <a:p>
            <a:r>
              <a:rPr lang="en-GB" sz="1313">
                <a:solidFill>
                  <a:srgbClr val="33405C"/>
                </a:solidFill>
              </a:rPr>
              <a:t> </a:t>
            </a:r>
          </a:p>
          <a:p>
            <a:r>
              <a:rPr lang="en-GB" sz="1313">
                <a:solidFill>
                  <a:srgbClr val="33405C"/>
                </a:solidFill>
              </a:rPr>
              <a:t>Action Taken </a:t>
            </a:r>
          </a:p>
          <a:p>
            <a:r>
              <a:rPr lang="en-GB" sz="1313">
                <a:solidFill>
                  <a:srgbClr val="33405C"/>
                </a:solidFill>
              </a:rPr>
              <a:t>Recommended by colleagues a book on “Difficult Consultations in Adolescents by Donovan Chris”. I have read some of it already and is Balint style. Really helpful to hear the other experiences. One thing I learnt was tactfully saying to the patient, “you seem a bit closed; can I ask is there a reason behind that?”. I will try next time and see if helps. </a:t>
            </a:r>
          </a:p>
          <a:p>
            <a:r>
              <a:rPr lang="en-GB" sz="1313">
                <a:solidFill>
                  <a:srgbClr val="33405C"/>
                </a:solidFill>
              </a:rPr>
              <a:t> </a:t>
            </a:r>
          </a:p>
          <a:p>
            <a:endParaRPr lang="en-GB" sz="1313">
              <a:solidFill>
                <a:srgbClr val="33405C"/>
              </a:solidFill>
            </a:endParaRPr>
          </a:p>
          <a:p>
            <a:endParaRPr lang="en-GB" sz="1313">
              <a:solidFill>
                <a:srgbClr val="33405C"/>
              </a:solidFill>
            </a:endParaRPr>
          </a:p>
        </p:txBody>
      </p:sp>
    </p:spTree>
    <p:extLst>
      <p:ext uri="{BB962C8B-B14F-4D97-AF65-F5344CB8AC3E}">
        <p14:creationId xmlns:p14="http://schemas.microsoft.com/office/powerpoint/2010/main" val="208723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6CBA-08E1-8F0B-592E-D0066FD83920}"/>
              </a:ext>
            </a:extLst>
          </p:cNvPr>
          <p:cNvSpPr>
            <a:spLocks noGrp="1"/>
          </p:cNvSpPr>
          <p:nvPr>
            <p:ph type="title"/>
          </p:nvPr>
        </p:nvSpPr>
        <p:spPr>
          <a:xfrm>
            <a:off x="0" y="1038259"/>
            <a:ext cx="2919549" cy="3594464"/>
          </a:xfrm>
        </p:spPr>
        <p:txBody>
          <a:bodyPr/>
          <a:lstStyle/>
          <a:p>
            <a:r>
              <a:rPr lang="en-GB" sz="3500">
                <a:solidFill>
                  <a:srgbClr val="33405C"/>
                </a:solidFill>
              </a:rPr>
              <a:t>Discussion Point: Continuous professional development and portfolio</a:t>
            </a:r>
          </a:p>
        </p:txBody>
      </p:sp>
      <p:sp>
        <p:nvSpPr>
          <p:cNvPr id="3" name="Content Placeholder 2">
            <a:extLst>
              <a:ext uri="{FF2B5EF4-FFF2-40B4-BE49-F238E27FC236}">
                <a16:creationId xmlns:a16="http://schemas.microsoft.com/office/drawing/2014/main" id="{B71D1EFA-2902-27C1-1E45-D4C9C1CD0997}"/>
              </a:ext>
            </a:extLst>
          </p:cNvPr>
          <p:cNvSpPr>
            <a:spLocks noGrp="1"/>
          </p:cNvSpPr>
          <p:nvPr>
            <p:ph idx="1"/>
          </p:nvPr>
        </p:nvSpPr>
        <p:spPr>
          <a:xfrm>
            <a:off x="2919549" y="735105"/>
            <a:ext cx="5732961" cy="2290519"/>
          </a:xfrm>
        </p:spPr>
        <p:txBody>
          <a:bodyPr>
            <a:noAutofit/>
          </a:bodyPr>
          <a:lstStyle/>
          <a:p>
            <a:r>
              <a:rPr lang="en-GB" sz="2000">
                <a:solidFill>
                  <a:srgbClr val="33405C"/>
                </a:solidFill>
              </a:rPr>
              <a:t>What is your experience of portfolios so far? </a:t>
            </a:r>
          </a:p>
          <a:p>
            <a:r>
              <a:rPr lang="en-GB" sz="2000">
                <a:solidFill>
                  <a:srgbClr val="33405C"/>
                </a:solidFill>
              </a:rPr>
              <a:t>What are the advantages and disadvantages of them? </a:t>
            </a:r>
          </a:p>
          <a:p>
            <a:r>
              <a:rPr lang="en-GB" sz="2000">
                <a:solidFill>
                  <a:srgbClr val="33405C"/>
                </a:solidFill>
              </a:rPr>
              <a:t>Would you find it useful to reflect on difficult cases? What is your preferred form of reflection? </a:t>
            </a:r>
          </a:p>
          <a:p>
            <a:r>
              <a:rPr lang="en-GB" sz="2000">
                <a:solidFill>
                  <a:srgbClr val="33405C"/>
                </a:solidFill>
              </a:rPr>
              <a:t>Have you any concerns about writing reflections? </a:t>
            </a:r>
          </a:p>
          <a:p>
            <a:r>
              <a:rPr lang="en-GB" sz="2000">
                <a:solidFill>
                  <a:srgbClr val="33405C"/>
                </a:solidFill>
              </a:rPr>
              <a:t>What is a Balint group? </a:t>
            </a:r>
          </a:p>
          <a:p>
            <a:r>
              <a:rPr lang="en-GB" sz="2000">
                <a:solidFill>
                  <a:srgbClr val="33405C"/>
                </a:solidFill>
              </a:rPr>
              <a:t>Have you heard of the </a:t>
            </a:r>
            <a:r>
              <a:rPr lang="en-GB" sz="2000" err="1">
                <a:solidFill>
                  <a:srgbClr val="33405C"/>
                </a:solidFill>
              </a:rPr>
              <a:t>Bawa</a:t>
            </a:r>
            <a:r>
              <a:rPr lang="en-GB" sz="2000">
                <a:solidFill>
                  <a:srgbClr val="33405C"/>
                </a:solidFill>
              </a:rPr>
              <a:t>-Garba case?</a:t>
            </a:r>
          </a:p>
          <a:p>
            <a:endParaRPr lang="en-GB" sz="2000">
              <a:solidFill>
                <a:srgbClr val="33405C"/>
              </a:solidFill>
            </a:endParaRPr>
          </a:p>
          <a:p>
            <a:pPr>
              <a:lnSpc>
                <a:spcPct val="120000"/>
              </a:lnSpc>
            </a:pPr>
            <a:endParaRPr lang="en-GB" sz="2000">
              <a:solidFill>
                <a:srgbClr val="33405C"/>
              </a:solidFill>
            </a:endParaRPr>
          </a:p>
        </p:txBody>
      </p:sp>
    </p:spTree>
    <p:extLst>
      <p:ext uri="{BB962C8B-B14F-4D97-AF65-F5344CB8AC3E}">
        <p14:creationId xmlns:p14="http://schemas.microsoft.com/office/powerpoint/2010/main" val="3075279050"/>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eb92e3b-db87-41ef-b535-5ebe821d5c43" xsi:nil="true"/>
    <lcf76f155ced4ddcb4097134ff3c332f xmlns="a78396c7-ca18-4d07-9c2d-e954ca0033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20D98005C98849B132B1248B5991E6" ma:contentTypeVersion="15" ma:contentTypeDescription="Create a new document." ma:contentTypeScope="" ma:versionID="abe082f2c3e3701f68f087860e1348a7">
  <xsd:schema xmlns:xsd="http://www.w3.org/2001/XMLSchema" xmlns:xs="http://www.w3.org/2001/XMLSchema" xmlns:p="http://schemas.microsoft.com/office/2006/metadata/properties" xmlns:ns2="a78396c7-ca18-4d07-9c2d-e954ca003379" xmlns:ns3="0eb92e3b-db87-41ef-b535-5ebe821d5c43" targetNamespace="http://schemas.microsoft.com/office/2006/metadata/properties" ma:root="true" ma:fieldsID="b7824cce227e0f6afa566cf995aae578" ns2:_="" ns3:_="">
    <xsd:import namespace="a78396c7-ca18-4d07-9c2d-e954ca003379"/>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396c7-ca18-4d07-9c2d-e954ca003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9F142-4DA7-4B45-A568-C1DF40445D45}">
  <ds:schemaRefs>
    <ds:schemaRef ds:uri="http://schemas.microsoft.com/sharepoint/v3/contenttype/forms"/>
  </ds:schemaRefs>
</ds:datastoreItem>
</file>

<file path=customXml/itemProps2.xml><?xml version="1.0" encoding="utf-8"?>
<ds:datastoreItem xmlns:ds="http://schemas.openxmlformats.org/officeDocument/2006/customXml" ds:itemID="{8B4FF470-5265-4DFB-9DF6-E4B9B0C28B1E}">
  <ds:schemaRefs>
    <ds:schemaRef ds:uri="0eb92e3b-db87-41ef-b535-5ebe821d5c43"/>
    <ds:schemaRef ds:uri="a78396c7-ca18-4d07-9c2d-e954ca00337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3608430-5F32-45D5-9C82-8E5C71D9CEB7}">
  <ds:schemaRefs>
    <ds:schemaRef ds:uri="0eb92e3b-db87-41ef-b535-5ebe821d5c43"/>
    <ds:schemaRef ds:uri="a78396c7-ca18-4d07-9c2d-e954ca0033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(16:9)</PresentationFormat>
  <Slides>31</Slides>
  <Notes>11</Notes>
  <HiddenSlides>0</HiddenSlide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1_Custom Design</vt:lpstr>
      <vt:lpstr>2_Custom Design</vt:lpstr>
      <vt:lpstr>Core Case 3</vt:lpstr>
      <vt:lpstr>PowerPoint Presentation</vt:lpstr>
      <vt:lpstr>PowerPoint Presentation</vt:lpstr>
      <vt:lpstr>PowerPoint Presentation</vt:lpstr>
      <vt:lpstr>Discussion Point: Assessing competency for contraception </vt:lpstr>
      <vt:lpstr>Discussion Point: Initiating contraception </vt:lpstr>
      <vt:lpstr>Continuing management……..</vt:lpstr>
      <vt:lpstr>PowerPoint Presentation</vt:lpstr>
      <vt:lpstr>Discussion Point: Continuous professional development and portfolio</vt:lpstr>
      <vt:lpstr>Continuing management……..</vt:lpstr>
      <vt:lpstr>PowerPoint Presentation</vt:lpstr>
      <vt:lpstr>PowerPoint Presentation</vt:lpstr>
      <vt:lpstr>PowerPoint Presentation</vt:lpstr>
      <vt:lpstr>Continuing management……..</vt:lpstr>
      <vt:lpstr>PowerPoint Presentation</vt:lpstr>
      <vt:lpstr>Discussion Point: Intimate examinations </vt:lpstr>
      <vt:lpstr>Continuing management……..</vt:lpstr>
      <vt:lpstr>PowerPoint Presentation</vt:lpstr>
      <vt:lpstr>Continuing management……..</vt:lpstr>
      <vt:lpstr>PowerPoint Presentation</vt:lpstr>
      <vt:lpstr>Discussion Point: Communication between primary and secondary care</vt:lpstr>
      <vt:lpstr>Continuing management……..</vt:lpstr>
      <vt:lpstr>PowerPoint Presentation</vt:lpstr>
      <vt:lpstr>Discussion Point: Managing complaints</vt:lpstr>
      <vt:lpstr>Continuing management……..</vt:lpstr>
      <vt:lpstr>PowerPoint Presentation</vt:lpstr>
      <vt:lpstr>PowerPoint Presentation</vt:lpstr>
      <vt:lpstr>Discussion Point: Managing complaints</vt:lpstr>
      <vt:lpstr>Resources </vt:lpstr>
      <vt:lpstr>Resources </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revision>4</cp:revision>
  <dcterms:created xsi:type="dcterms:W3CDTF">2020-06-18T12:08:25Z</dcterms:created>
  <dcterms:modified xsi:type="dcterms:W3CDTF">2024-08-06T14:25:08Z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0x0101002220D98005C98849B132B1248B5991E6</vt:lpwstr>
  </property>
  <property fmtid="{D5CDD505-2E9C-101B-9397-08002B2CF9AE}" pid="3" name="MediaServiceImageTags">
    <vt:lpwstr/>
  </property>
</Properties>
</file>