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866" r:id="rId5"/>
    <p:sldMasterId id="2147483843" r:id="rId6"/>
  </p:sldMasterIdLst>
  <p:notesMasterIdLst>
    <p:notesMasterId r:id="rId31"/>
  </p:notesMasterIdLst>
  <p:handoutMasterIdLst>
    <p:handoutMasterId r:id="rId32"/>
  </p:handoutMasterIdLst>
  <p:sldIdLst>
    <p:sldId id="256" r:id="rId7"/>
    <p:sldId id="299" r:id="rId8"/>
    <p:sldId id="301" r:id="rId9"/>
    <p:sldId id="322" r:id="rId10"/>
    <p:sldId id="308" r:id="rId11"/>
    <p:sldId id="271" r:id="rId12"/>
    <p:sldId id="285" r:id="rId13"/>
    <p:sldId id="276" r:id="rId14"/>
    <p:sldId id="273" r:id="rId15"/>
    <p:sldId id="288" r:id="rId16"/>
    <p:sldId id="309" r:id="rId17"/>
    <p:sldId id="290" r:id="rId18"/>
    <p:sldId id="313" r:id="rId19"/>
    <p:sldId id="323" r:id="rId20"/>
    <p:sldId id="293" r:id="rId21"/>
    <p:sldId id="324" r:id="rId22"/>
    <p:sldId id="325" r:id="rId23"/>
    <p:sldId id="326" r:id="rId24"/>
    <p:sldId id="296" r:id="rId25"/>
    <p:sldId id="327" r:id="rId26"/>
    <p:sldId id="298" r:id="rId27"/>
    <p:sldId id="328" r:id="rId28"/>
    <p:sldId id="318" r:id="rId29"/>
    <p:sldId id="294" r:id="rId30"/>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7DD0B69D-9948-46F3-B07D-8BF81D90CAFD}">
          <p14:sldIdLst>
            <p14:sldId id="256"/>
            <p14:sldId id="299"/>
            <p14:sldId id="301"/>
            <p14:sldId id="322"/>
            <p14:sldId id="308"/>
            <p14:sldId id="271"/>
            <p14:sldId id="285"/>
            <p14:sldId id="276"/>
            <p14:sldId id="273"/>
            <p14:sldId id="288"/>
            <p14:sldId id="309"/>
            <p14:sldId id="290"/>
            <p14:sldId id="313"/>
            <p14:sldId id="323"/>
            <p14:sldId id="293"/>
            <p14:sldId id="324"/>
            <p14:sldId id="325"/>
            <p14:sldId id="326"/>
            <p14:sldId id="296"/>
            <p14:sldId id="327"/>
            <p14:sldId id="298"/>
            <p14:sldId id="328"/>
            <p14:sldId id="318"/>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568"/>
    <a:srgbClr val="2CA9BA"/>
    <a:srgbClr val="1F7791"/>
    <a:srgbClr val="10746A"/>
    <a:srgbClr val="1C3D74"/>
    <a:srgbClr val="EC008C"/>
    <a:srgbClr val="2DB8C5"/>
    <a:srgbClr val="73B82B"/>
    <a:srgbClr val="F18500"/>
    <a:srgbClr val="8D3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D5D65-756B-94AD-D8F1-955F56E9E575}" v="1" dt="2024-08-02T15:33:01.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22" autoAdjust="0"/>
    <p:restoredTop sz="86395" autoAdjust="0"/>
  </p:normalViewPr>
  <p:slideViewPr>
    <p:cSldViewPr snapToGrid="0" snapToObjects="1">
      <p:cViewPr varScale="1">
        <p:scale>
          <a:sx n="53" d="100"/>
          <a:sy n="53" d="100"/>
        </p:scale>
        <p:origin x="168" y="15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dya Munesh Mistry" userId="S::wew672@qmul.ac.uk::612e87a5-cacc-4d75-809c-3ec259145b3a" providerId="AD" clId="Web-{AEED5D65-756B-94AD-D8F1-955F56E9E575}"/>
    <pc:docChg chg="sldOrd">
      <pc:chgData name="Vidya Munesh Mistry" userId="S::wew672@qmul.ac.uk::612e87a5-cacc-4d75-809c-3ec259145b3a" providerId="AD" clId="Web-{AEED5D65-756B-94AD-D8F1-955F56E9E575}" dt="2024-08-02T15:33:01.543" v="0"/>
      <pc:docMkLst>
        <pc:docMk/>
      </pc:docMkLst>
      <pc:sldChg chg="ord">
        <pc:chgData name="Vidya Munesh Mistry" userId="S::wew672@qmul.ac.uk::612e87a5-cacc-4d75-809c-3ec259145b3a" providerId="AD" clId="Web-{AEED5D65-756B-94AD-D8F1-955F56E9E575}" dt="2024-08-02T15:33:01.543" v="0"/>
        <pc:sldMkLst>
          <pc:docMk/>
          <pc:sldMk cId="1552764745" sldId="3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02/08/2024</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a:t>
            </a:fld>
            <a:endParaRPr lang="en-US"/>
          </a:p>
        </p:txBody>
      </p:sp>
    </p:spTree>
    <p:extLst>
      <p:ext uri="{BB962C8B-B14F-4D97-AF65-F5344CB8AC3E}">
        <p14:creationId xmlns:p14="http://schemas.microsoft.com/office/powerpoint/2010/main" val="307574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21</a:t>
            </a:fld>
            <a:endParaRPr lang="en-GB"/>
          </a:p>
        </p:txBody>
      </p:sp>
    </p:spTree>
    <p:extLst>
      <p:ext uri="{BB962C8B-B14F-4D97-AF65-F5344CB8AC3E}">
        <p14:creationId xmlns:p14="http://schemas.microsoft.com/office/powerpoint/2010/main" val="39320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942D00-D33B-6747-961F-9152114FB45F}" type="slidenum">
              <a:rPr lang="en-US" smtClean="0"/>
              <a:t>23</a:t>
            </a:fld>
            <a:endParaRPr lang="en-US"/>
          </a:p>
        </p:txBody>
      </p:sp>
    </p:spTree>
    <p:extLst>
      <p:ext uri="{BB962C8B-B14F-4D97-AF65-F5344CB8AC3E}">
        <p14:creationId xmlns:p14="http://schemas.microsoft.com/office/powerpoint/2010/main" val="194189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a:t>
            </a:fld>
            <a:endParaRPr lang="en-US"/>
          </a:p>
        </p:txBody>
      </p:sp>
    </p:spTree>
    <p:extLst>
      <p:ext uri="{BB962C8B-B14F-4D97-AF65-F5344CB8AC3E}">
        <p14:creationId xmlns:p14="http://schemas.microsoft.com/office/powerpoint/2010/main" val="6026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3</a:t>
            </a:fld>
            <a:endParaRPr lang="en-US"/>
          </a:p>
        </p:txBody>
      </p:sp>
    </p:spTree>
    <p:extLst>
      <p:ext uri="{BB962C8B-B14F-4D97-AF65-F5344CB8AC3E}">
        <p14:creationId xmlns:p14="http://schemas.microsoft.com/office/powerpoint/2010/main" val="193883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4</a:t>
            </a:fld>
            <a:endParaRPr lang="en-GB"/>
          </a:p>
        </p:txBody>
      </p:sp>
    </p:spTree>
    <p:extLst>
      <p:ext uri="{BB962C8B-B14F-4D97-AF65-F5344CB8AC3E}">
        <p14:creationId xmlns:p14="http://schemas.microsoft.com/office/powerpoint/2010/main" val="212474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7</a:t>
            </a:fld>
            <a:endParaRPr lang="en-GB"/>
          </a:p>
        </p:txBody>
      </p:sp>
    </p:spTree>
    <p:extLst>
      <p:ext uri="{BB962C8B-B14F-4D97-AF65-F5344CB8AC3E}">
        <p14:creationId xmlns:p14="http://schemas.microsoft.com/office/powerpoint/2010/main" val="267914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10</a:t>
            </a:fld>
            <a:endParaRPr lang="en-GB"/>
          </a:p>
        </p:txBody>
      </p:sp>
    </p:spTree>
    <p:extLst>
      <p:ext uri="{BB962C8B-B14F-4D97-AF65-F5344CB8AC3E}">
        <p14:creationId xmlns:p14="http://schemas.microsoft.com/office/powerpoint/2010/main" val="349635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12</a:t>
            </a:fld>
            <a:endParaRPr lang="en-GB"/>
          </a:p>
        </p:txBody>
      </p:sp>
    </p:spTree>
    <p:extLst>
      <p:ext uri="{BB962C8B-B14F-4D97-AF65-F5344CB8AC3E}">
        <p14:creationId xmlns:p14="http://schemas.microsoft.com/office/powerpoint/2010/main" val="390981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15</a:t>
            </a:fld>
            <a:endParaRPr lang="en-GB"/>
          </a:p>
        </p:txBody>
      </p:sp>
    </p:spTree>
    <p:extLst>
      <p:ext uri="{BB962C8B-B14F-4D97-AF65-F5344CB8AC3E}">
        <p14:creationId xmlns:p14="http://schemas.microsoft.com/office/powerpoint/2010/main" val="405269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FEB37F-81FE-DE46-8B59-8CC44DB1529A}" type="slidenum">
              <a:rPr lang="en-GB" smtClean="0"/>
              <a:t>19</a:t>
            </a:fld>
            <a:endParaRPr lang="en-GB"/>
          </a:p>
        </p:txBody>
      </p:sp>
    </p:spTree>
    <p:extLst>
      <p:ext uri="{BB962C8B-B14F-4D97-AF65-F5344CB8AC3E}">
        <p14:creationId xmlns:p14="http://schemas.microsoft.com/office/powerpoint/2010/main" val="267093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2D75-984C-F881-269A-ACC4266F1B4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97286D6-B29E-B60A-23CA-664EC9FB77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079E7C-8401-08C7-FE4F-AF5343CE7A45}"/>
              </a:ext>
            </a:extLst>
          </p:cNvPr>
          <p:cNvSpPr>
            <a:spLocks noGrp="1"/>
          </p:cNvSpPr>
          <p:nvPr>
            <p:ph type="dt" sz="half" idx="10"/>
          </p:nvPr>
        </p:nvSpPr>
        <p:spPr/>
        <p:txBody>
          <a:bodyPr/>
          <a:lstStyle/>
          <a:p>
            <a:fld id="{0388B196-1827-CF4E-9F44-65C088AADEA6}" type="datetimeFigureOut">
              <a:rPr lang="en-GB" smtClean="0"/>
              <a:t>02/08/2024</a:t>
            </a:fld>
            <a:endParaRPr lang="en-GB"/>
          </a:p>
        </p:txBody>
      </p:sp>
      <p:sp>
        <p:nvSpPr>
          <p:cNvPr id="5" name="Footer Placeholder 4">
            <a:extLst>
              <a:ext uri="{FF2B5EF4-FFF2-40B4-BE49-F238E27FC236}">
                <a16:creationId xmlns:a16="http://schemas.microsoft.com/office/drawing/2014/main" id="{01CC81E1-50B3-4726-E86A-F5037BD92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19E93-E6C0-0480-F571-6065EFB162FC}"/>
              </a:ext>
            </a:extLst>
          </p:cNvPr>
          <p:cNvSpPr>
            <a:spLocks noGrp="1"/>
          </p:cNvSpPr>
          <p:nvPr>
            <p:ph type="sldNum" sz="quarter" idx="12"/>
          </p:nvPr>
        </p:nvSpPr>
        <p:spPr/>
        <p:txBody>
          <a:bodyPr/>
          <a:lstStyle/>
          <a:p>
            <a:fld id="{E9665442-59A4-C949-8542-E8BB56483E2F}" type="slidenum">
              <a:rPr lang="en-GB" smtClean="0"/>
              <a:t>‹#›</a:t>
            </a:fld>
            <a:endParaRPr lang="en-GB"/>
          </a:p>
        </p:txBody>
      </p:sp>
    </p:spTree>
    <p:extLst>
      <p:ext uri="{BB962C8B-B14F-4D97-AF65-F5344CB8AC3E}">
        <p14:creationId xmlns:p14="http://schemas.microsoft.com/office/powerpoint/2010/main" val="1883404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1936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rgbClr val="73B82B">
                <a:lumMod val="88000"/>
                <a:lumOff val="12000"/>
              </a:srgbClr>
            </a:gs>
            <a:gs pos="97312">
              <a:srgbClr val="10746A"/>
            </a:gs>
            <a:gs pos="59000">
              <a:srgbClr val="10746A">
                <a:lumMod val="94000"/>
                <a:lumOff val="6000"/>
              </a:srgbClr>
            </a:gs>
          </a:gsLst>
          <a:lin ang="12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66077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gradFill>
          <a:gsLst>
            <a:gs pos="0">
              <a:srgbClr val="73B82B">
                <a:lumMod val="88000"/>
                <a:lumOff val="12000"/>
              </a:srgbClr>
            </a:gs>
            <a:gs pos="69000">
              <a:srgbClr val="2DB8C5"/>
            </a:gs>
          </a:gsLst>
          <a:lin ang="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418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gradFill flip="none" rotWithShape="1">
          <a:gsLst>
            <a:gs pos="85484">
              <a:srgbClr val="8D3786"/>
            </a:gs>
            <a:gs pos="19000">
              <a:srgbClr val="EC008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055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flip="none" rotWithShape="1">
          <a:gsLst>
            <a:gs pos="3226">
              <a:srgbClr val="8D3786"/>
            </a:gs>
            <a:gs pos="35000">
              <a:srgbClr val="8D3786"/>
            </a:gs>
            <a:gs pos="100000">
              <a:srgbClr val="F18500"/>
            </a:gs>
          </a:gsLst>
          <a:lin ang="198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08686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1.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9"/>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65" r:id="rId3"/>
    <p:sldLayoutId id="2147483766" r:id="rId4"/>
    <p:sldLayoutId id="2147483767" r:id="rId5"/>
    <p:sldLayoutId id="2147483768" r:id="rId6"/>
    <p:sldLayoutId id="214748376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20"/>
          <a:srcRect t="86937"/>
          <a:stretch/>
        </p:blipFill>
        <p:spPr>
          <a:xfrm>
            <a:off x="0" y="4471626"/>
            <a:ext cx="9144000" cy="671874"/>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1">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8" Type="http://schemas.openxmlformats.org/officeDocument/2006/relationships/hyperlink" Target="https://cks.nice.org.uk/topics/diabetes-type-1/" TargetMode="External"/><Relationship Id="rId3" Type="http://schemas.openxmlformats.org/officeDocument/2006/relationships/hyperlink" Target="https://gpnotebook.com/simplepage.cfm?ID=x20091123152205182440" TargetMode="External"/><Relationship Id="rId7" Type="http://schemas.openxmlformats.org/officeDocument/2006/relationships/hyperlink" Target="https://www.rcpsych.ac.uk/members/supporting-your-professional-development/assessing-and-managing-risk-of-patients-causing-harm/assessing-risk"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hyperlink" Target="https://www.rcpsych.ac.uk/docs/default-source/members/supporting-you/managing-and-assessing-risk/assessmentandmanagementrisktoothers.pdf" TargetMode="External"/><Relationship Id="rId11" Type="http://schemas.openxmlformats.org/officeDocument/2006/relationships/hyperlink" Target="https://www.youtube.com/watch?v=maQM8NH4MSc" TargetMode="External"/><Relationship Id="rId5" Type="http://schemas.openxmlformats.org/officeDocument/2006/relationships/hyperlink" Target="https://elearning.rcgp.org.uk/mod/book/view.php?id=13115&amp;chapterid=604" TargetMode="External"/><Relationship Id="rId10" Type="http://schemas.openxmlformats.org/officeDocument/2006/relationships/hyperlink" Target="https://www.healthline.com/health/type-1-diabetes-causes-symtoms-treatments" TargetMode="External"/><Relationship Id="rId4" Type="http://schemas.openxmlformats.org/officeDocument/2006/relationships/hyperlink" Target="https://gpnotebook.com/simplepage.cfm?ID=x20041224060809159860&amp;linkID=72627&amp;cook=no" TargetMode="External"/><Relationship Id="rId9" Type="http://schemas.openxmlformats.org/officeDocument/2006/relationships/hyperlink" Target="https://www.diabetes.org/diabetes/type-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943599" y="1751595"/>
            <a:ext cx="7870825" cy="1171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spcBef>
                <a:spcPts val="750"/>
              </a:spcBef>
              <a:defRPr/>
            </a:pPr>
            <a:r>
              <a:rPr lang="en-US" dirty="0"/>
              <a:t>Core Case 2</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Weight loss</a:t>
            </a:r>
          </a:p>
        </p:txBody>
      </p:sp>
    </p:spTree>
    <p:extLst>
      <p:ext uri="{BB962C8B-B14F-4D97-AF65-F5344CB8AC3E}">
        <p14:creationId xmlns:p14="http://schemas.microsoft.com/office/powerpoint/2010/main" val="186392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509995" y="463021"/>
            <a:ext cx="8170274" cy="338554"/>
          </a:xfrm>
          <a:prstGeom prst="rect">
            <a:avLst/>
          </a:prstGeom>
          <a:noFill/>
        </p:spPr>
        <p:txBody>
          <a:bodyPr wrap="square">
            <a:spAutoFit/>
          </a:bodyPr>
          <a:lstStyle/>
          <a:p>
            <a:r>
              <a:rPr lang="en-GB" sz="1600" dirty="0">
                <a:solidFill>
                  <a:srgbClr val="33405C"/>
                </a:solidFill>
              </a:rPr>
              <a:t>EMIS consultation: Dr Jackson 	Patient name: Sharara Begum(F) 	Age: 16</a:t>
            </a:r>
          </a:p>
        </p:txBody>
      </p:sp>
      <p:sp>
        <p:nvSpPr>
          <p:cNvPr id="5" name="TextBox 4">
            <a:extLst>
              <a:ext uri="{FF2B5EF4-FFF2-40B4-BE49-F238E27FC236}">
                <a16:creationId xmlns:a16="http://schemas.microsoft.com/office/drawing/2014/main" id="{C42DDEC3-144F-0D77-5FD5-61270F278D34}"/>
              </a:ext>
            </a:extLst>
          </p:cNvPr>
          <p:cNvSpPr txBox="1"/>
          <p:nvPr/>
        </p:nvSpPr>
        <p:spPr>
          <a:xfrm>
            <a:off x="509994" y="1048257"/>
            <a:ext cx="5509806" cy="2948949"/>
          </a:xfrm>
          <a:prstGeom prst="rect">
            <a:avLst/>
          </a:prstGeom>
          <a:noFill/>
        </p:spPr>
        <p:txBody>
          <a:bodyPr wrap="square" rtlCol="0">
            <a:spAutoFit/>
          </a:bodyPr>
          <a:lstStyle/>
          <a:p>
            <a:r>
              <a:rPr lang="en-GB" sz="1500" b="1" dirty="0">
                <a:solidFill>
                  <a:srgbClr val="33405C"/>
                </a:solidFill>
                <a:latin typeface="Arial"/>
                <a:ea typeface="Arial"/>
                <a:cs typeface="Arial"/>
                <a:sym typeface="Arial"/>
              </a:rPr>
              <a:t>FBC</a:t>
            </a:r>
          </a:p>
          <a:p>
            <a:r>
              <a:rPr lang="en-GB" sz="1500" dirty="0">
                <a:solidFill>
                  <a:srgbClr val="33405C"/>
                </a:solidFill>
                <a:latin typeface="Arial"/>
                <a:ea typeface="Arial"/>
                <a:cs typeface="Arial"/>
                <a:sym typeface="Arial"/>
              </a:rPr>
              <a:t>	</a:t>
            </a:r>
            <a:r>
              <a:rPr lang="en-GB" sz="1050" dirty="0">
                <a:solidFill>
                  <a:srgbClr val="33405C"/>
                </a:solidFill>
                <a:latin typeface="Arial"/>
                <a:ea typeface="Arial"/>
                <a:cs typeface="Arial"/>
                <a:sym typeface="Arial"/>
              </a:rPr>
              <a:t>Haemoglobin:	 126 (120-150 g/L)</a:t>
            </a:r>
          </a:p>
          <a:p>
            <a:r>
              <a:rPr lang="en-GB" sz="1050" dirty="0">
                <a:solidFill>
                  <a:srgbClr val="33405C"/>
                </a:solidFill>
              </a:rPr>
              <a:t>	White Cell Count:	  4.5 (4-10*9 g/L)</a:t>
            </a:r>
          </a:p>
          <a:p>
            <a:endParaRPr lang="en-GB" sz="1013" dirty="0">
              <a:solidFill>
                <a:srgbClr val="33405C"/>
              </a:solidFill>
              <a:latin typeface="Arial"/>
              <a:ea typeface="Arial"/>
              <a:cs typeface="Arial"/>
              <a:sym typeface="Arial"/>
            </a:endParaRPr>
          </a:p>
          <a:p>
            <a:r>
              <a:rPr lang="en-GB" sz="1500" b="1" dirty="0">
                <a:solidFill>
                  <a:srgbClr val="33405C"/>
                </a:solidFill>
                <a:latin typeface="Arial"/>
                <a:ea typeface="Arial"/>
                <a:cs typeface="Arial"/>
                <a:sym typeface="Arial"/>
              </a:rPr>
              <a:t>Renal</a:t>
            </a:r>
          </a:p>
          <a:p>
            <a:r>
              <a:rPr lang="en-GB" sz="1200" dirty="0">
                <a:solidFill>
                  <a:srgbClr val="33405C"/>
                </a:solidFill>
              </a:rPr>
              <a:t>	</a:t>
            </a:r>
            <a:r>
              <a:rPr lang="en-GB" sz="1050" dirty="0">
                <a:solidFill>
                  <a:srgbClr val="33405C"/>
                </a:solidFill>
              </a:rPr>
              <a:t>Sodium- 		136 (133-149 mmol/L)</a:t>
            </a:r>
          </a:p>
          <a:p>
            <a:r>
              <a:rPr lang="en-GB" sz="1050" dirty="0">
                <a:solidFill>
                  <a:srgbClr val="33405C"/>
                </a:solidFill>
                <a:latin typeface="Arial"/>
                <a:ea typeface="Arial"/>
                <a:cs typeface="Arial"/>
                <a:sym typeface="Arial"/>
              </a:rPr>
              <a:t>	Potassium</a:t>
            </a:r>
            <a:r>
              <a:rPr lang="en-GB" sz="1050" dirty="0">
                <a:solidFill>
                  <a:srgbClr val="33405C"/>
                </a:solidFill>
              </a:rPr>
              <a:t>-  	3.7 3.5-5.3 mmol/L)</a:t>
            </a:r>
          </a:p>
          <a:p>
            <a:r>
              <a:rPr lang="en-GB" sz="1050" dirty="0">
                <a:solidFill>
                  <a:srgbClr val="33405C"/>
                </a:solidFill>
              </a:rPr>
              <a:t>	Urea :		1.3 (2.5 - 7.8 mmol/L)</a:t>
            </a:r>
          </a:p>
          <a:p>
            <a:r>
              <a:rPr lang="en-GB" sz="1050" dirty="0">
                <a:solidFill>
                  <a:srgbClr val="33405C"/>
                </a:solidFill>
                <a:latin typeface="Arial"/>
                <a:ea typeface="Arial"/>
                <a:cs typeface="Arial"/>
                <a:sym typeface="Arial"/>
              </a:rPr>
              <a:t>	eGF</a:t>
            </a:r>
            <a:r>
              <a:rPr lang="en-GB" sz="1050" dirty="0">
                <a:solidFill>
                  <a:srgbClr val="33405C"/>
                </a:solidFill>
              </a:rPr>
              <a:t>R-:		 &gt;90mL/min (no range)</a:t>
            </a:r>
          </a:p>
          <a:p>
            <a:r>
              <a:rPr lang="en-GB" sz="1050" dirty="0">
                <a:solidFill>
                  <a:srgbClr val="33405C"/>
                </a:solidFill>
                <a:latin typeface="Arial"/>
                <a:ea typeface="Arial"/>
                <a:cs typeface="Arial"/>
                <a:sym typeface="Arial"/>
              </a:rPr>
              <a:t>			Units mL/min/1.73sqm</a:t>
            </a:r>
          </a:p>
          <a:p>
            <a:r>
              <a:rPr lang="en-GB" sz="1050" dirty="0">
                <a:solidFill>
                  <a:srgbClr val="33405C"/>
                </a:solidFill>
                <a:latin typeface="Arial"/>
                <a:ea typeface="Arial"/>
                <a:cs typeface="Arial"/>
                <a:sym typeface="Arial"/>
              </a:rPr>
              <a:t>			Use with caution for </a:t>
            </a:r>
          </a:p>
          <a:p>
            <a:r>
              <a:rPr lang="en-GB" sz="1050" dirty="0">
                <a:solidFill>
                  <a:srgbClr val="33405C"/>
                </a:solidFill>
                <a:latin typeface="Arial"/>
                <a:ea typeface="Arial"/>
                <a:cs typeface="Arial"/>
                <a:sym typeface="Arial"/>
              </a:rPr>
              <a:t>			adjusting drug dosage</a:t>
            </a:r>
          </a:p>
          <a:p>
            <a:endParaRPr lang="en-GB" sz="1500" dirty="0">
              <a:solidFill>
                <a:srgbClr val="33405C"/>
              </a:solidFill>
              <a:latin typeface="Arial"/>
              <a:ea typeface="Arial"/>
              <a:cs typeface="Arial"/>
              <a:sym typeface="Arial"/>
            </a:endParaRPr>
          </a:p>
          <a:p>
            <a:endParaRPr lang="en-GB" sz="1500" dirty="0">
              <a:solidFill>
                <a:srgbClr val="33405C"/>
              </a:solidFill>
            </a:endParaRPr>
          </a:p>
          <a:p>
            <a:endParaRPr lang="en-GB" sz="1500" dirty="0">
              <a:solidFill>
                <a:srgbClr val="33405C"/>
              </a:solidFill>
            </a:endParaRPr>
          </a:p>
        </p:txBody>
      </p:sp>
      <p:sp>
        <p:nvSpPr>
          <p:cNvPr id="3" name="TextBox 2">
            <a:extLst>
              <a:ext uri="{FF2B5EF4-FFF2-40B4-BE49-F238E27FC236}">
                <a16:creationId xmlns:a16="http://schemas.microsoft.com/office/drawing/2014/main" id="{8C74F63F-840A-A392-E39B-FE550A909F90}"/>
              </a:ext>
            </a:extLst>
          </p:cNvPr>
          <p:cNvSpPr txBox="1"/>
          <p:nvPr/>
        </p:nvSpPr>
        <p:spPr>
          <a:xfrm>
            <a:off x="4098472" y="1048257"/>
            <a:ext cx="4702628" cy="1540871"/>
          </a:xfrm>
          <a:prstGeom prst="rect">
            <a:avLst/>
          </a:prstGeom>
          <a:noFill/>
        </p:spPr>
        <p:txBody>
          <a:bodyPr wrap="square">
            <a:spAutoFit/>
          </a:bodyPr>
          <a:lstStyle/>
          <a:p>
            <a:r>
              <a:rPr lang="en-GB" sz="1500" b="1" dirty="0">
                <a:solidFill>
                  <a:srgbClr val="33405C"/>
                </a:solidFill>
              </a:rPr>
              <a:t>LFT</a:t>
            </a:r>
            <a:endParaRPr lang="en-GB" sz="1500" b="1" dirty="0">
              <a:solidFill>
                <a:srgbClr val="33405C"/>
              </a:solidFill>
              <a:latin typeface="Arial"/>
              <a:ea typeface="Arial"/>
              <a:cs typeface="Arial"/>
              <a:sym typeface="Arial"/>
            </a:endParaRPr>
          </a:p>
          <a:p>
            <a:r>
              <a:rPr lang="en-GB" dirty="0">
                <a:solidFill>
                  <a:srgbClr val="33405C"/>
                </a:solidFill>
                <a:latin typeface="Arial"/>
                <a:ea typeface="Arial"/>
                <a:cs typeface="Arial"/>
                <a:sym typeface="Arial"/>
              </a:rPr>
              <a:t>	</a:t>
            </a:r>
            <a:r>
              <a:rPr lang="en-GB" sz="1050" dirty="0">
                <a:solidFill>
                  <a:srgbClr val="33405C"/>
                </a:solidFill>
              </a:rPr>
              <a:t>Alkaline Phosphatase:	 100 (25-115 IU/L) </a:t>
            </a:r>
          </a:p>
          <a:p>
            <a:r>
              <a:rPr lang="en-GB" sz="1050" dirty="0">
                <a:solidFill>
                  <a:srgbClr val="33405C"/>
                </a:solidFill>
              </a:rPr>
              <a:t>	Alanine Transferase:	  25 (5-40 IU/L)</a:t>
            </a:r>
          </a:p>
          <a:p>
            <a:r>
              <a:rPr lang="en-GB" sz="1050" dirty="0">
                <a:solidFill>
                  <a:srgbClr val="33405C"/>
                </a:solidFill>
              </a:rPr>
              <a:t>	gGT:		  12 (0-32  IU/L)</a:t>
            </a:r>
          </a:p>
          <a:p>
            <a:endParaRPr lang="en-GB" sz="1050" dirty="0">
              <a:solidFill>
                <a:srgbClr val="33405C"/>
              </a:solidFill>
            </a:endParaRPr>
          </a:p>
          <a:p>
            <a:endParaRPr lang="en-GB" dirty="0">
              <a:solidFill>
                <a:srgbClr val="FF0000"/>
              </a:solidFill>
              <a:latin typeface="Arial"/>
              <a:ea typeface="Arial"/>
              <a:cs typeface="Arial"/>
              <a:sym typeface="Arial"/>
            </a:endParaRPr>
          </a:p>
          <a:p>
            <a:r>
              <a:rPr lang="en-GB" sz="1050" b="1" dirty="0">
                <a:solidFill>
                  <a:srgbClr val="FF0000"/>
                </a:solidFill>
              </a:rPr>
              <a:t>!Fasting Plasma glucose :	   9.4 (3.4-5.5mmol/L)</a:t>
            </a:r>
            <a:endParaRPr lang="en-GB" sz="1050" b="1" dirty="0">
              <a:solidFill>
                <a:srgbClr val="FF0000"/>
              </a:solidFill>
              <a:latin typeface="Arial"/>
              <a:ea typeface="Arial"/>
              <a:cs typeface="Arial"/>
              <a:sym typeface="Arial"/>
            </a:endParaRPr>
          </a:p>
          <a:p>
            <a:r>
              <a:rPr lang="en-GB" sz="1013" b="1" dirty="0">
                <a:solidFill>
                  <a:srgbClr val="FF0000"/>
                </a:solidFill>
              </a:rPr>
              <a:t>	</a:t>
            </a:r>
            <a:endParaRPr lang="en-GB"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26061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794228"/>
            <a:ext cx="3411040" cy="2959464"/>
          </a:xfrm>
        </p:spPr>
        <p:txBody>
          <a:bodyPr/>
          <a:lstStyle/>
          <a:p>
            <a:r>
              <a:rPr lang="en-GB" sz="4000" dirty="0">
                <a:solidFill>
                  <a:srgbClr val="33405C"/>
                </a:solidFill>
              </a:rPr>
              <a:t>Discussion Point: Interpreting common blood test results</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725271" y="1156726"/>
            <a:ext cx="6418729" cy="2830048"/>
          </a:xfrm>
        </p:spPr>
        <p:txBody>
          <a:bodyPr>
            <a:normAutofit/>
          </a:bodyPr>
          <a:lstStyle/>
          <a:p>
            <a:r>
              <a:rPr lang="en-GB" dirty="0">
                <a:solidFill>
                  <a:srgbClr val="33405C"/>
                </a:solidFill>
              </a:rPr>
              <a:t>What is the diagnostic criteria and cut off values for DM, IGT and IFG? </a:t>
            </a:r>
          </a:p>
          <a:p>
            <a:r>
              <a:rPr lang="en-GB" dirty="0">
                <a:solidFill>
                  <a:srgbClr val="33405C"/>
                </a:solidFill>
              </a:rPr>
              <a:t>What are your next steps based on these results?</a:t>
            </a:r>
          </a:p>
          <a:p>
            <a:r>
              <a:rPr lang="en-GB" dirty="0">
                <a:solidFill>
                  <a:srgbClr val="33405C"/>
                </a:solidFill>
              </a:rPr>
              <a:t>What is the diagnosis &amp; how would you confirm it?</a:t>
            </a:r>
          </a:p>
          <a:p>
            <a:endParaRPr lang="en-GB" dirty="0">
              <a:solidFill>
                <a:srgbClr val="33405C"/>
              </a:solidFill>
            </a:endParaRPr>
          </a:p>
          <a:p>
            <a:endParaRPr lang="en-GB" dirty="0">
              <a:solidFill>
                <a:srgbClr val="33405C"/>
              </a:solidFill>
            </a:endParaRPr>
          </a:p>
        </p:txBody>
      </p:sp>
    </p:spTree>
    <p:extLst>
      <p:ext uri="{BB962C8B-B14F-4D97-AF65-F5344CB8AC3E}">
        <p14:creationId xmlns:p14="http://schemas.microsoft.com/office/powerpoint/2010/main" val="155276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700495" y="463021"/>
            <a:ext cx="7979773" cy="338554"/>
          </a:xfrm>
          <a:prstGeom prst="rect">
            <a:avLst/>
          </a:prstGeom>
          <a:noFill/>
        </p:spPr>
        <p:txBody>
          <a:bodyPr wrap="square">
            <a:spAutoFit/>
          </a:bodyPr>
          <a:lstStyle/>
          <a:p>
            <a:r>
              <a:rPr lang="en-GB" sz="1600" dirty="0">
                <a:solidFill>
                  <a:srgbClr val="33405C"/>
                </a:solidFill>
              </a:rPr>
              <a:t>EMIS consultation: Dr Jackson 	Patient name: Sharara Begum(F) 	Age: 16</a:t>
            </a:r>
          </a:p>
        </p:txBody>
      </p:sp>
      <p:sp>
        <p:nvSpPr>
          <p:cNvPr id="5" name="TextBox 4">
            <a:extLst>
              <a:ext uri="{FF2B5EF4-FFF2-40B4-BE49-F238E27FC236}">
                <a16:creationId xmlns:a16="http://schemas.microsoft.com/office/drawing/2014/main" id="{C42DDEC3-144F-0D77-5FD5-61270F278D34}"/>
              </a:ext>
            </a:extLst>
          </p:cNvPr>
          <p:cNvSpPr txBox="1"/>
          <p:nvPr/>
        </p:nvSpPr>
        <p:spPr>
          <a:xfrm>
            <a:off x="700495" y="1013631"/>
            <a:ext cx="7979773" cy="3539430"/>
          </a:xfrm>
          <a:prstGeom prst="rect">
            <a:avLst/>
          </a:prstGeom>
          <a:noFill/>
        </p:spPr>
        <p:txBody>
          <a:bodyPr wrap="square" rtlCol="0">
            <a:spAutoFit/>
          </a:bodyPr>
          <a:lstStyle/>
          <a:p>
            <a:r>
              <a:rPr lang="en-GB" sz="1600" b="1" dirty="0">
                <a:solidFill>
                  <a:srgbClr val="33405C"/>
                </a:solidFill>
              </a:rPr>
              <a:t>HPC:</a:t>
            </a:r>
          </a:p>
          <a:p>
            <a:r>
              <a:rPr lang="en-GB" sz="1600" dirty="0">
                <a:solidFill>
                  <a:srgbClr val="33405C"/>
                </a:solidFill>
              </a:rPr>
              <a:t>Blood test results received yesterday. Booked for face-to-face appointment today</a:t>
            </a:r>
          </a:p>
          <a:p>
            <a:r>
              <a:rPr lang="en-GB" sz="1600" dirty="0">
                <a:solidFill>
                  <a:srgbClr val="33405C"/>
                </a:solidFill>
              </a:rPr>
              <a:t>FPG – 9.4 mmol/L.</a:t>
            </a:r>
          </a:p>
          <a:p>
            <a:r>
              <a:rPr lang="en-GB" sz="1600" dirty="0">
                <a:solidFill>
                  <a:srgbClr val="33405C"/>
                </a:solidFill>
              </a:rPr>
              <a:t>Urine dip: Glucose ++  </a:t>
            </a:r>
          </a:p>
          <a:p>
            <a:endParaRPr lang="en-GB" sz="1600" dirty="0">
              <a:solidFill>
                <a:srgbClr val="33405C"/>
              </a:solidFill>
            </a:endParaRPr>
          </a:p>
          <a:p>
            <a:r>
              <a:rPr lang="en-GB" sz="1600" b="1" dirty="0">
                <a:solidFill>
                  <a:srgbClr val="33405C"/>
                </a:solidFill>
              </a:rPr>
              <a:t>Diagnosis</a:t>
            </a:r>
            <a:r>
              <a:rPr lang="en-GB" sz="1600" dirty="0">
                <a:solidFill>
                  <a:srgbClr val="33405C"/>
                </a:solidFill>
              </a:rPr>
              <a:t>: Suspected Type 1 diabetes. </a:t>
            </a:r>
          </a:p>
          <a:p>
            <a:endParaRPr lang="en-GB" sz="1600" dirty="0">
              <a:solidFill>
                <a:srgbClr val="33405C"/>
              </a:solidFill>
            </a:endParaRPr>
          </a:p>
          <a:p>
            <a:r>
              <a:rPr lang="en-GB" sz="1600" b="1" dirty="0">
                <a:solidFill>
                  <a:srgbClr val="33405C"/>
                </a:solidFill>
              </a:rPr>
              <a:t>Plan</a:t>
            </a:r>
            <a:r>
              <a:rPr lang="en-GB" sz="1600" dirty="0">
                <a:solidFill>
                  <a:srgbClr val="33405C"/>
                </a:solidFill>
              </a:rPr>
              <a:t>: Discussed with </a:t>
            </a:r>
            <a:r>
              <a:rPr lang="en-GB" sz="1600" dirty="0" err="1">
                <a:solidFill>
                  <a:srgbClr val="33405C"/>
                </a:solidFill>
              </a:rPr>
              <a:t>Paeds</a:t>
            </a:r>
            <a:r>
              <a:rPr lang="en-GB" sz="1600" dirty="0">
                <a:solidFill>
                  <a:srgbClr val="33405C"/>
                </a:solidFill>
              </a:rPr>
              <a:t> </a:t>
            </a:r>
            <a:r>
              <a:rPr lang="en-GB" sz="1600" dirty="0" err="1">
                <a:solidFill>
                  <a:srgbClr val="33405C"/>
                </a:solidFill>
              </a:rPr>
              <a:t>SpR</a:t>
            </a:r>
            <a:r>
              <a:rPr lang="en-GB" sz="1600" dirty="0">
                <a:solidFill>
                  <a:srgbClr val="33405C"/>
                </a:solidFill>
              </a:rPr>
              <a:t> on call- advised to send patient in for review </a:t>
            </a:r>
          </a:p>
          <a:p>
            <a:endParaRPr lang="en-GB" sz="1600" dirty="0">
              <a:solidFill>
                <a:srgbClr val="33405C"/>
              </a:solidFill>
            </a:endParaRPr>
          </a:p>
          <a:p>
            <a:r>
              <a:rPr lang="en-GB" sz="1600" b="1" dirty="0">
                <a:solidFill>
                  <a:srgbClr val="33405C"/>
                </a:solidFill>
              </a:rPr>
              <a:t>Comment: </a:t>
            </a:r>
            <a:r>
              <a:rPr lang="en-GB" sz="1600" dirty="0">
                <a:solidFill>
                  <a:srgbClr val="33405C"/>
                </a:solidFill>
              </a:rPr>
              <a:t>Patient starts crying as her grandmother lost her vision due to diabetes. Asking why she has got diabetes. Eats a healthy diet as does not want to put on weight, asking if she should limit her sugar intake. </a:t>
            </a:r>
          </a:p>
          <a:p>
            <a:endParaRPr lang="en-GB" sz="1600" dirty="0">
              <a:solidFill>
                <a:srgbClr val="33405C"/>
              </a:solidFill>
            </a:endParaRPr>
          </a:p>
          <a:p>
            <a:endParaRPr lang="en-GB" sz="1600" dirty="0">
              <a:solidFill>
                <a:srgbClr val="33405C"/>
              </a:solidFill>
            </a:endParaRPr>
          </a:p>
        </p:txBody>
      </p:sp>
    </p:spTree>
    <p:extLst>
      <p:ext uri="{BB962C8B-B14F-4D97-AF65-F5344CB8AC3E}">
        <p14:creationId xmlns:p14="http://schemas.microsoft.com/office/powerpoint/2010/main" val="422117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745507"/>
            <a:ext cx="2919549" cy="3234229"/>
          </a:xfrm>
        </p:spPr>
        <p:txBody>
          <a:bodyPr/>
          <a:lstStyle/>
          <a:p>
            <a:r>
              <a:rPr lang="en-GB" sz="4000" dirty="0">
                <a:solidFill>
                  <a:srgbClr val="33405C"/>
                </a:solidFill>
              </a:rPr>
              <a:t>Discussion Point: </a:t>
            </a:r>
            <a:br>
              <a:rPr lang="en-GB" sz="4000" dirty="0">
                <a:solidFill>
                  <a:srgbClr val="33405C"/>
                </a:solidFill>
              </a:rPr>
            </a:br>
            <a:r>
              <a:rPr lang="en-GB" sz="4000" dirty="0">
                <a:solidFill>
                  <a:srgbClr val="33405C"/>
                </a:solidFill>
              </a:rPr>
              <a:t>Type 1 Diabetes counselling</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762796" y="1021976"/>
            <a:ext cx="6048101" cy="3083266"/>
          </a:xfrm>
        </p:spPr>
        <p:txBody>
          <a:bodyPr>
            <a:noAutofit/>
          </a:bodyPr>
          <a:lstStyle/>
          <a:p>
            <a:r>
              <a:rPr lang="en-GB" sz="2000" dirty="0">
                <a:solidFill>
                  <a:srgbClr val="33405C"/>
                </a:solidFill>
              </a:rPr>
              <a:t>How would you explain the results to the patient?</a:t>
            </a:r>
          </a:p>
          <a:p>
            <a:r>
              <a:rPr lang="en-GB" sz="2000" dirty="0">
                <a:solidFill>
                  <a:srgbClr val="33405C"/>
                </a:solidFill>
              </a:rPr>
              <a:t>What would you tell the patient will happen next? </a:t>
            </a:r>
          </a:p>
          <a:p>
            <a:r>
              <a:rPr lang="en-GB" sz="2000" dirty="0">
                <a:solidFill>
                  <a:srgbClr val="33405C"/>
                </a:solidFill>
              </a:rPr>
              <a:t>Sharara goes into Paediatric A&amp;E - what will they do? </a:t>
            </a:r>
          </a:p>
          <a:p>
            <a:r>
              <a:rPr lang="en-GB" sz="2000" dirty="0">
                <a:solidFill>
                  <a:srgbClr val="33405C"/>
                </a:solidFill>
              </a:rPr>
              <a:t>What important advice should be given regarding her condition and management</a:t>
            </a:r>
          </a:p>
          <a:p>
            <a:r>
              <a:rPr lang="en-GB" sz="2000" dirty="0">
                <a:solidFill>
                  <a:srgbClr val="33405C"/>
                </a:solidFill>
              </a:rPr>
              <a:t>Who will be involved in her ongoing care?</a:t>
            </a:r>
          </a:p>
          <a:p>
            <a:endParaRPr lang="en-GB" sz="2000" dirty="0">
              <a:solidFill>
                <a:srgbClr val="33405C"/>
              </a:solidFill>
            </a:endParaRPr>
          </a:p>
          <a:p>
            <a:endParaRPr lang="en-GB" sz="1900" dirty="0">
              <a:solidFill>
                <a:srgbClr val="33405C"/>
              </a:solidFill>
            </a:endParaRPr>
          </a:p>
        </p:txBody>
      </p:sp>
    </p:spTree>
    <p:extLst>
      <p:ext uri="{BB962C8B-B14F-4D97-AF65-F5344CB8AC3E}">
        <p14:creationId xmlns:p14="http://schemas.microsoft.com/office/powerpoint/2010/main" val="381235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dirty="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dirty="0">
                <a:solidFill>
                  <a:srgbClr val="33405C"/>
                </a:solidFill>
              </a:rPr>
              <a:t>A few weeks have passed.</a:t>
            </a:r>
          </a:p>
          <a:p>
            <a:pPr marL="0" indent="0">
              <a:buNone/>
            </a:pPr>
            <a:r>
              <a:rPr lang="en-GB" sz="2400" dirty="0">
                <a:solidFill>
                  <a:srgbClr val="33405C"/>
                </a:solidFill>
              </a:rPr>
              <a:t>You proceed to call your next patient into the room........</a:t>
            </a:r>
          </a:p>
          <a:p>
            <a:pPr marL="0" indent="0">
              <a:buNone/>
            </a:pPr>
            <a:endParaRPr lang="en-GB" sz="2400" dirty="0">
              <a:solidFill>
                <a:srgbClr val="33405C"/>
              </a:solidFill>
            </a:endParaRPr>
          </a:p>
        </p:txBody>
      </p:sp>
    </p:spTree>
    <p:extLst>
      <p:ext uri="{BB962C8B-B14F-4D97-AF65-F5344CB8AC3E}">
        <p14:creationId xmlns:p14="http://schemas.microsoft.com/office/powerpoint/2010/main" val="169668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700495" y="463021"/>
            <a:ext cx="7979773" cy="338554"/>
          </a:xfrm>
          <a:prstGeom prst="rect">
            <a:avLst/>
          </a:prstGeom>
          <a:noFill/>
        </p:spPr>
        <p:txBody>
          <a:bodyPr wrap="square">
            <a:spAutoFit/>
          </a:bodyPr>
          <a:lstStyle/>
          <a:p>
            <a:r>
              <a:rPr lang="en-GB" sz="1600" dirty="0">
                <a:solidFill>
                  <a:srgbClr val="33405C"/>
                </a:solidFill>
              </a:rPr>
              <a:t>EMIS consultation: Dr Jackson	Patient name: Sharara Begum(F) 	Age: 16</a:t>
            </a:r>
          </a:p>
        </p:txBody>
      </p:sp>
      <p:sp>
        <p:nvSpPr>
          <p:cNvPr id="5" name="TextBox 4">
            <a:extLst>
              <a:ext uri="{FF2B5EF4-FFF2-40B4-BE49-F238E27FC236}">
                <a16:creationId xmlns:a16="http://schemas.microsoft.com/office/drawing/2014/main" id="{C42DDEC3-144F-0D77-5FD5-61270F278D34}"/>
              </a:ext>
            </a:extLst>
          </p:cNvPr>
          <p:cNvSpPr txBox="1"/>
          <p:nvPr/>
        </p:nvSpPr>
        <p:spPr>
          <a:xfrm>
            <a:off x="582113" y="894827"/>
            <a:ext cx="7979773" cy="3785652"/>
          </a:xfrm>
          <a:prstGeom prst="rect">
            <a:avLst/>
          </a:prstGeom>
          <a:noFill/>
        </p:spPr>
        <p:txBody>
          <a:bodyPr wrap="square" rtlCol="0">
            <a:spAutoFit/>
          </a:bodyPr>
          <a:lstStyle/>
          <a:p>
            <a:r>
              <a:rPr lang="en-GB" sz="1500" b="1" dirty="0">
                <a:solidFill>
                  <a:srgbClr val="33405C"/>
                </a:solidFill>
              </a:rPr>
              <a:t>PC</a:t>
            </a:r>
            <a:r>
              <a:rPr lang="en-GB" sz="1500" dirty="0">
                <a:solidFill>
                  <a:srgbClr val="33405C"/>
                </a:solidFill>
              </a:rPr>
              <a:t>: </a:t>
            </a:r>
          </a:p>
          <a:p>
            <a:r>
              <a:rPr lang="en-GB" sz="1500" dirty="0">
                <a:solidFill>
                  <a:srgbClr val="33405C"/>
                </a:solidFill>
              </a:rPr>
              <a:t>Vomiting </a:t>
            </a:r>
          </a:p>
          <a:p>
            <a:r>
              <a:rPr lang="en-GB" sz="1500" dirty="0">
                <a:solidFill>
                  <a:srgbClr val="33405C"/>
                </a:solidFill>
              </a:rPr>
              <a:t>Shahara seen with relative. Vomiting since 7 am today (it is around 10 am now) Very tired Requiring support when walking in </a:t>
            </a:r>
          </a:p>
          <a:p>
            <a:endParaRPr lang="en-GB" sz="1500" dirty="0">
              <a:solidFill>
                <a:srgbClr val="33405C"/>
              </a:solidFill>
            </a:endParaRPr>
          </a:p>
          <a:p>
            <a:r>
              <a:rPr lang="en-GB" sz="1500" b="1" dirty="0">
                <a:solidFill>
                  <a:srgbClr val="33405C"/>
                </a:solidFill>
              </a:rPr>
              <a:t>O/E:</a:t>
            </a:r>
          </a:p>
          <a:p>
            <a:r>
              <a:rPr lang="en-GB" sz="1500" dirty="0">
                <a:solidFill>
                  <a:srgbClr val="33405C"/>
                </a:solidFill>
              </a:rPr>
              <a:t> Abdo tender in lower quadrants </a:t>
            </a:r>
          </a:p>
          <a:p>
            <a:r>
              <a:rPr lang="en-GB" sz="1500" dirty="0">
                <a:solidFill>
                  <a:srgbClr val="33405C"/>
                </a:solidFill>
              </a:rPr>
              <a:t>Urine dip ketonuria and glycosuria </a:t>
            </a:r>
          </a:p>
          <a:p>
            <a:endParaRPr lang="en-GB" sz="1500" dirty="0">
              <a:solidFill>
                <a:srgbClr val="33405C"/>
              </a:solidFill>
            </a:endParaRPr>
          </a:p>
          <a:p>
            <a:r>
              <a:rPr lang="en-GB" sz="1500" b="1" dirty="0">
                <a:solidFill>
                  <a:srgbClr val="33405C"/>
                </a:solidFill>
              </a:rPr>
              <a:t>Comments</a:t>
            </a:r>
          </a:p>
          <a:p>
            <a:r>
              <a:rPr lang="en-GB" sz="1500" dirty="0">
                <a:solidFill>
                  <a:srgbClr val="33405C"/>
                </a:solidFill>
              </a:rPr>
              <a:t>Pt refusing admission. Says forgotten to take insulin due to exam stress and not been eating and drinking as well as usual. Requesting medication to stop stomach pain and vomiting so she can study </a:t>
            </a:r>
          </a:p>
          <a:p>
            <a:endParaRPr lang="en-GB" sz="1500" dirty="0">
              <a:solidFill>
                <a:srgbClr val="33405C"/>
              </a:solidFill>
            </a:endParaRPr>
          </a:p>
          <a:p>
            <a:r>
              <a:rPr lang="en-GB" sz="1500" dirty="0">
                <a:solidFill>
                  <a:srgbClr val="33405C"/>
                </a:solidFill>
              </a:rPr>
              <a:t>Pt states "I cannot force her against her will to attend A&amp;E".</a:t>
            </a:r>
          </a:p>
          <a:p>
            <a:r>
              <a:rPr lang="en-GB" sz="1500" dirty="0">
                <a:solidFill>
                  <a:srgbClr val="33405C"/>
                </a:solidFill>
              </a:rPr>
              <a:t>Relative in agreement that she is unwell and needs admission </a:t>
            </a:r>
          </a:p>
        </p:txBody>
      </p:sp>
    </p:spTree>
    <p:extLst>
      <p:ext uri="{BB962C8B-B14F-4D97-AF65-F5344CB8AC3E}">
        <p14:creationId xmlns:p14="http://schemas.microsoft.com/office/powerpoint/2010/main" val="48823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038258"/>
            <a:ext cx="2919549" cy="2941478"/>
          </a:xfrm>
        </p:spPr>
        <p:txBody>
          <a:bodyPr/>
          <a:lstStyle/>
          <a:p>
            <a:r>
              <a:rPr lang="en-GB" sz="4000" dirty="0">
                <a:solidFill>
                  <a:srgbClr val="33405C"/>
                </a:solidFill>
              </a:rPr>
              <a:t>Discussion Point: </a:t>
            </a:r>
            <a:br>
              <a:rPr lang="en-GB" sz="4000" dirty="0">
                <a:solidFill>
                  <a:srgbClr val="33405C"/>
                </a:solidFill>
              </a:rPr>
            </a:br>
            <a:r>
              <a:rPr lang="en-GB" sz="4000" dirty="0">
                <a:solidFill>
                  <a:srgbClr val="33405C"/>
                </a:solidFill>
              </a:rPr>
              <a:t>Consenting for care</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655220" y="699246"/>
            <a:ext cx="6048101" cy="3083266"/>
          </a:xfrm>
        </p:spPr>
        <p:txBody>
          <a:bodyPr>
            <a:noAutofit/>
          </a:bodyPr>
          <a:lstStyle/>
          <a:p>
            <a:r>
              <a:rPr lang="en-GB" sz="2000" dirty="0">
                <a:solidFill>
                  <a:srgbClr val="33405C"/>
                </a:solidFill>
              </a:rPr>
              <a:t>What do you do in this situation?</a:t>
            </a:r>
          </a:p>
          <a:p>
            <a:r>
              <a:rPr lang="en-GB" sz="2000" dirty="0">
                <a:solidFill>
                  <a:srgbClr val="33405C"/>
                </a:solidFill>
              </a:rPr>
              <a:t>What examinations and investigations would you do?</a:t>
            </a:r>
          </a:p>
          <a:p>
            <a:r>
              <a:rPr lang="en-GB" sz="2000" dirty="0">
                <a:solidFill>
                  <a:srgbClr val="33405C"/>
                </a:solidFill>
              </a:rPr>
              <a:t>Does Sharara need to consent for admission</a:t>
            </a:r>
          </a:p>
          <a:p>
            <a:r>
              <a:rPr lang="en-GB" sz="2000" dirty="0">
                <a:solidFill>
                  <a:srgbClr val="33405C"/>
                </a:solidFill>
              </a:rPr>
              <a:t>What does the GMC state regarding child consent to treatment? </a:t>
            </a:r>
          </a:p>
          <a:p>
            <a:r>
              <a:rPr lang="en-GB" sz="2000" dirty="0">
                <a:solidFill>
                  <a:srgbClr val="33405C"/>
                </a:solidFill>
              </a:rPr>
              <a:t>Would your actions differ if this was an adult?</a:t>
            </a:r>
          </a:p>
          <a:p>
            <a:r>
              <a:rPr lang="en-GB" sz="2000" dirty="0">
                <a:solidFill>
                  <a:srgbClr val="33405C"/>
                </a:solidFill>
              </a:rPr>
              <a:t>How could this affect the trust in doctor-patient relationship? </a:t>
            </a:r>
          </a:p>
          <a:p>
            <a:endParaRPr lang="en-GB" sz="1900" dirty="0">
              <a:solidFill>
                <a:srgbClr val="33405C"/>
              </a:solidFill>
            </a:endParaRPr>
          </a:p>
        </p:txBody>
      </p:sp>
    </p:spTree>
    <p:extLst>
      <p:ext uri="{BB962C8B-B14F-4D97-AF65-F5344CB8AC3E}">
        <p14:creationId xmlns:p14="http://schemas.microsoft.com/office/powerpoint/2010/main" val="377027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dirty="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dirty="0">
                <a:solidFill>
                  <a:srgbClr val="33405C"/>
                </a:solidFill>
              </a:rPr>
              <a:t>You are reviewing your documents and notice a discharge summary regarding Sharara</a:t>
            </a:r>
          </a:p>
          <a:p>
            <a:pPr marL="0" indent="0">
              <a:buNone/>
            </a:pPr>
            <a:endParaRPr lang="en-GB" sz="2400" dirty="0">
              <a:solidFill>
                <a:srgbClr val="33405C"/>
              </a:solidFill>
            </a:endParaRPr>
          </a:p>
          <a:p>
            <a:pPr marL="0" indent="0">
              <a:buNone/>
            </a:pPr>
            <a:endParaRPr lang="en-GB" sz="2400" dirty="0">
              <a:solidFill>
                <a:srgbClr val="33405C"/>
              </a:solidFill>
            </a:endParaRPr>
          </a:p>
        </p:txBody>
      </p:sp>
    </p:spTree>
    <p:extLst>
      <p:ext uri="{BB962C8B-B14F-4D97-AF65-F5344CB8AC3E}">
        <p14:creationId xmlns:p14="http://schemas.microsoft.com/office/powerpoint/2010/main" val="856792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372BF83-A000-8D68-4F3F-0037F097E11C}"/>
              </a:ext>
            </a:extLst>
          </p:cNvPr>
          <p:cNvPicPr>
            <a:picLocks noGrp="1" noChangeAspect="1"/>
          </p:cNvPicPr>
          <p:nvPr>
            <p:ph idx="1"/>
          </p:nvPr>
        </p:nvPicPr>
        <p:blipFill rotWithShape="1">
          <a:blip r:embed="rId2"/>
          <a:srcRect l="37115" t="30056" r="35434" b="9989"/>
          <a:stretch/>
        </p:blipFill>
        <p:spPr>
          <a:prstGeom prst="rect">
            <a:avLst/>
          </a:prstGeom>
        </p:spPr>
      </p:pic>
      <p:pic>
        <p:nvPicPr>
          <p:cNvPr id="10" name="Picture 9">
            <a:extLst>
              <a:ext uri="{FF2B5EF4-FFF2-40B4-BE49-F238E27FC236}">
                <a16:creationId xmlns:a16="http://schemas.microsoft.com/office/drawing/2014/main" id="{1144B646-706D-0D46-8943-942F005D7BB8}"/>
              </a:ext>
            </a:extLst>
          </p:cNvPr>
          <p:cNvPicPr>
            <a:picLocks noChangeAspect="1"/>
          </p:cNvPicPr>
          <p:nvPr/>
        </p:nvPicPr>
        <p:blipFill rotWithShape="1">
          <a:blip r:embed="rId2"/>
          <a:srcRect l="37115" t="30056" r="35434" b="9989"/>
          <a:stretch/>
        </p:blipFill>
        <p:spPr>
          <a:xfrm>
            <a:off x="2688020" y="0"/>
            <a:ext cx="3767959" cy="5143500"/>
          </a:xfrm>
          <a:prstGeom prst="rect">
            <a:avLst/>
          </a:prstGeom>
        </p:spPr>
      </p:pic>
    </p:spTree>
    <p:extLst>
      <p:ext uri="{BB962C8B-B14F-4D97-AF65-F5344CB8AC3E}">
        <p14:creationId xmlns:p14="http://schemas.microsoft.com/office/powerpoint/2010/main" val="268083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700495" y="463021"/>
            <a:ext cx="7979773" cy="338554"/>
          </a:xfrm>
          <a:prstGeom prst="rect">
            <a:avLst/>
          </a:prstGeom>
          <a:noFill/>
        </p:spPr>
        <p:txBody>
          <a:bodyPr wrap="square">
            <a:spAutoFit/>
          </a:bodyPr>
          <a:lstStyle/>
          <a:p>
            <a:r>
              <a:rPr lang="en-GB" sz="1600" dirty="0">
                <a:solidFill>
                  <a:srgbClr val="33405C"/>
                </a:solidFill>
              </a:rPr>
              <a:t>EMIS consultation: Dr Jackson	Patient name: Sharara Begum(F) 	Age: 16</a:t>
            </a:r>
          </a:p>
        </p:txBody>
      </p:sp>
      <p:sp>
        <p:nvSpPr>
          <p:cNvPr id="5" name="TextBox 4">
            <a:extLst>
              <a:ext uri="{FF2B5EF4-FFF2-40B4-BE49-F238E27FC236}">
                <a16:creationId xmlns:a16="http://schemas.microsoft.com/office/drawing/2014/main" id="{C42DDEC3-144F-0D77-5FD5-61270F278D34}"/>
              </a:ext>
            </a:extLst>
          </p:cNvPr>
          <p:cNvSpPr txBox="1"/>
          <p:nvPr/>
        </p:nvSpPr>
        <p:spPr>
          <a:xfrm>
            <a:off x="700495" y="1013631"/>
            <a:ext cx="7979773" cy="3820277"/>
          </a:xfrm>
          <a:prstGeom prst="rect">
            <a:avLst/>
          </a:prstGeom>
          <a:noFill/>
        </p:spPr>
        <p:txBody>
          <a:bodyPr wrap="square" rtlCol="0">
            <a:spAutoFit/>
          </a:bodyPr>
          <a:lstStyle/>
          <a:p>
            <a:r>
              <a:rPr lang="en-GB" sz="1275" b="1" dirty="0">
                <a:solidFill>
                  <a:srgbClr val="33405C"/>
                </a:solidFill>
              </a:rPr>
              <a:t>F/up consultation seen F2F with relative: </a:t>
            </a:r>
          </a:p>
          <a:p>
            <a:endParaRPr lang="en-GB" sz="1275" dirty="0">
              <a:solidFill>
                <a:srgbClr val="33405C"/>
              </a:solidFill>
            </a:endParaRPr>
          </a:p>
          <a:p>
            <a:r>
              <a:rPr lang="en-GB" sz="1275" dirty="0">
                <a:solidFill>
                  <a:srgbClr val="33405C"/>
                </a:solidFill>
              </a:rPr>
              <a:t>Recent admission with DKA. </a:t>
            </a:r>
          </a:p>
          <a:p>
            <a:r>
              <a:rPr lang="en-GB" sz="1275" dirty="0">
                <a:solidFill>
                  <a:srgbClr val="33405C"/>
                </a:solidFill>
              </a:rPr>
              <a:t>Discharged 3/7 ago - no medical discharge summary on system yet </a:t>
            </a:r>
          </a:p>
          <a:p>
            <a:r>
              <a:rPr lang="en-GB" sz="1275" dirty="0">
                <a:solidFill>
                  <a:srgbClr val="33405C"/>
                </a:solidFill>
              </a:rPr>
              <a:t>Relative feels </a:t>
            </a:r>
            <a:r>
              <a:rPr lang="en-GB" sz="1275" dirty="0" err="1">
                <a:solidFill>
                  <a:srgbClr val="33405C"/>
                </a:solidFill>
              </a:rPr>
              <a:t>pt</a:t>
            </a:r>
            <a:r>
              <a:rPr lang="en-GB" sz="1275" dirty="0">
                <a:solidFill>
                  <a:srgbClr val="33405C"/>
                </a:solidFill>
              </a:rPr>
              <a:t> is still unwell and asking me to check urine again. </a:t>
            </a:r>
          </a:p>
          <a:p>
            <a:endParaRPr lang="en-GB" sz="1275" dirty="0">
              <a:solidFill>
                <a:srgbClr val="33405C"/>
              </a:solidFill>
            </a:endParaRPr>
          </a:p>
          <a:p>
            <a:r>
              <a:rPr lang="en-GB" sz="1275" b="1" dirty="0">
                <a:solidFill>
                  <a:srgbClr val="33405C"/>
                </a:solidFill>
              </a:rPr>
              <a:t>O/E</a:t>
            </a:r>
          </a:p>
          <a:p>
            <a:r>
              <a:rPr lang="en-GB" sz="1275" dirty="0">
                <a:solidFill>
                  <a:srgbClr val="33405C"/>
                </a:solidFill>
              </a:rPr>
              <a:t>Urine dip NAD, BM 5.3 </a:t>
            </a:r>
          </a:p>
          <a:p>
            <a:r>
              <a:rPr lang="en-GB" sz="1275" dirty="0">
                <a:solidFill>
                  <a:srgbClr val="33405C"/>
                </a:solidFill>
              </a:rPr>
              <a:t>Pt seems flat. </a:t>
            </a:r>
          </a:p>
          <a:p>
            <a:r>
              <a:rPr lang="en-GB" sz="1275" dirty="0">
                <a:solidFill>
                  <a:srgbClr val="33405C"/>
                </a:solidFill>
              </a:rPr>
              <a:t>Limited eye contact, short answers.</a:t>
            </a:r>
          </a:p>
          <a:p>
            <a:endParaRPr lang="en-GB" sz="1275" dirty="0">
              <a:solidFill>
                <a:srgbClr val="33405C"/>
              </a:solidFill>
            </a:endParaRPr>
          </a:p>
          <a:p>
            <a:r>
              <a:rPr lang="en-GB" sz="1275" dirty="0">
                <a:solidFill>
                  <a:srgbClr val="33405C"/>
                </a:solidFill>
              </a:rPr>
              <a:t>Enquired about MH – says not sleeping much.  Says mood is ok. Appetite low – not hungry as worried about exams. </a:t>
            </a:r>
          </a:p>
          <a:p>
            <a:r>
              <a:rPr lang="en-GB" sz="1275" dirty="0">
                <a:solidFill>
                  <a:srgbClr val="33405C"/>
                </a:solidFill>
              </a:rPr>
              <a:t>Asked if could talk to </a:t>
            </a:r>
            <a:r>
              <a:rPr lang="en-GB" sz="1275" dirty="0" err="1">
                <a:solidFill>
                  <a:srgbClr val="33405C"/>
                </a:solidFill>
              </a:rPr>
              <a:t>pt</a:t>
            </a:r>
            <a:r>
              <a:rPr lang="en-GB" sz="1275" dirty="0">
                <a:solidFill>
                  <a:srgbClr val="33405C"/>
                </a:solidFill>
              </a:rPr>
              <a:t> alone, relative left room. </a:t>
            </a:r>
          </a:p>
          <a:p>
            <a:r>
              <a:rPr lang="en-GB" sz="1275" dirty="0">
                <a:solidFill>
                  <a:srgbClr val="33405C"/>
                </a:solidFill>
              </a:rPr>
              <a:t>Admits struggling at home, feels restricted by relatives who don’t allow much independence. </a:t>
            </a:r>
          </a:p>
          <a:p>
            <a:r>
              <a:rPr lang="en-GB" sz="1275" dirty="0">
                <a:solidFill>
                  <a:srgbClr val="33405C"/>
                </a:solidFill>
              </a:rPr>
              <a:t>Hates having to inject insulin every day. </a:t>
            </a:r>
          </a:p>
          <a:p>
            <a:r>
              <a:rPr lang="en-GB" sz="1275" dirty="0">
                <a:solidFill>
                  <a:srgbClr val="33405C"/>
                </a:solidFill>
              </a:rPr>
              <a:t>Struggling to cope with Diabetes diagnosis. Family don’t understand. Begs you not to disclose anything to her family. </a:t>
            </a:r>
          </a:p>
          <a:p>
            <a:endParaRPr lang="en-GB" sz="1275" dirty="0">
              <a:solidFill>
                <a:srgbClr val="33405C"/>
              </a:solidFill>
            </a:endParaRPr>
          </a:p>
        </p:txBody>
      </p:sp>
    </p:spTree>
    <p:extLst>
      <p:ext uri="{BB962C8B-B14F-4D97-AF65-F5344CB8AC3E}">
        <p14:creationId xmlns:p14="http://schemas.microsoft.com/office/powerpoint/2010/main" val="338745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85E8FA-2AA8-E687-45F9-DEEB860E5349}"/>
              </a:ext>
            </a:extLst>
          </p:cNvPr>
          <p:cNvSpPr txBox="1">
            <a:spLocks/>
          </p:cNvSpPr>
          <p:nvPr/>
        </p:nvSpPr>
        <p:spPr>
          <a:xfrm>
            <a:off x="731520" y="365125"/>
            <a:ext cx="1062227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33405C"/>
                </a:solidFill>
              </a:rPr>
              <a:t>Learning Objectives</a:t>
            </a:r>
          </a:p>
        </p:txBody>
      </p:sp>
      <p:sp>
        <p:nvSpPr>
          <p:cNvPr id="8" name="Content Placeholder 2">
            <a:extLst>
              <a:ext uri="{FF2B5EF4-FFF2-40B4-BE49-F238E27FC236}">
                <a16:creationId xmlns:a16="http://schemas.microsoft.com/office/drawing/2014/main" id="{273210D8-B48A-5A6D-262F-FB14DF8AB3D2}"/>
              </a:ext>
            </a:extLst>
          </p:cNvPr>
          <p:cNvSpPr txBox="1">
            <a:spLocks/>
          </p:cNvSpPr>
          <p:nvPr/>
        </p:nvSpPr>
        <p:spPr>
          <a:xfrm>
            <a:off x="4087483" y="1173162"/>
            <a:ext cx="4607943" cy="3088287"/>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33405C"/>
                </a:solidFill>
              </a:rPr>
              <a:t>Clinical </a:t>
            </a:r>
          </a:p>
          <a:p>
            <a:r>
              <a:rPr lang="en-GB" dirty="0">
                <a:solidFill>
                  <a:srgbClr val="33405C"/>
                </a:solidFill>
              </a:rPr>
              <a:t>Review causes of weight loss</a:t>
            </a:r>
          </a:p>
          <a:p>
            <a:r>
              <a:rPr lang="en-GB" dirty="0">
                <a:solidFill>
                  <a:srgbClr val="33405C"/>
                </a:solidFill>
              </a:rPr>
              <a:t>New diagnosis of diabetes  </a:t>
            </a:r>
          </a:p>
          <a:p>
            <a:r>
              <a:rPr lang="en-GB" dirty="0">
                <a:solidFill>
                  <a:srgbClr val="33405C"/>
                </a:solidFill>
              </a:rPr>
              <a:t>Management of mental health and chronic disease</a:t>
            </a:r>
          </a:p>
          <a:p>
            <a:pPr marL="0" indent="0">
              <a:buNone/>
            </a:pPr>
            <a:endParaRPr lang="en-GB" b="1" dirty="0">
              <a:solidFill>
                <a:srgbClr val="33405C"/>
              </a:solidFill>
            </a:endParaRPr>
          </a:p>
          <a:p>
            <a:pPr marL="0" indent="0">
              <a:buNone/>
            </a:pPr>
            <a:endParaRPr lang="en-GB" b="1" dirty="0">
              <a:solidFill>
                <a:srgbClr val="33405C"/>
              </a:solidFill>
            </a:endParaRPr>
          </a:p>
          <a:p>
            <a:pPr marL="0" indent="0">
              <a:buNone/>
            </a:pPr>
            <a:r>
              <a:rPr lang="en-GB" b="1" dirty="0">
                <a:solidFill>
                  <a:srgbClr val="33405C"/>
                </a:solidFill>
              </a:rPr>
              <a:t>Ethics </a:t>
            </a:r>
          </a:p>
          <a:p>
            <a:r>
              <a:rPr lang="en-GB" dirty="0">
                <a:solidFill>
                  <a:srgbClr val="33405C"/>
                </a:solidFill>
              </a:rPr>
              <a:t>Patient consent </a:t>
            </a:r>
          </a:p>
          <a:p>
            <a:pPr marL="0" indent="0">
              <a:buNone/>
            </a:pPr>
            <a:endParaRPr lang="en-GB" b="1" dirty="0">
              <a:solidFill>
                <a:srgbClr val="33405C"/>
              </a:solidFill>
            </a:endParaRPr>
          </a:p>
          <a:p>
            <a:pPr marL="0" indent="0">
              <a:buNone/>
            </a:pPr>
            <a:r>
              <a:rPr lang="en-GB" b="1" dirty="0">
                <a:solidFill>
                  <a:srgbClr val="33405C"/>
                </a:solidFill>
              </a:rPr>
              <a:t>OSCE </a:t>
            </a:r>
          </a:p>
          <a:p>
            <a:r>
              <a:rPr lang="en-GB" dirty="0">
                <a:solidFill>
                  <a:srgbClr val="33405C"/>
                </a:solidFill>
              </a:rPr>
              <a:t>Mental health risk assessment </a:t>
            </a:r>
          </a:p>
          <a:p>
            <a:r>
              <a:rPr lang="en-GB" dirty="0">
                <a:solidFill>
                  <a:srgbClr val="33405C"/>
                </a:solidFill>
              </a:rPr>
              <a:t>Breaking bad news - new chronic disease </a:t>
            </a:r>
          </a:p>
        </p:txBody>
      </p:sp>
      <p:pic>
        <p:nvPicPr>
          <p:cNvPr id="9" name="Picture 8" descr="A screenshot of a computer&#10;&#10;Description automatically generated">
            <a:extLst>
              <a:ext uri="{FF2B5EF4-FFF2-40B4-BE49-F238E27FC236}">
                <a16:creationId xmlns:a16="http://schemas.microsoft.com/office/drawing/2014/main" id="{1EB37E88-3CB9-E60B-BA60-9B9E86208419}"/>
              </a:ext>
            </a:extLst>
          </p:cNvPr>
          <p:cNvPicPr>
            <a:picLocks noChangeAspect="1"/>
          </p:cNvPicPr>
          <p:nvPr/>
        </p:nvPicPr>
        <p:blipFill rotWithShape="1">
          <a:blip r:embed="rId3"/>
          <a:srcRect l="21645" t="26629" r="60878" b="54016"/>
          <a:stretch/>
        </p:blipFill>
        <p:spPr bwMode="auto">
          <a:xfrm>
            <a:off x="199517" y="1197374"/>
            <a:ext cx="3488942" cy="2414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57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699246"/>
            <a:ext cx="2919549" cy="2941478"/>
          </a:xfrm>
        </p:spPr>
        <p:txBody>
          <a:bodyPr/>
          <a:lstStyle/>
          <a:p>
            <a:r>
              <a:rPr lang="en-GB" sz="4000" dirty="0">
                <a:solidFill>
                  <a:srgbClr val="33405C"/>
                </a:solidFill>
              </a:rPr>
              <a:t>Discussion Point: </a:t>
            </a:r>
            <a:br>
              <a:rPr lang="en-GB" sz="4000" dirty="0">
                <a:solidFill>
                  <a:srgbClr val="33405C"/>
                </a:solidFill>
              </a:rPr>
            </a:br>
            <a:r>
              <a:rPr lang="en-GB" sz="4000" dirty="0">
                <a:solidFill>
                  <a:srgbClr val="33405C"/>
                </a:solidFill>
              </a:rPr>
              <a:t>Supporting a new diagnosis of Diabetes</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1030117"/>
            <a:ext cx="6048101" cy="3083266"/>
          </a:xfrm>
        </p:spPr>
        <p:txBody>
          <a:bodyPr>
            <a:noAutofit/>
          </a:bodyPr>
          <a:lstStyle/>
          <a:p>
            <a:r>
              <a:rPr lang="en-GB" sz="2000" dirty="0">
                <a:solidFill>
                  <a:srgbClr val="33405C"/>
                </a:solidFill>
              </a:rPr>
              <a:t>What are the difficulties of not receiving discharge summaries? </a:t>
            </a:r>
          </a:p>
          <a:p>
            <a:r>
              <a:rPr lang="en-GB" sz="2000" dirty="0">
                <a:solidFill>
                  <a:srgbClr val="33405C"/>
                </a:solidFill>
              </a:rPr>
              <a:t>What plan would you put in place based on this consultation?</a:t>
            </a:r>
          </a:p>
          <a:p>
            <a:r>
              <a:rPr lang="en-GB" sz="2000" dirty="0">
                <a:solidFill>
                  <a:srgbClr val="33405C"/>
                </a:solidFill>
              </a:rPr>
              <a:t>How would you support the patient with their new diagnosis?</a:t>
            </a:r>
          </a:p>
          <a:p>
            <a:r>
              <a:rPr lang="en-GB" sz="2000" dirty="0">
                <a:solidFill>
                  <a:srgbClr val="33405C"/>
                </a:solidFill>
              </a:rPr>
              <a:t>How do you think an adolescent may feel when given this diagnosis? </a:t>
            </a:r>
          </a:p>
          <a:p>
            <a:endParaRPr lang="en-GB" sz="2000" dirty="0">
              <a:solidFill>
                <a:srgbClr val="33405C"/>
              </a:solidFill>
            </a:endParaRPr>
          </a:p>
          <a:p>
            <a:endParaRPr lang="en-GB" sz="2000" dirty="0">
              <a:solidFill>
                <a:srgbClr val="33405C"/>
              </a:solidFill>
            </a:endParaRPr>
          </a:p>
          <a:p>
            <a:endParaRPr lang="en-GB" sz="1900" dirty="0">
              <a:solidFill>
                <a:srgbClr val="33405C"/>
              </a:solidFill>
            </a:endParaRPr>
          </a:p>
        </p:txBody>
      </p:sp>
    </p:spTree>
    <p:extLst>
      <p:ext uri="{BB962C8B-B14F-4D97-AF65-F5344CB8AC3E}">
        <p14:creationId xmlns:p14="http://schemas.microsoft.com/office/powerpoint/2010/main" val="2530958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700495" y="463021"/>
            <a:ext cx="7979773" cy="338554"/>
          </a:xfrm>
          <a:prstGeom prst="rect">
            <a:avLst/>
          </a:prstGeom>
          <a:noFill/>
        </p:spPr>
        <p:txBody>
          <a:bodyPr wrap="square">
            <a:spAutoFit/>
          </a:bodyPr>
          <a:lstStyle/>
          <a:p>
            <a:r>
              <a:rPr lang="en-GB" sz="1600" dirty="0">
                <a:solidFill>
                  <a:srgbClr val="33405C"/>
                </a:solidFill>
              </a:rPr>
              <a:t>EMIS consultation: Dr Jackson	Patient name: Sharara Begum(F) 	Age: 16</a:t>
            </a:r>
          </a:p>
        </p:txBody>
      </p:sp>
      <p:sp>
        <p:nvSpPr>
          <p:cNvPr id="5" name="TextBox 4">
            <a:extLst>
              <a:ext uri="{FF2B5EF4-FFF2-40B4-BE49-F238E27FC236}">
                <a16:creationId xmlns:a16="http://schemas.microsoft.com/office/drawing/2014/main" id="{C42DDEC3-144F-0D77-5FD5-61270F278D34}"/>
              </a:ext>
            </a:extLst>
          </p:cNvPr>
          <p:cNvSpPr txBox="1"/>
          <p:nvPr/>
        </p:nvSpPr>
        <p:spPr>
          <a:xfrm>
            <a:off x="700495" y="1013631"/>
            <a:ext cx="7979773" cy="2862322"/>
          </a:xfrm>
          <a:prstGeom prst="rect">
            <a:avLst/>
          </a:prstGeom>
          <a:noFill/>
        </p:spPr>
        <p:txBody>
          <a:bodyPr wrap="square" rtlCol="0">
            <a:spAutoFit/>
          </a:bodyPr>
          <a:lstStyle/>
          <a:p>
            <a:r>
              <a:rPr lang="en-GB" sz="1800" b="1" dirty="0">
                <a:solidFill>
                  <a:srgbClr val="33405C"/>
                </a:solidFill>
              </a:rPr>
              <a:t>F2F review: Seen alone</a:t>
            </a:r>
          </a:p>
          <a:p>
            <a:r>
              <a:rPr lang="en-GB" sz="1800" dirty="0">
                <a:solidFill>
                  <a:srgbClr val="33405C"/>
                </a:solidFill>
              </a:rPr>
              <a:t>Ongoing issues – no better or worse.</a:t>
            </a:r>
          </a:p>
          <a:p>
            <a:r>
              <a:rPr lang="en-GB" sz="1800" dirty="0">
                <a:solidFill>
                  <a:srgbClr val="33405C"/>
                </a:solidFill>
              </a:rPr>
              <a:t>No DSH. No suicidal thoughts.</a:t>
            </a:r>
          </a:p>
          <a:p>
            <a:r>
              <a:rPr lang="en-GB" sz="1800" dirty="0">
                <a:solidFill>
                  <a:srgbClr val="33405C"/>
                </a:solidFill>
              </a:rPr>
              <a:t>Agree likely suffering from depression.</a:t>
            </a:r>
          </a:p>
          <a:p>
            <a:r>
              <a:rPr lang="en-GB" sz="1800" dirty="0">
                <a:solidFill>
                  <a:srgbClr val="33405C"/>
                </a:solidFill>
              </a:rPr>
              <a:t>Has been missing school as cannot get out of bed. Has not told family as think they will be cross with her. </a:t>
            </a:r>
          </a:p>
          <a:p>
            <a:endParaRPr lang="en-GB" sz="1800" dirty="0">
              <a:solidFill>
                <a:srgbClr val="33405C"/>
              </a:solidFill>
            </a:endParaRPr>
          </a:p>
          <a:p>
            <a:r>
              <a:rPr lang="en-GB" sz="1800" dirty="0">
                <a:solidFill>
                  <a:srgbClr val="33405C"/>
                </a:solidFill>
              </a:rPr>
              <a:t>Discussed options ... </a:t>
            </a:r>
          </a:p>
          <a:p>
            <a:r>
              <a:rPr lang="en-GB" sz="1800" dirty="0">
                <a:solidFill>
                  <a:srgbClr val="33405C"/>
                </a:solidFill>
              </a:rPr>
              <a:t> Referral to CAMHS </a:t>
            </a:r>
          </a:p>
          <a:p>
            <a:r>
              <a:rPr lang="en-GB" sz="1800" dirty="0">
                <a:solidFill>
                  <a:srgbClr val="33405C"/>
                </a:solidFill>
              </a:rPr>
              <a:t> RV in 2w- sooner if worse or any concerns</a:t>
            </a:r>
          </a:p>
        </p:txBody>
      </p:sp>
    </p:spTree>
    <p:extLst>
      <p:ext uri="{BB962C8B-B14F-4D97-AF65-F5344CB8AC3E}">
        <p14:creationId xmlns:p14="http://schemas.microsoft.com/office/powerpoint/2010/main" val="1306396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358587"/>
            <a:ext cx="2919549" cy="2941478"/>
          </a:xfrm>
        </p:spPr>
        <p:txBody>
          <a:bodyPr/>
          <a:lstStyle/>
          <a:p>
            <a:r>
              <a:rPr lang="en-GB" sz="4000" dirty="0">
                <a:solidFill>
                  <a:srgbClr val="33405C"/>
                </a:solidFill>
              </a:rPr>
              <a:t>Discussion Point: </a:t>
            </a:r>
            <a:br>
              <a:rPr lang="en-GB" sz="4000" dirty="0">
                <a:solidFill>
                  <a:srgbClr val="33405C"/>
                </a:solidFill>
              </a:rPr>
            </a:br>
            <a:r>
              <a:rPr lang="en-GB" sz="4000" dirty="0">
                <a:solidFill>
                  <a:srgbClr val="33405C"/>
                </a:solidFill>
              </a:rPr>
              <a:t>Managing mental health and chronic disease</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1030117"/>
            <a:ext cx="6048101" cy="3083266"/>
          </a:xfrm>
        </p:spPr>
        <p:txBody>
          <a:bodyPr>
            <a:noAutofit/>
          </a:bodyPr>
          <a:lstStyle/>
          <a:p>
            <a:r>
              <a:rPr lang="en-GB" sz="2000" dirty="0">
                <a:solidFill>
                  <a:srgbClr val="33405C"/>
                </a:solidFill>
              </a:rPr>
              <a:t>What would you be worried about in this case? </a:t>
            </a:r>
          </a:p>
          <a:p>
            <a:r>
              <a:rPr lang="en-GB" sz="2000" dirty="0">
                <a:solidFill>
                  <a:srgbClr val="33405C"/>
                </a:solidFill>
              </a:rPr>
              <a:t>How would you manage </a:t>
            </a:r>
            <a:r>
              <a:rPr lang="en-GB" sz="2000" dirty="0" err="1">
                <a:solidFill>
                  <a:srgbClr val="33405C"/>
                </a:solidFill>
              </a:rPr>
              <a:t>Sharara’s</a:t>
            </a:r>
            <a:r>
              <a:rPr lang="en-GB" sz="2000" dirty="0">
                <a:solidFill>
                  <a:srgbClr val="33405C"/>
                </a:solidFill>
              </a:rPr>
              <a:t> mental health, would this differ from treating an adult patient? </a:t>
            </a:r>
          </a:p>
          <a:p>
            <a:r>
              <a:rPr lang="en-GB" sz="2000" dirty="0">
                <a:solidFill>
                  <a:srgbClr val="33405C"/>
                </a:solidFill>
              </a:rPr>
              <a:t>What do you think about the plan in place here? Would you do anything differently? </a:t>
            </a:r>
          </a:p>
          <a:p>
            <a:r>
              <a:rPr lang="en-GB" sz="2000" dirty="0">
                <a:solidFill>
                  <a:srgbClr val="33405C"/>
                </a:solidFill>
              </a:rPr>
              <a:t>If this patient declines referral – can you act without their consent? </a:t>
            </a:r>
          </a:p>
          <a:p>
            <a:endParaRPr lang="en-GB" sz="2000" dirty="0">
              <a:solidFill>
                <a:srgbClr val="33405C"/>
              </a:solidFill>
            </a:endParaRPr>
          </a:p>
          <a:p>
            <a:endParaRPr lang="en-GB" sz="2000" dirty="0">
              <a:solidFill>
                <a:srgbClr val="33405C"/>
              </a:solidFill>
            </a:endParaRPr>
          </a:p>
          <a:p>
            <a:endParaRPr lang="en-GB" sz="1900" dirty="0">
              <a:solidFill>
                <a:srgbClr val="33405C"/>
              </a:solidFill>
            </a:endParaRPr>
          </a:p>
        </p:txBody>
      </p:sp>
    </p:spTree>
    <p:extLst>
      <p:ext uri="{BB962C8B-B14F-4D97-AF65-F5344CB8AC3E}">
        <p14:creationId xmlns:p14="http://schemas.microsoft.com/office/powerpoint/2010/main" val="251693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293914" y="2039132"/>
            <a:ext cx="2625634" cy="2379380"/>
          </a:xfrm>
        </p:spPr>
        <p:txBody>
          <a:bodyPr/>
          <a:lstStyle/>
          <a:p>
            <a:r>
              <a:rPr lang="en-GB" sz="4000" dirty="0">
                <a:solidFill>
                  <a:srgbClr val="33405C"/>
                </a:solidFill>
              </a:rPr>
              <a:t>Resources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8" y="724988"/>
            <a:ext cx="5732961" cy="3907734"/>
          </a:xfrm>
        </p:spPr>
        <p:txBody>
          <a:bodyPr>
            <a:normAutofit fontScale="40000" lnSpcReduction="20000"/>
          </a:bodyPr>
          <a:lstStyle/>
          <a:p>
            <a:pPr marL="0" lvl="0" indent="0" algn="l" rtl="0">
              <a:lnSpc>
                <a:spcPct val="120000"/>
              </a:lnSpc>
              <a:spcBef>
                <a:spcPts val="0"/>
              </a:spcBef>
              <a:spcAft>
                <a:spcPts val="0"/>
              </a:spcAft>
              <a:buSzPts val="1800"/>
              <a:buNone/>
            </a:pPr>
            <a:r>
              <a:rPr lang="en-GB" sz="2800" b="1" dirty="0">
                <a:solidFill>
                  <a:srgbClr val="203568"/>
                </a:solidFill>
              </a:rPr>
              <a:t>Depression</a:t>
            </a:r>
          </a:p>
          <a:p>
            <a:pPr marL="171450" lvl="0" indent="-171450" algn="l" rtl="0">
              <a:lnSpc>
                <a:spcPct val="120000"/>
              </a:lnSpc>
              <a:spcBef>
                <a:spcPts val="0"/>
              </a:spcBef>
              <a:spcAft>
                <a:spcPts val="0"/>
              </a:spcAft>
              <a:buSzPts val="1800"/>
              <a:buFont typeface="Arial" panose="020B0604020202020204" pitchFamily="34" charset="0"/>
              <a:buChar char="•"/>
            </a:pPr>
            <a:r>
              <a:rPr lang="en-GB" sz="2800" u="sng" dirty="0">
                <a:solidFill>
                  <a:srgbClr val="203568"/>
                </a:solidFill>
                <a:hlinkClick r:id="rId3">
                  <a:extLst>
                    <a:ext uri="{A12FA001-AC4F-418D-AE19-62706E023703}">
                      <ahyp:hlinkClr xmlns:ahyp="http://schemas.microsoft.com/office/drawing/2018/hyperlinkcolor" val="tx"/>
                    </a:ext>
                  </a:extLst>
                </a:hlinkClick>
              </a:rPr>
              <a:t>https://gpnotebook.com/simplepage.cfm?ID=x20091123152205182440</a:t>
            </a:r>
            <a:r>
              <a:rPr lang="en-GB" sz="2800" dirty="0">
                <a:solidFill>
                  <a:srgbClr val="203568"/>
                </a:solidFill>
              </a:rPr>
              <a:t> </a:t>
            </a:r>
          </a:p>
          <a:p>
            <a:pPr marL="171450" lvl="0" indent="-171450" algn="l" rtl="0">
              <a:lnSpc>
                <a:spcPct val="120000"/>
              </a:lnSpc>
              <a:spcBef>
                <a:spcPts val="0"/>
              </a:spcBef>
              <a:spcAft>
                <a:spcPts val="0"/>
              </a:spcAft>
              <a:buSzPts val="1800"/>
              <a:buFont typeface="Arial" panose="020B0604020202020204" pitchFamily="34" charset="0"/>
              <a:buChar char="•"/>
            </a:pPr>
            <a:r>
              <a:rPr lang="en-GB" sz="2800" u="sng" dirty="0">
                <a:solidFill>
                  <a:srgbClr val="203568"/>
                </a:solidFill>
                <a:hlinkClick r:id="rId4">
                  <a:extLst>
                    <a:ext uri="{A12FA001-AC4F-418D-AE19-62706E023703}">
                      <ahyp:hlinkClr xmlns:ahyp="http://schemas.microsoft.com/office/drawing/2018/hyperlinkcolor" val="tx"/>
                    </a:ext>
                  </a:extLst>
                </a:hlinkClick>
              </a:rPr>
              <a:t>https://gpnotebook.com/simplepage.cfm?ID=x20041224060809159860&amp;linkID=72627&amp;cook=no</a:t>
            </a:r>
            <a:r>
              <a:rPr lang="en-GB" sz="2800" dirty="0">
                <a:solidFill>
                  <a:srgbClr val="203568"/>
                </a:solidFill>
              </a:rPr>
              <a:t> </a:t>
            </a:r>
          </a:p>
          <a:p>
            <a:pPr marL="171450" lvl="0" indent="-171450" algn="l" rtl="0">
              <a:lnSpc>
                <a:spcPct val="120000"/>
              </a:lnSpc>
              <a:spcBef>
                <a:spcPts val="0"/>
              </a:spcBef>
              <a:spcAft>
                <a:spcPts val="0"/>
              </a:spcAft>
              <a:buSzPts val="1800"/>
              <a:buFont typeface="Arial" panose="020B0604020202020204" pitchFamily="34" charset="0"/>
              <a:buChar char="•"/>
            </a:pPr>
            <a:r>
              <a:rPr lang="en-GB" sz="2800" u="sng" dirty="0">
                <a:solidFill>
                  <a:srgbClr val="203568"/>
                </a:solidFill>
                <a:hlinkClick r:id="rId5">
                  <a:extLst>
                    <a:ext uri="{A12FA001-AC4F-418D-AE19-62706E023703}">
                      <ahyp:hlinkClr xmlns:ahyp="http://schemas.microsoft.com/office/drawing/2018/hyperlinkcolor" val="tx"/>
                    </a:ext>
                  </a:extLst>
                </a:hlinkClick>
              </a:rPr>
              <a:t>https://elearning.rcgp.org.uk/mod/book/view.php?id=13115&amp;chapterid=604</a:t>
            </a:r>
            <a:endParaRPr lang="en-GB" sz="2800" u="sng" dirty="0">
              <a:solidFill>
                <a:srgbClr val="203568"/>
              </a:solidFill>
            </a:endParaRPr>
          </a:p>
          <a:p>
            <a:pPr marL="171450" lvl="0" indent="-171450" algn="l" rtl="0">
              <a:lnSpc>
                <a:spcPct val="120000"/>
              </a:lnSpc>
              <a:spcBef>
                <a:spcPts val="0"/>
              </a:spcBef>
              <a:spcAft>
                <a:spcPts val="0"/>
              </a:spcAft>
              <a:buSzPts val="1800"/>
              <a:buFont typeface="Arial" panose="020B0604020202020204" pitchFamily="34" charset="0"/>
              <a:buChar char="•"/>
            </a:pPr>
            <a:r>
              <a:rPr lang="en-GB" sz="2800" u="sng" dirty="0">
                <a:solidFill>
                  <a:srgbClr val="203568"/>
                </a:solidFill>
                <a:hlinkClick r:id="rId6">
                  <a:extLst>
                    <a:ext uri="{A12FA001-AC4F-418D-AE19-62706E023703}">
                      <ahyp:hlinkClr xmlns:ahyp="http://schemas.microsoft.com/office/drawing/2018/hyperlinkcolor" val="tx"/>
                    </a:ext>
                  </a:extLst>
                </a:hlinkClick>
              </a:rPr>
              <a:t>https://www.rcpsych.ac.uk/docs/default-source/members/supporting-you/managing-and-assessing-risk/assessmentandmanagementrisktoothers.pdf</a:t>
            </a:r>
            <a:endParaRPr lang="en-GB" sz="2800" u="sng" dirty="0">
              <a:solidFill>
                <a:srgbClr val="203568"/>
              </a:solidFill>
            </a:endParaRPr>
          </a:p>
          <a:p>
            <a:pPr marL="171450" lvl="0" indent="-171450" algn="l" rtl="0">
              <a:lnSpc>
                <a:spcPct val="120000"/>
              </a:lnSpc>
              <a:spcBef>
                <a:spcPts val="0"/>
              </a:spcBef>
              <a:spcAft>
                <a:spcPts val="0"/>
              </a:spcAft>
              <a:buSzPts val="1800"/>
              <a:buFont typeface="Arial" panose="020B0604020202020204" pitchFamily="34" charset="0"/>
              <a:buChar char="•"/>
            </a:pPr>
            <a:r>
              <a:rPr lang="en-GB" sz="2800" dirty="0">
                <a:solidFill>
                  <a:srgbClr val="203568"/>
                </a:solidFill>
                <a:hlinkClick r:id="rId7">
                  <a:extLst>
                    <a:ext uri="{A12FA001-AC4F-418D-AE19-62706E023703}">
                      <ahyp:hlinkClr xmlns:ahyp="http://schemas.microsoft.com/office/drawing/2018/hyperlinkcolor" val="tx"/>
                    </a:ext>
                  </a:extLst>
                </a:hlinkClick>
              </a:rPr>
              <a:t>https://www.rcpsych.ac.uk/members/supporting-your-professional-development/assessing-and-managing-risk-of-patients-causing-harm/assessing-risk</a:t>
            </a:r>
            <a:endParaRPr lang="en-GB" u="sng" dirty="0">
              <a:solidFill>
                <a:srgbClr val="203568"/>
              </a:solidFill>
            </a:endParaRPr>
          </a:p>
          <a:p>
            <a:pPr marL="171450" lvl="0" indent="-171450" algn="l" rtl="0">
              <a:lnSpc>
                <a:spcPct val="120000"/>
              </a:lnSpc>
              <a:spcBef>
                <a:spcPts val="0"/>
              </a:spcBef>
              <a:spcAft>
                <a:spcPts val="0"/>
              </a:spcAft>
              <a:buSzPts val="1800"/>
              <a:buFont typeface="Arial" panose="020B0604020202020204" pitchFamily="34" charset="0"/>
              <a:buChar char="•"/>
            </a:pPr>
            <a:endParaRPr lang="en-GB" sz="2800" b="1" dirty="0">
              <a:solidFill>
                <a:srgbClr val="203568"/>
              </a:solidFill>
            </a:endParaRPr>
          </a:p>
          <a:p>
            <a:pPr marL="0" lvl="0" indent="0" algn="l" rtl="0">
              <a:lnSpc>
                <a:spcPct val="120000"/>
              </a:lnSpc>
              <a:spcBef>
                <a:spcPts val="0"/>
              </a:spcBef>
              <a:spcAft>
                <a:spcPts val="0"/>
              </a:spcAft>
              <a:buSzPts val="1800"/>
              <a:buNone/>
            </a:pPr>
            <a:r>
              <a:rPr lang="en-GB" sz="2800" b="1" dirty="0">
                <a:solidFill>
                  <a:srgbClr val="203568"/>
                </a:solidFill>
              </a:rPr>
              <a:t>T1DM</a:t>
            </a:r>
          </a:p>
          <a:p>
            <a:pPr marL="171450" lvl="0" indent="-171450" algn="l" rtl="0">
              <a:lnSpc>
                <a:spcPct val="120000"/>
              </a:lnSpc>
              <a:spcBef>
                <a:spcPts val="0"/>
              </a:spcBef>
              <a:spcAft>
                <a:spcPts val="0"/>
              </a:spcAft>
              <a:buSzPts val="1800"/>
              <a:buFont typeface="Arial" panose="020B0604020202020204" pitchFamily="34" charset="0"/>
              <a:buChar char="•"/>
            </a:pPr>
            <a:r>
              <a:rPr lang="en-GB" sz="2800" u="sng" dirty="0">
                <a:solidFill>
                  <a:srgbClr val="203568"/>
                </a:solidFill>
                <a:hlinkClick r:id="rId8">
                  <a:extLst>
                    <a:ext uri="{A12FA001-AC4F-418D-AE19-62706E023703}">
                      <ahyp:hlinkClr xmlns:ahyp="http://schemas.microsoft.com/office/drawing/2018/hyperlinkcolor" val="tx"/>
                    </a:ext>
                  </a:extLst>
                </a:hlinkClick>
              </a:rPr>
              <a:t>https://cks.nice.org.uk/topics/diabetes-type-1/</a:t>
            </a:r>
            <a:endParaRPr lang="en-GB" sz="2800" dirty="0">
              <a:solidFill>
                <a:srgbClr val="203568"/>
              </a:solidFill>
            </a:endParaRPr>
          </a:p>
          <a:p>
            <a:pPr marL="171450" lvl="0" indent="-171450" algn="l" rtl="0">
              <a:lnSpc>
                <a:spcPct val="120000"/>
              </a:lnSpc>
              <a:spcBef>
                <a:spcPts val="0"/>
              </a:spcBef>
              <a:spcAft>
                <a:spcPts val="0"/>
              </a:spcAft>
              <a:buSzPts val="1800"/>
              <a:buFont typeface="Arial" panose="020B0604020202020204" pitchFamily="34" charset="0"/>
              <a:buChar char="•"/>
            </a:pPr>
            <a:r>
              <a:rPr lang="en-GB" sz="2800" u="sng" dirty="0">
                <a:solidFill>
                  <a:srgbClr val="203568"/>
                </a:solidFill>
                <a:hlinkClick r:id="rId9">
                  <a:extLst>
                    <a:ext uri="{A12FA001-AC4F-418D-AE19-62706E023703}">
                      <ahyp:hlinkClr xmlns:ahyp="http://schemas.microsoft.com/office/drawing/2018/hyperlinkcolor" val="tx"/>
                    </a:ext>
                  </a:extLst>
                </a:hlinkClick>
              </a:rPr>
              <a:t>https://www.diabetes.org/diabetes/type-1</a:t>
            </a:r>
            <a:endParaRPr lang="en-GB" sz="2800" dirty="0">
              <a:solidFill>
                <a:srgbClr val="203568"/>
              </a:solidFill>
            </a:endParaRPr>
          </a:p>
          <a:p>
            <a:pPr marL="171450" lvl="0" indent="-171450" algn="l" rtl="0">
              <a:lnSpc>
                <a:spcPct val="120000"/>
              </a:lnSpc>
              <a:spcBef>
                <a:spcPts val="0"/>
              </a:spcBef>
              <a:spcAft>
                <a:spcPts val="0"/>
              </a:spcAft>
              <a:buSzPts val="1800"/>
              <a:buFont typeface="Arial" panose="020B0604020202020204" pitchFamily="34" charset="0"/>
              <a:buChar char="•"/>
            </a:pPr>
            <a:r>
              <a:rPr lang="en-GB" sz="2800" u="sng" dirty="0">
                <a:solidFill>
                  <a:srgbClr val="203568"/>
                </a:solidFill>
                <a:hlinkClick r:id="rId10">
                  <a:extLst>
                    <a:ext uri="{A12FA001-AC4F-418D-AE19-62706E023703}">
                      <ahyp:hlinkClr xmlns:ahyp="http://schemas.microsoft.com/office/drawing/2018/hyperlinkcolor" val="tx"/>
                    </a:ext>
                  </a:extLst>
                </a:hlinkClick>
              </a:rPr>
              <a:t>https://www.healthline.com/health/type-1-diabetes-causes-symtoms-treatments</a:t>
            </a:r>
            <a:endParaRPr lang="en-GB" sz="2800" dirty="0">
              <a:solidFill>
                <a:srgbClr val="203568"/>
              </a:solidFill>
            </a:endParaRPr>
          </a:p>
          <a:p>
            <a:pPr marL="171450" lvl="0" indent="-171450" algn="l" rtl="0">
              <a:lnSpc>
                <a:spcPct val="120000"/>
              </a:lnSpc>
              <a:spcBef>
                <a:spcPts val="0"/>
              </a:spcBef>
              <a:spcAft>
                <a:spcPts val="0"/>
              </a:spcAft>
              <a:buSzPts val="1800"/>
              <a:buFont typeface="Arial" panose="020B0604020202020204" pitchFamily="34" charset="0"/>
              <a:buChar char="•"/>
            </a:pPr>
            <a:r>
              <a:rPr lang="en-GB" sz="2800" u="sng" dirty="0">
                <a:solidFill>
                  <a:srgbClr val="203568"/>
                </a:solidFill>
                <a:hlinkClick r:id="rId11">
                  <a:extLst>
                    <a:ext uri="{A12FA001-AC4F-418D-AE19-62706E023703}">
                      <ahyp:hlinkClr xmlns:ahyp="http://schemas.microsoft.com/office/drawing/2018/hyperlinkcolor" val="tx"/>
                    </a:ext>
                  </a:extLst>
                </a:hlinkClick>
              </a:rPr>
              <a:t>https://www.youtube.com/watch?v=maQM8NH4MSc</a:t>
            </a:r>
            <a:r>
              <a:rPr lang="en-GB" sz="2800" dirty="0">
                <a:solidFill>
                  <a:srgbClr val="203568"/>
                </a:solidFill>
              </a:rPr>
              <a:t>  (Type 1 diabetes – Diabetes UK)</a:t>
            </a:r>
          </a:p>
          <a:p>
            <a:pPr marL="0" lvl="0" indent="0" algn="l" rtl="0">
              <a:lnSpc>
                <a:spcPct val="120000"/>
              </a:lnSpc>
              <a:spcBef>
                <a:spcPts val="0"/>
              </a:spcBef>
              <a:spcAft>
                <a:spcPts val="0"/>
              </a:spcAft>
              <a:buSzPts val="1800"/>
              <a:buNone/>
            </a:pPr>
            <a:endParaRPr lang="en-GB" sz="2800" dirty="0">
              <a:solidFill>
                <a:srgbClr val="203568"/>
              </a:solidFill>
            </a:endParaRPr>
          </a:p>
          <a:p>
            <a:pPr marL="0" indent="0">
              <a:lnSpc>
                <a:spcPct val="120000"/>
              </a:lnSpc>
              <a:buNone/>
            </a:pPr>
            <a:r>
              <a:rPr lang="en-GB" sz="2800" b="1" dirty="0">
                <a:solidFill>
                  <a:srgbClr val="203568"/>
                </a:solidFill>
              </a:rPr>
              <a:t>Confidentiality </a:t>
            </a:r>
            <a:endParaRPr lang="en-GB" sz="2800" dirty="0">
              <a:solidFill>
                <a:srgbClr val="203568"/>
              </a:solidFill>
            </a:endParaRPr>
          </a:p>
          <a:p>
            <a:pPr marL="171450" lvl="0" indent="-171450" algn="l" rtl="0">
              <a:lnSpc>
                <a:spcPct val="120000"/>
              </a:lnSpc>
              <a:spcBef>
                <a:spcPts val="0"/>
              </a:spcBef>
              <a:spcAft>
                <a:spcPts val="0"/>
              </a:spcAft>
              <a:buSzPts val="1800"/>
              <a:buFont typeface="Arial" panose="020B0604020202020204" pitchFamily="34" charset="0"/>
              <a:buChar char="•"/>
            </a:pPr>
            <a:r>
              <a:rPr lang="en-GB" sz="2800" dirty="0">
                <a:solidFill>
                  <a:srgbClr val="203568"/>
                </a:solidFill>
              </a:rPr>
              <a:t>https://</a:t>
            </a:r>
            <a:r>
              <a:rPr lang="en-GB" sz="2800" dirty="0" err="1">
                <a:solidFill>
                  <a:srgbClr val="203568"/>
                </a:solidFill>
              </a:rPr>
              <a:t>www.bma.org.uk</a:t>
            </a:r>
            <a:r>
              <a:rPr lang="en-GB" sz="2800" dirty="0">
                <a:solidFill>
                  <a:srgbClr val="203568"/>
                </a:solidFill>
              </a:rPr>
              <a:t>/media/iurldd5z/core-ethics-</a:t>
            </a:r>
            <a:r>
              <a:rPr lang="en-GB" sz="2800" dirty="0" err="1">
                <a:solidFill>
                  <a:srgbClr val="203568"/>
                </a:solidFill>
              </a:rPr>
              <a:t>guidance.pdf</a:t>
            </a:r>
            <a:endParaRPr lang="en-GB" sz="2800" dirty="0">
              <a:solidFill>
                <a:srgbClr val="203568"/>
              </a:solidFill>
            </a:endParaRPr>
          </a:p>
          <a:p>
            <a:pPr marL="0" lvl="0" indent="0" algn="l" rtl="0">
              <a:lnSpc>
                <a:spcPct val="120000"/>
              </a:lnSpc>
              <a:spcBef>
                <a:spcPts val="0"/>
              </a:spcBef>
              <a:spcAft>
                <a:spcPts val="0"/>
              </a:spcAft>
              <a:buSzPts val="1800"/>
              <a:buNone/>
            </a:pPr>
            <a:endParaRPr lang="en-GB" sz="2800" dirty="0">
              <a:solidFill>
                <a:srgbClr val="203568"/>
              </a:solidFill>
            </a:endParaRPr>
          </a:p>
          <a:p>
            <a:pPr marL="0" lvl="0" indent="0" algn="l" rtl="0">
              <a:lnSpc>
                <a:spcPct val="120000"/>
              </a:lnSpc>
              <a:spcBef>
                <a:spcPts val="0"/>
              </a:spcBef>
              <a:spcAft>
                <a:spcPts val="0"/>
              </a:spcAft>
              <a:buSzPts val="1800"/>
              <a:buNone/>
            </a:pPr>
            <a:endParaRPr lang="en-GB" sz="2800" dirty="0">
              <a:solidFill>
                <a:srgbClr val="203568"/>
              </a:solidFill>
            </a:endParaRPr>
          </a:p>
          <a:p>
            <a:pPr marL="0" lvl="0" indent="0" algn="l" rtl="0">
              <a:lnSpc>
                <a:spcPct val="120000"/>
              </a:lnSpc>
              <a:spcBef>
                <a:spcPts val="0"/>
              </a:spcBef>
              <a:spcAft>
                <a:spcPts val="0"/>
              </a:spcAft>
              <a:buSzPts val="1800"/>
              <a:buNone/>
            </a:pPr>
            <a:endParaRPr lang="en-GB" sz="2800" dirty="0">
              <a:solidFill>
                <a:srgbClr val="203568"/>
              </a:solidFill>
            </a:endParaRPr>
          </a:p>
          <a:p>
            <a:pPr marL="0" lvl="0" indent="0" algn="l" rtl="0">
              <a:lnSpc>
                <a:spcPct val="120000"/>
              </a:lnSpc>
              <a:spcBef>
                <a:spcPts val="0"/>
              </a:spcBef>
              <a:spcAft>
                <a:spcPts val="0"/>
              </a:spcAft>
              <a:buSzPts val="1800"/>
              <a:buNone/>
            </a:pPr>
            <a:endParaRPr lang="en-GB" sz="2800" dirty="0">
              <a:solidFill>
                <a:srgbClr val="203568"/>
              </a:solidFill>
            </a:endParaRPr>
          </a:p>
          <a:p>
            <a:pPr marL="0" lvl="0" indent="0" algn="l" rtl="0">
              <a:lnSpc>
                <a:spcPct val="120000"/>
              </a:lnSpc>
              <a:spcBef>
                <a:spcPts val="0"/>
              </a:spcBef>
              <a:spcAft>
                <a:spcPts val="0"/>
              </a:spcAft>
              <a:buSzPts val="1800"/>
              <a:buNone/>
            </a:pPr>
            <a:endParaRPr lang="en-GB" sz="2800" dirty="0">
              <a:solidFill>
                <a:srgbClr val="203568"/>
              </a:solidFill>
            </a:endParaRPr>
          </a:p>
          <a:p>
            <a:pPr marL="0" lvl="0" indent="0" algn="l" rtl="0">
              <a:lnSpc>
                <a:spcPct val="120000"/>
              </a:lnSpc>
              <a:spcBef>
                <a:spcPts val="0"/>
              </a:spcBef>
              <a:spcAft>
                <a:spcPts val="0"/>
              </a:spcAft>
              <a:buSzPts val="1800"/>
              <a:buNone/>
            </a:pPr>
            <a:endParaRPr lang="en-GB" sz="2800" dirty="0">
              <a:solidFill>
                <a:srgbClr val="203568"/>
              </a:solidFill>
            </a:endParaRPr>
          </a:p>
          <a:p>
            <a:pPr marL="0" lvl="0" indent="0" algn="l" rtl="0">
              <a:lnSpc>
                <a:spcPct val="120000"/>
              </a:lnSpc>
              <a:spcBef>
                <a:spcPts val="0"/>
              </a:spcBef>
              <a:spcAft>
                <a:spcPts val="0"/>
              </a:spcAft>
              <a:buSzPts val="1800"/>
              <a:buNone/>
            </a:pPr>
            <a:endParaRPr lang="en-GB" sz="2800" dirty="0">
              <a:solidFill>
                <a:srgbClr val="203568"/>
              </a:solidFill>
            </a:endParaRPr>
          </a:p>
          <a:p>
            <a:pPr marL="0" lvl="0" indent="0" algn="l" rtl="0">
              <a:lnSpc>
                <a:spcPct val="120000"/>
              </a:lnSpc>
              <a:spcBef>
                <a:spcPts val="0"/>
              </a:spcBef>
              <a:spcAft>
                <a:spcPts val="0"/>
              </a:spcAft>
              <a:buSzPts val="1800"/>
              <a:buNone/>
            </a:pPr>
            <a:endParaRPr lang="en-GB" sz="2800" b="1" dirty="0">
              <a:solidFill>
                <a:srgbClr val="203568"/>
              </a:solidFill>
            </a:endParaRPr>
          </a:p>
          <a:p>
            <a:pPr>
              <a:lnSpc>
                <a:spcPct val="120000"/>
              </a:lnSpc>
            </a:pPr>
            <a:endParaRPr lang="en-GB" dirty="0">
              <a:solidFill>
                <a:srgbClr val="203568"/>
              </a:solidFill>
            </a:endParaRPr>
          </a:p>
          <a:p>
            <a:pPr>
              <a:lnSpc>
                <a:spcPct val="120000"/>
              </a:lnSpc>
            </a:pPr>
            <a:endParaRPr lang="en-GB" dirty="0">
              <a:solidFill>
                <a:srgbClr val="203568"/>
              </a:solidFill>
            </a:endParaRPr>
          </a:p>
        </p:txBody>
      </p:sp>
    </p:spTree>
    <p:extLst>
      <p:ext uri="{BB962C8B-B14F-4D97-AF65-F5344CB8AC3E}">
        <p14:creationId xmlns:p14="http://schemas.microsoft.com/office/powerpoint/2010/main" val="201085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54AB-2AA7-23CE-EA38-F8598A81E9D4}"/>
              </a:ext>
            </a:extLst>
          </p:cNvPr>
          <p:cNvSpPr>
            <a:spLocks noGrp="1"/>
          </p:cNvSpPr>
          <p:nvPr>
            <p:ph type="title" idx="4294967295"/>
          </p:nvPr>
        </p:nvSpPr>
        <p:spPr>
          <a:xfrm>
            <a:off x="628650" y="-993775"/>
            <a:ext cx="7886700" cy="993775"/>
          </a:xfrm>
          <a:prstGeom prst="rect">
            <a:avLst/>
          </a:prstGeom>
        </p:spPr>
        <p:txBody>
          <a:bodyPr anchor="b"/>
          <a:lstStyle/>
          <a:p>
            <a:r>
              <a:rPr lang="en-US" dirty="0"/>
              <a:t>End slide</a:t>
            </a:r>
          </a:p>
        </p:txBody>
      </p:sp>
    </p:spTree>
    <p:extLst>
      <p:ext uri="{BB962C8B-B14F-4D97-AF65-F5344CB8AC3E}">
        <p14:creationId xmlns:p14="http://schemas.microsoft.com/office/powerpoint/2010/main" val="30802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2C6A3D-8FA7-1CB9-61F9-E848EA69F995}"/>
              </a:ext>
            </a:extLst>
          </p:cNvPr>
          <p:cNvSpPr txBox="1">
            <a:spLocks/>
          </p:cNvSpPr>
          <p:nvPr/>
        </p:nvSpPr>
        <p:spPr>
          <a:xfrm>
            <a:off x="412631" y="293298"/>
            <a:ext cx="8731369" cy="11903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a:solidFill>
                  <a:srgbClr val="33405C"/>
                </a:solidFill>
              </a:rPr>
              <a:t>Patient History</a:t>
            </a:r>
          </a:p>
        </p:txBody>
      </p:sp>
      <p:sp>
        <p:nvSpPr>
          <p:cNvPr id="10" name="Content Placeholder 2">
            <a:extLst>
              <a:ext uri="{FF2B5EF4-FFF2-40B4-BE49-F238E27FC236}">
                <a16:creationId xmlns:a16="http://schemas.microsoft.com/office/drawing/2014/main" id="{1C2EEFF3-2FED-647A-9CC3-6D4F54936B72}"/>
              </a:ext>
            </a:extLst>
          </p:cNvPr>
          <p:cNvSpPr txBox="1">
            <a:spLocks/>
          </p:cNvSpPr>
          <p:nvPr/>
        </p:nvSpPr>
        <p:spPr>
          <a:xfrm>
            <a:off x="412632" y="2241176"/>
            <a:ext cx="8318738" cy="3021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33405C"/>
                </a:solidFill>
              </a:rPr>
              <a:t>You are in clinic on Monday morning. You have been booked a telephone consultation with a relative regarding the patient Sharara Begum…..</a:t>
            </a:r>
          </a:p>
          <a:p>
            <a:pPr marL="0" indent="0">
              <a:buFont typeface="Arial" panose="020B0604020202020204" pitchFamily="34" charset="0"/>
              <a:buNone/>
            </a:pPr>
            <a:endParaRPr lang="en-GB" dirty="0">
              <a:solidFill>
                <a:srgbClr val="33405C"/>
              </a:solidFill>
            </a:endParaRPr>
          </a:p>
        </p:txBody>
      </p:sp>
    </p:spTree>
    <p:extLst>
      <p:ext uri="{BB962C8B-B14F-4D97-AF65-F5344CB8AC3E}">
        <p14:creationId xmlns:p14="http://schemas.microsoft.com/office/powerpoint/2010/main" val="228634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700495" y="463021"/>
            <a:ext cx="7979773" cy="338554"/>
          </a:xfrm>
          <a:prstGeom prst="rect">
            <a:avLst/>
          </a:prstGeom>
          <a:noFill/>
        </p:spPr>
        <p:txBody>
          <a:bodyPr wrap="square">
            <a:spAutoFit/>
          </a:bodyPr>
          <a:lstStyle/>
          <a:p>
            <a:r>
              <a:rPr lang="en-GB" sz="1600" dirty="0">
                <a:solidFill>
                  <a:srgbClr val="33405C"/>
                </a:solidFill>
              </a:rPr>
              <a:t>EMIS consultation: Dr Jackson 	Patient name: Sharara Begum(F) 	Age: 16</a:t>
            </a:r>
          </a:p>
        </p:txBody>
      </p:sp>
      <p:sp>
        <p:nvSpPr>
          <p:cNvPr id="5" name="TextBox 4">
            <a:extLst>
              <a:ext uri="{FF2B5EF4-FFF2-40B4-BE49-F238E27FC236}">
                <a16:creationId xmlns:a16="http://schemas.microsoft.com/office/drawing/2014/main" id="{C42DDEC3-144F-0D77-5FD5-61270F278D34}"/>
              </a:ext>
            </a:extLst>
          </p:cNvPr>
          <p:cNvSpPr txBox="1"/>
          <p:nvPr/>
        </p:nvSpPr>
        <p:spPr>
          <a:xfrm>
            <a:off x="700495" y="800687"/>
            <a:ext cx="7743011" cy="3647152"/>
          </a:xfrm>
          <a:prstGeom prst="rect">
            <a:avLst/>
          </a:prstGeom>
          <a:noFill/>
        </p:spPr>
        <p:txBody>
          <a:bodyPr wrap="square" rtlCol="0">
            <a:spAutoFit/>
          </a:bodyPr>
          <a:lstStyle/>
          <a:p>
            <a:endParaRPr lang="en-GB" sz="2100" b="1" dirty="0">
              <a:solidFill>
                <a:srgbClr val="33405C"/>
              </a:solidFill>
            </a:endParaRPr>
          </a:p>
          <a:p>
            <a:r>
              <a:rPr lang="en-GB" sz="2100" b="1" dirty="0">
                <a:solidFill>
                  <a:srgbClr val="33405C"/>
                </a:solidFill>
              </a:rPr>
              <a:t>Telephone consultation: </a:t>
            </a:r>
          </a:p>
          <a:p>
            <a:endParaRPr lang="en-GB" sz="2100" b="1" dirty="0">
              <a:solidFill>
                <a:srgbClr val="33405C"/>
              </a:solidFill>
            </a:endParaRPr>
          </a:p>
          <a:p>
            <a:r>
              <a:rPr lang="en-GB" sz="2100" dirty="0">
                <a:solidFill>
                  <a:srgbClr val="33405C"/>
                </a:solidFill>
              </a:rPr>
              <a:t>Call from relative – worried about Sharara </a:t>
            </a:r>
          </a:p>
          <a:p>
            <a:r>
              <a:rPr lang="en-GB" sz="2100" dirty="0">
                <a:solidFill>
                  <a:srgbClr val="33405C"/>
                </a:solidFill>
              </a:rPr>
              <a:t>She is losing weight. </a:t>
            </a:r>
          </a:p>
          <a:p>
            <a:r>
              <a:rPr lang="en-GB" sz="2100" dirty="0">
                <a:solidFill>
                  <a:srgbClr val="33405C"/>
                </a:solidFill>
              </a:rPr>
              <a:t>Worried she is physically unwell. </a:t>
            </a:r>
          </a:p>
          <a:p>
            <a:r>
              <a:rPr lang="en-GB" sz="2100" dirty="0">
                <a:solidFill>
                  <a:srgbClr val="33405C"/>
                </a:solidFill>
              </a:rPr>
              <a:t>Asking you to urgently do tests to find out what is wrong </a:t>
            </a:r>
          </a:p>
          <a:p>
            <a:r>
              <a:rPr lang="en-GB" sz="2100" dirty="0">
                <a:solidFill>
                  <a:srgbClr val="33405C"/>
                </a:solidFill>
              </a:rPr>
              <a:t>Her father died from Lymphoma and she worried Shahara has this. </a:t>
            </a:r>
          </a:p>
          <a:p>
            <a:r>
              <a:rPr lang="en-GB" sz="2100" dirty="0">
                <a:solidFill>
                  <a:srgbClr val="33405C"/>
                </a:solidFill>
              </a:rPr>
              <a:t>Sharara not there to speak to currently – does not know  that relative is making the call. </a:t>
            </a:r>
          </a:p>
        </p:txBody>
      </p:sp>
    </p:spTree>
    <p:extLst>
      <p:ext uri="{BB962C8B-B14F-4D97-AF65-F5344CB8AC3E}">
        <p14:creationId xmlns:p14="http://schemas.microsoft.com/office/powerpoint/2010/main" val="310694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371601"/>
            <a:ext cx="2919549" cy="3907734"/>
          </a:xfrm>
        </p:spPr>
        <p:txBody>
          <a:bodyPr/>
          <a:lstStyle/>
          <a:p>
            <a:r>
              <a:rPr lang="en-GB" sz="3400" dirty="0">
                <a:solidFill>
                  <a:srgbClr val="33405C"/>
                </a:solidFill>
              </a:rPr>
              <a:t>Discussion Point: </a:t>
            </a:r>
            <a:br>
              <a:rPr lang="en-GB" sz="3400" dirty="0">
                <a:solidFill>
                  <a:srgbClr val="33405C"/>
                </a:solidFill>
              </a:rPr>
            </a:br>
            <a:r>
              <a:rPr lang="en-GB" sz="3400" dirty="0">
                <a:solidFill>
                  <a:srgbClr val="33405C"/>
                </a:solidFill>
              </a:rPr>
              <a:t>Patient confidentiality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473976"/>
            <a:ext cx="6074740" cy="3907734"/>
          </a:xfrm>
        </p:spPr>
        <p:txBody>
          <a:bodyPr>
            <a:normAutofit lnSpcReduction="10000"/>
          </a:bodyPr>
          <a:lstStyle/>
          <a:p>
            <a:r>
              <a:rPr lang="en-GB" dirty="0">
                <a:solidFill>
                  <a:srgbClr val="33405C"/>
                </a:solidFill>
              </a:rPr>
              <a:t>What would be your plan?</a:t>
            </a:r>
          </a:p>
          <a:p>
            <a:r>
              <a:rPr lang="en-GB" dirty="0">
                <a:solidFill>
                  <a:srgbClr val="33405C"/>
                </a:solidFill>
              </a:rPr>
              <a:t>What are you able to discuss over the phone with the patient’s relatives? </a:t>
            </a:r>
          </a:p>
          <a:p>
            <a:r>
              <a:rPr lang="en-GB" dirty="0">
                <a:solidFill>
                  <a:srgbClr val="33405C"/>
                </a:solidFill>
              </a:rPr>
              <a:t>How may culture play a role in expectations of relatives regarding what information can be disclosed? </a:t>
            </a:r>
          </a:p>
          <a:p>
            <a:r>
              <a:rPr lang="en-GB" dirty="0">
                <a:solidFill>
                  <a:srgbClr val="33405C"/>
                </a:solidFill>
              </a:rPr>
              <a:t>What further information would you like to know about the situation? do you have any concerns? </a:t>
            </a:r>
          </a:p>
          <a:p>
            <a:endParaRPr lang="en-GB" dirty="0">
              <a:solidFill>
                <a:srgbClr val="33405C"/>
              </a:solidFill>
            </a:endParaRPr>
          </a:p>
        </p:txBody>
      </p:sp>
    </p:spTree>
    <p:extLst>
      <p:ext uri="{BB962C8B-B14F-4D97-AF65-F5344CB8AC3E}">
        <p14:creationId xmlns:p14="http://schemas.microsoft.com/office/powerpoint/2010/main" val="328476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391193"/>
            <a:ext cx="2919549" cy="2830049"/>
          </a:xfrm>
        </p:spPr>
        <p:txBody>
          <a:bodyPr/>
          <a:lstStyle/>
          <a:p>
            <a:r>
              <a:rPr lang="en-GB" sz="3600" dirty="0">
                <a:solidFill>
                  <a:srgbClr val="33405C"/>
                </a:solidFill>
              </a:rPr>
              <a:t>Discussion Point: </a:t>
            </a:r>
            <a:br>
              <a:rPr lang="en-GB" sz="3600" dirty="0">
                <a:solidFill>
                  <a:srgbClr val="33405C"/>
                </a:solidFill>
              </a:rPr>
            </a:br>
            <a:r>
              <a:rPr lang="en-GB" sz="3600" dirty="0">
                <a:solidFill>
                  <a:srgbClr val="33405C"/>
                </a:solidFill>
              </a:rPr>
              <a:t>Weight loss</a:t>
            </a:r>
            <a:endParaRPr lang="en-GB" sz="3400" dirty="0">
              <a:solidFill>
                <a:srgbClr val="33405C"/>
              </a:solidFill>
            </a:endParaRP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932886"/>
            <a:ext cx="5732961" cy="2830048"/>
          </a:xfrm>
        </p:spPr>
        <p:txBody>
          <a:bodyPr>
            <a:normAutofit lnSpcReduction="10000"/>
          </a:bodyPr>
          <a:lstStyle/>
          <a:p>
            <a:r>
              <a:rPr lang="en-GB" dirty="0">
                <a:solidFill>
                  <a:srgbClr val="33405C"/>
                </a:solidFill>
              </a:rPr>
              <a:t>What are  common causes of weight loss in the younger demographic?</a:t>
            </a:r>
          </a:p>
          <a:p>
            <a:r>
              <a:rPr lang="en-GB" dirty="0">
                <a:solidFill>
                  <a:srgbClr val="33405C"/>
                </a:solidFill>
              </a:rPr>
              <a:t>How would you investigate weight loss?</a:t>
            </a:r>
          </a:p>
          <a:p>
            <a:r>
              <a:rPr lang="en-GB" dirty="0">
                <a:solidFill>
                  <a:srgbClr val="33405C"/>
                </a:solidFill>
              </a:rPr>
              <a:t>How would your plan change if the patient was elderly?</a:t>
            </a:r>
          </a:p>
          <a:p>
            <a:endParaRPr lang="en-GB" dirty="0">
              <a:solidFill>
                <a:srgbClr val="33405C"/>
              </a:solidFill>
            </a:endParaRPr>
          </a:p>
          <a:p>
            <a:endParaRPr lang="en-GB" dirty="0">
              <a:solidFill>
                <a:srgbClr val="33405C"/>
              </a:solidFill>
            </a:endParaRPr>
          </a:p>
          <a:p>
            <a:endParaRPr lang="en-GB" dirty="0">
              <a:solidFill>
                <a:srgbClr val="33405C"/>
              </a:solidFill>
            </a:endParaRPr>
          </a:p>
        </p:txBody>
      </p:sp>
    </p:spTree>
    <p:extLst>
      <p:ext uri="{BB962C8B-B14F-4D97-AF65-F5344CB8AC3E}">
        <p14:creationId xmlns:p14="http://schemas.microsoft.com/office/powerpoint/2010/main" val="126543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700495" y="463021"/>
            <a:ext cx="7979773" cy="338554"/>
          </a:xfrm>
          <a:prstGeom prst="rect">
            <a:avLst/>
          </a:prstGeom>
          <a:noFill/>
        </p:spPr>
        <p:txBody>
          <a:bodyPr wrap="square">
            <a:spAutoFit/>
          </a:bodyPr>
          <a:lstStyle/>
          <a:p>
            <a:r>
              <a:rPr lang="en-GB" sz="1600" dirty="0">
                <a:solidFill>
                  <a:srgbClr val="33405C"/>
                </a:solidFill>
              </a:rPr>
              <a:t>EMIS consultation: Dr Jackson 	Patient name: Sharara Begum(F) 	Age: 16</a:t>
            </a:r>
          </a:p>
        </p:txBody>
      </p:sp>
      <p:sp>
        <p:nvSpPr>
          <p:cNvPr id="5" name="TextBox 4">
            <a:extLst>
              <a:ext uri="{FF2B5EF4-FFF2-40B4-BE49-F238E27FC236}">
                <a16:creationId xmlns:a16="http://schemas.microsoft.com/office/drawing/2014/main" id="{C42DDEC3-144F-0D77-5FD5-61270F278D34}"/>
              </a:ext>
            </a:extLst>
          </p:cNvPr>
          <p:cNvSpPr txBox="1"/>
          <p:nvPr/>
        </p:nvSpPr>
        <p:spPr>
          <a:xfrm>
            <a:off x="700495" y="800687"/>
            <a:ext cx="7743011" cy="3754874"/>
          </a:xfrm>
          <a:prstGeom prst="rect">
            <a:avLst/>
          </a:prstGeom>
          <a:noFill/>
        </p:spPr>
        <p:txBody>
          <a:bodyPr wrap="square" rtlCol="0">
            <a:spAutoFit/>
          </a:bodyPr>
          <a:lstStyle/>
          <a:p>
            <a:r>
              <a:rPr lang="en-GB" sz="1400" b="1" dirty="0">
                <a:solidFill>
                  <a:srgbClr val="33405C"/>
                </a:solidFill>
              </a:rPr>
              <a:t>F2F consultation</a:t>
            </a:r>
          </a:p>
          <a:p>
            <a:r>
              <a:rPr lang="en-GB" sz="1400" b="1" dirty="0">
                <a:solidFill>
                  <a:srgbClr val="33405C"/>
                </a:solidFill>
              </a:rPr>
              <a:t> </a:t>
            </a:r>
          </a:p>
          <a:p>
            <a:r>
              <a:rPr lang="en-GB" sz="1400" dirty="0">
                <a:solidFill>
                  <a:srgbClr val="33405C"/>
                </a:solidFill>
              </a:rPr>
              <a:t>Brought in by relative - concern about weight loss. </a:t>
            </a:r>
          </a:p>
          <a:p>
            <a:r>
              <a:rPr lang="en-GB" sz="1400" dirty="0">
                <a:solidFill>
                  <a:srgbClr val="33405C"/>
                </a:solidFill>
              </a:rPr>
              <a:t>Systemic review – feels well, no cough, no change in bowel habit, no night sweats. </a:t>
            </a:r>
          </a:p>
          <a:p>
            <a:r>
              <a:rPr lang="en-GB" sz="1400" dirty="0">
                <a:solidFill>
                  <a:srgbClr val="33405C"/>
                </a:solidFill>
              </a:rPr>
              <a:t>Does not feel she has lost weight. </a:t>
            </a:r>
          </a:p>
          <a:p>
            <a:r>
              <a:rPr lang="en-GB" sz="1400" dirty="0">
                <a:solidFill>
                  <a:srgbClr val="33405C"/>
                </a:solidFill>
              </a:rPr>
              <a:t>Is annoyed at being there – feels relative is making a big deal out of nothing. </a:t>
            </a:r>
          </a:p>
          <a:p>
            <a:r>
              <a:rPr lang="en-GB" sz="1400" dirty="0">
                <a:solidFill>
                  <a:srgbClr val="33405C"/>
                </a:solidFill>
              </a:rPr>
              <a:t>Eats a big lunch at school and sometimes eats after school, then not hungry in the evenings. </a:t>
            </a:r>
          </a:p>
          <a:p>
            <a:r>
              <a:rPr lang="en-GB" sz="1400" dirty="0">
                <a:solidFill>
                  <a:srgbClr val="33405C"/>
                </a:solidFill>
              </a:rPr>
              <a:t>School is going well, performing well in her exams, has lots of friends, prefers to go out as much as she can. </a:t>
            </a:r>
          </a:p>
          <a:p>
            <a:r>
              <a:rPr lang="en-GB" sz="1400" dirty="0">
                <a:solidFill>
                  <a:srgbClr val="33405C"/>
                </a:solidFill>
              </a:rPr>
              <a:t>Feels tired but is busy with schoolwork. </a:t>
            </a:r>
          </a:p>
          <a:p>
            <a:endParaRPr lang="en-GB" sz="1400" dirty="0">
              <a:solidFill>
                <a:srgbClr val="33405C"/>
              </a:solidFill>
            </a:endParaRPr>
          </a:p>
          <a:p>
            <a:r>
              <a:rPr lang="en-GB" sz="1400" b="1" dirty="0">
                <a:solidFill>
                  <a:srgbClr val="33405C"/>
                </a:solidFill>
              </a:rPr>
              <a:t>PMHx:</a:t>
            </a:r>
          </a:p>
          <a:p>
            <a:r>
              <a:rPr lang="en-GB" sz="1400" dirty="0">
                <a:solidFill>
                  <a:srgbClr val="33405C"/>
                </a:solidFill>
              </a:rPr>
              <a:t>Nil</a:t>
            </a:r>
          </a:p>
          <a:p>
            <a:endParaRPr lang="en-GB" sz="1400" dirty="0">
              <a:solidFill>
                <a:srgbClr val="33405C"/>
              </a:solidFill>
            </a:endParaRPr>
          </a:p>
          <a:p>
            <a:r>
              <a:rPr lang="en-GB" sz="1400" b="1" dirty="0" err="1">
                <a:solidFill>
                  <a:srgbClr val="33405C"/>
                </a:solidFill>
              </a:rPr>
              <a:t>DHx</a:t>
            </a:r>
            <a:r>
              <a:rPr lang="en-GB" sz="1400" b="1" dirty="0">
                <a:solidFill>
                  <a:srgbClr val="33405C"/>
                </a:solidFill>
              </a:rPr>
              <a:t>:</a:t>
            </a:r>
          </a:p>
          <a:p>
            <a:r>
              <a:rPr lang="en-GB" sz="1400" dirty="0">
                <a:solidFill>
                  <a:srgbClr val="33405C"/>
                </a:solidFill>
              </a:rPr>
              <a:t>Nil </a:t>
            </a:r>
          </a:p>
          <a:p>
            <a:endParaRPr lang="en-GB" sz="1400" dirty="0">
              <a:solidFill>
                <a:srgbClr val="33405C"/>
              </a:solidFill>
            </a:endParaRPr>
          </a:p>
        </p:txBody>
      </p:sp>
    </p:spTree>
    <p:extLst>
      <p:ext uri="{BB962C8B-B14F-4D97-AF65-F5344CB8AC3E}">
        <p14:creationId xmlns:p14="http://schemas.microsoft.com/office/powerpoint/2010/main" val="394581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038259"/>
            <a:ext cx="2919549" cy="3594464"/>
          </a:xfrm>
        </p:spPr>
        <p:txBody>
          <a:bodyPr/>
          <a:lstStyle/>
          <a:p>
            <a:r>
              <a:rPr lang="en-GB" sz="4000" dirty="0">
                <a:solidFill>
                  <a:srgbClr val="33405C"/>
                </a:solidFill>
              </a:rPr>
              <a:t>Discussion Point: Managing weight loss</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735105"/>
            <a:ext cx="5732961" cy="2290519"/>
          </a:xfrm>
        </p:spPr>
        <p:txBody>
          <a:bodyPr>
            <a:noAutofit/>
          </a:bodyPr>
          <a:lstStyle/>
          <a:p>
            <a:r>
              <a:rPr lang="en-GB" sz="2000" dirty="0">
                <a:solidFill>
                  <a:srgbClr val="33405C"/>
                </a:solidFill>
              </a:rPr>
              <a:t>Do you have anything else you would like to know? </a:t>
            </a:r>
          </a:p>
          <a:p>
            <a:r>
              <a:rPr lang="en-GB" sz="2000" dirty="0">
                <a:solidFill>
                  <a:srgbClr val="33405C"/>
                </a:solidFill>
              </a:rPr>
              <a:t>What kind of examination would you do? </a:t>
            </a:r>
          </a:p>
          <a:p>
            <a:r>
              <a:rPr lang="en-GB" sz="2000" dirty="0">
                <a:solidFill>
                  <a:srgbClr val="33405C"/>
                </a:solidFill>
              </a:rPr>
              <a:t>What bloods would you arrange and is there anything else you would add to the plan? </a:t>
            </a:r>
          </a:p>
          <a:p>
            <a:r>
              <a:rPr lang="en-GB" sz="2000" dirty="0">
                <a:solidFill>
                  <a:srgbClr val="33405C"/>
                </a:solidFill>
              </a:rPr>
              <a:t>How should this patient be followed up? </a:t>
            </a:r>
          </a:p>
          <a:p>
            <a:r>
              <a:rPr lang="en-GB" sz="2000" dirty="0">
                <a:solidFill>
                  <a:srgbClr val="33405C"/>
                </a:solidFill>
              </a:rPr>
              <a:t>What is your differential diagnosis? </a:t>
            </a:r>
          </a:p>
          <a:p>
            <a:r>
              <a:rPr lang="en-GB" sz="2000" dirty="0">
                <a:solidFill>
                  <a:srgbClr val="33405C"/>
                </a:solidFill>
              </a:rPr>
              <a:t>Do you feel it is appropriate to see the patient with her relative? </a:t>
            </a:r>
          </a:p>
          <a:p>
            <a:endParaRPr lang="en-GB" sz="2000" dirty="0">
              <a:solidFill>
                <a:srgbClr val="33405C"/>
              </a:solidFill>
            </a:endParaRPr>
          </a:p>
          <a:p>
            <a:pPr>
              <a:lnSpc>
                <a:spcPct val="120000"/>
              </a:lnSpc>
            </a:pPr>
            <a:endParaRPr lang="en-GB" sz="2000" dirty="0">
              <a:solidFill>
                <a:srgbClr val="33405C"/>
              </a:solidFill>
            </a:endParaRPr>
          </a:p>
        </p:txBody>
      </p:sp>
    </p:spTree>
    <p:extLst>
      <p:ext uri="{BB962C8B-B14F-4D97-AF65-F5344CB8AC3E}">
        <p14:creationId xmlns:p14="http://schemas.microsoft.com/office/powerpoint/2010/main" val="307527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dirty="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dirty="0">
                <a:solidFill>
                  <a:srgbClr val="33405C"/>
                </a:solidFill>
              </a:rPr>
              <a:t>You receive blood test results to your inbox.</a:t>
            </a:r>
          </a:p>
          <a:p>
            <a:pPr marL="0" indent="0">
              <a:buNone/>
            </a:pPr>
            <a:r>
              <a:rPr lang="en-GB" sz="2400" dirty="0" err="1">
                <a:solidFill>
                  <a:srgbClr val="33405C"/>
                </a:solidFill>
              </a:rPr>
              <a:t>Sharara’s</a:t>
            </a:r>
            <a:r>
              <a:rPr lang="en-GB" sz="2400" dirty="0">
                <a:solidFill>
                  <a:srgbClr val="33405C"/>
                </a:solidFill>
              </a:rPr>
              <a:t> bloods are amongst them......</a:t>
            </a:r>
          </a:p>
          <a:p>
            <a:pPr marL="0" indent="0">
              <a:buNone/>
            </a:pPr>
            <a:r>
              <a:rPr lang="en-GB" sz="2400" dirty="0">
                <a:solidFill>
                  <a:srgbClr val="33405C"/>
                </a:solidFill>
              </a:rPr>
              <a:t> </a:t>
            </a:r>
          </a:p>
          <a:p>
            <a:pPr marL="0" indent="0">
              <a:buNone/>
            </a:pPr>
            <a:endParaRPr lang="en-GB" sz="2400" dirty="0">
              <a:solidFill>
                <a:srgbClr val="33405C"/>
              </a:solidFill>
            </a:endParaRPr>
          </a:p>
        </p:txBody>
      </p:sp>
    </p:spTree>
    <p:extLst>
      <p:ext uri="{BB962C8B-B14F-4D97-AF65-F5344CB8AC3E}">
        <p14:creationId xmlns:p14="http://schemas.microsoft.com/office/powerpoint/2010/main" val="1810158328"/>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eb92e3b-db87-41ef-b535-5ebe821d5c43" xsi:nil="true"/>
    <lcf76f155ced4ddcb4097134ff3c332f xmlns="a78396c7-ca18-4d07-9c2d-e954ca0033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20D98005C98849B132B1248B5991E6" ma:contentTypeVersion="15" ma:contentTypeDescription="Create a new document." ma:contentTypeScope="" ma:versionID="abe082f2c3e3701f68f087860e1348a7">
  <xsd:schema xmlns:xsd="http://www.w3.org/2001/XMLSchema" xmlns:xs="http://www.w3.org/2001/XMLSchema" xmlns:p="http://schemas.microsoft.com/office/2006/metadata/properties" xmlns:ns2="a78396c7-ca18-4d07-9c2d-e954ca003379" xmlns:ns3="0eb92e3b-db87-41ef-b535-5ebe821d5c43" targetNamespace="http://schemas.microsoft.com/office/2006/metadata/properties" ma:root="true" ma:fieldsID="b7824cce227e0f6afa566cf995aae578" ns2:_="" ns3:_="">
    <xsd:import namespace="a78396c7-ca18-4d07-9c2d-e954ca003379"/>
    <xsd:import namespace="0eb92e3b-db87-41ef-b535-5ebe821d5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396c7-ca18-4d07-9c2d-e954ca003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92e3b-db87-41ef-b535-5ebe821d5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969891-c03a-4c16-8f7e-a1eeed106462}" ma:internalName="TaxCatchAll" ma:showField="CatchAllData" ma:web="0eb92e3b-db87-41ef-b535-5ebe821d5c4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69F142-4DA7-4B45-A568-C1DF40445D45}">
  <ds:schemaRefs>
    <ds:schemaRef ds:uri="http://schemas.microsoft.com/sharepoint/v3/contenttype/forms"/>
  </ds:schemaRefs>
</ds:datastoreItem>
</file>

<file path=customXml/itemProps2.xml><?xml version="1.0" encoding="utf-8"?>
<ds:datastoreItem xmlns:ds="http://schemas.openxmlformats.org/officeDocument/2006/customXml" ds:itemID="{085E8AD4-ACAB-403C-9273-99E2BE548A0C}">
  <ds:schemaRefs>
    <ds:schemaRef ds:uri="http://schemas.microsoft.com/office/2006/metadata/properties"/>
    <ds:schemaRef ds:uri="http://schemas.microsoft.com/office/infopath/2007/PartnerControls"/>
    <ds:schemaRef ds:uri="0eb92e3b-db87-41ef-b535-5ebe821d5c43"/>
    <ds:schemaRef ds:uri="a78396c7-ca18-4d07-9c2d-e954ca003379"/>
  </ds:schemaRefs>
</ds:datastoreItem>
</file>

<file path=customXml/itemProps3.xml><?xml version="1.0" encoding="utf-8"?>
<ds:datastoreItem xmlns:ds="http://schemas.openxmlformats.org/officeDocument/2006/customXml" ds:itemID="{B517A0BD-8A8A-4591-85B7-031585B20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396c7-ca18-4d07-9c2d-e954ca003379"/>
    <ds:schemaRef ds:uri="0eb92e3b-db87-41ef-b535-5ebe821d5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2483</TotalTime>
  <Words>1626</Words>
  <Application>Microsoft Office PowerPoint</Application>
  <PresentationFormat>On-screen Show (16:9)</PresentationFormat>
  <Paragraphs>208</Paragraphs>
  <Slides>24</Slides>
  <Notes>11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1_Custom Design</vt:lpstr>
      <vt:lpstr>2_Custom Design</vt:lpstr>
      <vt:lpstr>Core Case 2</vt:lpstr>
      <vt:lpstr>PowerPoint Presentation</vt:lpstr>
      <vt:lpstr>PowerPoint Presentation</vt:lpstr>
      <vt:lpstr>PowerPoint Presentation</vt:lpstr>
      <vt:lpstr>Discussion Point:  Patient confidentiality </vt:lpstr>
      <vt:lpstr>Discussion Point:  Weight loss</vt:lpstr>
      <vt:lpstr>PowerPoint Presentation</vt:lpstr>
      <vt:lpstr>Discussion Point: Managing weight loss</vt:lpstr>
      <vt:lpstr>Continuing management……..</vt:lpstr>
      <vt:lpstr>PowerPoint Presentation</vt:lpstr>
      <vt:lpstr>Discussion Point: Interpreting common blood test results</vt:lpstr>
      <vt:lpstr>PowerPoint Presentation</vt:lpstr>
      <vt:lpstr>Discussion Point:  Type 1 Diabetes counselling</vt:lpstr>
      <vt:lpstr>Continuing management……..</vt:lpstr>
      <vt:lpstr>PowerPoint Presentation</vt:lpstr>
      <vt:lpstr>Discussion Point:  Consenting for care</vt:lpstr>
      <vt:lpstr>Continuing management……..</vt:lpstr>
      <vt:lpstr>PowerPoint Presentation</vt:lpstr>
      <vt:lpstr>PowerPoint Presentation</vt:lpstr>
      <vt:lpstr>Discussion Point:  Supporting a new diagnosis of Diabetes</vt:lpstr>
      <vt:lpstr>PowerPoint Presentation</vt:lpstr>
      <vt:lpstr>Discussion Point:  Managing mental health and chronic disease</vt:lpstr>
      <vt:lpstr>Resources </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S Aus</cp:lastModifiedBy>
  <cp:revision>95</cp:revision>
  <dcterms:created xsi:type="dcterms:W3CDTF">2020-06-18T12:08:25Z</dcterms:created>
  <dcterms:modified xsi:type="dcterms:W3CDTF">2024-08-02T15:33:01Z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0x0101002220D98005C98849B132B1248B5991E6</vt:lpwstr>
  </property>
  <property fmtid="{D5CDD505-2E9C-101B-9397-08002B2CF9AE}" pid="3" name="MediaServiceImageTags">
    <vt:lpwstr/>
  </property>
</Properties>
</file>