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866" r:id="rId5"/>
    <p:sldMasterId id="2147483843" r:id="rId6"/>
  </p:sldMasterIdLst>
  <p:notesMasterIdLst>
    <p:notesMasterId r:id="rId33"/>
  </p:notesMasterIdLst>
  <p:handoutMasterIdLst>
    <p:handoutMasterId r:id="rId34"/>
  </p:handoutMasterIdLst>
  <p:sldIdLst>
    <p:sldId id="256" r:id="rId7"/>
    <p:sldId id="299" r:id="rId8"/>
    <p:sldId id="301" r:id="rId9"/>
    <p:sldId id="307" r:id="rId10"/>
    <p:sldId id="269" r:id="rId11"/>
    <p:sldId id="308" r:id="rId12"/>
    <p:sldId id="271" r:id="rId13"/>
    <p:sldId id="272" r:id="rId14"/>
    <p:sldId id="273" r:id="rId15"/>
    <p:sldId id="275" r:id="rId16"/>
    <p:sldId id="276" r:id="rId17"/>
    <p:sldId id="277" r:id="rId18"/>
    <p:sldId id="309" r:id="rId19"/>
    <p:sldId id="310" r:id="rId20"/>
    <p:sldId id="320" r:id="rId21"/>
    <p:sldId id="312" r:id="rId22"/>
    <p:sldId id="313" r:id="rId23"/>
    <p:sldId id="280" r:id="rId24"/>
    <p:sldId id="284" r:id="rId25"/>
    <p:sldId id="314" r:id="rId26"/>
    <p:sldId id="321" r:id="rId27"/>
    <p:sldId id="316" r:id="rId28"/>
    <p:sldId id="317" r:id="rId29"/>
    <p:sldId id="318" r:id="rId30"/>
    <p:sldId id="319" r:id="rId31"/>
    <p:sldId id="294" r:id="rId32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emplates" id="{7DD0B69D-9948-46F3-B07D-8BF81D90CAFD}">
          <p14:sldIdLst>
            <p14:sldId id="256"/>
            <p14:sldId id="299"/>
            <p14:sldId id="301"/>
            <p14:sldId id="307"/>
            <p14:sldId id="269"/>
            <p14:sldId id="308"/>
            <p14:sldId id="271"/>
            <p14:sldId id="272"/>
            <p14:sldId id="273"/>
            <p14:sldId id="275"/>
            <p14:sldId id="276"/>
            <p14:sldId id="277"/>
            <p14:sldId id="309"/>
            <p14:sldId id="310"/>
            <p14:sldId id="320"/>
            <p14:sldId id="312"/>
            <p14:sldId id="313"/>
            <p14:sldId id="280"/>
            <p14:sldId id="284"/>
            <p14:sldId id="314"/>
            <p14:sldId id="321"/>
            <p14:sldId id="316"/>
            <p14:sldId id="317"/>
            <p14:sldId id="318"/>
            <p14:sldId id="319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568"/>
    <a:srgbClr val="2CA9BA"/>
    <a:srgbClr val="1F7791"/>
    <a:srgbClr val="10746A"/>
    <a:srgbClr val="1C3D74"/>
    <a:srgbClr val="EC008C"/>
    <a:srgbClr val="2DB8C5"/>
    <a:srgbClr val="73B82B"/>
    <a:srgbClr val="F18500"/>
    <a:srgbClr val="8D3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B1345-A092-89A0-A138-DC4D3DC5E6AC}" v="11" dt="2024-08-07T09:21:03.053"/>
    <p1510:client id="{A7C693C4-7333-1520-2371-B337290C1B05}" v="1" dt="2024-08-06T14:22:59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9" autoAdjust="0"/>
    <p:restoredTop sz="86395" autoAdjust="0"/>
  </p:normalViewPr>
  <p:slideViewPr>
    <p:cSldViewPr snapToGrid="0" snapToObjects="1">
      <p:cViewPr varScale="1">
        <p:scale>
          <a:sx n="61" d="100"/>
          <a:sy n="61" d="100"/>
        </p:scale>
        <p:origin x="200" y="14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60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buba Yasmin" userId="S::wex755@qmul.ac.uk::7860f171-4015-482e-a5a3-7da48d8e57b2" providerId="AD" clId="Web-{A7C693C4-7333-1520-2371-B337290C1B05}"/>
    <pc:docChg chg="modSld">
      <pc:chgData name="Mahbuba Yasmin" userId="S::wex755@qmul.ac.uk::7860f171-4015-482e-a5a3-7da48d8e57b2" providerId="AD" clId="Web-{A7C693C4-7333-1520-2371-B337290C1B05}" dt="2024-08-06T14:22:59.110" v="0"/>
      <pc:docMkLst>
        <pc:docMk/>
      </pc:docMkLst>
      <pc:sldChg chg="delSp">
        <pc:chgData name="Mahbuba Yasmin" userId="S::wex755@qmul.ac.uk::7860f171-4015-482e-a5a3-7da48d8e57b2" providerId="AD" clId="Web-{A7C693C4-7333-1520-2371-B337290C1B05}" dt="2024-08-06T14:22:59.110" v="0"/>
        <pc:sldMkLst>
          <pc:docMk/>
          <pc:sldMk cId="4026301698" sldId="277"/>
        </pc:sldMkLst>
        <pc:spChg chg="del">
          <ac:chgData name="Mahbuba Yasmin" userId="S::wex755@qmul.ac.uk::7860f171-4015-482e-a5a3-7da48d8e57b2" providerId="AD" clId="Web-{A7C693C4-7333-1520-2371-B337290C1B05}" dt="2024-08-06T14:22:59.110" v="0"/>
          <ac:spMkLst>
            <pc:docMk/>
            <pc:sldMk cId="4026301698" sldId="277"/>
            <ac:spMk id="2" creationId="{AFA86CBA-08E1-8F0B-592E-D0066FD83920}"/>
          </ac:spMkLst>
        </pc:spChg>
      </pc:sldChg>
    </pc:docChg>
  </pc:docChgLst>
  <pc:docChgLst>
    <pc:chgData name="Meera Sood" userId="S::wex398@qmul.ac.uk::3458af04-0cef-4f89-bfaa-f1c754b3141e" providerId="AD" clId="Web-{1A5B1345-A092-89A0-A138-DC4D3DC5E6AC}"/>
    <pc:docChg chg="modSld">
      <pc:chgData name="Meera Sood" userId="S::wex398@qmul.ac.uk::3458af04-0cef-4f89-bfaa-f1c754b3141e" providerId="AD" clId="Web-{1A5B1345-A092-89A0-A138-DC4D3DC5E6AC}" dt="2024-08-07T09:21:02.959" v="9" actId="20577"/>
      <pc:docMkLst>
        <pc:docMk/>
      </pc:docMkLst>
      <pc:sldChg chg="modSp">
        <pc:chgData name="Meera Sood" userId="S::wex398@qmul.ac.uk::3458af04-0cef-4f89-bfaa-f1c754b3141e" providerId="AD" clId="Web-{1A5B1345-A092-89A0-A138-DC4D3DC5E6AC}" dt="2024-08-07T09:21:02.959" v="9" actId="20577"/>
        <pc:sldMkLst>
          <pc:docMk/>
          <pc:sldMk cId="2010857224" sldId="318"/>
        </pc:sldMkLst>
        <pc:spChg chg="mod">
          <ac:chgData name="Meera Sood" userId="S::wex398@qmul.ac.uk::3458af04-0cef-4f89-bfaa-f1c754b3141e" providerId="AD" clId="Web-{1A5B1345-A092-89A0-A138-DC4D3DC5E6AC}" dt="2024-08-07T09:21:02.959" v="9" actId="20577"/>
          <ac:spMkLst>
            <pc:docMk/>
            <pc:sldMk cId="2010857224" sldId="318"/>
            <ac:spMk id="3" creationId="{B71D1EFA-2902-27C1-1E45-D4C9C1CD099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4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2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EB37F-81FE-DE46-8B59-8CC44DB15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5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EB37F-81FE-DE46-8B59-8CC44DB152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0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EB37F-81FE-DE46-8B59-8CC44DB152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2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2D75-984C-F881-269A-ACC4266F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86D6-B29E-B60A-23CA-664EC9FB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9E7C-8401-08C7-FE4F-AF5343CE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B196-1827-CF4E-9F44-65C088AADEA6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C81E1-50B3-4726-E86A-F5037BD9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9E93-E6C0-0480-F571-6065EFB1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5442-59A4-C949-8542-E8BB56483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04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7926850" y="4846638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bnf.nice.org.uk/medicines-guidance/prescribing-in-the-elderly/" TargetMode="External"/><Relationship Id="rId3" Type="http://schemas.openxmlformats.org/officeDocument/2006/relationships/hyperlink" Target="https://dermnetnz.org/topics" TargetMode="External"/><Relationship Id="rId7" Type="http://schemas.openxmlformats.org/officeDocument/2006/relationships/hyperlink" Target="https://www.gmc-uk.org/professional-standards/professional-standards-for-doctors/good-practice-in-prescribing-and-managing-medicines-and-devices/shared-care" TargetMode="External"/><Relationship Id="rId2" Type="http://schemas.openxmlformats.org/officeDocument/2006/relationships/hyperlink" Target="https://www.nhs.uk/conditions/non-melanoma-skin-cancer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kingsfund.org.uk/insight-and-analysis/reports/polypharmacy-and-medicines-optimisation" TargetMode="External"/><Relationship Id="rId5" Type="http://schemas.openxmlformats.org/officeDocument/2006/relationships/hyperlink" Target="https://www.bmj.com/content/350/bmj.h176" TargetMode="External"/><Relationship Id="rId10" Type="http://schemas.openxmlformats.org/officeDocument/2006/relationships/hyperlink" Target="https://www.macmillan.org.uk/cancer-information-and-support/treatment/if-you-have-an-advanced-cancer/end-of-life" TargetMode="External"/><Relationship Id="rId4" Type="http://schemas.openxmlformats.org/officeDocument/2006/relationships/hyperlink" Target="https://cdn.bad.org.uk/uploads/2021/12/29200247/Derm_Handbook_3rd-Edition-_Nov_2020-FINAL.pdf" TargetMode="External"/><Relationship Id="rId9" Type="http://schemas.openxmlformats.org/officeDocument/2006/relationships/hyperlink" Target="https://www.nice.org.uk/guidance/ng31/resources/care-of-dying-adults-in-the-last-days-of-life-pdf-1837387324357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ldstandardsframework.org.uk/advance-care-planning" TargetMode="External"/><Relationship Id="rId3" Type="http://schemas.openxmlformats.org/officeDocument/2006/relationships/hyperlink" Target="https://patient.info/doctor/prevention-of-falls-in-the-elderly-pro" TargetMode="External"/><Relationship Id="rId7" Type="http://schemas.openxmlformats.org/officeDocument/2006/relationships/hyperlink" Target="https://www.bma.org.uk/media/1816/bma-decisions-relating-to-cpr-2016.pdf" TargetMode="External"/><Relationship Id="rId2" Type="http://schemas.openxmlformats.org/officeDocument/2006/relationships/hyperlink" Target="https://oxfordmedicaleducation.com/geriatrics/falls-assessment-management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nice.org.uk/guidance/cg124/chapter/Recommendations#surgical-procedures" TargetMode="External"/><Relationship Id="rId5" Type="http://schemas.openxmlformats.org/officeDocument/2006/relationships/hyperlink" Target="https://www.orthobullets.com/trauma/1037/femoral-neck-fractures" TargetMode="External"/><Relationship Id="rId10" Type="http://schemas.openxmlformats.org/officeDocument/2006/relationships/hyperlink" Target="http://thehearingaidpodcasts.org.uk/episode-1-6-capacity/" TargetMode="External"/><Relationship Id="rId4" Type="http://schemas.openxmlformats.org/officeDocument/2006/relationships/hyperlink" Target="https://cks.nice.org.uk/topics/falls-risk-assessment/" TargetMode="External"/><Relationship Id="rId9" Type="http://schemas.openxmlformats.org/officeDocument/2006/relationships/hyperlink" Target="https://www.bma.org.uk/media/1850/bma-best-interests-toolkit-2019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ts val="750"/>
              </a:spcBef>
              <a:defRPr/>
            </a:pPr>
            <a:r>
              <a:rPr lang="en-US" dirty="0"/>
              <a:t>Core Case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Elderly care</a:t>
            </a:r>
          </a:p>
        </p:txBody>
      </p:sp>
    </p:spTree>
    <p:extLst>
      <p:ext uri="{BB962C8B-B14F-4D97-AF65-F5344CB8AC3E}">
        <p14:creationId xmlns:p14="http://schemas.microsoft.com/office/powerpoint/2010/main" val="186392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blank screen computer icon isolated on white background">
            <a:extLst>
              <a:ext uri="{FF2B5EF4-FFF2-40B4-BE49-F238E27FC236}">
                <a16:creationId xmlns:a16="http://schemas.microsoft.com/office/drawing/2014/main" id="{75EA8742-44E7-53F3-65EE-72528BF58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606"/>
            <a:ext cx="9144000" cy="80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5941E8-D65E-00B5-F987-3453BB5ED646}"/>
              </a:ext>
            </a:extLst>
          </p:cNvPr>
          <p:cNvSpPr txBox="1"/>
          <p:nvPr/>
        </p:nvSpPr>
        <p:spPr>
          <a:xfrm>
            <a:off x="700495" y="463021"/>
            <a:ext cx="7979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3405C"/>
                </a:solidFill>
              </a:rPr>
              <a:t>EMIS consultation: Dr Vardy 	Patient name: Gareth Bates(M) 	Age: 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DDEC3-144F-0D77-5FD5-61270F278D34}"/>
              </a:ext>
            </a:extLst>
          </p:cNvPr>
          <p:cNvSpPr txBox="1"/>
          <p:nvPr/>
        </p:nvSpPr>
        <p:spPr>
          <a:xfrm>
            <a:off x="700495" y="800687"/>
            <a:ext cx="821490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75" dirty="0">
              <a:solidFill>
                <a:srgbClr val="33405C"/>
              </a:solidFill>
            </a:endParaRPr>
          </a:p>
          <a:p>
            <a:r>
              <a:rPr lang="en-GB" sz="1275" dirty="0">
                <a:solidFill>
                  <a:srgbClr val="33405C"/>
                </a:solidFill>
              </a:rPr>
              <a:t>Follow up appointment: Attended with daughter CB</a:t>
            </a:r>
          </a:p>
          <a:p>
            <a:r>
              <a:rPr lang="en-GB" sz="1275" dirty="0">
                <a:solidFill>
                  <a:srgbClr val="33405C"/>
                </a:solidFill>
              </a:rPr>
              <a:t>Seen by Dermatology</a:t>
            </a:r>
          </a:p>
          <a:p>
            <a:r>
              <a:rPr lang="en-GB" sz="1275" b="1" dirty="0">
                <a:solidFill>
                  <a:srgbClr val="33405C"/>
                </a:solidFill>
              </a:rPr>
              <a:t>Diagnosis</a:t>
            </a:r>
            <a:r>
              <a:rPr lang="en-GB" sz="1275" dirty="0">
                <a:solidFill>
                  <a:srgbClr val="33405C"/>
                </a:solidFill>
              </a:rPr>
              <a:t>: Basal cell carcinoma of the right side of the nose and clavicle</a:t>
            </a:r>
          </a:p>
          <a:p>
            <a:r>
              <a:rPr lang="en-GB" sz="1275" dirty="0">
                <a:solidFill>
                  <a:srgbClr val="33405C"/>
                </a:solidFill>
              </a:rPr>
              <a:t>Management: radiotherapy </a:t>
            </a:r>
          </a:p>
          <a:p>
            <a:endParaRPr lang="en-GB" sz="1275" b="1" dirty="0">
              <a:solidFill>
                <a:srgbClr val="33405C"/>
              </a:solidFill>
            </a:endParaRPr>
          </a:p>
          <a:p>
            <a:r>
              <a:rPr lang="en-GB" sz="1275" b="1" dirty="0">
                <a:solidFill>
                  <a:srgbClr val="33405C"/>
                </a:solidFill>
              </a:rPr>
              <a:t>Today</a:t>
            </a:r>
          </a:p>
          <a:p>
            <a:r>
              <a:rPr lang="en-GB" sz="1275" dirty="0">
                <a:solidFill>
                  <a:srgbClr val="33405C"/>
                </a:solidFill>
              </a:rPr>
              <a:t>Patient reports that he is feeling SOB and cannot walk very far</a:t>
            </a:r>
          </a:p>
          <a:p>
            <a:r>
              <a:rPr lang="en-GB" sz="1275" dirty="0">
                <a:solidFill>
                  <a:srgbClr val="33405C"/>
                </a:solidFill>
              </a:rPr>
              <a:t>Impacting on ability to care for wife</a:t>
            </a:r>
          </a:p>
          <a:p>
            <a:r>
              <a:rPr lang="en-GB" sz="1275" dirty="0">
                <a:solidFill>
                  <a:srgbClr val="33405C"/>
                </a:solidFill>
              </a:rPr>
              <a:t>Doesn’t think he has COVID- did a lateral flow which was –</a:t>
            </a:r>
            <a:r>
              <a:rPr lang="en-GB" sz="1275" dirty="0" err="1">
                <a:solidFill>
                  <a:srgbClr val="33405C"/>
                </a:solidFill>
              </a:rPr>
              <a:t>ve</a:t>
            </a:r>
            <a:endParaRPr lang="en-GB" sz="1275" dirty="0">
              <a:solidFill>
                <a:srgbClr val="33405C"/>
              </a:solidFill>
            </a:endParaRPr>
          </a:p>
          <a:p>
            <a:r>
              <a:rPr lang="en-GB" sz="1275" dirty="0">
                <a:solidFill>
                  <a:srgbClr val="33405C"/>
                </a:solidFill>
              </a:rPr>
              <a:t>Daughter very concerned and wants immediate referral for a CT chest </a:t>
            </a:r>
          </a:p>
          <a:p>
            <a:r>
              <a:rPr lang="en-GB" sz="1275" dirty="0">
                <a:solidFill>
                  <a:srgbClr val="33405C"/>
                </a:solidFill>
              </a:rPr>
              <a:t>No </a:t>
            </a:r>
            <a:r>
              <a:rPr lang="en-GB" sz="1275" dirty="0" err="1">
                <a:solidFill>
                  <a:srgbClr val="33405C"/>
                </a:solidFill>
              </a:rPr>
              <a:t>hx</a:t>
            </a:r>
            <a:r>
              <a:rPr lang="en-GB" sz="1275" dirty="0">
                <a:solidFill>
                  <a:srgbClr val="33405C"/>
                </a:solidFill>
              </a:rPr>
              <a:t> of orthopnoea or PND No fever, No cough</a:t>
            </a:r>
          </a:p>
          <a:p>
            <a:endParaRPr lang="en-GB" sz="1275" dirty="0">
              <a:solidFill>
                <a:srgbClr val="33405C"/>
              </a:solidFill>
            </a:endParaRPr>
          </a:p>
          <a:p>
            <a:r>
              <a:rPr lang="en-GB" sz="1275" b="1" dirty="0">
                <a:solidFill>
                  <a:srgbClr val="33405C"/>
                </a:solidFill>
              </a:rPr>
              <a:t>O/E</a:t>
            </a:r>
          </a:p>
          <a:p>
            <a:r>
              <a:rPr lang="en-GB" sz="1275" dirty="0">
                <a:solidFill>
                  <a:srgbClr val="33405C"/>
                </a:solidFill>
              </a:rPr>
              <a:t>Inspiratory creps mid and lower zones</a:t>
            </a:r>
          </a:p>
          <a:p>
            <a:r>
              <a:rPr lang="en-GB" sz="1275" dirty="0">
                <a:solidFill>
                  <a:srgbClr val="33405C"/>
                </a:solidFill>
              </a:rPr>
              <a:t>T- 36.7</a:t>
            </a:r>
          </a:p>
          <a:p>
            <a:r>
              <a:rPr lang="en-GB" sz="1275" dirty="0">
                <a:solidFill>
                  <a:srgbClr val="33405C"/>
                </a:solidFill>
              </a:rPr>
              <a:t>RR- 18</a:t>
            </a:r>
          </a:p>
          <a:p>
            <a:r>
              <a:rPr lang="en-GB" sz="1275" dirty="0">
                <a:solidFill>
                  <a:srgbClr val="33405C"/>
                </a:solidFill>
              </a:rPr>
              <a:t>Sp02- 93% on RA</a:t>
            </a:r>
          </a:p>
          <a:p>
            <a:r>
              <a:rPr lang="en-GB" sz="1275" dirty="0">
                <a:solidFill>
                  <a:srgbClr val="33405C"/>
                </a:solidFill>
              </a:rPr>
              <a:t>HR- 92 </a:t>
            </a:r>
          </a:p>
          <a:p>
            <a:endParaRPr lang="en-GB" sz="1275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9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8259"/>
            <a:ext cx="2919549" cy="3594464"/>
          </a:xfrm>
        </p:spPr>
        <p:txBody>
          <a:bodyPr/>
          <a:lstStyle/>
          <a:p>
            <a:r>
              <a:rPr lang="en-GB" sz="4000" dirty="0">
                <a:solidFill>
                  <a:srgbClr val="33405C"/>
                </a:solidFill>
              </a:rPr>
              <a:t>Discussion Point: Managing medical complexity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549" y="735105"/>
            <a:ext cx="5732961" cy="229051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33405C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33405C"/>
                </a:solidFill>
              </a:rPr>
              <a:t>What is the differential diagnosis? What investigation is required to confirm the pulmonary diagnosis?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33405C"/>
                </a:solidFill>
              </a:rPr>
              <a:t>How do you discuss your plan with the patient and his daughter and manage their expectations?</a:t>
            </a:r>
          </a:p>
          <a:p>
            <a:pPr>
              <a:lnSpc>
                <a:spcPct val="120000"/>
              </a:lnSpc>
            </a:pPr>
            <a:endParaRPr lang="en-GB" sz="2000" dirty="0">
              <a:solidFill>
                <a:srgbClr val="33405C"/>
              </a:solidFill>
            </a:endParaRPr>
          </a:p>
          <a:p>
            <a:pPr>
              <a:lnSpc>
                <a:spcPct val="120000"/>
              </a:lnSpc>
            </a:pPr>
            <a:endParaRPr lang="en-GB" sz="2000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33405C"/>
              </a:solidFill>
            </a:endParaRPr>
          </a:p>
          <a:p>
            <a:endParaRPr lang="en-GB" dirty="0">
              <a:solidFill>
                <a:srgbClr val="33405C"/>
              </a:solidFill>
            </a:endParaRPr>
          </a:p>
          <a:p>
            <a:endParaRPr lang="en-GB" dirty="0">
              <a:solidFill>
                <a:srgbClr val="33405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B5C3-F923-D795-00A2-3B324B45793F}"/>
              </a:ext>
            </a:extLst>
          </p:cNvPr>
          <p:cNvSpPr txBox="1"/>
          <p:nvPr/>
        </p:nvSpPr>
        <p:spPr>
          <a:xfrm>
            <a:off x="489857" y="1469571"/>
            <a:ext cx="8164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Mr Bates is seen by the respiratory team a few months later and given a diagnosis.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He was advised to stop methotrexate and leflunomide and has been off the medications for 6 months.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He now has increased early morning stiffness, joint pains and back pain.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Unfortunately, he has not been reviewed by the Rheumatology team since stopping his medications.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His pain is stopping him from sleeping.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FE253-A094-9191-6DC6-BAA5DA0457B6}"/>
              </a:ext>
            </a:extLst>
          </p:cNvPr>
          <p:cNvSpPr txBox="1"/>
          <p:nvPr/>
        </p:nvSpPr>
        <p:spPr>
          <a:xfrm>
            <a:off x="849086" y="522514"/>
            <a:ext cx="780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3405C"/>
                </a:solidFill>
              </a:rPr>
              <a:t>Continuing management……..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2630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27310"/>
            <a:ext cx="3411040" cy="2959464"/>
          </a:xfrm>
        </p:spPr>
        <p:txBody>
          <a:bodyPr/>
          <a:lstStyle/>
          <a:p>
            <a:r>
              <a:rPr lang="en-GB" sz="4000" dirty="0">
                <a:solidFill>
                  <a:srgbClr val="33405C"/>
                </a:solidFill>
              </a:rPr>
              <a:t>Discussion Point: </a:t>
            </a:r>
            <a:br>
              <a:rPr lang="en-GB" sz="4000" dirty="0">
                <a:solidFill>
                  <a:srgbClr val="33405C"/>
                </a:solidFill>
              </a:rPr>
            </a:br>
            <a:r>
              <a:rPr lang="en-GB" sz="4000" dirty="0">
                <a:solidFill>
                  <a:srgbClr val="33405C"/>
                </a:solidFill>
              </a:rPr>
              <a:t>Pain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039" y="1156726"/>
            <a:ext cx="5732961" cy="283004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33405C"/>
                </a:solidFill>
              </a:rPr>
              <a:t>How would you manage his pain?</a:t>
            </a:r>
          </a:p>
          <a:p>
            <a:r>
              <a:rPr lang="en-GB" dirty="0">
                <a:solidFill>
                  <a:srgbClr val="33405C"/>
                </a:solidFill>
              </a:rPr>
              <a:t>How could you manage his worsening Psoriatic/Rheumatoid Arthritis?</a:t>
            </a:r>
          </a:p>
          <a:p>
            <a:r>
              <a:rPr lang="en-GB" dirty="0">
                <a:solidFill>
                  <a:srgbClr val="33405C"/>
                </a:solidFill>
              </a:rPr>
              <a:t>Are there any other members of the MDT that should be involved in his care?</a:t>
            </a:r>
          </a:p>
          <a:p>
            <a:endParaRPr lang="en-GB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6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77578"/>
            <a:ext cx="7886700" cy="99417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33405C"/>
                </a:solidFill>
              </a:rPr>
              <a:t>Part 2</a:t>
            </a:r>
            <a:br>
              <a:rPr lang="en-GB" dirty="0">
                <a:solidFill>
                  <a:srgbClr val="33405C"/>
                </a:solidFill>
              </a:rPr>
            </a:br>
            <a:r>
              <a:rPr lang="en-GB" dirty="0">
                <a:solidFill>
                  <a:srgbClr val="33405C"/>
                </a:solidFill>
              </a:rPr>
              <a:t>Mrs Elizabeth Bates </a:t>
            </a:r>
          </a:p>
        </p:txBody>
      </p:sp>
    </p:spTree>
    <p:extLst>
      <p:ext uri="{BB962C8B-B14F-4D97-AF65-F5344CB8AC3E}">
        <p14:creationId xmlns:p14="http://schemas.microsoft.com/office/powerpoint/2010/main" val="294163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GB" sz="2800" dirty="0">
                <a:solidFill>
                  <a:srgbClr val="33405C"/>
                </a:solidFill>
              </a:rPr>
              <a:t>Email correspondence received…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1C3D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84920-1B32-4145-A479-EF6B8B0F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401" y="1311275"/>
            <a:ext cx="8451920" cy="295275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33405C"/>
                </a:solidFill>
              </a:rPr>
              <a:t>A few months later, you receive an email from their son, Mr. JB. He states that he has power of attorney with his sister.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33405C"/>
                </a:solidFill>
              </a:rPr>
              <a:t>He reports that his sister thinks that his mother’s dementia is making her too unstable to make financial decisions, which concerns him.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33405C"/>
                </a:solidFill>
              </a:rPr>
              <a:t>He has requested that you telephone him so that these issues can be resolved.</a:t>
            </a:r>
          </a:p>
          <a:p>
            <a:endParaRPr lang="en-GB" sz="1800" dirty="0"/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0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blank screen computer icon isolated on white background">
            <a:extLst>
              <a:ext uri="{FF2B5EF4-FFF2-40B4-BE49-F238E27FC236}">
                <a16:creationId xmlns:a16="http://schemas.microsoft.com/office/drawing/2014/main" id="{75EA8742-44E7-53F3-65EE-72528BF58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606"/>
            <a:ext cx="9144000" cy="80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5941E8-D65E-00B5-F987-3453BB5ED646}"/>
              </a:ext>
            </a:extLst>
          </p:cNvPr>
          <p:cNvSpPr txBox="1"/>
          <p:nvPr/>
        </p:nvSpPr>
        <p:spPr>
          <a:xfrm>
            <a:off x="700495" y="463021"/>
            <a:ext cx="7979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3405C"/>
                </a:solidFill>
              </a:rPr>
              <a:t>Patient name: Elizabeth  Bates(F) 	Age: 86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DDEC3-144F-0D77-5FD5-61270F278D34}"/>
              </a:ext>
            </a:extLst>
          </p:cNvPr>
          <p:cNvSpPr txBox="1"/>
          <p:nvPr/>
        </p:nvSpPr>
        <p:spPr>
          <a:xfrm>
            <a:off x="700495" y="1231199"/>
            <a:ext cx="8214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33405C"/>
                </a:solidFill>
              </a:rPr>
              <a:t>PMHx:</a:t>
            </a:r>
          </a:p>
          <a:p>
            <a:r>
              <a:rPr lang="en-GB" sz="1800" dirty="0">
                <a:solidFill>
                  <a:srgbClr val="33405C"/>
                </a:solidFill>
              </a:rPr>
              <a:t>New diagnosis - Alzheimer’s Disease, seen by Memory Clinic in Romford, no recent letters from clinic.</a:t>
            </a:r>
          </a:p>
          <a:p>
            <a:r>
              <a:rPr lang="en-GB" sz="1800" dirty="0">
                <a:solidFill>
                  <a:srgbClr val="33405C"/>
                </a:solidFill>
              </a:rPr>
              <a:t>2009 CABGs x 3</a:t>
            </a:r>
          </a:p>
          <a:p>
            <a:r>
              <a:rPr lang="en-GB" sz="1800" dirty="0">
                <a:solidFill>
                  <a:srgbClr val="33405C"/>
                </a:solidFill>
              </a:rPr>
              <a:t>2008 Type 2 Diabetes Mellitus</a:t>
            </a:r>
          </a:p>
          <a:p>
            <a:endParaRPr lang="en-GB" sz="1800" dirty="0">
              <a:solidFill>
                <a:srgbClr val="33405C"/>
              </a:solidFill>
            </a:endParaRPr>
          </a:p>
          <a:p>
            <a:r>
              <a:rPr lang="en-GB" sz="1800" b="1" dirty="0" err="1">
                <a:solidFill>
                  <a:srgbClr val="33405C"/>
                </a:solidFill>
              </a:rPr>
              <a:t>DHx</a:t>
            </a:r>
            <a:r>
              <a:rPr lang="en-GB" sz="1800" b="1" dirty="0">
                <a:solidFill>
                  <a:srgbClr val="33405C"/>
                </a:solidFill>
              </a:rPr>
              <a:t>:</a:t>
            </a:r>
          </a:p>
          <a:p>
            <a:r>
              <a:rPr lang="en-GB" sz="1800" dirty="0">
                <a:solidFill>
                  <a:srgbClr val="33405C"/>
                </a:solidFill>
              </a:rPr>
              <a:t>Atenolol 25mg OD </a:t>
            </a:r>
          </a:p>
          <a:p>
            <a:r>
              <a:rPr lang="en-GB" sz="1800" dirty="0">
                <a:solidFill>
                  <a:srgbClr val="33405C"/>
                </a:solidFill>
              </a:rPr>
              <a:t>Aspirin 75mg OD</a:t>
            </a:r>
          </a:p>
          <a:p>
            <a:r>
              <a:rPr lang="en-GB" sz="1800" dirty="0">
                <a:solidFill>
                  <a:srgbClr val="33405C"/>
                </a:solidFill>
              </a:rPr>
              <a:t>Candesartan 4mg OD</a:t>
            </a:r>
          </a:p>
          <a:p>
            <a:endParaRPr lang="en-GB" sz="1800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2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5507"/>
            <a:ext cx="2919549" cy="3234229"/>
          </a:xfrm>
        </p:spPr>
        <p:txBody>
          <a:bodyPr/>
          <a:lstStyle/>
          <a:p>
            <a:r>
              <a:rPr lang="en-GB" sz="4000" dirty="0">
                <a:solidFill>
                  <a:srgbClr val="33405C"/>
                </a:solidFill>
              </a:rPr>
              <a:t>Discussion Point: Lasting Power of Attorney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796" y="273844"/>
            <a:ext cx="6048101" cy="3831398"/>
          </a:xfrm>
        </p:spPr>
        <p:txBody>
          <a:bodyPr>
            <a:noAutofit/>
          </a:bodyPr>
          <a:lstStyle/>
          <a:p>
            <a:r>
              <a:rPr lang="en-GB" sz="1900" dirty="0">
                <a:solidFill>
                  <a:srgbClr val="33405C"/>
                </a:solidFill>
              </a:rPr>
              <a:t>How would you respond to this email?</a:t>
            </a:r>
          </a:p>
          <a:p>
            <a:r>
              <a:rPr lang="en-GB" sz="1900" dirty="0">
                <a:solidFill>
                  <a:srgbClr val="33405C"/>
                </a:solidFill>
              </a:rPr>
              <a:t>What is LPA and what are the different types?</a:t>
            </a:r>
          </a:p>
          <a:p>
            <a:r>
              <a:rPr lang="en-GB" sz="1900" dirty="0">
                <a:solidFill>
                  <a:srgbClr val="33405C"/>
                </a:solidFill>
              </a:rPr>
              <a:t>Under what circumstances may LPA be overridden?</a:t>
            </a:r>
          </a:p>
          <a:p>
            <a:r>
              <a:rPr lang="en-GB" sz="1900" dirty="0">
                <a:solidFill>
                  <a:srgbClr val="33405C"/>
                </a:solidFill>
              </a:rPr>
              <a:t>What steps can you take if you suspect abuse or neglect (physical/financial etc) of an elderly patient?</a:t>
            </a:r>
          </a:p>
          <a:p>
            <a:r>
              <a:rPr lang="en-GB" sz="1900" dirty="0">
                <a:solidFill>
                  <a:srgbClr val="33405C"/>
                </a:solidFill>
              </a:rPr>
              <a:t>What should be done as part of a carers assessment?</a:t>
            </a:r>
          </a:p>
          <a:p>
            <a:r>
              <a:rPr lang="en-GB" sz="1900" dirty="0">
                <a:solidFill>
                  <a:srgbClr val="33405C"/>
                </a:solidFill>
              </a:rPr>
              <a:t>How would you access a social services package of care and what does this include?</a:t>
            </a:r>
          </a:p>
          <a:p>
            <a:r>
              <a:rPr lang="en-GB" sz="1900" dirty="0">
                <a:solidFill>
                  <a:srgbClr val="33405C"/>
                </a:solidFill>
              </a:rPr>
              <a:t>What services/ organisations can the daughter be signposted to that will help her support her parent</a:t>
            </a:r>
          </a:p>
        </p:txBody>
      </p:sp>
    </p:spTree>
    <p:extLst>
      <p:ext uri="{BB962C8B-B14F-4D97-AF65-F5344CB8AC3E}">
        <p14:creationId xmlns:p14="http://schemas.microsoft.com/office/powerpoint/2010/main" val="381235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397475"/>
            <a:ext cx="7886700" cy="77590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33405C"/>
                </a:solidFill>
              </a:rPr>
              <a:t>Continuing management……..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56" y="2141566"/>
            <a:ext cx="8065994" cy="279674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33405C"/>
                </a:solidFill>
              </a:rPr>
              <a:t>Later that week you are on duty and asked to visit Mrs EB as she has had a fall.</a:t>
            </a:r>
          </a:p>
        </p:txBody>
      </p:sp>
    </p:spTree>
    <p:extLst>
      <p:ext uri="{BB962C8B-B14F-4D97-AF65-F5344CB8AC3E}">
        <p14:creationId xmlns:p14="http://schemas.microsoft.com/office/powerpoint/2010/main" val="143248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800"/>
            <a:ext cx="2919549" cy="2893899"/>
          </a:xfrm>
        </p:spPr>
        <p:txBody>
          <a:bodyPr/>
          <a:lstStyle/>
          <a:p>
            <a:r>
              <a:rPr lang="en-GB" sz="4000" dirty="0">
                <a:solidFill>
                  <a:srgbClr val="33405C"/>
                </a:solidFill>
              </a:rPr>
              <a:t>Discussion Point: </a:t>
            </a:r>
            <a:br>
              <a:rPr lang="en-GB" sz="4000" dirty="0">
                <a:solidFill>
                  <a:srgbClr val="33405C"/>
                </a:solidFill>
              </a:rPr>
            </a:br>
            <a:r>
              <a:rPr lang="en-GB" sz="4000" dirty="0">
                <a:solidFill>
                  <a:srgbClr val="33405C"/>
                </a:solidFill>
              </a:rPr>
              <a:t>Falls in the elderly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510" y="293437"/>
            <a:ext cx="6048101" cy="383139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33405C"/>
                </a:solidFill>
              </a:rPr>
              <a:t>You visit the patient- what will you do?</a:t>
            </a:r>
          </a:p>
          <a:p>
            <a:r>
              <a:rPr lang="en-GB" dirty="0">
                <a:solidFill>
                  <a:srgbClr val="33405C"/>
                </a:solidFill>
              </a:rPr>
              <a:t>What history do you need to elicit about the fall?</a:t>
            </a:r>
          </a:p>
          <a:p>
            <a:r>
              <a:rPr lang="en-GB" dirty="0">
                <a:solidFill>
                  <a:srgbClr val="33405C"/>
                </a:solidFill>
              </a:rPr>
              <a:t>How would you investigate the fall?</a:t>
            </a:r>
          </a:p>
          <a:p>
            <a:r>
              <a:rPr lang="en-GB" dirty="0">
                <a:solidFill>
                  <a:srgbClr val="33405C"/>
                </a:solidFill>
              </a:rPr>
              <a:t>Which medications may have contributed to the fall?</a:t>
            </a:r>
          </a:p>
          <a:p>
            <a:r>
              <a:rPr lang="en-GB" dirty="0">
                <a:solidFill>
                  <a:srgbClr val="33405C"/>
                </a:solidFill>
              </a:rPr>
              <a:t>What are the most common complications following a fall?</a:t>
            </a:r>
          </a:p>
          <a:p>
            <a:endParaRPr lang="en-GB" dirty="0">
              <a:solidFill>
                <a:srgbClr val="33405C"/>
              </a:solidFill>
            </a:endParaRPr>
          </a:p>
          <a:p>
            <a:endParaRPr lang="en-GB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785E8FA-2AA8-E687-45F9-DEEB860E5349}"/>
              </a:ext>
            </a:extLst>
          </p:cNvPr>
          <p:cNvSpPr txBox="1">
            <a:spLocks/>
          </p:cNvSpPr>
          <p:nvPr/>
        </p:nvSpPr>
        <p:spPr>
          <a:xfrm>
            <a:off x="731520" y="365125"/>
            <a:ext cx="1062227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33405C"/>
                </a:solidFill>
              </a:rPr>
              <a:t>Learning Objectives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3210D8-B48A-5A6D-262F-FB14DF8AB3D2}"/>
              </a:ext>
            </a:extLst>
          </p:cNvPr>
          <p:cNvSpPr txBox="1">
            <a:spLocks/>
          </p:cNvSpPr>
          <p:nvPr/>
        </p:nvSpPr>
        <p:spPr>
          <a:xfrm>
            <a:off x="4087483" y="1173162"/>
            <a:ext cx="4607943" cy="3088287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33405C"/>
                </a:solidFill>
              </a:rPr>
              <a:t>Clinical </a:t>
            </a:r>
          </a:p>
          <a:p>
            <a:r>
              <a:rPr lang="en-GB" dirty="0">
                <a:solidFill>
                  <a:srgbClr val="33405C"/>
                </a:solidFill>
              </a:rPr>
              <a:t>Managing multi-morbidity in primary care </a:t>
            </a:r>
          </a:p>
          <a:p>
            <a:r>
              <a:rPr lang="en-GB" dirty="0">
                <a:solidFill>
                  <a:srgbClr val="33405C"/>
                </a:solidFill>
              </a:rPr>
              <a:t>Polypharmacy in elderly patients</a:t>
            </a:r>
          </a:p>
          <a:p>
            <a:r>
              <a:rPr lang="en-GB" dirty="0">
                <a:solidFill>
                  <a:srgbClr val="33405C"/>
                </a:solidFill>
              </a:rPr>
              <a:t>Falls in the elderly </a:t>
            </a:r>
          </a:p>
          <a:p>
            <a:r>
              <a:rPr lang="en-GB" dirty="0">
                <a:solidFill>
                  <a:srgbClr val="33405C"/>
                </a:solidFill>
              </a:rPr>
              <a:t>Role of the GP in Palliative care </a:t>
            </a:r>
          </a:p>
          <a:p>
            <a:endParaRPr lang="en-GB" dirty="0">
              <a:solidFill>
                <a:srgbClr val="33405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33405C"/>
                </a:solidFill>
              </a:rPr>
              <a:t>Ethics 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33405C"/>
                </a:solidFill>
              </a:rPr>
              <a:t>Decision making regarding end-of-life care, Lasting Power of Attorney and DNACPR</a:t>
            </a:r>
          </a:p>
          <a:p>
            <a:endParaRPr lang="en-GB" dirty="0">
              <a:solidFill>
                <a:srgbClr val="33405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33405C"/>
                </a:solidFill>
              </a:rPr>
              <a:t>OSCE 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33405C"/>
                </a:solidFill>
              </a:rPr>
              <a:t>Be able to have a conversation with family members about DNACPR</a:t>
            </a:r>
          </a:p>
          <a:p>
            <a:endParaRPr lang="en-GB" dirty="0">
              <a:solidFill>
                <a:srgbClr val="33405C"/>
              </a:solidFill>
            </a:endParaRPr>
          </a:p>
          <a:p>
            <a:endParaRPr lang="en-GB" dirty="0">
              <a:solidFill>
                <a:srgbClr val="33405C"/>
              </a:solidFill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EB37E88-3CB9-E60B-BA60-9B9E86208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5" t="26629" r="60878" b="54016"/>
          <a:stretch/>
        </p:blipFill>
        <p:spPr bwMode="auto">
          <a:xfrm>
            <a:off x="199517" y="1197374"/>
            <a:ext cx="3488942" cy="2414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57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blank screen computer icon isolated on white background">
            <a:extLst>
              <a:ext uri="{FF2B5EF4-FFF2-40B4-BE49-F238E27FC236}">
                <a16:creationId xmlns:a16="http://schemas.microsoft.com/office/drawing/2014/main" id="{75EA8742-44E7-53F3-65EE-72528BF58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606"/>
            <a:ext cx="9144000" cy="80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5941E8-D65E-00B5-F987-3453BB5ED646}"/>
              </a:ext>
            </a:extLst>
          </p:cNvPr>
          <p:cNvSpPr txBox="1"/>
          <p:nvPr/>
        </p:nvSpPr>
        <p:spPr>
          <a:xfrm>
            <a:off x="700495" y="463021"/>
            <a:ext cx="7979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3405C"/>
                </a:solidFill>
              </a:rPr>
              <a:t>EMIS consultation: Dr Vardy 	Patient name: Elizabeth Bates(F) 	Age: 86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DDEC3-144F-0D77-5FD5-61270F278D34}"/>
              </a:ext>
            </a:extLst>
          </p:cNvPr>
          <p:cNvSpPr txBox="1"/>
          <p:nvPr/>
        </p:nvSpPr>
        <p:spPr>
          <a:xfrm>
            <a:off x="700495" y="800686"/>
            <a:ext cx="8214905" cy="320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>
                <a:solidFill>
                  <a:srgbClr val="33405C"/>
                </a:solidFill>
              </a:rPr>
              <a:t>HOME VISIT</a:t>
            </a:r>
          </a:p>
          <a:p>
            <a:endParaRPr lang="en-GB" sz="1013" b="1" dirty="0">
              <a:solidFill>
                <a:srgbClr val="33405C"/>
              </a:solidFill>
            </a:endParaRPr>
          </a:p>
          <a:p>
            <a:r>
              <a:rPr lang="en-GB" sz="1013" b="1" dirty="0">
                <a:solidFill>
                  <a:srgbClr val="33405C"/>
                </a:solidFill>
              </a:rPr>
              <a:t>PC</a:t>
            </a:r>
            <a:r>
              <a:rPr lang="en-GB" sz="1013" dirty="0">
                <a:solidFill>
                  <a:srgbClr val="33405C"/>
                </a:solidFill>
              </a:rPr>
              <a:t>: </a:t>
            </a:r>
          </a:p>
          <a:p>
            <a:r>
              <a:rPr lang="en-GB" sz="1013" dirty="0">
                <a:solidFill>
                  <a:srgbClr val="33405C"/>
                </a:solidFill>
              </a:rPr>
              <a:t>Fall today</a:t>
            </a:r>
          </a:p>
          <a:p>
            <a:r>
              <a:rPr lang="en-GB" sz="1013" dirty="0">
                <a:solidFill>
                  <a:srgbClr val="33405C"/>
                </a:solidFill>
              </a:rPr>
              <a:t>Husband states she tripped whilst trying to go to the toilet</a:t>
            </a:r>
          </a:p>
          <a:p>
            <a:r>
              <a:rPr lang="en-GB" sz="1013" dirty="0">
                <a:solidFill>
                  <a:srgbClr val="33405C"/>
                </a:solidFill>
              </a:rPr>
              <a:t>Legs swollen and has been impacting mobility</a:t>
            </a:r>
          </a:p>
          <a:p>
            <a:r>
              <a:rPr lang="en-GB" sz="1013" dirty="0">
                <a:solidFill>
                  <a:srgbClr val="33405C"/>
                </a:solidFill>
              </a:rPr>
              <a:t>Unable to mobilise now </a:t>
            </a:r>
          </a:p>
          <a:p>
            <a:endParaRPr lang="en-GB" sz="1013" dirty="0">
              <a:solidFill>
                <a:srgbClr val="33405C"/>
              </a:solidFill>
            </a:endParaRPr>
          </a:p>
          <a:p>
            <a:r>
              <a:rPr lang="en-GB" sz="1013" b="1" dirty="0">
                <a:solidFill>
                  <a:srgbClr val="33405C"/>
                </a:solidFill>
              </a:rPr>
              <a:t>PMHx</a:t>
            </a:r>
          </a:p>
          <a:p>
            <a:r>
              <a:rPr lang="en-GB" sz="1013" dirty="0">
                <a:solidFill>
                  <a:srgbClr val="33405C"/>
                </a:solidFill>
              </a:rPr>
              <a:t>New diagnosis of Alzheimer's- awaiting documentation from clinic in Romford</a:t>
            </a:r>
          </a:p>
          <a:p>
            <a:endParaRPr lang="en-GB" sz="1013" dirty="0">
              <a:solidFill>
                <a:srgbClr val="33405C"/>
              </a:solidFill>
            </a:endParaRPr>
          </a:p>
          <a:p>
            <a:r>
              <a:rPr lang="en-GB" sz="1013" b="1" dirty="0">
                <a:solidFill>
                  <a:srgbClr val="33405C"/>
                </a:solidFill>
              </a:rPr>
              <a:t>O/E</a:t>
            </a:r>
          </a:p>
          <a:p>
            <a:r>
              <a:rPr lang="en-GB" sz="1013" dirty="0">
                <a:solidFill>
                  <a:srgbClr val="33405C"/>
                </a:solidFill>
              </a:rPr>
              <a:t>Patient is lying on the floor</a:t>
            </a:r>
          </a:p>
          <a:p>
            <a:r>
              <a:rPr lang="en-GB" sz="1013" dirty="0">
                <a:solidFill>
                  <a:srgbClr val="33405C"/>
                </a:solidFill>
              </a:rPr>
              <a:t>Patient is not lucid, lacks capacity</a:t>
            </a:r>
          </a:p>
          <a:p>
            <a:r>
              <a:rPr lang="en-GB" sz="1013" dirty="0">
                <a:solidFill>
                  <a:srgbClr val="33405C"/>
                </a:solidFill>
              </a:rPr>
              <a:t>Tender ++ over R hip</a:t>
            </a:r>
          </a:p>
          <a:p>
            <a:endParaRPr lang="en-GB" sz="1013" dirty="0">
              <a:solidFill>
                <a:srgbClr val="33405C"/>
              </a:solidFill>
            </a:endParaRPr>
          </a:p>
          <a:p>
            <a:r>
              <a:rPr lang="en-GB" sz="1013" b="1" dirty="0">
                <a:solidFill>
                  <a:srgbClr val="33405C"/>
                </a:solidFill>
              </a:rPr>
              <a:t>SHx</a:t>
            </a:r>
          </a:p>
          <a:p>
            <a:r>
              <a:rPr lang="en-GB" sz="1013" dirty="0">
                <a:solidFill>
                  <a:srgbClr val="33405C"/>
                </a:solidFill>
              </a:rPr>
              <a:t>Has had a carers assessment </a:t>
            </a:r>
          </a:p>
          <a:p>
            <a:r>
              <a:rPr lang="en-GB" sz="1013" dirty="0">
                <a:solidFill>
                  <a:srgbClr val="33405C"/>
                </a:solidFill>
              </a:rPr>
              <a:t>No DNACPR on the system </a:t>
            </a:r>
          </a:p>
          <a:p>
            <a:endParaRPr lang="en-GB" sz="1013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64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GB" sz="2800" dirty="0">
                <a:solidFill>
                  <a:srgbClr val="33405C"/>
                </a:solidFill>
              </a:rPr>
              <a:t>Continuing management…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1C3D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84920-1B32-4145-A479-EF6B8B0F4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401" y="1311275"/>
            <a:ext cx="8451920" cy="295275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Mrs. EB was admitted to hospital as an inpatient.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She was found to have a fractured NOF.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On admission they found she was in acute heart failure and would not be a candidate for surgery.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33405C"/>
                </a:solidFill>
              </a:rPr>
              <a:t>Sadly, whilst in hospital she developed a hospital acquired pneumonia which did not respond to treatment and the medical team made a decision with the family that she would receive palliative care.</a:t>
            </a:r>
          </a:p>
          <a:p>
            <a:endParaRPr lang="en-GB" sz="2000" dirty="0">
              <a:solidFill>
                <a:srgbClr val="33405C"/>
              </a:solidFill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8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530"/>
            <a:ext cx="2919549" cy="4358879"/>
          </a:xfrm>
        </p:spPr>
        <p:txBody>
          <a:bodyPr/>
          <a:lstStyle/>
          <a:p>
            <a:r>
              <a:rPr lang="en-GB" sz="4000" dirty="0">
                <a:solidFill>
                  <a:srgbClr val="33405C"/>
                </a:solidFill>
              </a:rPr>
              <a:t>Discussion Point: End of Life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796" y="273844"/>
            <a:ext cx="6048101" cy="3831398"/>
          </a:xfrm>
        </p:spPr>
        <p:txBody>
          <a:bodyPr>
            <a:noAutofit/>
          </a:bodyPr>
          <a:lstStyle/>
          <a:p>
            <a:r>
              <a:rPr lang="en-GB" sz="1400" dirty="0">
                <a:solidFill>
                  <a:srgbClr val="33405C"/>
                </a:solidFill>
              </a:rPr>
              <a:t>When a palliative care patient is discharged from hospital, what are the next steps?</a:t>
            </a:r>
          </a:p>
          <a:p>
            <a:r>
              <a:rPr lang="en-GB" sz="1400" dirty="0">
                <a:solidFill>
                  <a:srgbClr val="33405C"/>
                </a:solidFill>
              </a:rPr>
              <a:t>Who should be involved in looking after the patient?</a:t>
            </a:r>
          </a:p>
          <a:p>
            <a:r>
              <a:rPr lang="en-GB" sz="1400" dirty="0">
                <a:solidFill>
                  <a:srgbClr val="33405C"/>
                </a:solidFill>
              </a:rPr>
              <a:t>What role does a GP have in palliative care?</a:t>
            </a:r>
          </a:p>
          <a:p>
            <a:r>
              <a:rPr lang="en-GB" sz="1400" dirty="0">
                <a:solidFill>
                  <a:srgbClr val="33405C"/>
                </a:solidFill>
              </a:rPr>
              <a:t>How should practices monitor their palliative care patients?</a:t>
            </a:r>
          </a:p>
          <a:p>
            <a:r>
              <a:rPr lang="en-GB" sz="1400" dirty="0">
                <a:solidFill>
                  <a:srgbClr val="33405C"/>
                </a:solidFill>
              </a:rPr>
              <a:t>There is no DNACPR decision in place – How should you approach making a DNACPR decision for this patient? Who else should be involved?</a:t>
            </a:r>
          </a:p>
          <a:p>
            <a:r>
              <a:rPr lang="en-GB" sz="1400" dirty="0">
                <a:solidFill>
                  <a:srgbClr val="33405C"/>
                </a:solidFill>
              </a:rPr>
              <a:t>How do you complete a DNACPR form and what information do you need?</a:t>
            </a:r>
          </a:p>
          <a:p>
            <a:r>
              <a:rPr lang="en-GB" sz="1400" dirty="0">
                <a:solidFill>
                  <a:srgbClr val="33405C"/>
                </a:solidFill>
              </a:rPr>
              <a:t>How are the DNACPR decisions recorded? How is it done in your practice?</a:t>
            </a:r>
          </a:p>
          <a:p>
            <a:r>
              <a:rPr lang="en-GB" sz="1400" dirty="0">
                <a:solidFill>
                  <a:srgbClr val="33405C"/>
                </a:solidFill>
              </a:rPr>
              <a:t>How are primary and secondary care services informed?</a:t>
            </a:r>
          </a:p>
          <a:p>
            <a:r>
              <a:rPr lang="en-GB" sz="1400" dirty="0">
                <a:solidFill>
                  <a:srgbClr val="33405C"/>
                </a:solidFill>
              </a:rPr>
              <a:t>What is your understanding of end-of-life decisions, best interest decisions; and Advance Directives</a:t>
            </a:r>
          </a:p>
          <a:p>
            <a:endParaRPr lang="en-GB" sz="1400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0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scitation policy should focus on the patient, not the decision | The BMJ">
            <a:extLst>
              <a:ext uri="{FF2B5EF4-FFF2-40B4-BE49-F238E27FC236}">
                <a16:creationId xmlns:a16="http://schemas.microsoft.com/office/drawing/2014/main" id="{EF6E7F26-2D20-91A4-47C4-67B90408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95" y="0"/>
            <a:ext cx="3578611" cy="50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9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039132"/>
            <a:ext cx="2625634" cy="2379380"/>
          </a:xfrm>
        </p:spPr>
        <p:txBody>
          <a:bodyPr/>
          <a:lstStyle/>
          <a:p>
            <a:r>
              <a:rPr lang="en-GB" sz="4000" dirty="0">
                <a:solidFill>
                  <a:srgbClr val="203568"/>
                </a:solidFill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548" y="724988"/>
            <a:ext cx="5732961" cy="3907734"/>
          </a:xfrm>
        </p:spPr>
        <p:txBody>
          <a:bodyPr lIns="91440" tIns="45720" rIns="91440" bIns="45720" anchor="t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100" b="1" dirty="0">
                <a:solidFill>
                  <a:srgbClr val="2035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Skin Lesions</a:t>
            </a:r>
            <a:r>
              <a:rPr lang="en-GB" sz="2100" dirty="0">
                <a:solidFill>
                  <a:srgbClr val="2035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3985" indent="-128270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GB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https://www.nhs.uk/conditions/non-melanoma-skin-cancer/</a:t>
            </a:r>
            <a:r>
              <a:rPr lang="en-GB" sz="2100" dirty="0">
                <a:solidFill>
                  <a:srgbClr val="2035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3985" indent="-128270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GB" sz="2100" dirty="0">
                <a:solidFill>
                  <a:srgbClr val="20356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</a:t>
            </a:r>
            <a:endParaRPr lang="en-GB" sz="2100" dirty="0">
              <a:solidFill>
                <a:srgbClr val="2035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3985" indent="-128270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GB" sz="2100" dirty="0">
                <a:solidFill>
                  <a:srgbClr val="20356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https://cdn.bad.org.uk/uploads/2021/12/29200247/Derm_Handbook_3rd-Edition-_Nov_2020-FINAL.pdf</a:t>
            </a:r>
            <a:endParaRPr lang="en-GB" sz="2100" dirty="0">
              <a:solidFill>
                <a:srgbClr val="2035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" indent="0">
              <a:lnSpc>
                <a:spcPct val="120000"/>
              </a:lnSpc>
              <a:spcBef>
                <a:spcPts val="0"/>
              </a:spcBef>
              <a:buSzPts val="1200"/>
              <a:buNone/>
            </a:pPr>
            <a:endParaRPr lang="en-GB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970" indent="0">
              <a:lnSpc>
                <a:spcPct val="120000"/>
              </a:lnSpc>
              <a:spcBef>
                <a:spcPts val="0"/>
              </a:spcBef>
              <a:buSzPts val="1200"/>
              <a:buNone/>
            </a:pPr>
            <a:r>
              <a:rPr lang="en-GB" sz="2100" b="1" dirty="0">
                <a:solidFill>
                  <a:srgbClr val="2035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multi-morbidity &amp; polypharmacy</a:t>
            </a:r>
            <a:endParaRPr lang="en-GB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8270" indent="-128270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GB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https://www.bmj.com/content/350/bmj.h176</a:t>
            </a:r>
            <a:endParaRPr lang="en-GB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8270" indent="-128270">
              <a:lnSpc>
                <a:spcPct val="120000"/>
              </a:lnSpc>
              <a:buSzPts val="1200"/>
            </a:pPr>
            <a:r>
              <a:rPr lang="en-GB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https://www.kingsfund.org.uk/insight-and-analysis/reports/polypharmacy-and-medicines-optimisation</a:t>
            </a:r>
            <a:endParaRPr lang="en-GB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8270" indent="-128270">
              <a:lnSpc>
                <a:spcPct val="120000"/>
              </a:lnSpc>
              <a:buSzPts val="1200"/>
            </a:pPr>
            <a:r>
              <a:rPr lang="en-GB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https://www.gmc-uk.org/professional-standards/professional-standards-for-doctors/good-practice-in-prescribing-and-managing-medicines-and-devices/shared-care</a:t>
            </a:r>
            <a:endParaRPr lang="en-GB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8270" indent="-128270">
              <a:lnSpc>
                <a:spcPct val="120000"/>
              </a:lnSpc>
              <a:buSzPts val="1200"/>
            </a:pPr>
            <a:r>
              <a:rPr lang="en-GB" sz="2100" dirty="0">
                <a:solidFill>
                  <a:srgbClr val="203568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Prescribing in the elderly | Medicines guidance | BNF | NICE</a:t>
            </a:r>
          </a:p>
          <a:p>
            <a:pPr marL="0" indent="0">
              <a:lnSpc>
                <a:spcPct val="120000"/>
              </a:lnSpc>
              <a:buSzPts val="1200"/>
              <a:buNone/>
            </a:pPr>
            <a:r>
              <a:rPr lang="en-GB" sz="2100" b="1" dirty="0">
                <a:solidFill>
                  <a:srgbClr val="203568"/>
                </a:solidFill>
                <a:latin typeface="Calibri"/>
                <a:cs typeface="Calibri"/>
              </a:rPr>
              <a:t>End of life care</a:t>
            </a:r>
            <a:endParaRPr lang="en-GB" sz="2100" u="sng" dirty="0">
              <a:solidFill>
                <a:srgbClr val="203568"/>
              </a:solidFill>
              <a:latin typeface="Calibri"/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8270" indent="-128270">
              <a:lnSpc>
                <a:spcPct val="120000"/>
              </a:lnSpc>
              <a:buSzPts val="1200"/>
            </a:pPr>
            <a:r>
              <a:rPr lang="en-GB" sz="2100" u="sng" dirty="0">
                <a:solidFill>
                  <a:srgbClr val="20356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https://www.nice.org.uk/guidance/ng31/resources/care-of-dying-adults-in-the-last-days-of-life-pdf-1837387324357</a:t>
            </a:r>
            <a:endParaRPr lang="en-GB" sz="2100" u="sng" dirty="0">
              <a:solidFill>
                <a:srgbClr val="2035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270" indent="-128270">
              <a:lnSpc>
                <a:spcPct val="120000"/>
              </a:lnSpc>
              <a:buSzPts val="1200"/>
            </a:pPr>
            <a:r>
              <a:rPr lang="en-GB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https://www.macmillan.org.uk/cancer-information-and-support/treatment/if-you-have-an-advanced-cancer/end-of-life</a:t>
            </a:r>
            <a:endParaRPr lang="en-GB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8270" indent="-128270">
              <a:lnSpc>
                <a:spcPct val="120000"/>
              </a:lnSpc>
              <a:buSzPts val="1200"/>
            </a:pPr>
            <a:r>
              <a:rPr lang="en-GB" sz="2100" u="sng" spc="-8" dirty="0">
                <a:solidFill>
                  <a:srgbClr val="203568"/>
                </a:solidFill>
                <a:latin typeface="Calibri"/>
                <a:ea typeface="Calibri" panose="020F0502020204030204" pitchFamily="34" charset="0"/>
                <a:cs typeface="Calibri"/>
              </a:rPr>
              <a:t>https://elearning.rcgp.org.uk/mod/book/view.php?id=12529</a:t>
            </a:r>
            <a:endParaRPr lang="en-GB" sz="2100" dirty="0">
              <a:solidFill>
                <a:srgbClr val="203568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128270" indent="-128270">
              <a:lnSpc>
                <a:spcPct val="120000"/>
              </a:lnSpc>
            </a:pPr>
            <a:endParaRPr lang="en-GB" sz="2100" u="sng" dirty="0">
              <a:solidFill>
                <a:srgbClr val="2035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270" indent="-128270">
              <a:lnSpc>
                <a:spcPct val="120000"/>
              </a:lnSpc>
            </a:pPr>
            <a:endParaRPr lang="en-GB" sz="2100" u="sng" dirty="0">
              <a:solidFill>
                <a:srgbClr val="2035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GB" dirty="0">
              <a:solidFill>
                <a:srgbClr val="20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5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1828800"/>
            <a:ext cx="2625634" cy="2542666"/>
          </a:xfrm>
        </p:spPr>
        <p:txBody>
          <a:bodyPr/>
          <a:lstStyle/>
          <a:p>
            <a:r>
              <a:rPr lang="en-GB" sz="4000" dirty="0">
                <a:solidFill>
                  <a:srgbClr val="33405C"/>
                </a:solidFill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548" y="463732"/>
            <a:ext cx="5732961" cy="390773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100" b="1" dirty="0">
                <a:solidFill>
                  <a:srgbClr val="203568"/>
                </a:solidFill>
              </a:rPr>
              <a:t>Falls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100" b="1" dirty="0">
              <a:solidFill>
                <a:srgbClr val="203568"/>
              </a:solidFill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100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https://oxfordmedicaleducation.com/geriatrics/falls-assessment-management/</a:t>
            </a:r>
            <a:endParaRPr lang="en-US" sz="2100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https://patient.info/doctor/prevention-of-falls-in-the-elderly-pro</a:t>
            </a: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https://cks.nice.org.uk/topics/falls-risk-assessment/</a:t>
            </a: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https://www.orthobullets.com/trauma/1037/femoral-neck-fractures</a:t>
            </a: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954" indent="0">
              <a:lnSpc>
                <a:spcPct val="120000"/>
              </a:lnSpc>
              <a:spcBef>
                <a:spcPts val="0"/>
              </a:spcBef>
              <a:buSzPts val="1200"/>
              <a:buNone/>
            </a:pP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954" indent="0">
              <a:lnSpc>
                <a:spcPct val="120000"/>
              </a:lnSpc>
              <a:buSzPts val="1200"/>
              <a:buNone/>
            </a:pPr>
            <a:r>
              <a:rPr lang="en-GB" sz="2100" b="1" dirty="0">
                <a:solidFill>
                  <a:srgbClr val="203568"/>
                </a:solidFill>
              </a:rPr>
              <a:t>Neck of Femur Fractures &amp; management </a:t>
            </a: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https://www.nice.org.uk/guidance/cg124/chapter/Recommendations#surgical-procedures</a:t>
            </a: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954" indent="0">
              <a:lnSpc>
                <a:spcPct val="120000"/>
              </a:lnSpc>
              <a:buSzPts val="1200"/>
              <a:buNone/>
            </a:pPr>
            <a:r>
              <a:rPr lang="en-GB" sz="2100" b="1" dirty="0">
                <a:solidFill>
                  <a:srgbClr val="203568"/>
                </a:solidFill>
              </a:rPr>
              <a:t>DNAR, Advanced directives, Lasting power of attorney, Best interest decisions </a:t>
            </a: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GB" sz="2100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https://www.bma.org.uk/media/1816/bma-decisions-relating-to-cpr-2016.pdf</a:t>
            </a:r>
            <a:endParaRPr lang="en-GB" sz="2100" b="1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https://www.goldstandardsframework.org.uk/advance-care-planning</a:t>
            </a:r>
            <a:endParaRPr lang="en-US" sz="2100" spc="-8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https://www.bma.org.uk/media/1850/bma-best-interests-toolkit-2019.pdf</a:t>
            </a:r>
            <a:r>
              <a:rPr lang="en-GB" sz="2100" dirty="0">
                <a:solidFill>
                  <a:srgbClr val="203568"/>
                </a:solidFill>
              </a:rPr>
              <a:t> </a:t>
            </a:r>
          </a:p>
          <a:p>
            <a:pPr marL="134541" indent="-128588">
              <a:lnSpc>
                <a:spcPct val="120000"/>
              </a:lnSpc>
              <a:spcBef>
                <a:spcPts val="0"/>
              </a:spcBef>
              <a:buSzPts val="1200"/>
            </a:pPr>
            <a:r>
              <a:rPr lang="en-US" sz="2100" spc="-8" dirty="0">
                <a:solidFill>
                  <a:srgbClr val="203568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http://thehearingaidpodcasts.org.uk/episode-1-6-capacity/</a:t>
            </a:r>
            <a:endParaRPr lang="en-GB" sz="2100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3"/>
              </a:spcBef>
              <a:buNone/>
              <a:tabLst>
                <a:tab pos="390525" algn="l"/>
              </a:tabLst>
            </a:pPr>
            <a:endParaRPr lang="en" sz="2100" b="1" dirty="0">
              <a:solidFill>
                <a:srgbClr val="2035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100" dirty="0">
              <a:solidFill>
                <a:srgbClr val="203568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83"/>
              </a:spcBef>
              <a:buNone/>
              <a:tabLst>
                <a:tab pos="390525" algn="l"/>
              </a:tabLst>
            </a:pPr>
            <a:endParaRPr lang="en-GB" sz="2100" dirty="0">
              <a:solidFill>
                <a:srgbClr val="20356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3"/>
              </a:spcBef>
              <a:buNone/>
              <a:tabLst>
                <a:tab pos="390525" algn="l"/>
              </a:tabLst>
            </a:pPr>
            <a:endParaRPr lang="en" sz="2100" b="1" dirty="0">
              <a:solidFill>
                <a:srgbClr val="203568"/>
              </a:solidFill>
            </a:endParaRPr>
          </a:p>
          <a:p>
            <a:pPr>
              <a:lnSpc>
                <a:spcPct val="120000"/>
              </a:lnSpc>
            </a:pPr>
            <a:endParaRPr lang="en-GB" dirty="0">
              <a:solidFill>
                <a:srgbClr val="203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2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54AB-2AA7-23CE-EA38-F8598A81E9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08025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32C6A3D-8FA7-1CB9-61F9-E848EA69F995}"/>
              </a:ext>
            </a:extLst>
          </p:cNvPr>
          <p:cNvSpPr txBox="1">
            <a:spLocks/>
          </p:cNvSpPr>
          <p:nvPr/>
        </p:nvSpPr>
        <p:spPr>
          <a:xfrm>
            <a:off x="412631" y="293298"/>
            <a:ext cx="8731369" cy="11903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33405C"/>
                </a:solidFill>
              </a:rPr>
              <a:t>Patient History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2EEFF3-2FED-647A-9CC3-6D4F54936B72}"/>
              </a:ext>
            </a:extLst>
          </p:cNvPr>
          <p:cNvSpPr txBox="1">
            <a:spLocks/>
          </p:cNvSpPr>
          <p:nvPr/>
        </p:nvSpPr>
        <p:spPr>
          <a:xfrm>
            <a:off x="412632" y="1483654"/>
            <a:ext cx="8318738" cy="3778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33405C"/>
                </a:solidFill>
              </a:rPr>
              <a:t>You are in clinic on Friday afternoon. Your next patient is Mr Gareth Bates.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33405C"/>
                </a:solidFill>
              </a:rPr>
              <a:t>He is a new patient to your practice and was booked into your clinic by the HCA following his new patient health check.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33405C"/>
                </a:solidFill>
              </a:rPr>
              <a:t>You read the information available....</a:t>
            </a:r>
          </a:p>
        </p:txBody>
      </p:sp>
    </p:spTree>
    <p:extLst>
      <p:ext uri="{BB962C8B-B14F-4D97-AF65-F5344CB8AC3E}">
        <p14:creationId xmlns:p14="http://schemas.microsoft.com/office/powerpoint/2010/main" val="228634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blank screen computer icon isolated on white background">
            <a:extLst>
              <a:ext uri="{FF2B5EF4-FFF2-40B4-BE49-F238E27FC236}">
                <a16:creationId xmlns:a16="http://schemas.microsoft.com/office/drawing/2014/main" id="{75EA8742-44E7-53F3-65EE-72528BF58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606"/>
            <a:ext cx="9144000" cy="80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7FDCC-7510-BF91-9EDA-246FE7C190FA}"/>
              </a:ext>
            </a:extLst>
          </p:cNvPr>
          <p:cNvSpPr txBox="1"/>
          <p:nvPr/>
        </p:nvSpPr>
        <p:spPr>
          <a:xfrm>
            <a:off x="646612" y="470262"/>
            <a:ext cx="77985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rgbClr val="33405C"/>
                </a:solidFill>
              </a:rPr>
              <a:t>EMIS consultation: HCA Dorothy 	Patient name: Gareth Bates(M) 	Age: 87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F6038-B612-674E-B19D-6C9082A3DB14}"/>
              </a:ext>
            </a:extLst>
          </p:cNvPr>
          <p:cNvSpPr txBox="1"/>
          <p:nvPr/>
        </p:nvSpPr>
        <p:spPr>
          <a:xfrm>
            <a:off x="646611" y="853592"/>
            <a:ext cx="7138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3405C"/>
                </a:solidFill>
              </a:rPr>
              <a:t>PMHx: </a:t>
            </a:r>
          </a:p>
          <a:p>
            <a:r>
              <a:rPr lang="en-GB" sz="1400" dirty="0">
                <a:solidFill>
                  <a:srgbClr val="33405C"/>
                </a:solidFill>
              </a:rPr>
              <a:t>- Psoriasis &amp; psoriatic arthritis/ Rheumatoid arthritis- RF +</a:t>
            </a:r>
            <a:r>
              <a:rPr lang="en-GB" sz="1400" dirty="0" err="1">
                <a:solidFill>
                  <a:srgbClr val="33405C"/>
                </a:solidFill>
              </a:rPr>
              <a:t>ve</a:t>
            </a:r>
            <a:r>
              <a:rPr lang="en-GB" sz="1400" dirty="0">
                <a:solidFill>
                  <a:srgbClr val="33405C"/>
                </a:solidFill>
              </a:rPr>
              <a:t>, Anti- CCP +</a:t>
            </a:r>
            <a:r>
              <a:rPr lang="en-GB" sz="1400" dirty="0" err="1">
                <a:solidFill>
                  <a:srgbClr val="33405C"/>
                </a:solidFill>
              </a:rPr>
              <a:t>ve</a:t>
            </a:r>
            <a:endParaRPr lang="en-GB" sz="1400" dirty="0">
              <a:solidFill>
                <a:srgbClr val="33405C"/>
              </a:solidFill>
            </a:endParaRPr>
          </a:p>
          <a:p>
            <a:r>
              <a:rPr lang="en-GB" sz="1400" dirty="0">
                <a:solidFill>
                  <a:srgbClr val="33405C"/>
                </a:solidFill>
              </a:rPr>
              <a:t>- Age related Macular Degeneration- Intraocular Injections at QHF</a:t>
            </a:r>
          </a:p>
          <a:p>
            <a:r>
              <a:rPr lang="en-GB" sz="1400" dirty="0">
                <a:solidFill>
                  <a:srgbClr val="33405C"/>
                </a:solidFill>
              </a:rPr>
              <a:t>- Abdominal Aortic Aneurysm repair- 2016- Under 6 monthly f/u by Vascular </a:t>
            </a:r>
          </a:p>
          <a:p>
            <a:r>
              <a:rPr lang="en-GB" sz="1400" dirty="0">
                <a:solidFill>
                  <a:srgbClr val="33405C"/>
                </a:solidFill>
              </a:rPr>
              <a:t>- IHD- stent inserted 2014</a:t>
            </a:r>
          </a:p>
          <a:p>
            <a:r>
              <a:rPr lang="en-GB" sz="1400" dirty="0">
                <a:solidFill>
                  <a:srgbClr val="33405C"/>
                </a:solidFill>
              </a:rPr>
              <a:t>- HTN</a:t>
            </a:r>
          </a:p>
          <a:p>
            <a:endParaRPr lang="en-GB" sz="1400" dirty="0">
              <a:solidFill>
                <a:srgbClr val="33405C"/>
              </a:solidFill>
            </a:endParaRPr>
          </a:p>
          <a:p>
            <a:endParaRPr lang="en-GB" sz="1400" dirty="0">
              <a:solidFill>
                <a:srgbClr val="33405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751D0-2617-A013-0255-684D1B2E6A7E}"/>
              </a:ext>
            </a:extLst>
          </p:cNvPr>
          <p:cNvSpPr txBox="1"/>
          <p:nvPr/>
        </p:nvSpPr>
        <p:spPr>
          <a:xfrm>
            <a:off x="646611" y="2571750"/>
            <a:ext cx="3037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33405C"/>
                </a:solidFill>
              </a:rPr>
              <a:t>DHx</a:t>
            </a:r>
            <a:r>
              <a:rPr lang="en-GB" sz="1400" b="1" dirty="0">
                <a:solidFill>
                  <a:srgbClr val="33405C"/>
                </a:solidFill>
              </a:rPr>
              <a:t>:</a:t>
            </a:r>
          </a:p>
          <a:p>
            <a:r>
              <a:rPr lang="en-GB" sz="1400" dirty="0">
                <a:solidFill>
                  <a:srgbClr val="33405C"/>
                </a:solidFill>
              </a:rPr>
              <a:t>- Atorvastatin 80mg nocte</a:t>
            </a:r>
          </a:p>
          <a:p>
            <a:r>
              <a:rPr lang="en-GB" sz="1400" dirty="0">
                <a:solidFill>
                  <a:srgbClr val="33405C"/>
                </a:solidFill>
              </a:rPr>
              <a:t>- Eplerenone 25mg one tablet OD</a:t>
            </a:r>
          </a:p>
          <a:p>
            <a:r>
              <a:rPr lang="en-GB" sz="1400" dirty="0">
                <a:solidFill>
                  <a:srgbClr val="33405C"/>
                </a:solidFill>
              </a:rPr>
              <a:t>- Co-codamol 30/500 2 tablets QDS</a:t>
            </a:r>
          </a:p>
          <a:p>
            <a:r>
              <a:rPr lang="en-GB" sz="1400" dirty="0">
                <a:solidFill>
                  <a:srgbClr val="33405C"/>
                </a:solidFill>
              </a:rPr>
              <a:t>- Bisoprolol 5mg OD</a:t>
            </a:r>
          </a:p>
          <a:p>
            <a:r>
              <a:rPr lang="en-GB" sz="1400" dirty="0">
                <a:solidFill>
                  <a:srgbClr val="33405C"/>
                </a:solidFill>
              </a:rPr>
              <a:t> -Omeprazole 20mg OD</a:t>
            </a:r>
          </a:p>
          <a:p>
            <a:r>
              <a:rPr lang="en-GB" sz="1400" dirty="0">
                <a:solidFill>
                  <a:srgbClr val="33405C"/>
                </a:solidFill>
              </a:rPr>
              <a:t> -Ramipril 10mg OD</a:t>
            </a:r>
          </a:p>
          <a:p>
            <a:r>
              <a:rPr lang="en-GB" sz="1400" dirty="0">
                <a:solidFill>
                  <a:srgbClr val="33405C"/>
                </a:solidFill>
              </a:rPr>
              <a:t> - Folic acid 5mg one tablet OD</a:t>
            </a:r>
          </a:p>
          <a:p>
            <a:r>
              <a:rPr lang="en-GB" sz="1400" dirty="0">
                <a:solidFill>
                  <a:srgbClr val="33405C"/>
                </a:solidFill>
              </a:rPr>
              <a:t> - Rivaroxaban 20mg one tablet 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8F5B7-C183-E4C4-6C23-4E7FED7FE49B}"/>
              </a:ext>
            </a:extLst>
          </p:cNvPr>
          <p:cNvSpPr txBox="1"/>
          <p:nvPr/>
        </p:nvSpPr>
        <p:spPr>
          <a:xfrm>
            <a:off x="3827419" y="2635305"/>
            <a:ext cx="3265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System Font Regular"/>
              <a:buChar char="-"/>
            </a:pPr>
            <a:r>
              <a:rPr lang="en-GB" sz="1400" dirty="0">
                <a:solidFill>
                  <a:srgbClr val="33405C"/>
                </a:solidFill>
              </a:rPr>
              <a:t>Leflunomide 10mg- 1 tablet OD</a:t>
            </a:r>
          </a:p>
          <a:p>
            <a:pPr marL="214313" indent="-214313">
              <a:buFont typeface="System Font Regular"/>
              <a:buChar char="-"/>
            </a:pPr>
            <a:r>
              <a:rPr lang="en-GB" sz="1400" dirty="0" err="1">
                <a:solidFill>
                  <a:srgbClr val="33405C"/>
                </a:solidFill>
              </a:rPr>
              <a:t>Viscotears</a:t>
            </a:r>
            <a:r>
              <a:rPr lang="en-GB" sz="1400" dirty="0">
                <a:solidFill>
                  <a:srgbClr val="33405C"/>
                </a:solidFill>
              </a:rPr>
              <a:t>- 1 drop to affected eye(s) TDS</a:t>
            </a:r>
          </a:p>
          <a:p>
            <a:pPr marL="214313" indent="-214313">
              <a:buFont typeface="System Font Regular"/>
              <a:buChar char="-"/>
            </a:pPr>
            <a:r>
              <a:rPr lang="en-GB" sz="1400" dirty="0">
                <a:solidFill>
                  <a:srgbClr val="33405C"/>
                </a:solidFill>
              </a:rPr>
              <a:t>Methotrexate 2.5mg- four tablets once weekly </a:t>
            </a:r>
          </a:p>
          <a:p>
            <a:pPr marL="214313" indent="-214313">
              <a:buFont typeface="System Font Regular"/>
              <a:buChar char="-"/>
            </a:pPr>
            <a:endParaRPr lang="en-GB" sz="1400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8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blank screen computer icon isolated on white background">
            <a:extLst>
              <a:ext uri="{FF2B5EF4-FFF2-40B4-BE49-F238E27FC236}">
                <a16:creationId xmlns:a16="http://schemas.microsoft.com/office/drawing/2014/main" id="{75EA8742-44E7-53F3-65EE-72528BF58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606"/>
            <a:ext cx="9144000" cy="80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5941E8-D65E-00B5-F987-3453BB5ED646}"/>
              </a:ext>
            </a:extLst>
          </p:cNvPr>
          <p:cNvSpPr txBox="1"/>
          <p:nvPr/>
        </p:nvSpPr>
        <p:spPr>
          <a:xfrm>
            <a:off x="700495" y="463021"/>
            <a:ext cx="7979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3405C"/>
                </a:solidFill>
              </a:rPr>
              <a:t>EMIS consultation: Dr Vardy 	Patient name: Gareth Bates(M) 	Age: 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DDEC3-144F-0D77-5FD5-61270F278D34}"/>
              </a:ext>
            </a:extLst>
          </p:cNvPr>
          <p:cNvSpPr txBox="1"/>
          <p:nvPr/>
        </p:nvSpPr>
        <p:spPr>
          <a:xfrm>
            <a:off x="700495" y="800686"/>
            <a:ext cx="50602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33405C"/>
                </a:solidFill>
              </a:rPr>
              <a:t>Patient reviewed F2F</a:t>
            </a:r>
            <a:r>
              <a:rPr lang="en-GB" sz="1600" dirty="0">
                <a:solidFill>
                  <a:srgbClr val="33405C"/>
                </a:solidFill>
              </a:rPr>
              <a:t>: </a:t>
            </a:r>
          </a:p>
          <a:p>
            <a:r>
              <a:rPr lang="en-GB" sz="1600" dirty="0">
                <a:solidFill>
                  <a:srgbClr val="33405C"/>
                </a:solidFill>
              </a:rPr>
              <a:t>accompanied by daughter Claires Bates (CB) </a:t>
            </a:r>
          </a:p>
          <a:p>
            <a:endParaRPr lang="en-GB" sz="1600" dirty="0">
              <a:solidFill>
                <a:srgbClr val="33405C"/>
              </a:solidFill>
            </a:endParaRPr>
          </a:p>
          <a:p>
            <a:r>
              <a:rPr lang="en-GB" sz="1600" b="1" dirty="0">
                <a:solidFill>
                  <a:srgbClr val="33405C"/>
                </a:solidFill>
              </a:rPr>
              <a:t>HPC</a:t>
            </a:r>
            <a:r>
              <a:rPr lang="en-GB" sz="1600" dirty="0">
                <a:solidFill>
                  <a:srgbClr val="33405C"/>
                </a:solidFill>
              </a:rPr>
              <a:t>:</a:t>
            </a:r>
          </a:p>
          <a:p>
            <a:r>
              <a:rPr lang="en-GB" sz="1600" dirty="0">
                <a:solidFill>
                  <a:srgbClr val="33405C"/>
                </a:solidFill>
              </a:rPr>
              <a:t>Lesion on L side of nose, increasing in size over last month </a:t>
            </a:r>
          </a:p>
          <a:p>
            <a:endParaRPr lang="en-GB" sz="1600" dirty="0">
              <a:solidFill>
                <a:srgbClr val="33405C"/>
              </a:solidFill>
            </a:endParaRPr>
          </a:p>
          <a:p>
            <a:r>
              <a:rPr lang="en-GB" sz="1600" b="1" dirty="0">
                <a:solidFill>
                  <a:srgbClr val="33405C"/>
                </a:solidFill>
              </a:rPr>
              <a:t>SHx</a:t>
            </a:r>
            <a:r>
              <a:rPr lang="en-GB" sz="1600" dirty="0">
                <a:solidFill>
                  <a:srgbClr val="33405C"/>
                </a:solidFill>
              </a:rPr>
              <a:t>: </a:t>
            </a:r>
          </a:p>
          <a:p>
            <a:r>
              <a:rPr lang="en-GB" sz="1600" dirty="0">
                <a:solidFill>
                  <a:srgbClr val="33405C"/>
                </a:solidFill>
              </a:rPr>
              <a:t>Lives with wife Elizabeth Bates (EB)</a:t>
            </a:r>
          </a:p>
          <a:p>
            <a:r>
              <a:rPr lang="en-GB" sz="1600" dirty="0">
                <a:solidFill>
                  <a:srgbClr val="33405C"/>
                </a:solidFill>
              </a:rPr>
              <a:t>Recently moved into sheltered accommodation</a:t>
            </a:r>
          </a:p>
          <a:p>
            <a:r>
              <a:rPr lang="en-GB" sz="1600" dirty="0">
                <a:solidFill>
                  <a:srgbClr val="33405C"/>
                </a:solidFill>
              </a:rPr>
              <a:t>Supported by daughter Claire- works as a teaching assistant &amp; son Jonathan Bates (JB)- works as a librarian</a:t>
            </a:r>
          </a:p>
          <a:p>
            <a:r>
              <a:rPr lang="en-GB" sz="1600" dirty="0">
                <a:solidFill>
                  <a:srgbClr val="33405C"/>
                </a:solidFill>
              </a:rPr>
              <a:t>Both Claire and Jonathan have lasting power of attorney </a:t>
            </a:r>
          </a:p>
          <a:p>
            <a:endParaRPr lang="en-GB" sz="1600" dirty="0">
              <a:solidFill>
                <a:srgbClr val="33405C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D9C68B-F6FE-B239-04F3-3344E4183D62}"/>
              </a:ext>
            </a:extLst>
          </p:cNvPr>
          <p:cNvGrpSpPr>
            <a:grpSpLocks/>
          </p:cNvGrpSpPr>
          <p:nvPr/>
        </p:nvGrpSpPr>
        <p:grpSpPr>
          <a:xfrm>
            <a:off x="6406819" y="841555"/>
            <a:ext cx="1450298" cy="3460391"/>
            <a:chOff x="6444055" y="-751698"/>
            <a:chExt cx="1933731" cy="4613854"/>
          </a:xfrm>
        </p:grpSpPr>
        <p:pic>
          <p:nvPicPr>
            <p:cNvPr id="7" name="Image 4">
              <a:extLst>
                <a:ext uri="{FF2B5EF4-FFF2-40B4-BE49-F238E27FC236}">
                  <a16:creationId xmlns:a16="http://schemas.microsoft.com/office/drawing/2014/main" id="{2F0191EE-EC08-2E06-7F70-DD5CE0A4FD01}"/>
                </a:ext>
              </a:extLst>
            </p:cNvPr>
            <p:cNvPicPr/>
            <p:nvPr/>
          </p:nvPicPr>
          <p:blipFill rotWithShape="1">
            <a:blip r:embed="rId3" cstate="print"/>
            <a:srcRect l="13414" r="12221"/>
            <a:stretch/>
          </p:blipFill>
          <p:spPr>
            <a:xfrm>
              <a:off x="6444055" y="2100030"/>
              <a:ext cx="1933731" cy="1762126"/>
            </a:xfrm>
            <a:prstGeom prst="rect">
              <a:avLst/>
            </a:prstGeom>
          </p:spPr>
        </p:pic>
        <p:pic>
          <p:nvPicPr>
            <p:cNvPr id="8" name="Image 3">
              <a:extLst>
                <a:ext uri="{FF2B5EF4-FFF2-40B4-BE49-F238E27FC236}">
                  <a16:creationId xmlns:a16="http://schemas.microsoft.com/office/drawing/2014/main" id="{1F4D899F-CAD9-D77E-AD44-F66A26BB8A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583" y="-751698"/>
              <a:ext cx="1861203" cy="2306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5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456"/>
            <a:ext cx="2919549" cy="4358879"/>
          </a:xfrm>
        </p:spPr>
        <p:txBody>
          <a:bodyPr/>
          <a:lstStyle/>
          <a:p>
            <a:r>
              <a:rPr lang="en-GB" sz="4000" dirty="0">
                <a:solidFill>
                  <a:srgbClr val="33405C"/>
                </a:solidFill>
              </a:rPr>
              <a:t>Discussion Point: Managing medical complexity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724988"/>
            <a:ext cx="5732961" cy="3907734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33405C"/>
                </a:solidFill>
              </a:rPr>
              <a:t>Given this patient’s history and examination findings, what is your immediate management of  this patient?</a:t>
            </a:r>
          </a:p>
          <a:p>
            <a:r>
              <a:rPr lang="en-GB" dirty="0">
                <a:solidFill>
                  <a:srgbClr val="33405C"/>
                </a:solidFill>
              </a:rPr>
              <a:t>What may be contributing to the development of such skin lesions?</a:t>
            </a:r>
          </a:p>
          <a:p>
            <a:r>
              <a:rPr lang="en-GB" dirty="0">
                <a:solidFill>
                  <a:srgbClr val="33405C"/>
                </a:solidFill>
              </a:rPr>
              <a:t>What other management and referrals are required during this first consultation?</a:t>
            </a:r>
          </a:p>
          <a:p>
            <a:r>
              <a:rPr lang="en-GB" dirty="0">
                <a:solidFill>
                  <a:srgbClr val="33405C"/>
                </a:solidFill>
              </a:rPr>
              <a:t>What chronic disease management is required in General Practice in the longer term?</a:t>
            </a:r>
          </a:p>
          <a:p>
            <a:endParaRPr lang="en-GB" dirty="0">
              <a:solidFill>
                <a:srgbClr val="33405C"/>
              </a:solidFill>
            </a:endParaRPr>
          </a:p>
          <a:p>
            <a:endParaRPr lang="en-GB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6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1193"/>
            <a:ext cx="2919549" cy="2830049"/>
          </a:xfrm>
        </p:spPr>
        <p:txBody>
          <a:bodyPr/>
          <a:lstStyle/>
          <a:p>
            <a:r>
              <a:rPr lang="en-GB" sz="3400" dirty="0">
                <a:solidFill>
                  <a:srgbClr val="33405C"/>
                </a:solidFill>
              </a:rPr>
              <a:t>Discussion Point: Addressing polypharmacy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389" y="1391194"/>
            <a:ext cx="5732961" cy="283004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33405C"/>
                </a:solidFill>
              </a:rPr>
              <a:t>Can you see the rationale for all his repeat prescriptions?</a:t>
            </a:r>
          </a:p>
          <a:p>
            <a:r>
              <a:rPr lang="en-GB" dirty="0">
                <a:solidFill>
                  <a:srgbClr val="33405C"/>
                </a:solidFill>
              </a:rPr>
              <a:t>Applying STOPP / START criteria, outline amendments to his prescription that you would advise; Explain your rationale for each.</a:t>
            </a:r>
          </a:p>
          <a:p>
            <a:endParaRPr lang="en-GB" dirty="0">
              <a:solidFill>
                <a:srgbClr val="3340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3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04" y="234655"/>
            <a:ext cx="3786596" cy="2645705"/>
          </a:xfrm>
        </p:spPr>
        <p:txBody>
          <a:bodyPr/>
          <a:lstStyle/>
          <a:p>
            <a:r>
              <a:rPr lang="en-GB" sz="3400" dirty="0">
                <a:solidFill>
                  <a:srgbClr val="33405C"/>
                </a:solidFill>
              </a:rPr>
              <a:t>Discussion Point: Addressing polypharmacy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2" y="2097285"/>
            <a:ext cx="7614014" cy="2830048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33405C"/>
                </a:solidFill>
              </a:rPr>
              <a:t>How would you write a methotrexate prescription to ensure it is safely prescribed?</a:t>
            </a:r>
          </a:p>
          <a:p>
            <a:r>
              <a:rPr lang="en-GB" sz="1600" dirty="0">
                <a:solidFill>
                  <a:srgbClr val="33405C"/>
                </a:solidFill>
              </a:rPr>
              <a:t>How should methotrexate prescriptions be managed between primary and secondary care.</a:t>
            </a:r>
          </a:p>
          <a:p>
            <a:r>
              <a:rPr lang="en-GB" sz="1600" dirty="0">
                <a:solidFill>
                  <a:srgbClr val="33405C"/>
                </a:solidFill>
              </a:rPr>
              <a:t>When may you decide not to prescribe?</a:t>
            </a:r>
          </a:p>
          <a:p>
            <a:r>
              <a:rPr lang="en-GB" sz="1600" dirty="0">
                <a:solidFill>
                  <a:srgbClr val="33405C"/>
                </a:solidFill>
              </a:rPr>
              <a:t>How do you navigate patients who see private doctors as a one off and are initiated on medications which require specialist input?</a:t>
            </a:r>
          </a:p>
          <a:p>
            <a:r>
              <a:rPr lang="en-GB" sz="1600" dirty="0">
                <a:solidFill>
                  <a:srgbClr val="33405C"/>
                </a:solidFill>
              </a:rPr>
              <a:t>Does your practice have a policy around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A3A72-00CD-64A5-77D6-D6E94C6A72F5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2022" y="234655"/>
            <a:ext cx="2188028" cy="19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CBA-08E1-8F0B-592E-D0066FD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67" y="304712"/>
            <a:ext cx="7886700" cy="99417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33405C"/>
                </a:solidFill>
              </a:rPr>
              <a:t>Continuing management……..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1EFA-2902-27C1-1E45-D4C9C1CD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2914"/>
            <a:ext cx="7886700" cy="9941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33405C"/>
                </a:solidFill>
              </a:rPr>
              <a:t>Mr Bates is reviewed in clinic 2 weeks later.....</a:t>
            </a:r>
          </a:p>
        </p:txBody>
      </p:sp>
    </p:spTree>
    <p:extLst>
      <p:ext uri="{BB962C8B-B14F-4D97-AF65-F5344CB8AC3E}">
        <p14:creationId xmlns:p14="http://schemas.microsoft.com/office/powerpoint/2010/main" val="181015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0D98005C98849B132B1248B5991E6" ma:contentTypeVersion="15" ma:contentTypeDescription="Create a new document." ma:contentTypeScope="" ma:versionID="abe082f2c3e3701f68f087860e1348a7">
  <xsd:schema xmlns:xsd="http://www.w3.org/2001/XMLSchema" xmlns:xs="http://www.w3.org/2001/XMLSchema" xmlns:p="http://schemas.microsoft.com/office/2006/metadata/properties" xmlns:ns2="a78396c7-ca18-4d07-9c2d-e954ca003379" xmlns:ns3="0eb92e3b-db87-41ef-b535-5ebe821d5c43" targetNamespace="http://schemas.microsoft.com/office/2006/metadata/properties" ma:root="true" ma:fieldsID="b7824cce227e0f6afa566cf995aae578" ns2:_="" ns3:_="">
    <xsd:import namespace="a78396c7-ca18-4d07-9c2d-e954ca003379"/>
    <xsd:import namespace="0eb92e3b-db87-41ef-b535-5ebe821d5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396c7-ca18-4d07-9c2d-e954ca003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92e3b-db87-41ef-b535-5ebe821d5c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969891-c03a-4c16-8f7e-a1eeed106462}" ma:internalName="TaxCatchAll" ma:showField="CatchAllData" ma:web="0eb92e3b-db87-41ef-b535-5ebe821d5c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92e3b-db87-41ef-b535-5ebe821d5c43" xsi:nil="true"/>
    <lcf76f155ced4ddcb4097134ff3c332f xmlns="a78396c7-ca18-4d07-9c2d-e954ca0033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69F142-4DA7-4B45-A568-C1DF40445D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BCB263-45BD-47D2-A6F3-4E876D825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396c7-ca18-4d07-9c2d-e954ca003379"/>
    <ds:schemaRef ds:uri="0eb92e3b-db87-41ef-b535-5ebe821d5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E2C428-4BF1-486A-B72A-54BA2D01609A}">
  <ds:schemaRefs>
    <ds:schemaRef ds:uri="http://schemas.microsoft.com/office/2006/metadata/properties"/>
    <ds:schemaRef ds:uri="http://schemas.microsoft.com/office/infopath/2007/PartnerControls"/>
    <ds:schemaRef ds:uri="0eb92e3b-db87-41ef-b535-5ebe821d5c43"/>
    <ds:schemaRef ds:uri="a78396c7-ca18-4d07-9c2d-e954ca0033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2466</TotalTime>
  <Words>1692</Words>
  <Application>Microsoft Office PowerPoint</Application>
  <PresentationFormat>On-screen Show (16:9)</PresentationFormat>
  <Paragraphs>210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1_Custom Design</vt:lpstr>
      <vt:lpstr>2_Custom Design</vt:lpstr>
      <vt:lpstr>Core Case 1</vt:lpstr>
      <vt:lpstr>PowerPoint Presentation</vt:lpstr>
      <vt:lpstr>PowerPoint Presentation</vt:lpstr>
      <vt:lpstr>PowerPoint Presentation</vt:lpstr>
      <vt:lpstr>PowerPoint Presentation</vt:lpstr>
      <vt:lpstr>Discussion Point: Managing medical complexity </vt:lpstr>
      <vt:lpstr>Discussion Point: Addressing polypharmacy </vt:lpstr>
      <vt:lpstr>Discussion Point: Addressing polypharmacy </vt:lpstr>
      <vt:lpstr>Continuing management……..</vt:lpstr>
      <vt:lpstr>PowerPoint Presentation</vt:lpstr>
      <vt:lpstr>Discussion Point: Managing medical complexity </vt:lpstr>
      <vt:lpstr>PowerPoint Presentation</vt:lpstr>
      <vt:lpstr>Discussion Point:  Pain Management </vt:lpstr>
      <vt:lpstr>Part 2 Mrs Elizabeth Bates </vt:lpstr>
      <vt:lpstr>Email correspondence received…</vt:lpstr>
      <vt:lpstr>PowerPoint Presentation</vt:lpstr>
      <vt:lpstr>Discussion Point: Lasting Power of Attorney </vt:lpstr>
      <vt:lpstr>Continuing management……..</vt:lpstr>
      <vt:lpstr>Discussion Point:  Falls in the elderly </vt:lpstr>
      <vt:lpstr>PowerPoint Presentation</vt:lpstr>
      <vt:lpstr>Continuing management…</vt:lpstr>
      <vt:lpstr>Discussion Point: End of Life care</vt:lpstr>
      <vt:lpstr>PowerPoint Presentation</vt:lpstr>
      <vt:lpstr>Resources </vt:lpstr>
      <vt:lpstr>Resources </vt:lpstr>
      <vt:lpstr>End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lastModifiedBy>S Aus</cp:lastModifiedBy>
  <cp:revision>105</cp:revision>
  <dcterms:created xsi:type="dcterms:W3CDTF">2020-06-18T12:08:25Z</dcterms:created>
  <dcterms:modified xsi:type="dcterms:W3CDTF">2024-08-07T09:21:04Z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0x0101002220D98005C98849B132B1248B5991E6</vt:lpwstr>
  </property>
  <property fmtid="{D5CDD505-2E9C-101B-9397-08002B2CF9AE}" pid="3" name="MediaServiceImageTags">
    <vt:lpwstr/>
  </property>
</Properties>
</file>