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866" r:id="rId5"/>
    <p:sldMasterId id="2147483843" r:id="rId6"/>
  </p:sldMasterIdLst>
  <p:notesMasterIdLst>
    <p:notesMasterId r:id="rId33"/>
  </p:notesMasterIdLst>
  <p:handoutMasterIdLst>
    <p:handoutMasterId r:id="rId34"/>
  </p:handoutMasterIdLst>
  <p:sldIdLst>
    <p:sldId id="256" r:id="rId7"/>
    <p:sldId id="299" r:id="rId8"/>
    <p:sldId id="301" r:id="rId9"/>
    <p:sldId id="308" r:id="rId10"/>
    <p:sldId id="285" r:id="rId11"/>
    <p:sldId id="344" r:id="rId12"/>
    <p:sldId id="329" r:id="rId13"/>
    <p:sldId id="345" r:id="rId14"/>
    <p:sldId id="288" r:id="rId15"/>
    <p:sldId id="271" r:id="rId16"/>
    <p:sldId id="346" r:id="rId17"/>
    <p:sldId id="347" r:id="rId18"/>
    <p:sldId id="348" r:id="rId19"/>
    <p:sldId id="349" r:id="rId20"/>
    <p:sldId id="276" r:id="rId21"/>
    <p:sldId id="350" r:id="rId22"/>
    <p:sldId id="351" r:id="rId23"/>
    <p:sldId id="355" r:id="rId24"/>
    <p:sldId id="330" r:id="rId25"/>
    <p:sldId id="353" r:id="rId26"/>
    <p:sldId id="298" r:id="rId27"/>
    <p:sldId id="352" r:id="rId28"/>
    <p:sldId id="343" r:id="rId29"/>
    <p:sldId id="354" r:id="rId30"/>
    <p:sldId id="356" r:id="rId31"/>
    <p:sldId id="294" r:id="rId32"/>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7DD0B69D-9948-46F3-B07D-8BF81D90CAFD}">
          <p14:sldIdLst>
            <p14:sldId id="256"/>
            <p14:sldId id="299"/>
            <p14:sldId id="301"/>
            <p14:sldId id="308"/>
            <p14:sldId id="285"/>
            <p14:sldId id="344"/>
            <p14:sldId id="329"/>
            <p14:sldId id="345"/>
            <p14:sldId id="288"/>
            <p14:sldId id="271"/>
            <p14:sldId id="346"/>
            <p14:sldId id="347"/>
            <p14:sldId id="348"/>
            <p14:sldId id="349"/>
            <p14:sldId id="276"/>
            <p14:sldId id="350"/>
            <p14:sldId id="351"/>
            <p14:sldId id="355"/>
            <p14:sldId id="330"/>
            <p14:sldId id="353"/>
            <p14:sldId id="298"/>
            <p14:sldId id="352"/>
            <p14:sldId id="343"/>
            <p14:sldId id="354"/>
            <p14:sldId id="356"/>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568"/>
    <a:srgbClr val="2CA9BA"/>
    <a:srgbClr val="1F7791"/>
    <a:srgbClr val="10746A"/>
    <a:srgbClr val="1C3D74"/>
    <a:srgbClr val="EC008C"/>
    <a:srgbClr val="2DB8C5"/>
    <a:srgbClr val="73B82B"/>
    <a:srgbClr val="F18500"/>
    <a:srgbClr val="8D3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8537E-DEE7-CC2A-3F1F-C1FF1D508F75}" v="6" dt="2024-08-06T14:25:47.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6" autoAdjust="0"/>
    <p:restoredTop sz="86395" autoAdjust="0"/>
  </p:normalViewPr>
  <p:slideViewPr>
    <p:cSldViewPr snapToGrid="0" snapToObjects="1">
      <p:cViewPr varScale="1">
        <p:scale>
          <a:sx n="127" d="100"/>
          <a:sy n="127" d="100"/>
        </p:scale>
        <p:origin x="1230"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30/10/2024</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a:t>
            </a:fld>
            <a:endParaRPr lang="en-US"/>
          </a:p>
        </p:txBody>
      </p:sp>
    </p:spTree>
    <p:extLst>
      <p:ext uri="{BB962C8B-B14F-4D97-AF65-F5344CB8AC3E}">
        <p14:creationId xmlns:p14="http://schemas.microsoft.com/office/powerpoint/2010/main" val="307574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a:t>
            </a:fld>
            <a:endParaRPr lang="en-US"/>
          </a:p>
        </p:txBody>
      </p:sp>
    </p:spTree>
    <p:extLst>
      <p:ext uri="{BB962C8B-B14F-4D97-AF65-F5344CB8AC3E}">
        <p14:creationId xmlns:p14="http://schemas.microsoft.com/office/powerpoint/2010/main" val="6026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3</a:t>
            </a:fld>
            <a:endParaRPr lang="en-US"/>
          </a:p>
        </p:txBody>
      </p:sp>
    </p:spTree>
    <p:extLst>
      <p:ext uri="{BB962C8B-B14F-4D97-AF65-F5344CB8AC3E}">
        <p14:creationId xmlns:p14="http://schemas.microsoft.com/office/powerpoint/2010/main" val="193883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5</a:t>
            </a:fld>
            <a:endParaRPr lang="en-GB"/>
          </a:p>
        </p:txBody>
      </p:sp>
    </p:spTree>
    <p:extLst>
      <p:ext uri="{BB962C8B-B14F-4D97-AF65-F5344CB8AC3E}">
        <p14:creationId xmlns:p14="http://schemas.microsoft.com/office/powerpoint/2010/main" val="297864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9</a:t>
            </a:fld>
            <a:endParaRPr lang="en-GB"/>
          </a:p>
        </p:txBody>
      </p:sp>
    </p:spTree>
    <p:extLst>
      <p:ext uri="{BB962C8B-B14F-4D97-AF65-F5344CB8AC3E}">
        <p14:creationId xmlns:p14="http://schemas.microsoft.com/office/powerpoint/2010/main" val="40348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17</a:t>
            </a:fld>
            <a:endParaRPr lang="en-GB"/>
          </a:p>
        </p:txBody>
      </p:sp>
    </p:spTree>
    <p:extLst>
      <p:ext uri="{BB962C8B-B14F-4D97-AF65-F5344CB8AC3E}">
        <p14:creationId xmlns:p14="http://schemas.microsoft.com/office/powerpoint/2010/main" val="289861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20</a:t>
            </a:fld>
            <a:endParaRPr lang="en-GB"/>
          </a:p>
        </p:txBody>
      </p:sp>
    </p:spTree>
    <p:extLst>
      <p:ext uri="{BB962C8B-B14F-4D97-AF65-F5344CB8AC3E}">
        <p14:creationId xmlns:p14="http://schemas.microsoft.com/office/powerpoint/2010/main" val="389765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21</a:t>
            </a:fld>
            <a:endParaRPr lang="en-GB"/>
          </a:p>
        </p:txBody>
      </p:sp>
    </p:spTree>
    <p:extLst>
      <p:ext uri="{BB962C8B-B14F-4D97-AF65-F5344CB8AC3E}">
        <p14:creationId xmlns:p14="http://schemas.microsoft.com/office/powerpoint/2010/main" val="95475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2D75-984C-F881-269A-ACC4266F1B4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97286D6-B29E-B60A-23CA-664EC9FB77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079E7C-8401-08C7-FE4F-AF5343CE7A45}"/>
              </a:ext>
            </a:extLst>
          </p:cNvPr>
          <p:cNvSpPr>
            <a:spLocks noGrp="1"/>
          </p:cNvSpPr>
          <p:nvPr>
            <p:ph type="dt" sz="half" idx="10"/>
          </p:nvPr>
        </p:nvSpPr>
        <p:spPr/>
        <p:txBody>
          <a:bodyPr/>
          <a:lstStyle/>
          <a:p>
            <a:fld id="{0388B196-1827-CF4E-9F44-65C088AADEA6}" type="datetimeFigureOut">
              <a:rPr lang="en-GB" smtClean="0"/>
              <a:t>30/10/2024</a:t>
            </a:fld>
            <a:endParaRPr lang="en-GB"/>
          </a:p>
        </p:txBody>
      </p:sp>
      <p:sp>
        <p:nvSpPr>
          <p:cNvPr id="5" name="Footer Placeholder 4">
            <a:extLst>
              <a:ext uri="{FF2B5EF4-FFF2-40B4-BE49-F238E27FC236}">
                <a16:creationId xmlns:a16="http://schemas.microsoft.com/office/drawing/2014/main" id="{01CC81E1-50B3-4726-E86A-F5037BD92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19E93-E6C0-0480-F571-6065EFB162FC}"/>
              </a:ext>
            </a:extLst>
          </p:cNvPr>
          <p:cNvSpPr>
            <a:spLocks noGrp="1"/>
          </p:cNvSpPr>
          <p:nvPr>
            <p:ph type="sldNum" sz="quarter" idx="12"/>
          </p:nvPr>
        </p:nvSpPr>
        <p:spPr/>
        <p:txBody>
          <a:bodyPr/>
          <a:lstStyle/>
          <a:p>
            <a:fld id="{E9665442-59A4-C949-8542-E8BB56483E2F}" type="slidenum">
              <a:rPr lang="en-GB" smtClean="0"/>
              <a:t>‹#›</a:t>
            </a:fld>
            <a:endParaRPr lang="en-GB"/>
          </a:p>
        </p:txBody>
      </p:sp>
    </p:spTree>
    <p:extLst>
      <p:ext uri="{BB962C8B-B14F-4D97-AF65-F5344CB8AC3E}">
        <p14:creationId xmlns:p14="http://schemas.microsoft.com/office/powerpoint/2010/main" val="1883404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1936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rgbClr val="73B82B">
                <a:lumMod val="88000"/>
                <a:lumOff val="12000"/>
              </a:srgbClr>
            </a:gs>
            <a:gs pos="97312">
              <a:srgbClr val="10746A"/>
            </a:gs>
            <a:gs pos="59000">
              <a:srgbClr val="10746A">
                <a:lumMod val="94000"/>
                <a:lumOff val="6000"/>
              </a:srgbClr>
            </a:gs>
          </a:gsLst>
          <a:lin ang="12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66077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gradFill>
          <a:gsLst>
            <a:gs pos="0">
              <a:srgbClr val="73B82B">
                <a:lumMod val="88000"/>
                <a:lumOff val="12000"/>
              </a:srgbClr>
            </a:gs>
            <a:gs pos="69000">
              <a:srgbClr val="2DB8C5"/>
            </a:gs>
          </a:gsLst>
          <a:lin ang="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418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gradFill flip="none" rotWithShape="1">
          <a:gsLst>
            <a:gs pos="85484">
              <a:srgbClr val="8D3786"/>
            </a:gs>
            <a:gs pos="19000">
              <a:srgbClr val="EC008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055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flip="none" rotWithShape="1">
          <a:gsLst>
            <a:gs pos="3226">
              <a:srgbClr val="8D3786"/>
            </a:gs>
            <a:gs pos="35000">
              <a:srgbClr val="8D3786"/>
            </a:gs>
            <a:gs pos="100000">
              <a:srgbClr val="F18500"/>
            </a:gs>
          </a:gsLst>
          <a:lin ang="198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08686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1.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9"/>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65" r:id="rId3"/>
    <p:sldLayoutId id="2147483766" r:id="rId4"/>
    <p:sldLayoutId id="2147483767" r:id="rId5"/>
    <p:sldLayoutId id="2147483768" r:id="rId6"/>
    <p:sldLayoutId id="214748376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20"/>
          <a:srcRect t="86937"/>
          <a:stretch/>
        </p:blipFill>
        <p:spPr>
          <a:xfrm>
            <a:off x="0" y="4471626"/>
            <a:ext cx="9144000" cy="671874"/>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1">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8" Type="http://schemas.openxmlformats.org/officeDocument/2006/relationships/hyperlink" Target="https://www.gov.uk/multiple-sclerosis-and-driving" TargetMode="External"/><Relationship Id="rId3" Type="http://schemas.openxmlformats.org/officeDocument/2006/relationships/hyperlink" Target="https://www.gponline.com/examining-eye/ophthalmology/article/893039" TargetMode="External"/><Relationship Id="rId7" Type="http://schemas.openxmlformats.org/officeDocument/2006/relationships/hyperlink" Target="https://pathways.nice.org.uk/pathways/multiple-sclerosis" TargetMode="External"/><Relationship Id="rId2" Type="http://schemas.openxmlformats.org/officeDocument/2006/relationships/hyperlink" Target="https://bestpractice.bmj.com/topics/en-gb/960" TargetMode="External"/><Relationship Id="rId1" Type="http://schemas.openxmlformats.org/officeDocument/2006/relationships/slideLayout" Target="../slideLayouts/slideLayout25.xml"/><Relationship Id="rId6" Type="http://schemas.openxmlformats.org/officeDocument/2006/relationships/hyperlink" Target="https://cks.nice.org.uk/topics/multiple-sclerosis/" TargetMode="External"/><Relationship Id="rId5" Type="http://schemas.openxmlformats.org/officeDocument/2006/relationships/hyperlink" Target="https://www.healthline.com/health/optic-neuritis#outlook" TargetMode="External"/><Relationship Id="rId4" Type="http://schemas.openxmlformats.org/officeDocument/2006/relationships/hyperlink" Target="https://www.mstrust.org.uk/a-z/optic-neuriti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oscestop.education/communication/ethics-and-law-stations/safeguarding-2/" TargetMode="External"/><Relationship Id="rId3" Type="http://schemas.openxmlformats.org/officeDocument/2006/relationships/hyperlink" Target="https://www.england.nhs.uk/personalisedcare/social-prescribing/" TargetMode="External"/><Relationship Id="rId7" Type="http://schemas.openxmlformats.org/officeDocument/2006/relationships/hyperlink" Target="https://oscestop.education/communication/domestic-violence/" TargetMode="External"/><Relationship Id="rId2" Type="http://schemas.openxmlformats.org/officeDocument/2006/relationships/hyperlink" Target="https://cks.nice.org.uk/topics/multiple-sclerosis/management/managing-complications/#pain" TargetMode="External"/><Relationship Id="rId1" Type="http://schemas.openxmlformats.org/officeDocument/2006/relationships/slideLayout" Target="../slideLayouts/slideLayout25.xml"/><Relationship Id="rId6" Type="http://schemas.openxmlformats.org/officeDocument/2006/relationships/hyperlink" Target="https://www.bma.org.uk/media/iurldd5z/core-ethics-guidance.pdf" TargetMode="External"/><Relationship Id="rId5" Type="http://schemas.openxmlformats.org/officeDocument/2006/relationships/hyperlink" Target="https://www.gmc-uk.org/ethical-guidance/ethical-guidance-for-doctors/confidentiality" TargetMode="External"/><Relationship Id="rId4" Type="http://schemas.openxmlformats.org/officeDocument/2006/relationships/hyperlink" Target="https://healthtalk.org/chronic-pain/nhs-pain-management-programmes" TargetMode="External"/><Relationship Id="rId9" Type="http://schemas.openxmlformats.org/officeDocument/2006/relationships/hyperlink" Target="https://elearning.rcgp.org.uk/mod/book/view.php?id=1253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orm.jotform.com/241981835606363"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943599" y="1751595"/>
            <a:ext cx="7870825" cy="1171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spcBef>
                <a:spcPts val="750"/>
              </a:spcBef>
              <a:defRPr/>
            </a:pPr>
            <a:r>
              <a:rPr lang="en-US" dirty="0"/>
              <a:t>Core Case 4</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Acute loss of vision </a:t>
            </a:r>
          </a:p>
        </p:txBody>
      </p:sp>
    </p:spTree>
    <p:extLst>
      <p:ext uri="{BB962C8B-B14F-4D97-AF65-F5344CB8AC3E}">
        <p14:creationId xmlns:p14="http://schemas.microsoft.com/office/powerpoint/2010/main" val="186392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391193"/>
            <a:ext cx="2919549" cy="2830049"/>
          </a:xfrm>
        </p:spPr>
        <p:txBody>
          <a:bodyPr/>
          <a:lstStyle/>
          <a:p>
            <a:r>
              <a:rPr lang="en-GB" sz="3600" dirty="0">
                <a:solidFill>
                  <a:srgbClr val="33405C"/>
                </a:solidFill>
              </a:rPr>
              <a:t>Discussion Point: Multiple Sclerosis </a:t>
            </a:r>
            <a:endParaRPr lang="en-GB" sz="3500" dirty="0">
              <a:solidFill>
                <a:srgbClr val="33405C"/>
              </a:solidFill>
            </a:endParaRP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563652"/>
            <a:ext cx="5732961" cy="3657590"/>
          </a:xfrm>
        </p:spPr>
        <p:txBody>
          <a:bodyPr>
            <a:noAutofit/>
          </a:bodyPr>
          <a:lstStyle/>
          <a:p>
            <a:r>
              <a:rPr lang="en-GB" sz="2000" dirty="0">
                <a:solidFill>
                  <a:srgbClr val="33405C"/>
                </a:solidFill>
              </a:rPr>
              <a:t>How would you manage his pain?</a:t>
            </a:r>
          </a:p>
          <a:p>
            <a:r>
              <a:rPr lang="en-GB" sz="2000" dirty="0">
                <a:solidFill>
                  <a:srgbClr val="33405C"/>
                </a:solidFill>
              </a:rPr>
              <a:t>What is your clinical assessment of this presentation? </a:t>
            </a:r>
          </a:p>
          <a:p>
            <a:r>
              <a:rPr lang="en-GB" sz="2000" dirty="0">
                <a:solidFill>
                  <a:srgbClr val="33405C"/>
                </a:solidFill>
              </a:rPr>
              <a:t>How urgently does this patient need to be seen by Neurology? </a:t>
            </a:r>
          </a:p>
          <a:p>
            <a:r>
              <a:rPr lang="en-GB" sz="2000" dirty="0">
                <a:solidFill>
                  <a:srgbClr val="33405C"/>
                </a:solidFill>
              </a:rPr>
              <a:t>How would you counsel Shaun on a possible MS diagnosis and help her deal with the uncertainty of not knowing what is wrong? </a:t>
            </a:r>
          </a:p>
          <a:p>
            <a:r>
              <a:rPr lang="en-GB" sz="2000" dirty="0">
                <a:solidFill>
                  <a:srgbClr val="33405C"/>
                </a:solidFill>
              </a:rPr>
              <a:t>What is MS? How is MS managed?  </a:t>
            </a:r>
          </a:p>
          <a:p>
            <a:r>
              <a:rPr lang="en-GB" sz="2000" dirty="0">
                <a:solidFill>
                  <a:srgbClr val="33405C"/>
                </a:solidFill>
              </a:rPr>
              <a:t>What is the DVLA guidance with driving with MS? </a:t>
            </a:r>
          </a:p>
          <a:p>
            <a:endParaRPr lang="en-GB" sz="2000" dirty="0">
              <a:solidFill>
                <a:srgbClr val="33405C"/>
              </a:solidFill>
            </a:endParaRPr>
          </a:p>
          <a:p>
            <a:endParaRPr lang="en-GB" sz="2000" dirty="0">
              <a:solidFill>
                <a:srgbClr val="33405C"/>
              </a:solidFill>
            </a:endParaRPr>
          </a:p>
        </p:txBody>
      </p:sp>
    </p:spTree>
    <p:extLst>
      <p:ext uri="{BB962C8B-B14F-4D97-AF65-F5344CB8AC3E}">
        <p14:creationId xmlns:p14="http://schemas.microsoft.com/office/powerpoint/2010/main" val="12654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dirty="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dirty="0">
                <a:solidFill>
                  <a:srgbClr val="33405C"/>
                </a:solidFill>
              </a:rPr>
              <a:t>The practice receives a hospital admission letter a few weeks later...</a:t>
            </a:r>
          </a:p>
          <a:p>
            <a:pPr marL="0" indent="0">
              <a:buNone/>
            </a:pPr>
            <a:endParaRPr lang="en-GB" sz="2400" dirty="0">
              <a:solidFill>
                <a:srgbClr val="33405C"/>
              </a:solidFill>
            </a:endParaRPr>
          </a:p>
          <a:p>
            <a:pPr marL="0" indent="0">
              <a:buNone/>
            </a:pPr>
            <a:endParaRPr lang="en-GB" sz="2400" dirty="0">
              <a:solidFill>
                <a:srgbClr val="33405C"/>
              </a:solidFill>
            </a:endParaRPr>
          </a:p>
        </p:txBody>
      </p:sp>
    </p:spTree>
    <p:extLst>
      <p:ext uri="{BB962C8B-B14F-4D97-AF65-F5344CB8AC3E}">
        <p14:creationId xmlns:p14="http://schemas.microsoft.com/office/powerpoint/2010/main" val="425402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5AF10-3CCB-99CC-B3E1-4AE6A891AC27}"/>
              </a:ext>
            </a:extLst>
          </p:cNvPr>
          <p:cNvPicPr>
            <a:picLocks noChangeAspect="1"/>
          </p:cNvPicPr>
          <p:nvPr/>
        </p:nvPicPr>
        <p:blipFill rotWithShape="1">
          <a:blip r:embed="rId2"/>
          <a:srcRect l="35098" t="24697" r="33922" b="6393"/>
          <a:stretch/>
        </p:blipFill>
        <p:spPr>
          <a:xfrm>
            <a:off x="2722091" y="1"/>
            <a:ext cx="3699817" cy="5143499"/>
          </a:xfrm>
          <a:prstGeom prst="rect">
            <a:avLst/>
          </a:prstGeom>
        </p:spPr>
      </p:pic>
    </p:spTree>
    <p:extLst>
      <p:ext uri="{BB962C8B-B14F-4D97-AF65-F5344CB8AC3E}">
        <p14:creationId xmlns:p14="http://schemas.microsoft.com/office/powerpoint/2010/main" val="329899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dirty="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dirty="0">
                <a:solidFill>
                  <a:srgbClr val="33405C"/>
                </a:solidFill>
              </a:rPr>
              <a:t>The practice receives an outpatient letter from Neurology </a:t>
            </a:r>
          </a:p>
          <a:p>
            <a:pPr marL="0" indent="0">
              <a:buNone/>
            </a:pPr>
            <a:endParaRPr lang="en-GB" sz="2400" dirty="0">
              <a:solidFill>
                <a:srgbClr val="33405C"/>
              </a:solidFill>
            </a:endParaRPr>
          </a:p>
          <a:p>
            <a:pPr marL="0" indent="0">
              <a:buNone/>
            </a:pPr>
            <a:endParaRPr lang="en-GB" sz="2400" dirty="0">
              <a:solidFill>
                <a:srgbClr val="33405C"/>
              </a:solidFill>
            </a:endParaRPr>
          </a:p>
          <a:p>
            <a:pPr marL="0" indent="0">
              <a:buNone/>
            </a:pPr>
            <a:endParaRPr lang="en-GB" sz="2400" dirty="0">
              <a:solidFill>
                <a:srgbClr val="33405C"/>
              </a:solidFill>
            </a:endParaRPr>
          </a:p>
        </p:txBody>
      </p:sp>
    </p:spTree>
    <p:extLst>
      <p:ext uri="{BB962C8B-B14F-4D97-AF65-F5344CB8AC3E}">
        <p14:creationId xmlns:p14="http://schemas.microsoft.com/office/powerpoint/2010/main" val="379608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90CA9-11F2-9B48-4759-8E196308C81C}"/>
              </a:ext>
            </a:extLst>
          </p:cNvPr>
          <p:cNvPicPr>
            <a:picLocks noChangeAspect="1"/>
          </p:cNvPicPr>
          <p:nvPr/>
        </p:nvPicPr>
        <p:blipFill rotWithShape="1">
          <a:blip r:embed="rId2"/>
          <a:srcRect l="34426" t="24320" r="33978" b="7378"/>
          <a:stretch/>
        </p:blipFill>
        <p:spPr>
          <a:xfrm>
            <a:off x="2676660" y="0"/>
            <a:ext cx="3790680" cy="5121452"/>
          </a:xfrm>
          <a:prstGeom prst="rect">
            <a:avLst/>
          </a:prstGeom>
        </p:spPr>
      </p:pic>
    </p:spTree>
    <p:extLst>
      <p:ext uri="{BB962C8B-B14F-4D97-AF65-F5344CB8AC3E}">
        <p14:creationId xmlns:p14="http://schemas.microsoft.com/office/powerpoint/2010/main" val="96549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735105"/>
            <a:ext cx="3054096" cy="3594464"/>
          </a:xfrm>
        </p:spPr>
        <p:txBody>
          <a:bodyPr/>
          <a:lstStyle/>
          <a:p>
            <a:r>
              <a:rPr lang="en-GB" sz="3600" dirty="0">
                <a:solidFill>
                  <a:srgbClr val="33405C"/>
                </a:solidFill>
              </a:rPr>
              <a:t>Discussion Point: GP Appointments and the referral system</a:t>
            </a:r>
            <a:endParaRPr lang="en-GB" sz="3500" dirty="0">
              <a:solidFill>
                <a:srgbClr val="33405C"/>
              </a:solidFill>
            </a:endParaRP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735105"/>
            <a:ext cx="5732961" cy="2290519"/>
          </a:xfrm>
        </p:spPr>
        <p:txBody>
          <a:bodyPr>
            <a:noAutofit/>
          </a:bodyPr>
          <a:lstStyle/>
          <a:p>
            <a:r>
              <a:rPr lang="en-GB" sz="2000" dirty="0">
                <a:solidFill>
                  <a:srgbClr val="33405C"/>
                </a:solidFill>
              </a:rPr>
              <a:t>What do you think about the referral system between primary and secondary care? </a:t>
            </a:r>
          </a:p>
          <a:p>
            <a:r>
              <a:rPr lang="en-GB" sz="2000" dirty="0">
                <a:solidFill>
                  <a:srgbClr val="33405C"/>
                </a:solidFill>
              </a:rPr>
              <a:t>Has this patient’s pathway worked for Shaun? What could have been improved? </a:t>
            </a:r>
          </a:p>
          <a:p>
            <a:r>
              <a:rPr lang="en-GB" sz="2000" dirty="0">
                <a:solidFill>
                  <a:srgbClr val="33405C"/>
                </a:solidFill>
              </a:rPr>
              <a:t>Sometimes letters filed by other GPs in the surgery are not seen by the referring GP - have you any thoughts about how the referring GP could see clinic letters of the patients they refer?  </a:t>
            </a:r>
          </a:p>
          <a:p>
            <a:r>
              <a:rPr lang="en-GB" sz="2000" dirty="0">
                <a:solidFill>
                  <a:srgbClr val="33405C"/>
                </a:solidFill>
              </a:rPr>
              <a:t>How is the system in your practice? </a:t>
            </a:r>
          </a:p>
          <a:p>
            <a:pPr>
              <a:lnSpc>
                <a:spcPct val="120000"/>
              </a:lnSpc>
            </a:pPr>
            <a:endParaRPr lang="en-GB" sz="2000" dirty="0">
              <a:solidFill>
                <a:srgbClr val="33405C"/>
              </a:solidFill>
            </a:endParaRPr>
          </a:p>
        </p:txBody>
      </p:sp>
    </p:spTree>
    <p:extLst>
      <p:ext uri="{BB962C8B-B14F-4D97-AF65-F5344CB8AC3E}">
        <p14:creationId xmlns:p14="http://schemas.microsoft.com/office/powerpoint/2010/main" val="30752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dirty="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961042"/>
            <a:ext cx="7886700" cy="994172"/>
          </a:xfrm>
        </p:spPr>
        <p:txBody>
          <a:bodyPr/>
          <a:lstStyle/>
          <a:p>
            <a:pPr marL="0" indent="0">
              <a:lnSpc>
                <a:spcPct val="120000"/>
              </a:lnSpc>
              <a:buNone/>
            </a:pPr>
            <a:r>
              <a:rPr lang="en-GB" sz="1800" dirty="0">
                <a:solidFill>
                  <a:srgbClr val="33405C"/>
                </a:solidFill>
              </a:rPr>
              <a:t>Shaun turns up at the GP reception asking for co-codamol. When the receptionist says it will take 48 hours for her request to be processed, he starts shouting and becomes agitated. </a:t>
            </a:r>
          </a:p>
          <a:p>
            <a:pPr marL="0" indent="0">
              <a:lnSpc>
                <a:spcPct val="120000"/>
              </a:lnSpc>
              <a:buNone/>
            </a:pPr>
            <a:r>
              <a:rPr lang="en-GB" sz="1800" dirty="0">
                <a:solidFill>
                  <a:srgbClr val="33405C"/>
                </a:solidFill>
              </a:rPr>
              <a:t>A medical student on placement at the GP practice witnesses the encounter. She mentions that she is nervous about working in community practice as she’s heard that a lot of patients who may be angry with the NHS take it out on primary care staff. She admits this deters her from pursuing a career as a GP. </a:t>
            </a:r>
          </a:p>
          <a:p>
            <a:pPr marL="0" indent="0">
              <a:lnSpc>
                <a:spcPct val="120000"/>
              </a:lnSpc>
              <a:buNone/>
            </a:pPr>
            <a:r>
              <a:rPr lang="en-GB" sz="1800" dirty="0">
                <a:solidFill>
                  <a:srgbClr val="33405C"/>
                </a:solidFill>
              </a:rPr>
              <a:t>The reception team asks you to see Shaun as you are the duty doctor. </a:t>
            </a:r>
          </a:p>
          <a:p>
            <a:pPr marL="0" indent="0">
              <a:buNone/>
            </a:pPr>
            <a:endParaRPr lang="en-GB" sz="1800" dirty="0">
              <a:solidFill>
                <a:srgbClr val="33405C"/>
              </a:solidFill>
            </a:endParaRPr>
          </a:p>
        </p:txBody>
      </p:sp>
    </p:spTree>
    <p:extLst>
      <p:ext uri="{BB962C8B-B14F-4D97-AF65-F5344CB8AC3E}">
        <p14:creationId xmlns:p14="http://schemas.microsoft.com/office/powerpoint/2010/main" val="267566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88"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94368" y="463021"/>
            <a:ext cx="8185900" cy="346249"/>
          </a:xfrm>
          <a:prstGeom prst="rect">
            <a:avLst/>
          </a:prstGeom>
          <a:noFill/>
        </p:spPr>
        <p:txBody>
          <a:bodyPr wrap="square">
            <a:spAutoFit/>
          </a:bodyPr>
          <a:lstStyle/>
          <a:p>
            <a:r>
              <a:rPr lang="en-GB" sz="1650" dirty="0">
                <a:solidFill>
                  <a:srgbClr val="33405C"/>
                </a:solidFill>
              </a:rPr>
              <a:t>EMIS consultation: Dr James		Patient name: Shaun D’Costa(M) 	Age: 28</a:t>
            </a:r>
          </a:p>
        </p:txBody>
      </p:sp>
      <p:sp>
        <p:nvSpPr>
          <p:cNvPr id="5" name="TextBox 4">
            <a:extLst>
              <a:ext uri="{FF2B5EF4-FFF2-40B4-BE49-F238E27FC236}">
                <a16:creationId xmlns:a16="http://schemas.microsoft.com/office/drawing/2014/main" id="{C42DDEC3-144F-0D77-5FD5-61270F278D34}"/>
              </a:ext>
            </a:extLst>
          </p:cNvPr>
          <p:cNvSpPr txBox="1"/>
          <p:nvPr/>
        </p:nvSpPr>
        <p:spPr>
          <a:xfrm>
            <a:off x="494368" y="840507"/>
            <a:ext cx="8392026" cy="3754874"/>
          </a:xfrm>
          <a:prstGeom prst="rect">
            <a:avLst/>
          </a:prstGeom>
          <a:noFill/>
        </p:spPr>
        <p:txBody>
          <a:bodyPr wrap="square" rtlCol="0">
            <a:spAutoFit/>
          </a:bodyPr>
          <a:lstStyle/>
          <a:p>
            <a:r>
              <a:rPr lang="en-GB" sz="1400" b="1" dirty="0">
                <a:solidFill>
                  <a:srgbClr val="33405C"/>
                </a:solidFill>
              </a:rPr>
              <a:t>F2F appointment</a:t>
            </a:r>
          </a:p>
          <a:p>
            <a:endParaRPr lang="en-GB" sz="1400" b="1" dirty="0">
              <a:solidFill>
                <a:srgbClr val="33405C"/>
              </a:solidFill>
            </a:endParaRPr>
          </a:p>
          <a:p>
            <a:r>
              <a:rPr lang="en-GB" sz="1400" b="1" dirty="0">
                <a:solidFill>
                  <a:srgbClr val="33405C"/>
                </a:solidFill>
              </a:rPr>
              <a:t>PC: </a:t>
            </a:r>
          </a:p>
          <a:p>
            <a:r>
              <a:rPr lang="en-GB" sz="1400" dirty="0">
                <a:solidFill>
                  <a:srgbClr val="33405C"/>
                </a:solidFill>
              </a:rPr>
              <a:t>Problem: Requesting Co-codamol</a:t>
            </a:r>
          </a:p>
          <a:p>
            <a:endParaRPr lang="en-GB" sz="1400" dirty="0">
              <a:solidFill>
                <a:srgbClr val="33405C"/>
              </a:solidFill>
            </a:endParaRPr>
          </a:p>
          <a:p>
            <a:r>
              <a:rPr lang="en-GB" sz="1400" b="1" dirty="0">
                <a:solidFill>
                  <a:srgbClr val="33405C"/>
                </a:solidFill>
              </a:rPr>
              <a:t>HPC:</a:t>
            </a:r>
          </a:p>
          <a:p>
            <a:r>
              <a:rPr lang="en-GB" sz="1400" dirty="0">
                <a:solidFill>
                  <a:srgbClr val="33405C"/>
                </a:solidFill>
              </a:rPr>
              <a:t>Diagnosed with MS on admission, recent OP Neuro appt DNA</a:t>
            </a:r>
          </a:p>
          <a:p>
            <a:r>
              <a:rPr lang="en-GB" sz="1400" dirty="0">
                <a:solidFill>
                  <a:srgbClr val="33405C"/>
                </a:solidFill>
              </a:rPr>
              <a:t>Says he did not go to the Neuro appt as he did not think they could help and ‘what’s the point’ </a:t>
            </a:r>
          </a:p>
          <a:p>
            <a:endParaRPr lang="en-GB" sz="1400" dirty="0">
              <a:solidFill>
                <a:srgbClr val="33405C"/>
              </a:solidFill>
            </a:endParaRPr>
          </a:p>
          <a:p>
            <a:r>
              <a:rPr lang="en-GB" sz="1400" b="1" dirty="0" err="1">
                <a:solidFill>
                  <a:srgbClr val="33405C"/>
                </a:solidFill>
              </a:rPr>
              <a:t>DHx</a:t>
            </a:r>
            <a:r>
              <a:rPr lang="en-GB" sz="1400" b="1" dirty="0">
                <a:solidFill>
                  <a:srgbClr val="33405C"/>
                </a:solidFill>
              </a:rPr>
              <a:t>:</a:t>
            </a:r>
          </a:p>
          <a:p>
            <a:r>
              <a:rPr lang="en-GB" sz="1400" dirty="0">
                <a:solidFill>
                  <a:srgbClr val="33405C"/>
                </a:solidFill>
              </a:rPr>
              <a:t>Has been using cannabis to help with pain, using co-codamol 12 tablets a day. Asking for me to prescribe more co-codamol and cannabis on NHS.</a:t>
            </a:r>
          </a:p>
          <a:p>
            <a:endParaRPr lang="en-GB" sz="1400" dirty="0">
              <a:solidFill>
                <a:srgbClr val="33405C"/>
              </a:solidFill>
            </a:endParaRPr>
          </a:p>
          <a:p>
            <a:r>
              <a:rPr lang="en-GB" sz="1400" b="1" dirty="0" err="1">
                <a:solidFill>
                  <a:srgbClr val="33405C"/>
                </a:solidFill>
              </a:rPr>
              <a:t>SHx</a:t>
            </a:r>
            <a:r>
              <a:rPr lang="en-GB" sz="1400" b="1" dirty="0">
                <a:solidFill>
                  <a:srgbClr val="33405C"/>
                </a:solidFill>
              </a:rPr>
              <a:t>:</a:t>
            </a:r>
          </a:p>
          <a:p>
            <a:r>
              <a:rPr lang="en-GB" sz="1400" dirty="0">
                <a:solidFill>
                  <a:srgbClr val="33405C"/>
                </a:solidFill>
              </a:rPr>
              <a:t>Lost job due to sick leave so ex- girlfriend been helping out with looking after daughter. (Note ex-girlfriend is not daughters' mother, birth mother passed away)</a:t>
            </a:r>
          </a:p>
          <a:p>
            <a:endParaRPr lang="en-GB" sz="1400" dirty="0">
              <a:solidFill>
                <a:srgbClr val="33405C"/>
              </a:solidFill>
            </a:endParaRPr>
          </a:p>
        </p:txBody>
      </p:sp>
    </p:spTree>
    <p:extLst>
      <p:ext uri="{BB962C8B-B14F-4D97-AF65-F5344CB8AC3E}">
        <p14:creationId xmlns:p14="http://schemas.microsoft.com/office/powerpoint/2010/main" val="292544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227644"/>
            <a:ext cx="3054096" cy="3594464"/>
          </a:xfrm>
        </p:spPr>
        <p:txBody>
          <a:bodyPr/>
          <a:lstStyle/>
          <a:p>
            <a:r>
              <a:rPr lang="en-GB" sz="3600" dirty="0">
                <a:solidFill>
                  <a:srgbClr val="33405C"/>
                </a:solidFill>
              </a:rPr>
              <a:t>Discussion Point: Pain management and the Alarm system</a:t>
            </a:r>
            <a:endParaRPr lang="en-GB" sz="3500" b="1" dirty="0">
              <a:solidFill>
                <a:srgbClr val="33405C"/>
              </a:solidFill>
            </a:endParaRP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882973" y="321392"/>
            <a:ext cx="5732961" cy="2290519"/>
          </a:xfrm>
        </p:spPr>
        <p:txBody>
          <a:bodyPr>
            <a:noAutofit/>
          </a:bodyPr>
          <a:lstStyle/>
          <a:p>
            <a:r>
              <a:rPr lang="en-GB" sz="1800" dirty="0">
                <a:solidFill>
                  <a:srgbClr val="33405C"/>
                </a:solidFill>
              </a:rPr>
              <a:t>How can you encourage Shaun to engage with the neurology team? </a:t>
            </a:r>
          </a:p>
          <a:p>
            <a:r>
              <a:rPr lang="en-GB" sz="1800" dirty="0">
                <a:solidFill>
                  <a:srgbClr val="33405C"/>
                </a:solidFill>
              </a:rPr>
              <a:t>How can you assess his pain? What analgesia would you prescribe? </a:t>
            </a:r>
          </a:p>
          <a:p>
            <a:r>
              <a:rPr lang="en-GB" sz="1800" dirty="0">
                <a:solidFill>
                  <a:srgbClr val="33405C"/>
                </a:solidFill>
              </a:rPr>
              <a:t>What are the social issues here and how can you help? </a:t>
            </a:r>
          </a:p>
          <a:p>
            <a:r>
              <a:rPr lang="en-GB" sz="1800" dirty="0">
                <a:solidFill>
                  <a:srgbClr val="33405C"/>
                </a:solidFill>
              </a:rPr>
              <a:t>How do you discuss his cannabis use? </a:t>
            </a:r>
          </a:p>
          <a:p>
            <a:r>
              <a:rPr lang="en-GB" sz="1800" dirty="0">
                <a:solidFill>
                  <a:srgbClr val="33405C"/>
                </a:solidFill>
              </a:rPr>
              <a:t>What steps - and when - would the staff undertake if they are subjected to any abuse by the public or other members of staff?  </a:t>
            </a:r>
          </a:p>
          <a:p>
            <a:r>
              <a:rPr lang="en-GB" sz="1800" dirty="0">
                <a:solidFill>
                  <a:srgbClr val="33405C"/>
                </a:solidFill>
              </a:rPr>
              <a:t>Are you aware of the ‘alarm systems’ on EMIS/System 1 in your own practice? How do you use these? What would you do if you felt unsafe in the practice? </a:t>
            </a:r>
          </a:p>
          <a:p>
            <a:endParaRPr lang="en-GB" sz="1800" dirty="0">
              <a:solidFill>
                <a:srgbClr val="33405C"/>
              </a:solidFill>
            </a:endParaRPr>
          </a:p>
          <a:p>
            <a:pPr>
              <a:lnSpc>
                <a:spcPct val="120000"/>
              </a:lnSpc>
            </a:pPr>
            <a:endParaRPr lang="en-GB" sz="1800" dirty="0">
              <a:solidFill>
                <a:srgbClr val="33405C"/>
              </a:solidFill>
            </a:endParaRPr>
          </a:p>
        </p:txBody>
      </p:sp>
    </p:spTree>
    <p:extLst>
      <p:ext uri="{BB962C8B-B14F-4D97-AF65-F5344CB8AC3E}">
        <p14:creationId xmlns:p14="http://schemas.microsoft.com/office/powerpoint/2010/main" val="339958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dirty="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lnSpc>
                <a:spcPct val="120000"/>
              </a:lnSpc>
              <a:buNone/>
            </a:pPr>
            <a:r>
              <a:rPr lang="en-GB" sz="2400" dirty="0">
                <a:solidFill>
                  <a:srgbClr val="33405C"/>
                </a:solidFill>
              </a:rPr>
              <a:t>You are on duty in a busy Friday afternoon clinic. Reception asks to put through an urgent  phone call from Shaun's mother.</a:t>
            </a:r>
          </a:p>
          <a:p>
            <a:pPr marL="0" indent="0">
              <a:lnSpc>
                <a:spcPct val="120000"/>
              </a:lnSpc>
              <a:buNone/>
            </a:pPr>
            <a:endParaRPr lang="en-GB" sz="2400" dirty="0">
              <a:solidFill>
                <a:srgbClr val="33405C"/>
              </a:solidFill>
            </a:endParaRPr>
          </a:p>
          <a:p>
            <a:pPr marL="0" indent="0">
              <a:buNone/>
            </a:pPr>
            <a:endParaRPr lang="en-GB" sz="2400" dirty="0">
              <a:solidFill>
                <a:srgbClr val="33405C"/>
              </a:solidFill>
            </a:endParaRPr>
          </a:p>
        </p:txBody>
      </p:sp>
    </p:spTree>
    <p:extLst>
      <p:ext uri="{BB962C8B-B14F-4D97-AF65-F5344CB8AC3E}">
        <p14:creationId xmlns:p14="http://schemas.microsoft.com/office/powerpoint/2010/main" val="60327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85E8FA-2AA8-E687-45F9-DEEB860E5349}"/>
              </a:ext>
            </a:extLst>
          </p:cNvPr>
          <p:cNvSpPr txBox="1">
            <a:spLocks/>
          </p:cNvSpPr>
          <p:nvPr/>
        </p:nvSpPr>
        <p:spPr>
          <a:xfrm>
            <a:off x="731520" y="365125"/>
            <a:ext cx="1062227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33405C"/>
                </a:solidFill>
              </a:rPr>
              <a:t>Learning Objectives</a:t>
            </a:r>
          </a:p>
        </p:txBody>
      </p:sp>
      <p:sp>
        <p:nvSpPr>
          <p:cNvPr id="8" name="Content Placeholder 2">
            <a:extLst>
              <a:ext uri="{FF2B5EF4-FFF2-40B4-BE49-F238E27FC236}">
                <a16:creationId xmlns:a16="http://schemas.microsoft.com/office/drawing/2014/main" id="{273210D8-B48A-5A6D-262F-FB14DF8AB3D2}"/>
              </a:ext>
            </a:extLst>
          </p:cNvPr>
          <p:cNvSpPr txBox="1">
            <a:spLocks/>
          </p:cNvSpPr>
          <p:nvPr/>
        </p:nvSpPr>
        <p:spPr>
          <a:xfrm>
            <a:off x="4087483" y="1173162"/>
            <a:ext cx="4607943" cy="3088287"/>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33405C"/>
                </a:solidFill>
              </a:rPr>
              <a:t>Clinical </a:t>
            </a:r>
          </a:p>
          <a:p>
            <a:r>
              <a:rPr lang="en-GB" dirty="0">
                <a:solidFill>
                  <a:srgbClr val="33405C"/>
                </a:solidFill>
              </a:rPr>
              <a:t>Causes of acute vision loss </a:t>
            </a:r>
          </a:p>
          <a:p>
            <a:r>
              <a:rPr lang="en-GB" dirty="0">
                <a:solidFill>
                  <a:srgbClr val="33405C"/>
                </a:solidFill>
              </a:rPr>
              <a:t>Multiple sclerosis and pain management </a:t>
            </a:r>
          </a:p>
          <a:p>
            <a:r>
              <a:rPr lang="en-GB" dirty="0">
                <a:solidFill>
                  <a:srgbClr val="33405C"/>
                </a:solidFill>
              </a:rPr>
              <a:t>Appointment/referral system in GP </a:t>
            </a:r>
          </a:p>
          <a:p>
            <a:pPr marL="0" indent="0">
              <a:buNone/>
            </a:pPr>
            <a:endParaRPr lang="en-GB" dirty="0">
              <a:solidFill>
                <a:srgbClr val="33405C"/>
              </a:solidFill>
            </a:endParaRPr>
          </a:p>
          <a:p>
            <a:pPr marL="0" indent="0">
              <a:buNone/>
            </a:pPr>
            <a:r>
              <a:rPr lang="en-GB" b="1" dirty="0">
                <a:solidFill>
                  <a:srgbClr val="33405C"/>
                </a:solidFill>
              </a:rPr>
              <a:t>Ethics </a:t>
            </a:r>
          </a:p>
          <a:p>
            <a:r>
              <a:rPr lang="en-GB" dirty="0">
                <a:solidFill>
                  <a:srgbClr val="33405C"/>
                </a:solidFill>
              </a:rPr>
              <a:t>Raising safeguarding concerns in GP</a:t>
            </a:r>
          </a:p>
          <a:p>
            <a:r>
              <a:rPr lang="en-GB" dirty="0">
                <a:solidFill>
                  <a:srgbClr val="33405C"/>
                </a:solidFill>
              </a:rPr>
              <a:t>Domestic Violence </a:t>
            </a:r>
          </a:p>
          <a:p>
            <a:pPr marL="0" indent="0">
              <a:buNone/>
            </a:pPr>
            <a:endParaRPr lang="en-GB" dirty="0">
              <a:solidFill>
                <a:srgbClr val="33405C"/>
              </a:solidFill>
            </a:endParaRPr>
          </a:p>
          <a:p>
            <a:pPr marL="0" indent="0">
              <a:buNone/>
            </a:pPr>
            <a:r>
              <a:rPr lang="en-GB" b="1" dirty="0">
                <a:solidFill>
                  <a:srgbClr val="33405C"/>
                </a:solidFill>
              </a:rPr>
              <a:t>OSCE </a:t>
            </a:r>
          </a:p>
          <a:p>
            <a:pPr>
              <a:lnSpc>
                <a:spcPct val="120000"/>
              </a:lnSpc>
            </a:pPr>
            <a:r>
              <a:rPr lang="en-GB" dirty="0">
                <a:solidFill>
                  <a:srgbClr val="33405C"/>
                </a:solidFill>
              </a:rPr>
              <a:t>Understand how to approach a consultation regarding domestic violence </a:t>
            </a:r>
          </a:p>
          <a:p>
            <a:pPr marL="0" indent="0">
              <a:buNone/>
            </a:pPr>
            <a:endParaRPr lang="en-GB" dirty="0">
              <a:solidFill>
                <a:srgbClr val="33405C"/>
              </a:solidFill>
            </a:endParaRPr>
          </a:p>
          <a:p>
            <a:pPr marL="0" indent="0">
              <a:buNone/>
            </a:pPr>
            <a:endParaRPr lang="en-GB" dirty="0">
              <a:solidFill>
                <a:srgbClr val="33405C"/>
              </a:solidFill>
            </a:endParaRPr>
          </a:p>
          <a:p>
            <a:pPr marL="0" indent="0">
              <a:buNone/>
            </a:pPr>
            <a:endParaRPr lang="en-GB" dirty="0">
              <a:solidFill>
                <a:srgbClr val="33405C"/>
              </a:solidFill>
            </a:endParaRPr>
          </a:p>
          <a:p>
            <a:pPr marL="0" indent="0">
              <a:buNone/>
            </a:pPr>
            <a:endParaRPr lang="en-GB" dirty="0">
              <a:solidFill>
                <a:srgbClr val="33405C"/>
              </a:solidFill>
            </a:endParaRPr>
          </a:p>
          <a:p>
            <a:pPr marL="0" indent="0">
              <a:buNone/>
            </a:pPr>
            <a:endParaRPr lang="en-GB" dirty="0">
              <a:solidFill>
                <a:srgbClr val="33405C"/>
              </a:solidFill>
            </a:endParaRPr>
          </a:p>
        </p:txBody>
      </p:sp>
      <p:pic>
        <p:nvPicPr>
          <p:cNvPr id="9" name="Picture 8" descr="A screenshot of a computer&#10;&#10;Description automatically generated">
            <a:extLst>
              <a:ext uri="{FF2B5EF4-FFF2-40B4-BE49-F238E27FC236}">
                <a16:creationId xmlns:a16="http://schemas.microsoft.com/office/drawing/2014/main" id="{1EB37E88-3CB9-E60B-BA60-9B9E86208419}"/>
              </a:ext>
            </a:extLst>
          </p:cNvPr>
          <p:cNvPicPr>
            <a:picLocks noChangeAspect="1"/>
          </p:cNvPicPr>
          <p:nvPr/>
        </p:nvPicPr>
        <p:blipFill rotWithShape="1">
          <a:blip r:embed="rId3"/>
          <a:srcRect l="21645" t="26629" r="60878" b="54016"/>
          <a:stretch/>
        </p:blipFill>
        <p:spPr bwMode="auto">
          <a:xfrm>
            <a:off x="199517" y="1197374"/>
            <a:ext cx="3488942" cy="2414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57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88"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94368" y="463021"/>
            <a:ext cx="8185900" cy="346249"/>
          </a:xfrm>
          <a:prstGeom prst="rect">
            <a:avLst/>
          </a:prstGeom>
          <a:noFill/>
        </p:spPr>
        <p:txBody>
          <a:bodyPr wrap="square">
            <a:spAutoFit/>
          </a:bodyPr>
          <a:lstStyle/>
          <a:p>
            <a:r>
              <a:rPr lang="en-GB" sz="1650" dirty="0">
                <a:solidFill>
                  <a:srgbClr val="33405C"/>
                </a:solidFill>
              </a:rPr>
              <a:t>EMIS consultation: Dr Wajid		Patient name: Shaun D’Costa(M) 	Age: 28</a:t>
            </a:r>
          </a:p>
        </p:txBody>
      </p:sp>
      <p:sp>
        <p:nvSpPr>
          <p:cNvPr id="5" name="TextBox 4">
            <a:extLst>
              <a:ext uri="{FF2B5EF4-FFF2-40B4-BE49-F238E27FC236}">
                <a16:creationId xmlns:a16="http://schemas.microsoft.com/office/drawing/2014/main" id="{C42DDEC3-144F-0D77-5FD5-61270F278D34}"/>
              </a:ext>
            </a:extLst>
          </p:cNvPr>
          <p:cNvSpPr txBox="1"/>
          <p:nvPr/>
        </p:nvSpPr>
        <p:spPr>
          <a:xfrm>
            <a:off x="494368" y="840507"/>
            <a:ext cx="8392026" cy="2862322"/>
          </a:xfrm>
          <a:prstGeom prst="rect">
            <a:avLst/>
          </a:prstGeom>
          <a:noFill/>
        </p:spPr>
        <p:txBody>
          <a:bodyPr wrap="square" rtlCol="0">
            <a:spAutoFit/>
          </a:bodyPr>
          <a:lstStyle/>
          <a:p>
            <a:r>
              <a:rPr lang="en-GB" sz="1800" b="1" dirty="0">
                <a:solidFill>
                  <a:srgbClr val="33405C"/>
                </a:solidFill>
              </a:rPr>
              <a:t>Telephone consultation from Mother of patient </a:t>
            </a:r>
          </a:p>
          <a:p>
            <a:endParaRPr lang="en-GB" sz="1800" b="1" dirty="0">
              <a:solidFill>
                <a:srgbClr val="33405C"/>
              </a:solidFill>
            </a:endParaRPr>
          </a:p>
          <a:p>
            <a:r>
              <a:rPr lang="en-GB" sz="1800" dirty="0">
                <a:solidFill>
                  <a:srgbClr val="33405C"/>
                </a:solidFill>
              </a:rPr>
              <a:t>Worried about son. Says he has lost job and spends all day in flat smoking weed. </a:t>
            </a:r>
          </a:p>
          <a:p>
            <a:r>
              <a:rPr lang="en-GB" sz="1800" dirty="0">
                <a:solidFill>
                  <a:srgbClr val="33405C"/>
                </a:solidFill>
              </a:rPr>
              <a:t>Mother is helping to care for 1-year-old daughter when she can but cannot cope as has a bad back herself. Worried about Shaun. </a:t>
            </a:r>
          </a:p>
          <a:p>
            <a:r>
              <a:rPr lang="en-GB" sz="1800" dirty="0">
                <a:solidFill>
                  <a:srgbClr val="33405C"/>
                </a:solidFill>
              </a:rPr>
              <a:t>Wants to know when he last saw us and what is going on with his condition. </a:t>
            </a:r>
          </a:p>
          <a:p>
            <a:r>
              <a:rPr lang="en-GB" sz="1800" dirty="0">
                <a:solidFill>
                  <a:srgbClr val="33405C"/>
                </a:solidFill>
              </a:rPr>
              <a:t>Thinks he is hanging around with his ex again.</a:t>
            </a:r>
          </a:p>
          <a:p>
            <a:endParaRPr lang="en-GB" sz="1800" dirty="0">
              <a:solidFill>
                <a:srgbClr val="33405C"/>
              </a:solidFill>
            </a:endParaRPr>
          </a:p>
          <a:p>
            <a:r>
              <a:rPr lang="en-GB" sz="1800" b="1" dirty="0">
                <a:solidFill>
                  <a:srgbClr val="33405C"/>
                </a:solidFill>
              </a:rPr>
              <a:t>Plan</a:t>
            </a:r>
          </a:p>
          <a:p>
            <a:r>
              <a:rPr lang="en-GB" sz="1800" dirty="0">
                <a:solidFill>
                  <a:srgbClr val="33405C"/>
                </a:solidFill>
              </a:rPr>
              <a:t>Tasked admin to call patient in for review F2F</a:t>
            </a:r>
          </a:p>
        </p:txBody>
      </p:sp>
    </p:spTree>
    <p:extLst>
      <p:ext uri="{BB962C8B-B14F-4D97-AF65-F5344CB8AC3E}">
        <p14:creationId xmlns:p14="http://schemas.microsoft.com/office/powerpoint/2010/main" val="242108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88"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94368" y="463021"/>
            <a:ext cx="8185900" cy="346249"/>
          </a:xfrm>
          <a:prstGeom prst="rect">
            <a:avLst/>
          </a:prstGeom>
          <a:noFill/>
        </p:spPr>
        <p:txBody>
          <a:bodyPr wrap="square">
            <a:spAutoFit/>
          </a:bodyPr>
          <a:lstStyle/>
          <a:p>
            <a:r>
              <a:rPr lang="en-GB" sz="1650" dirty="0">
                <a:solidFill>
                  <a:srgbClr val="33405C"/>
                </a:solidFill>
              </a:rPr>
              <a:t>EMIS consultation: Dr Wajid		Patient name: Shaun D’Costa(M) 	Age: 28</a:t>
            </a:r>
          </a:p>
        </p:txBody>
      </p:sp>
      <p:sp>
        <p:nvSpPr>
          <p:cNvPr id="5" name="TextBox 4">
            <a:extLst>
              <a:ext uri="{FF2B5EF4-FFF2-40B4-BE49-F238E27FC236}">
                <a16:creationId xmlns:a16="http://schemas.microsoft.com/office/drawing/2014/main" id="{C42DDEC3-144F-0D77-5FD5-61270F278D34}"/>
              </a:ext>
            </a:extLst>
          </p:cNvPr>
          <p:cNvSpPr txBox="1"/>
          <p:nvPr/>
        </p:nvSpPr>
        <p:spPr>
          <a:xfrm>
            <a:off x="494368" y="840507"/>
            <a:ext cx="8392026" cy="3754874"/>
          </a:xfrm>
          <a:prstGeom prst="rect">
            <a:avLst/>
          </a:prstGeom>
          <a:noFill/>
        </p:spPr>
        <p:txBody>
          <a:bodyPr wrap="square" rtlCol="0">
            <a:spAutoFit/>
          </a:bodyPr>
          <a:lstStyle/>
          <a:p>
            <a:r>
              <a:rPr lang="en-GB" sz="1700" b="1" dirty="0">
                <a:solidFill>
                  <a:srgbClr val="33405C"/>
                </a:solidFill>
              </a:rPr>
              <a:t>F2F review</a:t>
            </a:r>
          </a:p>
          <a:p>
            <a:endParaRPr lang="en-GB" sz="1700" b="1" dirty="0">
              <a:solidFill>
                <a:srgbClr val="33405C"/>
              </a:solidFill>
            </a:endParaRPr>
          </a:p>
          <a:p>
            <a:r>
              <a:rPr lang="en-GB" sz="1700" dirty="0">
                <a:solidFill>
                  <a:srgbClr val="33405C"/>
                </a:solidFill>
              </a:rPr>
              <a:t>Attended with his daughter. </a:t>
            </a:r>
          </a:p>
          <a:p>
            <a:r>
              <a:rPr lang="en-GB" sz="1700" dirty="0">
                <a:solidFill>
                  <a:srgbClr val="33405C"/>
                </a:solidFill>
              </a:rPr>
              <a:t>Pt called for review due to a phone call from mum who was worried about pt. </a:t>
            </a:r>
          </a:p>
          <a:p>
            <a:endParaRPr lang="en-GB" sz="1700" dirty="0">
              <a:solidFill>
                <a:srgbClr val="33405C"/>
              </a:solidFill>
            </a:endParaRPr>
          </a:p>
          <a:p>
            <a:r>
              <a:rPr lang="en-GB" sz="1700" b="1" dirty="0">
                <a:solidFill>
                  <a:srgbClr val="33405C"/>
                </a:solidFill>
              </a:rPr>
              <a:t>HPC:</a:t>
            </a:r>
          </a:p>
          <a:p>
            <a:r>
              <a:rPr lang="en-GB" sz="1700" dirty="0">
                <a:solidFill>
                  <a:srgbClr val="33405C"/>
                </a:solidFill>
              </a:rPr>
              <a:t>Chronic pain in his legs asking for diazepam as had it in hospital and helped. </a:t>
            </a:r>
          </a:p>
          <a:p>
            <a:r>
              <a:rPr lang="en-GB" sz="1700" dirty="0">
                <a:solidFill>
                  <a:srgbClr val="33405C"/>
                </a:solidFill>
              </a:rPr>
              <a:t>Sounds flat. Asked about mood – says it is fine. </a:t>
            </a:r>
          </a:p>
          <a:p>
            <a:r>
              <a:rPr lang="en-GB" sz="1700" dirty="0">
                <a:solidFill>
                  <a:srgbClr val="33405C"/>
                </a:solidFill>
              </a:rPr>
              <a:t>Noticed bruise across pts eye ?black eye </a:t>
            </a:r>
          </a:p>
          <a:p>
            <a:r>
              <a:rPr lang="en-GB" sz="1700" dirty="0">
                <a:solidFill>
                  <a:srgbClr val="33405C"/>
                </a:solidFill>
              </a:rPr>
              <a:t>Asked </a:t>
            </a:r>
            <a:r>
              <a:rPr lang="en-GB" sz="1700" dirty="0" err="1">
                <a:solidFill>
                  <a:srgbClr val="33405C"/>
                </a:solidFill>
              </a:rPr>
              <a:t>pt</a:t>
            </a:r>
            <a:r>
              <a:rPr lang="en-GB" sz="1700" dirty="0">
                <a:solidFill>
                  <a:srgbClr val="33405C"/>
                </a:solidFill>
              </a:rPr>
              <a:t> how he got black eye – says he fell down the  stairs due to leg pain, req more pain relief. </a:t>
            </a:r>
          </a:p>
          <a:p>
            <a:r>
              <a:rPr lang="en-GB" sz="1700" dirty="0">
                <a:solidFill>
                  <a:srgbClr val="33405C"/>
                </a:solidFill>
              </a:rPr>
              <a:t>Says he cannot walk.</a:t>
            </a:r>
          </a:p>
          <a:p>
            <a:endParaRPr lang="en-GB" sz="1700" dirty="0">
              <a:solidFill>
                <a:srgbClr val="33405C"/>
              </a:solidFill>
            </a:endParaRPr>
          </a:p>
          <a:p>
            <a:r>
              <a:rPr lang="en-GB" sz="1700" dirty="0">
                <a:solidFill>
                  <a:srgbClr val="33405C"/>
                </a:solidFill>
              </a:rPr>
              <a:t>Child is with dad, happy and smiling, looks clean and well kept </a:t>
            </a:r>
          </a:p>
        </p:txBody>
      </p:sp>
    </p:spTree>
    <p:extLst>
      <p:ext uri="{BB962C8B-B14F-4D97-AF65-F5344CB8AC3E}">
        <p14:creationId xmlns:p14="http://schemas.microsoft.com/office/powerpoint/2010/main" val="55317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549036"/>
            <a:ext cx="3054096" cy="3594464"/>
          </a:xfrm>
        </p:spPr>
        <p:txBody>
          <a:bodyPr/>
          <a:lstStyle/>
          <a:p>
            <a:r>
              <a:rPr lang="en-GB" sz="3600" dirty="0">
                <a:solidFill>
                  <a:srgbClr val="33405C"/>
                </a:solidFill>
              </a:rPr>
              <a:t>Discussion Point: Safeguarding</a:t>
            </a:r>
            <a:endParaRPr lang="en-GB" sz="3500" dirty="0">
              <a:solidFill>
                <a:srgbClr val="33405C"/>
              </a:solidFill>
            </a:endParaRP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882973" y="321392"/>
            <a:ext cx="5732961" cy="2290519"/>
          </a:xfrm>
        </p:spPr>
        <p:txBody>
          <a:bodyPr>
            <a:noAutofit/>
          </a:bodyPr>
          <a:lstStyle/>
          <a:p>
            <a:r>
              <a:rPr lang="en-GB" sz="1800" dirty="0">
                <a:solidFill>
                  <a:srgbClr val="33405C"/>
                </a:solidFill>
              </a:rPr>
              <a:t>What are the clinical and ethical issues here? </a:t>
            </a:r>
          </a:p>
          <a:p>
            <a:r>
              <a:rPr lang="en-GB" sz="1800" dirty="0">
                <a:solidFill>
                  <a:srgbClr val="33405C"/>
                </a:solidFill>
              </a:rPr>
              <a:t>What would you do next? </a:t>
            </a:r>
          </a:p>
          <a:p>
            <a:r>
              <a:rPr lang="en-GB" sz="1800" dirty="0">
                <a:solidFill>
                  <a:srgbClr val="33405C"/>
                </a:solidFill>
              </a:rPr>
              <a:t>Which other members of the MDT may be able to help? </a:t>
            </a:r>
          </a:p>
          <a:p>
            <a:r>
              <a:rPr lang="en-GB" sz="1800" dirty="0">
                <a:solidFill>
                  <a:srgbClr val="33405C"/>
                </a:solidFill>
              </a:rPr>
              <a:t>Is safeguarding indicated here? Do you know how to refer in your practice? How urgently would you need to act in this instance? </a:t>
            </a:r>
          </a:p>
          <a:p>
            <a:r>
              <a:rPr lang="en-GB" sz="1800" dirty="0">
                <a:solidFill>
                  <a:srgbClr val="33405C"/>
                </a:solidFill>
              </a:rPr>
              <a:t>How do we take a history and enquire about domestic violence? </a:t>
            </a:r>
          </a:p>
          <a:p>
            <a:r>
              <a:rPr lang="en-GB" sz="1800" dirty="0">
                <a:solidFill>
                  <a:srgbClr val="33405C"/>
                </a:solidFill>
              </a:rPr>
              <a:t>Under what circumstance could you break patient confidentiality when it comes to domestic violence? </a:t>
            </a:r>
          </a:p>
          <a:p>
            <a:r>
              <a:rPr lang="en-GB" sz="1800" dirty="0">
                <a:solidFill>
                  <a:srgbClr val="33405C"/>
                </a:solidFill>
              </a:rPr>
              <a:t>What are the safety concerns for dad and daughter, how can clinicians help? </a:t>
            </a:r>
          </a:p>
          <a:p>
            <a:pPr>
              <a:lnSpc>
                <a:spcPct val="120000"/>
              </a:lnSpc>
            </a:pPr>
            <a:endParaRPr lang="en-GB" sz="1800" dirty="0">
              <a:solidFill>
                <a:srgbClr val="33405C"/>
              </a:solidFill>
            </a:endParaRPr>
          </a:p>
        </p:txBody>
      </p:sp>
    </p:spTree>
    <p:extLst>
      <p:ext uri="{BB962C8B-B14F-4D97-AF65-F5344CB8AC3E}">
        <p14:creationId xmlns:p14="http://schemas.microsoft.com/office/powerpoint/2010/main" val="2885325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293914" y="2039132"/>
            <a:ext cx="2625634" cy="2379380"/>
          </a:xfrm>
        </p:spPr>
        <p:txBody>
          <a:bodyPr/>
          <a:lstStyle/>
          <a:p>
            <a:r>
              <a:rPr lang="en-GB" sz="4000" dirty="0">
                <a:solidFill>
                  <a:srgbClr val="33405C"/>
                </a:solidFill>
              </a:rPr>
              <a:t>Resources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8" y="724988"/>
            <a:ext cx="5732961" cy="3907734"/>
          </a:xfrm>
          <a:ln>
            <a:noFill/>
          </a:ln>
        </p:spPr>
        <p:txBody>
          <a:bodyPr>
            <a:normAutofit fontScale="55000" lnSpcReduction="20000"/>
          </a:bodyPr>
          <a:lstStyle/>
          <a:p>
            <a:pPr marL="0" lvl="0" indent="0" algn="l" rtl="0">
              <a:lnSpc>
                <a:spcPct val="100000"/>
              </a:lnSpc>
              <a:spcBef>
                <a:spcPts val="0"/>
              </a:spcBef>
              <a:spcAft>
                <a:spcPts val="0"/>
              </a:spcAft>
              <a:buNone/>
            </a:pPr>
            <a:r>
              <a:rPr lang="en-GB" sz="2800" b="1" dirty="0">
                <a:solidFill>
                  <a:srgbClr val="203568"/>
                </a:solidFill>
              </a:rPr>
              <a:t>Acute vision loss</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2">
                  <a:extLst>
                    <a:ext uri="{A12FA001-AC4F-418D-AE19-62706E023703}">
                      <ahyp:hlinkClr xmlns:ahyp="http://schemas.microsoft.com/office/drawing/2018/hyperlinkcolor" val="tx"/>
                    </a:ext>
                  </a:extLst>
                </a:hlinkClick>
              </a:rPr>
              <a:t>https://bestpractice.bmj.com/topics/en-gb/960</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3">
                  <a:extLst>
                    <a:ext uri="{A12FA001-AC4F-418D-AE19-62706E023703}">
                      <ahyp:hlinkClr xmlns:ahyp="http://schemas.microsoft.com/office/drawing/2018/hyperlinkcolor" val="tx"/>
                    </a:ext>
                  </a:extLst>
                </a:hlinkClick>
              </a:rPr>
              <a:t>https://www.gponline.com/examining-eye/ophthalmology/article/893039</a:t>
            </a:r>
            <a:r>
              <a:rPr lang="en-GB" sz="2800" dirty="0">
                <a:solidFill>
                  <a:srgbClr val="203568"/>
                </a:solidFill>
              </a:rPr>
              <a:t> </a:t>
            </a:r>
          </a:p>
          <a:p>
            <a:pPr marL="0" lvl="0" indent="0" algn="l" rtl="0">
              <a:lnSpc>
                <a:spcPct val="100000"/>
              </a:lnSpc>
              <a:spcBef>
                <a:spcPts val="0"/>
              </a:spcBef>
              <a:spcAft>
                <a:spcPts val="0"/>
              </a:spcAft>
              <a:buNone/>
            </a:pPr>
            <a:endParaRPr lang="en-GB" sz="2800" dirty="0">
              <a:solidFill>
                <a:srgbClr val="203568"/>
              </a:solidFill>
            </a:endParaRPr>
          </a:p>
          <a:p>
            <a:pPr marL="0" lvl="0" indent="0" algn="l" rtl="0">
              <a:lnSpc>
                <a:spcPct val="100000"/>
              </a:lnSpc>
              <a:spcBef>
                <a:spcPts val="0"/>
              </a:spcBef>
              <a:spcAft>
                <a:spcPts val="0"/>
              </a:spcAft>
              <a:buNone/>
            </a:pPr>
            <a:r>
              <a:rPr lang="en-GB" sz="2800" b="1" dirty="0">
                <a:solidFill>
                  <a:srgbClr val="203568"/>
                </a:solidFill>
              </a:rPr>
              <a:t>Optic neuritis</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4">
                  <a:extLst>
                    <a:ext uri="{A12FA001-AC4F-418D-AE19-62706E023703}">
                      <ahyp:hlinkClr xmlns:ahyp="http://schemas.microsoft.com/office/drawing/2018/hyperlinkcolor" val="tx"/>
                    </a:ext>
                  </a:extLst>
                </a:hlinkClick>
              </a:rPr>
              <a:t>https://www.mstrust.org.uk/a-z/optic-neuritis</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5">
                  <a:extLst>
                    <a:ext uri="{A12FA001-AC4F-418D-AE19-62706E023703}">
                      <ahyp:hlinkClr xmlns:ahyp="http://schemas.microsoft.com/office/drawing/2018/hyperlinkcolor" val="tx"/>
                    </a:ext>
                  </a:extLst>
                </a:hlinkClick>
              </a:rPr>
              <a:t>https://www.healthline.com/health/optic-neuritis#outlook</a:t>
            </a:r>
            <a:r>
              <a:rPr lang="en-GB" sz="2800" dirty="0">
                <a:solidFill>
                  <a:srgbClr val="203568"/>
                </a:solidFill>
              </a:rPr>
              <a:t> </a:t>
            </a:r>
          </a:p>
          <a:p>
            <a:pPr marL="0" lvl="0" indent="0" algn="l" rtl="0">
              <a:lnSpc>
                <a:spcPct val="100000"/>
              </a:lnSpc>
              <a:spcBef>
                <a:spcPts val="0"/>
              </a:spcBef>
              <a:spcAft>
                <a:spcPts val="0"/>
              </a:spcAft>
              <a:buNone/>
            </a:pPr>
            <a:endParaRPr lang="en-GB" sz="2800" dirty="0">
              <a:solidFill>
                <a:srgbClr val="203568"/>
              </a:solidFill>
            </a:endParaRPr>
          </a:p>
          <a:p>
            <a:pPr marL="0" lvl="0" indent="0" algn="l" rtl="0">
              <a:lnSpc>
                <a:spcPct val="100000"/>
              </a:lnSpc>
              <a:spcBef>
                <a:spcPts val="0"/>
              </a:spcBef>
              <a:spcAft>
                <a:spcPts val="0"/>
              </a:spcAft>
              <a:buNone/>
            </a:pPr>
            <a:r>
              <a:rPr lang="en-GB" sz="2800" b="1" dirty="0">
                <a:solidFill>
                  <a:srgbClr val="203568"/>
                </a:solidFill>
              </a:rPr>
              <a:t>Multiple sclerosis</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6">
                  <a:extLst>
                    <a:ext uri="{A12FA001-AC4F-418D-AE19-62706E023703}">
                      <ahyp:hlinkClr xmlns:ahyp="http://schemas.microsoft.com/office/drawing/2018/hyperlinkcolor" val="tx"/>
                    </a:ext>
                  </a:extLst>
                </a:hlinkClick>
              </a:rPr>
              <a:t>https://cks.nice.org.uk/topics/multiple-sclerosis/</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7">
                  <a:extLst>
                    <a:ext uri="{A12FA001-AC4F-418D-AE19-62706E023703}">
                      <ahyp:hlinkClr xmlns:ahyp="http://schemas.microsoft.com/office/drawing/2018/hyperlinkcolor" val="tx"/>
                    </a:ext>
                  </a:extLst>
                </a:hlinkClick>
              </a:rPr>
              <a:t>https://pathways.nice.org.uk/pathways/multiple-sclerosis</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8">
                  <a:extLst>
                    <a:ext uri="{A12FA001-AC4F-418D-AE19-62706E023703}">
                      <ahyp:hlinkClr xmlns:ahyp="http://schemas.microsoft.com/office/drawing/2018/hyperlinkcolor" val="tx"/>
                    </a:ext>
                  </a:extLst>
                </a:hlinkClick>
              </a:rPr>
              <a:t>https://www.gov.uk/multiple-sclerosis-and-driving</a:t>
            </a:r>
            <a:r>
              <a:rPr lang="en-GB" sz="2800" dirty="0">
                <a:solidFill>
                  <a:srgbClr val="203568"/>
                </a:solidFill>
              </a:rPr>
              <a:t>  </a:t>
            </a:r>
          </a:p>
          <a:p>
            <a:pPr marL="152400" lvl="0" indent="0" algn="l" rtl="0">
              <a:lnSpc>
                <a:spcPct val="100000"/>
              </a:lnSpc>
              <a:spcBef>
                <a:spcPts val="0"/>
              </a:spcBef>
              <a:spcAft>
                <a:spcPts val="0"/>
              </a:spcAft>
              <a:buSzPts val="1200"/>
              <a:buNone/>
            </a:pPr>
            <a:endParaRPr lang="en-GB" sz="2800" dirty="0">
              <a:solidFill>
                <a:srgbClr val="203568"/>
              </a:solidFill>
            </a:endParaRPr>
          </a:p>
          <a:p>
            <a:pPr marL="152400" lvl="0" indent="-134938" algn="l" rtl="0">
              <a:lnSpc>
                <a:spcPct val="100000"/>
              </a:lnSpc>
              <a:spcBef>
                <a:spcPts val="0"/>
              </a:spcBef>
              <a:spcAft>
                <a:spcPts val="0"/>
              </a:spcAft>
              <a:buSzPts val="1200"/>
              <a:buNone/>
            </a:pPr>
            <a:r>
              <a:rPr lang="en-GB" sz="2800" b="1" dirty="0">
                <a:solidFill>
                  <a:srgbClr val="203568"/>
                </a:solidFill>
              </a:rPr>
              <a:t>Aggression and violence</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dirty="0">
                <a:solidFill>
                  <a:srgbClr val="203568"/>
                </a:solidFill>
              </a:rPr>
              <a:t>Managing Aggression and Violence – QM Plus  </a:t>
            </a:r>
          </a:p>
          <a:p>
            <a:endParaRPr lang="en-GB" dirty="0">
              <a:solidFill>
                <a:srgbClr val="203568"/>
              </a:solidFill>
            </a:endParaRPr>
          </a:p>
          <a:p>
            <a:pPr>
              <a:lnSpc>
                <a:spcPct val="120000"/>
              </a:lnSpc>
            </a:pPr>
            <a:endParaRPr lang="en-GB" dirty="0">
              <a:solidFill>
                <a:srgbClr val="203568"/>
              </a:solidFill>
            </a:endParaRPr>
          </a:p>
        </p:txBody>
      </p:sp>
    </p:spTree>
    <p:extLst>
      <p:ext uri="{BB962C8B-B14F-4D97-AF65-F5344CB8AC3E}">
        <p14:creationId xmlns:p14="http://schemas.microsoft.com/office/powerpoint/2010/main" val="765068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293914" y="2039132"/>
            <a:ext cx="2625634" cy="2379380"/>
          </a:xfrm>
        </p:spPr>
        <p:txBody>
          <a:bodyPr/>
          <a:lstStyle/>
          <a:p>
            <a:r>
              <a:rPr lang="en-GB" sz="4000" dirty="0">
                <a:solidFill>
                  <a:srgbClr val="33405C"/>
                </a:solidFill>
              </a:rPr>
              <a:t>Resources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8" y="724988"/>
            <a:ext cx="5732961" cy="3907734"/>
          </a:xfrm>
          <a:ln>
            <a:noFill/>
          </a:ln>
        </p:spPr>
        <p:txBody>
          <a:bodyPr>
            <a:normAutofit fontScale="47500" lnSpcReduction="20000"/>
          </a:bodyPr>
          <a:lstStyle/>
          <a:p>
            <a:pPr marL="0" lvl="0" indent="0" algn="l" rtl="0">
              <a:lnSpc>
                <a:spcPct val="100000"/>
              </a:lnSpc>
              <a:spcBef>
                <a:spcPts val="0"/>
              </a:spcBef>
              <a:spcAft>
                <a:spcPts val="0"/>
              </a:spcAft>
              <a:buNone/>
            </a:pPr>
            <a:r>
              <a:rPr lang="en-GB" sz="2800" b="1" dirty="0">
                <a:solidFill>
                  <a:srgbClr val="203568"/>
                </a:solidFill>
              </a:rPr>
              <a:t>Managing pain in the GP</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2">
                  <a:extLst>
                    <a:ext uri="{A12FA001-AC4F-418D-AE19-62706E023703}">
                      <ahyp:hlinkClr xmlns:ahyp="http://schemas.microsoft.com/office/drawing/2018/hyperlinkcolor" val="tx"/>
                    </a:ext>
                  </a:extLst>
                </a:hlinkClick>
              </a:rPr>
              <a:t>https://cks.nice.org.uk/topics/multiple-sclerosis/management/managing-complications/#pain</a:t>
            </a:r>
            <a:endParaRPr lang="en-GB" sz="2800" u="sng" dirty="0">
              <a:solidFill>
                <a:srgbClr val="203568"/>
              </a:solidFill>
            </a:endParaRPr>
          </a:p>
          <a:p>
            <a:pPr marL="457200" lvl="0" indent="-304800" algn="l" rtl="0">
              <a:lnSpc>
                <a:spcPct val="100000"/>
              </a:lnSpc>
              <a:spcBef>
                <a:spcPts val="0"/>
              </a:spcBef>
              <a:spcAft>
                <a:spcPts val="0"/>
              </a:spcAft>
              <a:buSzPts val="1200"/>
              <a:buChar char="●"/>
            </a:pPr>
            <a:r>
              <a:rPr lang="en-GB" sz="2800" u="sng" dirty="0">
                <a:solidFill>
                  <a:srgbClr val="203568"/>
                </a:solidFill>
                <a:hlinkClick r:id="rId3">
                  <a:extLst>
                    <a:ext uri="{A12FA001-AC4F-418D-AE19-62706E023703}">
                      <ahyp:hlinkClr xmlns:ahyp="http://schemas.microsoft.com/office/drawing/2018/hyperlinkcolor" val="tx"/>
                    </a:ext>
                  </a:extLst>
                </a:hlinkClick>
              </a:rPr>
              <a:t>https://www.england.nhs.uk/personalisedcare/social-prescribing/</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4">
                  <a:extLst>
                    <a:ext uri="{A12FA001-AC4F-418D-AE19-62706E023703}">
                      <ahyp:hlinkClr xmlns:ahyp="http://schemas.microsoft.com/office/drawing/2018/hyperlinkcolor" val="tx"/>
                    </a:ext>
                  </a:extLst>
                </a:hlinkClick>
              </a:rPr>
              <a:t>https://www.mssociety.org.uk/living-with-ms/treatments-and-therapies/complementary-and-alternative-therapies</a:t>
            </a:r>
          </a:p>
          <a:p>
            <a:pPr marL="457200" lvl="0" indent="-304800" algn="l" rtl="0">
              <a:lnSpc>
                <a:spcPct val="100000"/>
              </a:lnSpc>
              <a:spcBef>
                <a:spcPts val="0"/>
              </a:spcBef>
              <a:spcAft>
                <a:spcPts val="0"/>
              </a:spcAft>
              <a:buSzPts val="1200"/>
              <a:buChar char="●"/>
            </a:pPr>
            <a:r>
              <a:rPr lang="en-GB" sz="2800" u="sng" dirty="0">
                <a:solidFill>
                  <a:srgbClr val="203568"/>
                </a:solidFill>
                <a:hlinkClick r:id="rId4">
                  <a:extLst>
                    <a:ext uri="{A12FA001-AC4F-418D-AE19-62706E023703}">
                      <ahyp:hlinkClr xmlns:ahyp="http://schemas.microsoft.com/office/drawing/2018/hyperlinkcolor" val="tx"/>
                    </a:ext>
                  </a:extLst>
                </a:hlinkClick>
              </a:rPr>
              <a:t>https://healthtalk.org/chronic-pain/nhs-pain-management-programmes</a:t>
            </a:r>
            <a:r>
              <a:rPr lang="en-GB" sz="2800" dirty="0">
                <a:solidFill>
                  <a:srgbClr val="203568"/>
                </a:solidFill>
              </a:rPr>
              <a:t>  </a:t>
            </a:r>
          </a:p>
          <a:p>
            <a:pPr marL="0" lvl="0" indent="0" algn="l" rtl="0">
              <a:lnSpc>
                <a:spcPct val="100000"/>
              </a:lnSpc>
              <a:spcBef>
                <a:spcPts val="0"/>
              </a:spcBef>
              <a:spcAft>
                <a:spcPts val="0"/>
              </a:spcAft>
              <a:buNone/>
            </a:pPr>
            <a:endParaRPr lang="en-GB" sz="2800" b="1" dirty="0">
              <a:solidFill>
                <a:srgbClr val="203568"/>
              </a:solidFill>
            </a:endParaRPr>
          </a:p>
          <a:p>
            <a:pPr marL="0" lvl="0" indent="0" algn="l" rtl="0">
              <a:lnSpc>
                <a:spcPct val="100000"/>
              </a:lnSpc>
              <a:spcBef>
                <a:spcPts val="0"/>
              </a:spcBef>
              <a:spcAft>
                <a:spcPts val="0"/>
              </a:spcAft>
              <a:buNone/>
            </a:pPr>
            <a:r>
              <a:rPr lang="en-GB" sz="2800" b="1" dirty="0">
                <a:solidFill>
                  <a:srgbClr val="203568"/>
                </a:solidFill>
              </a:rPr>
              <a:t>Confidentiality</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5">
                  <a:extLst>
                    <a:ext uri="{A12FA001-AC4F-418D-AE19-62706E023703}">
                      <ahyp:hlinkClr xmlns:ahyp="http://schemas.microsoft.com/office/drawing/2018/hyperlinkcolor" val="tx"/>
                    </a:ext>
                  </a:extLst>
                </a:hlinkClick>
              </a:rPr>
              <a:t>https://www.gmc-uk.org/ethical-guidance/ethical-guidance-for-doctors/confidentiality</a:t>
            </a:r>
            <a:r>
              <a:rPr lang="en-GB" sz="2800" dirty="0">
                <a:solidFill>
                  <a:srgbClr val="203568"/>
                </a:solidFill>
              </a:rPr>
              <a:t> </a:t>
            </a:r>
          </a:p>
          <a:p>
            <a:pPr marL="0" lvl="0" indent="0" algn="l" rtl="0">
              <a:lnSpc>
                <a:spcPct val="100000"/>
              </a:lnSpc>
              <a:spcBef>
                <a:spcPts val="0"/>
              </a:spcBef>
              <a:spcAft>
                <a:spcPts val="0"/>
              </a:spcAft>
              <a:buNone/>
            </a:pPr>
            <a:endParaRPr lang="en-GB" sz="2800" dirty="0">
              <a:solidFill>
                <a:srgbClr val="203568"/>
              </a:solidFill>
            </a:endParaRPr>
          </a:p>
          <a:p>
            <a:pPr marL="0" lvl="0" indent="0" algn="l" rtl="0">
              <a:lnSpc>
                <a:spcPct val="100000"/>
              </a:lnSpc>
              <a:spcBef>
                <a:spcPts val="0"/>
              </a:spcBef>
              <a:spcAft>
                <a:spcPts val="0"/>
              </a:spcAft>
              <a:buNone/>
            </a:pPr>
            <a:r>
              <a:rPr lang="en-GB" sz="2800" b="1" dirty="0">
                <a:solidFill>
                  <a:srgbClr val="203568"/>
                </a:solidFill>
              </a:rPr>
              <a:t>Safeguarding and domestic violence history taking</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6">
                  <a:extLst>
                    <a:ext uri="{A12FA001-AC4F-418D-AE19-62706E023703}">
                      <ahyp:hlinkClr xmlns:ahyp="http://schemas.microsoft.com/office/drawing/2018/hyperlinkcolor" val="tx"/>
                    </a:ext>
                  </a:extLst>
                </a:hlinkClick>
              </a:rPr>
              <a:t>https://www.bma.org.uk/media/iurldd5z/core-ethics-guidance.pdf</a:t>
            </a:r>
            <a:endParaRPr lang="en-GB" sz="2800" u="sng" dirty="0">
              <a:solidFill>
                <a:srgbClr val="203568"/>
              </a:solidFill>
            </a:endParaRPr>
          </a:p>
          <a:p>
            <a:pPr marL="457200" lvl="0" indent="-304800" algn="l" rtl="0">
              <a:lnSpc>
                <a:spcPct val="100000"/>
              </a:lnSpc>
              <a:spcBef>
                <a:spcPts val="0"/>
              </a:spcBef>
              <a:spcAft>
                <a:spcPts val="0"/>
              </a:spcAft>
              <a:buSzPts val="1200"/>
              <a:buChar char="●"/>
            </a:pPr>
            <a:r>
              <a:rPr lang="en-GB" sz="2800" u="sng" dirty="0">
                <a:solidFill>
                  <a:srgbClr val="203568"/>
                </a:solidFill>
                <a:hlinkClick r:id="rId7">
                  <a:extLst>
                    <a:ext uri="{A12FA001-AC4F-418D-AE19-62706E023703}">
                      <ahyp:hlinkClr xmlns:ahyp="http://schemas.microsoft.com/office/drawing/2018/hyperlinkcolor" val="tx"/>
                    </a:ext>
                  </a:extLst>
                </a:hlinkClick>
              </a:rPr>
              <a:t>https://oscestop.education/communication/domestic-violence/</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8">
                  <a:extLst>
                    <a:ext uri="{A12FA001-AC4F-418D-AE19-62706E023703}">
                      <ahyp:hlinkClr xmlns:ahyp="http://schemas.microsoft.com/office/drawing/2018/hyperlinkcolor" val="tx"/>
                    </a:ext>
                  </a:extLst>
                </a:hlinkClick>
              </a:rPr>
              <a:t>https://oscestop.education/communication/ethics-and-law-stations/safeguarding-2/</a:t>
            </a:r>
            <a:r>
              <a:rPr lang="en-GB" sz="2800" dirty="0">
                <a:solidFill>
                  <a:srgbClr val="203568"/>
                </a:solidFill>
              </a:rPr>
              <a:t> </a:t>
            </a:r>
          </a:p>
          <a:p>
            <a:pPr marL="457200" lvl="0" indent="-304800" algn="l" rtl="0">
              <a:lnSpc>
                <a:spcPct val="100000"/>
              </a:lnSpc>
              <a:spcBef>
                <a:spcPts val="0"/>
              </a:spcBef>
              <a:spcAft>
                <a:spcPts val="0"/>
              </a:spcAft>
              <a:buSzPts val="1200"/>
              <a:buChar char="●"/>
            </a:pPr>
            <a:r>
              <a:rPr lang="en-GB" sz="2800" u="sng" dirty="0">
                <a:solidFill>
                  <a:srgbClr val="203568"/>
                </a:solidFill>
                <a:hlinkClick r:id="rId9">
                  <a:extLst>
                    <a:ext uri="{A12FA001-AC4F-418D-AE19-62706E023703}">
                      <ahyp:hlinkClr xmlns:ahyp="http://schemas.microsoft.com/office/drawing/2018/hyperlinkcolor" val="tx"/>
                    </a:ext>
                  </a:extLst>
                </a:hlinkClick>
              </a:rPr>
              <a:t>https://elearning.rcgp.org.uk/mod/book/view.php?id=12531</a:t>
            </a:r>
            <a:r>
              <a:rPr lang="en-GB" sz="2800" dirty="0">
                <a:solidFill>
                  <a:srgbClr val="203568"/>
                </a:solidFill>
              </a:rPr>
              <a:t>  </a:t>
            </a:r>
          </a:p>
          <a:p>
            <a:pPr marL="0" lvl="0" indent="0" algn="l" rtl="0">
              <a:lnSpc>
                <a:spcPct val="100000"/>
              </a:lnSpc>
              <a:spcBef>
                <a:spcPts val="0"/>
              </a:spcBef>
              <a:spcAft>
                <a:spcPts val="0"/>
              </a:spcAft>
              <a:buNone/>
            </a:pPr>
            <a:endParaRPr lang="en-GB" sz="2800" dirty="0">
              <a:solidFill>
                <a:srgbClr val="203568"/>
              </a:solidFill>
            </a:endParaRPr>
          </a:p>
          <a:p>
            <a:endParaRPr lang="en-GB" dirty="0">
              <a:solidFill>
                <a:srgbClr val="203568"/>
              </a:solidFill>
            </a:endParaRPr>
          </a:p>
          <a:p>
            <a:pPr>
              <a:lnSpc>
                <a:spcPct val="120000"/>
              </a:lnSpc>
            </a:pPr>
            <a:endParaRPr lang="en-GB" dirty="0">
              <a:solidFill>
                <a:srgbClr val="203568"/>
              </a:solidFill>
            </a:endParaRPr>
          </a:p>
        </p:txBody>
      </p:sp>
    </p:spTree>
    <p:extLst>
      <p:ext uri="{BB962C8B-B14F-4D97-AF65-F5344CB8AC3E}">
        <p14:creationId xmlns:p14="http://schemas.microsoft.com/office/powerpoint/2010/main" val="118759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0274D-5264-5DDD-9211-FE1692529AD3}"/>
              </a:ext>
            </a:extLst>
          </p:cNvPr>
          <p:cNvSpPr>
            <a:spLocks noGrp="1"/>
          </p:cNvSpPr>
          <p:nvPr>
            <p:ph sz="quarter" idx="10"/>
          </p:nvPr>
        </p:nvSpPr>
        <p:spPr>
          <a:xfrm>
            <a:off x="186596" y="262397"/>
            <a:ext cx="8672097" cy="736294"/>
          </a:xfrm>
        </p:spPr>
        <p:txBody>
          <a:bodyPr/>
          <a:lstStyle/>
          <a:p>
            <a:r>
              <a:rPr lang="en-GB" dirty="0"/>
              <a:t>Student Feedback </a:t>
            </a:r>
          </a:p>
        </p:txBody>
      </p:sp>
      <p:pic>
        <p:nvPicPr>
          <p:cNvPr id="5" name="Picture 4" descr="A qr code on a white background">
            <a:extLst>
              <a:ext uri="{FF2B5EF4-FFF2-40B4-BE49-F238E27FC236}">
                <a16:creationId xmlns:a16="http://schemas.microsoft.com/office/drawing/2014/main" id="{DB9B9AC0-1C4B-BCF8-6BE4-0CAE735330A4}"/>
              </a:ext>
            </a:extLst>
          </p:cNvPr>
          <p:cNvPicPr>
            <a:picLocks noChangeAspect="1"/>
          </p:cNvPicPr>
          <p:nvPr/>
        </p:nvPicPr>
        <p:blipFill>
          <a:blip r:embed="rId2"/>
          <a:stretch>
            <a:fillRect/>
          </a:stretch>
        </p:blipFill>
        <p:spPr>
          <a:xfrm>
            <a:off x="186596" y="954546"/>
            <a:ext cx="2671028" cy="2671028"/>
          </a:xfrm>
          <a:prstGeom prst="rect">
            <a:avLst/>
          </a:prstGeom>
        </p:spPr>
      </p:pic>
      <p:sp>
        <p:nvSpPr>
          <p:cNvPr id="8" name="TextBox 7">
            <a:extLst>
              <a:ext uri="{FF2B5EF4-FFF2-40B4-BE49-F238E27FC236}">
                <a16:creationId xmlns:a16="http://schemas.microsoft.com/office/drawing/2014/main" id="{9CC4F336-F59D-8637-1C47-AF3406A4304A}"/>
              </a:ext>
            </a:extLst>
          </p:cNvPr>
          <p:cNvSpPr txBox="1"/>
          <p:nvPr/>
        </p:nvSpPr>
        <p:spPr>
          <a:xfrm>
            <a:off x="2857624" y="1088212"/>
            <a:ext cx="4813825" cy="715581"/>
          </a:xfrm>
          <a:prstGeom prst="rect">
            <a:avLst/>
          </a:prstGeom>
          <a:noFill/>
        </p:spPr>
        <p:txBody>
          <a:bodyPr wrap="square" rtlCol="0">
            <a:spAutoFit/>
          </a:bodyPr>
          <a:lstStyle/>
          <a:p>
            <a:r>
              <a:rPr lang="en-GB" dirty="0"/>
              <a:t>Scan QR code or click on the link to give feedback:</a:t>
            </a:r>
            <a:r>
              <a:rPr lang="en-GB" b="1" i="0" dirty="0">
                <a:solidFill>
                  <a:srgbClr val="6F76A7"/>
                </a:solidFill>
                <a:effectLst/>
                <a:latin typeface="+mj-lt"/>
              </a:rPr>
              <a:t> </a:t>
            </a:r>
            <a:r>
              <a:rPr lang="en-GB" b="1" i="0" dirty="0">
                <a:solidFill>
                  <a:srgbClr val="6F76A7"/>
                </a:solidFill>
                <a:effectLst/>
                <a:latin typeface="+mj-lt"/>
                <a:hlinkClick r:id="rId3"/>
              </a:rPr>
              <a:t>https://form.jotform.com/241981835606363</a:t>
            </a:r>
            <a:r>
              <a:rPr lang="en-GB" b="1" i="0" dirty="0">
                <a:solidFill>
                  <a:srgbClr val="6F76A7"/>
                </a:solidFill>
                <a:effectLst/>
                <a:latin typeface="+mj-lt"/>
              </a:rPr>
              <a:t> </a:t>
            </a:r>
            <a:endParaRPr lang="en-GB" b="1" dirty="0">
              <a:latin typeface="+mj-lt"/>
            </a:endParaRPr>
          </a:p>
          <a:p>
            <a:endParaRPr lang="en-GB" dirty="0"/>
          </a:p>
        </p:txBody>
      </p:sp>
    </p:spTree>
    <p:extLst>
      <p:ext uri="{BB962C8B-B14F-4D97-AF65-F5344CB8AC3E}">
        <p14:creationId xmlns:p14="http://schemas.microsoft.com/office/powerpoint/2010/main" val="3308902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54AB-2AA7-23CE-EA38-F8598A81E9D4}"/>
              </a:ext>
            </a:extLst>
          </p:cNvPr>
          <p:cNvSpPr>
            <a:spLocks noGrp="1"/>
          </p:cNvSpPr>
          <p:nvPr>
            <p:ph type="title" idx="4294967295"/>
          </p:nvPr>
        </p:nvSpPr>
        <p:spPr>
          <a:xfrm>
            <a:off x="628650" y="-993775"/>
            <a:ext cx="7886700" cy="993775"/>
          </a:xfrm>
          <a:prstGeom prst="rect">
            <a:avLst/>
          </a:prstGeom>
        </p:spPr>
        <p:txBody>
          <a:bodyPr anchor="b"/>
          <a:lstStyle/>
          <a:p>
            <a:r>
              <a:rPr lang="en-US" dirty="0"/>
              <a:t>End slide</a:t>
            </a:r>
          </a:p>
        </p:txBody>
      </p:sp>
    </p:spTree>
    <p:extLst>
      <p:ext uri="{BB962C8B-B14F-4D97-AF65-F5344CB8AC3E}">
        <p14:creationId xmlns:p14="http://schemas.microsoft.com/office/powerpoint/2010/main" val="30802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2C6A3D-8FA7-1CB9-61F9-E848EA69F995}"/>
              </a:ext>
            </a:extLst>
          </p:cNvPr>
          <p:cNvSpPr txBox="1">
            <a:spLocks/>
          </p:cNvSpPr>
          <p:nvPr/>
        </p:nvSpPr>
        <p:spPr>
          <a:xfrm>
            <a:off x="412631" y="293298"/>
            <a:ext cx="8731369" cy="11903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rgbClr val="33405C"/>
                </a:solidFill>
              </a:rPr>
              <a:t>Patient History</a:t>
            </a:r>
          </a:p>
        </p:txBody>
      </p:sp>
      <p:sp>
        <p:nvSpPr>
          <p:cNvPr id="10" name="Content Placeholder 2">
            <a:extLst>
              <a:ext uri="{FF2B5EF4-FFF2-40B4-BE49-F238E27FC236}">
                <a16:creationId xmlns:a16="http://schemas.microsoft.com/office/drawing/2014/main" id="{1C2EEFF3-2FED-647A-9CC3-6D4F54936B72}"/>
              </a:ext>
            </a:extLst>
          </p:cNvPr>
          <p:cNvSpPr txBox="1">
            <a:spLocks/>
          </p:cNvSpPr>
          <p:nvPr/>
        </p:nvSpPr>
        <p:spPr>
          <a:xfrm>
            <a:off x="412631" y="1685365"/>
            <a:ext cx="8318738" cy="3021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solidFill>
                  <a:srgbClr val="33405C"/>
                </a:solidFill>
              </a:rPr>
              <a:t>You are a GP working in London. You are in your Monday morning clinic and notice an extra patient  booked by NHS 111. </a:t>
            </a:r>
          </a:p>
          <a:p>
            <a:pPr marL="0" indent="0">
              <a:buNone/>
            </a:pPr>
            <a:r>
              <a:rPr lang="en-GB" sz="2200" dirty="0">
                <a:solidFill>
                  <a:srgbClr val="33405C"/>
                </a:solidFill>
              </a:rPr>
              <a:t>They have asked the ‘GP to call back a patient with funny vision within the next 2 hours. </a:t>
            </a:r>
          </a:p>
          <a:p>
            <a:pPr marL="0" indent="0">
              <a:buNone/>
            </a:pPr>
            <a:r>
              <a:rPr lang="en-GB" sz="2200" dirty="0">
                <a:solidFill>
                  <a:srgbClr val="33405C"/>
                </a:solidFill>
              </a:rPr>
              <a:t>You click the patients records and cannot see a summary from NHS 111. </a:t>
            </a:r>
          </a:p>
          <a:p>
            <a:pPr marL="0" indent="0">
              <a:buNone/>
            </a:pPr>
            <a:r>
              <a:rPr lang="en-GB" sz="2200" dirty="0">
                <a:solidFill>
                  <a:srgbClr val="33405C"/>
                </a:solidFill>
              </a:rPr>
              <a:t>His last consultation was 10 months ago for a rash. </a:t>
            </a:r>
          </a:p>
          <a:p>
            <a:pPr marL="0" indent="0">
              <a:buNone/>
            </a:pPr>
            <a:endParaRPr lang="en-GB" sz="2200" dirty="0">
              <a:solidFill>
                <a:srgbClr val="33405C"/>
              </a:solidFill>
            </a:endParaRPr>
          </a:p>
          <a:p>
            <a:pPr marL="0" indent="0">
              <a:buFont typeface="Arial" panose="020B0604020202020204" pitchFamily="34" charset="0"/>
              <a:buNone/>
            </a:pPr>
            <a:endParaRPr lang="en-GB" sz="2200" dirty="0">
              <a:solidFill>
                <a:srgbClr val="33405C"/>
              </a:solidFill>
            </a:endParaRPr>
          </a:p>
        </p:txBody>
      </p:sp>
    </p:spTree>
    <p:extLst>
      <p:ext uri="{BB962C8B-B14F-4D97-AF65-F5344CB8AC3E}">
        <p14:creationId xmlns:p14="http://schemas.microsoft.com/office/powerpoint/2010/main" val="228634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761790"/>
            <a:ext cx="2919549" cy="3907734"/>
          </a:xfrm>
        </p:spPr>
        <p:txBody>
          <a:bodyPr/>
          <a:lstStyle/>
          <a:p>
            <a:r>
              <a:rPr lang="en-GB" sz="3600" dirty="0">
                <a:solidFill>
                  <a:srgbClr val="33405C"/>
                </a:solidFill>
              </a:rPr>
              <a:t>Discussion Point: Appointment and referral systems in GP</a:t>
            </a:r>
            <a:endParaRPr lang="en-GB" sz="3500" dirty="0">
              <a:solidFill>
                <a:srgbClr val="33405C"/>
              </a:solidFill>
            </a:endParaRP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473976"/>
            <a:ext cx="6074740" cy="3907734"/>
          </a:xfrm>
        </p:spPr>
        <p:txBody>
          <a:bodyPr>
            <a:normAutofit lnSpcReduction="10000"/>
          </a:bodyPr>
          <a:lstStyle/>
          <a:p>
            <a:r>
              <a:rPr lang="en-GB" dirty="0">
                <a:solidFill>
                  <a:srgbClr val="33405C"/>
                </a:solidFill>
              </a:rPr>
              <a:t>How does the appointment booking system work in your practice? </a:t>
            </a:r>
          </a:p>
          <a:p>
            <a:r>
              <a:rPr lang="en-GB" dirty="0">
                <a:solidFill>
                  <a:srgbClr val="33405C"/>
                </a:solidFill>
              </a:rPr>
              <a:t>Have you noticed anything that works well? Or considered how it could be improved? </a:t>
            </a:r>
          </a:p>
          <a:p>
            <a:r>
              <a:rPr lang="en-GB" dirty="0">
                <a:solidFill>
                  <a:srgbClr val="33405C"/>
                </a:solidFill>
              </a:rPr>
              <a:t>Do you know how NHS 111 and external agencies can book into GP clinics? </a:t>
            </a:r>
          </a:p>
          <a:p>
            <a:r>
              <a:rPr lang="en-GB" dirty="0">
                <a:solidFill>
                  <a:srgbClr val="33405C"/>
                </a:solidFill>
              </a:rPr>
              <a:t>How should clinicians prioritise their call list in a clinic? </a:t>
            </a:r>
          </a:p>
          <a:p>
            <a:endParaRPr lang="en-GB" dirty="0">
              <a:solidFill>
                <a:srgbClr val="33405C"/>
              </a:solidFill>
            </a:endParaRPr>
          </a:p>
        </p:txBody>
      </p:sp>
    </p:spTree>
    <p:extLst>
      <p:ext uri="{BB962C8B-B14F-4D97-AF65-F5344CB8AC3E}">
        <p14:creationId xmlns:p14="http://schemas.microsoft.com/office/powerpoint/2010/main" val="328476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94368" y="463021"/>
            <a:ext cx="8185900" cy="346249"/>
          </a:xfrm>
          <a:prstGeom prst="rect">
            <a:avLst/>
          </a:prstGeom>
          <a:noFill/>
        </p:spPr>
        <p:txBody>
          <a:bodyPr wrap="square">
            <a:spAutoFit/>
          </a:bodyPr>
          <a:lstStyle/>
          <a:p>
            <a:r>
              <a:rPr lang="en-GB" sz="1650" dirty="0">
                <a:solidFill>
                  <a:srgbClr val="33405C"/>
                </a:solidFill>
              </a:rPr>
              <a:t>EMIS consultation: Dr James		Patient name: Shaun D’Costa(M) 	Age: 28</a:t>
            </a:r>
          </a:p>
        </p:txBody>
      </p:sp>
      <p:sp>
        <p:nvSpPr>
          <p:cNvPr id="5" name="TextBox 4">
            <a:extLst>
              <a:ext uri="{FF2B5EF4-FFF2-40B4-BE49-F238E27FC236}">
                <a16:creationId xmlns:a16="http://schemas.microsoft.com/office/drawing/2014/main" id="{C42DDEC3-144F-0D77-5FD5-61270F278D34}"/>
              </a:ext>
            </a:extLst>
          </p:cNvPr>
          <p:cNvSpPr txBox="1"/>
          <p:nvPr/>
        </p:nvSpPr>
        <p:spPr>
          <a:xfrm>
            <a:off x="494368" y="840508"/>
            <a:ext cx="8392026" cy="3808735"/>
          </a:xfrm>
          <a:prstGeom prst="rect">
            <a:avLst/>
          </a:prstGeom>
          <a:noFill/>
        </p:spPr>
        <p:txBody>
          <a:bodyPr wrap="square" rtlCol="0">
            <a:spAutoFit/>
          </a:bodyPr>
          <a:lstStyle/>
          <a:p>
            <a:r>
              <a:rPr lang="en-GB" sz="1050" b="1" dirty="0">
                <a:solidFill>
                  <a:srgbClr val="33405C"/>
                </a:solidFill>
              </a:rPr>
              <a:t>Telephone consultation </a:t>
            </a:r>
          </a:p>
          <a:p>
            <a:endParaRPr lang="en-GB" sz="1050" b="1" dirty="0">
              <a:solidFill>
                <a:srgbClr val="33405C"/>
              </a:solidFill>
            </a:endParaRPr>
          </a:p>
          <a:p>
            <a:r>
              <a:rPr lang="en-GB" sz="1050" b="1" dirty="0">
                <a:solidFill>
                  <a:srgbClr val="33405C"/>
                </a:solidFill>
              </a:rPr>
              <a:t>PC:</a:t>
            </a:r>
          </a:p>
          <a:p>
            <a:r>
              <a:rPr lang="en-GB" sz="1050" dirty="0">
                <a:solidFill>
                  <a:srgbClr val="33405C"/>
                </a:solidFill>
              </a:rPr>
              <a:t>Pt reports funny vision </a:t>
            </a:r>
          </a:p>
          <a:p>
            <a:endParaRPr lang="en-GB" sz="1050" dirty="0">
              <a:solidFill>
                <a:srgbClr val="33405C"/>
              </a:solidFill>
            </a:endParaRPr>
          </a:p>
          <a:p>
            <a:r>
              <a:rPr lang="en-GB" sz="1050" b="1" dirty="0">
                <a:solidFill>
                  <a:srgbClr val="33405C"/>
                </a:solidFill>
              </a:rPr>
              <a:t>HPC:</a:t>
            </a:r>
          </a:p>
          <a:p>
            <a:r>
              <a:rPr lang="en-GB" sz="1050" dirty="0">
                <a:solidFill>
                  <a:srgbClr val="33405C"/>
                </a:solidFill>
              </a:rPr>
              <a:t>3-4 day </a:t>
            </a:r>
            <a:r>
              <a:rPr lang="en-GB" sz="1050" dirty="0" err="1">
                <a:solidFill>
                  <a:srgbClr val="33405C"/>
                </a:solidFill>
              </a:rPr>
              <a:t>hx</a:t>
            </a:r>
            <a:r>
              <a:rPr lang="en-GB" sz="1050" dirty="0">
                <a:solidFill>
                  <a:srgbClr val="33405C"/>
                </a:solidFill>
              </a:rPr>
              <a:t> vision progressively worsening in left eye </a:t>
            </a:r>
          </a:p>
          <a:p>
            <a:r>
              <a:rPr lang="en-GB" sz="1050" dirty="0">
                <a:solidFill>
                  <a:srgbClr val="33405C"/>
                </a:solidFill>
              </a:rPr>
              <a:t>Feels he cannot see clearly in that eye, unable to ascertain if double vision. </a:t>
            </a:r>
          </a:p>
          <a:p>
            <a:r>
              <a:rPr lang="en-GB" sz="1050" dirty="0">
                <a:solidFill>
                  <a:srgbClr val="33405C"/>
                </a:solidFill>
              </a:rPr>
              <a:t>Right eye is ok  </a:t>
            </a:r>
          </a:p>
          <a:p>
            <a:r>
              <a:rPr lang="en-GB" sz="1050" dirty="0">
                <a:solidFill>
                  <a:srgbClr val="33405C"/>
                </a:solidFill>
              </a:rPr>
              <a:t>Painful to move, not red, no flashers or floaters. </a:t>
            </a:r>
          </a:p>
          <a:p>
            <a:r>
              <a:rPr lang="en-GB" sz="1050" dirty="0">
                <a:solidFill>
                  <a:srgbClr val="33405C"/>
                </a:solidFill>
              </a:rPr>
              <a:t>No associated headache/neck stiffness or fever </a:t>
            </a:r>
          </a:p>
          <a:p>
            <a:endParaRPr lang="en-GB" sz="1050" dirty="0">
              <a:solidFill>
                <a:srgbClr val="33405C"/>
              </a:solidFill>
            </a:endParaRPr>
          </a:p>
          <a:p>
            <a:r>
              <a:rPr lang="en-GB" sz="1050" b="1" dirty="0">
                <a:solidFill>
                  <a:srgbClr val="33405C"/>
                </a:solidFill>
              </a:rPr>
              <a:t>PMHx:</a:t>
            </a:r>
          </a:p>
          <a:p>
            <a:r>
              <a:rPr lang="en-GB" sz="1050" dirty="0">
                <a:solidFill>
                  <a:srgbClr val="33405C"/>
                </a:solidFill>
              </a:rPr>
              <a:t>Nil</a:t>
            </a:r>
          </a:p>
          <a:p>
            <a:endParaRPr lang="en-GB" sz="1050" dirty="0">
              <a:solidFill>
                <a:srgbClr val="33405C"/>
              </a:solidFill>
            </a:endParaRPr>
          </a:p>
          <a:p>
            <a:r>
              <a:rPr lang="en-GB" sz="1050" b="1" dirty="0">
                <a:solidFill>
                  <a:srgbClr val="33405C"/>
                </a:solidFill>
              </a:rPr>
              <a:t>SHx:</a:t>
            </a:r>
          </a:p>
          <a:p>
            <a:r>
              <a:rPr lang="en-GB" sz="1050" dirty="0">
                <a:solidFill>
                  <a:srgbClr val="33405C"/>
                </a:solidFill>
              </a:rPr>
              <a:t>Single father of 1 year old. Works in a supermarket. Shaun is audibly distressed on the phone as he is worried about going blind. </a:t>
            </a:r>
          </a:p>
          <a:p>
            <a:r>
              <a:rPr lang="en-GB" sz="1050" dirty="0">
                <a:solidFill>
                  <a:srgbClr val="33405C"/>
                </a:solidFill>
              </a:rPr>
              <a:t>You ask him to come to the practice to be reviewed today. He is on holiday with his mum and daughter in Cornwall so is unable to attend. However, he still wants some treatment to fix his eyesight. </a:t>
            </a:r>
          </a:p>
          <a:p>
            <a:endParaRPr lang="en-GB" sz="1050" dirty="0">
              <a:solidFill>
                <a:srgbClr val="33405C"/>
              </a:solidFill>
            </a:endParaRPr>
          </a:p>
          <a:p>
            <a:r>
              <a:rPr lang="en-GB" sz="1050" b="1" dirty="0">
                <a:solidFill>
                  <a:srgbClr val="33405C"/>
                </a:solidFill>
              </a:rPr>
              <a:t>Plan:</a:t>
            </a:r>
          </a:p>
          <a:p>
            <a:r>
              <a:rPr lang="en-GB" sz="1050" dirty="0">
                <a:solidFill>
                  <a:srgbClr val="33405C"/>
                </a:solidFill>
              </a:rPr>
              <a:t>You explain to the patient that he needs to be seen urgently in eye casualty locally and urgently examined. The patient does not want to sit in A&amp;E due to the waiting times. The patient hangs up the phone. </a:t>
            </a:r>
          </a:p>
        </p:txBody>
      </p:sp>
    </p:spTree>
    <p:extLst>
      <p:ext uri="{BB962C8B-B14F-4D97-AF65-F5344CB8AC3E}">
        <p14:creationId xmlns:p14="http://schemas.microsoft.com/office/powerpoint/2010/main" val="366342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785918"/>
            <a:ext cx="2919549" cy="3907734"/>
          </a:xfrm>
        </p:spPr>
        <p:txBody>
          <a:bodyPr/>
          <a:lstStyle/>
          <a:p>
            <a:r>
              <a:rPr lang="en-GB" sz="3600" dirty="0">
                <a:solidFill>
                  <a:srgbClr val="33405C"/>
                </a:solidFill>
              </a:rPr>
              <a:t>Discussion Point: </a:t>
            </a:r>
            <a:br>
              <a:rPr lang="en-GB" sz="3600" dirty="0">
                <a:solidFill>
                  <a:srgbClr val="33405C"/>
                </a:solidFill>
              </a:rPr>
            </a:br>
            <a:r>
              <a:rPr lang="en-GB" sz="3600" dirty="0">
                <a:solidFill>
                  <a:srgbClr val="33405C"/>
                </a:solidFill>
              </a:rPr>
              <a:t>Acute loss of vision </a:t>
            </a:r>
            <a:endParaRPr lang="en-GB" sz="3500" dirty="0">
              <a:solidFill>
                <a:srgbClr val="33405C"/>
              </a:solidFill>
            </a:endParaRP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1235766"/>
            <a:ext cx="6074740" cy="3907734"/>
          </a:xfrm>
        </p:spPr>
        <p:txBody>
          <a:bodyPr>
            <a:normAutofit/>
          </a:bodyPr>
          <a:lstStyle/>
          <a:p>
            <a:r>
              <a:rPr lang="en-GB" dirty="0">
                <a:solidFill>
                  <a:srgbClr val="33405C"/>
                </a:solidFill>
              </a:rPr>
              <a:t>How would you like to manage this patient?</a:t>
            </a:r>
          </a:p>
          <a:p>
            <a:r>
              <a:rPr lang="en-GB" dirty="0">
                <a:solidFill>
                  <a:srgbClr val="33405C"/>
                </a:solidFill>
              </a:rPr>
              <a:t>What examinations would you do?</a:t>
            </a:r>
          </a:p>
          <a:p>
            <a:r>
              <a:rPr lang="en-GB" dirty="0">
                <a:solidFill>
                  <a:srgbClr val="33405C"/>
                </a:solidFill>
              </a:rPr>
              <a:t>What are your differentials? </a:t>
            </a:r>
          </a:p>
          <a:p>
            <a:r>
              <a:rPr lang="en-GB" dirty="0">
                <a:solidFill>
                  <a:srgbClr val="33405C"/>
                </a:solidFill>
              </a:rPr>
              <a:t>The patient has hung up the phone - what would you do next?</a:t>
            </a:r>
          </a:p>
          <a:p>
            <a:pPr marL="0" indent="0">
              <a:buNone/>
            </a:pPr>
            <a:endParaRPr lang="en-GB" dirty="0">
              <a:solidFill>
                <a:srgbClr val="33405C"/>
              </a:solidFill>
            </a:endParaRPr>
          </a:p>
          <a:p>
            <a:endParaRPr lang="en-GB" dirty="0">
              <a:solidFill>
                <a:srgbClr val="33405C"/>
              </a:solidFill>
            </a:endParaRPr>
          </a:p>
        </p:txBody>
      </p:sp>
    </p:spTree>
    <p:extLst>
      <p:ext uri="{BB962C8B-B14F-4D97-AF65-F5344CB8AC3E}">
        <p14:creationId xmlns:p14="http://schemas.microsoft.com/office/powerpoint/2010/main" val="248980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dirty="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dirty="0">
                <a:solidFill>
                  <a:srgbClr val="33405C"/>
                </a:solidFill>
              </a:rPr>
              <a:t>You are later completing your administration work, where the following document is tasked to you.</a:t>
            </a:r>
          </a:p>
          <a:p>
            <a:pPr marL="0" indent="0">
              <a:buNone/>
            </a:pPr>
            <a:r>
              <a:rPr lang="en-GB" sz="2400" dirty="0">
                <a:solidFill>
                  <a:srgbClr val="33405C"/>
                </a:solidFill>
              </a:rPr>
              <a:t>You read the document and book a follow up appointment </a:t>
            </a:r>
          </a:p>
          <a:p>
            <a:pPr marL="0" indent="0">
              <a:buNone/>
            </a:pPr>
            <a:endParaRPr lang="en-GB" sz="2400" dirty="0">
              <a:solidFill>
                <a:srgbClr val="33405C"/>
              </a:solidFill>
            </a:endParaRPr>
          </a:p>
        </p:txBody>
      </p:sp>
    </p:spTree>
    <p:extLst>
      <p:ext uri="{BB962C8B-B14F-4D97-AF65-F5344CB8AC3E}">
        <p14:creationId xmlns:p14="http://schemas.microsoft.com/office/powerpoint/2010/main" val="363104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14CE63-EB38-6BF2-F6E1-6A8713481CA3}"/>
              </a:ext>
            </a:extLst>
          </p:cNvPr>
          <p:cNvPicPr>
            <a:picLocks noChangeAspect="1"/>
          </p:cNvPicPr>
          <p:nvPr/>
        </p:nvPicPr>
        <p:blipFill rotWithShape="1">
          <a:blip r:embed="rId2"/>
          <a:srcRect l="34628" t="26095" r="33372" b="4635"/>
          <a:stretch/>
        </p:blipFill>
        <p:spPr>
          <a:xfrm>
            <a:off x="2671142" y="0"/>
            <a:ext cx="3801716" cy="5143500"/>
          </a:xfrm>
          <a:prstGeom prst="rect">
            <a:avLst/>
          </a:prstGeom>
        </p:spPr>
      </p:pic>
    </p:spTree>
    <p:extLst>
      <p:ext uri="{BB962C8B-B14F-4D97-AF65-F5344CB8AC3E}">
        <p14:creationId xmlns:p14="http://schemas.microsoft.com/office/powerpoint/2010/main" val="32057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88"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94368" y="463021"/>
            <a:ext cx="8185900" cy="346249"/>
          </a:xfrm>
          <a:prstGeom prst="rect">
            <a:avLst/>
          </a:prstGeom>
          <a:noFill/>
        </p:spPr>
        <p:txBody>
          <a:bodyPr wrap="square">
            <a:spAutoFit/>
          </a:bodyPr>
          <a:lstStyle/>
          <a:p>
            <a:r>
              <a:rPr lang="en-GB" sz="1650" dirty="0">
                <a:solidFill>
                  <a:srgbClr val="33405C"/>
                </a:solidFill>
              </a:rPr>
              <a:t>EMIS consultation: Dr James		Patient name: Shaun D’Costa(M) 	Age: 28</a:t>
            </a:r>
          </a:p>
        </p:txBody>
      </p:sp>
      <p:sp>
        <p:nvSpPr>
          <p:cNvPr id="5" name="TextBox 4">
            <a:extLst>
              <a:ext uri="{FF2B5EF4-FFF2-40B4-BE49-F238E27FC236}">
                <a16:creationId xmlns:a16="http://schemas.microsoft.com/office/drawing/2014/main" id="{C42DDEC3-144F-0D77-5FD5-61270F278D34}"/>
              </a:ext>
            </a:extLst>
          </p:cNvPr>
          <p:cNvSpPr txBox="1"/>
          <p:nvPr/>
        </p:nvSpPr>
        <p:spPr>
          <a:xfrm>
            <a:off x="494368" y="840507"/>
            <a:ext cx="8392026" cy="3785652"/>
          </a:xfrm>
          <a:prstGeom prst="rect">
            <a:avLst/>
          </a:prstGeom>
          <a:noFill/>
        </p:spPr>
        <p:txBody>
          <a:bodyPr wrap="square" rtlCol="0">
            <a:spAutoFit/>
          </a:bodyPr>
          <a:lstStyle/>
          <a:p>
            <a:r>
              <a:rPr lang="en-GB" sz="1500" b="1" dirty="0">
                <a:solidFill>
                  <a:srgbClr val="33405C"/>
                </a:solidFill>
              </a:rPr>
              <a:t>F2F appointment</a:t>
            </a:r>
          </a:p>
          <a:p>
            <a:endParaRPr lang="en-GB" sz="1500" b="1" dirty="0">
              <a:solidFill>
                <a:srgbClr val="33405C"/>
              </a:solidFill>
            </a:endParaRPr>
          </a:p>
          <a:p>
            <a:r>
              <a:rPr lang="en-GB" sz="1500" b="1" dirty="0">
                <a:solidFill>
                  <a:srgbClr val="33405C"/>
                </a:solidFill>
              </a:rPr>
              <a:t>PC: </a:t>
            </a:r>
          </a:p>
          <a:p>
            <a:r>
              <a:rPr lang="en-GB" sz="1500" dirty="0">
                <a:solidFill>
                  <a:srgbClr val="33405C"/>
                </a:solidFill>
              </a:rPr>
              <a:t>Suspected MS</a:t>
            </a:r>
          </a:p>
          <a:p>
            <a:endParaRPr lang="en-GB" sz="1500" dirty="0">
              <a:solidFill>
                <a:srgbClr val="33405C"/>
              </a:solidFill>
            </a:endParaRPr>
          </a:p>
          <a:p>
            <a:r>
              <a:rPr lang="en-GB" sz="1500" b="1" dirty="0">
                <a:solidFill>
                  <a:srgbClr val="33405C"/>
                </a:solidFill>
              </a:rPr>
              <a:t>HPC:</a:t>
            </a:r>
          </a:p>
          <a:p>
            <a:r>
              <a:rPr lang="en-GB" sz="1500" dirty="0">
                <a:solidFill>
                  <a:srgbClr val="33405C"/>
                </a:solidFill>
              </a:rPr>
              <a:t>Pt attended eye casualty in Cornwall. Told she needed an urgent referral to Neuro, which was done by Dr T last week. </a:t>
            </a:r>
          </a:p>
          <a:p>
            <a:r>
              <a:rPr lang="en-GB" sz="1500" dirty="0">
                <a:solidFill>
                  <a:srgbClr val="33405C"/>
                </a:solidFill>
              </a:rPr>
              <a:t>His eyesight has improved but is distressed and has noted some pain and weakness in her legs. </a:t>
            </a:r>
          </a:p>
          <a:p>
            <a:r>
              <a:rPr lang="en-GB" sz="1500" dirty="0">
                <a:solidFill>
                  <a:srgbClr val="33405C"/>
                </a:solidFill>
              </a:rPr>
              <a:t>He is worried about MS. Her aunt has MS and is in a wheelchair. </a:t>
            </a:r>
          </a:p>
          <a:p>
            <a:endParaRPr lang="en-GB" sz="1500" dirty="0">
              <a:solidFill>
                <a:srgbClr val="33405C"/>
              </a:solidFill>
            </a:endParaRPr>
          </a:p>
          <a:p>
            <a:r>
              <a:rPr lang="en-GB" sz="1500" b="1" dirty="0">
                <a:solidFill>
                  <a:srgbClr val="33405C"/>
                </a:solidFill>
              </a:rPr>
              <a:t>O/E: </a:t>
            </a:r>
          </a:p>
          <a:p>
            <a:r>
              <a:rPr lang="en-GB" sz="1500" dirty="0">
                <a:solidFill>
                  <a:srgbClr val="33405C"/>
                </a:solidFill>
              </a:rPr>
              <a:t>LL neuro exam </a:t>
            </a:r>
          </a:p>
          <a:p>
            <a:r>
              <a:rPr lang="en-GB" sz="1500" dirty="0">
                <a:solidFill>
                  <a:srgbClr val="33405C"/>
                </a:solidFill>
              </a:rPr>
              <a:t>Power: LL 4/5 RL 5/5 </a:t>
            </a:r>
          </a:p>
          <a:p>
            <a:r>
              <a:rPr lang="en-GB" sz="1500" dirty="0">
                <a:solidFill>
                  <a:srgbClr val="33405C"/>
                </a:solidFill>
              </a:rPr>
              <a:t>Normal tone, reflexes intact, normal gait </a:t>
            </a:r>
          </a:p>
          <a:p>
            <a:endParaRPr lang="en-GB" sz="1500" dirty="0">
              <a:solidFill>
                <a:srgbClr val="33405C"/>
              </a:solidFill>
            </a:endParaRPr>
          </a:p>
        </p:txBody>
      </p:sp>
    </p:spTree>
    <p:extLst>
      <p:ext uri="{BB962C8B-B14F-4D97-AF65-F5344CB8AC3E}">
        <p14:creationId xmlns:p14="http://schemas.microsoft.com/office/powerpoint/2010/main" val="2787653162"/>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b92e3b-db87-41ef-b535-5ebe821d5c43" xsi:nil="true"/>
    <lcf76f155ced4ddcb4097134ff3c332f xmlns="a78396c7-ca18-4d07-9c2d-e954ca00337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20D98005C98849B132B1248B5991E6" ma:contentTypeVersion="15" ma:contentTypeDescription="Create a new document." ma:contentTypeScope="" ma:versionID="abe082f2c3e3701f68f087860e1348a7">
  <xsd:schema xmlns:xsd="http://www.w3.org/2001/XMLSchema" xmlns:xs="http://www.w3.org/2001/XMLSchema" xmlns:p="http://schemas.microsoft.com/office/2006/metadata/properties" xmlns:ns2="a78396c7-ca18-4d07-9c2d-e954ca003379" xmlns:ns3="0eb92e3b-db87-41ef-b535-5ebe821d5c43" targetNamespace="http://schemas.microsoft.com/office/2006/metadata/properties" ma:root="true" ma:fieldsID="b7824cce227e0f6afa566cf995aae578" ns2:_="" ns3:_="">
    <xsd:import namespace="a78396c7-ca18-4d07-9c2d-e954ca003379"/>
    <xsd:import namespace="0eb92e3b-db87-41ef-b535-5ebe821d5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396c7-ca18-4d07-9c2d-e954ca003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92e3b-db87-41ef-b535-5ebe821d5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969891-c03a-4c16-8f7e-a1eeed106462}" ma:internalName="TaxCatchAll" ma:showField="CatchAllData" ma:web="0eb92e3b-db87-41ef-b535-5ebe821d5c4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ABE66-16AF-4338-96CC-CF3908B3A721}">
  <ds:schemaRefs>
    <ds:schemaRef ds:uri="http://schemas.microsoft.com/office/2006/metadata/properties"/>
    <ds:schemaRef ds:uri="http://schemas.microsoft.com/office/infopath/2007/PartnerControls"/>
    <ds:schemaRef ds:uri="0eb92e3b-db87-41ef-b535-5ebe821d5c43"/>
    <ds:schemaRef ds:uri="a78396c7-ca18-4d07-9c2d-e954ca003379"/>
  </ds:schemaRefs>
</ds:datastoreItem>
</file>

<file path=customXml/itemProps2.xml><?xml version="1.0" encoding="utf-8"?>
<ds:datastoreItem xmlns:ds="http://schemas.openxmlformats.org/officeDocument/2006/customXml" ds:itemID="{C6320673-36D2-4F75-A875-D37C66F67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396c7-ca18-4d07-9c2d-e954ca003379"/>
    <ds:schemaRef ds:uri="0eb92e3b-db87-41ef-b535-5ebe821d5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69F142-4DA7-4B45-A568-C1DF40445D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2531</TotalTime>
  <Words>1732</Words>
  <Application>Microsoft Office PowerPoint</Application>
  <PresentationFormat>On-screen Show (16:9)</PresentationFormat>
  <Paragraphs>192</Paragraphs>
  <Slides>26</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4 Text</vt:lpstr>
      <vt:lpstr>Arial</vt:lpstr>
      <vt:lpstr>Calibri</vt:lpstr>
      <vt:lpstr>Channel 4 Chadwick</vt:lpstr>
      <vt:lpstr>Office Theme</vt:lpstr>
      <vt:lpstr>1_Custom Design</vt:lpstr>
      <vt:lpstr>2_Custom Design</vt:lpstr>
      <vt:lpstr>Core Case 4</vt:lpstr>
      <vt:lpstr>PowerPoint Presentation</vt:lpstr>
      <vt:lpstr>PowerPoint Presentation</vt:lpstr>
      <vt:lpstr>Discussion Point: Appointment and referral systems in GP</vt:lpstr>
      <vt:lpstr>PowerPoint Presentation</vt:lpstr>
      <vt:lpstr>Discussion Point:  Acute loss of vision </vt:lpstr>
      <vt:lpstr>Continuing management……..</vt:lpstr>
      <vt:lpstr>PowerPoint Presentation</vt:lpstr>
      <vt:lpstr>PowerPoint Presentation</vt:lpstr>
      <vt:lpstr>Discussion Point: Multiple Sclerosis </vt:lpstr>
      <vt:lpstr>Continuing management……..</vt:lpstr>
      <vt:lpstr>PowerPoint Presentation</vt:lpstr>
      <vt:lpstr>Continuing management……..</vt:lpstr>
      <vt:lpstr>PowerPoint Presentation</vt:lpstr>
      <vt:lpstr>Discussion Point: GP Appointments and the referral system</vt:lpstr>
      <vt:lpstr>Continuing management……..</vt:lpstr>
      <vt:lpstr>PowerPoint Presentation</vt:lpstr>
      <vt:lpstr>Discussion Point: Pain management and the Alarm system</vt:lpstr>
      <vt:lpstr>Continuing management……..</vt:lpstr>
      <vt:lpstr>PowerPoint Presentation</vt:lpstr>
      <vt:lpstr>PowerPoint Presentation</vt:lpstr>
      <vt:lpstr>Discussion Point: Safeguarding</vt:lpstr>
      <vt:lpstr>Resources </vt:lpstr>
      <vt:lpstr>Resources </vt:lpstr>
      <vt:lpstr>PowerPoint Presentation</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Mahbuba Yasmin</cp:lastModifiedBy>
  <cp:revision>102</cp:revision>
  <dcterms:created xsi:type="dcterms:W3CDTF">2020-06-18T12:08:25Z</dcterms:created>
  <dcterms:modified xsi:type="dcterms:W3CDTF">2024-10-30T09:51:05Z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0x0101002220D98005C98849B132B1248B5991E6</vt:lpwstr>
  </property>
  <property fmtid="{D5CDD505-2E9C-101B-9397-08002B2CF9AE}" pid="3" name="MediaServiceImageTags">
    <vt:lpwstr/>
  </property>
</Properties>
</file>