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74" r:id="rId6"/>
    <p:sldId id="260" r:id="rId7"/>
    <p:sldId id="275" r:id="rId8"/>
    <p:sldId id="279" r:id="rId9"/>
    <p:sldId id="286" r:id="rId10"/>
    <p:sldId id="287" r:id="rId11"/>
    <p:sldId id="288" r:id="rId12"/>
    <p:sldId id="264" r:id="rId13"/>
    <p:sldId id="283" r:id="rId14"/>
    <p:sldId id="265" r:id="rId15"/>
    <p:sldId id="284" r:id="rId16"/>
    <p:sldId id="285" r:id="rId17"/>
    <p:sldId id="266" r:id="rId18"/>
    <p:sldId id="276" r:id="rId19"/>
    <p:sldId id="277" r:id="rId20"/>
    <p:sldId id="269" r:id="rId21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F229C7-6176-46B3-80BC-E021DE9BB9AE}" v="168" dt="2023-08-30T10:32:04.617"/>
    <p1510:client id="{80D6DADF-B1F1-BE23-5261-4FB1181703FA}" v="6" dt="2023-08-29T11:55:57.641"/>
    <p1510:client id="{83F1ECB6-E1F4-42C8-81BB-6695BD7A3C4D}" vWet="6" dt="2023-08-30T10:30:50.9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FB472-396D-456A-B654-B8B96F056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06523-DE04-434A-B8AE-AD0BBDBB4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07432-472E-4E50-9E0B-702ABB090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23F2-F9EC-483E-97FD-78ACC33B0FA4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CBA62-C228-4F8C-BDF7-784ADFBEA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FED68-B1B3-4007-A98D-64982C38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1B51-339A-42DC-8C30-59CC60321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79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AA713-15F1-410A-83D7-7FB221260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9A56DB-11A9-4EB0-BF20-1D7A96E09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3ED0E-496D-4B3E-9E0A-105876E0D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23F2-F9EC-483E-97FD-78ACC33B0FA4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5FC4D-F674-4F0E-BC6C-5B6583BD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33678-509C-46B6-8DCD-CE33D2D8F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1B51-339A-42DC-8C30-59CC60321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22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25C381-43E5-4033-9C7A-B049EFFA5D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0977D-578E-4E9C-87D9-E3CBD2DBB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8C436-9A33-473A-9406-F2012CF44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23F2-F9EC-483E-97FD-78ACC33B0FA4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ADFCE-75BB-4539-8F19-C3D41288C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325BC-75B7-40FC-A9D5-77A4337B1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1B51-339A-42DC-8C30-59CC60321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23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0CA83-5809-431B-A323-4A22D224E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350D7-E6BD-4F02-871C-684516096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E67AC-3EAC-4714-96F3-69CB8FE03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23F2-F9EC-483E-97FD-78ACC33B0FA4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BCCA3-CFDF-411F-8C3E-872E12780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102C3-8325-4B9D-A1C6-EF6B170A0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1B51-339A-42DC-8C30-59CC60321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12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83E48-9ED3-41B6-ADB5-BC14A80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C3266-8C9F-41D4-B941-312474575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98196-019B-4EE7-9922-5F15FEBD6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23F2-F9EC-483E-97FD-78ACC33B0FA4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0D3D7-26CD-42BE-88AA-85DABB5E2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14C87-0B35-4E2A-BDF5-5B55582CB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1B51-339A-42DC-8C30-59CC60321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10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7597D-544C-464E-9D6F-3E739B6B2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0446C-FD87-4761-88BD-6EDD8127ED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BFF2F-AC22-4E8E-9FA4-976A52C36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44E06-1B1B-477A-96D8-C8DCE4770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23F2-F9EC-483E-97FD-78ACC33B0FA4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B24FF2-9D52-469C-9795-5F4ADF654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200E2-E5F0-481E-8875-3E79970E3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1B51-339A-42DC-8C30-59CC60321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01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24DEF-13B6-47FF-9F57-2010C7754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AC6A92-37E3-4237-9D3E-21764029F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C6936A-8D1C-488C-A48F-5E19265DA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466ACE-C6FD-43C3-B9CA-554113E36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39ADFB-02E3-4DDF-97A1-85EF3248B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E8B4AF-C737-4FA8-BBE0-00EA9B4F6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23F2-F9EC-483E-97FD-78ACC33B0FA4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8BC8AB-6E1C-4B15-B449-7E1C48077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A56854-A007-4C05-81A8-DCC1124F3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1B51-339A-42DC-8C30-59CC60321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44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FDFD8-0502-4483-8C95-88418632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3D4583-7DC8-4817-A2E6-9FE74D25C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23F2-F9EC-483E-97FD-78ACC33B0FA4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4AD16A-35DD-4662-BFA5-FD4A6D543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C21C8E-E326-41AA-A333-DD1073DEA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1B51-339A-42DC-8C30-59CC60321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89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0A9AA5-3483-4354-9A8B-B239CC772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23F2-F9EC-483E-97FD-78ACC33B0FA4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31080C-196E-490B-9209-0CB2F076B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9BDDE-5F0C-446B-9AC3-971BE2D84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1B51-339A-42DC-8C30-59CC60321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48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6E875-A84A-4152-9AD0-AA7B4AE83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5E886-C336-40C2-99F0-49E78B867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67EF17-F0FB-4AA3-87F1-DB0D5E29C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17E6B1-116D-43D2-97B6-228ED26EB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23F2-F9EC-483E-97FD-78ACC33B0FA4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14070-A760-4474-9A74-F83EA62C0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20F7F-F373-4337-A423-75CE0EB33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1B51-339A-42DC-8C30-59CC60321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43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74E47-A243-4A42-BB90-4CDD8D30F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EDBFE3-9C63-46D9-9558-24EDFF95D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ECE665-0D6A-4EFA-85A3-F79EFE435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8F19C-AD37-4073-BD06-EC4CB7C88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23F2-F9EC-483E-97FD-78ACC33B0FA4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EC566-ABB1-42F2-9AA4-F1EB76F45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DADF0-81C5-4798-BE0D-3432C3BAB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1B51-339A-42DC-8C30-59CC60321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83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850772-F62E-4E6C-9F56-831305994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A26842-EBBB-4FD6-AE6A-B232326A0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1DEA9-D6C3-4A7C-90DD-CEEAF29A8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E23F2-F9EC-483E-97FD-78ACC33B0FA4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80B36-D0C1-4E75-96C6-CAE2A55A7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8AD06-FC8D-42BE-91F1-E1A3A8F6EB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71B51-339A-42DC-8C30-59CC603212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7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.l.wong@qmul.ac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b.gy/cj1o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D33E3F9-181C-4582-B3B9-55DC8E47B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26A370-29A7-4C02-9C41-4B9171CF3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489B4-E7A9-7147-AD73-5395E0A0E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07C653-8401-BC4D-B05B-C6170D9D2A40}"/>
              </a:ext>
            </a:extLst>
          </p:cNvPr>
          <p:cNvSpPr/>
          <p:nvPr/>
        </p:nvSpPr>
        <p:spPr>
          <a:xfrm>
            <a:off x="1618129" y="934723"/>
            <a:ext cx="8669867" cy="561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Year 5 GP Assistantship Tutor Training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2023-2024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/>
              <a:t>Dr Vidya Mistry	</a:t>
            </a:r>
          </a:p>
          <a:p>
            <a:pPr algn="ctr"/>
            <a:r>
              <a:rPr lang="en-GB" sz="2400"/>
              <a:t>vidya.mistry@qmul.ac.uk</a:t>
            </a:r>
          </a:p>
          <a:p>
            <a:pPr algn="ctr"/>
            <a:r>
              <a:rPr lang="en-GB" sz="2400"/>
              <a:t> </a:t>
            </a:r>
          </a:p>
          <a:p>
            <a:pPr algn="ctr"/>
            <a:r>
              <a:rPr lang="en-GB" sz="2400"/>
              <a:t>Dr Yan-Ling Wong (Ling)	</a:t>
            </a:r>
          </a:p>
          <a:p>
            <a:pPr algn="ctr"/>
            <a:r>
              <a:rPr lang="en-GB" sz="2400">
                <a:hlinkClick r:id="rId3"/>
              </a:rPr>
              <a:t>y.l.wong@qmul.ac.uk</a:t>
            </a:r>
            <a:endParaRPr lang="en-GB" sz="2400"/>
          </a:p>
          <a:p>
            <a:pPr algn="ctr"/>
            <a:endParaRPr lang="en-GB" sz="2400"/>
          </a:p>
          <a:p>
            <a:pPr algn="ctr"/>
            <a:r>
              <a:rPr lang="en-GB" sz="2400"/>
              <a:t>Dr </a:t>
            </a:r>
            <a:r>
              <a:rPr lang="en-GB" sz="2400" err="1"/>
              <a:t>Amru</a:t>
            </a:r>
            <a:r>
              <a:rPr lang="en-GB" sz="2400"/>
              <a:t> </a:t>
            </a:r>
            <a:r>
              <a:rPr lang="en-GB" sz="2400" err="1"/>
              <a:t>Ainine</a:t>
            </a:r>
            <a:r>
              <a:rPr lang="en-GB" sz="2400"/>
              <a:t> – ITP</a:t>
            </a:r>
          </a:p>
          <a:p>
            <a:pPr algn="ctr"/>
            <a:endParaRPr lang="en-GB" sz="2400"/>
          </a:p>
          <a:p>
            <a:pPr algn="ctr"/>
            <a:r>
              <a:rPr lang="en-GB" sz="2400"/>
              <a:t>Mahbuba Yasmin	</a:t>
            </a:r>
          </a:p>
          <a:p>
            <a:pPr algn="ctr"/>
            <a:r>
              <a:rPr lang="en-GB" sz="2400"/>
              <a:t>m.yasmin@qmul.ac.uk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974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B2604A0C-438B-418B-8882-6987A0CC4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338"/>
            <a:ext cx="12197050" cy="68829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EB1A90-F1AC-4013-8228-32D33DC39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85718"/>
            <a:ext cx="10515600" cy="1325563"/>
          </a:xfrm>
        </p:spPr>
        <p:txBody>
          <a:bodyPr/>
          <a:lstStyle/>
          <a:p>
            <a:r>
              <a:rPr lang="en-GB">
                <a:highlight>
                  <a:srgbClr val="FFFF00"/>
                </a:highlight>
                <a:latin typeface="Arial"/>
                <a:cs typeface="Arial"/>
              </a:rPr>
              <a:t>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F50AD-EEFE-4131-88CE-CEB3FEE5D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741" y="1475854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for 23-24</a:t>
            </a:r>
          </a:p>
          <a:p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will do a teaching activity in practice/placement</a:t>
            </a:r>
          </a:p>
          <a:p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Encouraged to do in GP</a:t>
            </a:r>
          </a:p>
          <a:p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present their practice project</a:t>
            </a:r>
          </a:p>
          <a:p>
            <a:r>
              <a:rPr lang="en-GB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does not form GP sign off</a:t>
            </a:r>
          </a:p>
          <a:p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Formative assessment, details in Appendix 2 and 3 of handbook</a:t>
            </a:r>
          </a:p>
        </p:txBody>
      </p:sp>
    </p:spTree>
    <p:extLst>
      <p:ext uri="{BB962C8B-B14F-4D97-AF65-F5344CB8AC3E}">
        <p14:creationId xmlns:p14="http://schemas.microsoft.com/office/powerpoint/2010/main" val="226456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EEB03-8C23-A34B-BE9B-37FDFF5D1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99718-ABF1-F148-BC24-2E2B7D023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E0A262-D464-F846-93D3-940B4DBE4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70934FB-D9DF-3948-B63C-506CFCAADA88}"/>
              </a:ext>
            </a:extLst>
          </p:cNvPr>
          <p:cNvSpPr/>
          <p:nvPr/>
        </p:nvSpPr>
        <p:spPr>
          <a:xfrm>
            <a:off x="838200" y="1538313"/>
            <a:ext cx="10215282" cy="415498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pc="1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GB" sz="2400" spc="10" err="1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MiniCEXs</a:t>
            </a:r>
            <a:r>
              <a:rPr lang="en-GB" sz="2400" spc="1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– one to be completed by week 4 and 2</a:t>
            </a:r>
            <a:r>
              <a:rPr lang="en-GB" sz="2400" spc="10" baseline="3000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GB" sz="2400" spc="1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by week 8</a:t>
            </a:r>
            <a:endParaRPr lang="en-GB" sz="280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pc="10">
                <a:solidFill>
                  <a:srgbClr val="002060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Times New Roman"/>
              </a:rPr>
              <a:t>5</a:t>
            </a:r>
            <a:r>
              <a:rPr lang="en-GB" sz="2400" spc="10">
                <a:solidFill>
                  <a:srgbClr val="002060"/>
                </a:solidFill>
                <a:effectLst/>
                <a:highlight>
                  <a:srgbClr val="FFFF00"/>
                </a:highlight>
                <a:ea typeface="Times New Roman" panose="02020603050405020304" pitchFamily="18" charset="0"/>
                <a:cs typeface="Times New Roman"/>
              </a:rPr>
              <a:t> x Patient feedback forms (reduced from 10)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pc="1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Midway Assessment </a:t>
            </a:r>
            <a:r>
              <a:rPr lang="en-GB" sz="2400" spc="1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GB" sz="2400" spc="1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Week 5 – to include 1 x </a:t>
            </a:r>
            <a:r>
              <a:rPr lang="en-GB" sz="2400" spc="10" err="1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MiniCEX</a:t>
            </a:r>
            <a:r>
              <a:rPr lang="en-GB" sz="2400" spc="1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and review of Patient feedback forms – Jot assessment form to be completed</a:t>
            </a:r>
            <a:endParaRPr lang="en-GB" sz="280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pc="1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Patient Case and Reflection on Professional Practice Principles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pc="1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Practice Project (in pairs)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pc="1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(1) Significant Event Analysis – written up and discussed as part of SEA meeting in practice</a:t>
            </a:r>
            <a:endParaRPr lang="en-GB" sz="280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pc="1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End of placement form on </a:t>
            </a:r>
            <a:r>
              <a:rPr lang="en-GB" sz="2400" spc="10" err="1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Pebblepad</a:t>
            </a:r>
            <a:r>
              <a:rPr lang="en-GB" sz="2400" spc="1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: Overall Tutor Assessment of Performance</a:t>
            </a:r>
          </a:p>
          <a:p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E9E0FC-9A5B-4211-AD4C-06009AB2F483}"/>
              </a:ext>
            </a:extLst>
          </p:cNvPr>
          <p:cNvSpPr txBox="1"/>
          <p:nvPr/>
        </p:nvSpPr>
        <p:spPr>
          <a:xfrm>
            <a:off x="-1052569" y="230188"/>
            <a:ext cx="5717754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400" b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4257952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EEB03-8C23-A34B-BE9B-37FDFF5D1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99718-ABF1-F148-BC24-2E2B7D023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E0A262-D464-F846-93D3-940B4DBE4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2E9E0FC-9A5B-4211-AD4C-06009AB2F483}"/>
              </a:ext>
            </a:extLst>
          </p:cNvPr>
          <p:cNvSpPr txBox="1"/>
          <p:nvPr/>
        </p:nvSpPr>
        <p:spPr>
          <a:xfrm>
            <a:off x="228087" y="254061"/>
            <a:ext cx="5717754" cy="1351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400" b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Assessment standard setting exercise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400" b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Overall Assessment of GP5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795A43-73CB-B0DB-80C5-B825E2114223}"/>
              </a:ext>
            </a:extLst>
          </p:cNvPr>
          <p:cNvSpPr txBox="1"/>
          <p:nvPr/>
        </p:nvSpPr>
        <p:spPr>
          <a:xfrm>
            <a:off x="228087" y="1708041"/>
            <a:ext cx="1140009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hlinkClick r:id="rId3"/>
              </a:rPr>
              <a:t>https://rb.gy/cj1oo</a:t>
            </a:r>
            <a:endParaRPr lang="en-GB"/>
          </a:p>
          <a:p>
            <a:r>
              <a:rPr lang="en-GB"/>
              <a:t>Password: GP5</a:t>
            </a:r>
            <a:endParaRPr lang="en-GB">
              <a:cs typeface="Calibri"/>
            </a:endParaRPr>
          </a:p>
          <a:p>
            <a:r>
              <a:rPr lang="en-GB" b="1">
                <a:solidFill>
                  <a:srgbClr val="FF0000"/>
                </a:solidFill>
              </a:rPr>
              <a:t>Stop recording</a:t>
            </a:r>
            <a:endParaRPr lang="en-GB" b="1">
              <a:solidFill>
                <a:srgbClr val="FF0000"/>
              </a:solidFill>
              <a:cs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978B65-B093-8322-EC0F-15BA725DAC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1090" y="1806023"/>
            <a:ext cx="4094013" cy="411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403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EEB03-8C23-A34B-BE9B-37FDFF5D1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23BF07F-5A9E-075D-3523-3619F046F13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66842" y="1825625"/>
          <a:ext cx="5458316" cy="4351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4579">
                  <a:extLst>
                    <a:ext uri="{9D8B030D-6E8A-4147-A177-3AD203B41FA5}">
                      <a16:colId xmlns:a16="http://schemas.microsoft.com/office/drawing/2014/main" val="3511232825"/>
                    </a:ext>
                  </a:extLst>
                </a:gridCol>
                <a:gridCol w="1364579">
                  <a:extLst>
                    <a:ext uri="{9D8B030D-6E8A-4147-A177-3AD203B41FA5}">
                      <a16:colId xmlns:a16="http://schemas.microsoft.com/office/drawing/2014/main" val="602262650"/>
                    </a:ext>
                  </a:extLst>
                </a:gridCol>
                <a:gridCol w="1364579">
                  <a:extLst>
                    <a:ext uri="{9D8B030D-6E8A-4147-A177-3AD203B41FA5}">
                      <a16:colId xmlns:a16="http://schemas.microsoft.com/office/drawing/2014/main" val="3599038246"/>
                    </a:ext>
                  </a:extLst>
                </a:gridCol>
                <a:gridCol w="1364579">
                  <a:extLst>
                    <a:ext uri="{9D8B030D-6E8A-4147-A177-3AD203B41FA5}">
                      <a16:colId xmlns:a16="http://schemas.microsoft.com/office/drawing/2014/main" val="2570771671"/>
                    </a:ext>
                  </a:extLst>
                </a:gridCol>
              </a:tblGrid>
              <a:tr h="3344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OVERALL PERFORMANCE</a:t>
                      </a:r>
                      <a:endParaRPr lang="en-GB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84" marR="65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COMMENDED</a:t>
                      </a:r>
                      <a:endParaRPr lang="en-GB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84" marR="65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PASS</a:t>
                      </a:r>
                      <a:endParaRPr lang="en-GB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84" marR="65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REFERRED</a:t>
                      </a:r>
                      <a:endParaRPr lang="en-GB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84" marR="65384" marT="0" marB="0"/>
                </a:tc>
                <a:extLst>
                  <a:ext uri="{0D108BD9-81ED-4DB2-BD59-A6C34878D82A}">
                    <a16:rowId xmlns:a16="http://schemas.microsoft.com/office/drawing/2014/main" val="3708742547"/>
                  </a:ext>
                </a:extLst>
              </a:tr>
              <a:tr h="4016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Overall Performance</a:t>
                      </a:r>
                      <a:endParaRPr lang="en-GB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84" marR="65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Completed all formative assessments and goes above and beyond to reflect to an excellent standard.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Excellent knowledge base and communication skills.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Engages with all primary care tasks to an excellent standard. Inspires confidence in patients and colleagues.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Seen as an asset to the practice</a:t>
                      </a:r>
                      <a:endParaRPr lang="en-GB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84" marR="65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Formative assessments completed and reflected to a satisfactory standard.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Competent in skills and attitudes to begin work as a FY1.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Satisfactory engagement with practice activities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Is safe with patients</a:t>
                      </a:r>
                      <a:endParaRPr lang="en-GB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84" marR="65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Poor engagement with the formative assessments without extenuating circumstances.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Requires significant improvement with clinical and communication skills.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Inadequate knowledge base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Lacks insight on own abilities.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Concerns regarding patient safety</a:t>
                      </a:r>
                      <a:endParaRPr lang="en-GB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84" marR="65384" marT="0" marB="0"/>
                </a:tc>
                <a:extLst>
                  <a:ext uri="{0D108BD9-81ED-4DB2-BD59-A6C34878D82A}">
                    <a16:rowId xmlns:a16="http://schemas.microsoft.com/office/drawing/2014/main" val="390848151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8E0A262-D464-F846-93D3-940B4DBE4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2E9E0FC-9A5B-4211-AD4C-06009AB2F483}"/>
              </a:ext>
            </a:extLst>
          </p:cNvPr>
          <p:cNvSpPr txBox="1"/>
          <p:nvPr/>
        </p:nvSpPr>
        <p:spPr>
          <a:xfrm>
            <a:off x="228086" y="254061"/>
            <a:ext cx="9165295" cy="956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400" b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Assessment standard setting exercise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400" b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Overall Assessment of GP5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F9E8AE-7B3D-5356-75A3-1551E37A6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111" y="1210606"/>
            <a:ext cx="10866690" cy="528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474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0545C-3488-ED4B-9C26-48B7DB59E5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5B87D-E1C8-8E45-97A8-78580648EC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489B4-E7A9-7147-AD73-5395E0A0E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07C653-8401-BC4D-B05B-C6170D9D2A40}"/>
              </a:ext>
            </a:extLst>
          </p:cNvPr>
          <p:cNvSpPr/>
          <p:nvPr/>
        </p:nvSpPr>
        <p:spPr>
          <a:xfrm>
            <a:off x="1618129" y="1394095"/>
            <a:ext cx="8669867" cy="3322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Year 5 SSC </a:t>
            </a:r>
            <a:r>
              <a:rPr lang="en-GB" sz="280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ear </a:t>
            </a:r>
            <a:r>
              <a:rPr lang="en-GB" sz="280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eer teaching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https://sites.google.com/view/near-peer-ssc/home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Year 5 RCGP GP prize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CBME Year 5 Elective Students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DEF9AC-1416-447A-B175-F687634A28E1}"/>
              </a:ext>
            </a:extLst>
          </p:cNvPr>
          <p:cNvSpPr txBox="1"/>
          <p:nvPr/>
        </p:nvSpPr>
        <p:spPr>
          <a:xfrm>
            <a:off x="903382" y="176270"/>
            <a:ext cx="6665205" cy="39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000" b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Additional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043705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EEB03-8C23-A34B-BE9B-37FDFF5D1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408094C-C1FB-0168-DF53-B2541E4FBA4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917474"/>
          <a:ext cx="10515600" cy="167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40690395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GB" sz="1100">
                          <a:effectLst/>
                        </a:rPr>
                        <a:t>We were made to feel like part of the team, and challenged in a positive way to think like a doctor.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745021773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8E0A262-D464-F846-93D3-940B4DBE4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70934FB-D9DF-3948-B63C-506CFCAADA88}"/>
              </a:ext>
            </a:extLst>
          </p:cNvPr>
          <p:cNvSpPr/>
          <p:nvPr/>
        </p:nvSpPr>
        <p:spPr>
          <a:xfrm>
            <a:off x="638174" y="965250"/>
            <a:ext cx="1128110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i="1">
                <a:effectLst/>
                <a:ea typeface="Calibri" panose="020F0502020204030204" pitchFamily="34" charset="0"/>
              </a:rPr>
              <a:t>I was given the opportunity to tailor my learning needs with my tutor and we drew a plan to achieve them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lang="en-GB" sz="2400" i="1">
              <a:effectLst/>
              <a:ea typeface="Calibri" panose="020F0502020204030204" pitchFamily="34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We were made to feel like part of the team and challenged in a positive way to think like a doctor.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kumimoji="0" lang="en-GB" sz="24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It is the first time during medical school that I felt I was treated like an adult. This massively enhanced my learning experience, as I genuinely wanted to go in / engage with the placement.    I also really appreciated the autonomy we were trusted with in terms of speaking to / seeing patients. I believe it has really improved my history and examination skills.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E9E0FC-9A5B-4211-AD4C-06009AB2F483}"/>
              </a:ext>
            </a:extLst>
          </p:cNvPr>
          <p:cNvSpPr txBox="1"/>
          <p:nvPr/>
        </p:nvSpPr>
        <p:spPr>
          <a:xfrm>
            <a:off x="-357244" y="130125"/>
            <a:ext cx="5717754" cy="4700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Calibri" panose="020F0502020204030204" pitchFamily="34" charset="0"/>
                <a:cs typeface="Arial"/>
              </a:rPr>
              <a:t>Student Feedback from </a:t>
            </a:r>
            <a:r>
              <a:rPr lang="en-GB" sz="2400" b="1">
                <a:latin typeface="Arial"/>
                <a:ea typeface="Calibri" panose="020F0502020204030204" pitchFamily="34" charset="0"/>
                <a:cs typeface="Arial"/>
              </a:rPr>
              <a:t>22-23</a:t>
            </a:r>
            <a:endParaRPr kumimoji="0" lang="en-GB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842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EEB03-8C23-A34B-BE9B-37FDFF5D1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BBEB957-2E31-C284-8383-120859B896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666014"/>
          <a:ext cx="10515600" cy="67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15115874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GB" sz="1100">
                          <a:effectLst/>
                        </a:rPr>
                        <a:t>Structured and organised induction to include logins, expectations, timetables and responsibilities including spending time with MDT</a:t>
                      </a: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GB" sz="1100">
                          <a:effectLst/>
                        </a:rPr>
                        <a:t>Scheduled, planned and protected tutorial time</a:t>
                      </a: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GB" sz="1100">
                          <a:effectLst/>
                        </a:rPr>
                        <a:t>Ensure clinics are fully booked to maximise patient exposure, 3-4 student led surgeries seeing between 3-4 patients per session.</a:t>
                      </a: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GB" sz="1100">
                          <a:effectLst/>
                        </a:rPr>
                        <a:t>Have a variety of remote and face to face consultations to practice OSCE style histories and examinations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87028356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8E0A262-D464-F846-93D3-940B4DBE4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70934FB-D9DF-3948-B63C-506CFCAADA88}"/>
              </a:ext>
            </a:extLst>
          </p:cNvPr>
          <p:cNvSpPr/>
          <p:nvPr/>
        </p:nvSpPr>
        <p:spPr>
          <a:xfrm>
            <a:off x="638175" y="965250"/>
            <a:ext cx="1021528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•	Structured and organised induction (logins, expectations, timetables and responsibilities)</a:t>
            </a:r>
          </a:p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•	Scheduled, planned and protected tutorial time</a:t>
            </a:r>
          </a:p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•	Ensure clinics are fully booked to maximise patient exposure, 3-4 student led surgeries seeing between 3-4 patients per session.</a:t>
            </a:r>
          </a:p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Have a variety of remote and face to face consultations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Chance to practice OSCE style histories and examinations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E9E0FC-9A5B-4211-AD4C-06009AB2F483}"/>
              </a:ext>
            </a:extLst>
          </p:cNvPr>
          <p:cNvSpPr txBox="1"/>
          <p:nvPr/>
        </p:nvSpPr>
        <p:spPr>
          <a:xfrm>
            <a:off x="-143139" y="213420"/>
            <a:ext cx="6953514" cy="45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400" b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Students feel could be improved:</a:t>
            </a:r>
          </a:p>
        </p:txBody>
      </p:sp>
    </p:spTree>
    <p:extLst>
      <p:ext uri="{BB962C8B-B14F-4D97-AF65-F5344CB8AC3E}">
        <p14:creationId xmlns:p14="http://schemas.microsoft.com/office/powerpoint/2010/main" val="2906237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690650-2201-4A2A-9BC9-9786547C99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4AB73FA-959D-406B-A11D-3618764701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E0A262-D464-F846-93D3-940B4DBE4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70934FB-D9DF-3948-B63C-506CFCAADA88}"/>
              </a:ext>
            </a:extLst>
          </p:cNvPr>
          <p:cNvSpPr/>
          <p:nvPr/>
        </p:nvSpPr>
        <p:spPr>
          <a:xfrm>
            <a:off x="838200" y="1825625"/>
            <a:ext cx="10215282" cy="2032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 recording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 Questions?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US" sz="3600" b="1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21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D33E3F9-181C-4582-B3B9-55DC8E47B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26A370-29A7-4C02-9C41-4B9171CF3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489B4-E7A9-7147-AD73-5395E0A0E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07C653-8401-BC4D-B05B-C6170D9D2A40}"/>
              </a:ext>
            </a:extLst>
          </p:cNvPr>
          <p:cNvSpPr/>
          <p:nvPr/>
        </p:nvSpPr>
        <p:spPr>
          <a:xfrm>
            <a:off x="1545028" y="1687593"/>
            <a:ext cx="8669867" cy="3482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Recording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Recording will be started for the training 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will stop it for the Q&amp;A 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sng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86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1B340530-9D2E-4911-A05E-A174D1A41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534BB12-3E98-4E55-AE33-32ABD5DB3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489B4-E7A9-7147-AD73-5395E0A0E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07C653-8401-BC4D-B05B-C6170D9D2A40}"/>
              </a:ext>
            </a:extLst>
          </p:cNvPr>
          <p:cNvSpPr/>
          <p:nvPr/>
        </p:nvSpPr>
        <p:spPr>
          <a:xfrm>
            <a:off x="1618129" y="1394095"/>
            <a:ext cx="8669867" cy="6527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kumimoji="0" lang="en-GB" sz="280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Welcome to Year 5 GP Assistantship GP tutor training </a:t>
            </a:r>
          </a:p>
          <a:p>
            <a:pPr marL="457200" marR="0" lvl="0" indent="-45720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80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Highlight any changes for this year</a:t>
            </a:r>
          </a:p>
          <a:p>
            <a:pPr marR="0" lvl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lang="en-GB" sz="280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 exercises – example timetable and standard setting</a:t>
            </a:r>
          </a:p>
          <a:p>
            <a:pPr marL="457200" marR="0" lvl="0" indent="-45720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80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lang="en-GB" sz="280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80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lang="en-GB" sz="2800">
              <a:solidFill>
                <a:srgbClr val="002060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A601B7-6D61-42FB-9359-91F2D16C1732}"/>
              </a:ext>
            </a:extLst>
          </p:cNvPr>
          <p:cNvSpPr txBox="1"/>
          <p:nvPr/>
        </p:nvSpPr>
        <p:spPr>
          <a:xfrm>
            <a:off x="268996" y="365125"/>
            <a:ext cx="47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B38F70-9359-4B75-AFE8-FE22EFAE3636}"/>
              </a:ext>
            </a:extLst>
          </p:cNvPr>
          <p:cNvSpPr/>
          <p:nvPr/>
        </p:nvSpPr>
        <p:spPr>
          <a:xfrm>
            <a:off x="605191" y="149704"/>
            <a:ext cx="54908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4197963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DE697-DB51-4F52-8BDA-D59D766F4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9851B-B647-4193-B75F-7BB01709A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489B4-E7A9-7147-AD73-5395E0A0E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26909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07C653-8401-BC4D-B05B-C6170D9D2A40}"/>
              </a:ext>
            </a:extLst>
          </p:cNvPr>
          <p:cNvSpPr/>
          <p:nvPr/>
        </p:nvSpPr>
        <p:spPr>
          <a:xfrm>
            <a:off x="1618129" y="1394095"/>
            <a:ext cx="8669867" cy="469814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571500" indent="-57150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800">
                <a:latin typeface="Arial"/>
                <a:ea typeface="Calibri" panose="020F0502020204030204" pitchFamily="34" charset="0"/>
                <a:cs typeface="Arial"/>
              </a:rPr>
              <a:t>Immersive 8 week general practice placement (</a:t>
            </a:r>
            <a:r>
              <a:rPr lang="en-US" sz="2800">
                <a:highlight>
                  <a:srgbClr val="FFFF00"/>
                </a:highlight>
                <a:latin typeface="Arial"/>
                <a:ea typeface="Calibri" panose="020F0502020204030204" pitchFamily="34" charset="0"/>
                <a:cs typeface="Arial"/>
              </a:rPr>
              <a:t>includes 1 central teaching week</a:t>
            </a:r>
            <a:r>
              <a:rPr lang="en-US" sz="2800">
                <a:latin typeface="Arial"/>
                <a:ea typeface="Calibri" panose="020F0502020204030204" pitchFamily="34" charset="0"/>
                <a:cs typeface="Arial"/>
              </a:rPr>
              <a:t>) </a:t>
            </a:r>
            <a:endParaRPr lang="en-US" sz="28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endParaRPr lang="en-US" sz="28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8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 </a:t>
            </a:r>
            <a:r>
              <a:rPr lang="en-US" sz="280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generalism</a:t>
            </a:r>
            <a:r>
              <a:rPr lang="en-US" sz="28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complexity </a:t>
            </a:r>
          </a:p>
          <a:p>
            <a:pPr marL="571500" indent="-57150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endParaRPr lang="en-US" sz="28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8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Mentor and support students </a:t>
            </a:r>
          </a:p>
          <a:p>
            <a:pPr marL="571500" indent="-57150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endParaRPr lang="en-US" sz="28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8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Encourage careers in General Practice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AD621A-427D-4191-AF55-06331BC614CC}"/>
              </a:ext>
            </a:extLst>
          </p:cNvPr>
          <p:cNvSpPr txBox="1"/>
          <p:nvPr/>
        </p:nvSpPr>
        <p:spPr>
          <a:xfrm>
            <a:off x="-1994971" y="201953"/>
            <a:ext cx="8758410" cy="53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800" b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Aims of Assistantship</a:t>
            </a:r>
          </a:p>
        </p:txBody>
      </p:sp>
    </p:spTree>
    <p:extLst>
      <p:ext uri="{BB962C8B-B14F-4D97-AF65-F5344CB8AC3E}">
        <p14:creationId xmlns:p14="http://schemas.microsoft.com/office/powerpoint/2010/main" val="1071839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1B340530-9D2E-4911-A05E-A174D1A41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534BB12-3E98-4E55-AE33-32ABD5DB3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489B4-E7A9-7147-AD73-5395E0A0E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07C653-8401-BC4D-B05B-C6170D9D2A40}"/>
              </a:ext>
            </a:extLst>
          </p:cNvPr>
          <p:cNvSpPr/>
          <p:nvPr/>
        </p:nvSpPr>
        <p:spPr>
          <a:xfrm>
            <a:off x="437029" y="1027906"/>
            <a:ext cx="9958255" cy="5577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kumimoji="0" lang="en-GB" sz="16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Block 1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Monday 4</a:t>
            </a:r>
            <a:r>
              <a:rPr lang="en-US" sz="16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September – Friday 27</a:t>
            </a:r>
            <a:r>
              <a:rPr lang="en-US" sz="16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October 2023.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Central teaching week: 4</a:t>
            </a:r>
            <a:r>
              <a:rPr lang="en-US" sz="16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– 8</a:t>
            </a:r>
            <a:r>
              <a:rPr lang="en-US" sz="16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September 2023.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Intro day 11</a:t>
            </a:r>
            <a:r>
              <a:rPr lang="en-US" sz="16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September 2023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Closing day 25</a:t>
            </a:r>
            <a:r>
              <a:rPr lang="en-US" sz="16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October 2023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Mock Prescribing exam 1</a:t>
            </a:r>
            <a:r>
              <a:rPr lang="en-US" sz="16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st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September 2023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Block 2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Monday 30</a:t>
            </a:r>
            <a:r>
              <a:rPr lang="en-US" sz="16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October – Friday 8</a:t>
            </a:r>
            <a:r>
              <a:rPr lang="en-US" sz="16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December 2023 and Tuesday 2</a:t>
            </a:r>
            <a:r>
              <a:rPr lang="en-US" sz="16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nd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January – Friday 12th January 2024. 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Central teaching week 30</a:t>
            </a:r>
            <a:r>
              <a:rPr lang="en-US" sz="16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October – 3</a:t>
            </a:r>
            <a:r>
              <a:rPr lang="en-US" sz="16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rd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November 2023. 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Intro day 6</a:t>
            </a:r>
            <a:r>
              <a:rPr lang="en-US" sz="16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November 2023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Closing day 10th January 2024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Mock Prescribing exam 15</a:t>
            </a:r>
            <a:r>
              <a:rPr lang="en-US" sz="16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December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Mock Prescribing exam 12</a:t>
            </a:r>
            <a:r>
              <a:rPr lang="en-US" sz="16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January 2024 – optional for those who have missed the first 2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Block 3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Monday 15</a:t>
            </a:r>
            <a:r>
              <a:rPr lang="en-US" sz="16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January – Friday 8</a:t>
            </a:r>
            <a:r>
              <a:rPr lang="en-US" sz="16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March 2024. 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Central Teaching week 5</a:t>
            </a:r>
            <a:r>
              <a:rPr lang="en-US" sz="16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– 9</a:t>
            </a:r>
            <a:r>
              <a:rPr lang="en-US" sz="16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February 2023.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Intro day 15th January 2024 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Closing day 6</a:t>
            </a:r>
            <a:r>
              <a:rPr lang="en-US" sz="16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March 2024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Safe Prescribing exam 2</a:t>
            </a:r>
            <a:r>
              <a:rPr lang="en-US" sz="16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nd</a:t>
            </a:r>
            <a:r>
              <a:rPr lang="en-US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February 2024</a:t>
            </a:r>
            <a:endParaRPr lang="en-GB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800">
              <a:solidFill>
                <a:srgbClr val="002060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A601B7-6D61-42FB-9359-91F2D16C1732}"/>
              </a:ext>
            </a:extLst>
          </p:cNvPr>
          <p:cNvSpPr txBox="1"/>
          <p:nvPr/>
        </p:nvSpPr>
        <p:spPr>
          <a:xfrm>
            <a:off x="268996" y="365125"/>
            <a:ext cx="47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B38F70-9359-4B75-AFE8-FE22EFAE3636}"/>
              </a:ext>
            </a:extLst>
          </p:cNvPr>
          <p:cNvSpPr/>
          <p:nvPr/>
        </p:nvSpPr>
        <p:spPr>
          <a:xfrm>
            <a:off x="605191" y="149704"/>
            <a:ext cx="54908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>
                <a:latin typeface="Arial" panose="020B0604020202020204" pitchFamily="34" charset="0"/>
                <a:cs typeface="Arial" panose="020B0604020202020204" pitchFamily="34" charset="0"/>
              </a:rPr>
              <a:t>Dates for the Year</a:t>
            </a:r>
          </a:p>
        </p:txBody>
      </p:sp>
    </p:spTree>
    <p:extLst>
      <p:ext uri="{BB962C8B-B14F-4D97-AF65-F5344CB8AC3E}">
        <p14:creationId xmlns:p14="http://schemas.microsoft.com/office/powerpoint/2010/main" val="4161710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1B340530-9D2E-4911-A05E-A174D1A41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534BB12-3E98-4E55-AE33-32ABD5DB3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489B4-E7A9-7147-AD73-5395E0A0E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AA601B7-6D61-42FB-9359-91F2D16C1732}"/>
              </a:ext>
            </a:extLst>
          </p:cNvPr>
          <p:cNvSpPr txBox="1"/>
          <p:nvPr/>
        </p:nvSpPr>
        <p:spPr>
          <a:xfrm>
            <a:off x="268996" y="365125"/>
            <a:ext cx="47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B38F70-9359-4B75-AFE8-FE22EFAE3636}"/>
              </a:ext>
            </a:extLst>
          </p:cNvPr>
          <p:cNvSpPr/>
          <p:nvPr/>
        </p:nvSpPr>
        <p:spPr>
          <a:xfrm>
            <a:off x="605191" y="149704"/>
            <a:ext cx="54908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>
                <a:latin typeface="Arial" panose="020B0604020202020204" pitchFamily="34" charset="0"/>
                <a:cs typeface="Arial" panose="020B0604020202020204" pitchFamily="34" charset="0"/>
              </a:rPr>
              <a:t>What to expect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17FEA7-A856-0F46-71C4-9D36E6ADBC2D}"/>
              </a:ext>
            </a:extLst>
          </p:cNvPr>
          <p:cNvSpPr txBox="1"/>
          <p:nvPr/>
        </p:nvSpPr>
        <p:spPr>
          <a:xfrm>
            <a:off x="367469" y="1102407"/>
            <a:ext cx="1173337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Symbol" panose="05050102010706020507" pitchFamily="18" charset="2"/>
              <a:buChar char=""/>
            </a:pPr>
            <a:r>
              <a:rPr lang="en-US" sz="2400" b="1" spc="1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Intro session and induction</a:t>
            </a:r>
            <a:r>
              <a:rPr lang="en-US" sz="2400" spc="1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400" spc="12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Symbol" panose="05050102010706020507" pitchFamily="18" charset="2"/>
              <a:buChar char=""/>
            </a:pPr>
            <a:r>
              <a:rPr lang="en-US" sz="2400" b="1" spc="1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Regular Student Surgery sessions</a:t>
            </a:r>
            <a:r>
              <a:rPr lang="en-US" sz="2400" spc="1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with feedback (3 – 4 per week): combining virtual and face-to-face patient contact, a minimum of 3-4 patients per session</a:t>
            </a:r>
            <a:endParaRPr lang="en-GB" sz="2400" spc="12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Symbol" panose="05050102010706020507" pitchFamily="18" charset="2"/>
              <a:buChar char=""/>
            </a:pPr>
            <a:r>
              <a:rPr lang="en-US" sz="2400" b="1" spc="1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Backroom practice work</a:t>
            </a:r>
            <a:r>
              <a:rPr lang="en-US" sz="2400" spc="1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– Chronic Disease Reviews, Administrative work, Medication reviews and prescribing, and QOF follow-up</a:t>
            </a:r>
            <a:endParaRPr lang="en-GB" sz="2400" spc="12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Symbol" panose="05050102010706020507" pitchFamily="18" charset="2"/>
              <a:buChar char=""/>
            </a:pPr>
            <a:r>
              <a:rPr lang="en-US" sz="2400" b="1" spc="1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Professional shadowing</a:t>
            </a:r>
            <a:r>
              <a:rPr lang="en-US" sz="2400" spc="1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– sitting in and assisting with GP and/or members of the MDT.</a:t>
            </a:r>
            <a:endParaRPr lang="en-GB" sz="2400" spc="12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Symbol" panose="05050102010706020507" pitchFamily="18" charset="2"/>
              <a:buChar char=""/>
            </a:pPr>
            <a:r>
              <a:rPr lang="en-US" sz="2400" b="1" spc="1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One GP-based Tutorial session per week -</a:t>
            </a:r>
            <a:r>
              <a:rPr lang="en-US" sz="2400" spc="1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approximately 90 to 120 mins in length</a:t>
            </a:r>
            <a:endParaRPr lang="en-GB" sz="2400" spc="12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Symbol" panose="05050102010706020507" pitchFamily="18" charset="2"/>
              <a:buChar char=""/>
            </a:pPr>
            <a:r>
              <a:rPr lang="en-US" sz="2400" b="1" spc="1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Working as part of the Practice Team</a:t>
            </a:r>
            <a:r>
              <a:rPr lang="en-US" sz="2400" spc="1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- attending appropriate meetings, learning from various team members  </a:t>
            </a:r>
            <a:endParaRPr lang="en-GB" sz="2400" spc="12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Symbol" panose="05050102010706020507" pitchFamily="18" charset="2"/>
              <a:buChar char=""/>
            </a:pPr>
            <a:r>
              <a:rPr lang="en-US" sz="2400" b="1" spc="1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Self-Directed Learning sessions</a:t>
            </a:r>
            <a:r>
              <a:rPr lang="en-US" sz="2400" spc="1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(2 per week) - to allow time for assessment work and general learning  </a:t>
            </a:r>
            <a:endParaRPr lang="en-GB" sz="2400" spc="12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327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1B340530-9D2E-4911-A05E-A174D1A41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534BB12-3E98-4E55-AE33-32ABD5DB3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489B4-E7A9-7147-AD73-5395E0A0E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AA601B7-6D61-42FB-9359-91F2D16C1732}"/>
              </a:ext>
            </a:extLst>
          </p:cNvPr>
          <p:cNvSpPr txBox="1"/>
          <p:nvPr/>
        </p:nvSpPr>
        <p:spPr>
          <a:xfrm>
            <a:off x="268996" y="365125"/>
            <a:ext cx="47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B38F70-9359-4B75-AFE8-FE22EFAE3636}"/>
              </a:ext>
            </a:extLst>
          </p:cNvPr>
          <p:cNvSpPr/>
          <p:nvPr/>
        </p:nvSpPr>
        <p:spPr>
          <a:xfrm>
            <a:off x="605191" y="149704"/>
            <a:ext cx="549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>
                <a:latin typeface="Arial" panose="020B0604020202020204" pitchFamily="34" charset="0"/>
                <a:cs typeface="Arial" panose="020B0604020202020204" pitchFamily="34" charset="0"/>
              </a:rPr>
              <a:t>Timetable exercise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17FEA7-A856-0F46-71C4-9D36E6ADBC2D}"/>
              </a:ext>
            </a:extLst>
          </p:cNvPr>
          <p:cNvSpPr txBox="1"/>
          <p:nvPr/>
        </p:nvSpPr>
        <p:spPr>
          <a:xfrm>
            <a:off x="367469" y="1102407"/>
            <a:ext cx="11733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https://qmul-languagecentre.padlet.org/ylwong12/my-brilliant-padlet-tdasg0ik9qr0m2fr</a:t>
            </a:r>
          </a:p>
          <a:p>
            <a:r>
              <a:rPr lang="en-GB"/>
              <a:t>Password: gp5</a:t>
            </a:r>
          </a:p>
          <a:p>
            <a:r>
              <a:rPr lang="en-GB"/>
              <a:t>Breakout groups </a:t>
            </a:r>
          </a:p>
          <a:p>
            <a:r>
              <a:rPr lang="en-GB" b="1">
                <a:solidFill>
                  <a:srgbClr val="FF0000"/>
                </a:solidFill>
              </a:rPr>
              <a:t>Stop recording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B03592-35B5-606E-13AD-C8E6DD0496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3869" y="1501775"/>
            <a:ext cx="4256685" cy="4544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49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1B340530-9D2E-4911-A05E-A174D1A41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534BB12-3E98-4E55-AE33-32ABD5DB3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489B4-E7A9-7147-AD73-5395E0A0E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AA601B7-6D61-42FB-9359-91F2D16C1732}"/>
              </a:ext>
            </a:extLst>
          </p:cNvPr>
          <p:cNvSpPr txBox="1"/>
          <p:nvPr/>
        </p:nvSpPr>
        <p:spPr>
          <a:xfrm>
            <a:off x="268996" y="365125"/>
            <a:ext cx="47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B38F70-9359-4B75-AFE8-FE22EFAE3636}"/>
              </a:ext>
            </a:extLst>
          </p:cNvPr>
          <p:cNvSpPr/>
          <p:nvPr/>
        </p:nvSpPr>
        <p:spPr>
          <a:xfrm>
            <a:off x="605191" y="149704"/>
            <a:ext cx="7436150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4000" b="1">
                <a:highlight>
                  <a:srgbClr val="FFFF00"/>
                </a:highlight>
                <a:latin typeface="Arial"/>
                <a:cs typeface="Arial"/>
              </a:rPr>
              <a:t>Urgent and Unscheduled care</a:t>
            </a:r>
            <a:endParaRPr lang="en-GB" sz="4000" b="1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17FEA7-A856-0F46-71C4-9D36E6ADBC2D}"/>
              </a:ext>
            </a:extLst>
          </p:cNvPr>
          <p:cNvSpPr txBox="1"/>
          <p:nvPr/>
        </p:nvSpPr>
        <p:spPr>
          <a:xfrm>
            <a:off x="341832" y="1102407"/>
            <a:ext cx="11733376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2400" spc="10">
                <a:ea typeface="SimSun"/>
                <a:cs typeface="Times New Roman"/>
              </a:rPr>
              <a:t>Restart recording</a:t>
            </a:r>
          </a:p>
          <a:p>
            <a:pPr marL="742950" lvl="1" indent="-285750">
              <a:buFont typeface="Symbol" panose="05050102010706020507" pitchFamily="18" charset="2"/>
              <a:buChar char=""/>
            </a:pPr>
            <a:r>
              <a:rPr lang="en-US" sz="2400" spc="10">
                <a:ea typeface="SimSun"/>
                <a:cs typeface="Times New Roman"/>
              </a:rPr>
              <a:t>Pilot: </a:t>
            </a:r>
          </a:p>
          <a:p>
            <a:pPr marL="1200150" lvl="2" indent="-285750">
              <a:buFont typeface="Symbol" panose="05050102010706020507" pitchFamily="18" charset="2"/>
              <a:buChar char=""/>
            </a:pPr>
            <a:r>
              <a:rPr lang="en-US" sz="2400" spc="10">
                <a:ea typeface="SimSun"/>
                <a:cs typeface="Times New Roman"/>
              </a:rPr>
              <a:t>Urgent Treatment Centre </a:t>
            </a:r>
          </a:p>
          <a:p>
            <a:pPr marL="1200150" lvl="2" indent="-285750">
              <a:buFont typeface="Symbol" panose="05050102010706020507" pitchFamily="18" charset="2"/>
              <a:buChar char=""/>
            </a:pPr>
            <a:r>
              <a:rPr lang="en-US" sz="2400" spc="10">
                <a:ea typeface="SimSun"/>
                <a:cs typeface="Times New Roman"/>
              </a:rPr>
              <a:t>London Ambulance service - Fridays</a:t>
            </a:r>
          </a:p>
          <a:p>
            <a:pPr lvl="2"/>
            <a:endParaRPr lang="en-US" sz="2400" spc="10">
              <a:ea typeface="SimSun"/>
              <a:cs typeface="Times New Roman"/>
            </a:endParaRPr>
          </a:p>
          <a:p>
            <a:pPr lvl="2"/>
            <a:r>
              <a:rPr lang="en-US" sz="2400" spc="10">
                <a:ea typeface="SimSun"/>
                <a:cs typeface="Times New Roman"/>
              </a:rPr>
              <a:t>Students to negotiate with practice and provider to attend a session. </a:t>
            </a:r>
          </a:p>
          <a:p>
            <a:pPr lvl="2"/>
            <a:r>
              <a:rPr lang="en-US" sz="2400" spc="10">
                <a:ea typeface="SimSun"/>
                <a:cs typeface="Times New Roman"/>
              </a:rPr>
              <a:t>Please offer time in lieu </a:t>
            </a:r>
          </a:p>
          <a:p>
            <a:pPr lvl="2"/>
            <a:endParaRPr lang="en-US" sz="2400" spc="10">
              <a:ea typeface="SimSun"/>
              <a:cs typeface="Times New Roman"/>
            </a:endParaRPr>
          </a:p>
          <a:p>
            <a:pPr lvl="2"/>
            <a:r>
              <a:rPr lang="en-US" sz="2400" i="1" spc="10">
                <a:ea typeface="SimSun"/>
                <a:cs typeface="Times New Roman"/>
              </a:rPr>
              <a:t>Please offer experiences of Urgent and Unscheduled care in your practice – see outcomes in handbook</a:t>
            </a:r>
          </a:p>
        </p:txBody>
      </p:sp>
    </p:spTree>
    <p:extLst>
      <p:ext uri="{BB962C8B-B14F-4D97-AF65-F5344CB8AC3E}">
        <p14:creationId xmlns:p14="http://schemas.microsoft.com/office/powerpoint/2010/main" val="2965002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EEB03-8C23-A34B-BE9B-37FDFF5D1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99718-ABF1-F148-BC24-2E2B7D023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E0A262-D464-F846-93D3-940B4DBE4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70934FB-D9DF-3948-B63C-506CFCAADA88}"/>
              </a:ext>
            </a:extLst>
          </p:cNvPr>
          <p:cNvSpPr/>
          <p:nvPr/>
        </p:nvSpPr>
        <p:spPr>
          <a:xfrm>
            <a:off x="320407" y="1027905"/>
            <a:ext cx="11478658" cy="48056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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Hospice day at St Joseph’s Hospice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"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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Breaking Bad News – 1 day</a:t>
            </a: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"/>
              <a:tabLst/>
              <a:defRPr/>
            </a:pPr>
            <a:r>
              <a:rPr lang="en-US" sz="2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Conflict and Aggression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"/>
              <a:tabLst/>
              <a:defRPr/>
            </a:pPr>
            <a:endParaRPr lang="en-US" sz="24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buFont typeface="Symbol" pitchFamily="2" charset="2"/>
              <a:buChar char=""/>
              <a:defRPr/>
            </a:pPr>
            <a:r>
              <a:rPr kumimoji="0" lang="en-US" sz="2400" b="0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Doctors as Teachers/Educators</a:t>
            </a:r>
            <a:endParaRPr lang="en-US" sz="24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Ethical core cases (4) - running every 2 weeks – remotely (These will be shared with you and can be used as a basis for tutorials)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</a:p>
          <a:p>
            <a:pPr marL="342900" indent="-342900">
              <a:lnSpc>
                <a:spcPct val="107000"/>
              </a:lnSpc>
              <a:buFont typeface="Symbol" pitchFamily="2" charset="2"/>
              <a:buChar char=""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/>
              </a:rPr>
              <a:t>Closing Day –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Calibri" panose="020F0502020204030204" pitchFamily="34" charset="0"/>
                <a:cs typeface="Arial"/>
              </a:rPr>
              <a:t>Ethics lecture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/>
              </a:rPr>
              <a:t> Wednesday 25</a:t>
            </a:r>
            <a:r>
              <a:rPr kumimoji="0" lang="en-US" sz="2400" b="0" i="0" u="none" strike="noStrike" kern="1200" cap="none" spc="0" normalizeH="0" baseline="3000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/>
              </a:rPr>
              <a:t>th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/>
              </a:rPr>
              <a:t> October</a:t>
            </a:r>
            <a:r>
              <a:rPr lang="en-US" sz="2400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/>
              </a:rPr>
              <a:t> 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43CA22-BB62-43ED-91C9-5531D5B63CBF}"/>
              </a:ext>
            </a:extLst>
          </p:cNvPr>
          <p:cNvSpPr txBox="1"/>
          <p:nvPr/>
        </p:nvSpPr>
        <p:spPr>
          <a:xfrm>
            <a:off x="528810" y="270530"/>
            <a:ext cx="6753339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Central Teaching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8C85A24B-B098-E539-0E9E-857B78C35FA9}"/>
              </a:ext>
            </a:extLst>
          </p:cNvPr>
          <p:cNvSpPr/>
          <p:nvPr/>
        </p:nvSpPr>
        <p:spPr>
          <a:xfrm>
            <a:off x="6187155" y="1011060"/>
            <a:ext cx="410198" cy="27747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7CC150-CA91-FCBA-7BAB-CD6A738AAAAC}"/>
              </a:ext>
            </a:extLst>
          </p:cNvPr>
          <p:cNvSpPr txBox="1"/>
          <p:nvPr/>
        </p:nvSpPr>
        <p:spPr>
          <a:xfrm>
            <a:off x="6896456" y="2110811"/>
            <a:ext cx="4119073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>
                <a:highlight>
                  <a:srgbClr val="FFFF00"/>
                </a:highlight>
              </a:rPr>
              <a:t>Central teaching week</a:t>
            </a:r>
            <a:endParaRPr lang="en-GB" sz="2800">
              <a:highlight>
                <a:srgbClr val="FFFF00"/>
              </a:highligh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1155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b92e3b-db87-41ef-b535-5ebe821d5c43" xsi:nil="true"/>
    <lcf76f155ced4ddcb4097134ff3c332f xmlns="a78396c7-ca18-4d07-9c2d-e954ca003379">
      <Terms xmlns="http://schemas.microsoft.com/office/infopath/2007/PartnerControls"/>
    </lcf76f155ced4ddcb4097134ff3c332f>
    <SharedWithUsers xmlns="0eb92e3b-db87-41ef-b535-5ebe821d5c43">
      <UserInfo>
        <DisplayName>Amru Ainine</DisplayName>
        <AccountId>1200</AccountId>
        <AccountType/>
      </UserInfo>
      <UserInfo>
        <DisplayName>Vidya Munesh Mistry</DisplayName>
        <AccountId>225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20D98005C98849B132B1248B5991E6" ma:contentTypeVersion="14" ma:contentTypeDescription="Create a new document." ma:contentTypeScope="" ma:versionID="7b32f9e0405f709258478c425e20e035">
  <xsd:schema xmlns:xsd="http://www.w3.org/2001/XMLSchema" xmlns:xs="http://www.w3.org/2001/XMLSchema" xmlns:p="http://schemas.microsoft.com/office/2006/metadata/properties" xmlns:ns2="a78396c7-ca18-4d07-9c2d-e954ca003379" xmlns:ns3="0eb92e3b-db87-41ef-b535-5ebe821d5c43" targetNamespace="http://schemas.microsoft.com/office/2006/metadata/properties" ma:root="true" ma:fieldsID="4bae7932dff77a5cadba1e293b12a506" ns2:_="" ns3:_="">
    <xsd:import namespace="a78396c7-ca18-4d07-9c2d-e954ca003379"/>
    <xsd:import namespace="0eb92e3b-db87-41ef-b535-5ebe821d5c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396c7-ca18-4d07-9c2d-e954ca0033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c18f9b8-5ae4-4f0b-a238-a922c51e2d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b92e3b-db87-41ef-b535-5ebe821d5c4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e969891-c03a-4c16-8f7e-a1eeed106462}" ma:internalName="TaxCatchAll" ma:showField="CatchAllData" ma:web="0eb92e3b-db87-41ef-b535-5ebe821d5c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D249DF-C175-4811-A8BD-17C6C70E1B3A}">
  <ds:schemaRefs>
    <ds:schemaRef ds:uri="0eb92e3b-db87-41ef-b535-5ebe821d5c43"/>
    <ds:schemaRef ds:uri="a78396c7-ca18-4d07-9c2d-e954ca00337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2D360D0-864F-4956-8878-CE898BB3FE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A3F0D7-D283-4245-8880-3E1DCCE07532}">
  <ds:schemaRefs>
    <ds:schemaRef ds:uri="0eb92e3b-db87-41ef-b535-5ebe821d5c43"/>
    <ds:schemaRef ds:uri="a78396c7-ca18-4d07-9c2d-e954ca00337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Meera Sood</dc:creator>
  <cp:revision>3</cp:revision>
  <cp:lastPrinted>2022-08-24T11:24:56Z</cp:lastPrinted>
  <dcterms:created xsi:type="dcterms:W3CDTF">2022-08-18T10:44:23Z</dcterms:created>
  <dcterms:modified xsi:type="dcterms:W3CDTF">2023-08-30T12:13:18Z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0x0101002220D98005C98849B132B1248B5991E6</vt:lpwstr>
  </property>
  <property fmtid="{D5CDD505-2E9C-101B-9397-08002B2CF9AE}" pid="3" name="MediaServiceImageTags">
    <vt:lpwstr/>
  </property>
</Properties>
</file>