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95" r:id="rId4"/>
    <p:sldId id="297" r:id="rId5"/>
    <p:sldId id="296" r:id="rId6"/>
    <p:sldId id="298" r:id="rId7"/>
    <p:sldId id="299" r:id="rId8"/>
    <p:sldId id="302" r:id="rId9"/>
    <p:sldId id="301" r:id="rId10"/>
    <p:sldId id="300" r:id="rId11"/>
    <p:sldId id="305" r:id="rId12"/>
    <p:sldId id="304" r:id="rId13"/>
    <p:sldId id="303" r:id="rId14"/>
    <p:sldId id="306" r:id="rId15"/>
    <p:sldId id="309" r:id="rId16"/>
    <p:sldId id="307" r:id="rId17"/>
    <p:sldId id="308" r:id="rId18"/>
    <p:sldId id="267" r:id="rId19"/>
    <p:sldId id="294" r:id="rId20"/>
    <p:sldId id="293" r:id="rId21"/>
    <p:sldId id="292" r:id="rId22"/>
    <p:sldId id="268" r:id="rId23"/>
    <p:sldId id="269" r:id="rId24"/>
    <p:sldId id="310" r:id="rId25"/>
    <p:sldId id="311" r:id="rId26"/>
    <p:sldId id="258" r:id="rId27"/>
    <p:sldId id="259" r:id="rId28"/>
    <p:sldId id="260" r:id="rId29"/>
    <p:sldId id="261" r:id="rId30"/>
    <p:sldId id="262" r:id="rId31"/>
    <p:sldId id="263" r:id="rId32"/>
    <p:sldId id="264" r:id="rId33"/>
    <p:sldId id="265" r:id="rId34"/>
    <p:sldId id="266" r:id="rId35"/>
    <p:sldId id="270" r:id="rId36"/>
    <p:sldId id="272" r:id="rId37"/>
    <p:sldId id="283" r:id="rId38"/>
    <p:sldId id="273" r:id="rId39"/>
    <p:sldId id="312" r:id="rId40"/>
    <p:sldId id="288" r:id="rId41"/>
    <p:sldId id="291" r:id="rId42"/>
    <p:sldId id="289" r:id="rId43"/>
    <p:sldId id="290" r:id="rId44"/>
    <p:sldId id="27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575CD-938C-4B58-8E8F-936A678F8621}" v="2" dt="2025-03-19T15:06:08.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60"/>
  </p:normalViewPr>
  <p:slideViewPr>
    <p:cSldViewPr snapToGrid="0">
      <p:cViewPr varScale="1">
        <p:scale>
          <a:sx n="89" d="100"/>
          <a:sy n="89" d="100"/>
        </p:scale>
        <p:origin x="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40C5-1B3A-45E2-9476-25FC1547E1D8}" type="datetimeFigureOut">
              <a:rPr lang="fr-FR" smtClean="0"/>
              <a:t>06/11/2025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B1B9E-4F48-4959-8EFD-B01852A3513A}" type="slidenum">
              <a:rPr lang="fr-FR" smtClean="0"/>
              <a:t>‹#›</a:t>
            </a:fld>
            <a:endParaRPr lang="fr-FR"/>
          </a:p>
        </p:txBody>
      </p:sp>
    </p:spTree>
    <p:extLst>
      <p:ext uri="{BB962C8B-B14F-4D97-AF65-F5344CB8AC3E}">
        <p14:creationId xmlns:p14="http://schemas.microsoft.com/office/powerpoint/2010/main" val="264455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UNFCCC</a:t>
            </a:r>
          </a:p>
          <a:p>
            <a:endParaRPr lang="en-GB" dirty="0"/>
          </a:p>
        </p:txBody>
      </p:sp>
      <p:sp>
        <p:nvSpPr>
          <p:cNvPr id="4" name="Slide Number Placeholder 3"/>
          <p:cNvSpPr>
            <a:spLocks noGrp="1"/>
          </p:cNvSpPr>
          <p:nvPr>
            <p:ph type="sldNum" sz="quarter" idx="5"/>
          </p:nvPr>
        </p:nvSpPr>
        <p:spPr/>
        <p:txBody>
          <a:bodyPr/>
          <a:lstStyle/>
          <a:p>
            <a:fld id="{B8FB1B9E-4F48-4959-8EFD-B01852A3513A}" type="slidenum">
              <a:rPr lang="fr-FR" smtClean="0"/>
              <a:t>6</a:t>
            </a:fld>
            <a:endParaRPr lang="fr-FR"/>
          </a:p>
        </p:txBody>
      </p:sp>
    </p:spTree>
    <p:extLst>
      <p:ext uri="{BB962C8B-B14F-4D97-AF65-F5344CB8AC3E}">
        <p14:creationId xmlns:p14="http://schemas.microsoft.com/office/powerpoint/2010/main" val="202910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FB1B9E-4F48-4959-8EFD-B01852A3513A}" type="slidenum">
              <a:rPr lang="fr-FR" smtClean="0"/>
              <a:t>8</a:t>
            </a:fld>
            <a:endParaRPr lang="fr-FR"/>
          </a:p>
        </p:txBody>
      </p:sp>
    </p:spTree>
    <p:extLst>
      <p:ext uri="{BB962C8B-B14F-4D97-AF65-F5344CB8AC3E}">
        <p14:creationId xmlns:p14="http://schemas.microsoft.com/office/powerpoint/2010/main" val="236431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COP itself  but also the margins of the COP.</a:t>
            </a:r>
          </a:p>
          <a:p>
            <a:r>
              <a:rPr lang="en-GB" dirty="0"/>
              <a:t>Media presence. </a:t>
            </a:r>
          </a:p>
          <a:p>
            <a:r>
              <a:rPr lang="en-GB" dirty="0"/>
              <a:t>The nature of the Paris agreement itself. </a:t>
            </a:r>
          </a:p>
        </p:txBody>
      </p:sp>
      <p:sp>
        <p:nvSpPr>
          <p:cNvPr id="4" name="Slide Number Placeholder 3"/>
          <p:cNvSpPr>
            <a:spLocks noGrp="1"/>
          </p:cNvSpPr>
          <p:nvPr>
            <p:ph type="sldNum" sz="quarter" idx="5"/>
          </p:nvPr>
        </p:nvSpPr>
        <p:spPr/>
        <p:txBody>
          <a:bodyPr/>
          <a:lstStyle/>
          <a:p>
            <a:fld id="{B8FB1B9E-4F48-4959-8EFD-B01852A3513A}" type="slidenum">
              <a:rPr lang="fr-FR" smtClean="0"/>
              <a:t>11</a:t>
            </a:fld>
            <a:endParaRPr lang="fr-FR"/>
          </a:p>
        </p:txBody>
      </p:sp>
    </p:spTree>
    <p:extLst>
      <p:ext uri="{BB962C8B-B14F-4D97-AF65-F5344CB8AC3E}">
        <p14:creationId xmlns:p14="http://schemas.microsoft.com/office/powerpoint/2010/main" val="300849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Conflicting narratives. </a:t>
            </a:r>
          </a:p>
          <a:p>
            <a:r>
              <a:rPr lang="en-GB" dirty="0"/>
              <a:t>But also provides insights into dominant narratives around climate action. A growing part of climate politics has become effort to push and control the narrative.</a:t>
            </a:r>
          </a:p>
        </p:txBody>
      </p:sp>
      <p:sp>
        <p:nvSpPr>
          <p:cNvPr id="4" name="Slide Number Placeholder 3"/>
          <p:cNvSpPr>
            <a:spLocks noGrp="1"/>
          </p:cNvSpPr>
          <p:nvPr>
            <p:ph type="sldNum" sz="quarter" idx="5"/>
          </p:nvPr>
        </p:nvSpPr>
        <p:spPr/>
        <p:txBody>
          <a:bodyPr/>
          <a:lstStyle/>
          <a:p>
            <a:fld id="{B8FB1B9E-4F48-4959-8EFD-B01852A3513A}" type="slidenum">
              <a:rPr lang="fr-FR" smtClean="0"/>
              <a:t>16</a:t>
            </a:fld>
            <a:endParaRPr lang="fr-FR"/>
          </a:p>
        </p:txBody>
      </p:sp>
    </p:spTree>
    <p:extLst>
      <p:ext uri="{BB962C8B-B14F-4D97-AF65-F5344CB8AC3E}">
        <p14:creationId xmlns:p14="http://schemas.microsoft.com/office/powerpoint/2010/main" val="422968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F0874-8F29-87EF-732F-B348934CCE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6EA257-B3C2-4C0A-2D10-42570430A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01EC95-2878-DD59-0559-9E3E4D57A911}"/>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607DDAEB-D118-005C-25C9-F37EE2732F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3FBF56-7C0A-BAC1-3844-44E62956FDDE}"/>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351837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6EA8C8-CC41-7A22-F864-590E7E1B88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1C5FAC-0B57-66B8-FED1-E228D0DAFA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F17DE2-7C0D-B6E9-F60E-275B0CE4BA3A}"/>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28F0AC08-6D3A-B3C6-CB2F-4160D7A4FF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0DBF6D-3F4E-32BD-7C7D-88CC950725E3}"/>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4871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494737D-6017-503D-81D7-EA35928A759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C1803E-C6C1-86E4-80FD-B439A28F6E9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BEECB-11EC-E2FE-B923-3172E57B5E73}"/>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CC825B45-DBEA-244D-D27B-2CE23655D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22842E-2E54-3461-F3DA-2C275E9559C6}"/>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423096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02C07-4CBA-FDD1-64B0-29EFCCEC1B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DE5F76-A20A-FF55-41AB-34D4A37DFA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4ABFBA-0AF8-70F6-35F3-590A699B6B2C}"/>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113E9242-D341-0687-24ED-A88B77E492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BE6D13-664E-78CA-B7CB-83E9917B2AE3}"/>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360215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CB3EA-77F6-BBA7-96D4-F7D8516591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6C452CC-9692-E77D-817D-AED6C1CE33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CAD58EF-B9F8-6EFE-AF3B-C252E6C3046E}"/>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375DD1C0-C07D-DA6D-57C6-324A3A3E0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BADFF1-E7EC-BD92-5D10-4B22D81A2ECF}"/>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9234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458C6-AA55-B2B6-34EB-29F67EBCF4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D8D798-E189-F58F-25AC-C24BAF8F34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F53764C-9DF0-3280-D3F2-0F703A688D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8C306B-8602-8CE4-641A-D81AE41CAC84}"/>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21913BD3-A6BD-15F4-71C9-E73C5CCF1B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6DE1FC-8345-ACF5-81AC-4F9B2794CD1D}"/>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147071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0DF7A-9339-646E-3781-41DA5A178C3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87AE6A0-5689-A506-606E-35A3BA763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1576FB9-E0F1-4F93-933D-9813B70C1C9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4DA442-DCEB-AB05-16CB-5ABD51CD8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2F78F7D-9083-C701-FEC5-ECF358F7AFC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9E5BF6-0FAE-2853-4CD6-08FEEB0DEDE1}"/>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8" name="Espace réservé du pied de page 7">
            <a:extLst>
              <a:ext uri="{FF2B5EF4-FFF2-40B4-BE49-F238E27FC236}">
                <a16:creationId xmlns:a16="http://schemas.microsoft.com/office/drawing/2014/main" id="{3B15161E-478C-E1B4-29FD-3ACABD9614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45B13F-F40F-B7B3-D6F9-6A4918E35856}"/>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9743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E6DE28-BC9F-C974-C435-2A8E32074A8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667BA37-C1FF-F48A-61E0-92CC8DA67A01}"/>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4" name="Espace réservé du pied de page 3">
            <a:extLst>
              <a:ext uri="{FF2B5EF4-FFF2-40B4-BE49-F238E27FC236}">
                <a16:creationId xmlns:a16="http://schemas.microsoft.com/office/drawing/2014/main" id="{1ACABE9A-BCB7-D702-9192-6E79C29E0C1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188312D-8D17-3170-1C5F-D7DA1893CFBB}"/>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174054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1CE311-CEC3-BDC0-9B5D-E4856523F133}"/>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3" name="Espace réservé du pied de page 2">
            <a:extLst>
              <a:ext uri="{FF2B5EF4-FFF2-40B4-BE49-F238E27FC236}">
                <a16:creationId xmlns:a16="http://schemas.microsoft.com/office/drawing/2014/main" id="{1B4AACA5-D5A8-2102-9987-6E4CA39D59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CD20F34-882F-583E-030D-C1E8542DC717}"/>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31403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3BEBF-A77F-37D8-1A7D-5B24615034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FF383E-AA02-CD6F-266B-5B3CE3C3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76CDA4-C490-C682-E330-7C7BB75D7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34A0E78-73B5-8219-4EBD-68994C293C86}"/>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9460479B-E00F-5421-5BAE-F678275DFF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995C27-7527-E5A8-4CEE-FC2C08F41D13}"/>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129440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3C1D2-C71C-24A4-4963-8BDE161CFB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C0B8FB9-F814-421D-259B-BD249C6875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9230431-8F54-499C-9AEC-5F1C414F7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27E481-FADD-8A6E-E906-ABD7328A16D6}"/>
              </a:ext>
            </a:extLst>
          </p:cNvPr>
          <p:cNvSpPr>
            <a:spLocks noGrp="1"/>
          </p:cNvSpPr>
          <p:nvPr>
            <p:ph type="dt" sz="half" idx="10"/>
          </p:nvPr>
        </p:nvSpPr>
        <p:spPr/>
        <p:txBody>
          <a:bodyPr/>
          <a:lstStyle/>
          <a:p>
            <a:fld id="{D7A457A7-2758-4D84-86A1-2E05521020EE}"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251238B8-714F-724A-1504-7F6D52410D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92F572-791A-4EB0-C88E-FDBA92BF133A}"/>
              </a:ext>
            </a:extLst>
          </p:cNvPr>
          <p:cNvSpPr>
            <a:spLocks noGrp="1"/>
          </p:cNvSpPr>
          <p:nvPr>
            <p:ph type="sldNum" sz="quarter" idx="12"/>
          </p:nvPr>
        </p:nvSpPr>
        <p:spPr/>
        <p:txBody>
          <a:bodyPr/>
          <a:lstStyle/>
          <a:p>
            <a:fld id="{6C6E7D18-0BAE-42A4-B54E-4DDF3C3DE63C}" type="slidenum">
              <a:rPr lang="fr-FR" smtClean="0"/>
              <a:t>‹#›</a:t>
            </a:fld>
            <a:endParaRPr lang="fr-FR"/>
          </a:p>
        </p:txBody>
      </p:sp>
    </p:spTree>
    <p:extLst>
      <p:ext uri="{BB962C8B-B14F-4D97-AF65-F5344CB8AC3E}">
        <p14:creationId xmlns:p14="http://schemas.microsoft.com/office/powerpoint/2010/main" val="14308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9BBBB2-4963-73B7-747F-1203EA34E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D5C95C8-ACE3-4F0E-F7F4-CBB019EBD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754B4B-A873-CD90-94C4-78148B7A6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A457A7-2758-4D84-86A1-2E05521020EE}"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271C4085-B0EC-489D-EBF1-C2DD10A2ED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92E7F53-EEFD-ADB3-72FE-0B19B48D3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6E7D18-0BAE-42A4-B54E-4DDF3C3DE63C}" type="slidenum">
              <a:rPr lang="fr-FR" smtClean="0"/>
              <a:t>‹#›</a:t>
            </a:fld>
            <a:endParaRPr lang="fr-FR"/>
          </a:p>
        </p:txBody>
      </p:sp>
    </p:spTree>
    <p:extLst>
      <p:ext uri="{BB962C8B-B14F-4D97-AF65-F5344CB8AC3E}">
        <p14:creationId xmlns:p14="http://schemas.microsoft.com/office/powerpoint/2010/main" val="241688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brooklynrail.org/2011/03/local/the-luxury-cit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éo 4" descr="Skyscrapers And Location Icons">
            <a:extLst>
              <a:ext uri="{FF2B5EF4-FFF2-40B4-BE49-F238E27FC236}">
                <a16:creationId xmlns:a16="http://schemas.microsoft.com/office/drawing/2014/main" id="{CD099C2A-64AB-682A-693A-A4D2033B8A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0A5C5C-2F3C-AFBE-D2A5-E1D41D99C18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7000" dirty="0">
                <a:solidFill>
                  <a:srgbClr val="FFFFFF"/>
                </a:solidFill>
                <a:latin typeface="Impact" panose="020B0806030902050204" pitchFamily="34" charset="0"/>
              </a:rPr>
              <a:t>Cities in international </a:t>
            </a:r>
            <a:br>
              <a:rPr lang="fr-FR" sz="7000" dirty="0">
                <a:solidFill>
                  <a:srgbClr val="FFFFFF"/>
                </a:solidFill>
                <a:latin typeface="Impact" panose="020B0806030902050204" pitchFamily="34" charset="0"/>
              </a:rPr>
            </a:br>
            <a:r>
              <a:rPr lang="fr-FR" sz="7000" dirty="0" err="1">
                <a:solidFill>
                  <a:srgbClr val="FFFFFF"/>
                </a:solidFill>
                <a:latin typeface="Impact" panose="020B0806030902050204" pitchFamily="34" charset="0"/>
              </a:rPr>
              <a:t>climate</a:t>
            </a:r>
            <a:r>
              <a:rPr lang="fr-FR" sz="7000" dirty="0">
                <a:solidFill>
                  <a:srgbClr val="FFFFFF"/>
                </a:solidFill>
                <a:latin typeface="Impact" panose="020B0806030902050204" pitchFamily="34" charset="0"/>
              </a:rPr>
              <a:t> </a:t>
            </a:r>
            <a:r>
              <a:rPr lang="fr-FR" sz="7000" dirty="0" err="1">
                <a:solidFill>
                  <a:srgbClr val="FFFFFF"/>
                </a:solidFill>
                <a:latin typeface="Impact" panose="020B0806030902050204" pitchFamily="34" charset="0"/>
              </a:rPr>
              <a:t>politics</a:t>
            </a:r>
            <a:endParaRPr lang="fr-FR" sz="7000" dirty="0">
              <a:solidFill>
                <a:srgbClr val="FFFFFF"/>
              </a:solidFill>
              <a:latin typeface="Impact" panose="020B0806030902050204" pitchFamily="34" charset="0"/>
            </a:endParaRPr>
          </a:p>
        </p:txBody>
      </p:sp>
      <p:sp>
        <p:nvSpPr>
          <p:cNvPr id="3" name="Sous-titre 2">
            <a:extLst>
              <a:ext uri="{FF2B5EF4-FFF2-40B4-BE49-F238E27FC236}">
                <a16:creationId xmlns:a16="http://schemas.microsoft.com/office/drawing/2014/main" id="{FAF3F029-690A-691B-65D7-87486980E1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sz="3000" dirty="0">
                <a:solidFill>
                  <a:srgbClr val="FFFFFF"/>
                </a:solidFill>
                <a:latin typeface="Georgia" panose="02040502050405020303" pitchFamily="18" charset="0"/>
              </a:rPr>
              <a:t>Week 7</a:t>
            </a:r>
          </a:p>
        </p:txBody>
      </p:sp>
    </p:spTree>
    <p:extLst>
      <p:ext uri="{BB962C8B-B14F-4D97-AF65-F5344CB8AC3E}">
        <p14:creationId xmlns:p14="http://schemas.microsoft.com/office/powerpoint/2010/main" val="24190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GlobalABC at COP30 | GlobalABC">
            <a:extLst>
              <a:ext uri="{FF2B5EF4-FFF2-40B4-BE49-F238E27FC236}">
                <a16:creationId xmlns:a16="http://schemas.microsoft.com/office/drawing/2014/main" id="{03E783D4-3381-8AD3-ED02-9C4B2CBE0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67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B55D-E26D-4141-B518-3A35684EE500}"/>
              </a:ext>
            </a:extLst>
          </p:cNvPr>
          <p:cNvSpPr>
            <a:spLocks noGrp="1"/>
          </p:cNvSpPr>
          <p:nvPr>
            <p:ph type="title"/>
          </p:nvPr>
        </p:nvSpPr>
        <p:spPr>
          <a:xfrm>
            <a:off x="838200" y="365125"/>
            <a:ext cx="10515600" cy="5733923"/>
          </a:xfrm>
        </p:spPr>
        <p:txBody>
          <a:bodyPr>
            <a:normAutofit/>
          </a:bodyPr>
          <a:lstStyle/>
          <a:p>
            <a:pPr algn="ctr"/>
            <a:r>
              <a:rPr lang="en-GB" sz="8000" dirty="0">
                <a:latin typeface="Impact" panose="020B0806030902050204" pitchFamily="34" charset="0"/>
              </a:rPr>
              <a:t>The COP as performance</a:t>
            </a:r>
          </a:p>
        </p:txBody>
      </p:sp>
    </p:spTree>
    <p:extLst>
      <p:ext uri="{BB962C8B-B14F-4D97-AF65-F5344CB8AC3E}">
        <p14:creationId xmlns:p14="http://schemas.microsoft.com/office/powerpoint/2010/main" val="76421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BF8A-C55D-7BC8-2069-D2E578880799}"/>
              </a:ext>
            </a:extLst>
          </p:cNvPr>
          <p:cNvSpPr>
            <a:spLocks noGrp="1"/>
          </p:cNvSpPr>
          <p:nvPr>
            <p:ph type="ctrTitle"/>
          </p:nvPr>
        </p:nvSpPr>
        <p:spPr>
          <a:xfrm>
            <a:off x="1524000" y="1122362"/>
            <a:ext cx="9144000" cy="4108006"/>
          </a:xfrm>
        </p:spPr>
        <p:txBody>
          <a:bodyPr>
            <a:normAutofit/>
          </a:bodyPr>
          <a:lstStyle/>
          <a:p>
            <a:r>
              <a:rPr lang="en-GB" sz="6500" dirty="0">
                <a:latin typeface="Impact" panose="020B0806030902050204" pitchFamily="34" charset="0"/>
              </a:rPr>
              <a:t>“Incantatory governance” </a:t>
            </a:r>
            <a:r>
              <a:rPr lang="en-GB" sz="4000" dirty="0">
                <a:latin typeface="Georgia" panose="02040502050405020303" pitchFamily="18" charset="0"/>
              </a:rPr>
              <a:t>(Aykut, Morena &amp; Foyer, 2021)</a:t>
            </a:r>
            <a:br>
              <a:rPr lang="en-GB" sz="4000" dirty="0">
                <a:latin typeface="Georgia" panose="02040502050405020303" pitchFamily="18" charset="0"/>
              </a:rPr>
            </a:br>
            <a:br>
              <a:rPr lang="en-GB" dirty="0">
                <a:latin typeface="Impact" panose="020B0806030902050204" pitchFamily="34" charset="0"/>
              </a:rPr>
            </a:br>
            <a:r>
              <a:rPr lang="en-GB" dirty="0" err="1">
                <a:latin typeface="Georgia" panose="02040502050405020303" pitchFamily="18" charset="0"/>
              </a:rPr>
              <a:t>Symbolic,discursive</a:t>
            </a:r>
            <a:r>
              <a:rPr lang="en-GB" dirty="0">
                <a:latin typeface="Georgia" panose="02040502050405020303" pitchFamily="18" charset="0"/>
              </a:rPr>
              <a:t>&amp; performative dimensions.</a:t>
            </a:r>
          </a:p>
        </p:txBody>
      </p:sp>
    </p:spTree>
    <p:extLst>
      <p:ext uri="{BB962C8B-B14F-4D97-AF65-F5344CB8AC3E}">
        <p14:creationId xmlns:p14="http://schemas.microsoft.com/office/powerpoint/2010/main" val="386664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The world's most polluting cities are revealed at COP29">
            <a:extLst>
              <a:ext uri="{FF2B5EF4-FFF2-40B4-BE49-F238E27FC236}">
                <a16:creationId xmlns:a16="http://schemas.microsoft.com/office/drawing/2014/main" id="{71A367BA-ED39-AAA1-5F67-AB2EBE843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eveloped countries at COP29 urged to put a figure on climate cash as  deadline looms | Science, Climate &amp; Tech News | Sky News">
            <a:extLst>
              <a:ext uri="{FF2B5EF4-FFF2-40B4-BE49-F238E27FC236}">
                <a16:creationId xmlns:a16="http://schemas.microsoft.com/office/drawing/2014/main" id="{9CA99AFC-6923-4D88-D846-C1993975C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13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0287-ED98-5A45-ECF8-8D307E4F1693}"/>
              </a:ext>
            </a:extLst>
          </p:cNvPr>
          <p:cNvSpPr>
            <a:spLocks noGrp="1"/>
          </p:cNvSpPr>
          <p:nvPr>
            <p:ph type="title"/>
          </p:nvPr>
        </p:nvSpPr>
        <p:spPr>
          <a:xfrm>
            <a:off x="838200" y="365125"/>
            <a:ext cx="5413310" cy="1325563"/>
          </a:xfrm>
        </p:spPr>
        <p:txBody>
          <a:bodyPr/>
          <a:lstStyle/>
          <a:p>
            <a:r>
              <a:rPr lang="en-GB" dirty="0">
                <a:latin typeface="Impact" panose="020B0806030902050204" pitchFamily="34" charset="0"/>
              </a:rPr>
              <a:t>Shaping the climate narrative</a:t>
            </a:r>
          </a:p>
        </p:txBody>
      </p:sp>
      <p:sp>
        <p:nvSpPr>
          <p:cNvPr id="3" name="Content Placeholder 2">
            <a:extLst>
              <a:ext uri="{FF2B5EF4-FFF2-40B4-BE49-F238E27FC236}">
                <a16:creationId xmlns:a16="http://schemas.microsoft.com/office/drawing/2014/main" id="{6DD73422-5452-78DE-9E7A-890C3602ABF6}"/>
              </a:ext>
            </a:extLst>
          </p:cNvPr>
          <p:cNvSpPr>
            <a:spLocks noGrp="1"/>
          </p:cNvSpPr>
          <p:nvPr>
            <p:ph idx="1"/>
          </p:nvPr>
        </p:nvSpPr>
        <p:spPr>
          <a:xfrm>
            <a:off x="838200" y="2256183"/>
            <a:ext cx="5102291" cy="4236692"/>
          </a:xfrm>
        </p:spPr>
        <p:txBody>
          <a:bodyPr>
            <a:normAutofit fontScale="85000" lnSpcReduction="10000"/>
          </a:bodyPr>
          <a:lstStyle/>
          <a:p>
            <a:r>
              <a:rPr lang="en-GB" dirty="0">
                <a:latin typeface="Georgia" panose="02040502050405020303" pitchFamily="18" charset="0"/>
              </a:rPr>
              <a:t>Conflicting narratives. </a:t>
            </a:r>
          </a:p>
          <a:p>
            <a:r>
              <a:rPr lang="en-GB" dirty="0">
                <a:latin typeface="Georgia" panose="02040502050405020303" pitchFamily="18" charset="0"/>
              </a:rPr>
              <a:t>Climate politics: Increasingly focused on shaping the dominant narrative &amp; controlling the narrative around climate action. </a:t>
            </a:r>
          </a:p>
          <a:p>
            <a:r>
              <a:rPr lang="en-GB" dirty="0">
                <a:latin typeface="Georgia" panose="02040502050405020303" pitchFamily="18" charset="0"/>
              </a:rPr>
              <a:t>Especially since COP21 (Paris Agreement). </a:t>
            </a:r>
          </a:p>
          <a:p>
            <a:r>
              <a:rPr lang="en-GB" dirty="0">
                <a:latin typeface="Georgia" panose="02040502050405020303" pitchFamily="18" charset="0"/>
              </a:rPr>
              <a:t>The role of communication &amp; communicators (thought leaders, communications/PR experts…).</a:t>
            </a:r>
          </a:p>
          <a:p>
            <a:r>
              <a:rPr lang="en-GB" dirty="0">
                <a:latin typeface="Georgia" panose="02040502050405020303" pitchFamily="18" charset="0"/>
              </a:rPr>
              <a:t>Global Strategic Communications Council (GSCC).</a:t>
            </a:r>
          </a:p>
        </p:txBody>
      </p:sp>
      <p:pic>
        <p:nvPicPr>
          <p:cNvPr id="5" name="Picture 4">
            <a:extLst>
              <a:ext uri="{FF2B5EF4-FFF2-40B4-BE49-F238E27FC236}">
                <a16:creationId xmlns:a16="http://schemas.microsoft.com/office/drawing/2014/main" id="{C07F7746-D0C9-7238-81F0-64F29436885C}"/>
              </a:ext>
            </a:extLst>
          </p:cNvPr>
          <p:cNvPicPr>
            <a:picLocks noChangeAspect="1"/>
          </p:cNvPicPr>
          <p:nvPr/>
        </p:nvPicPr>
        <p:blipFill>
          <a:blip r:embed="rId2"/>
          <a:stretch>
            <a:fillRect/>
          </a:stretch>
        </p:blipFill>
        <p:spPr>
          <a:xfrm>
            <a:off x="6251510" y="0"/>
            <a:ext cx="5940490" cy="6858000"/>
          </a:xfrm>
          <a:prstGeom prst="rect">
            <a:avLst/>
          </a:prstGeom>
        </p:spPr>
      </p:pic>
    </p:spTree>
    <p:extLst>
      <p:ext uri="{BB962C8B-B14F-4D97-AF65-F5344CB8AC3E}">
        <p14:creationId xmlns:p14="http://schemas.microsoft.com/office/powerpoint/2010/main" val="103491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407F5E-4F2D-DDC7-9AFF-256ED8E149E1}"/>
              </a:ext>
            </a:extLst>
          </p:cNvPr>
          <p:cNvPicPr>
            <a:picLocks noChangeAspect="1"/>
          </p:cNvPicPr>
          <p:nvPr/>
        </p:nvPicPr>
        <p:blipFill>
          <a:blip r:embed="rId3"/>
          <a:srcRect l="5660" r="4101"/>
          <a:stretch>
            <a:fillRect/>
          </a:stretch>
        </p:blipFill>
        <p:spPr>
          <a:xfrm>
            <a:off x="20" y="1282"/>
            <a:ext cx="12191980" cy="6856718"/>
          </a:xfrm>
          <a:prstGeom prst="rect">
            <a:avLst/>
          </a:prstGeom>
        </p:spPr>
      </p:pic>
    </p:spTree>
    <p:extLst>
      <p:ext uri="{BB962C8B-B14F-4D97-AF65-F5344CB8AC3E}">
        <p14:creationId xmlns:p14="http://schemas.microsoft.com/office/powerpoint/2010/main" val="234384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4914-250D-9611-C88E-468EE155807C}"/>
              </a:ext>
            </a:extLst>
          </p:cNvPr>
          <p:cNvSpPr>
            <a:spLocks noGrp="1"/>
          </p:cNvSpPr>
          <p:nvPr>
            <p:ph type="ctrTitle"/>
          </p:nvPr>
        </p:nvSpPr>
        <p:spPr>
          <a:xfrm>
            <a:off x="1524000" y="1122362"/>
            <a:ext cx="9144000" cy="4025709"/>
          </a:xfrm>
        </p:spPr>
        <p:txBody>
          <a:bodyPr>
            <a:noAutofit/>
          </a:bodyPr>
          <a:lstStyle/>
          <a:p>
            <a:r>
              <a:rPr lang="en-GB" sz="8000" dirty="0">
                <a:latin typeface="Impact" panose="020B0806030902050204" pitchFamily="34" charset="0"/>
              </a:rPr>
              <a:t>Cities &amp; the international climate debate</a:t>
            </a:r>
          </a:p>
        </p:txBody>
      </p:sp>
    </p:spTree>
    <p:extLst>
      <p:ext uri="{BB962C8B-B14F-4D97-AF65-F5344CB8AC3E}">
        <p14:creationId xmlns:p14="http://schemas.microsoft.com/office/powerpoint/2010/main" val="267310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Don't call them naff — we need garden cities now more than ever">
            <a:extLst>
              <a:ext uri="{FF2B5EF4-FFF2-40B4-BE49-F238E27FC236}">
                <a16:creationId xmlns:a16="http://schemas.microsoft.com/office/drawing/2014/main" id="{12E9DD7B-9121-B493-7888-EAD6154FF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49" name="Freeform: Shape 1024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684130FF-8827-B456-8738-9051EF70C855}"/>
              </a:ext>
            </a:extLst>
          </p:cNvPr>
          <p:cNvSpPr>
            <a:spLocks noGrp="1"/>
          </p:cNvSpPr>
          <p:nvPr>
            <p:ph type="title"/>
          </p:nvPr>
        </p:nvSpPr>
        <p:spPr>
          <a:xfrm>
            <a:off x="1037809" y="1071350"/>
            <a:ext cx="4775162" cy="1339382"/>
          </a:xfrm>
        </p:spPr>
        <p:txBody>
          <a:bodyPr>
            <a:normAutofit/>
          </a:bodyPr>
          <a:lstStyle/>
          <a:p>
            <a:r>
              <a:rPr lang="fr-FR" sz="2800" dirty="0" err="1">
                <a:latin typeface="Impact" panose="020B0806030902050204" pitchFamily="34" charset="0"/>
              </a:rPr>
              <a:t>Why</a:t>
            </a:r>
            <a:r>
              <a:rPr lang="fr-FR" sz="2800" dirty="0">
                <a:latin typeface="Impact" panose="020B0806030902050204" pitchFamily="34" charset="0"/>
              </a:rPr>
              <a:t> have </a:t>
            </a:r>
            <a:r>
              <a:rPr lang="fr-FR" sz="2800" dirty="0" err="1">
                <a:latin typeface="Impact" panose="020B0806030902050204" pitchFamily="34" charset="0"/>
              </a:rPr>
              <a:t>cities</a:t>
            </a:r>
            <a:r>
              <a:rPr lang="fr-FR" sz="2800" dirty="0">
                <a:latin typeface="Impact" panose="020B0806030902050204" pitchFamily="34" charset="0"/>
              </a:rPr>
              <a:t> </a:t>
            </a:r>
            <a:r>
              <a:rPr lang="fr-FR" sz="2800" dirty="0" err="1">
                <a:latin typeface="Impact" panose="020B0806030902050204" pitchFamily="34" charset="0"/>
              </a:rPr>
              <a:t>become</a:t>
            </a:r>
            <a:r>
              <a:rPr lang="fr-FR" sz="2800" dirty="0">
                <a:latin typeface="Impact" panose="020B0806030902050204" pitchFamily="34" charset="0"/>
              </a:rPr>
              <a:t> </a:t>
            </a:r>
            <a:r>
              <a:rPr lang="fr-FR" sz="2800" dirty="0" err="1">
                <a:latin typeface="Impact" panose="020B0806030902050204" pitchFamily="34" charset="0"/>
              </a:rPr>
              <a:t>so</a:t>
            </a:r>
            <a:r>
              <a:rPr lang="fr-FR" sz="2800" dirty="0">
                <a:latin typeface="Impact" panose="020B0806030902050204" pitchFamily="34" charset="0"/>
              </a:rPr>
              <a:t> </a:t>
            </a:r>
            <a:r>
              <a:rPr lang="fr-FR" sz="2800">
                <a:latin typeface="Impact" panose="020B0806030902050204" pitchFamily="34" charset="0"/>
              </a:rPr>
              <a:t>central to the </a:t>
            </a:r>
            <a:r>
              <a:rPr lang="fr-FR" sz="2800" dirty="0">
                <a:latin typeface="Impact" panose="020B0806030902050204" pitchFamily="34" charset="0"/>
              </a:rPr>
              <a:t>international </a:t>
            </a:r>
            <a:r>
              <a:rPr lang="fr-FR" sz="2800" dirty="0" err="1">
                <a:latin typeface="Impact" panose="020B0806030902050204" pitchFamily="34" charset="0"/>
              </a:rPr>
              <a:t>climate</a:t>
            </a:r>
            <a:r>
              <a:rPr lang="fr-FR" sz="2800" dirty="0">
                <a:latin typeface="Impact" panose="020B0806030902050204" pitchFamily="34" charset="0"/>
              </a:rPr>
              <a:t> </a:t>
            </a:r>
            <a:r>
              <a:rPr lang="fr-FR" sz="2800" dirty="0" err="1">
                <a:latin typeface="Impact" panose="020B0806030902050204" pitchFamily="34" charset="0"/>
              </a:rPr>
              <a:t>debate</a:t>
            </a:r>
            <a:r>
              <a:rPr lang="fr-FR" sz="2800" dirty="0">
                <a:latin typeface="Impact" panose="020B0806030902050204" pitchFamily="34" charset="0"/>
              </a:rPr>
              <a:t>? </a:t>
            </a:r>
          </a:p>
        </p:txBody>
      </p:sp>
      <p:sp>
        <p:nvSpPr>
          <p:cNvPr id="1025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E2C2BE1-7CF8-E0DD-521D-248955429C1F}"/>
              </a:ext>
            </a:extLst>
          </p:cNvPr>
          <p:cNvSpPr>
            <a:spLocks noGrp="1"/>
          </p:cNvSpPr>
          <p:nvPr>
            <p:ph idx="1"/>
          </p:nvPr>
        </p:nvSpPr>
        <p:spPr>
          <a:xfrm>
            <a:off x="1189319" y="2547257"/>
            <a:ext cx="4458446" cy="3109740"/>
          </a:xfrm>
        </p:spPr>
        <p:txBody>
          <a:bodyPr anchor="ctr">
            <a:normAutofit/>
          </a:bodyPr>
          <a:lstStyle/>
          <a:p>
            <a:r>
              <a:rPr lang="fr-FR" sz="2000" dirty="0">
                <a:latin typeface="Georgia" panose="02040502050405020303" pitchFamily="18" charset="0"/>
              </a:rPr>
              <a:t>Long </a:t>
            </a:r>
            <a:r>
              <a:rPr lang="fr-FR" sz="2000" dirty="0" err="1">
                <a:latin typeface="Georgia" panose="02040502050405020303" pitchFamily="18" charset="0"/>
              </a:rPr>
              <a:t>history</a:t>
            </a:r>
            <a:r>
              <a:rPr lang="fr-FR" sz="2000" dirty="0">
                <a:latin typeface="Georgia" panose="02040502050405020303" pitchFamily="18" charset="0"/>
              </a:rPr>
              <a:t> of focus on </a:t>
            </a:r>
            <a:r>
              <a:rPr lang="fr-FR" sz="2000" dirty="0" err="1">
                <a:latin typeface="Georgia" panose="02040502050405020303" pitchFamily="18" charset="0"/>
              </a:rPr>
              <a:t>cities</a:t>
            </a:r>
            <a:r>
              <a:rPr lang="fr-FR" sz="2000" dirty="0">
                <a:latin typeface="Georgia" panose="02040502050405020303" pitchFamily="18" charset="0"/>
              </a:rPr>
              <a:t> and </a:t>
            </a:r>
            <a:r>
              <a:rPr lang="fr-FR" sz="2000" dirty="0" err="1">
                <a:latin typeface="Georgia" panose="02040502050405020303" pitchFamily="18" charset="0"/>
              </a:rPr>
              <a:t>environment</a:t>
            </a:r>
            <a:r>
              <a:rPr lang="fr-FR" sz="2000" dirty="0">
                <a:latin typeface="Georgia" panose="02040502050405020303" pitchFamily="18" charset="0"/>
              </a:rPr>
              <a:t>: </a:t>
            </a:r>
            <a:r>
              <a:rPr lang="fr-FR" sz="2000" dirty="0" err="1">
                <a:latin typeface="Georgia" panose="02040502050405020303" pitchFamily="18" charset="0"/>
              </a:rPr>
              <a:t>Effects</a:t>
            </a:r>
            <a:r>
              <a:rPr lang="fr-FR" sz="2000" dirty="0">
                <a:latin typeface="Georgia" panose="02040502050405020303" pitchFamily="18" charset="0"/>
              </a:rPr>
              <a:t> on </a:t>
            </a:r>
            <a:r>
              <a:rPr lang="fr-FR" sz="2000" dirty="0" err="1">
                <a:latin typeface="Georgia" panose="02040502050405020303" pitchFamily="18" charset="0"/>
              </a:rPr>
              <a:t>human</a:t>
            </a:r>
            <a:r>
              <a:rPr lang="fr-FR" sz="2000" dirty="0">
                <a:latin typeface="Georgia" panose="02040502050405020303" pitchFamily="18" charset="0"/>
              </a:rPr>
              <a:t> </a:t>
            </a:r>
            <a:r>
              <a:rPr lang="fr-FR" sz="2000" dirty="0" err="1">
                <a:latin typeface="Georgia" panose="02040502050405020303" pitchFamily="18" charset="0"/>
              </a:rPr>
              <a:t>health</a:t>
            </a:r>
            <a:r>
              <a:rPr lang="fr-FR" sz="2000" dirty="0">
                <a:latin typeface="Georgia" panose="02040502050405020303" pitchFamily="18" charset="0"/>
              </a:rPr>
              <a:t>, </a:t>
            </a:r>
            <a:r>
              <a:rPr lang="fr-FR" sz="2000" dirty="0" err="1">
                <a:latin typeface="Georgia" panose="02040502050405020303" pitchFamily="18" charset="0"/>
              </a:rPr>
              <a:t>quality</a:t>
            </a:r>
            <a:r>
              <a:rPr lang="fr-FR" sz="2000" dirty="0">
                <a:latin typeface="Georgia" panose="02040502050405020303" pitchFamily="18" charset="0"/>
              </a:rPr>
              <a:t> of </a:t>
            </a:r>
            <a:r>
              <a:rPr lang="fr-FR" sz="2000" dirty="0" err="1">
                <a:latin typeface="Georgia" panose="02040502050405020303" pitchFamily="18" charset="0"/>
              </a:rPr>
              <a:t>urban</a:t>
            </a:r>
            <a:r>
              <a:rPr lang="fr-FR" sz="2000" dirty="0">
                <a:latin typeface="Georgia" panose="02040502050405020303" pitchFamily="18" charset="0"/>
              </a:rPr>
              <a:t> life, pollution…</a:t>
            </a:r>
          </a:p>
          <a:p>
            <a:pPr lvl="1"/>
            <a:r>
              <a:rPr lang="fr-FR" sz="2000" dirty="0">
                <a:latin typeface="Georgia" panose="02040502050405020303" pitchFamily="18" charset="0"/>
              </a:rPr>
              <a:t>Ebenezer Howard &amp; Garden Cities (end of 19th century)</a:t>
            </a:r>
          </a:p>
          <a:p>
            <a:pPr lvl="1"/>
            <a:r>
              <a:rPr lang="fr-FR" sz="2000" dirty="0">
                <a:latin typeface="Georgia" panose="02040502050405020303" pitchFamily="18" charset="0"/>
              </a:rPr>
              <a:t>Le Corbusier (20th century)</a:t>
            </a:r>
          </a:p>
          <a:p>
            <a:pPr lvl="1"/>
            <a:r>
              <a:rPr lang="fr-FR" sz="2000" dirty="0">
                <a:latin typeface="Georgia" panose="02040502050405020303" pitchFamily="18" charset="0"/>
              </a:rPr>
              <a:t>New </a:t>
            </a:r>
            <a:r>
              <a:rPr lang="fr-FR" sz="2000" dirty="0" err="1">
                <a:latin typeface="Georgia" panose="02040502050405020303" pitchFamily="18" charset="0"/>
              </a:rPr>
              <a:t>towns</a:t>
            </a:r>
            <a:r>
              <a:rPr lang="fr-FR" sz="2000" dirty="0">
                <a:latin typeface="Georgia" panose="02040502050405020303" pitchFamily="18" charset="0"/>
              </a:rPr>
              <a:t> </a:t>
            </a:r>
            <a:r>
              <a:rPr lang="fr-FR" sz="2000" dirty="0" err="1">
                <a:latin typeface="Georgia" panose="02040502050405020303" pitchFamily="18" charset="0"/>
              </a:rPr>
              <a:t>movement</a:t>
            </a:r>
            <a:r>
              <a:rPr lang="fr-FR" sz="2000" dirty="0">
                <a:latin typeface="Georgia" panose="02040502050405020303" pitchFamily="18" charset="0"/>
              </a:rPr>
              <a:t> in UK (2</a:t>
            </a:r>
            <a:r>
              <a:rPr lang="fr-FR" sz="2000" baseline="30000" dirty="0">
                <a:latin typeface="Georgia" panose="02040502050405020303" pitchFamily="18" charset="0"/>
              </a:rPr>
              <a:t>nd</a:t>
            </a:r>
            <a:r>
              <a:rPr lang="fr-FR" sz="2000" dirty="0">
                <a:latin typeface="Georgia" panose="02040502050405020303" pitchFamily="18" charset="0"/>
              </a:rPr>
              <a:t> </a:t>
            </a:r>
            <a:r>
              <a:rPr lang="fr-FR" sz="2000" dirty="0" err="1">
                <a:latin typeface="Georgia" panose="02040502050405020303" pitchFamily="18" charset="0"/>
              </a:rPr>
              <a:t>half</a:t>
            </a:r>
            <a:r>
              <a:rPr lang="fr-FR" sz="2000" dirty="0">
                <a:latin typeface="Georgia" panose="02040502050405020303" pitchFamily="18" charset="0"/>
              </a:rPr>
              <a:t> of 20th century)</a:t>
            </a:r>
          </a:p>
        </p:txBody>
      </p:sp>
    </p:spTree>
    <p:extLst>
      <p:ext uri="{BB962C8B-B14F-4D97-AF65-F5344CB8AC3E}">
        <p14:creationId xmlns:p14="http://schemas.microsoft.com/office/powerpoint/2010/main" val="1472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Map of Welwyn Garden City, Hertfordshire, England, 1926. Artist: Unknown  Stock Photo - Alamy">
            <a:extLst>
              <a:ext uri="{FF2B5EF4-FFF2-40B4-BE49-F238E27FC236}">
                <a16:creationId xmlns:a16="http://schemas.microsoft.com/office/drawing/2014/main" id="{42597978-240E-FD91-12B1-368F60B47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337"/>
          <a:stretch/>
        </p:blipFill>
        <p:spPr bwMode="auto">
          <a:xfrm>
            <a:off x="321734" y="557189"/>
            <a:ext cx="4276956" cy="5743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lwyn Garden City - Wikipedia">
            <a:extLst>
              <a:ext uri="{FF2B5EF4-FFF2-40B4-BE49-F238E27FC236}">
                <a16:creationId xmlns:a16="http://schemas.microsoft.com/office/drawing/2014/main" id="{CD0A75E2-C894-0A1B-572B-D726FD040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16" b="-2"/>
          <a:stretch/>
        </p:blipFill>
        <p:spPr bwMode="auto">
          <a:xfrm>
            <a:off x="4772525" y="557189"/>
            <a:ext cx="7097742" cy="574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6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B8AB05-CD80-29AB-59D3-0367F4C96922}"/>
              </a:ext>
            </a:extLst>
          </p:cNvPr>
          <p:cNvSpPr>
            <a:spLocks noGrp="1"/>
          </p:cNvSpPr>
          <p:nvPr>
            <p:ph type="title"/>
          </p:nvPr>
        </p:nvSpPr>
        <p:spPr>
          <a:xfrm>
            <a:off x="7320466" y="609600"/>
            <a:ext cx="4140014" cy="1330839"/>
          </a:xfrm>
        </p:spPr>
        <p:txBody>
          <a:bodyPr>
            <a:normAutofit/>
          </a:bodyPr>
          <a:lstStyle/>
          <a:p>
            <a:r>
              <a:rPr lang="fr-FR" dirty="0" err="1">
                <a:latin typeface="Impact" panose="020B0806030902050204" pitchFamily="34" charset="0"/>
              </a:rPr>
              <a:t>Aims</a:t>
            </a:r>
            <a:r>
              <a:rPr lang="fr-FR" dirty="0">
                <a:latin typeface="Impact" panose="020B0806030902050204" pitchFamily="34" charset="0"/>
              </a:rPr>
              <a:t> of </a:t>
            </a:r>
            <a:r>
              <a:rPr lang="fr-FR" dirty="0" err="1">
                <a:latin typeface="Impact" panose="020B0806030902050204" pitchFamily="34" charset="0"/>
              </a:rPr>
              <a:t>this</a:t>
            </a:r>
            <a:r>
              <a:rPr lang="fr-FR" dirty="0">
                <a:latin typeface="Impact" panose="020B0806030902050204" pitchFamily="34" charset="0"/>
              </a:rPr>
              <a:t> session</a:t>
            </a:r>
          </a:p>
        </p:txBody>
      </p:sp>
      <p:pic>
        <p:nvPicPr>
          <p:cNvPr id="1026" name="Picture 2" descr="We now know how badly our cities will be flooded due to climate change |  Salon.com">
            <a:extLst>
              <a:ext uri="{FF2B5EF4-FFF2-40B4-BE49-F238E27FC236}">
                <a16:creationId xmlns:a16="http://schemas.microsoft.com/office/drawing/2014/main" id="{FEF7E59E-48A3-EB34-6B59-055CC6129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3" r="24867"/>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339BCAA-AA18-8EE2-F924-EBEF85EEA77A}"/>
              </a:ext>
            </a:extLst>
          </p:cNvPr>
          <p:cNvSpPr>
            <a:spLocks noGrp="1"/>
          </p:cNvSpPr>
          <p:nvPr>
            <p:ph idx="1"/>
          </p:nvPr>
        </p:nvSpPr>
        <p:spPr>
          <a:xfrm>
            <a:off x="7320465" y="2340428"/>
            <a:ext cx="4140013" cy="3762259"/>
          </a:xfrm>
        </p:spPr>
        <p:txBody>
          <a:bodyPr>
            <a:normAutofit/>
          </a:bodyPr>
          <a:lstStyle/>
          <a:p>
            <a:r>
              <a:rPr lang="en-GB" sz="2500" noProof="0" dirty="0">
                <a:latin typeface="Georgia" panose="02040502050405020303" pitchFamily="18" charset="0"/>
              </a:rPr>
              <a:t>Dominant narratives/framings.</a:t>
            </a:r>
          </a:p>
          <a:p>
            <a:r>
              <a:rPr lang="en-GB" sz="2500" noProof="0" dirty="0">
                <a:latin typeface="Georgia" panose="02040502050405020303" pitchFamily="18" charset="0"/>
              </a:rPr>
              <a:t>Cities’ responsibility and vulnerability.</a:t>
            </a:r>
          </a:p>
          <a:p>
            <a:r>
              <a:rPr lang="en-GB" sz="2500" noProof="0" dirty="0">
                <a:latin typeface="Georgia" panose="02040502050405020303" pitchFamily="18" charset="0"/>
              </a:rPr>
              <a:t>Their role in international climate politics… </a:t>
            </a:r>
          </a:p>
        </p:txBody>
      </p:sp>
    </p:spTree>
    <p:extLst>
      <p:ext uri="{BB962C8B-B14F-4D97-AF65-F5344CB8AC3E}">
        <p14:creationId xmlns:p14="http://schemas.microsoft.com/office/powerpoint/2010/main" val="3814043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6" descr="Parc Monceau: A Paris Park for Art Lovers - Paris Perfect">
            <a:extLst>
              <a:ext uri="{FF2B5EF4-FFF2-40B4-BE49-F238E27FC236}">
                <a16:creationId xmlns:a16="http://schemas.microsoft.com/office/drawing/2014/main" id="{8CA3E252-4E38-E9B7-08CF-84DC6907B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64" r="19258"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devenir touristique du Paris d'Haussmann">
            <a:extLst>
              <a:ext uri="{FF2B5EF4-FFF2-40B4-BE49-F238E27FC236}">
                <a16:creationId xmlns:a16="http://schemas.microsoft.com/office/drawing/2014/main" id="{AE7986BA-4C0A-1CB8-52F6-804C803EE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7" r="17411"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939926C-2D47-FBC4-A32F-AD724A5B07E7}"/>
              </a:ext>
            </a:extLst>
          </p:cNvPr>
          <p:cNvSpPr txBox="1"/>
          <p:nvPr/>
        </p:nvSpPr>
        <p:spPr>
          <a:xfrm>
            <a:off x="4149436" y="6386945"/>
            <a:ext cx="4454237" cy="381000"/>
          </a:xfrm>
          <a:prstGeom prst="rect">
            <a:avLst/>
          </a:prstGeom>
          <a:noFill/>
        </p:spPr>
        <p:txBody>
          <a:bodyPr wrap="square" rtlCol="0">
            <a:spAutoFit/>
          </a:bodyPr>
          <a:lstStyle/>
          <a:p>
            <a:pPr algn="ctr"/>
            <a:r>
              <a:rPr lang="fr-FR" dirty="0" err="1"/>
              <a:t>Haussman’s</a:t>
            </a:r>
            <a:r>
              <a:rPr lang="fr-FR" dirty="0"/>
              <a:t> Paris</a:t>
            </a:r>
          </a:p>
        </p:txBody>
      </p:sp>
    </p:spTree>
    <p:extLst>
      <p:ext uri="{BB962C8B-B14F-4D97-AF65-F5344CB8AC3E}">
        <p14:creationId xmlns:p14="http://schemas.microsoft.com/office/powerpoint/2010/main" val="39583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té Radieuse' of Le Corbusier | Marseille Tourism">
            <a:extLst>
              <a:ext uri="{FF2B5EF4-FFF2-40B4-BE49-F238E27FC236}">
                <a16:creationId xmlns:a16="http://schemas.microsoft.com/office/drawing/2014/main" id="{5CF7DF09-F7C0-6802-6BB6-AB7A95C3B3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artment in Le Corbusier's famous La Cité Radieuse lists for €598k">
            <a:extLst>
              <a:ext uri="{FF2B5EF4-FFF2-40B4-BE49-F238E27FC236}">
                <a16:creationId xmlns:a16="http://schemas.microsoft.com/office/drawing/2014/main" id="{CBA6DA7D-D0FE-CF38-2D00-5F0B0E552E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715823"/>
            <a:ext cx="5291667" cy="342635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1CA35D1-B347-0F6D-94DB-6B3C8FDA7490}"/>
              </a:ext>
            </a:extLst>
          </p:cNvPr>
          <p:cNvSpPr txBox="1"/>
          <p:nvPr/>
        </p:nvSpPr>
        <p:spPr>
          <a:xfrm>
            <a:off x="6747164" y="5611091"/>
            <a:ext cx="4655127" cy="369332"/>
          </a:xfrm>
          <a:prstGeom prst="rect">
            <a:avLst/>
          </a:prstGeom>
          <a:noFill/>
        </p:spPr>
        <p:txBody>
          <a:bodyPr wrap="square" rtlCol="0">
            <a:spAutoFit/>
          </a:bodyPr>
          <a:lstStyle/>
          <a:p>
            <a:r>
              <a:rPr lang="fr-FR" dirty="0"/>
              <a:t>Le </a:t>
            </a:r>
            <a:r>
              <a:rPr lang="fr-FR" dirty="0" err="1"/>
              <a:t>Corbusieur</a:t>
            </a:r>
            <a:r>
              <a:rPr lang="fr-FR" dirty="0"/>
              <a:t> – Cité radieuse (Marseille)</a:t>
            </a:r>
          </a:p>
        </p:txBody>
      </p:sp>
    </p:spTree>
    <p:extLst>
      <p:ext uri="{BB962C8B-B14F-4D97-AF65-F5344CB8AC3E}">
        <p14:creationId xmlns:p14="http://schemas.microsoft.com/office/powerpoint/2010/main" val="403591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2EEA4-0DB6-F373-7AAD-3E5C27DD5CC1}"/>
              </a:ext>
            </a:extLst>
          </p:cNvPr>
          <p:cNvSpPr>
            <a:spLocks noGrp="1"/>
          </p:cNvSpPr>
          <p:nvPr>
            <p:ph type="title"/>
          </p:nvPr>
        </p:nvSpPr>
        <p:spPr>
          <a:xfrm>
            <a:off x="876692" y="741391"/>
            <a:ext cx="5479719" cy="1616203"/>
          </a:xfrm>
        </p:spPr>
        <p:txBody>
          <a:bodyPr anchor="b">
            <a:normAutofit/>
          </a:bodyPr>
          <a:lstStyle/>
          <a:p>
            <a:r>
              <a:rPr lang="fr-FR" sz="3200" dirty="0">
                <a:latin typeface="Impact" panose="020B0806030902050204" pitchFamily="34" charset="0"/>
              </a:rPr>
              <a:t>Introduction – </a:t>
            </a:r>
            <a:r>
              <a:rPr lang="fr-FR" sz="3200" dirty="0" err="1">
                <a:latin typeface="Impact" panose="020B0806030902050204" pitchFamily="34" charset="0"/>
              </a:rPr>
              <a:t>Contemporary</a:t>
            </a:r>
            <a:r>
              <a:rPr lang="fr-FR" sz="3200" dirty="0">
                <a:latin typeface="Impact" panose="020B0806030902050204" pitchFamily="34" charset="0"/>
              </a:rPr>
              <a:t> </a:t>
            </a:r>
            <a:r>
              <a:rPr lang="fr-FR" sz="3200" dirty="0" err="1">
                <a:latin typeface="Impact" panose="020B0806030902050204" pitchFamily="34" charset="0"/>
              </a:rPr>
              <a:t>debates</a:t>
            </a:r>
            <a:endParaRPr lang="fr-FR" sz="3200" dirty="0">
              <a:latin typeface="Impact" panose="020B0806030902050204" pitchFamily="34" charset="0"/>
            </a:endParaRPr>
          </a:p>
        </p:txBody>
      </p:sp>
      <p:sp>
        <p:nvSpPr>
          <p:cNvPr id="3" name="Espace réservé du contenu 2">
            <a:extLst>
              <a:ext uri="{FF2B5EF4-FFF2-40B4-BE49-F238E27FC236}">
                <a16:creationId xmlns:a16="http://schemas.microsoft.com/office/drawing/2014/main" id="{68074A57-7CE5-171F-C313-81582E9EF41B}"/>
              </a:ext>
            </a:extLst>
          </p:cNvPr>
          <p:cNvSpPr>
            <a:spLocks noGrp="1"/>
          </p:cNvSpPr>
          <p:nvPr>
            <p:ph idx="1"/>
          </p:nvPr>
        </p:nvSpPr>
        <p:spPr>
          <a:xfrm>
            <a:off x="876692" y="2533476"/>
            <a:ext cx="5479719" cy="3940476"/>
          </a:xfrm>
        </p:spPr>
        <p:txBody>
          <a:bodyPr anchor="t">
            <a:normAutofit fontScale="92500" lnSpcReduction="10000"/>
          </a:bodyPr>
          <a:lstStyle/>
          <a:p>
            <a:pPr>
              <a:lnSpc>
                <a:spcPct val="110000"/>
              </a:lnSpc>
            </a:pPr>
            <a:r>
              <a:rPr lang="en-GB" sz="1600" b="1" dirty="0">
                <a:latin typeface="Georgia" panose="02040502050405020303" pitchFamily="18" charset="0"/>
              </a:rPr>
              <a:t>1970s: Debates (re)emerge out of multiple crises:</a:t>
            </a:r>
          </a:p>
          <a:p>
            <a:pPr lvl="1">
              <a:lnSpc>
                <a:spcPct val="110000"/>
              </a:lnSpc>
            </a:pPr>
            <a:r>
              <a:rPr lang="en-GB" sz="1600" dirty="0">
                <a:latin typeface="Georgia" panose="02040502050405020303" pitchFamily="18" charset="0"/>
              </a:rPr>
              <a:t>Economic</a:t>
            </a:r>
          </a:p>
          <a:p>
            <a:pPr lvl="1">
              <a:lnSpc>
                <a:spcPct val="110000"/>
              </a:lnSpc>
            </a:pPr>
            <a:r>
              <a:rPr lang="en-GB" sz="1600" dirty="0">
                <a:latin typeface="Georgia" panose="02040502050405020303" pitchFamily="18" charset="0"/>
              </a:rPr>
              <a:t>Ecological </a:t>
            </a:r>
          </a:p>
          <a:p>
            <a:pPr lvl="1">
              <a:lnSpc>
                <a:spcPct val="110000"/>
              </a:lnSpc>
            </a:pPr>
            <a:r>
              <a:rPr lang="en-GB" sz="1600" dirty="0">
                <a:latin typeface="Georgia" panose="02040502050405020303" pitchFamily="18" charset="0"/>
              </a:rPr>
              <a:t>Crisis of capitalism</a:t>
            </a:r>
          </a:p>
          <a:p>
            <a:pPr lvl="1">
              <a:lnSpc>
                <a:spcPct val="110000"/>
              </a:lnSpc>
            </a:pPr>
            <a:r>
              <a:rPr lang="en-GB" sz="1600" dirty="0">
                <a:latin typeface="Georgia" panose="02040502050405020303" pitchFamily="18" charset="0"/>
              </a:rPr>
              <a:t>Urban crisis</a:t>
            </a:r>
          </a:p>
          <a:p>
            <a:pPr>
              <a:lnSpc>
                <a:spcPct val="110000"/>
              </a:lnSpc>
            </a:pPr>
            <a:r>
              <a:rPr lang="en-GB" sz="1600" b="1" dirty="0">
                <a:latin typeface="Georgia" panose="02040502050405020303" pitchFamily="18" charset="0"/>
              </a:rPr>
              <a:t>At international level: </a:t>
            </a:r>
          </a:p>
          <a:p>
            <a:pPr lvl="1">
              <a:lnSpc>
                <a:spcPct val="110000"/>
              </a:lnSpc>
            </a:pPr>
            <a:r>
              <a:rPr lang="en-GB" sz="1600" dirty="0">
                <a:latin typeface="Georgia" panose="02040502050405020303" pitchFamily="18" charset="0"/>
              </a:rPr>
              <a:t>UN Habitat Conference on Human Settlements (1976, Vancouver)</a:t>
            </a:r>
          </a:p>
          <a:p>
            <a:pPr lvl="1">
              <a:lnSpc>
                <a:spcPct val="110000"/>
              </a:lnSpc>
            </a:pPr>
            <a:r>
              <a:rPr lang="en-GB" sz="1600" dirty="0">
                <a:latin typeface="Georgia" panose="02040502050405020303" pitchFamily="18" charset="0"/>
              </a:rPr>
              <a:t>Challenges: provide clean water &amp; sanitation; addressing poverty &amp; homelessness (posed by shift from rural to urban centres)</a:t>
            </a:r>
          </a:p>
          <a:p>
            <a:pPr lvl="1">
              <a:lnSpc>
                <a:spcPct val="110000"/>
              </a:lnSpc>
            </a:pPr>
            <a:r>
              <a:rPr lang="en-GB" sz="1600" dirty="0">
                <a:latin typeface="Georgia" panose="02040502050405020303" pitchFamily="18" charset="0"/>
              </a:rPr>
              <a:t>City recognized as actor to address environmental change (1970s: </a:t>
            </a:r>
            <a:r>
              <a:rPr lang="en-GB" sz="1600" dirty="0" err="1">
                <a:latin typeface="Georgia" panose="02040502050405020303" pitchFamily="18" charset="0"/>
              </a:rPr>
              <a:t>émergence</a:t>
            </a:r>
            <a:r>
              <a:rPr lang="en-GB" sz="1600" dirty="0">
                <a:latin typeface="Georgia" panose="02040502050405020303" pitchFamily="18" charset="0"/>
              </a:rPr>
              <a:t> of environmental concerns). </a:t>
            </a:r>
          </a:p>
          <a:p>
            <a:pPr lvl="1"/>
            <a:endParaRPr lang="fr-FR" sz="1400" dirty="0"/>
          </a:p>
        </p:txBody>
      </p:sp>
      <p:pic>
        <p:nvPicPr>
          <p:cNvPr id="11266" name="Picture 2" descr="Habitat Forum 76 | People's forum of the 1976 UN Conference on Human  Settlements, held in Vancouver">
            <a:extLst>
              <a:ext uri="{FF2B5EF4-FFF2-40B4-BE49-F238E27FC236}">
                <a16:creationId xmlns:a16="http://schemas.microsoft.com/office/drawing/2014/main" id="{83EA43C6-0DF8-D516-6674-C5309DED6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03"/>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1271" name="Group 1127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272" name="Rectangle 1127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458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A9CC0-1D13-70F2-506B-E67DDCAFBE8B}"/>
              </a:ext>
            </a:extLst>
          </p:cNvPr>
          <p:cNvSpPr>
            <a:spLocks noGrp="1"/>
          </p:cNvSpPr>
          <p:nvPr>
            <p:ph type="title"/>
          </p:nvPr>
        </p:nvSpPr>
        <p:spPr>
          <a:xfrm>
            <a:off x="876692" y="741391"/>
            <a:ext cx="5479719" cy="1616203"/>
          </a:xfrm>
        </p:spPr>
        <p:txBody>
          <a:bodyPr anchor="b">
            <a:normAutofit/>
          </a:bodyPr>
          <a:lstStyle/>
          <a:p>
            <a:r>
              <a:rPr lang="fr-FR" sz="3200" dirty="0">
                <a:latin typeface="Impact" panose="020B0806030902050204" pitchFamily="34" charset="0"/>
              </a:rPr>
              <a:t>Introduction – Growing </a:t>
            </a:r>
            <a:r>
              <a:rPr lang="fr-FR" sz="3200" dirty="0" err="1">
                <a:latin typeface="Impact" panose="020B0806030902050204" pitchFamily="34" charset="0"/>
              </a:rPr>
              <a:t>policy</a:t>
            </a:r>
            <a:r>
              <a:rPr lang="fr-FR" sz="3200" dirty="0">
                <a:latin typeface="Impact" panose="020B0806030902050204" pitchFamily="34" charset="0"/>
              </a:rPr>
              <a:t> focus </a:t>
            </a:r>
            <a:r>
              <a:rPr lang="fr-FR" sz="3200" dirty="0" err="1">
                <a:latin typeface="Impact" panose="020B0806030902050204" pitchFamily="34" charset="0"/>
              </a:rPr>
              <a:t>accompanied</a:t>
            </a:r>
            <a:r>
              <a:rPr lang="fr-FR" sz="3200" dirty="0">
                <a:latin typeface="Impact" panose="020B0806030902050204" pitchFamily="34" charset="0"/>
              </a:rPr>
              <a:t> by </a:t>
            </a:r>
            <a:r>
              <a:rPr lang="fr-FR" sz="3200" dirty="0" err="1">
                <a:latin typeface="Impact" panose="020B0806030902050204" pitchFamily="34" charset="0"/>
              </a:rPr>
              <a:t>growing</a:t>
            </a:r>
            <a:r>
              <a:rPr lang="fr-FR" sz="3200" dirty="0">
                <a:latin typeface="Impact" panose="020B0806030902050204" pitchFamily="34" charset="0"/>
              </a:rPr>
              <a:t> </a:t>
            </a:r>
            <a:r>
              <a:rPr lang="fr-FR" sz="3200" dirty="0" err="1">
                <a:latin typeface="Impact" panose="020B0806030902050204" pitchFamily="34" charset="0"/>
              </a:rPr>
              <a:t>academic</a:t>
            </a:r>
            <a:r>
              <a:rPr lang="fr-FR" sz="3200" dirty="0">
                <a:latin typeface="Impact" panose="020B0806030902050204" pitchFamily="34" charset="0"/>
              </a:rPr>
              <a:t> focus</a:t>
            </a:r>
          </a:p>
        </p:txBody>
      </p:sp>
      <p:sp>
        <p:nvSpPr>
          <p:cNvPr id="3" name="Espace réservé du contenu 2">
            <a:extLst>
              <a:ext uri="{FF2B5EF4-FFF2-40B4-BE49-F238E27FC236}">
                <a16:creationId xmlns:a16="http://schemas.microsoft.com/office/drawing/2014/main" id="{5983CE51-C725-1D13-90D6-7C6FAF61021A}"/>
              </a:ext>
            </a:extLst>
          </p:cNvPr>
          <p:cNvSpPr>
            <a:spLocks noGrp="1"/>
          </p:cNvSpPr>
          <p:nvPr>
            <p:ph idx="1"/>
          </p:nvPr>
        </p:nvSpPr>
        <p:spPr>
          <a:xfrm>
            <a:off x="876692" y="2895600"/>
            <a:ext cx="5479719" cy="3569208"/>
          </a:xfrm>
        </p:spPr>
        <p:txBody>
          <a:bodyPr anchor="t">
            <a:normAutofit lnSpcReduction="10000"/>
          </a:bodyPr>
          <a:lstStyle/>
          <a:p>
            <a:r>
              <a:rPr lang="en-US" sz="1900" noProof="0" dirty="0">
                <a:latin typeface="Georgia" panose="02040502050405020303" pitchFamily="18" charset="0"/>
              </a:rPr>
              <a:t>Many policy-oriented analyses</a:t>
            </a:r>
          </a:p>
          <a:p>
            <a:r>
              <a:rPr lang="en-US" sz="1900" b="1" noProof="0" dirty="0">
                <a:latin typeface="Georgia" panose="02040502050405020303" pitchFamily="18" charset="0"/>
              </a:rPr>
              <a:t>Trend: </a:t>
            </a:r>
            <a:r>
              <a:rPr lang="en-US" sz="1900" noProof="0" dirty="0">
                <a:latin typeface="Georgia" panose="02040502050405020303" pitchFamily="18" charset="0"/>
              </a:rPr>
              <a:t>to frame sustainable urban development as a technical issue: socio-technical transition, new forms of policy and planning…</a:t>
            </a:r>
          </a:p>
          <a:p>
            <a:r>
              <a:rPr lang="en-US" sz="1900" noProof="0" dirty="0">
                <a:latin typeface="Georgia" panose="02040502050405020303" pitchFamily="18" charset="0"/>
              </a:rPr>
              <a:t>Little attention to </a:t>
            </a:r>
            <a:r>
              <a:rPr lang="en-US" sz="1900" b="1" noProof="0" dirty="0">
                <a:latin typeface="Georgia" panose="02040502050405020303" pitchFamily="18" charset="0"/>
              </a:rPr>
              <a:t>political struggles </a:t>
            </a:r>
            <a:r>
              <a:rPr lang="en-US" sz="1900" noProof="0" dirty="0">
                <a:latin typeface="Georgia" panose="02040502050405020303" pitchFamily="18" charset="0"/>
              </a:rPr>
              <a:t>+ tendency to divorce local from other scales through which environmental governance is constructed (need for multilevel governance perspectives)</a:t>
            </a:r>
          </a:p>
          <a:p>
            <a:r>
              <a:rPr lang="en-US" sz="1900" b="1" noProof="0" dirty="0">
                <a:latin typeface="Georgia" panose="02040502050405020303" pitchFamily="18" charset="0"/>
              </a:rPr>
              <a:t>Emerging critical scholarship </a:t>
            </a:r>
            <a:r>
              <a:rPr lang="en-US" sz="1900" noProof="0" dirty="0">
                <a:latin typeface="Georgia" panose="02040502050405020303" pitchFamily="18" charset="0"/>
              </a:rPr>
              <a:t>(urban studies, urban political ecology, critical geography…)</a:t>
            </a:r>
          </a:p>
        </p:txBody>
      </p:sp>
      <p:pic>
        <p:nvPicPr>
          <p:cNvPr id="12292" name="Picture 4" descr="UN Economist Barbara Ward writing in 1974 on Vancouver, cities and income  inequality | Habitat Forum 76">
            <a:extLst>
              <a:ext uri="{FF2B5EF4-FFF2-40B4-BE49-F238E27FC236}">
                <a16:creationId xmlns:a16="http://schemas.microsoft.com/office/drawing/2014/main" id="{558853AE-1DDC-1C15-1B91-8EB6DABD4C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81" r="16171" b="1"/>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14" name="Group 1230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303" name="Rectangle 1230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5" name="Rectangle 1231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7143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4B70-6B74-57B8-5CC4-0F131700FEB0}"/>
              </a:ext>
            </a:extLst>
          </p:cNvPr>
          <p:cNvSpPr>
            <a:spLocks noGrp="1"/>
          </p:cNvSpPr>
          <p:nvPr>
            <p:ph type="title"/>
          </p:nvPr>
        </p:nvSpPr>
        <p:spPr/>
        <p:txBody>
          <a:bodyPr/>
          <a:lstStyle/>
          <a:p>
            <a:r>
              <a:rPr lang="fr-FR" dirty="0">
                <a:latin typeface="Impact" panose="020B0806030902050204" pitchFamily="34" charset="0"/>
              </a:rPr>
              <a:t>Introduction – More </a:t>
            </a:r>
            <a:r>
              <a:rPr lang="fr-FR" dirty="0" err="1">
                <a:latin typeface="Impact" panose="020B0806030902050204" pitchFamily="34" charset="0"/>
              </a:rPr>
              <a:t>generally</a:t>
            </a:r>
            <a:r>
              <a:rPr lang="fr-FR" dirty="0">
                <a:latin typeface="Impact" panose="020B0806030902050204" pitchFamily="34" charset="0"/>
              </a:rPr>
              <a:t>: Growing </a:t>
            </a:r>
            <a:r>
              <a:rPr lang="fr-FR" dirty="0" err="1">
                <a:latin typeface="Impact" panose="020B0806030902050204" pitchFamily="34" charset="0"/>
              </a:rPr>
              <a:t>centrality</a:t>
            </a:r>
            <a:r>
              <a:rPr lang="fr-FR" dirty="0">
                <a:latin typeface="Impact" panose="020B0806030902050204" pitchFamily="34" charset="0"/>
              </a:rPr>
              <a:t> of </a:t>
            </a:r>
            <a:r>
              <a:rPr lang="fr-FR" dirty="0" err="1">
                <a:latin typeface="Impact" panose="020B0806030902050204" pitchFamily="34" charset="0"/>
              </a:rPr>
              <a:t>cities</a:t>
            </a:r>
            <a:r>
              <a:rPr lang="fr-FR" dirty="0">
                <a:latin typeface="Impact" panose="020B0806030902050204" pitchFamily="34" charset="0"/>
              </a:rPr>
              <a:t> in international </a:t>
            </a:r>
            <a:r>
              <a:rPr lang="fr-FR" dirty="0" err="1">
                <a:latin typeface="Impact" panose="020B0806030902050204" pitchFamily="34" charset="0"/>
              </a:rPr>
              <a:t>politics</a:t>
            </a:r>
            <a:r>
              <a:rPr lang="fr-FR" dirty="0">
                <a:latin typeface="Impact" panose="020B0806030902050204" pitchFamily="34" charset="0"/>
              </a:rPr>
              <a:t>.</a:t>
            </a:r>
            <a:endParaRPr lang="en-GB" dirty="0"/>
          </a:p>
        </p:txBody>
      </p:sp>
      <p:sp>
        <p:nvSpPr>
          <p:cNvPr id="3" name="Content Placeholder 2">
            <a:extLst>
              <a:ext uri="{FF2B5EF4-FFF2-40B4-BE49-F238E27FC236}">
                <a16:creationId xmlns:a16="http://schemas.microsoft.com/office/drawing/2014/main" id="{651B62FC-92D3-8B63-B984-4B2349864062}"/>
              </a:ext>
            </a:extLst>
          </p:cNvPr>
          <p:cNvSpPr>
            <a:spLocks noGrp="1"/>
          </p:cNvSpPr>
          <p:nvPr>
            <p:ph idx="1"/>
          </p:nvPr>
        </p:nvSpPr>
        <p:spPr>
          <a:xfrm>
            <a:off x="838201" y="1825625"/>
            <a:ext cx="4267200" cy="4631092"/>
          </a:xfrm>
        </p:spPr>
        <p:txBody>
          <a:bodyPr>
            <a:normAutofit fontScale="77500" lnSpcReduction="20000"/>
          </a:bodyPr>
          <a:lstStyle/>
          <a:p>
            <a:pPr>
              <a:lnSpc>
                <a:spcPct val="120000"/>
              </a:lnSpc>
            </a:pPr>
            <a:r>
              <a:rPr lang="en-GB" dirty="0">
                <a:latin typeface="Georgia" panose="02040502050405020303" pitchFamily="18" charset="0"/>
              </a:rPr>
              <a:t>Cities concentrate power.</a:t>
            </a:r>
          </a:p>
          <a:p>
            <a:pPr>
              <a:lnSpc>
                <a:spcPct val="120000"/>
              </a:lnSpc>
            </a:pPr>
            <a:r>
              <a:rPr lang="en-GB" dirty="0">
                <a:latin typeface="Georgia" panose="02040502050405020303" pitchFamily="18" charset="0"/>
              </a:rPr>
              <a:t>Cities concentrate capital &amp; means of capital accumulation. </a:t>
            </a:r>
          </a:p>
          <a:p>
            <a:pPr>
              <a:lnSpc>
                <a:spcPct val="120000"/>
              </a:lnSpc>
            </a:pPr>
            <a:r>
              <a:rPr lang="en-GB" dirty="0">
                <a:latin typeface="Georgia" panose="02040502050405020303" pitchFamily="18" charset="0"/>
              </a:rPr>
              <a:t>Cities concentrate knowledge.</a:t>
            </a:r>
          </a:p>
          <a:p>
            <a:pPr>
              <a:lnSpc>
                <a:spcPct val="120000"/>
              </a:lnSpc>
            </a:pPr>
            <a:r>
              <a:rPr lang="en-GB" dirty="0">
                <a:latin typeface="Georgia" panose="02040502050405020303" pitchFamily="18" charset="0"/>
              </a:rPr>
              <a:t>Competition between cities (attract people, corporations, investments…)</a:t>
            </a:r>
          </a:p>
          <a:p>
            <a:pPr>
              <a:lnSpc>
                <a:spcPct val="120000"/>
              </a:lnSpc>
            </a:pPr>
            <a:r>
              <a:rPr lang="en-GB" dirty="0">
                <a:latin typeface="Georgia" panose="02040502050405020303" pitchFamily="18" charset="0"/>
              </a:rPr>
              <a:t>Cities as essential building blocks of capitalist economies and societies.</a:t>
            </a:r>
          </a:p>
        </p:txBody>
      </p:sp>
      <p:pic>
        <p:nvPicPr>
          <p:cNvPr id="1026" name="Picture 2" descr="Amazon.fr - The Global City: New York, London, Tokyo - Sassen, Saskia -  Livres">
            <a:extLst>
              <a:ext uri="{FF2B5EF4-FFF2-40B4-BE49-F238E27FC236}">
                <a16:creationId xmlns:a16="http://schemas.microsoft.com/office/drawing/2014/main" id="{60584D2C-3CD7-F42E-5F3D-9B13B6916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522" y="1825625"/>
            <a:ext cx="3107135" cy="4659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D0B0AE-13CC-250D-CE46-5F07E85E12BB}"/>
              </a:ext>
            </a:extLst>
          </p:cNvPr>
          <p:cNvSpPr txBox="1"/>
          <p:nvPr/>
        </p:nvSpPr>
        <p:spPr>
          <a:xfrm>
            <a:off x="9677400" y="6456717"/>
            <a:ext cx="1676400" cy="307777"/>
          </a:xfrm>
          <a:prstGeom prst="rect">
            <a:avLst/>
          </a:prstGeom>
          <a:noFill/>
        </p:spPr>
        <p:txBody>
          <a:bodyPr wrap="square" rtlCol="0">
            <a:spAutoFit/>
          </a:bodyPr>
          <a:lstStyle/>
          <a:p>
            <a:pPr algn="ctr"/>
            <a:r>
              <a:rPr lang="en-GB" sz="1400" dirty="0">
                <a:latin typeface="Georgia" panose="02040502050405020303" pitchFamily="18" charset="0"/>
              </a:rPr>
              <a:t>1991</a:t>
            </a:r>
          </a:p>
        </p:txBody>
      </p:sp>
      <p:pic>
        <p:nvPicPr>
          <p:cNvPr id="1028" name="Picture 4" descr="The Urbanization of Capital: Studies in the History and Theory of  Capitalist Urbanization by David Harvey | Goodreads">
            <a:extLst>
              <a:ext uri="{FF2B5EF4-FFF2-40B4-BE49-F238E27FC236}">
                <a16:creationId xmlns:a16="http://schemas.microsoft.com/office/drawing/2014/main" id="{BCD1C2EA-6823-877F-1282-11D4507A3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04" y="1825624"/>
            <a:ext cx="3017714" cy="4631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7942F8-9E2B-501E-0DEA-EBF12FECA45E}"/>
              </a:ext>
            </a:extLst>
          </p:cNvPr>
          <p:cNvSpPr txBox="1"/>
          <p:nvPr/>
        </p:nvSpPr>
        <p:spPr>
          <a:xfrm>
            <a:off x="6096000" y="6456717"/>
            <a:ext cx="1676400" cy="307777"/>
          </a:xfrm>
          <a:prstGeom prst="rect">
            <a:avLst/>
          </a:prstGeom>
          <a:noFill/>
        </p:spPr>
        <p:txBody>
          <a:bodyPr wrap="square" rtlCol="0">
            <a:spAutoFit/>
          </a:bodyPr>
          <a:lstStyle/>
          <a:p>
            <a:pPr algn="ctr"/>
            <a:r>
              <a:rPr lang="en-GB" sz="1400" dirty="0">
                <a:latin typeface="Georgia" panose="02040502050405020303" pitchFamily="18" charset="0"/>
              </a:rPr>
              <a:t>1985</a:t>
            </a:r>
          </a:p>
        </p:txBody>
      </p:sp>
    </p:spTree>
    <p:extLst>
      <p:ext uri="{BB962C8B-B14F-4D97-AF65-F5344CB8AC3E}">
        <p14:creationId xmlns:p14="http://schemas.microsoft.com/office/powerpoint/2010/main" val="2198563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0CFC-FE7C-A6E6-A26E-FE8E43EE70C2}"/>
              </a:ext>
            </a:extLst>
          </p:cNvPr>
          <p:cNvSpPr>
            <a:spLocks noGrp="1"/>
          </p:cNvSpPr>
          <p:nvPr>
            <p:ph type="ctrTitle"/>
          </p:nvPr>
        </p:nvSpPr>
        <p:spPr>
          <a:xfrm>
            <a:off x="1524000" y="1122363"/>
            <a:ext cx="9144000" cy="4701494"/>
          </a:xfrm>
        </p:spPr>
        <p:txBody>
          <a:bodyPr>
            <a:noAutofit/>
          </a:bodyPr>
          <a:lstStyle/>
          <a:p>
            <a:r>
              <a:rPr lang="en-GB" sz="8000" dirty="0">
                <a:latin typeface="Impact" panose="020B0806030902050204" pitchFamily="34" charset="0"/>
              </a:rPr>
              <a:t>Dominant framings and narratives around climate change and cities</a:t>
            </a:r>
          </a:p>
        </p:txBody>
      </p:sp>
    </p:spTree>
    <p:extLst>
      <p:ext uri="{BB962C8B-B14F-4D97-AF65-F5344CB8AC3E}">
        <p14:creationId xmlns:p14="http://schemas.microsoft.com/office/powerpoint/2010/main" val="321268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CD35D24-5D89-EC2F-7664-628B440E7D80}"/>
              </a:ext>
            </a:extLst>
          </p:cNvPr>
          <p:cNvSpPr>
            <a:spLocks noGrp="1"/>
          </p:cNvSpPr>
          <p:nvPr>
            <p:ph type="title"/>
          </p:nvPr>
        </p:nvSpPr>
        <p:spPr>
          <a:xfrm>
            <a:off x="7320466" y="609600"/>
            <a:ext cx="4140014" cy="1330839"/>
          </a:xfrm>
        </p:spPr>
        <p:txBody>
          <a:bodyPr>
            <a:normAutofit/>
          </a:bodyPr>
          <a:lstStyle/>
          <a:p>
            <a:r>
              <a:rPr lang="fr-FR" sz="4100" dirty="0" err="1">
                <a:latin typeface="Impact" panose="020B0806030902050204" pitchFamily="34" charset="0"/>
                <a:ea typeface="HGSSoeiKakugothicUB" panose="020B0400000000000000" pitchFamily="34" charset="-128"/>
              </a:rPr>
              <a:t>Vulnerability</a:t>
            </a:r>
            <a:r>
              <a:rPr lang="fr-FR" sz="4100" dirty="0">
                <a:latin typeface="Impact" panose="020B0806030902050204" pitchFamily="34" charset="0"/>
                <a:ea typeface="HGSSoeiKakugothicUB" panose="020B0400000000000000" pitchFamily="34" charset="-128"/>
              </a:rPr>
              <a:t> to </a:t>
            </a:r>
            <a:r>
              <a:rPr lang="fr-FR" sz="4100" dirty="0" err="1">
                <a:latin typeface="Impact" panose="020B0806030902050204" pitchFamily="34" charset="0"/>
                <a:ea typeface="HGSSoeiKakugothicUB" panose="020B0400000000000000" pitchFamily="34" charset="-128"/>
              </a:rPr>
              <a:t>climate</a:t>
            </a:r>
            <a:r>
              <a:rPr lang="fr-FR" sz="4100" dirty="0">
                <a:latin typeface="Impact" panose="020B0806030902050204" pitchFamily="34" charset="0"/>
                <a:ea typeface="HGSSoeiKakugothicUB" panose="020B0400000000000000" pitchFamily="34" charset="-128"/>
              </a:rPr>
              <a:t> change (1)</a:t>
            </a:r>
          </a:p>
        </p:txBody>
      </p:sp>
      <p:pic>
        <p:nvPicPr>
          <p:cNvPr id="2050" name="Picture 2" descr="Climate change and cities: a prime source of problems, yet key to a  solution | Cities | The Guardian">
            <a:extLst>
              <a:ext uri="{FF2B5EF4-FFF2-40B4-BE49-F238E27FC236}">
                <a16:creationId xmlns:a16="http://schemas.microsoft.com/office/drawing/2014/main" id="{31738170-0D72-7E11-BD38-4B79ABA91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2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8B78BFF-555C-AC36-74AD-B41C8A294DB9}"/>
              </a:ext>
            </a:extLst>
          </p:cNvPr>
          <p:cNvSpPr>
            <a:spLocks noGrp="1"/>
          </p:cNvSpPr>
          <p:nvPr>
            <p:ph idx="1"/>
          </p:nvPr>
        </p:nvSpPr>
        <p:spPr>
          <a:xfrm>
            <a:off x="7320465" y="2194102"/>
            <a:ext cx="4140013" cy="3908586"/>
          </a:xfrm>
        </p:spPr>
        <p:txBody>
          <a:bodyPr>
            <a:normAutofit/>
          </a:bodyPr>
          <a:lstStyle/>
          <a:p>
            <a:r>
              <a:rPr lang="en-US" sz="2000" noProof="0" dirty="0">
                <a:latin typeface="Georgia" panose="02040502050405020303" pitchFamily="18" charset="0"/>
              </a:rPr>
              <a:t>Urban areas concentrate:</a:t>
            </a:r>
          </a:p>
          <a:p>
            <a:pPr lvl="1"/>
            <a:r>
              <a:rPr lang="en-US" sz="2000" noProof="0" dirty="0">
                <a:latin typeface="Georgia" panose="02040502050405020303" pitchFamily="18" charset="0"/>
              </a:rPr>
              <a:t>Economic activities</a:t>
            </a:r>
          </a:p>
          <a:p>
            <a:pPr lvl="1"/>
            <a:r>
              <a:rPr lang="en-US" sz="2000" noProof="0" dirty="0">
                <a:latin typeface="Georgia" panose="02040502050405020303" pitchFamily="18" charset="0"/>
              </a:rPr>
              <a:t>Households (50% of world’s population)</a:t>
            </a:r>
          </a:p>
          <a:p>
            <a:pPr lvl="1"/>
            <a:r>
              <a:rPr lang="en-US" sz="2000" noProof="0" dirty="0">
                <a:latin typeface="Georgia" panose="02040502050405020303" pitchFamily="18" charset="0"/>
              </a:rPr>
              <a:t>Industries</a:t>
            </a:r>
          </a:p>
          <a:p>
            <a:pPr lvl="1"/>
            <a:r>
              <a:rPr lang="en-US" sz="2000" noProof="0" dirty="0">
                <a:latin typeface="Georgia" panose="02040502050405020303" pitchFamily="18" charset="0"/>
              </a:rPr>
              <a:t>Infrastructures (bridges, undergrounds, buildings, roads,…)</a:t>
            </a:r>
          </a:p>
          <a:p>
            <a:r>
              <a:rPr lang="en-US" sz="2000" noProof="0" dirty="0">
                <a:latin typeface="Georgia" panose="02040502050405020303" pitchFamily="18" charset="0"/>
              </a:rPr>
              <a:t>Hotspots for energy consumption + key sources of greenhouse gases</a:t>
            </a:r>
          </a:p>
        </p:txBody>
      </p:sp>
    </p:spTree>
    <p:extLst>
      <p:ext uri="{BB962C8B-B14F-4D97-AF65-F5344CB8AC3E}">
        <p14:creationId xmlns:p14="http://schemas.microsoft.com/office/powerpoint/2010/main" val="411812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6B3BC7C-DCE1-1933-118E-922B6A4C30A2}"/>
              </a:ext>
            </a:extLst>
          </p:cNvPr>
          <p:cNvSpPr>
            <a:spLocks noGrp="1"/>
          </p:cNvSpPr>
          <p:nvPr>
            <p:ph type="title"/>
          </p:nvPr>
        </p:nvSpPr>
        <p:spPr>
          <a:xfrm>
            <a:off x="7320466" y="609600"/>
            <a:ext cx="4140014" cy="1330839"/>
          </a:xfrm>
        </p:spPr>
        <p:txBody>
          <a:bodyPr>
            <a:normAutofit fontScale="90000"/>
          </a:bodyPr>
          <a:lstStyle/>
          <a:p>
            <a:r>
              <a:rPr lang="fr-FR" sz="4100" dirty="0" err="1">
                <a:latin typeface="Impact" panose="020B0806030902050204" pitchFamily="34" charset="0"/>
              </a:rPr>
              <a:t>Vulnerability</a:t>
            </a:r>
            <a:r>
              <a:rPr lang="fr-FR" sz="4100" dirty="0">
                <a:latin typeface="Impact" panose="020B0806030902050204" pitchFamily="34" charset="0"/>
              </a:rPr>
              <a:t> to </a:t>
            </a:r>
            <a:r>
              <a:rPr lang="fr-FR" sz="4100" dirty="0" err="1">
                <a:latin typeface="Impact" panose="020B0806030902050204" pitchFamily="34" charset="0"/>
              </a:rPr>
              <a:t>climate</a:t>
            </a:r>
            <a:r>
              <a:rPr lang="fr-FR" sz="4100" dirty="0">
                <a:latin typeface="Impact" panose="020B0806030902050204" pitchFamily="34" charset="0"/>
              </a:rPr>
              <a:t> change (2)</a:t>
            </a:r>
          </a:p>
        </p:txBody>
      </p:sp>
      <p:pic>
        <p:nvPicPr>
          <p:cNvPr id="3074" name="Picture 2" descr="By 2100, arid cities will suffer from more severe heat waves than temperate  cities - High Meadows Environmental Institute">
            <a:extLst>
              <a:ext uri="{FF2B5EF4-FFF2-40B4-BE49-F238E27FC236}">
                <a16:creationId xmlns:a16="http://schemas.microsoft.com/office/drawing/2014/main" id="{20FA05DF-0838-5432-729F-CCE26C0BE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17" r="2157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8584680-0491-D8BC-355A-5C33DBB48A4A}"/>
              </a:ext>
            </a:extLst>
          </p:cNvPr>
          <p:cNvSpPr>
            <a:spLocks noGrp="1"/>
          </p:cNvSpPr>
          <p:nvPr>
            <p:ph idx="1"/>
          </p:nvPr>
        </p:nvSpPr>
        <p:spPr>
          <a:xfrm>
            <a:off x="7016045" y="2194102"/>
            <a:ext cx="4916312" cy="3908586"/>
          </a:xfrm>
        </p:spPr>
        <p:txBody>
          <a:bodyPr>
            <a:noAutofit/>
          </a:bodyPr>
          <a:lstStyle/>
          <a:p>
            <a:r>
              <a:rPr lang="fr-FR" sz="1600" b="1" dirty="0" err="1"/>
              <a:t>Extreme</a:t>
            </a:r>
            <a:r>
              <a:rPr lang="fr-FR" sz="1600" b="1" dirty="0"/>
              <a:t> </a:t>
            </a:r>
            <a:r>
              <a:rPr lang="fr-FR" sz="1600" b="1" dirty="0" err="1"/>
              <a:t>heat</a:t>
            </a:r>
            <a:r>
              <a:rPr lang="fr-FR" sz="1600" b="1" dirty="0"/>
              <a:t> </a:t>
            </a:r>
            <a:r>
              <a:rPr lang="fr-FR" sz="1600" dirty="0"/>
              <a:t>(Urban </a:t>
            </a:r>
            <a:r>
              <a:rPr lang="fr-FR" sz="1600" dirty="0" err="1"/>
              <a:t>heat</a:t>
            </a:r>
            <a:r>
              <a:rPr lang="fr-FR" sz="1600" dirty="0"/>
              <a:t> </a:t>
            </a:r>
            <a:r>
              <a:rPr lang="fr-FR" sz="1600" dirty="0" err="1"/>
              <a:t>island</a:t>
            </a:r>
            <a:r>
              <a:rPr lang="fr-FR" sz="1600" dirty="0"/>
              <a:t> </a:t>
            </a:r>
            <a:r>
              <a:rPr lang="fr-FR" sz="1600" dirty="0" err="1"/>
              <a:t>effect</a:t>
            </a:r>
            <a:r>
              <a:rPr lang="fr-FR" sz="1600" dirty="0"/>
              <a:t>)</a:t>
            </a:r>
          </a:p>
          <a:p>
            <a:pPr lvl="1"/>
            <a:r>
              <a:rPr lang="fr-FR" sz="1600" dirty="0" err="1"/>
              <a:t>Concrete</a:t>
            </a:r>
            <a:r>
              <a:rPr lang="fr-FR" sz="1600" dirty="0"/>
              <a:t>, tarmac</a:t>
            </a:r>
          </a:p>
          <a:p>
            <a:pPr lvl="1"/>
            <a:r>
              <a:rPr lang="fr-FR" sz="1600" dirty="0"/>
              <a:t>Cities = 30% hotter </a:t>
            </a:r>
            <a:r>
              <a:rPr lang="fr-FR" sz="1600" dirty="0" err="1"/>
              <a:t>than</a:t>
            </a:r>
            <a:r>
              <a:rPr lang="fr-FR" sz="1600" dirty="0"/>
              <a:t> </a:t>
            </a:r>
            <a:r>
              <a:rPr lang="fr-FR" sz="1600" dirty="0" err="1"/>
              <a:t>countryside</a:t>
            </a:r>
            <a:endParaRPr lang="fr-FR" sz="1600" dirty="0"/>
          </a:p>
          <a:p>
            <a:pPr lvl="1"/>
            <a:r>
              <a:rPr lang="fr-FR" sz="1600" dirty="0"/>
              <a:t>By 2050: more </a:t>
            </a:r>
            <a:r>
              <a:rPr lang="fr-FR" sz="1600" dirty="0" err="1"/>
              <a:t>than</a:t>
            </a:r>
            <a:r>
              <a:rPr lang="fr-FR" sz="1600" dirty="0"/>
              <a:t> 970 </a:t>
            </a:r>
            <a:r>
              <a:rPr lang="fr-FR" sz="1600" dirty="0" err="1"/>
              <a:t>cities</a:t>
            </a:r>
            <a:r>
              <a:rPr lang="fr-FR" sz="1600" dirty="0"/>
              <a:t> </a:t>
            </a:r>
            <a:r>
              <a:rPr lang="fr-FR" sz="1600" dirty="0" err="1"/>
              <a:t>will</a:t>
            </a:r>
            <a:r>
              <a:rPr lang="fr-FR" sz="1600" dirty="0"/>
              <a:t> </a:t>
            </a:r>
            <a:r>
              <a:rPr lang="fr-FR" sz="1600" dirty="0" err="1"/>
              <a:t>experience</a:t>
            </a:r>
            <a:r>
              <a:rPr lang="fr-FR" sz="1600" dirty="0"/>
              <a:t> </a:t>
            </a:r>
            <a:r>
              <a:rPr lang="fr-FR" sz="1600" dirty="0" err="1"/>
              <a:t>average</a:t>
            </a:r>
            <a:r>
              <a:rPr lang="fr-FR" sz="1600" dirty="0"/>
              <a:t> </a:t>
            </a:r>
            <a:r>
              <a:rPr lang="fr-FR" sz="1600" dirty="0" err="1"/>
              <a:t>summertime</a:t>
            </a:r>
            <a:r>
              <a:rPr lang="fr-FR" sz="1600" dirty="0"/>
              <a:t> </a:t>
            </a:r>
            <a:r>
              <a:rPr lang="fr-FR" sz="1600" dirty="0" err="1"/>
              <a:t>temperature</a:t>
            </a:r>
            <a:r>
              <a:rPr lang="fr-FR" sz="1600" dirty="0"/>
              <a:t> </a:t>
            </a:r>
            <a:r>
              <a:rPr lang="fr-FR" sz="1600" dirty="0" err="1"/>
              <a:t>highs</a:t>
            </a:r>
            <a:r>
              <a:rPr lang="fr-FR" sz="1600" dirty="0"/>
              <a:t> of 35°C (</a:t>
            </a:r>
            <a:r>
              <a:rPr lang="fr-FR" sz="1600" dirty="0" err="1"/>
              <a:t>today</a:t>
            </a:r>
            <a:r>
              <a:rPr lang="fr-FR" sz="1600" dirty="0"/>
              <a:t>: </a:t>
            </a:r>
            <a:r>
              <a:rPr lang="fr-FR" sz="1600" dirty="0" err="1"/>
              <a:t>approximately</a:t>
            </a:r>
            <a:r>
              <a:rPr lang="fr-FR" sz="1600" dirty="0"/>
              <a:t> 350 </a:t>
            </a:r>
            <a:r>
              <a:rPr lang="fr-FR" sz="1600" dirty="0" err="1"/>
              <a:t>cities</a:t>
            </a:r>
            <a:r>
              <a:rPr lang="fr-FR" sz="1600" dirty="0"/>
              <a:t>)</a:t>
            </a:r>
          </a:p>
          <a:p>
            <a:pPr lvl="1"/>
            <a:r>
              <a:rPr lang="fr-FR" sz="1600" dirty="0"/>
              <a:t>Urban population </a:t>
            </a:r>
            <a:r>
              <a:rPr lang="fr-FR" sz="1600" dirty="0" err="1"/>
              <a:t>exposed</a:t>
            </a:r>
            <a:r>
              <a:rPr lang="fr-FR" sz="1600" dirty="0"/>
              <a:t> to high </a:t>
            </a:r>
            <a:r>
              <a:rPr lang="fr-FR" sz="1600" dirty="0" err="1"/>
              <a:t>temperatures</a:t>
            </a:r>
            <a:r>
              <a:rPr lang="fr-FR" sz="1600" dirty="0"/>
              <a:t> </a:t>
            </a:r>
            <a:r>
              <a:rPr lang="fr-FR" sz="1600" dirty="0" err="1"/>
              <a:t>will</a:t>
            </a:r>
            <a:r>
              <a:rPr lang="fr-FR" sz="1600" dirty="0"/>
              <a:t> </a:t>
            </a:r>
            <a:r>
              <a:rPr lang="fr-FR" sz="1600" dirty="0" err="1"/>
              <a:t>reach</a:t>
            </a:r>
            <a:r>
              <a:rPr lang="fr-FR" sz="1600" dirty="0"/>
              <a:t> 1.6 billion by </a:t>
            </a:r>
            <a:r>
              <a:rPr lang="fr-FR" sz="1600" dirty="0" err="1"/>
              <a:t>mid</a:t>
            </a:r>
            <a:r>
              <a:rPr lang="fr-FR" sz="1600" dirty="0"/>
              <a:t>-century.</a:t>
            </a:r>
          </a:p>
          <a:p>
            <a:pPr lvl="1"/>
            <a:r>
              <a:rPr lang="fr-FR" sz="1600" dirty="0"/>
              <a:t>Cities in countries </a:t>
            </a:r>
            <a:r>
              <a:rPr lang="fr-FR" sz="1600" dirty="0" err="1"/>
              <a:t>less</a:t>
            </a:r>
            <a:r>
              <a:rPr lang="fr-FR" sz="1600" dirty="0"/>
              <a:t> </a:t>
            </a:r>
            <a:r>
              <a:rPr lang="fr-FR" sz="1600" dirty="0" err="1"/>
              <a:t>used</a:t>
            </a:r>
            <a:r>
              <a:rPr lang="fr-FR" sz="1600" dirty="0"/>
              <a:t> to </a:t>
            </a:r>
            <a:r>
              <a:rPr lang="fr-FR" sz="1600" dirty="0" err="1"/>
              <a:t>dealing</a:t>
            </a:r>
            <a:r>
              <a:rPr lang="fr-FR" sz="1600" dirty="0"/>
              <a:t> </a:t>
            </a:r>
            <a:r>
              <a:rPr lang="fr-FR" sz="1600" dirty="0" err="1"/>
              <a:t>with</a:t>
            </a:r>
            <a:r>
              <a:rPr lang="fr-FR" sz="1600" dirty="0"/>
              <a:t> </a:t>
            </a:r>
            <a:r>
              <a:rPr lang="fr-FR" sz="1600" dirty="0" err="1"/>
              <a:t>extreme</a:t>
            </a:r>
            <a:r>
              <a:rPr lang="fr-FR" sz="1600" dirty="0"/>
              <a:t> </a:t>
            </a:r>
            <a:r>
              <a:rPr lang="fr-FR" sz="1600" dirty="0" err="1"/>
              <a:t>heat</a:t>
            </a:r>
            <a:r>
              <a:rPr lang="fr-FR" sz="1600" dirty="0"/>
              <a:t> are </a:t>
            </a:r>
            <a:r>
              <a:rPr lang="fr-FR" sz="1600" dirty="0" err="1"/>
              <a:t>especially</a:t>
            </a:r>
            <a:r>
              <a:rPr lang="fr-FR" sz="1600" dirty="0"/>
              <a:t> </a:t>
            </a:r>
            <a:r>
              <a:rPr lang="fr-FR" sz="1600" dirty="0" err="1"/>
              <a:t>vulnerable</a:t>
            </a:r>
            <a:r>
              <a:rPr lang="fr-FR" sz="1600" dirty="0"/>
              <a:t> (2003 </a:t>
            </a:r>
            <a:r>
              <a:rPr lang="fr-FR" sz="1600" dirty="0" err="1"/>
              <a:t>heatwave</a:t>
            </a:r>
            <a:r>
              <a:rPr lang="fr-FR" sz="1600" dirty="0"/>
              <a:t> in Europe </a:t>
            </a:r>
            <a:r>
              <a:rPr lang="fr-FR" sz="1600" dirty="0" err="1"/>
              <a:t>led</a:t>
            </a:r>
            <a:r>
              <a:rPr lang="fr-FR" sz="1600" dirty="0"/>
              <a:t> to 70 000 </a:t>
            </a:r>
            <a:r>
              <a:rPr lang="fr-FR" sz="1600" dirty="0" err="1"/>
              <a:t>deaths</a:t>
            </a:r>
            <a:r>
              <a:rPr lang="fr-FR" sz="1600" dirty="0"/>
              <a:t>). </a:t>
            </a:r>
          </a:p>
          <a:p>
            <a:pPr lvl="1"/>
            <a:r>
              <a:rPr lang="fr-FR" sz="1600" dirty="0"/>
              <a:t>Pressure on essential services: </a:t>
            </a:r>
            <a:r>
              <a:rPr lang="fr-FR" sz="1600" dirty="0" err="1"/>
              <a:t>energy</a:t>
            </a:r>
            <a:r>
              <a:rPr lang="fr-FR" sz="1600" dirty="0"/>
              <a:t>, transport, </a:t>
            </a:r>
            <a:r>
              <a:rPr lang="fr-FR" sz="1600" dirty="0" err="1"/>
              <a:t>health</a:t>
            </a:r>
            <a:endParaRPr lang="fr-FR" sz="1600" dirty="0"/>
          </a:p>
          <a:p>
            <a:pPr lvl="1"/>
            <a:r>
              <a:rPr lang="fr-FR" sz="1600" dirty="0" err="1"/>
              <a:t>Heatwaves</a:t>
            </a:r>
            <a:r>
              <a:rPr lang="fr-FR" sz="1600" dirty="0"/>
              <a:t> are </a:t>
            </a:r>
            <a:r>
              <a:rPr lang="fr-FR" sz="1600" dirty="0" err="1"/>
              <a:t>economic</a:t>
            </a:r>
            <a:r>
              <a:rPr lang="fr-FR" sz="1600" dirty="0"/>
              <a:t> drain (</a:t>
            </a:r>
            <a:r>
              <a:rPr lang="fr-FR" sz="1600" dirty="0" err="1"/>
              <a:t>lower</a:t>
            </a:r>
            <a:r>
              <a:rPr lang="fr-FR" sz="1600" dirty="0"/>
              <a:t> </a:t>
            </a:r>
            <a:r>
              <a:rPr lang="fr-FR" sz="1600" dirty="0" err="1"/>
              <a:t>levels</a:t>
            </a:r>
            <a:r>
              <a:rPr lang="fr-FR" sz="1600" dirty="0"/>
              <a:t> of </a:t>
            </a:r>
            <a:r>
              <a:rPr lang="fr-FR" sz="1600" dirty="0" err="1"/>
              <a:t>productivity</a:t>
            </a:r>
            <a:r>
              <a:rPr lang="fr-FR" sz="1600" dirty="0"/>
              <a:t>)</a:t>
            </a:r>
          </a:p>
        </p:txBody>
      </p:sp>
    </p:spTree>
    <p:extLst>
      <p:ext uri="{BB962C8B-B14F-4D97-AF65-F5344CB8AC3E}">
        <p14:creationId xmlns:p14="http://schemas.microsoft.com/office/powerpoint/2010/main" val="45475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6B0B53-3977-C61F-0FC5-CECCE3EEE58F}"/>
              </a:ext>
            </a:extLst>
          </p:cNvPr>
          <p:cNvSpPr>
            <a:spLocks noGrp="1"/>
          </p:cNvSpPr>
          <p:nvPr>
            <p:ph type="title"/>
          </p:nvPr>
        </p:nvSpPr>
        <p:spPr>
          <a:xfrm>
            <a:off x="7320466" y="609600"/>
            <a:ext cx="4140014" cy="1330839"/>
          </a:xfrm>
        </p:spPr>
        <p:txBody>
          <a:bodyPr>
            <a:normAutofit fontScale="90000"/>
          </a:bodyPr>
          <a:lstStyle/>
          <a:p>
            <a:r>
              <a:rPr lang="fr-FR" sz="4100" dirty="0" err="1">
                <a:latin typeface="Impact" panose="020B0806030902050204" pitchFamily="34" charset="0"/>
              </a:rPr>
              <a:t>Vulnerability</a:t>
            </a:r>
            <a:r>
              <a:rPr lang="fr-FR" sz="4100" dirty="0">
                <a:latin typeface="Impact" panose="020B0806030902050204" pitchFamily="34" charset="0"/>
              </a:rPr>
              <a:t> to </a:t>
            </a:r>
            <a:r>
              <a:rPr lang="fr-FR" sz="4100" dirty="0" err="1">
                <a:latin typeface="Impact" panose="020B0806030902050204" pitchFamily="34" charset="0"/>
              </a:rPr>
              <a:t>climate</a:t>
            </a:r>
            <a:r>
              <a:rPr lang="fr-FR" sz="4100" dirty="0">
                <a:latin typeface="Impact" panose="020B0806030902050204" pitchFamily="34" charset="0"/>
              </a:rPr>
              <a:t> change (3)</a:t>
            </a:r>
          </a:p>
        </p:txBody>
      </p:sp>
      <p:pic>
        <p:nvPicPr>
          <p:cNvPr id="4098" name="Picture 2" descr="The multibillion-dollar toll of the climate change crisis in 2022 |  International | EL PAÍS English">
            <a:extLst>
              <a:ext uri="{FF2B5EF4-FFF2-40B4-BE49-F238E27FC236}">
                <a16:creationId xmlns:a16="http://schemas.microsoft.com/office/drawing/2014/main" id="{343CB80F-8B75-D930-7BC1-B9DB7F7A3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3" r="22420"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3E08312-B116-6D1D-BD27-EA08B87B5DAE}"/>
              </a:ext>
            </a:extLst>
          </p:cNvPr>
          <p:cNvSpPr>
            <a:spLocks noGrp="1"/>
          </p:cNvSpPr>
          <p:nvPr>
            <p:ph idx="1"/>
          </p:nvPr>
        </p:nvSpPr>
        <p:spPr>
          <a:xfrm>
            <a:off x="7320465" y="2194102"/>
            <a:ext cx="4140013" cy="3908586"/>
          </a:xfrm>
        </p:spPr>
        <p:txBody>
          <a:bodyPr>
            <a:normAutofit/>
          </a:bodyPr>
          <a:lstStyle/>
          <a:p>
            <a:r>
              <a:rPr lang="fr-FR" sz="1600" b="1" dirty="0">
                <a:latin typeface="Georgia" panose="02040502050405020303" pitchFamily="18" charset="0"/>
              </a:rPr>
              <a:t>Water </a:t>
            </a:r>
            <a:r>
              <a:rPr lang="fr-FR" sz="1600" b="1" dirty="0" err="1">
                <a:latin typeface="Georgia" panose="02040502050405020303" pitchFamily="18" charset="0"/>
              </a:rPr>
              <a:t>scarcity</a:t>
            </a:r>
            <a:r>
              <a:rPr lang="fr-FR" sz="1600" b="1" dirty="0">
                <a:latin typeface="Georgia" panose="02040502050405020303" pitchFamily="18" charset="0"/>
              </a:rPr>
              <a:t>:</a:t>
            </a:r>
          </a:p>
          <a:p>
            <a:pPr lvl="1"/>
            <a:r>
              <a:rPr lang="fr-FR" sz="1600" dirty="0">
                <a:latin typeface="Georgia" panose="02040502050405020303" pitchFamily="18" charset="0"/>
              </a:rPr>
              <a:t>By 2050: 685 million people in </a:t>
            </a:r>
            <a:r>
              <a:rPr lang="fr-FR" sz="1600" dirty="0" err="1">
                <a:latin typeface="Georgia" panose="02040502050405020303" pitchFamily="18" charset="0"/>
              </a:rPr>
              <a:t>cities</a:t>
            </a:r>
            <a:r>
              <a:rPr lang="fr-FR" sz="1600" dirty="0">
                <a:latin typeface="Georgia" panose="02040502050405020303" pitchFamily="18" charset="0"/>
              </a:rPr>
              <a:t> </a:t>
            </a:r>
            <a:r>
              <a:rPr lang="fr-FR" sz="1600" dirty="0" err="1">
                <a:latin typeface="Georgia" panose="02040502050405020303" pitchFamily="18" charset="0"/>
              </a:rPr>
              <a:t>will</a:t>
            </a:r>
            <a:r>
              <a:rPr lang="fr-FR" sz="1600" dirty="0">
                <a:latin typeface="Georgia" panose="02040502050405020303" pitchFamily="18" charset="0"/>
              </a:rPr>
              <a:t> face </a:t>
            </a:r>
            <a:r>
              <a:rPr lang="fr-FR" sz="1600" dirty="0" err="1">
                <a:latin typeface="Georgia" panose="02040502050405020303" pitchFamily="18" charset="0"/>
              </a:rPr>
              <a:t>decline</a:t>
            </a:r>
            <a:r>
              <a:rPr lang="fr-FR" sz="1600" dirty="0">
                <a:latin typeface="Georgia" panose="02040502050405020303" pitchFamily="18" charset="0"/>
              </a:rPr>
              <a:t> in </a:t>
            </a:r>
            <a:r>
              <a:rPr lang="fr-FR" sz="1600" dirty="0" err="1">
                <a:latin typeface="Georgia" panose="02040502050405020303" pitchFamily="18" charset="0"/>
              </a:rPr>
              <a:t>freshwater</a:t>
            </a:r>
            <a:r>
              <a:rPr lang="fr-FR" sz="1600" dirty="0">
                <a:latin typeface="Georgia" panose="02040502050405020303" pitchFamily="18" charset="0"/>
              </a:rPr>
              <a:t> </a:t>
            </a:r>
            <a:r>
              <a:rPr lang="fr-FR" sz="1600" dirty="0" err="1">
                <a:latin typeface="Georgia" panose="02040502050405020303" pitchFamily="18" charset="0"/>
              </a:rPr>
              <a:t>availability</a:t>
            </a:r>
            <a:r>
              <a:rPr lang="fr-FR" sz="1600" dirty="0">
                <a:latin typeface="Georgia" panose="02040502050405020303" pitchFamily="18" charset="0"/>
              </a:rPr>
              <a:t> by at least 10% due to </a:t>
            </a:r>
            <a:r>
              <a:rPr lang="fr-FR" sz="1600" dirty="0" err="1">
                <a:latin typeface="Georgia" panose="02040502050405020303" pitchFamily="18" charset="0"/>
              </a:rPr>
              <a:t>climate</a:t>
            </a:r>
            <a:r>
              <a:rPr lang="fr-FR" sz="1600" dirty="0">
                <a:latin typeface="Georgia" panose="02040502050405020303" pitchFamily="18" charset="0"/>
              </a:rPr>
              <a:t> change</a:t>
            </a:r>
          </a:p>
          <a:p>
            <a:pPr lvl="1"/>
            <a:r>
              <a:rPr lang="fr-FR" sz="1600" dirty="0">
                <a:latin typeface="Georgia" panose="02040502050405020303" pitchFamily="18" charset="0"/>
              </a:rPr>
              <a:t>Water </a:t>
            </a:r>
            <a:r>
              <a:rPr lang="fr-FR" sz="1600" dirty="0" err="1">
                <a:latin typeface="Georgia" panose="02040502050405020303" pitchFamily="18" charset="0"/>
              </a:rPr>
              <a:t>shortages</a:t>
            </a:r>
            <a:r>
              <a:rPr lang="fr-FR" sz="1600" dirty="0">
                <a:latin typeface="Georgia" panose="02040502050405020303" pitchFamily="18" charset="0"/>
              </a:rPr>
              <a:t> + </a:t>
            </a:r>
            <a:r>
              <a:rPr lang="fr-FR" sz="1600" dirty="0" err="1">
                <a:latin typeface="Georgia" panose="02040502050405020303" pitchFamily="18" charset="0"/>
              </a:rPr>
              <a:t>poor</a:t>
            </a:r>
            <a:r>
              <a:rPr lang="fr-FR" sz="1600" dirty="0">
                <a:latin typeface="Georgia" panose="02040502050405020303" pitchFamily="18" charset="0"/>
              </a:rPr>
              <a:t> water </a:t>
            </a:r>
            <a:r>
              <a:rPr lang="fr-FR" sz="1600" dirty="0" err="1">
                <a:latin typeface="Georgia" panose="02040502050405020303" pitchFamily="18" charset="0"/>
              </a:rPr>
              <a:t>quality</a:t>
            </a:r>
            <a:r>
              <a:rPr lang="fr-FR" sz="1600" dirty="0">
                <a:latin typeface="Georgia" panose="02040502050405020303" pitchFamily="18" charset="0"/>
              </a:rPr>
              <a:t> = </a:t>
            </a:r>
            <a:r>
              <a:rPr lang="fr-FR" sz="1600" dirty="0" err="1">
                <a:latin typeface="Georgia" panose="02040502050405020303" pitchFamily="18" charset="0"/>
              </a:rPr>
              <a:t>health</a:t>
            </a:r>
            <a:r>
              <a:rPr lang="fr-FR" sz="1600" dirty="0">
                <a:latin typeface="Georgia" panose="02040502050405020303" pitchFamily="18" charset="0"/>
              </a:rPr>
              <a:t> </a:t>
            </a:r>
            <a:r>
              <a:rPr lang="fr-FR" sz="1600" dirty="0" err="1">
                <a:latin typeface="Georgia" panose="02040502050405020303" pitchFamily="18" charset="0"/>
              </a:rPr>
              <a:t>problems</a:t>
            </a:r>
            <a:r>
              <a:rPr lang="fr-FR" sz="1600" dirty="0">
                <a:latin typeface="Georgia" panose="02040502050405020303" pitchFamily="18" charset="0"/>
              </a:rPr>
              <a:t> </a:t>
            </a:r>
          </a:p>
          <a:p>
            <a:r>
              <a:rPr lang="fr-FR" sz="1600" b="1" dirty="0">
                <a:latin typeface="Georgia" panose="02040502050405020303" pitchFamily="18" charset="0"/>
              </a:rPr>
              <a:t>Food </a:t>
            </a:r>
            <a:r>
              <a:rPr lang="fr-FR" sz="1600" b="1" dirty="0" err="1">
                <a:latin typeface="Georgia" panose="02040502050405020303" pitchFamily="18" charset="0"/>
              </a:rPr>
              <a:t>scarcity</a:t>
            </a:r>
            <a:r>
              <a:rPr lang="fr-FR" sz="1600" b="1" dirty="0">
                <a:latin typeface="Georgia" panose="02040502050405020303" pitchFamily="18" charset="0"/>
              </a:rPr>
              <a:t>:</a:t>
            </a:r>
          </a:p>
          <a:p>
            <a:pPr lvl="1"/>
            <a:r>
              <a:rPr lang="fr-FR" sz="1600" dirty="0">
                <a:latin typeface="Georgia" panose="02040502050405020303" pitchFamily="18" charset="0"/>
              </a:rPr>
              <a:t>Reduction in </a:t>
            </a:r>
            <a:r>
              <a:rPr lang="fr-FR" sz="1600" dirty="0" err="1">
                <a:latin typeface="Georgia" panose="02040502050405020303" pitchFamily="18" charset="0"/>
              </a:rPr>
              <a:t>crop</a:t>
            </a:r>
            <a:r>
              <a:rPr lang="fr-FR" sz="1600" dirty="0">
                <a:latin typeface="Georgia" panose="02040502050405020303" pitchFamily="18" charset="0"/>
              </a:rPr>
              <a:t> </a:t>
            </a:r>
            <a:r>
              <a:rPr lang="fr-FR" sz="1600" dirty="0" err="1">
                <a:latin typeface="Georgia" panose="02040502050405020303" pitchFamily="18" charset="0"/>
              </a:rPr>
              <a:t>yields</a:t>
            </a:r>
            <a:r>
              <a:rPr lang="fr-FR" sz="1600" dirty="0">
                <a:latin typeface="Georgia" panose="02040502050405020303" pitchFamily="18" charset="0"/>
              </a:rPr>
              <a:t> (10% by 2050, </a:t>
            </a:r>
            <a:r>
              <a:rPr lang="fr-FR" sz="1600" dirty="0" err="1">
                <a:latin typeface="Georgia" panose="02040502050405020303" pitchFamily="18" charset="0"/>
              </a:rPr>
              <a:t>impacting</a:t>
            </a:r>
            <a:r>
              <a:rPr lang="fr-FR" sz="1600" dirty="0">
                <a:latin typeface="Georgia" panose="02040502050405020303" pitchFamily="18" charset="0"/>
              </a:rPr>
              <a:t> 2.5 billion people in 1600 </a:t>
            </a:r>
            <a:r>
              <a:rPr lang="fr-FR" sz="1600" dirty="0" err="1">
                <a:latin typeface="Georgia" panose="02040502050405020303" pitchFamily="18" charset="0"/>
              </a:rPr>
              <a:t>cities</a:t>
            </a:r>
            <a:r>
              <a:rPr lang="fr-FR" sz="1600" dirty="0">
                <a:latin typeface="Georgia" panose="02040502050405020303" pitchFamily="18" charset="0"/>
              </a:rPr>
              <a:t>)</a:t>
            </a:r>
          </a:p>
          <a:p>
            <a:pPr lvl="1"/>
            <a:r>
              <a:rPr lang="fr-FR" sz="1600" dirty="0" err="1">
                <a:latin typeface="Georgia" panose="02040502050405020303" pitchFamily="18" charset="0"/>
              </a:rPr>
              <a:t>Vulnerability</a:t>
            </a:r>
            <a:r>
              <a:rPr lang="fr-FR" sz="1600" dirty="0">
                <a:latin typeface="Georgia" panose="02040502050405020303" pitchFamily="18" charset="0"/>
              </a:rPr>
              <a:t> to disruption of </a:t>
            </a:r>
            <a:r>
              <a:rPr lang="fr-FR" sz="1600" dirty="0" err="1">
                <a:latin typeface="Georgia" panose="02040502050405020303" pitchFamily="18" charset="0"/>
              </a:rPr>
              <a:t>critical</a:t>
            </a:r>
            <a:r>
              <a:rPr lang="fr-FR" sz="1600" dirty="0">
                <a:latin typeface="Georgia" panose="02040502050405020303" pitchFamily="18" charset="0"/>
              </a:rPr>
              <a:t> supplies (London: more </a:t>
            </a:r>
            <a:r>
              <a:rPr lang="fr-FR" sz="1600" dirty="0" err="1">
                <a:latin typeface="Georgia" panose="02040502050405020303" pitchFamily="18" charset="0"/>
              </a:rPr>
              <a:t>than</a:t>
            </a:r>
            <a:r>
              <a:rPr lang="fr-FR" sz="1600" dirty="0">
                <a:latin typeface="Georgia" panose="02040502050405020303" pitchFamily="18" charset="0"/>
              </a:rPr>
              <a:t> 80% of </a:t>
            </a:r>
            <a:r>
              <a:rPr lang="fr-FR" sz="1600" dirty="0" err="1">
                <a:latin typeface="Georgia" panose="02040502050405020303" pitchFamily="18" charset="0"/>
              </a:rPr>
              <a:t>food</a:t>
            </a:r>
            <a:r>
              <a:rPr lang="fr-FR" sz="1600" dirty="0">
                <a:latin typeface="Georgia" panose="02040502050405020303" pitchFamily="18" charset="0"/>
              </a:rPr>
              <a:t> </a:t>
            </a:r>
            <a:r>
              <a:rPr lang="fr-FR" sz="1600" dirty="0" err="1">
                <a:latin typeface="Georgia" panose="02040502050405020303" pitchFamily="18" charset="0"/>
              </a:rPr>
              <a:t>imported</a:t>
            </a:r>
            <a:r>
              <a:rPr lang="fr-FR" sz="1600" dirty="0">
                <a:latin typeface="Georgia" panose="02040502050405020303" pitchFamily="18" charset="0"/>
              </a:rPr>
              <a:t> </a:t>
            </a:r>
            <a:r>
              <a:rPr lang="fr-FR" sz="1600" dirty="0" err="1">
                <a:latin typeface="Georgia" panose="02040502050405020303" pitchFamily="18" charset="0"/>
              </a:rPr>
              <a:t>from</a:t>
            </a:r>
            <a:r>
              <a:rPr lang="fr-FR" sz="1600" dirty="0">
                <a:latin typeface="Georgia" panose="02040502050405020303" pitchFamily="18" charset="0"/>
              </a:rPr>
              <a:t> </a:t>
            </a:r>
            <a:r>
              <a:rPr lang="fr-FR" sz="1600" dirty="0" err="1">
                <a:latin typeface="Georgia" panose="02040502050405020303" pitchFamily="18" charset="0"/>
              </a:rPr>
              <a:t>outside</a:t>
            </a:r>
            <a:r>
              <a:rPr lang="fr-FR" sz="1600" dirty="0">
                <a:latin typeface="Georgia" panose="02040502050405020303" pitchFamily="18" charset="0"/>
              </a:rPr>
              <a:t> UK)</a:t>
            </a:r>
          </a:p>
        </p:txBody>
      </p:sp>
    </p:spTree>
    <p:extLst>
      <p:ext uri="{BB962C8B-B14F-4D97-AF65-F5344CB8AC3E}">
        <p14:creationId xmlns:p14="http://schemas.microsoft.com/office/powerpoint/2010/main" val="3828997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rtist shows how climate change could leave cities under water">
            <a:extLst>
              <a:ext uri="{FF2B5EF4-FFF2-40B4-BE49-F238E27FC236}">
                <a16:creationId xmlns:a16="http://schemas.microsoft.com/office/drawing/2014/main" id="{4E2B98A0-130F-DBF2-CCE4-F169E6487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6153" name="Freeform: Shape 615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C44CCC9-935D-5432-D48A-46A33961CD1D}"/>
              </a:ext>
            </a:extLst>
          </p:cNvPr>
          <p:cNvSpPr>
            <a:spLocks noGrp="1"/>
          </p:cNvSpPr>
          <p:nvPr>
            <p:ph type="title"/>
          </p:nvPr>
        </p:nvSpPr>
        <p:spPr>
          <a:xfrm>
            <a:off x="1037809" y="1071350"/>
            <a:ext cx="4775162" cy="1339382"/>
          </a:xfrm>
        </p:spPr>
        <p:txBody>
          <a:bodyPr>
            <a:normAutofit/>
          </a:bodyPr>
          <a:lstStyle/>
          <a:p>
            <a:pPr algn="ctr"/>
            <a:r>
              <a:rPr lang="fr-FR" sz="3600" dirty="0" err="1">
                <a:latin typeface="Impact" panose="020B0806030902050204" pitchFamily="34" charset="0"/>
              </a:rPr>
              <a:t>Vulnerability</a:t>
            </a:r>
            <a:r>
              <a:rPr lang="fr-FR" sz="3600" dirty="0">
                <a:latin typeface="Impact" panose="020B0806030902050204" pitchFamily="34" charset="0"/>
              </a:rPr>
              <a:t> to </a:t>
            </a:r>
            <a:r>
              <a:rPr lang="fr-FR" sz="3600" dirty="0" err="1">
                <a:latin typeface="Impact" panose="020B0806030902050204" pitchFamily="34" charset="0"/>
              </a:rPr>
              <a:t>climate</a:t>
            </a:r>
            <a:r>
              <a:rPr lang="fr-FR" sz="3600" dirty="0">
                <a:latin typeface="Impact" panose="020B0806030902050204" pitchFamily="34" charset="0"/>
              </a:rPr>
              <a:t> change (4) </a:t>
            </a:r>
          </a:p>
        </p:txBody>
      </p:sp>
      <p:sp>
        <p:nvSpPr>
          <p:cNvPr id="615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8082ADC-CBB2-2BAD-0AE6-F2A0C5C9E670}"/>
              </a:ext>
            </a:extLst>
          </p:cNvPr>
          <p:cNvSpPr>
            <a:spLocks noGrp="1"/>
          </p:cNvSpPr>
          <p:nvPr>
            <p:ph idx="1"/>
          </p:nvPr>
        </p:nvSpPr>
        <p:spPr>
          <a:xfrm>
            <a:off x="1189319" y="2547257"/>
            <a:ext cx="4458446" cy="3109740"/>
          </a:xfrm>
        </p:spPr>
        <p:txBody>
          <a:bodyPr anchor="ctr">
            <a:normAutofit/>
          </a:bodyPr>
          <a:lstStyle/>
          <a:p>
            <a:r>
              <a:rPr lang="fr-FR" sz="2400" dirty="0">
                <a:latin typeface="Georgia" panose="02040502050405020303" pitchFamily="18" charset="0"/>
              </a:rPr>
              <a:t>Coastal </a:t>
            </a:r>
            <a:r>
              <a:rPr lang="fr-FR" sz="2400" dirty="0" err="1">
                <a:latin typeface="Georgia" panose="02040502050405020303" pitchFamily="18" charset="0"/>
              </a:rPr>
              <a:t>cities</a:t>
            </a:r>
            <a:endParaRPr lang="fr-FR" sz="2400" dirty="0">
              <a:latin typeface="Georgia" panose="02040502050405020303" pitchFamily="18" charset="0"/>
            </a:endParaRPr>
          </a:p>
          <a:p>
            <a:pPr lvl="1"/>
            <a:r>
              <a:rPr lang="fr-FR" sz="2000" dirty="0">
                <a:latin typeface="Georgia" panose="02040502050405020303" pitchFamily="18" charset="0"/>
              </a:rPr>
              <a:t>Europe: 70% of </a:t>
            </a:r>
            <a:r>
              <a:rPr lang="fr-FR" sz="2000" dirty="0" err="1">
                <a:latin typeface="Georgia" panose="02040502050405020303" pitchFamily="18" charset="0"/>
              </a:rPr>
              <a:t>largest</a:t>
            </a:r>
            <a:r>
              <a:rPr lang="fr-FR" sz="2000" dirty="0">
                <a:latin typeface="Georgia" panose="02040502050405020303" pitchFamily="18" charset="0"/>
              </a:rPr>
              <a:t> </a:t>
            </a:r>
            <a:r>
              <a:rPr lang="fr-FR" sz="2000" dirty="0" err="1">
                <a:latin typeface="Georgia" panose="02040502050405020303" pitchFamily="18" charset="0"/>
              </a:rPr>
              <a:t>cities</a:t>
            </a:r>
            <a:r>
              <a:rPr lang="fr-FR" sz="2000" dirty="0">
                <a:latin typeface="Georgia" panose="02040502050405020303" pitchFamily="18" charset="0"/>
              </a:rPr>
              <a:t> are </a:t>
            </a:r>
            <a:r>
              <a:rPr lang="fr-FR" sz="2000" dirty="0" err="1">
                <a:latin typeface="Georgia" panose="02040502050405020303" pitchFamily="18" charset="0"/>
              </a:rPr>
              <a:t>vulnerable</a:t>
            </a:r>
            <a:r>
              <a:rPr lang="fr-FR" sz="2000" dirty="0">
                <a:latin typeface="Georgia" panose="02040502050405020303" pitchFamily="18" charset="0"/>
              </a:rPr>
              <a:t> to </a:t>
            </a:r>
            <a:r>
              <a:rPr lang="fr-FR" sz="2000" dirty="0" err="1">
                <a:latin typeface="Georgia" panose="02040502050405020303" pitchFamily="18" charset="0"/>
              </a:rPr>
              <a:t>rising</a:t>
            </a:r>
            <a:r>
              <a:rPr lang="fr-FR" sz="2000" dirty="0">
                <a:latin typeface="Georgia" panose="02040502050405020303" pitchFamily="18" charset="0"/>
              </a:rPr>
              <a:t> </a:t>
            </a:r>
            <a:r>
              <a:rPr lang="fr-FR" sz="2000" dirty="0" err="1">
                <a:latin typeface="Georgia" panose="02040502050405020303" pitchFamily="18" charset="0"/>
              </a:rPr>
              <a:t>sea</a:t>
            </a:r>
            <a:r>
              <a:rPr lang="fr-FR" sz="2000" dirty="0">
                <a:latin typeface="Georgia" panose="02040502050405020303" pitchFamily="18" charset="0"/>
              </a:rPr>
              <a:t> </a:t>
            </a:r>
            <a:r>
              <a:rPr lang="fr-FR" sz="2000" dirty="0" err="1">
                <a:latin typeface="Georgia" panose="02040502050405020303" pitchFamily="18" charset="0"/>
              </a:rPr>
              <a:t>levels</a:t>
            </a:r>
            <a:endParaRPr lang="fr-FR" sz="2000" dirty="0">
              <a:latin typeface="Georgia" panose="02040502050405020303" pitchFamily="18" charset="0"/>
            </a:endParaRPr>
          </a:p>
          <a:p>
            <a:pPr lvl="1"/>
            <a:r>
              <a:rPr lang="fr-FR" sz="2000" dirty="0">
                <a:latin typeface="Georgia" panose="02040502050405020303" pitchFamily="18" charset="0"/>
              </a:rPr>
              <a:t>15 of </a:t>
            </a:r>
            <a:r>
              <a:rPr lang="fr-FR" sz="2000" dirty="0" err="1">
                <a:latin typeface="Georgia" panose="02040502050405020303" pitchFamily="18" charset="0"/>
              </a:rPr>
              <a:t>world’s</a:t>
            </a:r>
            <a:r>
              <a:rPr lang="fr-FR" sz="2000" dirty="0">
                <a:latin typeface="Georgia" panose="02040502050405020303" pitchFamily="18" charset="0"/>
              </a:rPr>
              <a:t> 20 </a:t>
            </a:r>
            <a:r>
              <a:rPr lang="fr-FR" sz="2000" dirty="0" err="1">
                <a:latin typeface="Georgia" panose="02040502050405020303" pitchFamily="18" charset="0"/>
              </a:rPr>
              <a:t>megacities</a:t>
            </a:r>
            <a:r>
              <a:rPr lang="fr-FR" sz="2000" dirty="0">
                <a:latin typeface="Georgia" panose="02040502050405020303" pitchFamily="18" charset="0"/>
              </a:rPr>
              <a:t> are at </a:t>
            </a:r>
            <a:r>
              <a:rPr lang="fr-FR" sz="2000" dirty="0" err="1">
                <a:latin typeface="Georgia" panose="02040502050405020303" pitchFamily="18" charset="0"/>
              </a:rPr>
              <a:t>risk</a:t>
            </a:r>
            <a:r>
              <a:rPr lang="fr-FR" sz="2000" dirty="0">
                <a:latin typeface="Georgia" panose="02040502050405020303" pitchFamily="18" charset="0"/>
              </a:rPr>
              <a:t> </a:t>
            </a:r>
            <a:r>
              <a:rPr lang="fr-FR" sz="2000" dirty="0" err="1">
                <a:latin typeface="Georgia" panose="02040502050405020303" pitchFamily="18" charset="0"/>
              </a:rPr>
              <a:t>from</a:t>
            </a:r>
            <a:r>
              <a:rPr lang="fr-FR" sz="2000" dirty="0">
                <a:latin typeface="Georgia" panose="02040502050405020303" pitchFamily="18" charset="0"/>
              </a:rPr>
              <a:t> </a:t>
            </a:r>
            <a:r>
              <a:rPr lang="fr-FR" sz="2000" dirty="0" err="1">
                <a:latin typeface="Georgia" panose="02040502050405020303" pitchFamily="18" charset="0"/>
              </a:rPr>
              <a:t>rising</a:t>
            </a:r>
            <a:r>
              <a:rPr lang="fr-FR" sz="2000" dirty="0">
                <a:latin typeface="Georgia" panose="02040502050405020303" pitchFamily="18" charset="0"/>
              </a:rPr>
              <a:t> </a:t>
            </a:r>
            <a:r>
              <a:rPr lang="fr-FR" sz="2000" dirty="0" err="1">
                <a:latin typeface="Georgia" panose="02040502050405020303" pitchFamily="18" charset="0"/>
              </a:rPr>
              <a:t>sea</a:t>
            </a:r>
            <a:r>
              <a:rPr lang="fr-FR" sz="2000" dirty="0">
                <a:latin typeface="Georgia" panose="02040502050405020303" pitchFamily="18" charset="0"/>
              </a:rPr>
              <a:t> </a:t>
            </a:r>
            <a:r>
              <a:rPr lang="fr-FR" sz="2000" dirty="0" err="1">
                <a:latin typeface="Georgia" panose="02040502050405020303" pitchFamily="18" charset="0"/>
              </a:rPr>
              <a:t>levals</a:t>
            </a:r>
            <a:r>
              <a:rPr lang="fr-FR" sz="2000" dirty="0">
                <a:latin typeface="Georgia" panose="02040502050405020303" pitchFamily="18" charset="0"/>
              </a:rPr>
              <a:t> and </a:t>
            </a:r>
            <a:r>
              <a:rPr lang="fr-FR" sz="2000" dirty="0" err="1">
                <a:latin typeface="Georgia" panose="02040502050405020303" pitchFamily="18" charset="0"/>
              </a:rPr>
              <a:t>coastal</a:t>
            </a:r>
            <a:r>
              <a:rPr lang="fr-FR" sz="2000" dirty="0">
                <a:latin typeface="Georgia" panose="02040502050405020303" pitchFamily="18" charset="0"/>
              </a:rPr>
              <a:t> </a:t>
            </a:r>
            <a:r>
              <a:rPr lang="fr-FR" sz="2000" dirty="0" err="1">
                <a:latin typeface="Georgia" panose="02040502050405020303" pitchFamily="18" charset="0"/>
              </a:rPr>
              <a:t>surges</a:t>
            </a:r>
            <a:endParaRPr lang="fr-FR" sz="2000" dirty="0">
              <a:latin typeface="Georgia" panose="02040502050405020303" pitchFamily="18" charset="0"/>
            </a:endParaRPr>
          </a:p>
          <a:p>
            <a:pPr lvl="1"/>
            <a:endParaRPr lang="fr-FR" sz="2000" dirty="0"/>
          </a:p>
        </p:txBody>
      </p:sp>
    </p:spTree>
    <p:extLst>
      <p:ext uri="{BB962C8B-B14F-4D97-AF65-F5344CB8AC3E}">
        <p14:creationId xmlns:p14="http://schemas.microsoft.com/office/powerpoint/2010/main" val="185371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8E0B-26FB-6689-13FB-583C9491C044}"/>
              </a:ext>
            </a:extLst>
          </p:cNvPr>
          <p:cNvSpPr>
            <a:spLocks noGrp="1"/>
          </p:cNvSpPr>
          <p:nvPr>
            <p:ph type="ctrTitle"/>
          </p:nvPr>
        </p:nvSpPr>
        <p:spPr>
          <a:xfrm>
            <a:off x="1524000" y="1122363"/>
            <a:ext cx="9144000" cy="4510686"/>
          </a:xfrm>
        </p:spPr>
        <p:txBody>
          <a:bodyPr>
            <a:noAutofit/>
          </a:bodyPr>
          <a:lstStyle/>
          <a:p>
            <a:r>
              <a:rPr lang="en-GB" dirty="0">
                <a:latin typeface="Impact" panose="020B0806030902050204" pitchFamily="34" charset="0"/>
              </a:rPr>
              <a:t>In order to do this…</a:t>
            </a:r>
            <a:br>
              <a:rPr lang="en-GB" dirty="0">
                <a:latin typeface="Impact" panose="020B0806030902050204" pitchFamily="34" charset="0"/>
              </a:rPr>
            </a:br>
            <a:br>
              <a:rPr lang="en-GB" dirty="0">
                <a:latin typeface="Impact" panose="020B0806030902050204" pitchFamily="34" charset="0"/>
              </a:rPr>
            </a:br>
            <a:r>
              <a:rPr lang="en-GB" dirty="0">
                <a:latin typeface="Impact" panose="020B0806030902050204" pitchFamily="34" charset="0"/>
              </a:rPr>
              <a:t>let’s first focus on the international climate </a:t>
            </a:r>
            <a:r>
              <a:rPr lang="en-GB" dirty="0" err="1">
                <a:latin typeface="Impact" panose="020B0806030902050204" pitchFamily="34" charset="0"/>
              </a:rPr>
              <a:t>négociations</a:t>
            </a:r>
            <a:r>
              <a:rPr lang="en-GB" dirty="0">
                <a:latin typeface="Impact" panose="020B0806030902050204" pitchFamily="34" charset="0"/>
              </a:rPr>
              <a:t> process.</a:t>
            </a:r>
          </a:p>
        </p:txBody>
      </p:sp>
    </p:spTree>
    <p:extLst>
      <p:ext uri="{BB962C8B-B14F-4D97-AF65-F5344CB8AC3E}">
        <p14:creationId xmlns:p14="http://schemas.microsoft.com/office/powerpoint/2010/main" val="2998911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 Level Rise and Coastal Flooding - C40 Cities">
            <a:extLst>
              <a:ext uri="{FF2B5EF4-FFF2-40B4-BE49-F238E27FC236}">
                <a16:creationId xmlns:a16="http://schemas.microsoft.com/office/drawing/2014/main" id="{7A721D0D-3385-73B6-200C-54ED603DB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12192000" cy="50911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590A307-C6EF-DC11-4137-4E6B5FB93F6A}"/>
              </a:ext>
            </a:extLst>
          </p:cNvPr>
          <p:cNvSpPr txBox="1"/>
          <p:nvPr/>
        </p:nvSpPr>
        <p:spPr>
          <a:xfrm>
            <a:off x="3913934" y="6187613"/>
            <a:ext cx="6098458" cy="461665"/>
          </a:xfrm>
          <a:prstGeom prst="rect">
            <a:avLst/>
          </a:prstGeom>
          <a:noFill/>
        </p:spPr>
        <p:txBody>
          <a:bodyPr wrap="square">
            <a:spAutoFit/>
          </a:bodyPr>
          <a:lstStyle/>
          <a:p>
            <a:r>
              <a:rPr lang="fr-FR" sz="1200" dirty="0"/>
              <a:t>SOURCE: https://www.c40.org/what-we-do/scaling-up-climate-action/adaptation-water/the-future-we-dont-want/sea-level-rise/</a:t>
            </a:r>
          </a:p>
        </p:txBody>
      </p:sp>
    </p:spTree>
    <p:extLst>
      <p:ext uri="{BB962C8B-B14F-4D97-AF65-F5344CB8AC3E}">
        <p14:creationId xmlns:p14="http://schemas.microsoft.com/office/powerpoint/2010/main" val="1786008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A25D45-0967-6EA4-A91E-1303F47D2EE2}"/>
              </a:ext>
            </a:extLst>
          </p:cNvPr>
          <p:cNvSpPr>
            <a:spLocks noGrp="1"/>
          </p:cNvSpPr>
          <p:nvPr>
            <p:ph type="title"/>
          </p:nvPr>
        </p:nvSpPr>
        <p:spPr>
          <a:xfrm>
            <a:off x="7320466" y="609600"/>
            <a:ext cx="4140014" cy="1330839"/>
          </a:xfrm>
        </p:spPr>
        <p:txBody>
          <a:bodyPr>
            <a:normAutofit/>
          </a:bodyPr>
          <a:lstStyle/>
          <a:p>
            <a:r>
              <a:rPr lang="fr-FR" dirty="0" err="1">
                <a:latin typeface="Impact" panose="020B0806030902050204" pitchFamily="34" charset="0"/>
              </a:rPr>
              <a:t>Vulnerability</a:t>
            </a:r>
            <a:r>
              <a:rPr lang="fr-FR" dirty="0">
                <a:latin typeface="Impact" panose="020B0806030902050204" pitchFamily="34" charset="0"/>
              </a:rPr>
              <a:t> varies:</a:t>
            </a:r>
          </a:p>
        </p:txBody>
      </p:sp>
      <p:pic>
        <p:nvPicPr>
          <p:cNvPr id="7170" name="Picture 2" descr="Could this favela be the blueprint for how our cities should look by 2050?  | The Independent | The Independent">
            <a:extLst>
              <a:ext uri="{FF2B5EF4-FFF2-40B4-BE49-F238E27FC236}">
                <a16:creationId xmlns:a16="http://schemas.microsoft.com/office/drawing/2014/main" id="{C6BF3870-4D3E-6DF5-1644-B57133E50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4" r="16088"/>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3E563180-676D-D9F6-9391-5917F7FA39FE}"/>
              </a:ext>
            </a:extLst>
          </p:cNvPr>
          <p:cNvSpPr>
            <a:spLocks noGrp="1"/>
          </p:cNvSpPr>
          <p:nvPr>
            <p:ph idx="1"/>
          </p:nvPr>
        </p:nvSpPr>
        <p:spPr>
          <a:xfrm>
            <a:off x="7320465" y="2194102"/>
            <a:ext cx="4140013" cy="3908586"/>
          </a:xfrm>
        </p:spPr>
        <p:txBody>
          <a:bodyPr>
            <a:normAutofit/>
          </a:bodyPr>
          <a:lstStyle/>
          <a:p>
            <a:r>
              <a:rPr lang="fr-FR" sz="1400" dirty="0" err="1">
                <a:latin typeface="Georgia" panose="02040502050405020303" pitchFamily="18" charset="0"/>
              </a:rPr>
              <a:t>From</a:t>
            </a:r>
            <a:r>
              <a:rPr lang="fr-FR" sz="1400" dirty="0">
                <a:latin typeface="Georgia" panose="02040502050405020303" pitchFamily="18" charset="0"/>
              </a:rPr>
              <a:t> one city to the </a:t>
            </a:r>
            <a:r>
              <a:rPr lang="fr-FR" sz="1400" dirty="0" err="1">
                <a:latin typeface="Georgia" panose="02040502050405020303" pitchFamily="18" charset="0"/>
              </a:rPr>
              <a:t>next</a:t>
            </a:r>
            <a:r>
              <a:rPr lang="fr-FR" sz="1400" dirty="0">
                <a:latin typeface="Georgia" panose="02040502050405020303" pitchFamily="18" charset="0"/>
              </a:rPr>
              <a:t> </a:t>
            </a:r>
            <a:r>
              <a:rPr lang="fr-FR" sz="1400" dirty="0" err="1">
                <a:latin typeface="Georgia" panose="02040502050405020303" pitchFamily="18" charset="0"/>
              </a:rPr>
              <a:t>depending</a:t>
            </a:r>
            <a:r>
              <a:rPr lang="fr-FR" sz="1400" dirty="0">
                <a:latin typeface="Georgia" panose="02040502050405020303" pitchFamily="18" charset="0"/>
              </a:rPr>
              <a:t> on:</a:t>
            </a:r>
          </a:p>
          <a:p>
            <a:pPr lvl="1"/>
            <a:r>
              <a:rPr lang="fr-FR" sz="1400" dirty="0">
                <a:latin typeface="Georgia" panose="02040502050405020303" pitchFamily="18" charset="0"/>
              </a:rPr>
              <a:t>Patterns of </a:t>
            </a:r>
            <a:r>
              <a:rPr lang="fr-FR" sz="1400" dirty="0" err="1">
                <a:latin typeface="Georgia" panose="02040502050405020303" pitchFamily="18" charset="0"/>
              </a:rPr>
              <a:t>urbanization</a:t>
            </a:r>
            <a:r>
              <a:rPr lang="fr-FR" sz="1400" dirty="0">
                <a:latin typeface="Georgia" panose="02040502050405020303" pitchFamily="18" charset="0"/>
              </a:rPr>
              <a:t>, </a:t>
            </a:r>
            <a:r>
              <a:rPr lang="fr-FR" sz="1400" dirty="0" err="1">
                <a:latin typeface="Georgia" panose="02040502050405020303" pitchFamily="18" charset="0"/>
              </a:rPr>
              <a:t>economic</a:t>
            </a:r>
            <a:r>
              <a:rPr lang="fr-FR" sz="1400" dirty="0">
                <a:latin typeface="Georgia" panose="02040502050405020303" pitchFamily="18" charset="0"/>
              </a:rPr>
              <a:t> </a:t>
            </a:r>
            <a:r>
              <a:rPr lang="fr-FR" sz="1400" dirty="0" err="1">
                <a:latin typeface="Georgia" panose="02040502050405020303" pitchFamily="18" charset="0"/>
              </a:rPr>
              <a:t>development</a:t>
            </a:r>
            <a:r>
              <a:rPr lang="fr-FR" sz="1400" dirty="0">
                <a:latin typeface="Georgia" panose="02040502050405020303" pitchFamily="18" charset="0"/>
              </a:rPr>
              <a:t>, </a:t>
            </a:r>
            <a:r>
              <a:rPr lang="fr-FR" sz="1400" dirty="0" err="1">
                <a:latin typeface="Georgia" panose="02040502050405020303" pitchFamily="18" charset="0"/>
              </a:rPr>
              <a:t>physical</a:t>
            </a:r>
            <a:r>
              <a:rPr lang="fr-FR" sz="1400" dirty="0">
                <a:latin typeface="Georgia" panose="02040502050405020303" pitchFamily="18" charset="0"/>
              </a:rPr>
              <a:t> </a:t>
            </a:r>
            <a:r>
              <a:rPr lang="fr-FR" sz="1400" dirty="0" err="1">
                <a:latin typeface="Georgia" panose="02040502050405020303" pitchFamily="18" charset="0"/>
              </a:rPr>
              <a:t>exposure</a:t>
            </a:r>
            <a:r>
              <a:rPr lang="fr-FR" sz="1400" dirty="0">
                <a:latin typeface="Georgia" panose="02040502050405020303" pitchFamily="18" charset="0"/>
              </a:rPr>
              <a:t>, </a:t>
            </a:r>
            <a:r>
              <a:rPr lang="fr-FR" sz="1400" dirty="0" err="1">
                <a:latin typeface="Georgia" panose="02040502050405020303" pitchFamily="18" charset="0"/>
              </a:rPr>
              <a:t>urban</a:t>
            </a:r>
            <a:r>
              <a:rPr lang="fr-FR" sz="1400" dirty="0">
                <a:latin typeface="Georgia" panose="02040502050405020303" pitchFamily="18" charset="0"/>
              </a:rPr>
              <a:t> planning, </a:t>
            </a:r>
            <a:r>
              <a:rPr lang="fr-FR" sz="1400" dirty="0" err="1">
                <a:latin typeface="Georgia" panose="02040502050405020303" pitchFamily="18" charset="0"/>
              </a:rPr>
              <a:t>disaster</a:t>
            </a:r>
            <a:r>
              <a:rPr lang="fr-FR" sz="1400" dirty="0">
                <a:latin typeface="Georgia" panose="02040502050405020303" pitchFamily="18" charset="0"/>
              </a:rPr>
              <a:t> </a:t>
            </a:r>
            <a:r>
              <a:rPr lang="fr-FR" sz="1400" dirty="0" err="1">
                <a:latin typeface="Georgia" panose="02040502050405020303" pitchFamily="18" charset="0"/>
              </a:rPr>
              <a:t>preparedness</a:t>
            </a:r>
            <a:r>
              <a:rPr lang="fr-FR" sz="1400" dirty="0">
                <a:latin typeface="Georgia" panose="02040502050405020303" pitchFamily="18" charset="0"/>
              </a:rPr>
              <a:t>…</a:t>
            </a:r>
          </a:p>
          <a:p>
            <a:pPr lvl="1"/>
            <a:r>
              <a:rPr lang="fr-FR" sz="1400" dirty="0" err="1">
                <a:latin typeface="Georgia" panose="02040502050405020303" pitchFamily="18" charset="0"/>
              </a:rPr>
              <a:t>Geographical</a:t>
            </a:r>
            <a:r>
              <a:rPr lang="fr-FR" sz="1400" dirty="0">
                <a:latin typeface="Georgia" panose="02040502050405020303" pitchFamily="18" charset="0"/>
              </a:rPr>
              <a:t> local (Coastal vs. </a:t>
            </a:r>
            <a:r>
              <a:rPr lang="fr-FR" sz="1400" dirty="0" err="1">
                <a:latin typeface="Georgia" panose="02040502050405020303" pitchFamily="18" charset="0"/>
              </a:rPr>
              <a:t>Inland</a:t>
            </a:r>
            <a:r>
              <a:rPr lang="fr-FR" sz="1400" dirty="0">
                <a:latin typeface="Georgia" panose="02040502050405020303" pitchFamily="18" charset="0"/>
              </a:rPr>
              <a:t>, North vs. South…)</a:t>
            </a:r>
          </a:p>
          <a:p>
            <a:r>
              <a:rPr lang="fr-FR" sz="1400" dirty="0" err="1">
                <a:latin typeface="Georgia" panose="02040502050405020303" pitchFamily="18" charset="0"/>
              </a:rPr>
              <a:t>Within</a:t>
            </a:r>
            <a:r>
              <a:rPr lang="fr-FR" sz="1400" dirty="0">
                <a:latin typeface="Georgia" panose="02040502050405020303" pitchFamily="18" charset="0"/>
              </a:rPr>
              <a:t> </a:t>
            </a:r>
            <a:r>
              <a:rPr lang="fr-FR" sz="1400" dirty="0" err="1">
                <a:latin typeface="Georgia" panose="02040502050405020303" pitchFamily="18" charset="0"/>
              </a:rPr>
              <a:t>cities</a:t>
            </a:r>
            <a:r>
              <a:rPr lang="fr-FR" sz="1400" dirty="0">
                <a:latin typeface="Georgia" panose="02040502050405020303" pitchFamily="18" charset="0"/>
              </a:rPr>
              <a:t>/</a:t>
            </a:r>
            <a:r>
              <a:rPr lang="fr-FR" sz="1400" dirty="0" err="1">
                <a:latin typeface="Georgia" panose="02040502050405020303" pitchFamily="18" charset="0"/>
              </a:rPr>
              <a:t>urban</a:t>
            </a:r>
            <a:r>
              <a:rPr lang="fr-FR" sz="1400" dirty="0">
                <a:latin typeface="Georgia" panose="02040502050405020303" pitchFamily="18" charset="0"/>
              </a:rPr>
              <a:t> areas:</a:t>
            </a:r>
          </a:p>
          <a:p>
            <a:pPr lvl="1"/>
            <a:r>
              <a:rPr lang="fr-FR" sz="1400" dirty="0" err="1">
                <a:latin typeface="Georgia" panose="02040502050405020303" pitchFamily="18" charset="0"/>
              </a:rPr>
              <a:t>Inequalities</a:t>
            </a:r>
            <a:r>
              <a:rPr lang="fr-FR" sz="1400" dirty="0">
                <a:latin typeface="Georgia" panose="02040502050405020303" pitchFamily="18" charset="0"/>
              </a:rPr>
              <a:t> in </a:t>
            </a:r>
            <a:r>
              <a:rPr lang="fr-FR" sz="1400" dirty="0" err="1">
                <a:latin typeface="Georgia" panose="02040502050405020303" pitchFamily="18" charset="0"/>
              </a:rPr>
              <a:t>terms</a:t>
            </a:r>
            <a:r>
              <a:rPr lang="fr-FR" sz="1400" dirty="0">
                <a:latin typeface="Georgia" panose="02040502050405020303" pitchFamily="18" charset="0"/>
              </a:rPr>
              <a:t> of </a:t>
            </a:r>
            <a:r>
              <a:rPr lang="fr-FR" sz="1400" dirty="0" err="1">
                <a:latin typeface="Georgia" panose="02040502050405020303" pitchFamily="18" charset="0"/>
              </a:rPr>
              <a:t>amount</a:t>
            </a:r>
            <a:r>
              <a:rPr lang="fr-FR" sz="1400" dirty="0">
                <a:latin typeface="Georgia" panose="02040502050405020303" pitchFamily="18" charset="0"/>
              </a:rPr>
              <a:t> of GHG </a:t>
            </a:r>
            <a:r>
              <a:rPr lang="fr-FR" sz="1400" dirty="0" err="1">
                <a:latin typeface="Georgia" panose="02040502050405020303" pitchFamily="18" charset="0"/>
              </a:rPr>
              <a:t>produced</a:t>
            </a:r>
            <a:r>
              <a:rPr lang="fr-FR" sz="1400" dirty="0">
                <a:latin typeface="Georgia" panose="02040502050405020303" pitchFamily="18" charset="0"/>
              </a:rPr>
              <a:t> and </a:t>
            </a:r>
            <a:r>
              <a:rPr lang="fr-FR" sz="1400" dirty="0" err="1">
                <a:latin typeface="Georgia" panose="02040502050405020303" pitchFamily="18" charset="0"/>
              </a:rPr>
              <a:t>vulnerability</a:t>
            </a:r>
            <a:endParaRPr lang="fr-FR" sz="1400" dirty="0">
              <a:latin typeface="Georgia" panose="02040502050405020303" pitchFamily="18" charset="0"/>
            </a:endParaRPr>
          </a:p>
          <a:p>
            <a:pPr lvl="1"/>
            <a:r>
              <a:rPr lang="fr-FR" sz="1400" dirty="0" err="1">
                <a:latin typeface="Georgia" panose="02040502050405020303" pitchFamily="18" charset="0"/>
              </a:rPr>
              <a:t>Gender</a:t>
            </a:r>
            <a:r>
              <a:rPr lang="fr-FR" sz="1400" dirty="0">
                <a:latin typeface="Georgia" panose="02040502050405020303" pitchFamily="18" charset="0"/>
              </a:rPr>
              <a:t>, race, </a:t>
            </a:r>
            <a:r>
              <a:rPr lang="fr-FR" sz="1400" dirty="0" err="1">
                <a:latin typeface="Georgia" panose="02040502050405020303" pitchFamily="18" charset="0"/>
              </a:rPr>
              <a:t>income</a:t>
            </a:r>
            <a:r>
              <a:rPr lang="fr-FR" sz="1400" dirty="0">
                <a:latin typeface="Georgia" panose="02040502050405020303" pitchFamily="18" charset="0"/>
              </a:rPr>
              <a:t> and location</a:t>
            </a:r>
          </a:p>
          <a:p>
            <a:pPr lvl="1"/>
            <a:r>
              <a:rPr lang="fr-FR" sz="1400" dirty="0">
                <a:latin typeface="Georgia" panose="02040502050405020303" pitchFamily="18" charset="0"/>
              </a:rPr>
              <a:t>Low-</a:t>
            </a:r>
            <a:r>
              <a:rPr lang="fr-FR" sz="1400" dirty="0" err="1">
                <a:latin typeface="Georgia" panose="02040502050405020303" pitchFamily="18" charset="0"/>
              </a:rPr>
              <a:t>income</a:t>
            </a:r>
            <a:r>
              <a:rPr lang="fr-FR" sz="1400" dirty="0">
                <a:latin typeface="Georgia" panose="02040502050405020303" pitchFamily="18" charset="0"/>
              </a:rPr>
              <a:t> groups = </a:t>
            </a:r>
            <a:r>
              <a:rPr lang="fr-FR" sz="1400" dirty="0" err="1">
                <a:latin typeface="Georgia" panose="02040502050405020303" pitchFamily="18" charset="0"/>
              </a:rPr>
              <a:t>pushed</a:t>
            </a:r>
            <a:r>
              <a:rPr lang="fr-FR" sz="1400" dirty="0">
                <a:latin typeface="Georgia" panose="02040502050405020303" pitchFamily="18" charset="0"/>
              </a:rPr>
              <a:t> in locations </a:t>
            </a:r>
            <a:r>
              <a:rPr lang="fr-FR" sz="1400" dirty="0" err="1">
                <a:latin typeface="Georgia" panose="02040502050405020303" pitchFamily="18" charset="0"/>
              </a:rPr>
              <a:t>that</a:t>
            </a:r>
            <a:r>
              <a:rPr lang="fr-FR" sz="1400" dirty="0">
                <a:latin typeface="Georgia" panose="02040502050405020303" pitchFamily="18" charset="0"/>
              </a:rPr>
              <a:t> are more </a:t>
            </a:r>
            <a:r>
              <a:rPr lang="fr-FR" sz="1400" dirty="0" err="1">
                <a:latin typeface="Georgia" panose="02040502050405020303" pitchFamily="18" charset="0"/>
              </a:rPr>
              <a:t>prone</a:t>
            </a:r>
            <a:r>
              <a:rPr lang="fr-FR" sz="1400" dirty="0">
                <a:latin typeface="Georgia" panose="02040502050405020303" pitchFamily="18" charset="0"/>
              </a:rPr>
              <a:t> to </a:t>
            </a:r>
            <a:r>
              <a:rPr lang="fr-FR" sz="1400" dirty="0" err="1">
                <a:latin typeface="Georgia" panose="02040502050405020303" pitchFamily="18" charset="0"/>
              </a:rPr>
              <a:t>natural</a:t>
            </a:r>
            <a:r>
              <a:rPr lang="fr-FR" sz="1400" dirty="0">
                <a:latin typeface="Georgia" panose="02040502050405020303" pitchFamily="18" charset="0"/>
              </a:rPr>
              <a:t> </a:t>
            </a:r>
            <a:r>
              <a:rPr lang="fr-FR" sz="1400" dirty="0" err="1">
                <a:latin typeface="Georgia" panose="02040502050405020303" pitchFamily="18" charset="0"/>
              </a:rPr>
              <a:t>hazards</a:t>
            </a:r>
            <a:r>
              <a:rPr lang="fr-FR" sz="1400" dirty="0">
                <a:latin typeface="Georgia" panose="02040502050405020303" pitchFamily="18" charset="0"/>
              </a:rPr>
              <a:t> (</a:t>
            </a:r>
            <a:r>
              <a:rPr lang="fr-FR" sz="1400" dirty="0" err="1">
                <a:latin typeface="Georgia" panose="02040502050405020303" pitchFamily="18" charset="0"/>
              </a:rPr>
              <a:t>floods</a:t>
            </a:r>
            <a:r>
              <a:rPr lang="fr-FR" sz="1400" dirty="0">
                <a:latin typeface="Georgia" panose="02040502050405020303" pitchFamily="18" charset="0"/>
              </a:rPr>
              <a:t>, </a:t>
            </a:r>
            <a:r>
              <a:rPr lang="fr-FR" sz="1400" dirty="0" err="1">
                <a:latin typeface="Georgia" panose="02040502050405020303" pitchFamily="18" charset="0"/>
              </a:rPr>
              <a:t>landslides</a:t>
            </a:r>
            <a:r>
              <a:rPr lang="fr-FR" sz="1400" dirty="0">
                <a:latin typeface="Georgia" panose="02040502050405020303" pitchFamily="18" charset="0"/>
              </a:rPr>
              <a:t>…) + </a:t>
            </a:r>
            <a:r>
              <a:rPr lang="fr-FR" sz="1400" dirty="0" err="1">
                <a:latin typeface="Georgia" panose="02040502050405020303" pitchFamily="18" charset="0"/>
              </a:rPr>
              <a:t>polluting</a:t>
            </a:r>
            <a:r>
              <a:rPr lang="fr-FR" sz="1400" dirty="0">
                <a:latin typeface="Georgia" panose="02040502050405020303" pitchFamily="18" charset="0"/>
              </a:rPr>
              <a:t> industries and infrastructures</a:t>
            </a:r>
          </a:p>
          <a:p>
            <a:pPr lvl="1"/>
            <a:r>
              <a:rPr lang="fr-FR" sz="1400" dirty="0">
                <a:latin typeface="Georgia" panose="02040502050405020303" pitchFamily="18" charset="0"/>
              </a:rPr>
              <a:t>1980s: </a:t>
            </a:r>
            <a:r>
              <a:rPr lang="fr-FR" sz="1400" dirty="0" err="1">
                <a:latin typeface="Georgia" panose="02040502050405020303" pitchFamily="18" charset="0"/>
              </a:rPr>
              <a:t>poor</a:t>
            </a:r>
            <a:r>
              <a:rPr lang="fr-FR" sz="1400" dirty="0">
                <a:latin typeface="Georgia" panose="02040502050405020303" pitchFamily="18" charset="0"/>
              </a:rPr>
              <a:t> people are 4 times more </a:t>
            </a:r>
            <a:r>
              <a:rPr lang="fr-FR" sz="1400" dirty="0" err="1">
                <a:latin typeface="Georgia" panose="02040502050405020303" pitchFamily="18" charset="0"/>
              </a:rPr>
              <a:t>likely</a:t>
            </a:r>
            <a:r>
              <a:rPr lang="fr-FR" sz="1400" dirty="0">
                <a:latin typeface="Georgia" panose="02040502050405020303" pitchFamily="18" charset="0"/>
              </a:rPr>
              <a:t> to </a:t>
            </a:r>
            <a:r>
              <a:rPr lang="fr-FR" sz="1400" dirty="0" err="1">
                <a:latin typeface="Georgia" panose="02040502050405020303" pitchFamily="18" charset="0"/>
              </a:rPr>
              <a:t>be</a:t>
            </a:r>
            <a:r>
              <a:rPr lang="fr-FR" sz="1400" dirty="0">
                <a:latin typeface="Georgia" panose="02040502050405020303" pitchFamily="18" charset="0"/>
              </a:rPr>
              <a:t> </a:t>
            </a:r>
            <a:r>
              <a:rPr lang="fr-FR" sz="1400" dirty="0" err="1">
                <a:latin typeface="Georgia" panose="02040502050405020303" pitchFamily="18" charset="0"/>
              </a:rPr>
              <a:t>exposed</a:t>
            </a:r>
            <a:r>
              <a:rPr lang="fr-FR" sz="1400" dirty="0">
                <a:latin typeface="Georgia" panose="02040502050405020303" pitchFamily="18" charset="0"/>
              </a:rPr>
              <a:t> to high noise </a:t>
            </a:r>
            <a:r>
              <a:rPr lang="fr-FR" sz="1400" dirty="0" err="1">
                <a:latin typeface="Georgia" panose="02040502050405020303" pitchFamily="18" charset="0"/>
              </a:rPr>
              <a:t>levels</a:t>
            </a:r>
            <a:endParaRPr lang="fr-FR" sz="1400" dirty="0">
              <a:latin typeface="Georgia" panose="02040502050405020303" pitchFamily="18" charset="0"/>
            </a:endParaRPr>
          </a:p>
          <a:p>
            <a:endParaRPr lang="fr-FR" sz="1400" dirty="0"/>
          </a:p>
        </p:txBody>
      </p:sp>
    </p:spTree>
    <p:extLst>
      <p:ext uri="{BB962C8B-B14F-4D97-AF65-F5344CB8AC3E}">
        <p14:creationId xmlns:p14="http://schemas.microsoft.com/office/powerpoint/2010/main" val="252409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9011F4-0F0A-6263-86B8-338D39476B94}"/>
              </a:ext>
            </a:extLst>
          </p:cNvPr>
          <p:cNvSpPr>
            <a:spLocks noGrp="1"/>
          </p:cNvSpPr>
          <p:nvPr>
            <p:ph type="title"/>
          </p:nvPr>
        </p:nvSpPr>
        <p:spPr>
          <a:xfrm>
            <a:off x="7320466" y="609600"/>
            <a:ext cx="4140014" cy="1330839"/>
          </a:xfrm>
        </p:spPr>
        <p:txBody>
          <a:bodyPr>
            <a:normAutofit fontScale="90000"/>
          </a:bodyPr>
          <a:lstStyle/>
          <a:p>
            <a:r>
              <a:rPr lang="fr-FR" sz="3700" dirty="0">
                <a:latin typeface="Impact" panose="020B0806030902050204" pitchFamily="34" charset="0"/>
              </a:rPr>
              <a:t>Cities’ </a:t>
            </a:r>
            <a:r>
              <a:rPr lang="fr-FR" sz="3700" dirty="0" err="1">
                <a:latin typeface="Impact" panose="020B0806030902050204" pitchFamily="34" charset="0"/>
              </a:rPr>
              <a:t>responsibility</a:t>
            </a:r>
            <a:r>
              <a:rPr lang="fr-FR" sz="3700" dirty="0">
                <a:latin typeface="Impact" panose="020B0806030902050204" pitchFamily="34" charset="0"/>
              </a:rPr>
              <a:t> in the </a:t>
            </a:r>
            <a:r>
              <a:rPr lang="fr-FR" sz="3700" dirty="0" err="1">
                <a:latin typeface="Impact" panose="020B0806030902050204" pitchFamily="34" charset="0"/>
              </a:rPr>
              <a:t>crisis</a:t>
            </a:r>
            <a:r>
              <a:rPr lang="fr-FR" sz="3700" dirty="0">
                <a:latin typeface="Impact" panose="020B0806030902050204" pitchFamily="34" charset="0"/>
              </a:rPr>
              <a:t> </a:t>
            </a:r>
          </a:p>
        </p:txBody>
      </p:sp>
      <p:pic>
        <p:nvPicPr>
          <p:cNvPr id="8194" name="Picture 2" descr="Things to do in Times Square for Free">
            <a:extLst>
              <a:ext uri="{FF2B5EF4-FFF2-40B4-BE49-F238E27FC236}">
                <a16:creationId xmlns:a16="http://schemas.microsoft.com/office/drawing/2014/main" id="{09C3DE87-3C7B-A530-F7B1-2ED0D312A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12" r="11464"/>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A7026E3-D88E-4B10-1FB2-90BB340A2B72}"/>
              </a:ext>
            </a:extLst>
          </p:cNvPr>
          <p:cNvSpPr>
            <a:spLocks noGrp="1"/>
          </p:cNvSpPr>
          <p:nvPr>
            <p:ph idx="1"/>
          </p:nvPr>
        </p:nvSpPr>
        <p:spPr>
          <a:xfrm>
            <a:off x="7320465" y="2194102"/>
            <a:ext cx="4352028" cy="4206698"/>
          </a:xfrm>
        </p:spPr>
        <p:txBody>
          <a:bodyPr>
            <a:normAutofit fontScale="77500" lnSpcReduction="20000"/>
          </a:bodyPr>
          <a:lstStyle/>
          <a:p>
            <a:pPr>
              <a:lnSpc>
                <a:spcPct val="120000"/>
              </a:lnSpc>
            </a:pPr>
            <a:r>
              <a:rPr lang="fr-FR" sz="2000" dirty="0">
                <a:latin typeface="Georgia" panose="02040502050405020303" pitchFamily="18" charset="0"/>
                <a:cs typeface="Gautami" panose="020B0502040204020203" pitchFamily="34" charset="0"/>
              </a:rPr>
              <a:t>Urban production of </a:t>
            </a:r>
            <a:r>
              <a:rPr lang="fr-FR" sz="2000" dirty="0" err="1">
                <a:latin typeface="Georgia" panose="02040502050405020303" pitchFamily="18" charset="0"/>
                <a:cs typeface="Gautami" panose="020B0502040204020203" pitchFamily="34" charset="0"/>
              </a:rPr>
              <a:t>climate</a:t>
            </a:r>
            <a:r>
              <a:rPr lang="fr-FR" sz="2000" dirty="0">
                <a:latin typeface="Georgia" panose="02040502050405020303" pitchFamily="18" charset="0"/>
                <a:cs typeface="Gautami" panose="020B0502040204020203" pitchFamily="34" charset="0"/>
              </a:rPr>
              <a:t> </a:t>
            </a:r>
            <a:r>
              <a:rPr lang="fr-FR" sz="2000" dirty="0" err="1">
                <a:latin typeface="Georgia" panose="02040502050405020303" pitchFamily="18" charset="0"/>
                <a:cs typeface="Gautami" panose="020B0502040204020203" pitchFamily="34" charset="0"/>
              </a:rPr>
              <a:t>risk</a:t>
            </a:r>
            <a:endParaRPr lang="fr-FR" sz="2000" dirty="0">
              <a:latin typeface="Georgia" panose="02040502050405020303" pitchFamily="18" charset="0"/>
              <a:cs typeface="Gautami" panose="020B0502040204020203" pitchFamily="34" charset="0"/>
            </a:endParaRPr>
          </a:p>
          <a:p>
            <a:pPr lvl="1">
              <a:lnSpc>
                <a:spcPct val="120000"/>
              </a:lnSpc>
            </a:pPr>
            <a:r>
              <a:rPr lang="fr-FR" sz="2000" dirty="0">
                <a:latin typeface="Georgia" panose="02040502050405020303" pitchFamily="18" charset="0"/>
                <a:cs typeface="Gautami" panose="020B0502040204020203" pitchFamily="34" charset="0"/>
              </a:rPr>
              <a:t>« Urban world »: concentration of people, industries, </a:t>
            </a:r>
            <a:r>
              <a:rPr lang="fr-FR" sz="2000" dirty="0" err="1">
                <a:latin typeface="Georgia" panose="02040502050405020303" pitchFamily="18" charset="0"/>
                <a:cs typeface="Gautami" panose="020B0502040204020203" pitchFamily="34" charset="0"/>
              </a:rPr>
              <a:t>energy</a:t>
            </a:r>
            <a:r>
              <a:rPr lang="fr-FR" sz="2000" dirty="0">
                <a:latin typeface="Georgia" panose="02040502050405020303" pitchFamily="18" charset="0"/>
                <a:cs typeface="Gautami" panose="020B0502040204020203" pitchFamily="34" charset="0"/>
              </a:rPr>
              <a:t>, </a:t>
            </a:r>
            <a:r>
              <a:rPr lang="fr-FR" sz="2000" dirty="0" err="1">
                <a:latin typeface="Georgia" panose="02040502050405020303" pitchFamily="18" charset="0"/>
                <a:cs typeface="Gautami" panose="020B0502040204020203" pitchFamily="34" charset="0"/>
              </a:rPr>
              <a:t>consumption</a:t>
            </a:r>
            <a:r>
              <a:rPr lang="fr-FR" sz="2000" dirty="0">
                <a:latin typeface="Georgia" panose="02040502050405020303" pitchFamily="18" charset="0"/>
                <a:cs typeface="Gautami" panose="020B0502040204020203" pitchFamily="34" charset="0"/>
              </a:rPr>
              <a:t>…</a:t>
            </a:r>
          </a:p>
          <a:p>
            <a:pPr lvl="1">
              <a:lnSpc>
                <a:spcPct val="120000"/>
              </a:lnSpc>
            </a:pPr>
            <a:r>
              <a:rPr lang="fr-FR" sz="2000" dirty="0" err="1">
                <a:latin typeface="Georgia" panose="02040502050405020303" pitchFamily="18" charset="0"/>
                <a:cs typeface="Gautami" panose="020B0502040204020203" pitchFamily="34" charset="0"/>
              </a:rPr>
              <a:t>Approximately</a:t>
            </a:r>
            <a:r>
              <a:rPr lang="fr-FR" sz="2000" dirty="0">
                <a:latin typeface="Georgia" panose="02040502050405020303" pitchFamily="18" charset="0"/>
                <a:cs typeface="Gautami" panose="020B0502040204020203" pitchFamily="34" charset="0"/>
              </a:rPr>
              <a:t> 70% of global </a:t>
            </a:r>
            <a:r>
              <a:rPr lang="fr-FR" sz="2000" dirty="0" err="1">
                <a:latin typeface="Georgia" panose="02040502050405020303" pitchFamily="18" charset="0"/>
                <a:cs typeface="Gautami" panose="020B0502040204020203" pitchFamily="34" charset="0"/>
              </a:rPr>
              <a:t>energy</a:t>
            </a:r>
            <a:r>
              <a:rPr lang="fr-FR" sz="2000" dirty="0">
                <a:latin typeface="Georgia" panose="02040502050405020303" pitchFamily="18" charset="0"/>
                <a:cs typeface="Gautami" panose="020B0502040204020203" pitchFamily="34" charset="0"/>
              </a:rPr>
              <a:t> use</a:t>
            </a:r>
          </a:p>
          <a:p>
            <a:pPr>
              <a:lnSpc>
                <a:spcPct val="120000"/>
              </a:lnSpc>
            </a:pPr>
            <a:r>
              <a:rPr lang="en-GB" sz="2100" dirty="0">
                <a:solidFill>
                  <a:schemeClr val="tx1"/>
                </a:solidFill>
                <a:latin typeface="Georgia" panose="02040502050405020303" pitchFamily="18" charset="0"/>
                <a:cs typeface="Gautami" panose="020B0502040204020203" pitchFamily="34" charset="0"/>
              </a:rPr>
              <a:t>“Heating and cooling the urban built environment alone is responsible for an estimated 35 to 45 per cent of current carbon emissions, while urban industries and transportation contribute another 35 to 40 per cent. In a sense, city life is rapidly destroying the ecological niche – Holocene climate stability – which made its evolution into complexity possible” (Davis, 2010).</a:t>
            </a:r>
            <a:endParaRPr lang="fr-FR" sz="2100" dirty="0">
              <a:latin typeface="Georgia" panose="02040502050405020303" pitchFamily="18" charset="0"/>
              <a:cs typeface="Gautami" panose="020B0502040204020203" pitchFamily="34" charset="0"/>
            </a:endParaRPr>
          </a:p>
          <a:p>
            <a:pPr lvl="1"/>
            <a:endParaRPr lang="fr-FR" sz="2000" dirty="0"/>
          </a:p>
        </p:txBody>
      </p:sp>
    </p:spTree>
    <p:extLst>
      <p:ext uri="{BB962C8B-B14F-4D97-AF65-F5344CB8AC3E}">
        <p14:creationId xmlns:p14="http://schemas.microsoft.com/office/powerpoint/2010/main" val="1867436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31"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9233" name="Rectangle 9232">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93AB51-D51B-C9AC-4440-A5BED21A4353}"/>
              </a:ext>
            </a:extLst>
          </p:cNvPr>
          <p:cNvSpPr>
            <a:spLocks noGrp="1"/>
          </p:cNvSpPr>
          <p:nvPr>
            <p:ph type="title"/>
          </p:nvPr>
        </p:nvSpPr>
        <p:spPr>
          <a:xfrm>
            <a:off x="6816432" y="762001"/>
            <a:ext cx="4554680" cy="1708243"/>
          </a:xfrm>
        </p:spPr>
        <p:txBody>
          <a:bodyPr anchor="ctr">
            <a:normAutofit/>
          </a:bodyPr>
          <a:lstStyle/>
          <a:p>
            <a:r>
              <a:rPr lang="fr-FR" sz="4000" dirty="0">
                <a:latin typeface="Impact" panose="020B0806030902050204" pitchFamily="34" charset="0"/>
              </a:rPr>
              <a:t>Dominant narrative</a:t>
            </a:r>
          </a:p>
        </p:txBody>
      </p:sp>
      <p:pic>
        <p:nvPicPr>
          <p:cNvPr id="9224" name="Picture 8" descr="Une image contenant Visage humain, habits, personne, Porte-parole&#10;&#10;Description générée automatiquement">
            <a:extLst>
              <a:ext uri="{FF2B5EF4-FFF2-40B4-BE49-F238E27FC236}">
                <a16:creationId xmlns:a16="http://schemas.microsoft.com/office/drawing/2014/main" id="{6C20DD8E-10B5-FE06-B358-2325FDB29E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367" y="920161"/>
            <a:ext cx="4541003" cy="50176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7B406ED-2542-5AA8-4700-E23311954D3C}"/>
              </a:ext>
            </a:extLst>
          </p:cNvPr>
          <p:cNvSpPr>
            <a:spLocks noGrp="1"/>
          </p:cNvSpPr>
          <p:nvPr>
            <p:ph idx="1"/>
          </p:nvPr>
        </p:nvSpPr>
        <p:spPr>
          <a:xfrm>
            <a:off x="6816432" y="2470244"/>
            <a:ext cx="4554680" cy="3769835"/>
          </a:xfrm>
        </p:spPr>
        <p:txBody>
          <a:bodyPr anchor="ctr">
            <a:normAutofit/>
          </a:bodyPr>
          <a:lstStyle/>
          <a:p>
            <a:r>
              <a:rPr lang="fr-FR" sz="1900" dirty="0" err="1">
                <a:latin typeface="Georgia" panose="02040502050405020303" pitchFamily="18" charset="0"/>
              </a:rPr>
              <a:t>Since</a:t>
            </a:r>
            <a:r>
              <a:rPr lang="fr-FR" sz="1900" dirty="0">
                <a:latin typeface="Georgia" panose="02040502050405020303" pitchFamily="18" charset="0"/>
              </a:rPr>
              <a:t> </a:t>
            </a:r>
            <a:r>
              <a:rPr lang="fr-FR" sz="1900" dirty="0" err="1">
                <a:latin typeface="Georgia" panose="02040502050405020303" pitchFamily="18" charset="0"/>
              </a:rPr>
              <a:t>cities</a:t>
            </a:r>
            <a:r>
              <a:rPr lang="fr-FR" sz="1900" dirty="0">
                <a:latin typeface="Georgia" panose="02040502050405020303" pitchFamily="18" charset="0"/>
              </a:rPr>
              <a:t> are part of the </a:t>
            </a:r>
            <a:r>
              <a:rPr lang="fr-FR" sz="1900" dirty="0" err="1">
                <a:latin typeface="Georgia" panose="02040502050405020303" pitchFamily="18" charset="0"/>
              </a:rPr>
              <a:t>problem</a:t>
            </a:r>
            <a:r>
              <a:rPr lang="fr-FR" sz="1900" dirty="0">
                <a:latin typeface="Georgia" panose="02040502050405020303" pitchFamily="18" charset="0"/>
              </a:rPr>
              <a:t>, </a:t>
            </a:r>
            <a:r>
              <a:rPr lang="fr-FR" sz="1900" dirty="0" err="1">
                <a:latin typeface="Georgia" panose="02040502050405020303" pitchFamily="18" charset="0"/>
              </a:rPr>
              <a:t>they</a:t>
            </a:r>
            <a:r>
              <a:rPr lang="fr-FR" sz="1900" dirty="0">
                <a:latin typeface="Georgia" panose="02040502050405020303" pitchFamily="18" charset="0"/>
              </a:rPr>
              <a:t> are </a:t>
            </a:r>
            <a:r>
              <a:rPr lang="fr-FR" sz="1900" dirty="0" err="1">
                <a:latin typeface="Georgia" panose="02040502050405020303" pitchFamily="18" charset="0"/>
              </a:rPr>
              <a:t>also</a:t>
            </a:r>
            <a:r>
              <a:rPr lang="fr-FR" sz="1900" dirty="0">
                <a:latin typeface="Georgia" panose="02040502050405020303" pitchFamily="18" charset="0"/>
              </a:rPr>
              <a:t> key part of the solution. </a:t>
            </a:r>
          </a:p>
          <a:p>
            <a:r>
              <a:rPr lang="en-GB" sz="1900" dirty="0">
                <a:latin typeface="Georgia" panose="02040502050405020303" pitchFamily="18" charset="0"/>
              </a:rPr>
              <a:t>“Fifty percent of the world’s population lives in cities. In a couple of decades, 70 percent of the world’s population will be living in cities. Cities are where the problem is. Cities are where the solution is, where creativity exists to address the challenges and where they have most impact. […] Cities simply are the key to saving the planet” (Michael Bloomberg, 2017).</a:t>
            </a:r>
          </a:p>
          <a:p>
            <a:endParaRPr lang="fr-FR" sz="1900" dirty="0"/>
          </a:p>
        </p:txBody>
      </p:sp>
      <p:sp>
        <p:nvSpPr>
          <p:cNvPr id="4" name="ZoneTexte 3">
            <a:extLst>
              <a:ext uri="{FF2B5EF4-FFF2-40B4-BE49-F238E27FC236}">
                <a16:creationId xmlns:a16="http://schemas.microsoft.com/office/drawing/2014/main" id="{1FFA8619-1D67-6C29-5DB1-AEC133FA443C}"/>
              </a:ext>
            </a:extLst>
          </p:cNvPr>
          <p:cNvSpPr txBox="1"/>
          <p:nvPr/>
        </p:nvSpPr>
        <p:spPr>
          <a:xfrm>
            <a:off x="987778" y="6090356"/>
            <a:ext cx="4148666" cy="369332"/>
          </a:xfrm>
          <a:prstGeom prst="rect">
            <a:avLst/>
          </a:prstGeom>
          <a:noFill/>
        </p:spPr>
        <p:txBody>
          <a:bodyPr wrap="square" rtlCol="0">
            <a:spAutoFit/>
          </a:bodyPr>
          <a:lstStyle/>
          <a:p>
            <a:pPr algn="ctr"/>
            <a:r>
              <a:rPr lang="fr-FR" dirty="0"/>
              <a:t>Michael Bloomberg</a:t>
            </a:r>
          </a:p>
        </p:txBody>
      </p:sp>
    </p:spTree>
    <p:extLst>
      <p:ext uri="{BB962C8B-B14F-4D97-AF65-F5344CB8AC3E}">
        <p14:creationId xmlns:p14="http://schemas.microsoft.com/office/powerpoint/2010/main" val="3853637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ccelerating Climate Change Solutions">
            <a:extLst>
              <a:ext uri="{FF2B5EF4-FFF2-40B4-BE49-F238E27FC236}">
                <a16:creationId xmlns:a16="http://schemas.microsoft.com/office/drawing/2014/main" id="{AA96A34B-023C-1505-0792-77B705118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321" name="Freeform: Shape 133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C54BABC-677E-68A5-AE8D-7A554EC849F2}"/>
              </a:ext>
            </a:extLst>
          </p:cNvPr>
          <p:cNvSpPr>
            <a:spLocks noGrp="1"/>
          </p:cNvSpPr>
          <p:nvPr>
            <p:ph type="title"/>
          </p:nvPr>
        </p:nvSpPr>
        <p:spPr>
          <a:xfrm>
            <a:off x="1037809" y="1071350"/>
            <a:ext cx="4775162" cy="1339382"/>
          </a:xfrm>
        </p:spPr>
        <p:txBody>
          <a:bodyPr>
            <a:normAutofit/>
          </a:bodyPr>
          <a:lstStyle/>
          <a:p>
            <a:pPr algn="ctr"/>
            <a:r>
              <a:rPr lang="fr-FR" sz="3600" dirty="0">
                <a:latin typeface="Impact" panose="020B0806030902050204" pitchFamily="34" charset="0"/>
              </a:rPr>
              <a:t>Cities as solution</a:t>
            </a:r>
          </a:p>
        </p:txBody>
      </p:sp>
      <p:sp>
        <p:nvSpPr>
          <p:cNvPr id="133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1C209FD-A2C8-4066-41C2-E08B00A25A26}"/>
              </a:ext>
            </a:extLst>
          </p:cNvPr>
          <p:cNvSpPr>
            <a:spLocks noGrp="1"/>
          </p:cNvSpPr>
          <p:nvPr>
            <p:ph idx="1"/>
          </p:nvPr>
        </p:nvSpPr>
        <p:spPr>
          <a:xfrm>
            <a:off x="1189319" y="2547257"/>
            <a:ext cx="4458446" cy="3109740"/>
          </a:xfrm>
        </p:spPr>
        <p:txBody>
          <a:bodyPr anchor="ctr">
            <a:normAutofit/>
          </a:bodyPr>
          <a:lstStyle/>
          <a:p>
            <a:r>
              <a:rPr lang="en-GB" sz="1600" noProof="0" dirty="0">
                <a:latin typeface="Georgia" panose="02040502050405020303" pitchFamily="18" charset="0"/>
              </a:rPr>
              <a:t>Mitigation: Cities as more efficient than states:</a:t>
            </a:r>
          </a:p>
          <a:p>
            <a:pPr lvl="1"/>
            <a:r>
              <a:rPr lang="en-GB" sz="1600" noProof="0" dirty="0">
                <a:latin typeface="Georgia" panose="02040502050405020303" pitchFamily="18" charset="0"/>
              </a:rPr>
              <a:t>Comparative advantage: economies of scale, concentration of enterprises and innovation, and finance…</a:t>
            </a:r>
          </a:p>
          <a:p>
            <a:pPr lvl="1"/>
            <a:r>
              <a:rPr lang="en-GB" sz="1600" noProof="0" dirty="0">
                <a:latin typeface="Georgia" panose="02040502050405020303" pitchFamily="18" charset="0"/>
              </a:rPr>
              <a:t>Promise of urban density: “hyper-urbanization”</a:t>
            </a:r>
          </a:p>
          <a:p>
            <a:r>
              <a:rPr lang="en-GB" sz="1600" noProof="0" dirty="0">
                <a:latin typeface="Georgia" panose="02040502050405020303" pitchFamily="18" charset="0"/>
              </a:rPr>
              <a:t>Cities have potential to act as “fulcrums” of sustainability, driving more efficient and environmentally sustainable practices in the city and </a:t>
            </a:r>
            <a:r>
              <a:rPr lang="en-GB" sz="1600" noProof="0" dirty="0" err="1">
                <a:latin typeface="Georgia" panose="02040502050405020303" pitchFamily="18" charset="0"/>
              </a:rPr>
              <a:t>beyon</a:t>
            </a:r>
            <a:r>
              <a:rPr lang="en-GB" sz="1600" noProof="0" dirty="0">
                <a:latin typeface="Georgia" panose="02040502050405020303" pitchFamily="18" charset="0"/>
              </a:rPr>
              <a:t> (</a:t>
            </a:r>
            <a:r>
              <a:rPr lang="en-GB" sz="1600" noProof="0" dirty="0" err="1">
                <a:latin typeface="Georgia" panose="02040502050405020303" pitchFamily="18" charset="0"/>
              </a:rPr>
              <a:t>Yanarella</a:t>
            </a:r>
            <a:r>
              <a:rPr lang="en-GB" sz="1600" noProof="0" dirty="0">
                <a:latin typeface="Georgia" panose="02040502050405020303" pitchFamily="18" charset="0"/>
              </a:rPr>
              <a:t> &amp; Levine, 2011). </a:t>
            </a:r>
          </a:p>
          <a:p>
            <a:endParaRPr lang="fr-FR" sz="1600" dirty="0"/>
          </a:p>
        </p:txBody>
      </p:sp>
    </p:spTree>
    <p:extLst>
      <p:ext uri="{BB962C8B-B14F-4D97-AF65-F5344CB8AC3E}">
        <p14:creationId xmlns:p14="http://schemas.microsoft.com/office/powerpoint/2010/main" val="217360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D2290-400E-9529-9708-65F31EFFC1E0}"/>
              </a:ext>
            </a:extLst>
          </p:cNvPr>
          <p:cNvSpPr>
            <a:spLocks noGrp="1"/>
          </p:cNvSpPr>
          <p:nvPr>
            <p:ph type="title"/>
          </p:nvPr>
        </p:nvSpPr>
        <p:spPr>
          <a:xfrm>
            <a:off x="876693" y="741391"/>
            <a:ext cx="4597747" cy="1616203"/>
          </a:xfrm>
        </p:spPr>
        <p:txBody>
          <a:bodyPr anchor="b">
            <a:normAutofit/>
          </a:bodyPr>
          <a:lstStyle/>
          <a:p>
            <a:r>
              <a:rPr lang="fr-FR" sz="3200" dirty="0">
                <a:latin typeface="Impact" panose="020B0806030902050204" pitchFamily="34" charset="0"/>
              </a:rPr>
              <a:t>Cities in international </a:t>
            </a:r>
            <a:r>
              <a:rPr lang="fr-FR" sz="3200" dirty="0" err="1">
                <a:latin typeface="Impact" panose="020B0806030902050204" pitchFamily="34" charset="0"/>
              </a:rPr>
              <a:t>climate</a:t>
            </a:r>
            <a:r>
              <a:rPr lang="fr-FR" sz="3200" dirty="0">
                <a:latin typeface="Impact" panose="020B0806030902050204" pitchFamily="34" charset="0"/>
              </a:rPr>
              <a:t> </a:t>
            </a:r>
            <a:r>
              <a:rPr lang="fr-FR" sz="3200" dirty="0" err="1">
                <a:latin typeface="Impact" panose="020B0806030902050204" pitchFamily="34" charset="0"/>
              </a:rPr>
              <a:t>debate</a:t>
            </a:r>
            <a:r>
              <a:rPr lang="fr-FR" sz="3200" dirty="0">
                <a:latin typeface="Impact" panose="020B0806030902050204" pitchFamily="34" charset="0"/>
              </a:rPr>
              <a:t> (1)</a:t>
            </a:r>
          </a:p>
        </p:txBody>
      </p:sp>
      <p:sp>
        <p:nvSpPr>
          <p:cNvPr id="3" name="Espace réservé du contenu 2">
            <a:extLst>
              <a:ext uri="{FF2B5EF4-FFF2-40B4-BE49-F238E27FC236}">
                <a16:creationId xmlns:a16="http://schemas.microsoft.com/office/drawing/2014/main" id="{18349B18-790E-3A81-A15D-C147DCC21A77}"/>
              </a:ext>
            </a:extLst>
          </p:cNvPr>
          <p:cNvSpPr>
            <a:spLocks noGrp="1"/>
          </p:cNvSpPr>
          <p:nvPr>
            <p:ph idx="1"/>
          </p:nvPr>
        </p:nvSpPr>
        <p:spPr>
          <a:xfrm>
            <a:off x="876693" y="2533476"/>
            <a:ext cx="4597746" cy="3447832"/>
          </a:xfrm>
        </p:spPr>
        <p:txBody>
          <a:bodyPr anchor="t">
            <a:normAutofit lnSpcReduction="10000"/>
          </a:bodyPr>
          <a:lstStyle/>
          <a:p>
            <a:r>
              <a:rPr lang="fr-FR" sz="1700" dirty="0">
                <a:latin typeface="Georgia" panose="02040502050405020303" pitchFamily="18" charset="0"/>
              </a:rPr>
              <a:t>1990: ICLEI (</a:t>
            </a:r>
            <a:r>
              <a:rPr lang="fr-FR" sz="1700" b="1" dirty="0">
                <a:latin typeface="Georgia" panose="02040502050405020303" pitchFamily="18" charset="0"/>
              </a:rPr>
              <a:t>International Council for Local </a:t>
            </a:r>
            <a:r>
              <a:rPr lang="fr-FR" sz="1700" b="1" dirty="0" err="1">
                <a:latin typeface="Georgia" panose="02040502050405020303" pitchFamily="18" charset="0"/>
              </a:rPr>
              <a:t>Environmental</a:t>
            </a:r>
            <a:r>
              <a:rPr lang="fr-FR" sz="1700" b="1" dirty="0">
                <a:latin typeface="Georgia" panose="02040502050405020303" pitchFamily="18" charset="0"/>
              </a:rPr>
              <a:t> Initiatives</a:t>
            </a:r>
            <a:r>
              <a:rPr lang="fr-FR" sz="1700" dirty="0">
                <a:latin typeface="Georgia" panose="02040502050405020303" pitchFamily="18" charset="0"/>
              </a:rPr>
              <a:t>)</a:t>
            </a:r>
          </a:p>
          <a:p>
            <a:pPr lvl="1"/>
            <a:r>
              <a:rPr lang="fr-FR" sz="1700" dirty="0">
                <a:latin typeface="Georgia" panose="02040502050405020303" pitchFamily="18" charset="0"/>
              </a:rPr>
              <a:t>1500 </a:t>
            </a:r>
            <a:r>
              <a:rPr lang="fr-FR" sz="1700" dirty="0" err="1">
                <a:latin typeface="Georgia" panose="02040502050405020303" pitchFamily="18" charset="0"/>
              </a:rPr>
              <a:t>cities</a:t>
            </a:r>
            <a:r>
              <a:rPr lang="fr-FR" sz="1700" dirty="0">
                <a:latin typeface="Georgia" panose="02040502050405020303" pitchFamily="18" charset="0"/>
              </a:rPr>
              <a:t>, </a:t>
            </a:r>
            <a:r>
              <a:rPr lang="fr-FR" sz="1700" dirty="0" err="1">
                <a:latin typeface="Georgia" panose="02040502050405020303" pitchFamily="18" charset="0"/>
              </a:rPr>
              <a:t>towns</a:t>
            </a:r>
            <a:r>
              <a:rPr lang="fr-FR" sz="1700" dirty="0">
                <a:latin typeface="Georgia" panose="02040502050405020303" pitchFamily="18" charset="0"/>
              </a:rPr>
              <a:t> and </a:t>
            </a:r>
            <a:r>
              <a:rPr lang="fr-FR" sz="1700" dirty="0" err="1">
                <a:latin typeface="Georgia" panose="02040502050405020303" pitchFamily="18" charset="0"/>
              </a:rPr>
              <a:t>regions</a:t>
            </a:r>
            <a:endParaRPr lang="fr-FR" sz="1700" dirty="0">
              <a:latin typeface="Georgia" panose="02040502050405020303" pitchFamily="18" charset="0"/>
            </a:endParaRPr>
          </a:p>
          <a:p>
            <a:r>
              <a:rPr lang="fr-FR" sz="1700" dirty="0">
                <a:latin typeface="Georgia" panose="02040502050405020303" pitchFamily="18" charset="0"/>
              </a:rPr>
              <a:t>2005: </a:t>
            </a:r>
            <a:r>
              <a:rPr lang="fr-FR" sz="1700" b="1" dirty="0">
                <a:latin typeface="Georgia" panose="02040502050405020303" pitchFamily="18" charset="0"/>
              </a:rPr>
              <a:t>C40</a:t>
            </a:r>
            <a:r>
              <a:rPr lang="fr-FR" sz="1700" dirty="0">
                <a:latin typeface="Georgia" panose="02040502050405020303" pitchFamily="18" charset="0"/>
              </a:rPr>
              <a:t> (Cities </a:t>
            </a:r>
            <a:r>
              <a:rPr lang="fr-FR" sz="1700" dirty="0" err="1">
                <a:latin typeface="Georgia" panose="02040502050405020303" pitchFamily="18" charset="0"/>
              </a:rPr>
              <a:t>Climate</a:t>
            </a:r>
            <a:r>
              <a:rPr lang="fr-FR" sz="1700" dirty="0">
                <a:latin typeface="Georgia" panose="02040502050405020303" pitchFamily="18" charset="0"/>
              </a:rPr>
              <a:t> Leadership Group)</a:t>
            </a:r>
          </a:p>
          <a:p>
            <a:pPr lvl="1"/>
            <a:r>
              <a:rPr lang="fr-FR" sz="1700" dirty="0">
                <a:latin typeface="Georgia" panose="02040502050405020303" pitchFamily="18" charset="0"/>
              </a:rPr>
              <a:t>Over 80 of </a:t>
            </a:r>
            <a:r>
              <a:rPr lang="fr-FR" sz="1700" dirty="0" err="1">
                <a:latin typeface="Georgia" panose="02040502050405020303" pitchFamily="18" charset="0"/>
              </a:rPr>
              <a:t>biggest</a:t>
            </a:r>
            <a:r>
              <a:rPr lang="fr-FR" sz="1700" dirty="0">
                <a:latin typeface="Georgia" panose="02040502050405020303" pitchFamily="18" charset="0"/>
              </a:rPr>
              <a:t> </a:t>
            </a:r>
            <a:r>
              <a:rPr lang="fr-FR" sz="1700" dirty="0" err="1">
                <a:latin typeface="Georgia" panose="02040502050405020303" pitchFamily="18" charset="0"/>
              </a:rPr>
              <a:t>cities</a:t>
            </a:r>
            <a:endParaRPr lang="fr-FR" sz="1700" dirty="0">
              <a:latin typeface="Georgia" panose="02040502050405020303" pitchFamily="18" charset="0"/>
            </a:endParaRPr>
          </a:p>
          <a:p>
            <a:pPr lvl="1"/>
            <a:r>
              <a:rPr lang="fr-FR" sz="1700" dirty="0">
                <a:latin typeface="Georgia" panose="02040502050405020303" pitchFamily="18" charset="0"/>
              </a:rPr>
              <a:t>600 million people</a:t>
            </a:r>
          </a:p>
          <a:p>
            <a:pPr lvl="1"/>
            <a:r>
              <a:rPr lang="fr-FR" sz="1700" dirty="0">
                <a:latin typeface="Georgia" panose="02040502050405020303" pitchFamily="18" charset="0"/>
              </a:rPr>
              <a:t>25% of global </a:t>
            </a:r>
            <a:r>
              <a:rPr lang="fr-FR" sz="1700" dirty="0" err="1">
                <a:latin typeface="Georgia" panose="02040502050405020303" pitchFamily="18" charset="0"/>
              </a:rPr>
              <a:t>economy</a:t>
            </a:r>
            <a:endParaRPr lang="fr-FR" sz="1700" dirty="0">
              <a:latin typeface="Georgia" panose="02040502050405020303" pitchFamily="18" charset="0"/>
            </a:endParaRPr>
          </a:p>
          <a:p>
            <a:r>
              <a:rPr lang="fr-FR" sz="1700" dirty="0">
                <a:latin typeface="Georgia" panose="02040502050405020303" pitchFamily="18" charset="0"/>
              </a:rPr>
              <a:t>2016: </a:t>
            </a:r>
            <a:r>
              <a:rPr lang="fr-FR" sz="1700" b="1" dirty="0">
                <a:latin typeface="Georgia" panose="02040502050405020303" pitchFamily="18" charset="0"/>
              </a:rPr>
              <a:t>Global Covenant of </a:t>
            </a:r>
            <a:r>
              <a:rPr lang="fr-FR" sz="1700" b="1" dirty="0" err="1">
                <a:latin typeface="Georgia" panose="02040502050405020303" pitchFamily="18" charset="0"/>
              </a:rPr>
              <a:t>Mayors</a:t>
            </a:r>
            <a:r>
              <a:rPr lang="fr-FR" sz="1700" b="1" dirty="0">
                <a:latin typeface="Georgia" panose="02040502050405020303" pitchFamily="18" charset="0"/>
              </a:rPr>
              <a:t> </a:t>
            </a:r>
            <a:r>
              <a:rPr lang="fr-FR" sz="1700" dirty="0">
                <a:latin typeface="Georgia" panose="02040502050405020303" pitchFamily="18" charset="0"/>
              </a:rPr>
              <a:t>(</a:t>
            </a:r>
            <a:r>
              <a:rPr lang="fr-FR" sz="1700" dirty="0" err="1">
                <a:latin typeface="Georgia" panose="02040502050405020303" pitchFamily="18" charset="0"/>
              </a:rPr>
              <a:t>with</a:t>
            </a:r>
            <a:r>
              <a:rPr lang="fr-FR" sz="1700" dirty="0">
                <a:latin typeface="Georgia" panose="02040502050405020303" pitchFamily="18" charset="0"/>
              </a:rPr>
              <a:t> support </a:t>
            </a:r>
            <a:r>
              <a:rPr lang="fr-FR" sz="1700" dirty="0" err="1">
                <a:latin typeface="Georgia" panose="02040502050405020303" pitchFamily="18" charset="0"/>
              </a:rPr>
              <a:t>from</a:t>
            </a:r>
            <a:r>
              <a:rPr lang="fr-FR" sz="1700" dirty="0">
                <a:latin typeface="Georgia" panose="02040502050405020303" pitchFamily="18" charset="0"/>
              </a:rPr>
              <a:t> C40 and ICLEI)</a:t>
            </a:r>
          </a:p>
          <a:p>
            <a:pPr lvl="1"/>
            <a:r>
              <a:rPr lang="fr-FR" sz="1700" dirty="0">
                <a:latin typeface="Georgia" panose="02040502050405020303" pitchFamily="18" charset="0"/>
              </a:rPr>
              <a:t>7100 Cities</a:t>
            </a:r>
          </a:p>
          <a:p>
            <a:pPr lvl="1"/>
            <a:r>
              <a:rPr lang="fr-FR" sz="1700" dirty="0">
                <a:latin typeface="Georgia" panose="02040502050405020303" pitchFamily="18" charset="0"/>
              </a:rPr>
              <a:t>8% of </a:t>
            </a:r>
            <a:r>
              <a:rPr lang="fr-FR" sz="1700" dirty="0" err="1">
                <a:latin typeface="Georgia" panose="02040502050405020303" pitchFamily="18" charset="0"/>
              </a:rPr>
              <a:t>world’s</a:t>
            </a:r>
            <a:r>
              <a:rPr lang="fr-FR" sz="1700" dirty="0">
                <a:latin typeface="Georgia" panose="02040502050405020303" pitchFamily="18" charset="0"/>
              </a:rPr>
              <a:t> population</a:t>
            </a:r>
          </a:p>
        </p:txBody>
      </p:sp>
      <p:pic>
        <p:nvPicPr>
          <p:cNvPr id="14342" name="Picture 6" descr="C40 Cities Climate Leadership Group - Wikipedia">
            <a:extLst>
              <a:ext uri="{FF2B5EF4-FFF2-40B4-BE49-F238E27FC236}">
                <a16:creationId xmlns:a16="http://schemas.microsoft.com/office/drawing/2014/main" id="{EB9BCA82-FA00-F65E-4549-0D5023ACAB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1137" y="867064"/>
            <a:ext cx="5048790"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4351" name="Group 1434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352" name="Rectangle 1435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3" name="Rectangle 1435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utoShape 2" descr="Paris's greenest ever mayor just got greener - Imagine5 Imagine5">
            <a:extLst>
              <a:ext uri="{FF2B5EF4-FFF2-40B4-BE49-F238E27FC236}">
                <a16:creationId xmlns:a16="http://schemas.microsoft.com/office/drawing/2014/main" id="{671EEFB4-6545-5E81-339D-D1D407E49E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61000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1B262-CC5D-73AB-EBF2-8FE25C86B3D6}"/>
              </a:ext>
            </a:extLst>
          </p:cNvPr>
          <p:cNvSpPr>
            <a:spLocks noGrp="1"/>
          </p:cNvSpPr>
          <p:nvPr>
            <p:ph type="title"/>
          </p:nvPr>
        </p:nvSpPr>
        <p:spPr>
          <a:xfrm>
            <a:off x="876693" y="741391"/>
            <a:ext cx="4597747" cy="1616203"/>
          </a:xfrm>
        </p:spPr>
        <p:txBody>
          <a:bodyPr anchor="b">
            <a:normAutofit/>
          </a:bodyPr>
          <a:lstStyle/>
          <a:p>
            <a:r>
              <a:rPr lang="fr-FR" sz="3200" dirty="0">
                <a:latin typeface="Impact" panose="020B0806030902050204" pitchFamily="34" charset="0"/>
              </a:rPr>
              <a:t>Cities in international </a:t>
            </a:r>
            <a:r>
              <a:rPr lang="fr-FR" sz="3200" dirty="0" err="1">
                <a:latin typeface="Impact" panose="020B0806030902050204" pitchFamily="34" charset="0"/>
              </a:rPr>
              <a:t>climate</a:t>
            </a:r>
            <a:r>
              <a:rPr lang="fr-FR" sz="3200" dirty="0">
                <a:latin typeface="Impact" panose="020B0806030902050204" pitchFamily="34" charset="0"/>
              </a:rPr>
              <a:t> </a:t>
            </a:r>
            <a:r>
              <a:rPr lang="fr-FR" sz="3200" dirty="0" err="1">
                <a:latin typeface="Impact" panose="020B0806030902050204" pitchFamily="34" charset="0"/>
              </a:rPr>
              <a:t>debate</a:t>
            </a:r>
            <a:r>
              <a:rPr lang="fr-FR" sz="3200" dirty="0">
                <a:latin typeface="Impact" panose="020B0806030902050204" pitchFamily="34" charset="0"/>
              </a:rPr>
              <a:t> (2)</a:t>
            </a:r>
          </a:p>
        </p:txBody>
      </p:sp>
      <p:sp>
        <p:nvSpPr>
          <p:cNvPr id="3" name="Espace réservé du contenu 2">
            <a:extLst>
              <a:ext uri="{FF2B5EF4-FFF2-40B4-BE49-F238E27FC236}">
                <a16:creationId xmlns:a16="http://schemas.microsoft.com/office/drawing/2014/main" id="{1B453A9F-9AA7-433B-90D8-5F6034BAD23A}"/>
              </a:ext>
            </a:extLst>
          </p:cNvPr>
          <p:cNvSpPr>
            <a:spLocks noGrp="1"/>
          </p:cNvSpPr>
          <p:nvPr>
            <p:ph idx="1"/>
          </p:nvPr>
        </p:nvSpPr>
        <p:spPr>
          <a:xfrm>
            <a:off x="876693" y="2833906"/>
            <a:ext cx="4597746" cy="3458036"/>
          </a:xfrm>
        </p:spPr>
        <p:txBody>
          <a:bodyPr anchor="t">
            <a:normAutofit/>
          </a:bodyPr>
          <a:lstStyle/>
          <a:p>
            <a:r>
              <a:rPr lang="en-GB" sz="2200" noProof="0" dirty="0">
                <a:latin typeface="Georgia" panose="02040502050405020303" pitchFamily="18" charset="0"/>
              </a:rPr>
              <a:t>What do these city networks do?</a:t>
            </a:r>
          </a:p>
          <a:p>
            <a:pPr lvl="1"/>
            <a:r>
              <a:rPr lang="en-GB" sz="2200" noProof="0" dirty="0">
                <a:latin typeface="Georgia" panose="02040502050405020303" pitchFamily="18" charset="0"/>
              </a:rPr>
              <a:t>Policy advocacy</a:t>
            </a:r>
          </a:p>
          <a:p>
            <a:pPr lvl="1"/>
            <a:r>
              <a:rPr lang="en-GB" sz="2200" noProof="0" dirty="0">
                <a:latin typeface="Georgia" panose="02040502050405020303" pitchFamily="18" charset="0"/>
              </a:rPr>
              <a:t>Awareness raising</a:t>
            </a:r>
          </a:p>
          <a:p>
            <a:pPr lvl="1"/>
            <a:r>
              <a:rPr lang="en-GB" sz="2200" noProof="0" dirty="0" err="1">
                <a:latin typeface="Georgia" panose="02040502050405020303" pitchFamily="18" charset="0"/>
              </a:rPr>
              <a:t>Paradiplomacy</a:t>
            </a:r>
            <a:endParaRPr lang="en-GB" sz="2200" noProof="0" dirty="0">
              <a:latin typeface="Georgia" panose="02040502050405020303" pitchFamily="18" charset="0"/>
            </a:endParaRPr>
          </a:p>
          <a:p>
            <a:pPr lvl="1"/>
            <a:r>
              <a:rPr lang="en-GB" sz="2200" noProof="0" dirty="0">
                <a:latin typeface="Georgia" panose="02040502050405020303" pitchFamily="18" charset="0"/>
              </a:rPr>
              <a:t>Dissemination of norms, knowledge, resources, best practices…</a:t>
            </a:r>
          </a:p>
          <a:p>
            <a:endParaRPr lang="fr-FR" sz="2000" dirty="0"/>
          </a:p>
        </p:txBody>
      </p:sp>
      <p:pic>
        <p:nvPicPr>
          <p:cNvPr id="20482" name="Picture 2" descr="How U.S. Local Leaders Ensured COP28 was the 'Cities COP' | ICLEI USA">
            <a:extLst>
              <a:ext uri="{FF2B5EF4-FFF2-40B4-BE49-F238E27FC236}">
                <a16:creationId xmlns:a16="http://schemas.microsoft.com/office/drawing/2014/main" id="{604BA53B-9BF2-E6A2-2464-E000FCF62A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396811"/>
            <a:ext cx="5319062" cy="3989296"/>
          </a:xfrm>
          <a:prstGeom prst="rect">
            <a:avLst/>
          </a:prstGeom>
          <a:noFill/>
          <a:extLst>
            <a:ext uri="{909E8E84-426E-40DD-AFC4-6F175D3DCCD1}">
              <a14:hiddenFill xmlns:a14="http://schemas.microsoft.com/office/drawing/2010/main">
                <a:solidFill>
                  <a:srgbClr val="FFFFFF"/>
                </a:solidFill>
              </a14:hiddenFill>
            </a:ext>
          </a:extLst>
        </p:spPr>
      </p:pic>
      <p:grpSp>
        <p:nvGrpSpPr>
          <p:cNvPr id="20487" name="Group 2048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488" name="Rectangle 20487">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2692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FCE11-ECDD-D929-D6AB-D91FAD7C6FF4}"/>
              </a:ext>
            </a:extLst>
          </p:cNvPr>
          <p:cNvSpPr>
            <a:spLocks noGrp="1"/>
          </p:cNvSpPr>
          <p:nvPr>
            <p:ph type="title"/>
          </p:nvPr>
        </p:nvSpPr>
        <p:spPr>
          <a:xfrm>
            <a:off x="876693" y="741391"/>
            <a:ext cx="4597747" cy="1616203"/>
          </a:xfrm>
        </p:spPr>
        <p:txBody>
          <a:bodyPr anchor="b">
            <a:normAutofit/>
          </a:bodyPr>
          <a:lstStyle/>
          <a:p>
            <a:r>
              <a:rPr lang="fr-FR" sz="3200" dirty="0">
                <a:latin typeface="Impact" panose="020B0806030902050204" pitchFamily="34" charset="0"/>
              </a:rPr>
              <a:t>C40 Cities – </a:t>
            </a:r>
            <a:r>
              <a:rPr lang="fr-FR" sz="3200" dirty="0" err="1">
                <a:latin typeface="Impact" panose="020B0806030902050204" pitchFamily="34" charset="0"/>
              </a:rPr>
              <a:t>Early</a:t>
            </a:r>
            <a:r>
              <a:rPr lang="fr-FR" sz="3200" dirty="0">
                <a:latin typeface="Impact" panose="020B0806030902050204" pitchFamily="34" charset="0"/>
              </a:rPr>
              <a:t> </a:t>
            </a:r>
            <a:r>
              <a:rPr lang="fr-FR" sz="3200" dirty="0" err="1">
                <a:latin typeface="Impact" panose="020B0806030902050204" pitchFamily="34" charset="0"/>
              </a:rPr>
              <a:t>years</a:t>
            </a:r>
            <a:endParaRPr lang="fr-FR" sz="3200" dirty="0">
              <a:latin typeface="Impact" panose="020B0806030902050204" pitchFamily="34" charset="0"/>
            </a:endParaRPr>
          </a:p>
        </p:txBody>
      </p:sp>
      <p:sp>
        <p:nvSpPr>
          <p:cNvPr id="3" name="Espace réservé du contenu 2">
            <a:extLst>
              <a:ext uri="{FF2B5EF4-FFF2-40B4-BE49-F238E27FC236}">
                <a16:creationId xmlns:a16="http://schemas.microsoft.com/office/drawing/2014/main" id="{D29BAF23-DB9E-C233-B8AF-1A3578E2F886}"/>
              </a:ext>
            </a:extLst>
          </p:cNvPr>
          <p:cNvSpPr>
            <a:spLocks noGrp="1"/>
          </p:cNvSpPr>
          <p:nvPr>
            <p:ph idx="1"/>
          </p:nvPr>
        </p:nvSpPr>
        <p:spPr>
          <a:xfrm>
            <a:off x="876693" y="2533476"/>
            <a:ext cx="4597746" cy="3447832"/>
          </a:xfrm>
        </p:spPr>
        <p:txBody>
          <a:bodyPr anchor="t">
            <a:normAutofit/>
          </a:bodyPr>
          <a:lstStyle/>
          <a:p>
            <a:r>
              <a:rPr lang="en-GB" sz="1600" noProof="0" dirty="0">
                <a:latin typeface="Georgia" panose="02040502050405020303" pitchFamily="18" charset="0"/>
              </a:rPr>
              <a:t>October 2005: Representatives of 18 large cities meet in London to discuss joining forces to tackle global warming and climate change.</a:t>
            </a:r>
          </a:p>
          <a:p>
            <a:pPr lvl="1"/>
            <a:r>
              <a:rPr lang="en-GB" sz="1600" noProof="0" dirty="0">
                <a:latin typeface="Georgia" panose="02040502050405020303" pitchFamily="18" charset="0"/>
              </a:rPr>
              <a:t>Large Cities Climate Leadership Group (LCCLG)</a:t>
            </a:r>
          </a:p>
          <a:p>
            <a:r>
              <a:rPr lang="en-GB" sz="1600" noProof="0" dirty="0">
                <a:latin typeface="Georgia" panose="02040502050405020303" pitchFamily="18" charset="0"/>
              </a:rPr>
              <a:t>August 2006: Bill Clinton and Ken Livingston announce partnership between LCCLG and Clinton Climate Initiative</a:t>
            </a:r>
          </a:p>
          <a:p>
            <a:pPr lvl="1"/>
            <a:r>
              <a:rPr lang="en-GB" sz="1600" noProof="0" dirty="0">
                <a:latin typeface="Georgia" panose="02040502050405020303" pitchFamily="18" charset="0"/>
              </a:rPr>
              <a:t>Reduce carbon emissions </a:t>
            </a:r>
          </a:p>
          <a:p>
            <a:pPr lvl="1"/>
            <a:r>
              <a:rPr lang="en-GB" sz="1600" noProof="0" dirty="0">
                <a:latin typeface="Georgia" panose="02040502050405020303" pitchFamily="18" charset="0"/>
              </a:rPr>
              <a:t>Increase energy efficiency in large cities</a:t>
            </a:r>
          </a:p>
          <a:p>
            <a:r>
              <a:rPr lang="en-GB" sz="1600" noProof="0" dirty="0">
                <a:latin typeface="Georgia" panose="02040502050405020303" pitchFamily="18" charset="0"/>
              </a:rPr>
              <a:t>May 2007: C40 Cities Large Cities Climate Summit in NYC</a:t>
            </a:r>
          </a:p>
          <a:p>
            <a:endParaRPr lang="fr-FR" sz="1600" dirty="0"/>
          </a:p>
        </p:txBody>
      </p:sp>
      <p:pic>
        <p:nvPicPr>
          <p:cNvPr id="5" name="Image 4">
            <a:extLst>
              <a:ext uri="{FF2B5EF4-FFF2-40B4-BE49-F238E27FC236}">
                <a16:creationId xmlns:a16="http://schemas.microsoft.com/office/drawing/2014/main" id="{0EBB24F9-FFBE-2AD6-6CD8-4AE05F766F4E}"/>
              </a:ext>
            </a:extLst>
          </p:cNvPr>
          <p:cNvPicPr>
            <a:picLocks noChangeAspect="1"/>
          </p:cNvPicPr>
          <p:nvPr/>
        </p:nvPicPr>
        <p:blipFill rotWithShape="1">
          <a:blip r:embed="rId2"/>
          <a:srcRect l="3448" r="-1" b="-1"/>
          <a:stretch/>
        </p:blipFill>
        <p:spPr>
          <a:xfrm>
            <a:off x="6096001" y="1236059"/>
            <a:ext cx="5319062" cy="4310799"/>
          </a:xfrm>
          <a:prstGeom prst="rect">
            <a:avLst/>
          </a:prstGeom>
        </p:spPr>
      </p:pic>
      <p:grpSp>
        <p:nvGrpSpPr>
          <p:cNvPr id="10" name="Group 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152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32AAD-3277-1DFC-7F1A-9AA9C85295B1}"/>
              </a:ext>
            </a:extLst>
          </p:cNvPr>
          <p:cNvSpPr>
            <a:spLocks noGrp="1"/>
          </p:cNvSpPr>
          <p:nvPr>
            <p:ph type="title"/>
          </p:nvPr>
        </p:nvSpPr>
        <p:spPr>
          <a:xfrm>
            <a:off x="6103658" y="741391"/>
            <a:ext cx="5219307" cy="1616203"/>
          </a:xfrm>
        </p:spPr>
        <p:txBody>
          <a:bodyPr anchor="b">
            <a:normAutofit/>
          </a:bodyPr>
          <a:lstStyle/>
          <a:p>
            <a:r>
              <a:rPr lang="fr-FR" sz="3200" dirty="0">
                <a:latin typeface="Impact" panose="020B0806030902050204" pitchFamily="34" charset="0"/>
              </a:rPr>
              <a:t>Link to </a:t>
            </a:r>
            <a:r>
              <a:rPr lang="fr-FR" sz="3200" dirty="0" err="1">
                <a:latin typeface="Impact" panose="020B0806030902050204" pitchFamily="34" charset="0"/>
              </a:rPr>
              <a:t>evolution</a:t>
            </a:r>
            <a:r>
              <a:rPr lang="fr-FR" sz="3200" dirty="0">
                <a:latin typeface="Impact" panose="020B0806030902050204" pitchFamily="34" charset="0"/>
              </a:rPr>
              <a:t> of international </a:t>
            </a:r>
            <a:r>
              <a:rPr lang="fr-FR" sz="3200" dirty="0" err="1">
                <a:latin typeface="Impact" panose="020B0806030902050204" pitchFamily="34" charset="0"/>
              </a:rPr>
              <a:t>climate</a:t>
            </a:r>
            <a:r>
              <a:rPr lang="fr-FR" sz="3200" dirty="0">
                <a:latin typeface="Impact" panose="020B0806030902050204" pitchFamily="34" charset="0"/>
              </a:rPr>
              <a:t> </a:t>
            </a:r>
            <a:r>
              <a:rPr lang="fr-FR" sz="3200" dirty="0" err="1">
                <a:latin typeface="Impact" panose="020B0806030902050204" pitchFamily="34" charset="0"/>
              </a:rPr>
              <a:t>debate</a:t>
            </a:r>
            <a:endParaRPr lang="fr-FR" sz="3200" dirty="0">
              <a:latin typeface="Impact" panose="020B0806030902050204" pitchFamily="34" charset="0"/>
            </a:endParaRPr>
          </a:p>
        </p:txBody>
      </p:sp>
      <p:pic>
        <p:nvPicPr>
          <p:cNvPr id="19458" name="Picture 2" descr="Pittsburgh, not Paris': Dueling rallies today Downtown and in Washington,  D.C. | Pittsburgh Post-Gazette">
            <a:extLst>
              <a:ext uri="{FF2B5EF4-FFF2-40B4-BE49-F238E27FC236}">
                <a16:creationId xmlns:a16="http://schemas.microsoft.com/office/drawing/2014/main" id="{738079CD-36EA-E6BD-8EA3-C7F134A1D9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114" y="1831898"/>
            <a:ext cx="4408730" cy="3086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0A91D48-8FEF-A142-6647-A2E234A38B80}"/>
              </a:ext>
            </a:extLst>
          </p:cNvPr>
          <p:cNvSpPr>
            <a:spLocks noGrp="1"/>
          </p:cNvSpPr>
          <p:nvPr>
            <p:ph idx="1"/>
          </p:nvPr>
        </p:nvSpPr>
        <p:spPr>
          <a:xfrm>
            <a:off x="6103657" y="2533475"/>
            <a:ext cx="5219307" cy="3448225"/>
          </a:xfrm>
        </p:spPr>
        <p:txBody>
          <a:bodyPr anchor="t">
            <a:normAutofit lnSpcReduction="10000"/>
          </a:bodyPr>
          <a:lstStyle/>
          <a:p>
            <a:r>
              <a:rPr lang="en-GB" sz="1700" dirty="0">
                <a:latin typeface="Georgia" panose="02040502050405020303" pitchFamily="18" charset="0"/>
              </a:rPr>
              <a:t>Drivers &amp; beneficiaries of change</a:t>
            </a:r>
          </a:p>
          <a:p>
            <a:r>
              <a:rPr lang="en-GB" sz="1700" dirty="0">
                <a:latin typeface="Georgia" panose="02040502050405020303" pitchFamily="18" charset="0"/>
              </a:rPr>
              <a:t>Paris Climate Agreement (2015)</a:t>
            </a:r>
          </a:p>
          <a:p>
            <a:pPr lvl="1"/>
            <a:r>
              <a:rPr lang="en-GB" sz="1700" dirty="0">
                <a:latin typeface="Georgia" panose="02040502050405020303" pitchFamily="18" charset="0"/>
              </a:rPr>
              <a:t>Bottom-up actors (not just States)</a:t>
            </a:r>
          </a:p>
          <a:p>
            <a:pPr lvl="1"/>
            <a:r>
              <a:rPr lang="en-GB" sz="1700" dirty="0">
                <a:latin typeface="Georgia" panose="02040502050405020303" pitchFamily="18" charset="0"/>
              </a:rPr>
              <a:t>Article 118: Agreement “welcomes the efforts of non-Party stakeholders (including cities) to scale up their climate actions, and encourages the registration of those actions in the Non-State Actor Zone for Climate Action</a:t>
            </a:r>
          </a:p>
          <a:p>
            <a:r>
              <a:rPr lang="en-GB" sz="1700" dirty="0">
                <a:latin typeface="Georgia" panose="02040502050405020303" pitchFamily="18" charset="0"/>
              </a:rPr>
              <a:t>Post-Paris: Trump election and exit from Paris Agreement</a:t>
            </a:r>
          </a:p>
          <a:p>
            <a:pPr lvl="1"/>
            <a:r>
              <a:rPr lang="en-GB" sz="1700" dirty="0">
                <a:latin typeface="Georgia" panose="02040502050405020303" pitchFamily="18" charset="0"/>
              </a:rPr>
              <a:t>Further legitimizes non-State actors (including cities)</a:t>
            </a:r>
          </a:p>
        </p:txBody>
      </p:sp>
      <p:grpSp>
        <p:nvGrpSpPr>
          <p:cNvPr id="19463" name="Group 1946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464" name="Rectangle 1946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5" name="Rectangle 1946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526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Ideology Behind Donald Trump's Paris Withdrawal - The Atlantic">
            <a:extLst>
              <a:ext uri="{FF2B5EF4-FFF2-40B4-BE49-F238E27FC236}">
                <a16:creationId xmlns:a16="http://schemas.microsoft.com/office/drawing/2014/main" id="{0109DA16-BE1D-BC49-E42B-2595BF7D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5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OP30 -">
            <a:extLst>
              <a:ext uri="{FF2B5EF4-FFF2-40B4-BE49-F238E27FC236}">
                <a16:creationId xmlns:a16="http://schemas.microsoft.com/office/drawing/2014/main" id="{293A4A00-9CC8-8422-9F75-E6EEB265F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91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937CB1-66B1-3C2E-801D-4924CDEE7A29}"/>
              </a:ext>
            </a:extLst>
          </p:cNvPr>
          <p:cNvSpPr>
            <a:spLocks noGrp="1"/>
          </p:cNvSpPr>
          <p:nvPr>
            <p:ph type="title"/>
          </p:nvPr>
        </p:nvSpPr>
        <p:spPr>
          <a:xfrm>
            <a:off x="876693" y="741391"/>
            <a:ext cx="4597747" cy="1616203"/>
          </a:xfrm>
        </p:spPr>
        <p:txBody>
          <a:bodyPr anchor="b">
            <a:normAutofit/>
          </a:bodyPr>
          <a:lstStyle/>
          <a:p>
            <a:r>
              <a:rPr lang="fr-FR" sz="3200" dirty="0">
                <a:latin typeface="Impact" panose="020B0806030902050204" pitchFamily="34" charset="0"/>
              </a:rPr>
              <a:t>"</a:t>
            </a:r>
            <a:r>
              <a:rPr lang="fr-FR" sz="3200" dirty="0" err="1">
                <a:latin typeface="Impact" panose="020B0806030902050204" pitchFamily="34" charset="0"/>
              </a:rPr>
              <a:t>Governments</a:t>
            </a:r>
            <a:r>
              <a:rPr lang="fr-FR" sz="3200" dirty="0">
                <a:latin typeface="Impact" panose="020B0806030902050204" pitchFamily="34" charset="0"/>
              </a:rPr>
              <a:t> talk. </a:t>
            </a:r>
            <a:br>
              <a:rPr lang="fr-FR" sz="3200" dirty="0">
                <a:latin typeface="Impact" panose="020B0806030902050204" pitchFamily="34" charset="0"/>
              </a:rPr>
            </a:br>
            <a:r>
              <a:rPr lang="fr-FR" sz="3200" dirty="0">
                <a:latin typeface="Impact" panose="020B0806030902050204" pitchFamily="34" charset="0"/>
              </a:rPr>
              <a:t>Cities </a:t>
            </a:r>
            <a:r>
              <a:rPr lang="fr-FR" sz="3200" dirty="0" err="1">
                <a:latin typeface="Impact" panose="020B0806030902050204" pitchFamily="34" charset="0"/>
              </a:rPr>
              <a:t>walk</a:t>
            </a:r>
            <a:r>
              <a:rPr lang="fr-FR" sz="3200" dirty="0">
                <a:latin typeface="Impact" panose="020B0806030902050204" pitchFamily="34" charset="0"/>
              </a:rPr>
              <a:t>."</a:t>
            </a:r>
          </a:p>
        </p:txBody>
      </p:sp>
      <p:sp>
        <p:nvSpPr>
          <p:cNvPr id="3" name="Espace réservé du contenu 2">
            <a:extLst>
              <a:ext uri="{FF2B5EF4-FFF2-40B4-BE49-F238E27FC236}">
                <a16:creationId xmlns:a16="http://schemas.microsoft.com/office/drawing/2014/main" id="{CA60EF2B-CCA8-908A-4884-C82DD58C5FB7}"/>
              </a:ext>
            </a:extLst>
          </p:cNvPr>
          <p:cNvSpPr>
            <a:spLocks noGrp="1"/>
          </p:cNvSpPr>
          <p:nvPr>
            <p:ph idx="1"/>
          </p:nvPr>
        </p:nvSpPr>
        <p:spPr>
          <a:xfrm>
            <a:off x="876692" y="2533476"/>
            <a:ext cx="4858064" cy="3447832"/>
          </a:xfrm>
        </p:spPr>
        <p:txBody>
          <a:bodyPr anchor="t">
            <a:noAutofit/>
          </a:bodyPr>
          <a:lstStyle/>
          <a:p>
            <a:r>
              <a:rPr lang="en-US" sz="1600" b="1" dirty="0">
                <a:latin typeface="Georgia" panose="02040502050405020303" pitchFamily="18" charset="0"/>
                <a:cs typeface="Times New Roman" panose="02020603050405020304" pitchFamily="18" charset="0"/>
              </a:rPr>
              <a:t>Michael Bloomberg (2</a:t>
            </a:r>
            <a:r>
              <a:rPr lang="en-US" sz="1600" b="1" baseline="30000" dirty="0">
                <a:latin typeface="Georgia" panose="02040502050405020303" pitchFamily="18" charset="0"/>
                <a:cs typeface="Times New Roman" panose="02020603050405020304" pitchFamily="18" charset="0"/>
              </a:rPr>
              <a:t>nd</a:t>
            </a:r>
            <a:r>
              <a:rPr lang="en-US" sz="1600" b="1" dirty="0">
                <a:latin typeface="Georgia" panose="02040502050405020303" pitchFamily="18" charset="0"/>
                <a:cs typeface="Times New Roman" panose="02020603050405020304" pitchFamily="18" charset="0"/>
              </a:rPr>
              <a:t> June 2017): </a:t>
            </a:r>
          </a:p>
          <a:p>
            <a:pPr lvl="1"/>
            <a:r>
              <a:rPr lang="en-US" sz="1600" dirty="0">
                <a:latin typeface="Georgia" panose="02040502050405020303" pitchFamily="18" charset="0"/>
                <a:cs typeface="Times New Roman" panose="02020603050405020304" pitchFamily="18" charset="0"/>
              </a:rPr>
              <a:t>“</a:t>
            </a:r>
            <a:r>
              <a:rPr lang="en-US" sz="1600" b="0" i="0" dirty="0">
                <a:effectLst/>
                <a:latin typeface="Georgia" panose="02040502050405020303" pitchFamily="18" charset="0"/>
                <a:cs typeface="Times New Roman" panose="02020603050405020304" pitchFamily="18" charset="0"/>
              </a:rPr>
              <a:t>The fact of the matter is: Americans don’t need Washington to meet our Paris commitment, and Americans are not going to let Washington stand in the way of fulfilling it. That’s the message mayors, governors, and business leaders all across the U.S. have been sending.”</a:t>
            </a:r>
          </a:p>
          <a:p>
            <a:pPr lvl="1"/>
            <a:r>
              <a:rPr lang="en-US" sz="1600" b="0" i="0" dirty="0">
                <a:effectLst/>
                <a:latin typeface="Georgia" panose="02040502050405020303" pitchFamily="18" charset="0"/>
                <a:cs typeface="Times New Roman" panose="02020603050405020304" pitchFamily="18" charset="0"/>
              </a:rPr>
              <a:t>“So today, we want the world to know: The U.S. will meet our Paris commitment, and, through a partnership among American cities, states, and businesses, we will seek to remain part of the Paris Agreement process. The American government may have pulled out of the Agreement, but the American people remain committed to it – and we will meet our targets.”</a:t>
            </a:r>
          </a:p>
        </p:txBody>
      </p:sp>
      <p:pic>
        <p:nvPicPr>
          <p:cNvPr id="16386" name="Picture 2" descr="Mike Bloomberg meets with President Macron: Americans don't need Washington  to meet our Paris commitment">
            <a:extLst>
              <a:ext uri="{FF2B5EF4-FFF2-40B4-BE49-F238E27FC236}">
                <a16:creationId xmlns:a16="http://schemas.microsoft.com/office/drawing/2014/main" id="{2FF5193F-31C3-C07B-62FF-C530E2362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616222"/>
            <a:ext cx="5319062" cy="3550473"/>
          </a:xfrm>
          <a:prstGeom prst="rect">
            <a:avLst/>
          </a:prstGeom>
          <a:noFill/>
          <a:extLst>
            <a:ext uri="{909E8E84-426E-40DD-AFC4-6F175D3DCCD1}">
              <a14:hiddenFill xmlns:a14="http://schemas.microsoft.com/office/drawing/2010/main">
                <a:solidFill>
                  <a:srgbClr val="FFFFFF"/>
                </a:solidFill>
              </a14:hiddenFill>
            </a:ext>
          </a:extLst>
        </p:spPr>
      </p:pic>
      <p:grpSp>
        <p:nvGrpSpPr>
          <p:cNvPr id="16398" name="Group 1639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392" name="Rectangle 1639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4097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15-minute city” – how do we get there? - citiesforum.org">
            <a:extLst>
              <a:ext uri="{FF2B5EF4-FFF2-40B4-BE49-F238E27FC236}">
                <a16:creationId xmlns:a16="http://schemas.microsoft.com/office/drawing/2014/main" id="{3697A7C5-53DF-1B62-23D3-F1456EB33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61" b="2852"/>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5369" name="Freeform: Shape 1536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1517CB7-DB0E-9AF0-FA5C-CEA836EB6053}"/>
              </a:ext>
            </a:extLst>
          </p:cNvPr>
          <p:cNvSpPr>
            <a:spLocks noGrp="1"/>
          </p:cNvSpPr>
          <p:nvPr>
            <p:ph type="title"/>
          </p:nvPr>
        </p:nvSpPr>
        <p:spPr>
          <a:xfrm>
            <a:off x="1037809" y="1071350"/>
            <a:ext cx="4775162" cy="1339382"/>
          </a:xfrm>
        </p:spPr>
        <p:txBody>
          <a:bodyPr>
            <a:normAutofit/>
          </a:bodyPr>
          <a:lstStyle/>
          <a:p>
            <a:r>
              <a:rPr lang="fr-FR" sz="3600" dirty="0" err="1">
                <a:latin typeface="Impact" panose="020B0806030902050204" pitchFamily="34" charset="0"/>
              </a:rPr>
              <a:t>Why</a:t>
            </a:r>
            <a:r>
              <a:rPr lang="fr-FR" sz="3600" dirty="0">
                <a:latin typeface="Impact" panose="020B0806030902050204" pitchFamily="34" charset="0"/>
              </a:rPr>
              <a:t> </a:t>
            </a:r>
            <a:r>
              <a:rPr lang="fr-FR" sz="3600" dirty="0" err="1">
                <a:latin typeface="Impact" panose="020B0806030902050204" pitchFamily="34" charset="0"/>
              </a:rPr>
              <a:t>cities</a:t>
            </a:r>
            <a:r>
              <a:rPr lang="fr-FR" sz="3600" dirty="0">
                <a:latin typeface="Impact" panose="020B0806030902050204" pitchFamily="34" charset="0"/>
              </a:rPr>
              <a:t>? </a:t>
            </a:r>
          </a:p>
        </p:txBody>
      </p:sp>
      <p:sp>
        <p:nvSpPr>
          <p:cNvPr id="1537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3D6AFA2-3210-60AF-9FB2-8BD30AB73345}"/>
              </a:ext>
            </a:extLst>
          </p:cNvPr>
          <p:cNvSpPr>
            <a:spLocks noGrp="1"/>
          </p:cNvSpPr>
          <p:nvPr>
            <p:ph idx="1"/>
          </p:nvPr>
        </p:nvSpPr>
        <p:spPr>
          <a:xfrm>
            <a:off x="1189319" y="2547257"/>
            <a:ext cx="4458446" cy="3109740"/>
          </a:xfrm>
        </p:spPr>
        <p:txBody>
          <a:bodyPr anchor="ctr">
            <a:normAutofit/>
          </a:bodyPr>
          <a:lstStyle/>
          <a:p>
            <a:pPr marL="285750">
              <a:spcAft>
                <a:spcPts val="600"/>
              </a:spcAft>
            </a:pPr>
            <a:r>
              <a:rPr lang="en-US" sz="1300" b="1" dirty="0">
                <a:latin typeface="Georgia" panose="02040502050405020303" pitchFamily="18" charset="0"/>
              </a:rPr>
              <a:t>Arguments put forward: </a:t>
            </a:r>
          </a:p>
          <a:p>
            <a:pPr marL="742950" lvl="1">
              <a:spcAft>
                <a:spcPts val="600"/>
              </a:spcAft>
            </a:pPr>
            <a:r>
              <a:rPr lang="en-US" sz="1300" dirty="0">
                <a:latin typeface="Georgia" panose="02040502050405020303" pitchFamily="18" charset="0"/>
              </a:rPr>
              <a:t>Idea that city engagement in global climate politics reflects the inability of national governments to fulfil their responsibilities under Kyoto and Paris.</a:t>
            </a:r>
          </a:p>
          <a:p>
            <a:pPr marL="742950" lvl="1">
              <a:spcAft>
                <a:spcPts val="600"/>
              </a:spcAft>
            </a:pPr>
            <a:r>
              <a:rPr lang="en-US" sz="1300" dirty="0">
                <a:latin typeface="Georgia" panose="02040502050405020303" pitchFamily="18" charset="0"/>
              </a:rPr>
              <a:t>Cities bear responsibility.</a:t>
            </a:r>
          </a:p>
          <a:p>
            <a:pPr marL="742950" lvl="1">
              <a:spcAft>
                <a:spcPts val="600"/>
              </a:spcAft>
            </a:pPr>
            <a:r>
              <a:rPr lang="en-US" sz="1300" dirty="0">
                <a:latin typeface="Georgia" panose="02040502050405020303" pitchFamily="18" charset="0"/>
              </a:rPr>
              <a:t>Cities are able to “move more nimbly than national governments” (Spector 2015).</a:t>
            </a:r>
          </a:p>
          <a:p>
            <a:pPr marL="742950" lvl="1">
              <a:spcAft>
                <a:spcPts val="600"/>
              </a:spcAft>
            </a:pPr>
            <a:r>
              <a:rPr lang="en-US" sz="1300" dirty="0">
                <a:latin typeface="Georgia" panose="02040502050405020303" pitchFamily="18" charset="0"/>
              </a:rPr>
              <a:t>Cities are more familiar with local needs, issues, complexities and interests.</a:t>
            </a:r>
          </a:p>
          <a:p>
            <a:pPr marL="742950" lvl="1">
              <a:spcAft>
                <a:spcPts val="600"/>
              </a:spcAft>
            </a:pPr>
            <a:r>
              <a:rPr lang="en-US" sz="1300" dirty="0">
                <a:latin typeface="Georgia" panose="02040502050405020303" pitchFamily="18" charset="0"/>
              </a:rPr>
              <a:t>Uniquely placed to understand and address challenge of reducing emissions at urban scale.</a:t>
            </a:r>
          </a:p>
          <a:p>
            <a:pPr marL="1200150" lvl="2" indent="-228600">
              <a:spcAft>
                <a:spcPts val="600"/>
              </a:spcAft>
              <a:buFont typeface="Arial" panose="020B0604020202020204" pitchFamily="34" charset="0"/>
              <a:buChar char="•"/>
            </a:pPr>
            <a:endParaRPr lang="en-US" sz="1300" dirty="0"/>
          </a:p>
          <a:p>
            <a:endParaRPr lang="fr-FR" sz="1300" dirty="0"/>
          </a:p>
        </p:txBody>
      </p:sp>
    </p:spTree>
    <p:extLst>
      <p:ext uri="{BB962C8B-B14F-4D97-AF65-F5344CB8AC3E}">
        <p14:creationId xmlns:p14="http://schemas.microsoft.com/office/powerpoint/2010/main" val="3900853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17D70-FABF-24CC-8D48-A71DE0E902A6}"/>
              </a:ext>
            </a:extLst>
          </p:cNvPr>
          <p:cNvSpPr>
            <a:spLocks noGrp="1"/>
          </p:cNvSpPr>
          <p:nvPr>
            <p:ph type="title"/>
          </p:nvPr>
        </p:nvSpPr>
        <p:spPr>
          <a:xfrm>
            <a:off x="876693" y="741391"/>
            <a:ext cx="4597747" cy="1616203"/>
          </a:xfrm>
        </p:spPr>
        <p:txBody>
          <a:bodyPr anchor="b">
            <a:normAutofit/>
          </a:bodyPr>
          <a:lstStyle/>
          <a:p>
            <a:r>
              <a:rPr lang="fr-FR" sz="3200" dirty="0">
                <a:latin typeface="Impact" panose="020B0806030902050204" pitchFamily="34" charset="0"/>
              </a:rPr>
              <a:t>A </a:t>
            </a:r>
            <a:r>
              <a:rPr lang="fr-FR" sz="3200" dirty="0" err="1">
                <a:latin typeface="Impact" panose="020B0806030902050204" pitchFamily="34" charset="0"/>
              </a:rPr>
              <a:t>particular</a:t>
            </a:r>
            <a:r>
              <a:rPr lang="fr-FR" sz="3200" dirty="0">
                <a:latin typeface="Impact" panose="020B0806030902050204" pitchFamily="34" charset="0"/>
              </a:rPr>
              <a:t> </a:t>
            </a:r>
            <a:r>
              <a:rPr lang="fr-FR" sz="3200" dirty="0" err="1">
                <a:latin typeface="Impact" panose="020B0806030902050204" pitchFamily="34" charset="0"/>
              </a:rPr>
              <a:t>approach</a:t>
            </a:r>
            <a:r>
              <a:rPr lang="fr-FR" sz="3200" dirty="0">
                <a:latin typeface="Impact" panose="020B0806030902050204" pitchFamily="34" charset="0"/>
              </a:rPr>
              <a:t> to </a:t>
            </a:r>
            <a:r>
              <a:rPr lang="fr-FR" sz="3200" dirty="0" err="1">
                <a:latin typeface="Impact" panose="020B0806030902050204" pitchFamily="34" charset="0"/>
              </a:rPr>
              <a:t>decarbonization</a:t>
            </a:r>
            <a:r>
              <a:rPr lang="fr-FR" sz="3200" dirty="0">
                <a:latin typeface="Impact" panose="020B0806030902050204" pitchFamily="34" charset="0"/>
              </a:rPr>
              <a:t> &amp; green </a:t>
            </a:r>
            <a:r>
              <a:rPr lang="fr-FR" sz="3200" dirty="0" err="1">
                <a:latin typeface="Impact" panose="020B0806030902050204" pitchFamily="34" charset="0"/>
              </a:rPr>
              <a:t>urban</a:t>
            </a:r>
            <a:r>
              <a:rPr lang="fr-FR" sz="3200" dirty="0">
                <a:latin typeface="Impact" panose="020B0806030902050204" pitchFamily="34" charset="0"/>
              </a:rPr>
              <a:t> </a:t>
            </a:r>
            <a:r>
              <a:rPr lang="fr-FR" sz="3200" dirty="0" err="1">
                <a:latin typeface="Impact" panose="020B0806030902050204" pitchFamily="34" charset="0"/>
              </a:rPr>
              <a:t>development</a:t>
            </a:r>
            <a:r>
              <a:rPr lang="fr-FR" sz="3200" dirty="0">
                <a:latin typeface="Impact" panose="020B0806030902050204" pitchFamily="34" charset="0"/>
              </a:rPr>
              <a:t>.</a:t>
            </a:r>
          </a:p>
        </p:txBody>
      </p:sp>
      <p:sp>
        <p:nvSpPr>
          <p:cNvPr id="3" name="Espace réservé du contenu 2">
            <a:extLst>
              <a:ext uri="{FF2B5EF4-FFF2-40B4-BE49-F238E27FC236}">
                <a16:creationId xmlns:a16="http://schemas.microsoft.com/office/drawing/2014/main" id="{C5F05822-0FBE-3C6F-BDB3-E6DA1FA52A5C}"/>
              </a:ext>
            </a:extLst>
          </p:cNvPr>
          <p:cNvSpPr>
            <a:spLocks noGrp="1"/>
          </p:cNvSpPr>
          <p:nvPr>
            <p:ph idx="1"/>
          </p:nvPr>
        </p:nvSpPr>
        <p:spPr>
          <a:xfrm>
            <a:off x="876692" y="2533475"/>
            <a:ext cx="5663255" cy="3833457"/>
          </a:xfrm>
        </p:spPr>
        <p:txBody>
          <a:bodyPr anchor="t">
            <a:normAutofit fontScale="92500" lnSpcReduction="10000"/>
          </a:bodyPr>
          <a:lstStyle/>
          <a:p>
            <a:pPr>
              <a:lnSpc>
                <a:spcPct val="100000"/>
              </a:lnSpc>
            </a:pPr>
            <a:r>
              <a:rPr lang="en-GB" sz="1600" noProof="0" dirty="0">
                <a:latin typeface="Georgia" panose="02040502050405020303" pitchFamily="18" charset="0"/>
                <a:cs typeface="Gautami" panose="020B0502040204020203" pitchFamily="34" charset="0"/>
              </a:rPr>
              <a:t>Bottom-up approach</a:t>
            </a:r>
          </a:p>
          <a:p>
            <a:pPr>
              <a:lnSpc>
                <a:spcPct val="100000"/>
              </a:lnSpc>
            </a:pPr>
            <a:r>
              <a:rPr lang="en-GB" sz="1600" noProof="0" dirty="0">
                <a:latin typeface="Georgia" panose="02040502050405020303" pitchFamily="18" charset="0"/>
                <a:cs typeface="Gautami" panose="020B0502040204020203" pitchFamily="34" charset="0"/>
              </a:rPr>
              <a:t>“(Green) luxury city”</a:t>
            </a:r>
          </a:p>
          <a:p>
            <a:pPr>
              <a:lnSpc>
                <a:spcPct val="100000"/>
              </a:lnSpc>
            </a:pPr>
            <a:r>
              <a:rPr lang="en-GB" sz="1600" b="1" noProof="0" dirty="0">
                <a:latin typeface="Georgia" panose="02040502050405020303" pitchFamily="18" charset="0"/>
                <a:cs typeface="Gautami" panose="020B0502040204020203" pitchFamily="34" charset="0"/>
              </a:rPr>
              <a:t>Global city “as a place of competition, elite sociality, cosmopolitanism, and luxury, populated by ambitious, creative, hardworking, and intelligent innovators” </a:t>
            </a:r>
            <a:r>
              <a:rPr lang="en-GB" sz="1600" noProof="0" dirty="0">
                <a:latin typeface="Georgia" panose="02040502050405020303" pitchFamily="18" charset="0"/>
                <a:cs typeface="Gautami" panose="020B0502040204020203" pitchFamily="34" charset="0"/>
              </a:rPr>
              <a:t>Julian Brash, </a:t>
            </a:r>
            <a:r>
              <a:rPr lang="en-GB" sz="1600" i="1" noProof="0" dirty="0">
                <a:latin typeface="Georgia" panose="02040502050405020303" pitchFamily="18" charset="0"/>
                <a:cs typeface="Gautami" panose="020B0502040204020203" pitchFamily="34" charset="0"/>
              </a:rPr>
              <a:t>Bloomberg’s New York</a:t>
            </a:r>
            <a:r>
              <a:rPr lang="en-GB" sz="1600" noProof="0" dirty="0">
                <a:latin typeface="Georgia" panose="02040502050405020303" pitchFamily="18" charset="0"/>
                <a:cs typeface="Gautami" panose="020B0502040204020203" pitchFamily="34" charset="0"/>
              </a:rPr>
              <a:t> (2011).</a:t>
            </a:r>
          </a:p>
          <a:p>
            <a:pPr lvl="1">
              <a:lnSpc>
                <a:spcPct val="100000"/>
              </a:lnSpc>
            </a:pPr>
            <a:r>
              <a:rPr lang="en-GB" sz="1200" noProof="0" dirty="0">
                <a:latin typeface="Georgia" panose="02040502050405020303" pitchFamily="18" charset="0"/>
                <a:cs typeface="Gautami" panose="020B0502040204020203" pitchFamily="34" charset="0"/>
              </a:rPr>
              <a:t>Professional managerial class (PMC)</a:t>
            </a:r>
          </a:p>
          <a:p>
            <a:pPr>
              <a:lnSpc>
                <a:spcPct val="100000"/>
              </a:lnSpc>
            </a:pPr>
            <a:r>
              <a:rPr lang="en-GB" sz="1600" b="1" noProof="0" dirty="0">
                <a:latin typeface="Georgia" panose="02040502050405020303" pitchFamily="18" charset="0"/>
                <a:cs typeface="Gautami" panose="020B0502040204020203" pitchFamily="34" charset="0"/>
              </a:rPr>
              <a:t>City as luxury product</a:t>
            </a:r>
            <a:r>
              <a:rPr lang="en-GB" sz="1600" noProof="0" dirty="0">
                <a:latin typeface="Georgia" panose="02040502050405020303" pitchFamily="18" charset="0"/>
                <a:cs typeface="Gautami" panose="020B0502040204020203" pitchFamily="34" charset="0"/>
              </a:rPr>
              <a:t>: « Idea that, </a:t>
            </a:r>
            <a:r>
              <a:rPr lang="en-GB" sz="1600" b="0" i="0" noProof="0" dirty="0">
                <a:effectLst/>
                <a:latin typeface="Georgia" panose="02040502050405020303" pitchFamily="18" charset="0"/>
                <a:cs typeface="Gautami" panose="020B0502040204020203" pitchFamily="34" charset="0"/>
              </a:rPr>
              <a:t>at least for the target market of high-valued-added companies in the media, finance, and business services sectors, the value inherent in a city location outweighed its high cost” (Brash, </a:t>
            </a:r>
            <a:r>
              <a:rPr lang="en-GB" sz="1600" b="0" i="0" noProof="0" dirty="0">
                <a:effectLst/>
                <a:latin typeface="Georgia" panose="02040502050405020303" pitchFamily="18" charset="0"/>
                <a:cs typeface="Gautami" panose="020B0502040204020203" pitchFamily="34" charset="0"/>
                <a:hlinkClick r:id="rId2"/>
              </a:rPr>
              <a:t>https://brooklynrail.org/2011/03/local/the-luxury-city</a:t>
            </a:r>
            <a:r>
              <a:rPr lang="en-GB" sz="1600" b="0" i="0" noProof="0" dirty="0">
                <a:effectLst/>
                <a:latin typeface="Georgia" panose="02040502050405020303" pitchFamily="18" charset="0"/>
                <a:cs typeface="Gautami" panose="020B0502040204020203" pitchFamily="34" charset="0"/>
              </a:rPr>
              <a:t>, 2011).</a:t>
            </a:r>
          </a:p>
          <a:p>
            <a:pPr>
              <a:lnSpc>
                <a:spcPct val="100000"/>
              </a:lnSpc>
            </a:pPr>
            <a:r>
              <a:rPr lang="en-GB" sz="1600" noProof="0" dirty="0">
                <a:latin typeface="Georgia" panose="02040502050405020303" pitchFamily="18" charset="0"/>
                <a:cs typeface="Gautami" panose="020B0502040204020203" pitchFamily="34" charset="0"/>
              </a:rPr>
              <a:t>Developing climate policies to make cities more attractive.</a:t>
            </a:r>
          </a:p>
          <a:p>
            <a:pPr>
              <a:lnSpc>
                <a:spcPct val="100000"/>
              </a:lnSpc>
            </a:pPr>
            <a:r>
              <a:rPr lang="en-GB" sz="1600" noProof="0" dirty="0">
                <a:latin typeface="Georgia" panose="02040502050405020303" pitchFamily="18" charset="0"/>
                <a:cs typeface="Gautami" panose="020B0502040204020203" pitchFamily="34" charset="0"/>
              </a:rPr>
              <a:t>Competition between cities.</a:t>
            </a:r>
            <a:endParaRPr lang="en-GB" sz="1600" b="0" i="0" noProof="0" dirty="0">
              <a:effectLst/>
              <a:latin typeface="Georgia" panose="02040502050405020303" pitchFamily="18" charset="0"/>
              <a:cs typeface="Gautami" panose="020B0502040204020203" pitchFamily="34" charset="0"/>
            </a:endParaRPr>
          </a:p>
          <a:p>
            <a:endParaRPr lang="en-GB" sz="1300" dirty="0">
              <a:latin typeface="Garamond" panose="02020404030301010803" pitchFamily="18" charset="0"/>
            </a:endParaRPr>
          </a:p>
          <a:p>
            <a:endParaRPr lang="fr-FR" sz="1300" dirty="0">
              <a:latin typeface="Garamond" panose="02020404030301010803" pitchFamily="18" charset="0"/>
            </a:endParaRPr>
          </a:p>
          <a:p>
            <a:endParaRPr lang="en-GB" sz="1300" dirty="0">
              <a:latin typeface="Garamond" panose="02020404030301010803" pitchFamily="18" charset="0"/>
            </a:endParaRPr>
          </a:p>
          <a:p>
            <a:endParaRPr lang="fr-FR" sz="1300" dirty="0"/>
          </a:p>
        </p:txBody>
      </p:sp>
      <p:pic>
        <p:nvPicPr>
          <p:cNvPr id="17410" name="Picture 2" descr="Bloomberg's New York: Class and Governance in the Luxury City (Geographies  of Justice and Social Transformation Ser.): Brash, Julian: 9780820336817:  Amazon.com: Books">
            <a:extLst>
              <a:ext uri="{FF2B5EF4-FFF2-40B4-BE49-F238E27FC236}">
                <a16:creationId xmlns:a16="http://schemas.microsoft.com/office/drawing/2014/main" id="{39AEB893-F501-C906-EC30-D4FA848DFA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6809" y="867064"/>
            <a:ext cx="3357445"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7415" name="Group 1741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416" name="Rectangle 1741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5800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igh Line NYC: Full Guide to the Elevated Park Including What to Eat">
            <a:extLst>
              <a:ext uri="{FF2B5EF4-FFF2-40B4-BE49-F238E27FC236}">
                <a16:creationId xmlns:a16="http://schemas.microsoft.com/office/drawing/2014/main" id="{B438A98E-3ACE-7643-3046-8DC7859A9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8441" name="Freeform: Shape 1844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EE0395E-A5F5-6965-78E3-587D65631EFA}"/>
              </a:ext>
            </a:extLst>
          </p:cNvPr>
          <p:cNvSpPr>
            <a:spLocks noGrp="1"/>
          </p:cNvSpPr>
          <p:nvPr>
            <p:ph type="title"/>
          </p:nvPr>
        </p:nvSpPr>
        <p:spPr>
          <a:xfrm>
            <a:off x="1037809" y="1071350"/>
            <a:ext cx="4775162" cy="1339382"/>
          </a:xfrm>
        </p:spPr>
        <p:txBody>
          <a:bodyPr>
            <a:normAutofit/>
          </a:bodyPr>
          <a:lstStyle/>
          <a:p>
            <a:pPr algn="ctr"/>
            <a:r>
              <a:rPr lang="en-GB" sz="2800" noProof="0" dirty="0">
                <a:latin typeface="Impact" panose="020B0806030902050204" pitchFamily="34" charset="0"/>
              </a:rPr>
              <a:t>A particular approach to decarbonization &amp; green urban development.</a:t>
            </a:r>
          </a:p>
        </p:txBody>
      </p:sp>
      <p:sp>
        <p:nvSpPr>
          <p:cNvPr id="1844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6371D39-B173-21AC-4DD3-1CA43D99A1BE}"/>
              </a:ext>
            </a:extLst>
          </p:cNvPr>
          <p:cNvSpPr>
            <a:spLocks noGrp="1"/>
          </p:cNvSpPr>
          <p:nvPr>
            <p:ph idx="1"/>
          </p:nvPr>
        </p:nvSpPr>
        <p:spPr>
          <a:xfrm>
            <a:off x="1189319" y="2547257"/>
            <a:ext cx="4458446" cy="3109740"/>
          </a:xfrm>
        </p:spPr>
        <p:txBody>
          <a:bodyPr anchor="ctr">
            <a:normAutofit/>
          </a:bodyPr>
          <a:lstStyle/>
          <a:p>
            <a:r>
              <a:rPr lang="en-GB" sz="1400" dirty="0">
                <a:latin typeface="Georgia" panose="02040502050405020303" pitchFamily="18" charset="0"/>
              </a:rPr>
              <a:t>Rise of </a:t>
            </a:r>
            <a:r>
              <a:rPr lang="en-GB" sz="1400" b="1" dirty="0">
                <a:latin typeface="Georgia" panose="02040502050405020303" pitchFamily="18" charset="0"/>
              </a:rPr>
              <a:t>g</a:t>
            </a:r>
            <a:r>
              <a:rPr lang="en-GB" sz="1400" b="1" i="0" dirty="0">
                <a:effectLst/>
                <a:latin typeface="Georgia" panose="02040502050405020303" pitchFamily="18" charset="0"/>
              </a:rPr>
              <a:t>reen neoliberal cities. </a:t>
            </a:r>
          </a:p>
          <a:p>
            <a:r>
              <a:rPr lang="en-GB" sz="1400" dirty="0">
                <a:latin typeface="Georgia" panose="02040502050405020303" pitchFamily="18" charset="0"/>
              </a:rPr>
              <a:t>Focus on certain dimensions: </a:t>
            </a:r>
          </a:p>
          <a:p>
            <a:pPr lvl="1"/>
            <a:r>
              <a:rPr lang="en-GB" sz="1400" dirty="0">
                <a:latin typeface="Georgia" panose="02040502050405020303" pitchFamily="18" charset="0"/>
              </a:rPr>
              <a:t>Density: higher density = lower carbon footprint</a:t>
            </a:r>
          </a:p>
          <a:p>
            <a:pPr lvl="1"/>
            <a:r>
              <a:rPr lang="en-GB" sz="1400" dirty="0">
                <a:latin typeface="Georgia" panose="02040502050405020303" pitchFamily="18" charset="0"/>
              </a:rPr>
              <a:t>Factoring in certain emissions (relating to housing/buildings) and not others (consumer habits)</a:t>
            </a:r>
          </a:p>
          <a:p>
            <a:r>
              <a:rPr lang="en-GB" sz="1400" dirty="0">
                <a:latin typeface="Georgia" panose="02040502050405020303" pitchFamily="18" charset="0"/>
              </a:rPr>
              <a:t>Focus on certain policies and </a:t>
            </a:r>
            <a:r>
              <a:rPr lang="en-GB" sz="1400" dirty="0" err="1">
                <a:latin typeface="Georgia" panose="02040502050405020303" pitchFamily="18" charset="0"/>
              </a:rPr>
              <a:t>neighborhoods</a:t>
            </a:r>
            <a:r>
              <a:rPr lang="en-GB" sz="1400" dirty="0">
                <a:latin typeface="Georgia" panose="02040502050405020303" pitchFamily="18" charset="0"/>
              </a:rPr>
              <a:t>: </a:t>
            </a:r>
          </a:p>
          <a:p>
            <a:pPr lvl="1"/>
            <a:r>
              <a:rPr lang="en-GB" sz="1400" dirty="0">
                <a:latin typeface="Georgia" panose="02040502050405020303" pitchFamily="18" charset="0"/>
              </a:rPr>
              <a:t>Transport (N.B. Cars)</a:t>
            </a:r>
          </a:p>
          <a:p>
            <a:pPr lvl="1"/>
            <a:r>
              <a:rPr lang="en-GB" sz="1400" dirty="0">
                <a:latin typeface="Georgia" panose="02040502050405020303" pitchFamily="18" charset="0"/>
              </a:rPr>
              <a:t>Buildings</a:t>
            </a:r>
          </a:p>
          <a:p>
            <a:r>
              <a:rPr lang="en-GB" sz="1400" dirty="0">
                <a:latin typeface="Georgia" panose="02040502050405020303" pitchFamily="18" charset="0"/>
              </a:rPr>
              <a:t>Limited attention to social dimensions. </a:t>
            </a:r>
          </a:p>
        </p:txBody>
      </p:sp>
    </p:spTree>
    <p:extLst>
      <p:ext uri="{BB962C8B-B14F-4D97-AF65-F5344CB8AC3E}">
        <p14:creationId xmlns:p14="http://schemas.microsoft.com/office/powerpoint/2010/main" val="291447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26221C2-B897-92DE-11C2-E23D8F16B8A2}"/>
              </a:ext>
            </a:extLst>
          </p:cNvPr>
          <p:cNvPicPr>
            <a:picLocks noChangeAspect="1"/>
          </p:cNvPicPr>
          <p:nvPr/>
        </p:nvPicPr>
        <p:blipFill>
          <a:blip r:embed="rId2"/>
          <a:stretch>
            <a:fillRect/>
          </a:stretch>
        </p:blipFill>
        <p:spPr>
          <a:xfrm>
            <a:off x="2084841" y="0"/>
            <a:ext cx="7871958" cy="6794843"/>
          </a:xfrm>
          <a:prstGeom prst="rect">
            <a:avLst/>
          </a:prstGeom>
        </p:spPr>
      </p:pic>
      <p:sp>
        <p:nvSpPr>
          <p:cNvPr id="4" name="ZoneTexte 3">
            <a:extLst>
              <a:ext uri="{FF2B5EF4-FFF2-40B4-BE49-F238E27FC236}">
                <a16:creationId xmlns:a16="http://schemas.microsoft.com/office/drawing/2014/main" id="{B894D06F-0DCD-6EA3-533E-24AFC098EFA0}"/>
              </a:ext>
            </a:extLst>
          </p:cNvPr>
          <p:cNvSpPr txBox="1"/>
          <p:nvPr/>
        </p:nvSpPr>
        <p:spPr>
          <a:xfrm>
            <a:off x="7928941" y="6206195"/>
            <a:ext cx="6097656" cy="276999"/>
          </a:xfrm>
          <a:prstGeom prst="rect">
            <a:avLst/>
          </a:prstGeom>
          <a:noFill/>
        </p:spPr>
        <p:txBody>
          <a:bodyPr wrap="square">
            <a:spAutoFit/>
          </a:bodyPr>
          <a:lstStyle/>
          <a:p>
            <a:pPr algn="ctr"/>
            <a:r>
              <a:rPr lang="fr-FR" sz="1200" dirty="0" err="1"/>
              <a:t>Aldana</a:t>
            </a:r>
            <a:r>
              <a:rPr lang="fr-FR" sz="1200" dirty="0"/>
              <a:t>-Cohen (2016)</a:t>
            </a:r>
          </a:p>
        </p:txBody>
      </p:sp>
    </p:spTree>
    <p:extLst>
      <p:ext uri="{BB962C8B-B14F-4D97-AF65-F5344CB8AC3E}">
        <p14:creationId xmlns:p14="http://schemas.microsoft.com/office/powerpoint/2010/main" val="228624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13992-A1D0-1101-D68A-726D0D5C1700}"/>
              </a:ext>
            </a:extLst>
          </p:cNvPr>
          <p:cNvSpPr>
            <a:spLocks noGrp="1"/>
          </p:cNvSpPr>
          <p:nvPr>
            <p:ph type="ctrTitle"/>
          </p:nvPr>
        </p:nvSpPr>
        <p:spPr>
          <a:xfrm>
            <a:off x="1524000" y="1122363"/>
            <a:ext cx="9144000" cy="3441011"/>
          </a:xfrm>
        </p:spPr>
        <p:txBody>
          <a:bodyPr>
            <a:normAutofit/>
          </a:bodyPr>
          <a:lstStyle/>
          <a:p>
            <a:r>
              <a:rPr lang="en-GB" sz="8000" dirty="0">
                <a:latin typeface="Impact" panose="020B0806030902050204" pitchFamily="34" charset="0"/>
              </a:rPr>
              <a:t>What are </a:t>
            </a:r>
            <a:br>
              <a:rPr lang="en-GB" sz="8000" dirty="0">
                <a:latin typeface="Impact" panose="020B0806030902050204" pitchFamily="34" charset="0"/>
              </a:rPr>
            </a:br>
            <a:r>
              <a:rPr lang="en-GB" sz="8000" dirty="0">
                <a:latin typeface="Impact" panose="020B0806030902050204" pitchFamily="34" charset="0"/>
              </a:rPr>
              <a:t>climate COPs for? </a:t>
            </a:r>
          </a:p>
        </p:txBody>
      </p:sp>
    </p:spTree>
    <p:extLst>
      <p:ext uri="{BB962C8B-B14F-4D97-AF65-F5344CB8AC3E}">
        <p14:creationId xmlns:p14="http://schemas.microsoft.com/office/powerpoint/2010/main" val="162068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Pandémies et biodiversité, deux phénomènes inséparables ? | France Culture">
            <a:extLst>
              <a:ext uri="{FF2B5EF4-FFF2-40B4-BE49-F238E27FC236}">
                <a16:creationId xmlns:a16="http://schemas.microsoft.com/office/drawing/2014/main" id="{68C4B648-DAA6-BF83-8CFA-BF1A2A224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95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BA3A-A3C9-C6FC-34B7-32E71EAECE0A}"/>
              </a:ext>
            </a:extLst>
          </p:cNvPr>
          <p:cNvSpPr>
            <a:spLocks noGrp="1"/>
          </p:cNvSpPr>
          <p:nvPr>
            <p:ph type="ctrTitle"/>
          </p:nvPr>
        </p:nvSpPr>
        <p:spPr>
          <a:xfrm>
            <a:off x="1524000" y="422031"/>
            <a:ext cx="9144000" cy="6072553"/>
          </a:xfrm>
        </p:spPr>
        <p:txBody>
          <a:bodyPr>
            <a:normAutofit fontScale="90000"/>
          </a:bodyPr>
          <a:lstStyle/>
          <a:p>
            <a:pPr>
              <a:lnSpc>
                <a:spcPct val="100000"/>
              </a:lnSpc>
            </a:pPr>
            <a:r>
              <a:rPr lang="en-GB" sz="6700" dirty="0">
                <a:latin typeface="Impact" panose="020B0806030902050204" pitchFamily="34" charset="0"/>
              </a:rPr>
              <a:t>UNFCCC’s objective: </a:t>
            </a:r>
            <a:r>
              <a:rPr lang="en-GB" dirty="0">
                <a:latin typeface="Georgia" panose="02040502050405020303" pitchFamily="18" charset="0"/>
              </a:rPr>
              <a:t>“Stabilization of greenhouse gas concentrations in the atmosphere at a level that would prevent dangerous anthropogenic interference with the climate system”</a:t>
            </a:r>
          </a:p>
        </p:txBody>
      </p:sp>
    </p:spTree>
    <p:extLst>
      <p:ext uri="{BB962C8B-B14F-4D97-AF65-F5344CB8AC3E}">
        <p14:creationId xmlns:p14="http://schemas.microsoft.com/office/powerpoint/2010/main" val="194609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B609FF-FD25-A96E-C428-1BA64EC4CA3B}"/>
              </a:ext>
            </a:extLst>
          </p:cNvPr>
          <p:cNvPicPr>
            <a:picLocks noChangeAspect="1"/>
          </p:cNvPicPr>
          <p:nvPr/>
        </p:nvPicPr>
        <p:blipFill>
          <a:blip r:embed="rId3"/>
          <a:srcRect l="2346" r="13194"/>
          <a:stretch>
            <a:fillRect/>
          </a:stretch>
        </p:blipFill>
        <p:spPr>
          <a:xfrm>
            <a:off x="20" y="1282"/>
            <a:ext cx="12191980" cy="6856718"/>
          </a:xfrm>
          <a:prstGeom prst="rect">
            <a:avLst/>
          </a:prstGeom>
        </p:spPr>
      </p:pic>
    </p:spTree>
    <p:extLst>
      <p:ext uri="{BB962C8B-B14F-4D97-AF65-F5344CB8AC3E}">
        <p14:creationId xmlns:p14="http://schemas.microsoft.com/office/powerpoint/2010/main" val="332146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5799C1-23C1-88A0-6D9B-A7EEDE03BA3E}"/>
              </a:ext>
            </a:extLst>
          </p:cNvPr>
          <p:cNvPicPr>
            <a:picLocks noChangeAspect="1"/>
          </p:cNvPicPr>
          <p:nvPr/>
        </p:nvPicPr>
        <p:blipFill>
          <a:blip r:embed="rId2"/>
          <a:srcRect l="7336" r="9093"/>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0562E9D-5CBF-B26A-4560-31E92FF3EB9E}"/>
              </a:ext>
            </a:extLst>
          </p:cNvPr>
          <p:cNvSpPr txBox="1"/>
          <p:nvPr/>
        </p:nvSpPr>
        <p:spPr>
          <a:xfrm>
            <a:off x="3048762" y="36576"/>
            <a:ext cx="6094476" cy="323165"/>
          </a:xfrm>
          <a:prstGeom prst="rect">
            <a:avLst/>
          </a:prstGeom>
          <a:noFill/>
        </p:spPr>
        <p:txBody>
          <a:bodyPr wrap="square">
            <a:spAutoFit/>
          </a:bodyPr>
          <a:lstStyle/>
          <a:p>
            <a:pPr algn="ctr"/>
            <a:r>
              <a:rPr lang="en-GB" sz="1500" dirty="0">
                <a:latin typeface="Georgia" panose="02040502050405020303" pitchFamily="18" charset="0"/>
              </a:rPr>
              <a:t>https://cop30.br/en</a:t>
            </a:r>
          </a:p>
        </p:txBody>
      </p:sp>
    </p:spTree>
    <p:extLst>
      <p:ext uri="{BB962C8B-B14F-4D97-AF65-F5344CB8AC3E}">
        <p14:creationId xmlns:p14="http://schemas.microsoft.com/office/powerpoint/2010/main" val="11085519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5755</TotalTime>
  <Words>1848</Words>
  <Application>Microsoft Office PowerPoint</Application>
  <PresentationFormat>Widescreen</PresentationFormat>
  <Paragraphs>172</Paragraphs>
  <Slides>44</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Aptos Display</vt:lpstr>
      <vt:lpstr>Arial</vt:lpstr>
      <vt:lpstr>Garamond</vt:lpstr>
      <vt:lpstr>Georgia</vt:lpstr>
      <vt:lpstr>Impact</vt:lpstr>
      <vt:lpstr>Thème Office</vt:lpstr>
      <vt:lpstr>Cities in international  climate politics</vt:lpstr>
      <vt:lpstr>Aims of this session</vt:lpstr>
      <vt:lpstr>In order to do this…  let’s first focus on the international climate négociations process.</vt:lpstr>
      <vt:lpstr>PowerPoint Presentation</vt:lpstr>
      <vt:lpstr>What are  climate COPs for? </vt:lpstr>
      <vt:lpstr>PowerPoint Presentation</vt:lpstr>
      <vt:lpstr>UNFCCC’s objective: “Stabilization of greenhouse gas concentrations in the atmosphere at a level that would prevent dangerous anthropogenic interference with the climate system”</vt:lpstr>
      <vt:lpstr>PowerPoint Presentation</vt:lpstr>
      <vt:lpstr>PowerPoint Presentation</vt:lpstr>
      <vt:lpstr>PowerPoint Presentation</vt:lpstr>
      <vt:lpstr>The COP as performance</vt:lpstr>
      <vt:lpstr>“Incantatory governance” (Aykut, Morena &amp; Foyer, 2021)  Symbolic,discursive&amp; performative dimensions.</vt:lpstr>
      <vt:lpstr>PowerPoint Presentation</vt:lpstr>
      <vt:lpstr>PowerPoint Presentation</vt:lpstr>
      <vt:lpstr>Shaping the climate narrative</vt:lpstr>
      <vt:lpstr>PowerPoint Presentation</vt:lpstr>
      <vt:lpstr>Cities &amp; the international climate debate</vt:lpstr>
      <vt:lpstr>Why have cities become so central to the international climate debate? </vt:lpstr>
      <vt:lpstr>PowerPoint Presentation</vt:lpstr>
      <vt:lpstr>PowerPoint Presentation</vt:lpstr>
      <vt:lpstr>PowerPoint Presentation</vt:lpstr>
      <vt:lpstr>Introduction – Contemporary debates</vt:lpstr>
      <vt:lpstr>Introduction – Growing policy focus accompanied by growing academic focus</vt:lpstr>
      <vt:lpstr>Introduction – More generally: Growing centrality of cities in international politics.</vt:lpstr>
      <vt:lpstr>Dominant framings and narratives around climate change and cities</vt:lpstr>
      <vt:lpstr>Vulnerability to climate change (1)</vt:lpstr>
      <vt:lpstr>Vulnerability to climate change (2)</vt:lpstr>
      <vt:lpstr>Vulnerability to climate change (3)</vt:lpstr>
      <vt:lpstr>Vulnerability to climate change (4) </vt:lpstr>
      <vt:lpstr>PowerPoint Presentation</vt:lpstr>
      <vt:lpstr>Vulnerability varies:</vt:lpstr>
      <vt:lpstr>Cities’ responsibility in the crisis </vt:lpstr>
      <vt:lpstr>Dominant narrative</vt:lpstr>
      <vt:lpstr>Cities as solution</vt:lpstr>
      <vt:lpstr>Cities in international climate debate (1)</vt:lpstr>
      <vt:lpstr>Cities in international climate debate (2)</vt:lpstr>
      <vt:lpstr>C40 Cities – Early years</vt:lpstr>
      <vt:lpstr>Link to evolution of international climate debate</vt:lpstr>
      <vt:lpstr>PowerPoint Presentation</vt:lpstr>
      <vt:lpstr>"Governments talk.  Cities walk."</vt:lpstr>
      <vt:lpstr>Why cities? </vt:lpstr>
      <vt:lpstr>A particular approach to decarbonization &amp; green urban development.</vt:lpstr>
      <vt:lpstr>A particular approach to decarbonization &amp; green urban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in international  climate politics</dc:title>
  <dc:creator>Edouard Morena</dc:creator>
  <cp:lastModifiedBy>Edouard Morena</cp:lastModifiedBy>
  <cp:revision>66</cp:revision>
  <cp:lastPrinted>2025-11-03T17:02:42Z</cp:lastPrinted>
  <dcterms:created xsi:type="dcterms:W3CDTF">2024-03-17T15:28:14Z</dcterms:created>
  <dcterms:modified xsi:type="dcterms:W3CDTF">2025-11-06T08:54:20Z</dcterms:modified>
</cp:coreProperties>
</file>