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85" r:id="rId7"/>
    <p:sldId id="279" r:id="rId8"/>
    <p:sldId id="323" r:id="rId9"/>
    <p:sldId id="324" r:id="rId10"/>
    <p:sldId id="322" r:id="rId11"/>
    <p:sldId id="325" r:id="rId12"/>
    <p:sldId id="321" r:id="rId13"/>
    <p:sldId id="320" r:id="rId14"/>
    <p:sldId id="319" r:id="rId15"/>
    <p:sldId id="326" r:id="rId16"/>
    <p:sldId id="283" r:id="rId17"/>
    <p:sldId id="318" r:id="rId18"/>
    <p:sldId id="280"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2F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1" d="100"/>
          <a:sy n="111" d="100"/>
        </p:scale>
        <p:origin x="4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F8E9-53FE-45FD-346E-67D3927B41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EC26AA-9CDF-4FE3-94B6-7F32DDFEEB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5D454F-D5E4-456E-CF9A-5B055013FB1D}"/>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5" name="Footer Placeholder 4">
            <a:extLst>
              <a:ext uri="{FF2B5EF4-FFF2-40B4-BE49-F238E27FC236}">
                <a16:creationId xmlns:a16="http://schemas.microsoft.com/office/drawing/2014/main" id="{668C291F-A6C5-4122-8FC8-10DA77B962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807C36-47CB-D00E-EC85-3030AD197D8C}"/>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970895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DB1D2-8D53-6B27-6178-5070B39439F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1564F0-F1FC-6B66-B7EA-26A465A7B7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6FDCEE-21ED-517E-4195-D24C01EA9924}"/>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5" name="Footer Placeholder 4">
            <a:extLst>
              <a:ext uri="{FF2B5EF4-FFF2-40B4-BE49-F238E27FC236}">
                <a16:creationId xmlns:a16="http://schemas.microsoft.com/office/drawing/2014/main" id="{3D61D82A-B716-EFEE-D9BB-159446E6C9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4E1718-AF18-9F9D-DD0D-8143D8F9DAB4}"/>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3182376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2C0B1C-2B78-EEE8-F0F2-1073AA002D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7CA6FB-8C03-2B36-A3FA-D992C32753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E44274-C18B-2114-CB93-E2CBC2985DEC}"/>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5" name="Footer Placeholder 4">
            <a:extLst>
              <a:ext uri="{FF2B5EF4-FFF2-40B4-BE49-F238E27FC236}">
                <a16:creationId xmlns:a16="http://schemas.microsoft.com/office/drawing/2014/main" id="{3896BC64-D5B5-3075-779F-6978D00AAE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DC8849-B4F5-689F-0C3B-BFFDE3903F78}"/>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661575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FA4BE-E796-03A6-11FF-EA38456F68A6}"/>
              </a:ext>
            </a:extLst>
          </p:cNvPr>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GB" dirty="0"/>
              <a:t>Click to edit Master text styles</a:t>
            </a:r>
          </a:p>
          <a:p>
            <a:pPr lvl="0"/>
            <a:r>
              <a:rPr lang="en-GB" dirty="0"/>
              <a:t>Second level</a:t>
            </a:r>
          </a:p>
          <a:p>
            <a:pPr lvl="0"/>
            <a:r>
              <a:rPr lang="en-GB" dirty="0"/>
              <a:t>Third level</a:t>
            </a:r>
          </a:p>
          <a:p>
            <a:pPr lvl="0"/>
            <a:r>
              <a:rPr lang="en-GB" dirty="0"/>
              <a:t>Fourth level</a:t>
            </a:r>
          </a:p>
          <a:p>
            <a:pPr lvl="0"/>
            <a:r>
              <a:rPr lang="en-GB" dirty="0"/>
              <a:t>Fifth level</a:t>
            </a:r>
            <a:endParaRPr lang="en-US" dirty="0"/>
          </a:p>
        </p:txBody>
      </p:sp>
      <p:sp>
        <p:nvSpPr>
          <p:cNvPr id="4" name="Date Placeholder 3">
            <a:extLst>
              <a:ext uri="{FF2B5EF4-FFF2-40B4-BE49-F238E27FC236}">
                <a16:creationId xmlns:a16="http://schemas.microsoft.com/office/drawing/2014/main" id="{CF793F2A-D6EF-1F0A-83BE-A792F8C250DE}"/>
              </a:ext>
            </a:extLst>
          </p:cNvPr>
          <p:cNvSpPr>
            <a:spLocks noGrp="1"/>
          </p:cNvSpPr>
          <p:nvPr>
            <p:ph type="dt" sz="half" idx="10"/>
          </p:nvPr>
        </p:nvSpPr>
        <p:spPr/>
        <p:txBody>
          <a:bodyPr/>
          <a:lstStyle/>
          <a:p>
            <a:fld id="{4F623A9A-02C3-3044-8C7E-B6A6C69AA51C}" type="datetimeFigureOut">
              <a:rPr lang="en-US" smtClean="0"/>
              <a:t>11/21/2022</a:t>
            </a:fld>
            <a:endParaRPr lang="en-US"/>
          </a:p>
        </p:txBody>
      </p:sp>
      <p:sp>
        <p:nvSpPr>
          <p:cNvPr id="5" name="Footer Placeholder 4">
            <a:extLst>
              <a:ext uri="{FF2B5EF4-FFF2-40B4-BE49-F238E27FC236}">
                <a16:creationId xmlns:a16="http://schemas.microsoft.com/office/drawing/2014/main" id="{F60B4EDD-4FC7-B329-82E0-BA48F378C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B28CF-E09F-C322-1E4D-25813F741AB0}"/>
              </a:ext>
            </a:extLst>
          </p:cNvPr>
          <p:cNvSpPr>
            <a:spLocks noGrp="1"/>
          </p:cNvSpPr>
          <p:nvPr>
            <p:ph type="sldNum" sz="quarter" idx="12"/>
          </p:nvPr>
        </p:nvSpPr>
        <p:spPr/>
        <p:txBody>
          <a:bodyPr/>
          <a:lstStyle/>
          <a:p>
            <a:fld id="{FB045B7C-3454-7040-9360-7C1922E4393B}" type="slidenum">
              <a:rPr lang="en-US" smtClean="0"/>
              <a:t>‹#›</a:t>
            </a:fld>
            <a:endParaRPr lang="en-US"/>
          </a:p>
        </p:txBody>
      </p:sp>
    </p:spTree>
    <p:extLst>
      <p:ext uri="{BB962C8B-B14F-4D97-AF65-F5344CB8AC3E}">
        <p14:creationId xmlns:p14="http://schemas.microsoft.com/office/powerpoint/2010/main" val="239629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2023-34FB-1756-DBC1-25CCC3E444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A57D7D-97FF-51FA-9BF6-A528468C72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7DD4AE-B9AF-D2A7-16A4-C9AB4E9264C7}"/>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5" name="Footer Placeholder 4">
            <a:extLst>
              <a:ext uri="{FF2B5EF4-FFF2-40B4-BE49-F238E27FC236}">
                <a16:creationId xmlns:a16="http://schemas.microsoft.com/office/drawing/2014/main" id="{C70350AC-C3B1-C05D-8583-73A530C6F0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827F26-FF40-BF4F-CBD4-F84E7346E58E}"/>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348647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20938-E160-ADE2-4AED-4BAE76650D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0A3BB5-1D26-4424-9EDC-3D170122B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877F8-2587-387D-3095-8C75C6737BFF}"/>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5" name="Footer Placeholder 4">
            <a:extLst>
              <a:ext uri="{FF2B5EF4-FFF2-40B4-BE49-F238E27FC236}">
                <a16:creationId xmlns:a16="http://schemas.microsoft.com/office/drawing/2014/main" id="{C84983D9-1697-4D6F-03A2-BAD137C7F0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26E54B-B032-D45E-1185-0BB3E170D25C}"/>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30091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50E0-0239-528E-38CA-52FE6232D7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09F967-CEC0-BFB9-5E14-A20603EFAD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E0EA6A-8238-15FB-FFA6-9FF4930EBF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74DB98-A0D2-310B-A3FE-266EAB9F35A7}"/>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6" name="Footer Placeholder 5">
            <a:extLst>
              <a:ext uri="{FF2B5EF4-FFF2-40B4-BE49-F238E27FC236}">
                <a16:creationId xmlns:a16="http://schemas.microsoft.com/office/drawing/2014/main" id="{821D34B8-11EB-EC7A-7F11-4FEFF0A30B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29E14C-C705-2740-20CC-66F652616D37}"/>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257652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7C13D-8C81-1181-5D0A-DFAADF0F54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3A7CB0-2B82-A78C-124F-F3F5085EC1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1B94E7-E6DF-AC70-3930-96BA770CD1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4D9FA0-A291-39A7-E1CA-3B983D60A3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D3A7E2-2401-AAE3-1AF9-36A2B7078E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D84BC4-F14A-718E-0ABB-8CCC70CE2FA8}"/>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8" name="Footer Placeholder 7">
            <a:extLst>
              <a:ext uri="{FF2B5EF4-FFF2-40B4-BE49-F238E27FC236}">
                <a16:creationId xmlns:a16="http://schemas.microsoft.com/office/drawing/2014/main" id="{EC321068-6F25-DF3F-1D61-9EE2B09F24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0D56EE6-4A43-1AD8-3F12-BAE67E381DCB}"/>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309523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1146-5D19-446B-B3D5-2D5996A499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1368305-8111-856B-482A-1E34CA18A52F}"/>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4" name="Footer Placeholder 3">
            <a:extLst>
              <a:ext uri="{FF2B5EF4-FFF2-40B4-BE49-F238E27FC236}">
                <a16:creationId xmlns:a16="http://schemas.microsoft.com/office/drawing/2014/main" id="{17DE55AA-F619-A300-C35E-A660DEFA49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0413E0-D8EA-EE79-FA9A-87E7DA1FF74E}"/>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157436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1A0ED-4CCF-24B7-2156-6ECC01A2AD25}"/>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3" name="Footer Placeholder 2">
            <a:extLst>
              <a:ext uri="{FF2B5EF4-FFF2-40B4-BE49-F238E27FC236}">
                <a16:creationId xmlns:a16="http://schemas.microsoft.com/office/drawing/2014/main" id="{88CA318F-7381-89B0-48FC-90FF711803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68D1DF-AFA3-6A04-9DC2-DBFCF4A509D0}"/>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2122611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CEABD-26FD-AB5D-7100-E80E741CAF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0A478B-1D0C-11C9-DC36-26BCF113D9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EBE019-FC78-2165-313C-ABBCD347E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A4861-7FE7-6303-4766-FA25BF9007D9}"/>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6" name="Footer Placeholder 5">
            <a:extLst>
              <a:ext uri="{FF2B5EF4-FFF2-40B4-BE49-F238E27FC236}">
                <a16:creationId xmlns:a16="http://schemas.microsoft.com/office/drawing/2014/main" id="{CAA35B86-7314-44F6-B1D0-6C5C8425C4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1444A3-3F31-B96B-6455-DDCD0A06C687}"/>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176637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5451B-69ED-81AE-1C26-539BED9751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AE1D3E-4AEF-7EF0-2A9C-9A838E2D42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8BC011-8964-3AD2-9E0C-165E63AAC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82163E-EE55-7B8D-0A56-836D0EF24020}"/>
              </a:ext>
            </a:extLst>
          </p:cNvPr>
          <p:cNvSpPr>
            <a:spLocks noGrp="1"/>
          </p:cNvSpPr>
          <p:nvPr>
            <p:ph type="dt" sz="half" idx="10"/>
          </p:nvPr>
        </p:nvSpPr>
        <p:spPr/>
        <p:txBody>
          <a:bodyPr/>
          <a:lstStyle/>
          <a:p>
            <a:fld id="{2B226868-A3D5-41C3-85D4-EB35917FA343}" type="datetimeFigureOut">
              <a:rPr lang="en-GB" smtClean="0"/>
              <a:t>21/11/2022</a:t>
            </a:fld>
            <a:endParaRPr lang="en-GB"/>
          </a:p>
        </p:txBody>
      </p:sp>
      <p:sp>
        <p:nvSpPr>
          <p:cNvPr id="6" name="Footer Placeholder 5">
            <a:extLst>
              <a:ext uri="{FF2B5EF4-FFF2-40B4-BE49-F238E27FC236}">
                <a16:creationId xmlns:a16="http://schemas.microsoft.com/office/drawing/2014/main" id="{BDED3A49-E6DF-5F5B-DA77-2C7FB9BE99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036612-A87A-C97D-6FCB-C9F66CDE8E8B}"/>
              </a:ext>
            </a:extLst>
          </p:cNvPr>
          <p:cNvSpPr>
            <a:spLocks noGrp="1"/>
          </p:cNvSpPr>
          <p:nvPr>
            <p:ph type="sldNum" sz="quarter" idx="12"/>
          </p:nvPr>
        </p:nvSpPr>
        <p:spPr/>
        <p:txBody>
          <a:bodyPr/>
          <a:lstStyle/>
          <a:p>
            <a:fld id="{C5E0F3F9-70FB-4B90-9450-01A0F6F82966}" type="slidenum">
              <a:rPr lang="en-GB" smtClean="0"/>
              <a:t>‹#›</a:t>
            </a:fld>
            <a:endParaRPr lang="en-GB"/>
          </a:p>
        </p:txBody>
      </p:sp>
    </p:spTree>
    <p:extLst>
      <p:ext uri="{BB962C8B-B14F-4D97-AF65-F5344CB8AC3E}">
        <p14:creationId xmlns:p14="http://schemas.microsoft.com/office/powerpoint/2010/main" val="3157572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72F54">
            <a:alpha val="46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7BE1B1-19E2-0703-D5F2-FD39C9C3E1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1AD26A-43CA-4812-F630-6F0CF89C6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A434F4-03B9-CABB-3D4E-5BB1DCBC7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26868-A3D5-41C3-85D4-EB35917FA343}" type="datetimeFigureOut">
              <a:rPr lang="en-GB" smtClean="0"/>
              <a:t>21/11/2022</a:t>
            </a:fld>
            <a:endParaRPr lang="en-GB"/>
          </a:p>
        </p:txBody>
      </p:sp>
      <p:sp>
        <p:nvSpPr>
          <p:cNvPr id="5" name="Footer Placeholder 4">
            <a:extLst>
              <a:ext uri="{FF2B5EF4-FFF2-40B4-BE49-F238E27FC236}">
                <a16:creationId xmlns:a16="http://schemas.microsoft.com/office/drawing/2014/main" id="{A0AE02C2-60FD-42CC-D709-6B0CC6CBC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D4978E-025A-08AE-30C5-F205FBE5AC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0F3F9-70FB-4B90-9450-01A0F6F82966}" type="slidenum">
              <a:rPr lang="en-GB" smtClean="0"/>
              <a:t>‹#›</a:t>
            </a:fld>
            <a:endParaRPr lang="en-GB"/>
          </a:p>
        </p:txBody>
      </p:sp>
    </p:spTree>
    <p:extLst>
      <p:ext uri="{BB962C8B-B14F-4D97-AF65-F5344CB8AC3E}">
        <p14:creationId xmlns:p14="http://schemas.microsoft.com/office/powerpoint/2010/main" val="1305886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Rhwe5IuMauA?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Rhwe5IuMauA?feature=oembe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2808D-D392-7DCE-11D8-BB3F0E9EAC7C}"/>
              </a:ext>
            </a:extLst>
          </p:cNvPr>
          <p:cNvPicPr>
            <a:picLocks noChangeAspect="1"/>
          </p:cNvPicPr>
          <p:nvPr/>
        </p:nvPicPr>
        <p:blipFill>
          <a:blip r:embed="rId2"/>
          <a:stretch>
            <a:fillRect/>
          </a:stretch>
        </p:blipFill>
        <p:spPr>
          <a:xfrm>
            <a:off x="0" y="0"/>
            <a:ext cx="5172166" cy="6858000"/>
          </a:xfrm>
          <a:prstGeom prst="rect">
            <a:avLst/>
          </a:prstGeom>
        </p:spPr>
      </p:pic>
      <p:sp>
        <p:nvSpPr>
          <p:cNvPr id="2" name="Title 1">
            <a:extLst>
              <a:ext uri="{FF2B5EF4-FFF2-40B4-BE49-F238E27FC236}">
                <a16:creationId xmlns:a16="http://schemas.microsoft.com/office/drawing/2014/main" id="{B8BDE6B6-091B-D3D4-7655-FAEF5351ECFB}"/>
              </a:ext>
            </a:extLst>
          </p:cNvPr>
          <p:cNvSpPr>
            <a:spLocks noGrp="1"/>
          </p:cNvSpPr>
          <p:nvPr>
            <p:ph type="ctrTitle"/>
          </p:nvPr>
        </p:nvSpPr>
        <p:spPr>
          <a:xfrm>
            <a:off x="5400673" y="219075"/>
            <a:ext cx="6219827" cy="3290888"/>
          </a:xfrm>
        </p:spPr>
        <p:txBody>
          <a:bodyPr>
            <a:normAutofit fontScale="90000"/>
          </a:bodyPr>
          <a:lstStyle/>
          <a:p>
            <a:r>
              <a:rPr lang="en-GB" dirty="0"/>
              <a:t>Week 9</a:t>
            </a:r>
            <a:br>
              <a:rPr lang="en-GB" dirty="0"/>
            </a:br>
            <a:r>
              <a:rPr lang="en-GB" dirty="0" err="1"/>
              <a:t>Bodas</a:t>
            </a:r>
            <a:r>
              <a:rPr lang="en-GB" dirty="0"/>
              <a:t> de Sangre</a:t>
            </a:r>
            <a:br>
              <a:rPr lang="en-GB" dirty="0"/>
            </a:br>
            <a:r>
              <a:rPr lang="en-GB" dirty="0"/>
              <a:t>(Blood Wedding #2)</a:t>
            </a:r>
          </a:p>
        </p:txBody>
      </p:sp>
      <p:sp>
        <p:nvSpPr>
          <p:cNvPr id="3" name="Subtitle 2">
            <a:extLst>
              <a:ext uri="{FF2B5EF4-FFF2-40B4-BE49-F238E27FC236}">
                <a16:creationId xmlns:a16="http://schemas.microsoft.com/office/drawing/2014/main" id="{4D0E6B79-FE0C-4986-4E46-9018F174B323}"/>
              </a:ext>
            </a:extLst>
          </p:cNvPr>
          <p:cNvSpPr>
            <a:spLocks noGrp="1"/>
          </p:cNvSpPr>
          <p:nvPr>
            <p:ph type="subTitle" idx="1"/>
          </p:nvPr>
        </p:nvSpPr>
        <p:spPr>
          <a:xfrm>
            <a:off x="6095999" y="3602038"/>
            <a:ext cx="5038725" cy="1655762"/>
          </a:xfrm>
        </p:spPr>
        <p:txBody>
          <a:bodyPr/>
          <a:lstStyle/>
          <a:p>
            <a:r>
              <a:rPr lang="en-GB" dirty="0"/>
              <a:t>Dr Rachel Bryant Davies</a:t>
            </a:r>
          </a:p>
          <a:p>
            <a:r>
              <a:rPr lang="en-GB" dirty="0"/>
              <a:t>COM507</a:t>
            </a:r>
          </a:p>
        </p:txBody>
      </p:sp>
    </p:spTree>
    <p:extLst>
      <p:ext uri="{BB962C8B-B14F-4D97-AF65-F5344CB8AC3E}">
        <p14:creationId xmlns:p14="http://schemas.microsoft.com/office/powerpoint/2010/main" val="3030768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D7C5-B84A-583B-2B0D-54B52BDEDE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7D40E11-2B8C-150B-FD3E-8C94689F599E}"/>
              </a:ext>
            </a:extLst>
          </p:cNvPr>
          <p:cNvSpPr>
            <a:spLocks noGrp="1"/>
          </p:cNvSpPr>
          <p:nvPr>
            <p:ph idx="1"/>
          </p:nvPr>
        </p:nvSpPr>
        <p:spPr>
          <a:xfrm>
            <a:off x="172528" y="1825625"/>
            <a:ext cx="1311215" cy="1124609"/>
          </a:xfrm>
        </p:spPr>
        <p:txBody>
          <a:bodyPr/>
          <a:lstStyle/>
          <a:p>
            <a:r>
              <a:rPr lang="en-GB" dirty="0"/>
              <a:t>C. 52 mins</a:t>
            </a:r>
          </a:p>
        </p:txBody>
      </p:sp>
      <p:pic>
        <p:nvPicPr>
          <p:cNvPr id="4" name="Picture 3">
            <a:extLst>
              <a:ext uri="{FF2B5EF4-FFF2-40B4-BE49-F238E27FC236}">
                <a16:creationId xmlns:a16="http://schemas.microsoft.com/office/drawing/2014/main" id="{79F40CFD-D933-064A-6460-344502F12009}"/>
              </a:ext>
            </a:extLst>
          </p:cNvPr>
          <p:cNvPicPr>
            <a:picLocks noChangeAspect="1"/>
          </p:cNvPicPr>
          <p:nvPr/>
        </p:nvPicPr>
        <p:blipFill>
          <a:blip r:embed="rId2"/>
          <a:stretch>
            <a:fillRect/>
          </a:stretch>
        </p:blipFill>
        <p:spPr>
          <a:xfrm>
            <a:off x="1676400" y="0"/>
            <a:ext cx="10515600" cy="6858000"/>
          </a:xfrm>
          <a:prstGeom prst="rect">
            <a:avLst/>
          </a:prstGeom>
        </p:spPr>
      </p:pic>
    </p:spTree>
    <p:extLst>
      <p:ext uri="{BB962C8B-B14F-4D97-AF65-F5344CB8AC3E}">
        <p14:creationId xmlns:p14="http://schemas.microsoft.com/office/powerpoint/2010/main" val="303731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D52F-9F95-2756-9A27-E583BA6260D1}"/>
              </a:ext>
            </a:extLst>
          </p:cNvPr>
          <p:cNvSpPr>
            <a:spLocks noGrp="1"/>
          </p:cNvSpPr>
          <p:nvPr>
            <p:ph type="title"/>
          </p:nvPr>
        </p:nvSpPr>
        <p:spPr/>
        <p:txBody>
          <a:bodyPr/>
          <a:lstStyle/>
          <a:p>
            <a:endParaRPr lang="en-GB"/>
          </a:p>
        </p:txBody>
      </p:sp>
      <p:pic>
        <p:nvPicPr>
          <p:cNvPr id="4" name="Online Media 3" title="Bodas de sangre">
            <a:hlinkClick r:id="" action="ppaction://media"/>
            <a:extLst>
              <a:ext uri="{FF2B5EF4-FFF2-40B4-BE49-F238E27FC236}">
                <a16:creationId xmlns:a16="http://schemas.microsoft.com/office/drawing/2014/main" id="{EDF826D9-F58E-F77B-6C57-BDBF8D2A29F7}"/>
              </a:ext>
            </a:extLst>
          </p:cNvPr>
          <p:cNvPicPr>
            <a:picLocks noGrp="1" noRot="1" noChangeAspect="1"/>
          </p:cNvPicPr>
          <p:nvPr>
            <p:ph idx="1"/>
            <a:videoFile r:link="rId1"/>
          </p:nvPr>
        </p:nvPicPr>
        <p:blipFill>
          <a:blip r:embed="rId3"/>
          <a:stretch>
            <a:fillRect/>
          </a:stretch>
        </p:blipFill>
        <p:spPr>
          <a:xfrm>
            <a:off x="212203" y="154222"/>
            <a:ext cx="11865497" cy="6704460"/>
          </a:xfrm>
          <a:prstGeom prst="rect">
            <a:avLst/>
          </a:prstGeom>
        </p:spPr>
      </p:pic>
    </p:spTree>
    <p:extLst>
      <p:ext uri="{BB962C8B-B14F-4D97-AF65-F5344CB8AC3E}">
        <p14:creationId xmlns:p14="http://schemas.microsoft.com/office/powerpoint/2010/main" val="323370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49F9-4725-2493-1C5A-EF4E77316E1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614770B-613C-E948-70E3-493CAC0A1A55}"/>
              </a:ext>
            </a:extLst>
          </p:cNvPr>
          <p:cNvPicPr>
            <a:picLocks noGrp="1" noChangeAspect="1"/>
          </p:cNvPicPr>
          <p:nvPr>
            <p:ph idx="1"/>
          </p:nvPr>
        </p:nvPicPr>
        <p:blipFill>
          <a:blip r:embed="rId2"/>
          <a:stretch>
            <a:fillRect/>
          </a:stretch>
        </p:blipFill>
        <p:spPr>
          <a:xfrm rot="5400000">
            <a:off x="2599135" y="-1889522"/>
            <a:ext cx="6993731" cy="10772776"/>
          </a:xfrm>
          <a:prstGeom prst="rect">
            <a:avLst/>
          </a:prstGeom>
        </p:spPr>
      </p:pic>
    </p:spTree>
    <p:extLst>
      <p:ext uri="{BB962C8B-B14F-4D97-AF65-F5344CB8AC3E}">
        <p14:creationId xmlns:p14="http://schemas.microsoft.com/office/powerpoint/2010/main" val="2682376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0D18-9A35-554C-07D6-EA4EC11AC75F}"/>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16BAE56-B2B6-E2B8-527C-F4283B92D43C}"/>
              </a:ext>
            </a:extLst>
          </p:cNvPr>
          <p:cNvPicPr>
            <a:picLocks noGrp="1" noChangeAspect="1"/>
          </p:cNvPicPr>
          <p:nvPr>
            <p:ph idx="1"/>
          </p:nvPr>
        </p:nvPicPr>
        <p:blipFill>
          <a:blip r:embed="rId2"/>
          <a:stretch>
            <a:fillRect/>
          </a:stretch>
        </p:blipFill>
        <p:spPr>
          <a:xfrm>
            <a:off x="3956139" y="0"/>
            <a:ext cx="8259674" cy="6943725"/>
          </a:xfrm>
          <a:prstGeom prst="rect">
            <a:avLst/>
          </a:prstGeom>
        </p:spPr>
      </p:pic>
      <p:pic>
        <p:nvPicPr>
          <p:cNvPr id="5" name="Picture 4">
            <a:extLst>
              <a:ext uri="{FF2B5EF4-FFF2-40B4-BE49-F238E27FC236}">
                <a16:creationId xmlns:a16="http://schemas.microsoft.com/office/drawing/2014/main" id="{D7C06B59-735F-507C-476C-586F1721B9C0}"/>
              </a:ext>
            </a:extLst>
          </p:cNvPr>
          <p:cNvPicPr>
            <a:picLocks noChangeAspect="1"/>
          </p:cNvPicPr>
          <p:nvPr/>
        </p:nvPicPr>
        <p:blipFill rotWithShape="1">
          <a:blip r:embed="rId3"/>
          <a:srcRect l="45832" r="7188" b="5139"/>
          <a:stretch/>
        </p:blipFill>
        <p:spPr>
          <a:xfrm>
            <a:off x="1" y="0"/>
            <a:ext cx="3956138" cy="6858000"/>
          </a:xfrm>
          <a:prstGeom prst="rect">
            <a:avLst/>
          </a:prstGeom>
        </p:spPr>
      </p:pic>
    </p:spTree>
    <p:extLst>
      <p:ext uri="{BB962C8B-B14F-4D97-AF65-F5344CB8AC3E}">
        <p14:creationId xmlns:p14="http://schemas.microsoft.com/office/powerpoint/2010/main" val="2546456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4C2D-955E-A549-65DB-43907C968E3F}"/>
              </a:ext>
            </a:extLst>
          </p:cNvPr>
          <p:cNvSpPr>
            <a:spLocks noGrp="1"/>
          </p:cNvSpPr>
          <p:nvPr>
            <p:ph type="title"/>
          </p:nvPr>
        </p:nvSpPr>
        <p:spPr>
          <a:xfrm>
            <a:off x="2333625" y="123825"/>
            <a:ext cx="10515600" cy="492125"/>
          </a:xfrm>
        </p:spPr>
        <p:txBody>
          <a:bodyPr>
            <a:normAutofit fontScale="90000"/>
          </a:bodyPr>
          <a:lstStyle/>
          <a:p>
            <a:r>
              <a:rPr lang="en-GB" dirty="0"/>
              <a:t>Endings…1.25 in production</a:t>
            </a:r>
          </a:p>
        </p:txBody>
      </p:sp>
      <p:pic>
        <p:nvPicPr>
          <p:cNvPr id="4" name="Online Media 3" title="Bodas de sangre">
            <a:hlinkClick r:id="" action="ppaction://media"/>
            <a:extLst>
              <a:ext uri="{FF2B5EF4-FFF2-40B4-BE49-F238E27FC236}">
                <a16:creationId xmlns:a16="http://schemas.microsoft.com/office/drawing/2014/main" id="{47D4052B-4034-137A-6C55-61C1160122AA}"/>
              </a:ext>
            </a:extLst>
          </p:cNvPr>
          <p:cNvPicPr>
            <a:picLocks noGrp="1" noRot="1" noChangeAspect="1"/>
          </p:cNvPicPr>
          <p:nvPr>
            <p:ph idx="1"/>
            <a:videoFile r:link="rId1"/>
          </p:nvPr>
        </p:nvPicPr>
        <p:blipFill>
          <a:blip r:embed="rId3"/>
          <a:stretch>
            <a:fillRect/>
          </a:stretch>
        </p:blipFill>
        <p:spPr>
          <a:xfrm>
            <a:off x="633635" y="676871"/>
            <a:ext cx="10720165" cy="6057304"/>
          </a:xfrm>
          <a:prstGeom prst="rect">
            <a:avLst/>
          </a:prstGeom>
        </p:spPr>
      </p:pic>
    </p:spTree>
    <p:extLst>
      <p:ext uri="{BB962C8B-B14F-4D97-AF65-F5344CB8AC3E}">
        <p14:creationId xmlns:p14="http://schemas.microsoft.com/office/powerpoint/2010/main" val="6108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F00FD6-7E72-BDCD-620A-D81634D8B10E}"/>
              </a:ext>
            </a:extLst>
          </p:cNvPr>
          <p:cNvSpPr>
            <a:spLocks noGrp="1"/>
          </p:cNvSpPr>
          <p:nvPr>
            <p:ph idx="1"/>
          </p:nvPr>
        </p:nvSpPr>
        <p:spPr>
          <a:xfrm>
            <a:off x="498764" y="510638"/>
            <a:ext cx="10855036" cy="6148953"/>
          </a:xfrm>
        </p:spPr>
        <p:txBody>
          <a:bodyPr>
            <a:normAutofit lnSpcReduction="10000"/>
          </a:bodyPr>
          <a:lstStyle/>
          <a:p>
            <a:pPr marL="0" indent="0">
              <a:buNone/>
            </a:pPr>
            <a:r>
              <a:rPr lang="en-US" b="1" dirty="0"/>
              <a:t>Picking up questions for discussion from Week 6:</a:t>
            </a:r>
          </a:p>
          <a:p>
            <a:r>
              <a:rPr lang="en-US" dirty="0"/>
              <a:t>Does Lorca’s </a:t>
            </a:r>
            <a:r>
              <a:rPr lang="en-US" i="1" dirty="0"/>
              <a:t>Blood Wedding </a:t>
            </a:r>
            <a:r>
              <a:rPr lang="en-US" dirty="0"/>
              <a:t>adhere to the rules of classical tragedy (</a:t>
            </a:r>
            <a:r>
              <a:rPr lang="en-US" dirty="0" err="1"/>
              <a:t>ie</a:t>
            </a:r>
            <a:r>
              <a:rPr lang="en-US" dirty="0"/>
              <a:t>. Aristotle’s </a:t>
            </a:r>
            <a:r>
              <a:rPr lang="en-US" i="1" dirty="0"/>
              <a:t>Poetics</a:t>
            </a:r>
            <a:r>
              <a:rPr lang="en-US" dirty="0"/>
              <a:t>)? </a:t>
            </a:r>
          </a:p>
          <a:p>
            <a:pPr lvl="1"/>
            <a:r>
              <a:rPr lang="en-US" dirty="0"/>
              <a:t>If so, how and to what effect?</a:t>
            </a:r>
          </a:p>
          <a:p>
            <a:pPr lvl="1"/>
            <a:r>
              <a:rPr lang="en-US" dirty="0"/>
              <a:t>If not, does it affect how you read/respond to the play?</a:t>
            </a:r>
          </a:p>
          <a:p>
            <a:r>
              <a:rPr lang="en-US" dirty="0"/>
              <a:t>How are love and passion presented in the play?</a:t>
            </a:r>
          </a:p>
          <a:p>
            <a:r>
              <a:rPr lang="en-US" dirty="0"/>
              <a:t>How would you characterize the roles of the gods/fate in the tragic action?</a:t>
            </a:r>
          </a:p>
          <a:p>
            <a:r>
              <a:rPr lang="en-US" dirty="0"/>
              <a:t>How does the play represent social status/nobility?</a:t>
            </a:r>
          </a:p>
          <a:p>
            <a:r>
              <a:rPr lang="en-US" dirty="0"/>
              <a:t>Discuss the play’s ending.</a:t>
            </a:r>
          </a:p>
          <a:p>
            <a:endParaRPr lang="en-US" dirty="0"/>
          </a:p>
          <a:p>
            <a:r>
              <a:rPr lang="en-US" dirty="0"/>
              <a:t>Now: consider Racine’s </a:t>
            </a:r>
            <a:r>
              <a:rPr lang="en-US" i="1" dirty="0"/>
              <a:t>Phaedra </a:t>
            </a:r>
            <a:r>
              <a:rPr lang="en-US" dirty="0"/>
              <a:t>and Euripides’ </a:t>
            </a:r>
            <a:r>
              <a:rPr lang="en-US" i="1" dirty="0"/>
              <a:t>Bacchae</a:t>
            </a:r>
            <a:r>
              <a:rPr lang="en-US" dirty="0"/>
              <a:t>? Are your answers the same? Where do you see similarities and/or differences?</a:t>
            </a:r>
          </a:p>
        </p:txBody>
      </p:sp>
    </p:spTree>
    <p:extLst>
      <p:ext uri="{BB962C8B-B14F-4D97-AF65-F5344CB8AC3E}">
        <p14:creationId xmlns:p14="http://schemas.microsoft.com/office/powerpoint/2010/main" val="1818018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99C8C9-9FDC-13C6-7743-F784B75AAE09}"/>
              </a:ext>
            </a:extLst>
          </p:cNvPr>
          <p:cNvSpPr>
            <a:spLocks noGrp="1"/>
          </p:cNvSpPr>
          <p:nvPr>
            <p:ph idx="1"/>
          </p:nvPr>
        </p:nvSpPr>
        <p:spPr>
          <a:xfrm>
            <a:off x="760021" y="344384"/>
            <a:ext cx="10593779" cy="6254824"/>
          </a:xfrm>
        </p:spPr>
        <p:txBody>
          <a:bodyPr>
            <a:normAutofit fontScale="70000" lnSpcReduction="20000"/>
          </a:bodyPr>
          <a:lstStyle/>
          <a:p>
            <a:pPr marL="0" indent="0" algn="ctr">
              <a:buNone/>
            </a:pPr>
            <a:r>
              <a:rPr lang="en-US" b="1" dirty="0"/>
              <a:t>Reminder: Assignment 2 questions now available</a:t>
            </a:r>
          </a:p>
          <a:p>
            <a:pPr marL="0" indent="0" algn="ctr">
              <a:buNone/>
            </a:pPr>
            <a:endParaRPr lang="en-US" b="1" dirty="0"/>
          </a:p>
          <a:p>
            <a:pPr marL="0" indent="0">
              <a:buNone/>
            </a:pPr>
            <a:r>
              <a:rPr lang="en-GB" dirty="0"/>
              <a:t>For this assignment, you must write a </a:t>
            </a:r>
            <a:r>
              <a:rPr lang="en-GB" i="1" dirty="0"/>
              <a:t>comparative</a:t>
            </a:r>
            <a:r>
              <a:rPr lang="en-GB" dirty="0"/>
              <a:t> essay on </a:t>
            </a:r>
            <a:r>
              <a:rPr lang="en-GB" u="sng" dirty="0"/>
              <a:t>at least two of the plays studied for the course. </a:t>
            </a:r>
            <a:br>
              <a:rPr lang="en-GB" u="sng" dirty="0"/>
            </a:br>
            <a:endParaRPr lang="en-GB" dirty="0"/>
          </a:p>
          <a:p>
            <a:pPr marL="0" indent="0">
              <a:buNone/>
            </a:pPr>
            <a:r>
              <a:rPr lang="en-GB" dirty="0"/>
              <a:t>Pick one of the following questions:</a:t>
            </a:r>
            <a:br>
              <a:rPr lang="en-GB" u="sng" dirty="0"/>
            </a:br>
            <a:endParaRPr lang="en-GB" dirty="0"/>
          </a:p>
          <a:p>
            <a:pPr marL="0" indent="0">
              <a:buNone/>
            </a:pPr>
            <a:r>
              <a:rPr lang="en-GB" dirty="0"/>
              <a:t>1.     Discuss the role of any </a:t>
            </a:r>
            <a:r>
              <a:rPr lang="en-GB" b="1" dirty="0"/>
              <a:t>one</a:t>
            </a:r>
            <a:r>
              <a:rPr lang="en-GB" dirty="0"/>
              <a:t> of the following in relation to </a:t>
            </a:r>
            <a:r>
              <a:rPr lang="en-GB" b="1" dirty="0"/>
              <a:t>at least two</a:t>
            </a:r>
            <a:r>
              <a:rPr lang="en-GB" dirty="0"/>
              <a:t> of the plays studied for this module: </a:t>
            </a:r>
            <a:r>
              <a:rPr lang="en-GB" b="1" dirty="0"/>
              <a:t>time</a:t>
            </a:r>
            <a:r>
              <a:rPr lang="en-GB" dirty="0"/>
              <a:t>; </a:t>
            </a:r>
            <a:r>
              <a:rPr lang="en-GB" b="1" dirty="0"/>
              <a:t>gender</a:t>
            </a:r>
            <a:r>
              <a:rPr lang="en-GB" dirty="0"/>
              <a:t>; </a:t>
            </a:r>
            <a:r>
              <a:rPr lang="en-GB" b="1" dirty="0"/>
              <a:t>recognition</a:t>
            </a:r>
            <a:r>
              <a:rPr lang="en-GB" dirty="0"/>
              <a:t>; </a:t>
            </a:r>
            <a:r>
              <a:rPr lang="en-GB" b="1" dirty="0"/>
              <a:t>fate</a:t>
            </a:r>
            <a:r>
              <a:rPr lang="en-GB" dirty="0"/>
              <a:t>. </a:t>
            </a:r>
          </a:p>
          <a:p>
            <a:pPr marL="0" indent="0">
              <a:buNone/>
            </a:pPr>
            <a:endParaRPr lang="en-GB" dirty="0"/>
          </a:p>
          <a:p>
            <a:pPr marL="0" indent="0">
              <a:buNone/>
            </a:pPr>
            <a:r>
              <a:rPr lang="en-GB" dirty="0"/>
              <a:t>2.     To what extent are the gods, or God, indispensable to an understanding of the tragic action in </a:t>
            </a:r>
            <a:r>
              <a:rPr lang="en-GB" b="1" dirty="0"/>
              <a:t>any two</a:t>
            </a:r>
            <a:r>
              <a:rPr lang="en-GB" dirty="0"/>
              <a:t> of the plays studied for this module?</a:t>
            </a:r>
          </a:p>
          <a:p>
            <a:pPr marL="0" indent="0">
              <a:buNone/>
            </a:pPr>
            <a:endParaRPr lang="en-GB" dirty="0"/>
          </a:p>
          <a:p>
            <a:pPr marL="0" indent="0">
              <a:buNone/>
            </a:pPr>
            <a:r>
              <a:rPr lang="en-GB" dirty="0"/>
              <a:t>3.     Discuss the relationship between tragedy and social status in </a:t>
            </a:r>
            <a:r>
              <a:rPr lang="en-GB" b="1" dirty="0"/>
              <a:t>at least two</a:t>
            </a:r>
            <a:r>
              <a:rPr lang="en-GB" dirty="0"/>
              <a:t> of the plays studied for this module. </a:t>
            </a:r>
          </a:p>
          <a:p>
            <a:pPr marL="0" indent="0">
              <a:buNone/>
            </a:pPr>
            <a:endParaRPr lang="en-GB" dirty="0"/>
          </a:p>
          <a:p>
            <a:pPr marL="0" indent="0">
              <a:buNone/>
            </a:pPr>
            <a:r>
              <a:rPr lang="en-GB" dirty="0"/>
              <a:t>4.     ‘‘Through the estrangement and the decomposition of the tragic protagonist we are brought face to face with the fragility of our identity, and the fragility of the languages through which we make sense of that identity.’ (Hammond) Discuss this quotation with reference to </a:t>
            </a:r>
            <a:r>
              <a:rPr lang="en-GB" b="1" dirty="0"/>
              <a:t>at least two</a:t>
            </a:r>
            <a:r>
              <a:rPr lang="en-GB" dirty="0"/>
              <a:t> of the plays studied for this module. </a:t>
            </a:r>
            <a:br>
              <a:rPr lang="en-GB" dirty="0"/>
            </a:br>
            <a:endParaRPr lang="en-GB" dirty="0"/>
          </a:p>
          <a:p>
            <a:pPr marL="0" indent="0">
              <a:buNone/>
            </a:pPr>
            <a:r>
              <a:rPr lang="en-GB" dirty="0"/>
              <a:t>5.     Discuss the treatment of ‘endings’ in </a:t>
            </a:r>
            <a:r>
              <a:rPr lang="en-GB" b="1" dirty="0"/>
              <a:t>at least two </a:t>
            </a:r>
            <a:r>
              <a:rPr lang="en-GB" dirty="0"/>
              <a:t>of the plays studied for this module. </a:t>
            </a:r>
          </a:p>
          <a:p>
            <a:pPr marL="0" indent="0">
              <a:buNone/>
            </a:pPr>
            <a:endParaRPr lang="en-US" u="sng" dirty="0"/>
          </a:p>
        </p:txBody>
      </p:sp>
    </p:spTree>
    <p:extLst>
      <p:ext uri="{BB962C8B-B14F-4D97-AF65-F5344CB8AC3E}">
        <p14:creationId xmlns:p14="http://schemas.microsoft.com/office/powerpoint/2010/main" val="1167773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05140-9C21-C902-9F11-17468573F282}"/>
              </a:ext>
            </a:extLst>
          </p:cNvPr>
          <p:cNvSpPr>
            <a:spLocks noGrp="1"/>
          </p:cNvSpPr>
          <p:nvPr>
            <p:ph type="title"/>
          </p:nvPr>
        </p:nvSpPr>
        <p:spPr>
          <a:xfrm>
            <a:off x="838200" y="215661"/>
            <a:ext cx="10515600" cy="715992"/>
          </a:xfrm>
        </p:spPr>
        <p:txBody>
          <a:bodyPr>
            <a:noAutofit/>
          </a:bodyPr>
          <a:lstStyle/>
          <a:p>
            <a:r>
              <a:rPr lang="en-GB" sz="2800" dirty="0"/>
              <a:t>Concepts of Tragedy: quotes and questions to revisit since </a:t>
            </a:r>
            <a:r>
              <a:rPr lang="en-GB" sz="2800" i="1" dirty="0"/>
              <a:t>Bacchae</a:t>
            </a:r>
            <a:r>
              <a:rPr lang="en-GB" sz="2800" dirty="0"/>
              <a:t>.</a:t>
            </a:r>
            <a:br>
              <a:rPr lang="en-GB" sz="2800" dirty="0"/>
            </a:br>
            <a:r>
              <a:rPr lang="en-GB" sz="2800" dirty="0"/>
              <a:t> </a:t>
            </a:r>
            <a:r>
              <a:rPr lang="en-GB" sz="2800" b="1" dirty="0"/>
              <a:t>Do you agree &amp; why..?</a:t>
            </a:r>
            <a:endParaRPr lang="en-GB" sz="2800" b="1" i="1" dirty="0"/>
          </a:p>
        </p:txBody>
      </p:sp>
      <p:sp>
        <p:nvSpPr>
          <p:cNvPr id="3" name="Content Placeholder 2">
            <a:extLst>
              <a:ext uri="{FF2B5EF4-FFF2-40B4-BE49-F238E27FC236}">
                <a16:creationId xmlns:a16="http://schemas.microsoft.com/office/drawing/2014/main" id="{143429A1-569A-A2B4-1086-8AB7E1A948D6}"/>
              </a:ext>
            </a:extLst>
          </p:cNvPr>
          <p:cNvSpPr>
            <a:spLocks noGrp="1"/>
          </p:cNvSpPr>
          <p:nvPr>
            <p:ph idx="1"/>
          </p:nvPr>
        </p:nvSpPr>
        <p:spPr>
          <a:xfrm>
            <a:off x="838200" y="1061048"/>
            <a:ext cx="10515600" cy="5460521"/>
          </a:xfrm>
        </p:spPr>
        <p:txBody>
          <a:bodyPr>
            <a:normAutofit lnSpcReduction="10000"/>
          </a:bodyPr>
          <a:lstStyle/>
          <a:p>
            <a:r>
              <a:rPr lang="en-GB" sz="2000" dirty="0"/>
              <a:t>‘</a:t>
            </a:r>
            <a:r>
              <a:rPr lang="en-GB" sz="2000" b="1" dirty="0"/>
              <a:t>Tragedy has always been modern.’ </a:t>
            </a:r>
          </a:p>
          <a:p>
            <a:r>
              <a:rPr lang="en-GB" sz="2000" dirty="0"/>
              <a:t>‘</a:t>
            </a:r>
            <a:r>
              <a:rPr lang="en-GB" sz="2000" b="1" dirty="0"/>
              <a:t>Tragedy may concern states of emergency; but we should recall Walter Benjamin’s point that such states are routine for the dispossessed, and that the fact that everything just carries on as normal is the crisis. Whether crisis and the commonplace are opposed depends largely on where you happen to be standing</a:t>
            </a:r>
            <a:r>
              <a:rPr lang="en-GB" sz="2000" dirty="0"/>
              <a:t>.’ </a:t>
            </a:r>
            <a:r>
              <a:rPr lang="en-GB" sz="1800" dirty="0"/>
              <a:t>(Eagleton, p. 75) </a:t>
            </a:r>
          </a:p>
          <a:p>
            <a:r>
              <a:rPr lang="en-GB" sz="2000" dirty="0"/>
              <a:t>‘</a:t>
            </a:r>
            <a:r>
              <a:rPr lang="en-GB" sz="2000" b="1" dirty="0"/>
              <a:t>tragedy is that form of art which requires the intolerable burden of God’s presence</a:t>
            </a:r>
            <a:r>
              <a:rPr lang="en-GB" sz="2000" dirty="0"/>
              <a:t>. </a:t>
            </a:r>
            <a:r>
              <a:rPr lang="en-GB" sz="2000" b="1" dirty="0"/>
              <a:t>It is now dead because His shadow no longer falls upon us at it fell on Agamemnon or Macbeth or </a:t>
            </a:r>
            <a:r>
              <a:rPr lang="en-GB" sz="2000" b="1" dirty="0" err="1"/>
              <a:t>Athalie</a:t>
            </a:r>
            <a:r>
              <a:rPr lang="en-GB" sz="2000" b="1" dirty="0"/>
              <a:t>. Or, perhaps, tragedy has merely altered in style and convention.’</a:t>
            </a:r>
            <a:r>
              <a:rPr lang="en-GB" sz="2000" dirty="0"/>
              <a:t> </a:t>
            </a:r>
            <a:r>
              <a:rPr lang="en-GB" sz="1800" dirty="0"/>
              <a:t>(George Steiner, </a:t>
            </a:r>
            <a:r>
              <a:rPr lang="en-GB" sz="1800" i="1" dirty="0"/>
              <a:t>The Death of Tragedy</a:t>
            </a:r>
            <a:r>
              <a:rPr lang="en-GB" sz="1800" dirty="0"/>
              <a:t>, London, 1961, 353). </a:t>
            </a:r>
          </a:p>
          <a:p>
            <a:r>
              <a:rPr lang="en-GB" sz="2000" dirty="0"/>
              <a:t>‘</a:t>
            </a:r>
            <a:r>
              <a:rPr lang="en-GB" sz="2000" b="1" dirty="0"/>
              <a:t>at the very moment that God appears to man, then man ceases to be tragic. To see and hear God is to go beyond tragedy</a:t>
            </a:r>
            <a:r>
              <a:rPr lang="en-GB" sz="2000" dirty="0"/>
              <a:t>.’</a:t>
            </a:r>
            <a:r>
              <a:rPr lang="en-GB" sz="1800" dirty="0"/>
              <a:t> (Lucien </a:t>
            </a:r>
            <a:r>
              <a:rPr lang="en-GB" sz="1800" dirty="0" err="1"/>
              <a:t>Goldmann</a:t>
            </a:r>
            <a:r>
              <a:rPr lang="en-GB" sz="1800" dirty="0"/>
              <a:t>, </a:t>
            </a:r>
            <a:r>
              <a:rPr lang="en-GB" sz="1800" i="1" dirty="0"/>
              <a:t>The Hidden God: A Study of Tragic Vision in the Pensées of Pascal and the Tragedies of Racine</a:t>
            </a:r>
            <a:r>
              <a:rPr lang="en-GB" sz="1800" dirty="0"/>
              <a:t>, Taylor and Francis 2013 </a:t>
            </a:r>
            <a:r>
              <a:rPr lang="en-GB" sz="1800" dirty="0" err="1"/>
              <a:t>edn</a:t>
            </a:r>
            <a:r>
              <a:rPr lang="en-GB" sz="1800" dirty="0"/>
              <a:t>, 37). </a:t>
            </a:r>
          </a:p>
          <a:p>
            <a:r>
              <a:rPr lang="en-GB" sz="2000" dirty="0"/>
              <a:t>‘</a:t>
            </a:r>
            <a:r>
              <a:rPr lang="en-GB" sz="2000" b="1" dirty="0"/>
              <a:t>In all the great tragedies, tragedy is a joy to the man who dies; in Greece the tragic chorus danced</a:t>
            </a:r>
            <a:r>
              <a:rPr lang="en-GB" sz="2000" dirty="0"/>
              <a:t>.’ </a:t>
            </a:r>
            <a:r>
              <a:rPr lang="en-GB" sz="1800" dirty="0"/>
              <a:t>(W. B. Yeats, </a:t>
            </a:r>
            <a:r>
              <a:rPr lang="en-GB" sz="1800" i="1" dirty="0"/>
              <a:t>The Oxford Book of Modern Verse,1892—1935</a:t>
            </a:r>
            <a:r>
              <a:rPr lang="en-GB" sz="1800" dirty="0"/>
              <a:t>, Oxford: Clarendon, 1936, xxxiv.) </a:t>
            </a:r>
            <a:endParaRPr lang="en-GB" sz="2000" dirty="0"/>
          </a:p>
          <a:p>
            <a:r>
              <a:rPr lang="en-GB" sz="2000" dirty="0"/>
              <a:t>‘</a:t>
            </a:r>
            <a:r>
              <a:rPr lang="en-GB" sz="2000" b="1" dirty="0"/>
              <a:t>Perhaps the most important function of the tragic chorus is to open up the drama to non-linear possibilities that a strict narrative can inhabit or deny</a:t>
            </a:r>
            <a:r>
              <a:rPr lang="en-GB" sz="2000" dirty="0"/>
              <a:t>. […] </a:t>
            </a:r>
            <a:r>
              <a:rPr lang="en-GB" sz="2000" b="1" dirty="0"/>
              <a:t>Intermingling past, present, and future, the chorus also free tragedy from a strict temporal sequence</a:t>
            </a:r>
            <a:r>
              <a:rPr lang="en-GB" sz="2000" dirty="0"/>
              <a:t>.’ </a:t>
            </a:r>
            <a:r>
              <a:rPr lang="en-GB" sz="1800" dirty="0"/>
              <a:t>(Rush Rehm, </a:t>
            </a:r>
            <a:r>
              <a:rPr lang="en-GB" sz="1800" i="1" dirty="0"/>
              <a:t>Understanding Greek Tragic Theatre</a:t>
            </a:r>
            <a:r>
              <a:rPr lang="en-GB" sz="1800" dirty="0"/>
              <a:t>, 1992 </a:t>
            </a:r>
            <a:r>
              <a:rPr lang="en-GB" sz="1800" dirty="0" err="1"/>
              <a:t>revd</a:t>
            </a:r>
            <a:r>
              <a:rPr lang="en-GB" sz="1800" dirty="0"/>
              <a:t> 2016, 69). </a:t>
            </a:r>
            <a:endParaRPr lang="en-GB" sz="2000" dirty="0"/>
          </a:p>
        </p:txBody>
      </p:sp>
    </p:spTree>
    <p:extLst>
      <p:ext uri="{BB962C8B-B14F-4D97-AF65-F5344CB8AC3E}">
        <p14:creationId xmlns:p14="http://schemas.microsoft.com/office/powerpoint/2010/main" val="1345047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0AB431-06E4-BDDE-C6C5-C903F24E1D78}"/>
              </a:ext>
            </a:extLst>
          </p:cNvPr>
          <p:cNvSpPr>
            <a:spLocks noGrp="1"/>
          </p:cNvSpPr>
          <p:nvPr>
            <p:ph idx="1"/>
          </p:nvPr>
        </p:nvSpPr>
        <p:spPr>
          <a:xfrm>
            <a:off x="665672" y="557542"/>
            <a:ext cx="11221528" cy="5015122"/>
          </a:xfrm>
        </p:spPr>
        <p:txBody>
          <a:bodyPr>
            <a:normAutofit fontScale="47500" lnSpcReduction="20000"/>
          </a:bodyPr>
          <a:lstStyle/>
          <a:p>
            <a:r>
              <a:rPr lang="en-GB" sz="7200" b="1" dirty="0"/>
              <a:t>Does ‘Tragedy’ mean different things…</a:t>
            </a:r>
          </a:p>
          <a:p>
            <a:endParaRPr lang="en-GB" sz="7200" b="1" dirty="0"/>
          </a:p>
          <a:p>
            <a:pPr lvl="1"/>
            <a:r>
              <a:rPr lang="en-GB" sz="7200" dirty="0"/>
              <a:t> </a:t>
            </a:r>
            <a:r>
              <a:rPr lang="en-GB" sz="7200" b="1" dirty="0"/>
              <a:t>to those who believe in a God or gods, compared to those who do not?</a:t>
            </a:r>
          </a:p>
          <a:p>
            <a:pPr lvl="1"/>
            <a:r>
              <a:rPr lang="en-GB" sz="7200" b="1" dirty="0"/>
              <a:t>to those marginalised by their society, compared to those who make the rules?</a:t>
            </a:r>
          </a:p>
          <a:p>
            <a:pPr lvl="1"/>
            <a:r>
              <a:rPr lang="en-GB" sz="7200" b="1" dirty="0"/>
              <a:t>to those directly involved in the events, compared to those who spectate? (this could be actors v protagonists)</a:t>
            </a:r>
          </a:p>
          <a:p>
            <a:pPr lvl="1"/>
            <a:r>
              <a:rPr lang="en-GB" sz="7200" b="1" dirty="0"/>
              <a:t>Depending on the format in which it is presented? </a:t>
            </a:r>
          </a:p>
          <a:p>
            <a:endParaRPr lang="en-GB" dirty="0"/>
          </a:p>
        </p:txBody>
      </p:sp>
    </p:spTree>
    <p:extLst>
      <p:ext uri="{BB962C8B-B14F-4D97-AF65-F5344CB8AC3E}">
        <p14:creationId xmlns:p14="http://schemas.microsoft.com/office/powerpoint/2010/main" val="2523357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71BC5304-BE62-8077-9D1E-4BDF84A4267E}"/>
              </a:ext>
            </a:extLst>
          </p:cNvPr>
          <p:cNvPicPr>
            <a:picLocks noGrp="1" noChangeAspect="1"/>
          </p:cNvPicPr>
          <p:nvPr>
            <p:ph idx="1"/>
          </p:nvPr>
        </p:nvPicPr>
        <p:blipFill rotWithShape="1">
          <a:blip r:embed="rId2"/>
          <a:srcRect t="17048" b="9700"/>
          <a:stretch/>
        </p:blipFill>
        <p:spPr>
          <a:xfrm>
            <a:off x="950862" y="2353555"/>
            <a:ext cx="9898145" cy="4183812"/>
          </a:xfrm>
          <a:prstGeom prst="rect">
            <a:avLst/>
          </a:prstGeom>
        </p:spPr>
      </p:pic>
      <p:sp>
        <p:nvSpPr>
          <p:cNvPr id="4" name="TextBox 3">
            <a:extLst>
              <a:ext uri="{FF2B5EF4-FFF2-40B4-BE49-F238E27FC236}">
                <a16:creationId xmlns:a16="http://schemas.microsoft.com/office/drawing/2014/main" id="{6D3908DE-FDBD-353F-9E48-B5C25AD65271}"/>
              </a:ext>
            </a:extLst>
          </p:cNvPr>
          <p:cNvSpPr txBox="1"/>
          <p:nvPr/>
        </p:nvSpPr>
        <p:spPr>
          <a:xfrm>
            <a:off x="471054" y="450029"/>
            <a:ext cx="11010704" cy="1938992"/>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Helvetica" pitchFamily="2" charset="0"/>
              </a:rPr>
              <a:t>In pairs: pick a term from the word map below. </a:t>
            </a:r>
          </a:p>
          <a:p>
            <a:pPr marL="285750" indent="-285750">
              <a:buFont typeface="Arial" panose="020B0604020202020204" pitchFamily="34" charset="0"/>
              <a:buChar char="•"/>
            </a:pPr>
            <a:r>
              <a:rPr lang="en-US" sz="2000" b="1" dirty="0">
                <a:latin typeface="Helvetica" pitchFamily="2" charset="0"/>
              </a:rPr>
              <a:t>How might you explore this theme in relation to </a:t>
            </a:r>
            <a:r>
              <a:rPr lang="en-US" sz="2000" b="1" i="1" dirty="0">
                <a:latin typeface="Helvetica" pitchFamily="2" charset="0"/>
              </a:rPr>
              <a:t>Blood Wedding</a:t>
            </a:r>
            <a:r>
              <a:rPr lang="en-US" sz="2000" b="1" dirty="0">
                <a:latin typeface="Helvetica" pitchFamily="2" charset="0"/>
              </a:rPr>
              <a:t>?</a:t>
            </a:r>
          </a:p>
          <a:p>
            <a:pPr marL="285750" indent="-285750">
              <a:buFont typeface="Arial" panose="020B0604020202020204" pitchFamily="34" charset="0"/>
              <a:buChar char="•"/>
            </a:pPr>
            <a:r>
              <a:rPr lang="en-US" sz="2000" b="1" dirty="0">
                <a:latin typeface="Helvetica" pitchFamily="2" charset="0"/>
              </a:rPr>
              <a:t>What word do you associate most with each play so far (</a:t>
            </a:r>
            <a:r>
              <a:rPr lang="en-US" sz="2000" b="1" i="1" dirty="0">
                <a:latin typeface="Helvetica" pitchFamily="2" charset="0"/>
              </a:rPr>
              <a:t>Bacchae, Phaedra, Blood Wedding</a:t>
            </a:r>
            <a:r>
              <a:rPr lang="en-US" sz="2000" b="1" dirty="0">
                <a:latin typeface="Helvetica" pitchFamily="2" charset="0"/>
              </a:rPr>
              <a:t>)</a:t>
            </a:r>
          </a:p>
          <a:p>
            <a:pPr marL="285750" indent="-285750">
              <a:buFont typeface="Arial" panose="020B0604020202020204" pitchFamily="34" charset="0"/>
              <a:buChar char="•"/>
            </a:pPr>
            <a:r>
              <a:rPr lang="en-US" sz="2000" b="1" dirty="0">
                <a:latin typeface="Helvetica" pitchFamily="2" charset="0"/>
              </a:rPr>
              <a:t>and why: can you explain the word association (maybe character, event, staging you saw…)?</a:t>
            </a:r>
          </a:p>
        </p:txBody>
      </p:sp>
    </p:spTree>
    <p:extLst>
      <p:ext uri="{BB962C8B-B14F-4D97-AF65-F5344CB8AC3E}">
        <p14:creationId xmlns:p14="http://schemas.microsoft.com/office/powerpoint/2010/main" val="1402849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CB04-FE87-88ED-8E54-CFC53AA1742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2E21033-0ECE-D20F-944D-5E155A7447F7}"/>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8F3C2A1D-A00C-2153-D1DA-8679EEADF1D6}"/>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3754083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379F-F88F-3E5D-6CCB-D30F227FFF4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66C9A58-345E-5F96-9E2A-D81AC4CF88D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E4CD6B7-DDCF-F370-C970-F226D052F336}"/>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402542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D5C6-A9B1-E979-6405-5F1A0338200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085601-99AC-21CD-B205-A50E16B5469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FCBC375-E9E8-4F8F-9FD7-C2FD6E31F0CE}"/>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4039270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78DB6-4589-B510-E0E9-A5ED58D59690}"/>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364305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D394-AB01-5344-485D-ED6207490F7C}"/>
              </a:ext>
            </a:extLst>
          </p:cNvPr>
          <p:cNvSpPr>
            <a:spLocks noGrp="1"/>
          </p:cNvSpPr>
          <p:nvPr>
            <p:ph type="title"/>
          </p:nvPr>
        </p:nvSpPr>
        <p:spPr/>
        <p:txBody>
          <a:bodyPr/>
          <a:lstStyle/>
          <a:p>
            <a:r>
              <a:rPr lang="en-GB" dirty="0"/>
              <a:t>Passages from Lorca’s Blood Wedding…</a:t>
            </a:r>
          </a:p>
        </p:txBody>
      </p:sp>
      <p:sp>
        <p:nvSpPr>
          <p:cNvPr id="3" name="Content Placeholder 2">
            <a:extLst>
              <a:ext uri="{FF2B5EF4-FFF2-40B4-BE49-F238E27FC236}">
                <a16:creationId xmlns:a16="http://schemas.microsoft.com/office/drawing/2014/main" id="{A3011801-9359-68B3-5F3E-57E8BF504CD4}"/>
              </a:ext>
            </a:extLst>
          </p:cNvPr>
          <p:cNvSpPr>
            <a:spLocks noGrp="1"/>
          </p:cNvSpPr>
          <p:nvPr>
            <p:ph idx="1"/>
          </p:nvPr>
        </p:nvSpPr>
        <p:spPr>
          <a:xfrm>
            <a:off x="838200" y="1799746"/>
            <a:ext cx="10515600" cy="4351338"/>
          </a:xfrm>
        </p:spPr>
        <p:txBody>
          <a:bodyPr/>
          <a:lstStyle/>
          <a:p>
            <a:endParaRPr lang="en-GB" dirty="0"/>
          </a:p>
        </p:txBody>
      </p:sp>
    </p:spTree>
    <p:extLst>
      <p:ext uri="{BB962C8B-B14F-4D97-AF65-F5344CB8AC3E}">
        <p14:creationId xmlns:p14="http://schemas.microsoft.com/office/powerpoint/2010/main" val="2787151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F00FD6-7E72-BDCD-620A-D81634D8B10E}"/>
              </a:ext>
            </a:extLst>
          </p:cNvPr>
          <p:cNvSpPr>
            <a:spLocks noGrp="1"/>
          </p:cNvSpPr>
          <p:nvPr>
            <p:ph idx="1"/>
          </p:nvPr>
        </p:nvSpPr>
        <p:spPr>
          <a:xfrm>
            <a:off x="498764" y="510638"/>
            <a:ext cx="10855036" cy="6148953"/>
          </a:xfrm>
        </p:spPr>
        <p:txBody>
          <a:bodyPr>
            <a:normAutofit lnSpcReduction="10000"/>
          </a:bodyPr>
          <a:lstStyle/>
          <a:p>
            <a:pPr marL="0" indent="0">
              <a:buNone/>
            </a:pPr>
            <a:r>
              <a:rPr lang="en-US" b="1" dirty="0"/>
              <a:t>Picking up questions for discussion from Week 6:</a:t>
            </a:r>
          </a:p>
          <a:p>
            <a:r>
              <a:rPr lang="en-US" dirty="0"/>
              <a:t>Does Lorca’s </a:t>
            </a:r>
            <a:r>
              <a:rPr lang="en-US" i="1" dirty="0"/>
              <a:t>Blood Wedding </a:t>
            </a:r>
            <a:r>
              <a:rPr lang="en-US" dirty="0"/>
              <a:t>adhere to the rules of classical tragedy (</a:t>
            </a:r>
            <a:r>
              <a:rPr lang="en-US" dirty="0" err="1"/>
              <a:t>ie</a:t>
            </a:r>
            <a:r>
              <a:rPr lang="en-US" dirty="0"/>
              <a:t>. Aristotle’s </a:t>
            </a:r>
            <a:r>
              <a:rPr lang="en-US" i="1" dirty="0"/>
              <a:t>Poetics</a:t>
            </a:r>
            <a:r>
              <a:rPr lang="en-US" dirty="0"/>
              <a:t>)? </a:t>
            </a:r>
          </a:p>
          <a:p>
            <a:pPr lvl="1"/>
            <a:r>
              <a:rPr lang="en-US" dirty="0"/>
              <a:t>If so, how and to what effect?</a:t>
            </a:r>
          </a:p>
          <a:p>
            <a:pPr lvl="1"/>
            <a:r>
              <a:rPr lang="en-US" dirty="0"/>
              <a:t>If not, does it affect how you read/respond to the play?</a:t>
            </a:r>
          </a:p>
          <a:p>
            <a:r>
              <a:rPr lang="en-US" dirty="0"/>
              <a:t>How are love and passion presented in the play?</a:t>
            </a:r>
          </a:p>
          <a:p>
            <a:r>
              <a:rPr lang="en-US" dirty="0"/>
              <a:t>How would you characterize the roles of the gods/fate in the tragic action?</a:t>
            </a:r>
          </a:p>
          <a:p>
            <a:r>
              <a:rPr lang="en-US" dirty="0"/>
              <a:t>How does the play represent social status/nobility?</a:t>
            </a:r>
          </a:p>
          <a:p>
            <a:r>
              <a:rPr lang="en-US" dirty="0"/>
              <a:t>Discuss the play’s ending.</a:t>
            </a:r>
          </a:p>
          <a:p>
            <a:endParaRPr lang="en-US" dirty="0"/>
          </a:p>
          <a:p>
            <a:r>
              <a:rPr lang="en-US" dirty="0"/>
              <a:t>Now: consider Racine’s </a:t>
            </a:r>
            <a:r>
              <a:rPr lang="en-US" i="1" dirty="0"/>
              <a:t>Phaedra </a:t>
            </a:r>
            <a:r>
              <a:rPr lang="en-US" dirty="0"/>
              <a:t>and Euripides’ </a:t>
            </a:r>
            <a:r>
              <a:rPr lang="en-US" i="1" dirty="0"/>
              <a:t>Bacchae</a:t>
            </a:r>
            <a:r>
              <a:rPr lang="en-US" dirty="0"/>
              <a:t>? Are your answers the same? Where do you see similarities and/or differences?</a:t>
            </a:r>
          </a:p>
        </p:txBody>
      </p:sp>
    </p:spTree>
    <p:extLst>
      <p:ext uri="{BB962C8B-B14F-4D97-AF65-F5344CB8AC3E}">
        <p14:creationId xmlns:p14="http://schemas.microsoft.com/office/powerpoint/2010/main" val="4090527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60D7-5B33-7E81-29F6-5B1525FFF60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7A8C5746-7E5B-B86A-871D-7855DA432691}"/>
              </a:ext>
            </a:extLst>
          </p:cNvPr>
          <p:cNvPicPr>
            <a:picLocks noGrp="1" noChangeAspect="1"/>
          </p:cNvPicPr>
          <p:nvPr>
            <p:ph idx="1"/>
          </p:nvPr>
        </p:nvPicPr>
        <p:blipFill>
          <a:blip r:embed="rId2"/>
          <a:stretch>
            <a:fillRect/>
          </a:stretch>
        </p:blipFill>
        <p:spPr>
          <a:xfrm rot="5400000">
            <a:off x="2534010" y="-1349242"/>
            <a:ext cx="7388525" cy="9851369"/>
          </a:xfrm>
          <a:prstGeom prst="rect">
            <a:avLst/>
          </a:prstGeom>
        </p:spPr>
      </p:pic>
    </p:spTree>
    <p:extLst>
      <p:ext uri="{BB962C8B-B14F-4D97-AF65-F5344CB8AC3E}">
        <p14:creationId xmlns:p14="http://schemas.microsoft.com/office/powerpoint/2010/main" val="166751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19B18-9F21-F99B-B89A-2CDBACB2A21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EA62FF51-8811-6B96-DB58-968DB57F7749}"/>
              </a:ext>
            </a:extLst>
          </p:cNvPr>
          <p:cNvPicPr>
            <a:picLocks noGrp="1" noChangeAspect="1"/>
          </p:cNvPicPr>
          <p:nvPr>
            <p:ph idx="1"/>
          </p:nvPr>
        </p:nvPicPr>
        <p:blipFill>
          <a:blip r:embed="rId2"/>
          <a:stretch>
            <a:fillRect/>
          </a:stretch>
        </p:blipFill>
        <p:spPr>
          <a:xfrm rot="5400000">
            <a:off x="2486169" y="-1727042"/>
            <a:ext cx="7458330" cy="10515600"/>
          </a:xfrm>
          <a:prstGeom prst="rect">
            <a:avLst/>
          </a:prstGeom>
        </p:spPr>
      </p:pic>
    </p:spTree>
    <p:extLst>
      <p:ext uri="{BB962C8B-B14F-4D97-AF65-F5344CB8AC3E}">
        <p14:creationId xmlns:p14="http://schemas.microsoft.com/office/powerpoint/2010/main" val="3413881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937</Words>
  <Application>Microsoft Office PowerPoint</Application>
  <PresentationFormat>Widescreen</PresentationFormat>
  <Paragraphs>55</Paragraphs>
  <Slides>19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Helvetica</vt:lpstr>
      <vt:lpstr>Office Theme</vt:lpstr>
      <vt:lpstr>Week 9 Bodas de Sangre (Blood Wedding #2)</vt:lpstr>
      <vt:lpstr>PowerPoint Presentation</vt:lpstr>
      <vt:lpstr>PowerPoint Presentation</vt:lpstr>
      <vt:lpstr>PowerPoint Presentation</vt:lpstr>
      <vt:lpstr>PowerPoint Presentation</vt:lpstr>
      <vt:lpstr>Passages from Lorca’s Blood Wedding…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Endings…1.25 in production</vt:lpstr>
      <vt:lpstr>PowerPoint Presentation</vt:lpstr>
      <vt:lpstr>PowerPoint Presentation</vt:lpstr>
      <vt:lpstr>Concepts of Tragedy: quotes and questions to revisit since Bacchae.  Do you agree &amp; why..?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9 Bodas de Sangre (Blood Wedding #2)</dc:title>
  <dc:creator>Rachel Bryant Davies</dc:creator>
  <cp:lastModifiedBy>Rachel Bryant Davies</cp:lastModifiedBy>
  <cp:revision>1</cp:revision>
  <dcterms:created xsi:type="dcterms:W3CDTF">2022-11-21T20:21:34Z</dcterms:created>
  <dcterms:modified xsi:type="dcterms:W3CDTF">2022-11-21T21:05:00Z</dcterms:modified>
</cp:coreProperties>
</file>