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80" r:id="rId5"/>
    <p:sldId id="438" r:id="rId6"/>
    <p:sldId id="703" r:id="rId7"/>
    <p:sldId id="704" r:id="rId8"/>
    <p:sldId id="710" r:id="rId9"/>
    <p:sldId id="705" r:id="rId10"/>
    <p:sldId id="679" r:id="rId11"/>
    <p:sldId id="685" r:id="rId12"/>
    <p:sldId id="707" r:id="rId13"/>
    <p:sldId id="706" r:id="rId14"/>
    <p:sldId id="708" r:id="rId15"/>
    <p:sldId id="702" r:id="rId16"/>
    <p:sldId id="709" r:id="rId17"/>
    <p:sldId id="716" r:id="rId18"/>
    <p:sldId id="688" r:id="rId19"/>
    <p:sldId id="689" r:id="rId20"/>
    <p:sldId id="686" r:id="rId21"/>
    <p:sldId id="687" r:id="rId22"/>
    <p:sldId id="690" r:id="rId23"/>
    <p:sldId id="711" r:id="rId24"/>
    <p:sldId id="712" r:id="rId25"/>
    <p:sldId id="713" r:id="rId26"/>
    <p:sldId id="714" r:id="rId27"/>
    <p:sldId id="684" r:id="rId28"/>
    <p:sldId id="692" r:id="rId29"/>
    <p:sldId id="693" r:id="rId30"/>
    <p:sldId id="694" r:id="rId31"/>
    <p:sldId id="697" r:id="rId32"/>
    <p:sldId id="696" r:id="rId33"/>
    <p:sldId id="695" r:id="rId34"/>
    <p:sldId id="698" r:id="rId35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4">
          <p15:clr>
            <a:srgbClr val="A4A3A4"/>
          </p15:clr>
        </p15:guide>
        <p15:guide id="4" orient="horz" pos="555">
          <p15:clr>
            <a:srgbClr val="A4A3A4"/>
          </p15:clr>
        </p15:guide>
        <p15:guide id="5" orient="horz" pos="900">
          <p15:clr>
            <a:srgbClr val="A4A3A4"/>
          </p15:clr>
        </p15:guide>
        <p15:guide id="6" orient="horz" pos="3655">
          <p15:clr>
            <a:srgbClr val="A4A3A4"/>
          </p15:clr>
        </p15:guide>
        <p15:guide id="7" pos="318">
          <p15:clr>
            <a:srgbClr val="A4A3A4"/>
          </p15:clr>
        </p15:guide>
        <p15:guide id="8" pos="5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8CF"/>
    <a:srgbClr val="658190"/>
    <a:srgbClr val="094A8B"/>
    <a:srgbClr val="3333CC"/>
    <a:srgbClr val="004A8B"/>
    <a:srgbClr val="BC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268" autoAdjust="0"/>
  </p:normalViewPr>
  <p:slideViewPr>
    <p:cSldViewPr snapToGrid="0" snapToObjects="1">
      <p:cViewPr varScale="1">
        <p:scale>
          <a:sx n="82" d="100"/>
          <a:sy n="82" d="100"/>
        </p:scale>
        <p:origin x="1502" y="53"/>
      </p:cViewPr>
      <p:guideLst>
        <p:guide orient="horz" pos="1620"/>
        <p:guide pos="2880"/>
        <p:guide orient="horz" pos="324"/>
        <p:guide orient="horz" pos="555"/>
        <p:guide orient="horz" pos="900"/>
        <p:guide orient="horz" pos="3655"/>
        <p:guide pos="318"/>
        <p:guide pos="54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ARMANFP01\Consulting\Clients%20-%20Restricted%20Access\L&amp;G%20Climate%20Change%20Modelling\2_Data\3_Trucost_data\Bari_GHG_CPUCPCU_AllYr_20191215_EA%20working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ARMANFP01\Consulting\Clients%20-%20Restricted%20Access\L&amp;G%20Climate%20Change%20Modelling\2_Data\3_Trucost_data\Bari_GHG_CPUCPCU_AllYr_20191215_EA%20working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ARMANFP01\Consulting\Clients%20-%20Restricted%20Access\L&amp;G%20Climate%20Change%20Modelling\2_Data\3_Trucost_data\Bari_GHG_CPUCPCU_AllYr_20191215_EA%20working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%20Work%20Documents\CCWG\phys_risk_example_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Pathways</a:t>
            </a:r>
            <a:r>
              <a:rPr lang="en-GB" baseline="0"/>
              <a:t> to Net Zero by 2050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Sheet2!$B$2:$B$31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Sheet2!$C$2:$C$31</c:f>
              <c:numCache>
                <c:formatCode>General</c:formatCode>
                <c:ptCount val="30"/>
                <c:pt idx="0">
                  <c:v>100</c:v>
                </c:pt>
                <c:pt idx="1">
                  <c:v>105</c:v>
                </c:pt>
                <c:pt idx="2">
                  <c:v>105</c:v>
                </c:pt>
                <c:pt idx="3">
                  <c:v>103</c:v>
                </c:pt>
                <c:pt idx="4">
                  <c:v>100</c:v>
                </c:pt>
                <c:pt idx="5">
                  <c:v>90</c:v>
                </c:pt>
                <c:pt idx="6">
                  <c:v>80</c:v>
                </c:pt>
                <c:pt idx="7">
                  <c:v>70</c:v>
                </c:pt>
                <c:pt idx="8">
                  <c:v>65</c:v>
                </c:pt>
                <c:pt idx="9">
                  <c:v>60</c:v>
                </c:pt>
                <c:pt idx="10">
                  <c:v>55</c:v>
                </c:pt>
                <c:pt idx="11">
                  <c:v>50</c:v>
                </c:pt>
                <c:pt idx="12">
                  <c:v>45</c:v>
                </c:pt>
                <c:pt idx="13">
                  <c:v>40</c:v>
                </c:pt>
                <c:pt idx="14">
                  <c:v>35</c:v>
                </c:pt>
                <c:pt idx="15">
                  <c:v>30</c:v>
                </c:pt>
                <c:pt idx="16">
                  <c:v>26</c:v>
                </c:pt>
                <c:pt idx="17">
                  <c:v>24</c:v>
                </c:pt>
                <c:pt idx="18">
                  <c:v>22</c:v>
                </c:pt>
                <c:pt idx="19">
                  <c:v>20</c:v>
                </c:pt>
                <c:pt idx="20">
                  <c:v>18</c:v>
                </c:pt>
                <c:pt idx="21">
                  <c:v>16</c:v>
                </c:pt>
                <c:pt idx="22">
                  <c:v>14</c:v>
                </c:pt>
                <c:pt idx="23">
                  <c:v>12</c:v>
                </c:pt>
                <c:pt idx="24">
                  <c:v>10</c:v>
                </c:pt>
                <c:pt idx="25">
                  <c:v>8</c:v>
                </c:pt>
                <c:pt idx="26">
                  <c:v>6</c:v>
                </c:pt>
                <c:pt idx="27">
                  <c:v>4</c:v>
                </c:pt>
                <c:pt idx="28">
                  <c:v>2</c:v>
                </c:pt>
                <c:pt idx="2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E1-479A-8B72-0D222D4DAD11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Sheet2!$B$2:$B$31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Sheet2!$D$2:$D$31</c:f>
              <c:numCache>
                <c:formatCode>General</c:formatCode>
                <c:ptCount val="30"/>
                <c:pt idx="0">
                  <c:v>100</c:v>
                </c:pt>
                <c:pt idx="1">
                  <c:v>108</c:v>
                </c:pt>
                <c:pt idx="2">
                  <c:v>110</c:v>
                </c:pt>
                <c:pt idx="3">
                  <c:v>112</c:v>
                </c:pt>
                <c:pt idx="4">
                  <c:v>112</c:v>
                </c:pt>
                <c:pt idx="5">
                  <c:v>112</c:v>
                </c:pt>
                <c:pt idx="6">
                  <c:v>111</c:v>
                </c:pt>
                <c:pt idx="7">
                  <c:v>110</c:v>
                </c:pt>
                <c:pt idx="8">
                  <c:v>108</c:v>
                </c:pt>
                <c:pt idx="9">
                  <c:v>106</c:v>
                </c:pt>
                <c:pt idx="10">
                  <c:v>104</c:v>
                </c:pt>
                <c:pt idx="11">
                  <c:v>102</c:v>
                </c:pt>
                <c:pt idx="12">
                  <c:v>100</c:v>
                </c:pt>
                <c:pt idx="13">
                  <c:v>98</c:v>
                </c:pt>
                <c:pt idx="14">
                  <c:v>96</c:v>
                </c:pt>
                <c:pt idx="15">
                  <c:v>94</c:v>
                </c:pt>
                <c:pt idx="16">
                  <c:v>92</c:v>
                </c:pt>
                <c:pt idx="17">
                  <c:v>90</c:v>
                </c:pt>
                <c:pt idx="18">
                  <c:v>85</c:v>
                </c:pt>
                <c:pt idx="19">
                  <c:v>80</c:v>
                </c:pt>
                <c:pt idx="20">
                  <c:v>65</c:v>
                </c:pt>
                <c:pt idx="21">
                  <c:v>50</c:v>
                </c:pt>
                <c:pt idx="22">
                  <c:v>35</c:v>
                </c:pt>
                <c:pt idx="23">
                  <c:v>25</c:v>
                </c:pt>
                <c:pt idx="24">
                  <c:v>20</c:v>
                </c:pt>
                <c:pt idx="25">
                  <c:v>15</c:v>
                </c:pt>
                <c:pt idx="26">
                  <c:v>10</c:v>
                </c:pt>
                <c:pt idx="27">
                  <c:v>6</c:v>
                </c:pt>
                <c:pt idx="28">
                  <c:v>3</c:v>
                </c:pt>
                <c:pt idx="2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E1-479A-8B72-0D222D4DA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9266175"/>
        <c:axId val="846633279"/>
      </c:lineChart>
      <c:catAx>
        <c:axId val="82926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633279"/>
        <c:crosses val="autoZero"/>
        <c:auto val="1"/>
        <c:lblAlgn val="ctr"/>
        <c:lblOffset val="100"/>
        <c:noMultiLvlLbl val="0"/>
      </c:catAx>
      <c:valAx>
        <c:axId val="84663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26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Asset</a:t>
            </a:r>
            <a:r>
              <a:rPr lang="en-GB" baseline="0" dirty="0"/>
              <a:t> Risk</a:t>
            </a:r>
            <a:endParaRPr lang="en-GB" dirty="0"/>
          </a:p>
        </c:rich>
      </c:tx>
      <c:layout>
        <c:manualLayout>
          <c:xMode val="edge"/>
          <c:yMode val="edge"/>
          <c:x val="0.36654276499677491"/>
          <c:y val="2.9170743680055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91541996675467"/>
          <c:y val="0.11705802713896364"/>
          <c:w val="0.78833936787787573"/>
          <c:h val="0.69094269737174541"/>
        </c:manualLayout>
      </c:layout>
      <c:areaChart>
        <c:grouping val="stacked"/>
        <c:varyColors val="0"/>
        <c:ser>
          <c:idx val="0"/>
          <c:order val="0"/>
          <c:tx>
            <c:strRef>
              <c:f>Sheet1!$I$2</c:f>
              <c:strCache>
                <c:ptCount val="1"/>
                <c:pt idx="0">
                  <c:v>Fire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Sheet1!$J$1:$P$1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Sheet1!$J$2:$P$2</c:f>
              <c:numCache>
                <c:formatCode>0%</c:formatCode>
                <c:ptCount val="7"/>
                <c:pt idx="0">
                  <c:v>2.0000000000000001E-4</c:v>
                </c:pt>
                <c:pt idx="1">
                  <c:v>2.0020000000000001E-4</c:v>
                </c:pt>
                <c:pt idx="2">
                  <c:v>2.0040020000000001E-4</c:v>
                </c:pt>
                <c:pt idx="3">
                  <c:v>2.0060060019999999E-4</c:v>
                </c:pt>
                <c:pt idx="4">
                  <c:v>2.008012008002E-4</c:v>
                </c:pt>
                <c:pt idx="5">
                  <c:v>2.0100200200100021E-4</c:v>
                </c:pt>
                <c:pt idx="6">
                  <c:v>2.012030040030012E-4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E-4067-A764-4E8F6B60161A}"/>
            </c:ext>
          </c:extLst>
        </c:ser>
        <c:ser>
          <c:idx val="1"/>
          <c:order val="1"/>
          <c:tx>
            <c:strRef>
              <c:f>Sheet1!$I$3</c:f>
              <c:strCache>
                <c:ptCount val="1"/>
                <c:pt idx="0">
                  <c:v>Flood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Sheet1!$J$1:$P$1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Sheet1!$J$3:$P$3</c:f>
              <c:numCache>
                <c:formatCode>0%</c:formatCode>
                <c:ptCount val="7"/>
                <c:pt idx="0">
                  <c:v>1E-3</c:v>
                </c:pt>
                <c:pt idx="1">
                  <c:v>1.25E-3</c:v>
                </c:pt>
                <c:pt idx="2">
                  <c:v>1.5625000000000001E-3</c:v>
                </c:pt>
                <c:pt idx="3">
                  <c:v>1.953125E-3</c:v>
                </c:pt>
                <c:pt idx="4">
                  <c:v>2.44140625E-3</c:v>
                </c:pt>
                <c:pt idx="5">
                  <c:v>3.0517578125E-3</c:v>
                </c:pt>
                <c:pt idx="6">
                  <c:v>3.814697265625E-3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2E-4067-A764-4E8F6B60161A}"/>
            </c:ext>
          </c:extLst>
        </c:ser>
        <c:ser>
          <c:idx val="2"/>
          <c:order val="2"/>
          <c:tx>
            <c:strRef>
              <c:f>Sheet1!$I$4</c:f>
              <c:strCache>
                <c:ptCount val="1"/>
                <c:pt idx="0">
                  <c:v>Soil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Sheet1!$J$1:$P$1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Sheet1!$J$4:$P$4</c:f>
              <c:numCache>
                <c:formatCode>0%</c:formatCode>
                <c:ptCount val="7"/>
                <c:pt idx="0">
                  <c:v>8.9999999999999998E-4</c:v>
                </c:pt>
                <c:pt idx="1">
                  <c:v>9.8999999999999999E-4</c:v>
                </c:pt>
                <c:pt idx="2">
                  <c:v>1.0889999999999999E-3</c:v>
                </c:pt>
                <c:pt idx="3">
                  <c:v>1.1979E-3</c:v>
                </c:pt>
                <c:pt idx="4">
                  <c:v>1.3176900000000001E-3</c:v>
                </c:pt>
                <c:pt idx="5">
                  <c:v>1.4494590000000002E-3</c:v>
                </c:pt>
                <c:pt idx="6">
                  <c:v>1.5944049000000001E-3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2E-4067-A764-4E8F6B60161A}"/>
            </c:ext>
          </c:extLst>
        </c:ser>
        <c:ser>
          <c:idx val="3"/>
          <c:order val="3"/>
          <c:tx>
            <c:strRef>
              <c:f>Sheet1!$I$5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Sheet1!$J$1:$P$1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Sheet1!$J$5:$P$5</c:f>
              <c:numCache>
                <c:formatCode>0%</c:formatCode>
                <c:ptCount val="7"/>
                <c:pt idx="0">
                  <c:v>1E-4</c:v>
                </c:pt>
                <c:pt idx="1">
                  <c:v>1.02E-4</c:v>
                </c:pt>
                <c:pt idx="2">
                  <c:v>1.0404E-4</c:v>
                </c:pt>
                <c:pt idx="3">
                  <c:v>1.061208E-4</c:v>
                </c:pt>
                <c:pt idx="4">
                  <c:v>1.0824321599999999E-4</c:v>
                </c:pt>
                <c:pt idx="5">
                  <c:v>1.1040808031999999E-4</c:v>
                </c:pt>
                <c:pt idx="6">
                  <c:v>1.126162419264E-4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2E-4067-A764-4E8F6B60161A}"/>
            </c:ext>
          </c:extLst>
        </c:ser>
        <c:ser>
          <c:idx val="4"/>
          <c:order val="4"/>
          <c:tx>
            <c:strRef>
              <c:f>Sheet1!$I$6</c:f>
              <c:strCache>
                <c:ptCount val="1"/>
                <c:pt idx="0">
                  <c:v>Sea Level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Sheet1!$J$1:$P$1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Sheet1!$J$6:$P$6</c:f>
              <c:numCache>
                <c:formatCode>0%</c:formatCode>
                <c:ptCount val="7"/>
                <c:pt idx="0">
                  <c:v>0</c:v>
                </c:pt>
                <c:pt idx="1">
                  <c:v>1E-4</c:v>
                </c:pt>
                <c:pt idx="2">
                  <c:v>3.9999999999999996E-4</c:v>
                </c:pt>
                <c:pt idx="3">
                  <c:v>8.9999999999999998E-4</c:v>
                </c:pt>
                <c:pt idx="4">
                  <c:v>1.5E-3</c:v>
                </c:pt>
                <c:pt idx="5">
                  <c:v>2.2000000000000001E-3</c:v>
                </c:pt>
                <c:pt idx="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2E-4067-A764-4E8F6B601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1807128"/>
        <c:axId val="801812704"/>
      </c:areaChart>
      <c:catAx>
        <c:axId val="801807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812704"/>
        <c:crosses val="autoZero"/>
        <c:auto val="1"/>
        <c:lblAlgn val="ctr"/>
        <c:lblOffset val="100"/>
        <c:noMultiLvlLbl val="0"/>
      </c:catAx>
      <c:valAx>
        <c:axId val="801812704"/>
        <c:scaling>
          <c:orientation val="minMax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807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Physical Damage Costs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Sheet1!$V$2</c:f>
              <c:strCache>
                <c:ptCount val="1"/>
                <c:pt idx="0">
                  <c:v>Company 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Sheet1!$W$1:$AC$1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Sheet1!$W$2:$AC$2</c:f>
              <c:numCache>
                <c:formatCode>0%</c:formatCode>
                <c:ptCount val="7"/>
                <c:pt idx="0">
                  <c:v>1</c:v>
                </c:pt>
                <c:pt idx="1">
                  <c:v>1.2009999999999998</c:v>
                </c:pt>
                <c:pt idx="2">
                  <c:v>1.5254273636363636</c:v>
                </c:pt>
                <c:pt idx="3">
                  <c:v>1.9807938182727269</c:v>
                </c:pt>
                <c:pt idx="4">
                  <c:v>2.5309730303637266</c:v>
                </c:pt>
                <c:pt idx="5">
                  <c:v>3.1875576794640912</c:v>
                </c:pt>
                <c:pt idx="6">
                  <c:v>3.9649642779792735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FB-4F3F-B8BA-188D9D16C43D}"/>
            </c:ext>
          </c:extLst>
        </c:ser>
        <c:ser>
          <c:idx val="1"/>
          <c:order val="1"/>
          <c:tx>
            <c:strRef>
              <c:f>Sheet1!$V$3</c:f>
              <c:strCache>
                <c:ptCount val="1"/>
                <c:pt idx="0">
                  <c:v>Company 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Sheet1!$W$1:$AC$1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Sheet1!$W$3:$AC$3</c:f>
              <c:numCache>
                <c:formatCode>0%</c:formatCode>
                <c:ptCount val="7"/>
                <c:pt idx="0">
                  <c:v>1</c:v>
                </c:pt>
                <c:pt idx="1">
                  <c:v>1.1409499999999999</c:v>
                </c:pt>
                <c:pt idx="2">
                  <c:v>1.3728846272727273</c:v>
                </c:pt>
                <c:pt idx="3">
                  <c:v>1.3865556727909087</c:v>
                </c:pt>
                <c:pt idx="4">
                  <c:v>1.7716811212546084</c:v>
                </c:pt>
                <c:pt idx="5">
                  <c:v>1.9125346076784546</c:v>
                </c:pt>
                <c:pt idx="6">
                  <c:v>2.7754749945854913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FB-4F3F-B8BA-188D9D16C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0374696"/>
        <c:axId val="1040375024"/>
      </c:lineChart>
      <c:catAx>
        <c:axId val="1040374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375024"/>
        <c:crosses val="autoZero"/>
        <c:auto val="1"/>
        <c:lblAlgn val="ctr"/>
        <c:lblOffset val="100"/>
        <c:noMultiLvlLbl val="0"/>
      </c:catAx>
      <c:valAx>
        <c:axId val="10403750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40374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Lost</a:t>
            </a:r>
            <a:r>
              <a:rPr lang="en-GB" baseline="0" dirty="0"/>
              <a:t> Earnings due to Disruption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Sheet1!$V$6</c:f>
              <c:strCache>
                <c:ptCount val="1"/>
                <c:pt idx="0">
                  <c:v>Company 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Sheet1!$W$1:$AC$1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Sheet1!$W$6:$AC$6</c:f>
              <c:numCache>
                <c:formatCode>0%</c:formatCode>
                <c:ptCount val="7"/>
                <c:pt idx="0">
                  <c:v>1</c:v>
                </c:pt>
                <c:pt idx="1">
                  <c:v>1.2730599999999999</c:v>
                </c:pt>
                <c:pt idx="2">
                  <c:v>1.6627158263636364</c:v>
                </c:pt>
                <c:pt idx="3">
                  <c:v>2.1986811382827272</c:v>
                </c:pt>
                <c:pt idx="4">
                  <c:v>3.0371676364364717</c:v>
                </c:pt>
                <c:pt idx="5">
                  <c:v>4.1438249833033183</c:v>
                </c:pt>
                <c:pt idx="6">
                  <c:v>5.3527017752720196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47-454E-BA14-C251186C5427}"/>
            </c:ext>
          </c:extLst>
        </c:ser>
        <c:ser>
          <c:idx val="1"/>
          <c:order val="1"/>
          <c:tx>
            <c:strRef>
              <c:f>Sheet1!$V$7</c:f>
              <c:strCache>
                <c:ptCount val="1"/>
                <c:pt idx="0">
                  <c:v>Company 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Sheet1!$W$1:$AC$1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Sheet1!$W$7:$AC$7</c:f>
              <c:numCache>
                <c:formatCode>0%</c:formatCode>
                <c:ptCount val="7"/>
                <c:pt idx="0">
                  <c:v>1</c:v>
                </c:pt>
                <c:pt idx="1">
                  <c:v>1.018448</c:v>
                </c:pt>
                <c:pt idx="2">
                  <c:v>1.4133084524090909</c:v>
                </c:pt>
                <c:pt idx="3">
                  <c:v>1.7589449106261819</c:v>
                </c:pt>
                <c:pt idx="4">
                  <c:v>2.4297341091491775</c:v>
                </c:pt>
                <c:pt idx="5">
                  <c:v>3.1078687374774887</c:v>
                </c:pt>
                <c:pt idx="6">
                  <c:v>3.7468912426904133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47-454E-BA14-C251186C5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0374696"/>
        <c:axId val="1040375024"/>
      </c:lineChart>
      <c:catAx>
        <c:axId val="1040374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375024"/>
        <c:crosses val="autoZero"/>
        <c:auto val="1"/>
        <c:lblAlgn val="ctr"/>
        <c:lblOffset val="100"/>
        <c:noMultiLvlLbl val="0"/>
      </c:catAx>
      <c:valAx>
        <c:axId val="10403750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40374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Asset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91330913476133"/>
          <c:y val="0.16446093091296923"/>
          <c:w val="0.83690294780219499"/>
          <c:h val="0.44812647612981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Company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Sheet1!$E$2:$E$7</c:f>
              <c:strCache>
                <c:ptCount val="6"/>
                <c:pt idx="0">
                  <c:v>Asia</c:v>
                </c:pt>
                <c:pt idx="1">
                  <c:v>Africa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  <c:pt idx="5">
                  <c:v>Australasia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0.15</c:v>
                </c:pt>
                <c:pt idx="1">
                  <c:v>0.05</c:v>
                </c:pt>
                <c:pt idx="2">
                  <c:v>0.7</c:v>
                </c:pt>
                <c:pt idx="3">
                  <c:v>0</c:v>
                </c:pt>
                <c:pt idx="4">
                  <c:v>0.1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7-4DF9-817D-48861D03E41D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Company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Sheet1!$E$2:$E$7</c:f>
              <c:strCache>
                <c:ptCount val="6"/>
                <c:pt idx="0">
                  <c:v>Asia</c:v>
                </c:pt>
                <c:pt idx="1">
                  <c:v>Africa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  <c:pt idx="5">
                  <c:v>Australasia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0.05</c:v>
                </c:pt>
                <c:pt idx="1">
                  <c:v>0.05</c:v>
                </c:pt>
                <c:pt idx="2">
                  <c:v>0.6</c:v>
                </c:pt>
                <c:pt idx="3">
                  <c:v>0.15</c:v>
                </c:pt>
                <c:pt idx="4">
                  <c:v>0.1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67-4DF9-817D-48861D03E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128528"/>
        <c:axId val="549129840"/>
      </c:barChart>
      <c:catAx>
        <c:axId val="54912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29840"/>
        <c:crosses val="autoZero"/>
        <c:auto val="1"/>
        <c:lblAlgn val="ctr"/>
        <c:lblOffset val="100"/>
        <c:noMultiLvlLbl val="0"/>
      </c:catAx>
      <c:valAx>
        <c:axId val="5491298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2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61CD2-601C-4268-94B7-0D37CC5E14D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767DB2A-6DF2-43A3-821D-0CCBF58E641A}">
      <dgm:prSet phldrT="[Text]"/>
      <dgm:spPr/>
      <dgm:t>
        <a:bodyPr/>
        <a:lstStyle/>
        <a:p>
          <a:r>
            <a:rPr lang="en-GB" b="1" dirty="0"/>
            <a:t>Resourcing </a:t>
          </a:r>
        </a:p>
      </dgm:t>
    </dgm:pt>
    <dgm:pt modelId="{A56A93BA-B5C7-4220-8D42-3EBCE6972114}" type="parTrans" cxnId="{A4876185-7BFB-4F81-88E3-3E6B4891A5A3}">
      <dgm:prSet/>
      <dgm:spPr/>
      <dgm:t>
        <a:bodyPr/>
        <a:lstStyle/>
        <a:p>
          <a:endParaRPr lang="en-GB" b="1"/>
        </a:p>
      </dgm:t>
    </dgm:pt>
    <dgm:pt modelId="{712098DE-9C7C-467B-9434-2C050D8896BA}" type="sibTrans" cxnId="{A4876185-7BFB-4F81-88E3-3E6B4891A5A3}">
      <dgm:prSet/>
      <dgm:spPr/>
      <dgm:t>
        <a:bodyPr/>
        <a:lstStyle/>
        <a:p>
          <a:endParaRPr lang="en-GB" b="1"/>
        </a:p>
      </dgm:t>
    </dgm:pt>
    <dgm:pt modelId="{A33E4CC8-EFF7-4B4D-A97A-F1B2FBAC1590}">
      <dgm:prSet phldrT="[Text]"/>
      <dgm:spPr/>
      <dgm:t>
        <a:bodyPr/>
        <a:lstStyle/>
        <a:p>
          <a:r>
            <a:rPr lang="en-GB" b="1" dirty="0"/>
            <a:t>Managing inbound dependencies</a:t>
          </a:r>
        </a:p>
      </dgm:t>
    </dgm:pt>
    <dgm:pt modelId="{CF929BAE-CB57-4658-A9D4-3DB8D914F8C4}" type="parTrans" cxnId="{3095175A-99E7-4D2F-8F2F-6B985A3D57D3}">
      <dgm:prSet/>
      <dgm:spPr/>
      <dgm:t>
        <a:bodyPr/>
        <a:lstStyle/>
        <a:p>
          <a:endParaRPr lang="en-GB" b="1"/>
        </a:p>
      </dgm:t>
    </dgm:pt>
    <dgm:pt modelId="{02CDA2AC-EC9F-482B-8FC1-B0C5DD7A7688}" type="sibTrans" cxnId="{3095175A-99E7-4D2F-8F2F-6B985A3D57D3}">
      <dgm:prSet/>
      <dgm:spPr/>
      <dgm:t>
        <a:bodyPr/>
        <a:lstStyle/>
        <a:p>
          <a:endParaRPr lang="en-GB" b="1"/>
        </a:p>
      </dgm:t>
    </dgm:pt>
    <dgm:pt modelId="{A8528215-63D8-42D0-9126-E3CFEEC11F04}" type="pres">
      <dgm:prSet presAssocID="{14D61CD2-601C-4268-94B7-0D37CC5E14D8}" presName="Name0" presStyleCnt="0">
        <dgm:presLayoutVars>
          <dgm:chMax/>
          <dgm:chPref/>
          <dgm:dir/>
          <dgm:animLvl val="lvl"/>
        </dgm:presLayoutVars>
      </dgm:prSet>
      <dgm:spPr/>
    </dgm:pt>
    <dgm:pt modelId="{9773E0C6-942B-4C0E-81AD-0702594D94E2}" type="pres">
      <dgm:prSet presAssocID="{6767DB2A-6DF2-43A3-821D-0CCBF58E641A}" presName="composite" presStyleCnt="0"/>
      <dgm:spPr/>
    </dgm:pt>
    <dgm:pt modelId="{DDF2F080-598B-435E-B80F-1274907B74F2}" type="pres">
      <dgm:prSet presAssocID="{6767DB2A-6DF2-43A3-821D-0CCBF58E641A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FBDC3EEE-846B-4459-89EB-5EE9EB5468B3}" type="pres">
      <dgm:prSet presAssocID="{6767DB2A-6DF2-43A3-821D-0CCBF58E641A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7695ED6E-FF42-4702-8414-39EBA2F8266C}" type="pres">
      <dgm:prSet presAssocID="{6767DB2A-6DF2-43A3-821D-0CCBF58E641A}" presName="BalanceSpacing" presStyleCnt="0"/>
      <dgm:spPr/>
    </dgm:pt>
    <dgm:pt modelId="{D761D20D-9E14-4CD3-AEA2-DB0CC8173594}" type="pres">
      <dgm:prSet presAssocID="{6767DB2A-6DF2-43A3-821D-0CCBF58E641A}" presName="BalanceSpacing1" presStyleCnt="0"/>
      <dgm:spPr/>
    </dgm:pt>
    <dgm:pt modelId="{1DAAE62E-6D9D-4350-9D1E-679CDA140E77}" type="pres">
      <dgm:prSet presAssocID="{712098DE-9C7C-467B-9434-2C050D8896BA}" presName="Accent1Text" presStyleLbl="node1" presStyleIdx="1" presStyleCnt="4"/>
      <dgm:spPr/>
    </dgm:pt>
    <dgm:pt modelId="{5A2EFC94-8A54-4509-953A-850E4F0D4B4B}" type="pres">
      <dgm:prSet presAssocID="{712098DE-9C7C-467B-9434-2C050D8896BA}" presName="spaceBetweenRectangles" presStyleCnt="0"/>
      <dgm:spPr/>
    </dgm:pt>
    <dgm:pt modelId="{CD660CAF-6463-4EE6-BCD0-905608875799}" type="pres">
      <dgm:prSet presAssocID="{A33E4CC8-EFF7-4B4D-A97A-F1B2FBAC1590}" presName="composite" presStyleCnt="0"/>
      <dgm:spPr/>
    </dgm:pt>
    <dgm:pt modelId="{B7A8E542-0860-4A4F-8F38-B38C67AFB8C3}" type="pres">
      <dgm:prSet presAssocID="{A33E4CC8-EFF7-4B4D-A97A-F1B2FBAC1590}" presName="Parent1" presStyleLbl="node1" presStyleIdx="2" presStyleCnt="4" custLinFactNeighborY="0">
        <dgm:presLayoutVars>
          <dgm:chMax val="1"/>
          <dgm:chPref val="1"/>
          <dgm:bulletEnabled val="1"/>
        </dgm:presLayoutVars>
      </dgm:prSet>
      <dgm:spPr/>
    </dgm:pt>
    <dgm:pt modelId="{23CA6EA1-B87F-4E20-AA18-F526DA680840}" type="pres">
      <dgm:prSet presAssocID="{A33E4CC8-EFF7-4B4D-A97A-F1B2FBAC1590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3F73DB1-42A1-4D3E-8773-2EC611C4D110}" type="pres">
      <dgm:prSet presAssocID="{A33E4CC8-EFF7-4B4D-A97A-F1B2FBAC1590}" presName="BalanceSpacing" presStyleCnt="0"/>
      <dgm:spPr/>
    </dgm:pt>
    <dgm:pt modelId="{3FD449BB-155D-4018-B11F-CA330C3C986B}" type="pres">
      <dgm:prSet presAssocID="{A33E4CC8-EFF7-4B4D-A97A-F1B2FBAC1590}" presName="BalanceSpacing1" presStyleCnt="0"/>
      <dgm:spPr/>
    </dgm:pt>
    <dgm:pt modelId="{0E97483B-2553-4EDD-A29B-C1CB4C0512EF}" type="pres">
      <dgm:prSet presAssocID="{02CDA2AC-EC9F-482B-8FC1-B0C5DD7A7688}" presName="Accent1Text" presStyleLbl="node1" presStyleIdx="3" presStyleCnt="4"/>
      <dgm:spPr/>
    </dgm:pt>
  </dgm:ptLst>
  <dgm:cxnLst>
    <dgm:cxn modelId="{7386C014-C9F1-49FA-8A45-90AFFB91EBDB}" type="presOf" srcId="{6767DB2A-6DF2-43A3-821D-0CCBF58E641A}" destId="{DDF2F080-598B-435E-B80F-1274907B74F2}" srcOrd="0" destOrd="0" presId="urn:microsoft.com/office/officeart/2008/layout/AlternatingHexagons"/>
    <dgm:cxn modelId="{380F4A26-C07D-454D-896C-E6BE6C4D73C2}" type="presOf" srcId="{14D61CD2-601C-4268-94B7-0D37CC5E14D8}" destId="{A8528215-63D8-42D0-9126-E3CFEEC11F04}" srcOrd="0" destOrd="0" presId="urn:microsoft.com/office/officeart/2008/layout/AlternatingHexagons"/>
    <dgm:cxn modelId="{155EF940-1BD1-480D-8553-D115221FFF7B}" type="presOf" srcId="{712098DE-9C7C-467B-9434-2C050D8896BA}" destId="{1DAAE62E-6D9D-4350-9D1E-679CDA140E77}" srcOrd="0" destOrd="0" presId="urn:microsoft.com/office/officeart/2008/layout/AlternatingHexagons"/>
    <dgm:cxn modelId="{3095175A-99E7-4D2F-8F2F-6B985A3D57D3}" srcId="{14D61CD2-601C-4268-94B7-0D37CC5E14D8}" destId="{A33E4CC8-EFF7-4B4D-A97A-F1B2FBAC1590}" srcOrd="1" destOrd="0" parTransId="{CF929BAE-CB57-4658-A9D4-3DB8D914F8C4}" sibTransId="{02CDA2AC-EC9F-482B-8FC1-B0C5DD7A7688}"/>
    <dgm:cxn modelId="{A4876185-7BFB-4F81-88E3-3E6B4891A5A3}" srcId="{14D61CD2-601C-4268-94B7-0D37CC5E14D8}" destId="{6767DB2A-6DF2-43A3-821D-0CCBF58E641A}" srcOrd="0" destOrd="0" parTransId="{A56A93BA-B5C7-4220-8D42-3EBCE6972114}" sibTransId="{712098DE-9C7C-467B-9434-2C050D8896BA}"/>
    <dgm:cxn modelId="{00125098-2EDF-49DA-811D-73D27AEEA0E9}" type="presOf" srcId="{02CDA2AC-EC9F-482B-8FC1-B0C5DD7A7688}" destId="{0E97483B-2553-4EDD-A29B-C1CB4C0512EF}" srcOrd="0" destOrd="0" presId="urn:microsoft.com/office/officeart/2008/layout/AlternatingHexagons"/>
    <dgm:cxn modelId="{03385ACE-7D7C-452F-98CA-25E4CD122080}" type="presOf" srcId="{A33E4CC8-EFF7-4B4D-A97A-F1B2FBAC1590}" destId="{B7A8E542-0860-4A4F-8F38-B38C67AFB8C3}" srcOrd="0" destOrd="0" presId="urn:microsoft.com/office/officeart/2008/layout/AlternatingHexagons"/>
    <dgm:cxn modelId="{E1989796-8B93-415A-8A4D-156E290A0B80}" type="presParOf" srcId="{A8528215-63D8-42D0-9126-E3CFEEC11F04}" destId="{9773E0C6-942B-4C0E-81AD-0702594D94E2}" srcOrd="0" destOrd="0" presId="urn:microsoft.com/office/officeart/2008/layout/AlternatingHexagons"/>
    <dgm:cxn modelId="{80522CF1-7DE2-42E9-8157-3DBB25526EC6}" type="presParOf" srcId="{9773E0C6-942B-4C0E-81AD-0702594D94E2}" destId="{DDF2F080-598B-435E-B80F-1274907B74F2}" srcOrd="0" destOrd="0" presId="urn:microsoft.com/office/officeart/2008/layout/AlternatingHexagons"/>
    <dgm:cxn modelId="{7534749F-E78A-4E85-9ABE-EBDC1D4D13CF}" type="presParOf" srcId="{9773E0C6-942B-4C0E-81AD-0702594D94E2}" destId="{FBDC3EEE-846B-4459-89EB-5EE9EB5468B3}" srcOrd="1" destOrd="0" presId="urn:microsoft.com/office/officeart/2008/layout/AlternatingHexagons"/>
    <dgm:cxn modelId="{B009BB8F-64CB-4CB6-932F-91FD86B7C01F}" type="presParOf" srcId="{9773E0C6-942B-4C0E-81AD-0702594D94E2}" destId="{7695ED6E-FF42-4702-8414-39EBA2F8266C}" srcOrd="2" destOrd="0" presId="urn:microsoft.com/office/officeart/2008/layout/AlternatingHexagons"/>
    <dgm:cxn modelId="{AFADADEF-6974-47F8-B0F0-6323A08D6B99}" type="presParOf" srcId="{9773E0C6-942B-4C0E-81AD-0702594D94E2}" destId="{D761D20D-9E14-4CD3-AEA2-DB0CC8173594}" srcOrd="3" destOrd="0" presId="urn:microsoft.com/office/officeart/2008/layout/AlternatingHexagons"/>
    <dgm:cxn modelId="{A8278F44-519F-4440-A416-AEB7DD3A1F39}" type="presParOf" srcId="{9773E0C6-942B-4C0E-81AD-0702594D94E2}" destId="{1DAAE62E-6D9D-4350-9D1E-679CDA140E77}" srcOrd="4" destOrd="0" presId="urn:microsoft.com/office/officeart/2008/layout/AlternatingHexagons"/>
    <dgm:cxn modelId="{092C80CF-4BA2-4496-95B5-89EA557523C3}" type="presParOf" srcId="{A8528215-63D8-42D0-9126-E3CFEEC11F04}" destId="{5A2EFC94-8A54-4509-953A-850E4F0D4B4B}" srcOrd="1" destOrd="0" presId="urn:microsoft.com/office/officeart/2008/layout/AlternatingHexagons"/>
    <dgm:cxn modelId="{532275C4-C382-4405-8F18-D5CCFC68FB18}" type="presParOf" srcId="{A8528215-63D8-42D0-9126-E3CFEEC11F04}" destId="{CD660CAF-6463-4EE6-BCD0-905608875799}" srcOrd="2" destOrd="0" presId="urn:microsoft.com/office/officeart/2008/layout/AlternatingHexagons"/>
    <dgm:cxn modelId="{AE0B021C-3B7B-4407-9A5D-69F0F2EA5132}" type="presParOf" srcId="{CD660CAF-6463-4EE6-BCD0-905608875799}" destId="{B7A8E542-0860-4A4F-8F38-B38C67AFB8C3}" srcOrd="0" destOrd="0" presId="urn:microsoft.com/office/officeart/2008/layout/AlternatingHexagons"/>
    <dgm:cxn modelId="{C1889CFA-397F-493D-AFE8-1596842810EA}" type="presParOf" srcId="{CD660CAF-6463-4EE6-BCD0-905608875799}" destId="{23CA6EA1-B87F-4E20-AA18-F526DA680840}" srcOrd="1" destOrd="0" presId="urn:microsoft.com/office/officeart/2008/layout/AlternatingHexagons"/>
    <dgm:cxn modelId="{D71F4D21-3799-4ED9-99F0-3D8DFD46F5C3}" type="presParOf" srcId="{CD660CAF-6463-4EE6-BCD0-905608875799}" destId="{23F73DB1-42A1-4D3E-8773-2EC611C4D110}" srcOrd="2" destOrd="0" presId="urn:microsoft.com/office/officeart/2008/layout/AlternatingHexagons"/>
    <dgm:cxn modelId="{6946FBB7-46AD-4DE1-833C-3138DB1A6DF3}" type="presParOf" srcId="{CD660CAF-6463-4EE6-BCD0-905608875799}" destId="{3FD449BB-155D-4018-B11F-CA330C3C986B}" srcOrd="3" destOrd="0" presId="urn:microsoft.com/office/officeart/2008/layout/AlternatingHexagons"/>
    <dgm:cxn modelId="{72940B5D-827C-47DC-A668-AD25012179A3}" type="presParOf" srcId="{CD660CAF-6463-4EE6-BCD0-905608875799}" destId="{0E97483B-2553-4EDD-A29B-C1CB4C0512E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2F080-598B-435E-B80F-1274907B74F2}">
      <dsp:nvSpPr>
        <dsp:cNvPr id="0" name=""/>
        <dsp:cNvSpPr/>
      </dsp:nvSpPr>
      <dsp:spPr>
        <a:xfrm rot="5400000">
          <a:off x="2578269" y="576749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Resourcing </a:t>
          </a:r>
        </a:p>
      </dsp:txBody>
      <dsp:txXfrm rot="-5400000">
        <a:off x="2917909" y="730561"/>
        <a:ext cx="1014052" cy="1165577"/>
      </dsp:txXfrm>
    </dsp:sp>
    <dsp:sp modelId="{FBDC3EEE-846B-4459-89EB-5EE9EB5468B3}">
      <dsp:nvSpPr>
        <dsp:cNvPr id="0" name=""/>
        <dsp:cNvSpPr/>
      </dsp:nvSpPr>
      <dsp:spPr>
        <a:xfrm>
          <a:off x="4206240" y="805349"/>
          <a:ext cx="188976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AE62E-6D9D-4350-9D1E-679CDA140E77}">
      <dsp:nvSpPr>
        <dsp:cNvPr id="0" name=""/>
        <dsp:cNvSpPr/>
      </dsp:nvSpPr>
      <dsp:spPr>
        <a:xfrm rot="5400000">
          <a:off x="987213" y="576749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b="1" kern="1200"/>
        </a:p>
      </dsp:txBody>
      <dsp:txXfrm rot="-5400000">
        <a:off x="1326853" y="730561"/>
        <a:ext cx="1014052" cy="1165577"/>
      </dsp:txXfrm>
    </dsp:sp>
    <dsp:sp modelId="{B7A8E542-0860-4A4F-8F38-B38C67AFB8C3}">
      <dsp:nvSpPr>
        <dsp:cNvPr id="0" name=""/>
        <dsp:cNvSpPr/>
      </dsp:nvSpPr>
      <dsp:spPr>
        <a:xfrm rot="5400000">
          <a:off x="1779693" y="2014050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Managing inbound dependencies</a:t>
          </a:r>
        </a:p>
      </dsp:txBody>
      <dsp:txXfrm rot="-5400000">
        <a:off x="2119333" y="2167862"/>
        <a:ext cx="1014052" cy="1165577"/>
      </dsp:txXfrm>
    </dsp:sp>
    <dsp:sp modelId="{23CA6EA1-B87F-4E20-AA18-F526DA680840}">
      <dsp:nvSpPr>
        <dsp:cNvPr id="0" name=""/>
        <dsp:cNvSpPr/>
      </dsp:nvSpPr>
      <dsp:spPr>
        <a:xfrm>
          <a:off x="0" y="2242650"/>
          <a:ext cx="18288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7483B-2553-4EDD-A29B-C1CB4C0512EF}">
      <dsp:nvSpPr>
        <dsp:cNvPr id="0" name=""/>
        <dsp:cNvSpPr/>
      </dsp:nvSpPr>
      <dsp:spPr>
        <a:xfrm rot="5400000">
          <a:off x="3370749" y="2014050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b="1" kern="1200"/>
        </a:p>
      </dsp:txBody>
      <dsp:txXfrm rot="-5400000">
        <a:off x="3710389" y="2167862"/>
        <a:ext cx="1014052" cy="1165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4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r">
              <a:defRPr sz="1200"/>
            </a:lvl1pPr>
          </a:lstStyle>
          <a:p>
            <a:fld id="{104A58E1-3D30-4150-83B2-D3545080C087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1111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11"/>
            <a:ext cx="3076363" cy="511731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r">
              <a:defRPr sz="1200"/>
            </a:lvl1pPr>
          </a:lstStyle>
          <a:p>
            <a:fld id="{B798712A-46C4-43A4-8DB1-72964A591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81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3076363" cy="513508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5"/>
            <a:ext cx="3076363" cy="513508"/>
          </a:xfrm>
          <a:prstGeom prst="rect">
            <a:avLst/>
          </a:prstGeom>
        </p:spPr>
        <p:txBody>
          <a:bodyPr vert="horz" lIns="94745" tIns="47373" rIns="94745" bIns="47373" rtlCol="0"/>
          <a:lstStyle>
            <a:lvl1pPr algn="r">
              <a:defRPr sz="1200"/>
            </a:lvl1pPr>
          </a:lstStyle>
          <a:p>
            <a:fld id="{D157F7B8-6B3B-4964-A7D7-1224FB4B24B9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5" tIns="47373" rIns="94745" bIns="4737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80"/>
          </a:xfrm>
          <a:prstGeom prst="rect">
            <a:avLst/>
          </a:prstGeom>
        </p:spPr>
        <p:txBody>
          <a:bodyPr vert="horz" lIns="94745" tIns="47373" rIns="94745" bIns="473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3507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3507"/>
          </a:xfrm>
          <a:prstGeom prst="rect">
            <a:avLst/>
          </a:prstGeom>
        </p:spPr>
        <p:txBody>
          <a:bodyPr vert="horz" lIns="94745" tIns="47373" rIns="94745" bIns="47373" rtlCol="0" anchor="b"/>
          <a:lstStyle>
            <a:lvl1pPr algn="r">
              <a:defRPr sz="1200"/>
            </a:lvl1pPr>
          </a:lstStyle>
          <a:p>
            <a:fld id="{0AFCF9F9-1DDC-4987-B707-0CCEC936E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93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103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088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55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44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986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43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619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10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023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84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762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210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31FE9-F90D-409B-BFAC-39D681C90C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13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31FE9-F90D-409B-BFAC-39D681C90C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28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31FE9-F90D-409B-BFAC-39D681C90C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00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31FE9-F90D-409B-BFAC-39D681C90C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0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31FE9-F90D-409B-BFAC-39D681C90C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4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31FE9-F90D-409B-BFAC-39D681C90C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434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31FE9-F90D-409B-BFAC-39D681C90C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673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31FE9-F90D-409B-BFAC-39D681C90C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2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416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36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43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7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30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6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CF9F9-1DDC-4987-B707-0CCEC936E2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1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94A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 descr="Crown_right_half.png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66145" cy="6501341"/>
          </a:xfrm>
          <a:prstGeom prst="rect">
            <a:avLst/>
          </a:prstGeom>
        </p:spPr>
      </p:pic>
      <p:pic>
        <p:nvPicPr>
          <p:cNvPr id="10" name="Picture 9" descr="Crown_right_half.png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1" b="88300"/>
          <a:stretch/>
        </p:blipFill>
        <p:spPr>
          <a:xfrm>
            <a:off x="1" y="6501341"/>
            <a:ext cx="3666145" cy="76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1698-88BC-494E-B499-C549BB1D2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0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C106F-42B8-42A1-8E89-09BCE8129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" y="557181"/>
            <a:ext cx="7735824" cy="574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91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1AA8B5-9E1F-4E2E-814C-15CDBBA176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000" y="1800000"/>
            <a:ext cx="8370000" cy="45000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/>
            </a:lvl1pPr>
            <a:lvl2pPr>
              <a:spcBef>
                <a:spcPts val="0"/>
              </a:spcBef>
              <a:spcAft>
                <a:spcPts val="900"/>
              </a:spcAft>
              <a:defRPr/>
            </a:lvl2pPr>
            <a:lvl3pPr>
              <a:spcBef>
                <a:spcPts val="0"/>
              </a:spcBef>
              <a:spcAft>
                <a:spcPts val="900"/>
              </a:spcAft>
              <a:defRPr/>
            </a:lvl3pPr>
            <a:lvl4pPr>
              <a:spcBef>
                <a:spcPts val="0"/>
              </a:spcBef>
              <a:spcAft>
                <a:spcPts val="900"/>
              </a:spcAft>
              <a:defRPr/>
            </a:lvl4pPr>
            <a:lvl5pPr>
              <a:spcBef>
                <a:spcPts val="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3DAFBA65-43E6-E147-9ED0-6DFBCFA580D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05000" y="1260000"/>
            <a:ext cx="83700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oval" w="sm" len="sm"/>
            <a:tailEnd type="oval" w="sm" len="sm"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02517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1698-88BC-494E-B499-C549BB1D2E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DBD2B-02A1-FC4A-9B44-D47E63F1D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rown_right_half.png"/>
          <p:cNvPicPr>
            <a:picLocks noChangeAspect="1"/>
          </p:cNvPicPr>
          <p:nvPr userDrawn="1"/>
        </p:nvPicPr>
        <p:blipFill>
          <a:blip r:embed="rId7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66145" cy="6501341"/>
          </a:xfrm>
          <a:prstGeom prst="rect">
            <a:avLst/>
          </a:prstGeom>
        </p:spPr>
      </p:pic>
      <p:pic>
        <p:nvPicPr>
          <p:cNvPr id="9" name="Picture 8" descr="Untitled-1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/>
          <a:stretch/>
        </p:blipFill>
        <p:spPr>
          <a:xfrm>
            <a:off x="0" y="5980014"/>
            <a:ext cx="9144000" cy="887139"/>
          </a:xfrm>
          <a:prstGeom prst="rect">
            <a:avLst/>
          </a:prstGeom>
        </p:spPr>
      </p:pic>
      <p:pic>
        <p:nvPicPr>
          <p:cNvPr id="10" name="Picture 6" descr="QMUL_Logo_White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0" y="6216020"/>
            <a:ext cx="1553671" cy="41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2532806" y="6238917"/>
            <a:ext cx="244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www.maths.qmul.ac.uk</a:t>
            </a:r>
          </a:p>
        </p:txBody>
      </p:sp>
    </p:spTree>
    <p:extLst>
      <p:ext uri="{BB962C8B-B14F-4D97-AF65-F5344CB8AC3E}">
        <p14:creationId xmlns:p14="http://schemas.microsoft.com/office/powerpoint/2010/main" val="7802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00100" y="3076856"/>
            <a:ext cx="75438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FFFFFF"/>
                </a:solidFill>
                <a:latin typeface="Tahoma" charset="0"/>
                <a:cs typeface="Tahoma" charset="0"/>
              </a:rPr>
              <a:t>MTH 4112: Lecture 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800" b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900" dirty="0">
                <a:solidFill>
                  <a:srgbClr val="FFFFFF"/>
                </a:solidFill>
                <a:latin typeface="Tahoma" charset="0"/>
                <a:cs typeface="Tahoma" charset="0"/>
              </a:rPr>
              <a:t>Lloyd Richards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900" dirty="0">
                <a:solidFill>
                  <a:srgbClr val="FFFFFF"/>
                </a:solidFill>
                <a:latin typeface="Tahoma" charset="0"/>
                <a:cs typeface="Tahoma" charset="0"/>
              </a:rPr>
              <a:t>31 October 2023</a:t>
            </a:r>
            <a:endParaRPr lang="en-GB" altLang="en-US" sz="200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5" name="Picture 6" descr="QMUL_Logo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19" y="991362"/>
            <a:ext cx="6158761" cy="164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77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7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Crowe’s NZ Pathway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757C71B-2BE7-AC9E-FFB6-3AD9B73FEEF9}"/>
              </a:ext>
            </a:extLst>
          </p:cNvPr>
          <p:cNvSpPr/>
          <p:nvPr/>
        </p:nvSpPr>
        <p:spPr>
          <a:xfrm>
            <a:off x="603682" y="3355759"/>
            <a:ext cx="8335045" cy="763480"/>
          </a:xfrm>
          <a:prstGeom prst="rightArrow">
            <a:avLst>
              <a:gd name="adj1" fmla="val 50000"/>
              <a:gd name="adj2" fmla="val 68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7AFF68-E214-D559-D576-6FDC14AE4500}"/>
              </a:ext>
            </a:extLst>
          </p:cNvPr>
          <p:cNvGrpSpPr/>
          <p:nvPr/>
        </p:nvGrpSpPr>
        <p:grpSpPr>
          <a:xfrm>
            <a:off x="816741" y="1420382"/>
            <a:ext cx="2450239" cy="1655236"/>
            <a:chOff x="816741" y="1471182"/>
            <a:chExt cx="2450239" cy="16552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0748378-9095-16C8-017A-E4D9485E1DA3}"/>
                </a:ext>
              </a:extLst>
            </p:cNvPr>
            <p:cNvSpPr/>
            <p:nvPr/>
          </p:nvSpPr>
          <p:spPr>
            <a:xfrm>
              <a:off x="1681862" y="2406418"/>
              <a:ext cx="720000" cy="72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DD156ABF-E362-24B9-0D15-BFA8057EDA57}"/>
                </a:ext>
              </a:extLst>
            </p:cNvPr>
            <p:cNvSpPr/>
            <p:nvPr/>
          </p:nvSpPr>
          <p:spPr>
            <a:xfrm>
              <a:off x="816741" y="1471182"/>
              <a:ext cx="2450239" cy="1152000"/>
            </a:xfrm>
            <a:prstGeom prst="round2SameRect">
              <a:avLst>
                <a:gd name="adj1" fmla="val 12097"/>
                <a:gd name="adj2" fmla="val 42985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108000" rIns="0" bIns="36000" rtlCol="0" anchor="ctr"/>
            <a:lstStyle/>
            <a:p>
              <a:pPr algn="ctr"/>
              <a:r>
                <a:rPr lang="en-GB" sz="1200" b="1" i="1" dirty="0">
                  <a:solidFill>
                    <a:schemeClr val="tx1"/>
                  </a:solidFill>
                </a:rPr>
                <a:t>December 2021 </a:t>
              </a:r>
              <a:r>
                <a:rPr lang="en-GB" sz="1200" dirty="0">
                  <a:solidFill>
                    <a:schemeClr val="tx1"/>
                  </a:solidFill>
                </a:rPr>
                <a:t>–  Submission of a commitment letter to the SBTi (aligned to the ‘</a:t>
              </a:r>
              <a:r>
                <a:rPr lang="en-GB" sz="1200" i="1" dirty="0">
                  <a:solidFill>
                    <a:schemeClr val="tx1"/>
                  </a:solidFill>
                </a:rPr>
                <a:t>well below 2°C pathway</a:t>
              </a:r>
              <a:r>
                <a:rPr lang="en-GB" sz="1200" dirty="0">
                  <a:solidFill>
                    <a:schemeClr val="tx1"/>
                  </a:solidFill>
                </a:rPr>
                <a:t>’).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05E5A1F-1376-200A-A1AF-41E99E7DA2F7}"/>
                </a:ext>
              </a:extLst>
            </p:cNvPr>
            <p:cNvCxnSpPr>
              <a:cxnSpLocks/>
            </p:cNvCxnSpPr>
            <p:nvPr/>
          </p:nvCxnSpPr>
          <p:spPr>
            <a:xfrm>
              <a:off x="1725930" y="2625543"/>
              <a:ext cx="641985" cy="0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281CB5-963E-502E-21C1-0BCBC7635CB6}"/>
              </a:ext>
            </a:extLst>
          </p:cNvPr>
          <p:cNvCxnSpPr/>
          <p:nvPr/>
        </p:nvCxnSpPr>
        <p:spPr>
          <a:xfrm>
            <a:off x="2041861" y="3169920"/>
            <a:ext cx="0" cy="28448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1B89D3D-B7EC-B73B-F1EE-8ADAC5D82F0C}"/>
              </a:ext>
            </a:extLst>
          </p:cNvPr>
          <p:cNvSpPr/>
          <p:nvPr/>
        </p:nvSpPr>
        <p:spPr>
          <a:xfrm rot="10800000">
            <a:off x="1967780" y="4317938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16235CB7-BCAD-D0F9-3047-CF7500FCE632}"/>
              </a:ext>
            </a:extLst>
          </p:cNvPr>
          <p:cNvSpPr/>
          <p:nvPr/>
        </p:nvSpPr>
        <p:spPr>
          <a:xfrm>
            <a:off x="1107759" y="4818039"/>
            <a:ext cx="2450239" cy="1152000"/>
          </a:xfrm>
          <a:prstGeom prst="round2SameRect">
            <a:avLst>
              <a:gd name="adj1" fmla="val 41077"/>
              <a:gd name="adj2" fmla="val 84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36000" rtlCol="0" anchor="ctr"/>
          <a:lstStyle/>
          <a:p>
            <a:pPr algn="ctr"/>
            <a:r>
              <a:rPr lang="en-GB" sz="1200" b="1" i="1" spc="-20" dirty="0">
                <a:solidFill>
                  <a:schemeClr val="tx1"/>
                </a:solidFill>
              </a:rPr>
              <a:t>January 2022 </a:t>
            </a:r>
            <a:r>
              <a:rPr lang="en-GB" sz="1200" spc="-20" dirty="0">
                <a:solidFill>
                  <a:schemeClr val="tx1"/>
                </a:solidFill>
              </a:rPr>
              <a:t>– Mobilisation of the Net Zero project.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E8916B-C8EC-B566-06D0-91041DE996BB}"/>
              </a:ext>
            </a:extLst>
          </p:cNvPr>
          <p:cNvCxnSpPr>
            <a:cxnSpLocks/>
          </p:cNvCxnSpPr>
          <p:nvPr/>
        </p:nvCxnSpPr>
        <p:spPr>
          <a:xfrm rot="10800000">
            <a:off x="2011887" y="4818813"/>
            <a:ext cx="641985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0862CD-ABE1-67DD-00DD-E1ED2ABBACF1}"/>
              </a:ext>
            </a:extLst>
          </p:cNvPr>
          <p:cNvGrpSpPr/>
          <p:nvPr/>
        </p:nvGrpSpPr>
        <p:grpSpPr>
          <a:xfrm>
            <a:off x="1853751" y="2579358"/>
            <a:ext cx="445546" cy="409434"/>
            <a:chOff x="7440614" y="3838912"/>
            <a:chExt cx="623888" cy="552450"/>
          </a:xfrm>
          <a:solidFill>
            <a:schemeClr val="accent1"/>
          </a:solidFill>
        </p:grpSpPr>
        <p:sp>
          <p:nvSpPr>
            <p:cNvPr id="15" name="Freeform 120">
              <a:extLst>
                <a:ext uri="{FF2B5EF4-FFF2-40B4-BE49-F238E27FC236}">
                  <a16:creationId xmlns:a16="http://schemas.microsoft.com/office/drawing/2014/main" id="{0392E55E-0703-CC3F-E5C8-6E781DD74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614" y="3838912"/>
              <a:ext cx="469900" cy="552450"/>
            </a:xfrm>
            <a:custGeom>
              <a:avLst/>
              <a:gdLst>
                <a:gd name="T0" fmla="*/ 46 w 52"/>
                <a:gd name="T1" fmla="*/ 55 h 61"/>
                <a:gd name="T2" fmla="*/ 46 w 52"/>
                <a:gd name="T3" fmla="*/ 55 h 61"/>
                <a:gd name="T4" fmla="*/ 6 w 52"/>
                <a:gd name="T5" fmla="*/ 55 h 61"/>
                <a:gd name="T6" fmla="*/ 5 w 52"/>
                <a:gd name="T7" fmla="*/ 55 h 61"/>
                <a:gd name="T8" fmla="*/ 5 w 52"/>
                <a:gd name="T9" fmla="*/ 19 h 61"/>
                <a:gd name="T10" fmla="*/ 19 w 52"/>
                <a:gd name="T11" fmla="*/ 19 h 61"/>
                <a:gd name="T12" fmla="*/ 19 w 52"/>
                <a:gd name="T13" fmla="*/ 5 h 61"/>
                <a:gd name="T14" fmla="*/ 42 w 52"/>
                <a:gd name="T15" fmla="*/ 5 h 61"/>
                <a:gd name="T16" fmla="*/ 49 w 52"/>
                <a:gd name="T17" fmla="*/ 3 h 61"/>
                <a:gd name="T18" fmla="*/ 51 w 52"/>
                <a:gd name="T19" fmla="*/ 3 h 61"/>
                <a:gd name="T20" fmla="*/ 46 w 52"/>
                <a:gd name="T21" fmla="*/ 0 h 61"/>
                <a:gd name="T22" fmla="*/ 18 w 52"/>
                <a:gd name="T23" fmla="*/ 0 h 61"/>
                <a:gd name="T24" fmla="*/ 11 w 52"/>
                <a:gd name="T25" fmla="*/ 3 h 61"/>
                <a:gd name="T26" fmla="*/ 3 w 52"/>
                <a:gd name="T27" fmla="*/ 11 h 61"/>
                <a:gd name="T28" fmla="*/ 0 w 52"/>
                <a:gd name="T29" fmla="*/ 18 h 61"/>
                <a:gd name="T30" fmla="*/ 0 w 52"/>
                <a:gd name="T31" fmla="*/ 55 h 61"/>
                <a:gd name="T32" fmla="*/ 6 w 52"/>
                <a:gd name="T33" fmla="*/ 61 h 61"/>
                <a:gd name="T34" fmla="*/ 46 w 52"/>
                <a:gd name="T35" fmla="*/ 61 h 61"/>
                <a:gd name="T36" fmla="*/ 52 w 52"/>
                <a:gd name="T37" fmla="*/ 55 h 61"/>
                <a:gd name="T38" fmla="*/ 52 w 52"/>
                <a:gd name="T39" fmla="*/ 42 h 61"/>
                <a:gd name="T40" fmla="*/ 46 w 52"/>
                <a:gd name="T41" fmla="*/ 44 h 61"/>
                <a:gd name="T42" fmla="*/ 46 w 52"/>
                <a:gd name="T43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61">
                  <a:moveTo>
                    <a:pt x="46" y="55"/>
                  </a:moveTo>
                  <a:cubicBezTo>
                    <a:pt x="46" y="55"/>
                    <a:pt x="46" y="55"/>
                    <a:pt x="4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5" y="55"/>
                    <a:pt x="5" y="55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3"/>
                    <a:pt x="50" y="3"/>
                    <a:pt x="51" y="3"/>
                  </a:cubicBezTo>
                  <a:cubicBezTo>
                    <a:pt x="50" y="1"/>
                    <a:pt x="48" y="0"/>
                    <a:pt x="4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3" y="1"/>
                    <a:pt x="11" y="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3"/>
                    <a:pt x="0" y="16"/>
                    <a:pt x="0" y="1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8"/>
                    <a:pt x="3" y="61"/>
                    <a:pt x="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9" y="61"/>
                    <a:pt x="52" y="58"/>
                    <a:pt x="52" y="5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4"/>
                    <a:pt x="46" y="44"/>
                    <a:pt x="46" y="44"/>
                  </a:cubicBezTo>
                  <a:lnTo>
                    <a:pt x="46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21">
              <a:extLst>
                <a:ext uri="{FF2B5EF4-FFF2-40B4-BE49-F238E27FC236}">
                  <a16:creationId xmlns:a16="http://schemas.microsoft.com/office/drawing/2014/main" id="{EB255295-C3B3-A5B0-84F1-050B77100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8564" y="3838912"/>
              <a:ext cx="515938" cy="425450"/>
            </a:xfrm>
            <a:custGeom>
              <a:avLst/>
              <a:gdLst>
                <a:gd name="T0" fmla="*/ 56 w 57"/>
                <a:gd name="T1" fmla="*/ 11 h 47"/>
                <a:gd name="T2" fmla="*/ 45 w 57"/>
                <a:gd name="T3" fmla="*/ 1 h 47"/>
                <a:gd name="T4" fmla="*/ 42 w 57"/>
                <a:gd name="T5" fmla="*/ 1 h 47"/>
                <a:gd name="T6" fmla="*/ 39 w 57"/>
                <a:gd name="T7" fmla="*/ 7 h 47"/>
                <a:gd name="T8" fmla="*/ 39 w 57"/>
                <a:gd name="T9" fmla="*/ 7 h 47"/>
                <a:gd name="T10" fmla="*/ 25 w 57"/>
                <a:gd name="T11" fmla="*/ 12 h 47"/>
                <a:gd name="T12" fmla="*/ 23 w 57"/>
                <a:gd name="T13" fmla="*/ 14 h 47"/>
                <a:gd name="T14" fmla="*/ 14 w 57"/>
                <a:gd name="T15" fmla="*/ 43 h 47"/>
                <a:gd name="T16" fmla="*/ 2 w 57"/>
                <a:gd name="T17" fmla="*/ 43 h 47"/>
                <a:gd name="T18" fmla="*/ 0 w 57"/>
                <a:gd name="T19" fmla="*/ 45 h 47"/>
                <a:gd name="T20" fmla="*/ 2 w 57"/>
                <a:gd name="T21" fmla="*/ 47 h 47"/>
                <a:gd name="T22" fmla="*/ 17 w 57"/>
                <a:gd name="T23" fmla="*/ 47 h 47"/>
                <a:gd name="T24" fmla="*/ 18 w 57"/>
                <a:gd name="T25" fmla="*/ 47 h 47"/>
                <a:gd name="T26" fmla="*/ 18 w 57"/>
                <a:gd name="T27" fmla="*/ 47 h 47"/>
                <a:gd name="T28" fmla="*/ 46 w 57"/>
                <a:gd name="T29" fmla="*/ 34 h 47"/>
                <a:gd name="T30" fmla="*/ 47 w 57"/>
                <a:gd name="T31" fmla="*/ 32 h 47"/>
                <a:gd name="T32" fmla="*/ 51 w 57"/>
                <a:gd name="T33" fmla="*/ 17 h 47"/>
                <a:gd name="T34" fmla="*/ 51 w 57"/>
                <a:gd name="T35" fmla="*/ 17 h 47"/>
                <a:gd name="T36" fmla="*/ 56 w 57"/>
                <a:gd name="T37" fmla="*/ 13 h 47"/>
                <a:gd name="T38" fmla="*/ 56 w 57"/>
                <a:gd name="T39" fmla="*/ 11 h 47"/>
                <a:gd name="T40" fmla="*/ 36 w 57"/>
                <a:gd name="T41" fmla="*/ 27 h 47"/>
                <a:gd name="T42" fmla="*/ 33 w 57"/>
                <a:gd name="T43" fmla="*/ 26 h 47"/>
                <a:gd name="T44" fmla="*/ 18 w 57"/>
                <a:gd name="T45" fmla="*/ 44 h 47"/>
                <a:gd name="T46" fmla="*/ 18 w 57"/>
                <a:gd name="T47" fmla="*/ 44 h 47"/>
                <a:gd name="T48" fmla="*/ 17 w 57"/>
                <a:gd name="T49" fmla="*/ 44 h 47"/>
                <a:gd name="T50" fmla="*/ 17 w 57"/>
                <a:gd name="T51" fmla="*/ 43 h 47"/>
                <a:gd name="T52" fmla="*/ 32 w 57"/>
                <a:gd name="T53" fmla="*/ 25 h 47"/>
                <a:gd name="T54" fmla="*/ 31 w 57"/>
                <a:gd name="T55" fmla="*/ 23 h 47"/>
                <a:gd name="T56" fmla="*/ 35 w 57"/>
                <a:gd name="T57" fmla="*/ 19 h 47"/>
                <a:gd name="T58" fmla="*/ 39 w 57"/>
                <a:gd name="T59" fmla="*/ 23 h 47"/>
                <a:gd name="T60" fmla="*/ 36 w 57"/>
                <a:gd name="T61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" h="47">
                  <a:moveTo>
                    <a:pt x="56" y="1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4" y="0"/>
                    <a:pt x="43" y="0"/>
                    <a:pt x="42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3"/>
                    <a:pt x="23" y="14"/>
                    <a:pt x="23" y="14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3"/>
                    <a:pt x="0" y="44"/>
                    <a:pt x="0" y="45"/>
                  </a:cubicBezTo>
                  <a:cubicBezTo>
                    <a:pt x="0" y="46"/>
                    <a:pt x="1" y="47"/>
                    <a:pt x="2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7" y="33"/>
                    <a:pt x="47" y="32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2"/>
                    <a:pt x="56" y="11"/>
                  </a:cubicBezTo>
                  <a:close/>
                  <a:moveTo>
                    <a:pt x="36" y="27"/>
                  </a:moveTo>
                  <a:cubicBezTo>
                    <a:pt x="35" y="27"/>
                    <a:pt x="34" y="27"/>
                    <a:pt x="33" y="2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3"/>
                    <a:pt x="17" y="43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1" y="24"/>
                    <a:pt x="31" y="23"/>
                  </a:cubicBezTo>
                  <a:cubicBezTo>
                    <a:pt x="31" y="21"/>
                    <a:pt x="33" y="19"/>
                    <a:pt x="35" y="19"/>
                  </a:cubicBezTo>
                  <a:cubicBezTo>
                    <a:pt x="37" y="19"/>
                    <a:pt x="39" y="20"/>
                    <a:pt x="39" y="23"/>
                  </a:cubicBezTo>
                  <a:cubicBezTo>
                    <a:pt x="40" y="25"/>
                    <a:pt x="38" y="27"/>
                    <a:pt x="36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441438-91AA-3DF0-2B9B-8584BD36E524}"/>
              </a:ext>
            </a:extLst>
          </p:cNvPr>
          <p:cNvCxnSpPr/>
          <p:nvPr/>
        </p:nvCxnSpPr>
        <p:spPr>
          <a:xfrm>
            <a:off x="2332879" y="3948881"/>
            <a:ext cx="0" cy="28448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64D4520-32EE-BAE2-F79B-68A543C0CD80}"/>
              </a:ext>
            </a:extLst>
          </p:cNvPr>
          <p:cNvSpPr/>
          <p:nvPr/>
        </p:nvSpPr>
        <p:spPr>
          <a:xfrm>
            <a:off x="4666630" y="235111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BCFBF0F1-A856-513B-1192-B6F250F9C2D8}"/>
              </a:ext>
            </a:extLst>
          </p:cNvPr>
          <p:cNvSpPr/>
          <p:nvPr/>
        </p:nvSpPr>
        <p:spPr>
          <a:xfrm>
            <a:off x="3840434" y="1418242"/>
            <a:ext cx="2450239" cy="1152000"/>
          </a:xfrm>
          <a:prstGeom prst="round2SameRect">
            <a:avLst>
              <a:gd name="adj1" fmla="val 12097"/>
              <a:gd name="adj2" fmla="val 4298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108000" rIns="0" bIns="36000" rtlCol="0" anchor="ctr"/>
          <a:lstStyle/>
          <a:p>
            <a:pPr algn="ctr"/>
            <a:r>
              <a:rPr lang="en-GB" sz="1200" b="1" i="1" dirty="0">
                <a:solidFill>
                  <a:schemeClr val="tx1"/>
                </a:solidFill>
              </a:rPr>
              <a:t>November 2022 </a:t>
            </a:r>
            <a:r>
              <a:rPr lang="en-GB" sz="1200" dirty="0">
                <a:solidFill>
                  <a:schemeClr val="tx1"/>
                </a:solidFill>
              </a:rPr>
              <a:t>– Submission of science-based emissions reduction targets to the SBTi.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4D247F-0963-0BFF-40D4-08CD306A5713}"/>
              </a:ext>
            </a:extLst>
          </p:cNvPr>
          <p:cNvCxnSpPr>
            <a:cxnSpLocks/>
          </p:cNvCxnSpPr>
          <p:nvPr/>
        </p:nvCxnSpPr>
        <p:spPr>
          <a:xfrm>
            <a:off x="4710698" y="2570242"/>
            <a:ext cx="641985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894B6C-0162-869D-7F9A-572333E22184}"/>
              </a:ext>
            </a:extLst>
          </p:cNvPr>
          <p:cNvCxnSpPr/>
          <p:nvPr/>
        </p:nvCxnSpPr>
        <p:spPr>
          <a:xfrm>
            <a:off x="5025857" y="3166904"/>
            <a:ext cx="0" cy="28448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DBC3C4-2F52-38F0-4F0A-0DB3314BFBCE}"/>
              </a:ext>
            </a:extLst>
          </p:cNvPr>
          <p:cNvGrpSpPr/>
          <p:nvPr/>
        </p:nvGrpSpPr>
        <p:grpSpPr>
          <a:xfrm>
            <a:off x="2103303" y="4400666"/>
            <a:ext cx="448952" cy="445633"/>
            <a:chOff x="3074988" y="5805488"/>
            <a:chExt cx="650875" cy="650875"/>
          </a:xfrm>
          <a:solidFill>
            <a:schemeClr val="accent1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272F7B-98EF-2CD0-2F30-F7DD53989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925" y="6230938"/>
              <a:ext cx="136525" cy="1349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B8C39D6D-A18F-A959-59A9-5B42F528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0" y="6384925"/>
              <a:ext cx="234950" cy="71438"/>
            </a:xfrm>
            <a:custGeom>
              <a:avLst/>
              <a:gdLst>
                <a:gd name="T0" fmla="*/ 22 w 26"/>
                <a:gd name="T1" fmla="*/ 0 h 8"/>
                <a:gd name="T2" fmla="*/ 22 w 26"/>
                <a:gd name="T3" fmla="*/ 0 h 8"/>
                <a:gd name="T4" fmla="*/ 5 w 26"/>
                <a:gd name="T5" fmla="*/ 0 h 8"/>
                <a:gd name="T6" fmla="*/ 5 w 26"/>
                <a:gd name="T7" fmla="*/ 0 h 8"/>
                <a:gd name="T8" fmla="*/ 0 w 26"/>
                <a:gd name="T9" fmla="*/ 4 h 8"/>
                <a:gd name="T10" fmla="*/ 0 w 26"/>
                <a:gd name="T11" fmla="*/ 8 h 8"/>
                <a:gd name="T12" fmla="*/ 26 w 26"/>
                <a:gd name="T13" fmla="*/ 8 h 8"/>
                <a:gd name="T14" fmla="*/ 26 w 26"/>
                <a:gd name="T15" fmla="*/ 4 h 8"/>
                <a:gd name="T16" fmla="*/ 22 w 26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8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A17111-1BF3-1204-3D67-BCBEB7C1F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963" y="6149975"/>
              <a:ext cx="136525" cy="1349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89D49828-FD04-062D-8827-F9FBBB33C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988" y="6302375"/>
              <a:ext cx="234950" cy="73025"/>
            </a:xfrm>
            <a:custGeom>
              <a:avLst/>
              <a:gdLst>
                <a:gd name="T0" fmla="*/ 26 w 26"/>
                <a:gd name="T1" fmla="*/ 4 h 8"/>
                <a:gd name="T2" fmla="*/ 22 w 26"/>
                <a:gd name="T3" fmla="*/ 0 h 8"/>
                <a:gd name="T4" fmla="*/ 22 w 26"/>
                <a:gd name="T5" fmla="*/ 0 h 8"/>
                <a:gd name="T6" fmla="*/ 5 w 26"/>
                <a:gd name="T7" fmla="*/ 0 h 8"/>
                <a:gd name="T8" fmla="*/ 5 w 26"/>
                <a:gd name="T9" fmla="*/ 0 h 8"/>
                <a:gd name="T10" fmla="*/ 0 w 26"/>
                <a:gd name="T11" fmla="*/ 4 h 8"/>
                <a:gd name="T12" fmla="*/ 0 w 26"/>
                <a:gd name="T13" fmla="*/ 8 h 8"/>
                <a:gd name="T14" fmla="*/ 26 w 26"/>
                <a:gd name="T15" fmla="*/ 8 h 8"/>
                <a:gd name="T16" fmla="*/ 26 w 26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8">
                  <a:moveTo>
                    <a:pt x="26" y="4"/>
                  </a:moveTo>
                  <a:cubicBezTo>
                    <a:pt x="26" y="2"/>
                    <a:pt x="24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6" y="8"/>
                    <a:pt x="26" y="8"/>
                    <a:pt x="26" y="8"/>
                  </a:cubicBez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5174BED-99AC-27F8-DE52-E65127BF8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888" y="6149975"/>
              <a:ext cx="136525" cy="1349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8286B8D5-7F14-CD22-2534-E1A50D261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913" y="6302375"/>
              <a:ext cx="234950" cy="73025"/>
            </a:xfrm>
            <a:custGeom>
              <a:avLst/>
              <a:gdLst>
                <a:gd name="T0" fmla="*/ 22 w 26"/>
                <a:gd name="T1" fmla="*/ 0 h 8"/>
                <a:gd name="T2" fmla="*/ 22 w 26"/>
                <a:gd name="T3" fmla="*/ 0 h 8"/>
                <a:gd name="T4" fmla="*/ 5 w 26"/>
                <a:gd name="T5" fmla="*/ 0 h 8"/>
                <a:gd name="T6" fmla="*/ 5 w 26"/>
                <a:gd name="T7" fmla="*/ 0 h 8"/>
                <a:gd name="T8" fmla="*/ 0 w 26"/>
                <a:gd name="T9" fmla="*/ 4 h 8"/>
                <a:gd name="T10" fmla="*/ 0 w 26"/>
                <a:gd name="T11" fmla="*/ 8 h 8"/>
                <a:gd name="T12" fmla="*/ 26 w 26"/>
                <a:gd name="T13" fmla="*/ 8 h 8"/>
                <a:gd name="T14" fmla="*/ 26 w 26"/>
                <a:gd name="T15" fmla="*/ 4 h 8"/>
                <a:gd name="T16" fmla="*/ 22 w 26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8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49">
              <a:extLst>
                <a:ext uri="{FF2B5EF4-FFF2-40B4-BE49-F238E27FC236}">
                  <a16:creationId xmlns:a16="http://schemas.microsoft.com/office/drawing/2014/main" id="{DEDF3236-C19C-73C2-2308-B05FF8ED90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9450" y="5805488"/>
              <a:ext cx="361950" cy="361950"/>
            </a:xfrm>
            <a:custGeom>
              <a:avLst/>
              <a:gdLst>
                <a:gd name="T0" fmla="*/ 5 w 40"/>
                <a:gd name="T1" fmla="*/ 23 h 40"/>
                <a:gd name="T2" fmla="*/ 7 w 40"/>
                <a:gd name="T3" fmla="*/ 27 h 40"/>
                <a:gd name="T4" fmla="*/ 4 w 40"/>
                <a:gd name="T5" fmla="*/ 32 h 40"/>
                <a:gd name="T6" fmla="*/ 8 w 40"/>
                <a:gd name="T7" fmla="*/ 36 h 40"/>
                <a:gd name="T8" fmla="*/ 13 w 40"/>
                <a:gd name="T9" fmla="*/ 33 h 40"/>
                <a:gd name="T10" fmla="*/ 16 w 40"/>
                <a:gd name="T11" fmla="*/ 34 h 40"/>
                <a:gd name="T12" fmla="*/ 18 w 40"/>
                <a:gd name="T13" fmla="*/ 39 h 40"/>
                <a:gd name="T14" fmla="*/ 20 w 40"/>
                <a:gd name="T15" fmla="*/ 40 h 40"/>
                <a:gd name="T16" fmla="*/ 23 w 40"/>
                <a:gd name="T17" fmla="*/ 39 h 40"/>
                <a:gd name="T18" fmla="*/ 24 w 40"/>
                <a:gd name="T19" fmla="*/ 34 h 40"/>
                <a:gd name="T20" fmla="*/ 28 w 40"/>
                <a:gd name="T21" fmla="*/ 33 h 40"/>
                <a:gd name="T22" fmla="*/ 32 w 40"/>
                <a:gd name="T23" fmla="*/ 36 h 40"/>
                <a:gd name="T24" fmla="*/ 36 w 40"/>
                <a:gd name="T25" fmla="*/ 32 h 40"/>
                <a:gd name="T26" fmla="*/ 34 w 40"/>
                <a:gd name="T27" fmla="*/ 27 h 40"/>
                <a:gd name="T28" fmla="*/ 35 w 40"/>
                <a:gd name="T29" fmla="*/ 23 h 40"/>
                <a:gd name="T30" fmla="*/ 40 w 40"/>
                <a:gd name="T31" fmla="*/ 22 h 40"/>
                <a:gd name="T32" fmla="*/ 40 w 40"/>
                <a:gd name="T33" fmla="*/ 20 h 40"/>
                <a:gd name="T34" fmla="*/ 40 w 40"/>
                <a:gd name="T35" fmla="*/ 17 h 40"/>
                <a:gd name="T36" fmla="*/ 35 w 40"/>
                <a:gd name="T37" fmla="*/ 16 h 40"/>
                <a:gd name="T38" fmla="*/ 34 w 40"/>
                <a:gd name="T39" fmla="*/ 12 h 40"/>
                <a:gd name="T40" fmla="*/ 36 w 40"/>
                <a:gd name="T41" fmla="*/ 7 h 40"/>
                <a:gd name="T42" fmla="*/ 32 w 40"/>
                <a:gd name="T43" fmla="*/ 4 h 40"/>
                <a:gd name="T44" fmla="*/ 28 w 40"/>
                <a:gd name="T45" fmla="*/ 6 h 40"/>
                <a:gd name="T46" fmla="*/ 24 w 40"/>
                <a:gd name="T47" fmla="*/ 5 h 40"/>
                <a:gd name="T48" fmla="*/ 23 w 40"/>
                <a:gd name="T49" fmla="*/ 0 h 40"/>
                <a:gd name="T50" fmla="*/ 20 w 40"/>
                <a:gd name="T51" fmla="*/ 0 h 40"/>
                <a:gd name="T52" fmla="*/ 18 w 40"/>
                <a:gd name="T53" fmla="*/ 0 h 40"/>
                <a:gd name="T54" fmla="*/ 16 w 40"/>
                <a:gd name="T55" fmla="*/ 5 h 40"/>
                <a:gd name="T56" fmla="*/ 13 w 40"/>
                <a:gd name="T57" fmla="*/ 6 h 40"/>
                <a:gd name="T58" fmla="*/ 8 w 40"/>
                <a:gd name="T59" fmla="*/ 4 h 40"/>
                <a:gd name="T60" fmla="*/ 4 w 40"/>
                <a:gd name="T61" fmla="*/ 7 h 40"/>
                <a:gd name="T62" fmla="*/ 7 w 40"/>
                <a:gd name="T63" fmla="*/ 12 h 40"/>
                <a:gd name="T64" fmla="*/ 5 w 40"/>
                <a:gd name="T65" fmla="*/ 16 h 40"/>
                <a:gd name="T66" fmla="*/ 0 w 40"/>
                <a:gd name="T67" fmla="*/ 17 h 40"/>
                <a:gd name="T68" fmla="*/ 0 w 40"/>
                <a:gd name="T69" fmla="*/ 20 h 40"/>
                <a:gd name="T70" fmla="*/ 0 w 40"/>
                <a:gd name="T71" fmla="*/ 22 h 40"/>
                <a:gd name="T72" fmla="*/ 5 w 40"/>
                <a:gd name="T73" fmla="*/ 23 h 40"/>
                <a:gd name="T74" fmla="*/ 20 w 40"/>
                <a:gd name="T75" fmla="*/ 14 h 40"/>
                <a:gd name="T76" fmla="*/ 26 w 40"/>
                <a:gd name="T77" fmla="*/ 20 h 40"/>
                <a:gd name="T78" fmla="*/ 20 w 40"/>
                <a:gd name="T79" fmla="*/ 26 h 40"/>
                <a:gd name="T80" fmla="*/ 14 w 40"/>
                <a:gd name="T81" fmla="*/ 20 h 40"/>
                <a:gd name="T82" fmla="*/ 20 w 40"/>
                <a:gd name="T83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40">
                  <a:moveTo>
                    <a:pt x="5" y="23"/>
                  </a:moveTo>
                  <a:cubicBezTo>
                    <a:pt x="6" y="25"/>
                    <a:pt x="6" y="26"/>
                    <a:pt x="7" y="27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3"/>
                    <a:pt x="7" y="34"/>
                    <a:pt x="8" y="36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9" y="40"/>
                    <a:pt x="20" y="40"/>
                  </a:cubicBezTo>
                  <a:cubicBezTo>
                    <a:pt x="21" y="40"/>
                    <a:pt x="22" y="40"/>
                    <a:pt x="23" y="3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6" y="34"/>
                    <a:pt x="27" y="34"/>
                    <a:pt x="28" y="33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4"/>
                    <a:pt x="35" y="33"/>
                    <a:pt x="36" y="32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5" y="25"/>
                    <a:pt x="35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1"/>
                    <a:pt x="40" y="21"/>
                    <a:pt x="40" y="20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4"/>
                    <a:pt x="34" y="13"/>
                    <a:pt x="34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6"/>
                    <a:pt x="34" y="5"/>
                    <a:pt x="32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6" y="5"/>
                    <a:pt x="24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4" y="6"/>
                    <a:pt x="13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5" y="6"/>
                    <a:pt x="4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lnTo>
                    <a:pt x="5" y="23"/>
                  </a:lnTo>
                  <a:close/>
                  <a:moveTo>
                    <a:pt x="20" y="14"/>
                  </a:moveTo>
                  <a:cubicBezTo>
                    <a:pt x="24" y="14"/>
                    <a:pt x="26" y="16"/>
                    <a:pt x="26" y="20"/>
                  </a:cubicBezTo>
                  <a:cubicBezTo>
                    <a:pt x="26" y="23"/>
                    <a:pt x="24" y="26"/>
                    <a:pt x="20" y="26"/>
                  </a:cubicBezTo>
                  <a:cubicBezTo>
                    <a:pt x="17" y="26"/>
                    <a:pt x="14" y="23"/>
                    <a:pt x="14" y="20"/>
                  </a:cubicBezTo>
                  <a:cubicBezTo>
                    <a:pt x="14" y="16"/>
                    <a:pt x="17" y="14"/>
                    <a:pt x="2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4609DCB1-D2F5-9A83-6C39-E326801828E0}"/>
              </a:ext>
            </a:extLst>
          </p:cNvPr>
          <p:cNvSpPr/>
          <p:nvPr/>
        </p:nvSpPr>
        <p:spPr>
          <a:xfrm rot="10800000">
            <a:off x="4961922" y="4317938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2D28926B-758B-49DD-8888-CBC7C73A158D}"/>
              </a:ext>
            </a:extLst>
          </p:cNvPr>
          <p:cNvSpPr/>
          <p:nvPr/>
        </p:nvSpPr>
        <p:spPr>
          <a:xfrm>
            <a:off x="4101901" y="4818039"/>
            <a:ext cx="2450239" cy="1152000"/>
          </a:xfrm>
          <a:prstGeom prst="round2SameRect">
            <a:avLst>
              <a:gd name="adj1" fmla="val 41077"/>
              <a:gd name="adj2" fmla="val 84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36000" rtlCol="0" anchor="ctr"/>
          <a:lstStyle/>
          <a:p>
            <a:pPr algn="ctr"/>
            <a:r>
              <a:rPr lang="en-GB" sz="1200" b="1" i="1" spc="-20" dirty="0">
                <a:solidFill>
                  <a:schemeClr val="tx1"/>
                </a:solidFill>
              </a:rPr>
              <a:t>December 2022 </a:t>
            </a:r>
            <a:r>
              <a:rPr lang="en-GB" sz="1200" spc="-20" dirty="0">
                <a:solidFill>
                  <a:schemeClr val="tx1"/>
                </a:solidFill>
              </a:rPr>
              <a:t>– Action planning.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C85FB98-7C7D-AB11-94C4-F1670AD1A89D}"/>
              </a:ext>
            </a:extLst>
          </p:cNvPr>
          <p:cNvCxnSpPr>
            <a:cxnSpLocks/>
          </p:cNvCxnSpPr>
          <p:nvPr/>
        </p:nvCxnSpPr>
        <p:spPr>
          <a:xfrm rot="10800000">
            <a:off x="5006029" y="4818813"/>
            <a:ext cx="641985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7EF044-BBE3-AF4E-702E-61C2E54585AA}"/>
              </a:ext>
            </a:extLst>
          </p:cNvPr>
          <p:cNvCxnSpPr/>
          <p:nvPr/>
        </p:nvCxnSpPr>
        <p:spPr>
          <a:xfrm>
            <a:off x="5307979" y="3948881"/>
            <a:ext cx="0" cy="28448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655AE4D-0F12-A30E-64D7-B8E8E1D4A711}"/>
              </a:ext>
            </a:extLst>
          </p:cNvPr>
          <p:cNvSpPr/>
          <p:nvPr/>
        </p:nvSpPr>
        <p:spPr>
          <a:xfrm>
            <a:off x="7170161" y="236259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0ABBE7E4-DCBC-E7EC-2FE5-61D7B2A867FE}"/>
              </a:ext>
            </a:extLst>
          </p:cNvPr>
          <p:cNvSpPr/>
          <p:nvPr/>
        </p:nvSpPr>
        <p:spPr>
          <a:xfrm>
            <a:off x="6305040" y="1427358"/>
            <a:ext cx="2450239" cy="1152000"/>
          </a:xfrm>
          <a:prstGeom prst="round2SameRect">
            <a:avLst>
              <a:gd name="adj1" fmla="val 12097"/>
              <a:gd name="adj2" fmla="val 4298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108000" rIns="0" bIns="36000" rtlCol="0" anchor="ctr"/>
          <a:lstStyle/>
          <a:p>
            <a:pPr algn="ctr"/>
            <a:r>
              <a:rPr lang="en-GB" sz="1200" b="1" i="1" spc="-20" dirty="0">
                <a:solidFill>
                  <a:schemeClr val="tx1"/>
                </a:solidFill>
              </a:rPr>
              <a:t>January 2023 </a:t>
            </a:r>
            <a:r>
              <a:rPr lang="en-GB" sz="1200" spc="-20" dirty="0">
                <a:solidFill>
                  <a:schemeClr val="tx1"/>
                </a:solidFill>
              </a:rPr>
              <a:t>– Transition of NZ activities and processes to BAU. Emissions are regularly tracked and reported.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F96CDD4-A798-040C-E382-C86F64A05BC5}"/>
              </a:ext>
            </a:extLst>
          </p:cNvPr>
          <p:cNvCxnSpPr>
            <a:cxnSpLocks/>
          </p:cNvCxnSpPr>
          <p:nvPr/>
        </p:nvCxnSpPr>
        <p:spPr>
          <a:xfrm>
            <a:off x="7214229" y="2581719"/>
            <a:ext cx="641985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397CC71-2ED8-66CE-5073-1DF06A95B4DB}"/>
              </a:ext>
            </a:extLst>
          </p:cNvPr>
          <p:cNvCxnSpPr/>
          <p:nvPr/>
        </p:nvCxnSpPr>
        <p:spPr>
          <a:xfrm>
            <a:off x="7530160" y="3176896"/>
            <a:ext cx="0" cy="28448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93776B28-69F3-B036-CD01-F1B313CBCB39}"/>
              </a:ext>
            </a:extLst>
          </p:cNvPr>
          <p:cNvSpPr/>
          <p:nvPr/>
        </p:nvSpPr>
        <p:spPr>
          <a:xfrm rot="10800000">
            <a:off x="7671142" y="4346198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: Top Corners Rounded 38">
            <a:extLst>
              <a:ext uri="{FF2B5EF4-FFF2-40B4-BE49-F238E27FC236}">
                <a16:creationId xmlns:a16="http://schemas.microsoft.com/office/drawing/2014/main" id="{1A8BD780-EC25-771B-3F98-79D977059740}"/>
              </a:ext>
            </a:extLst>
          </p:cNvPr>
          <p:cNvSpPr/>
          <p:nvPr/>
        </p:nvSpPr>
        <p:spPr>
          <a:xfrm>
            <a:off x="6811121" y="4846299"/>
            <a:ext cx="2450239" cy="1152000"/>
          </a:xfrm>
          <a:prstGeom prst="round2SameRect">
            <a:avLst>
              <a:gd name="adj1" fmla="val 41077"/>
              <a:gd name="adj2" fmla="val 84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36000" rtlCol="0" anchor="ctr"/>
          <a:lstStyle/>
          <a:p>
            <a:pPr algn="ctr"/>
            <a:r>
              <a:rPr lang="en-GB" sz="1200" b="1" i="1" spc="-20" dirty="0">
                <a:solidFill>
                  <a:schemeClr val="tx1"/>
                </a:solidFill>
              </a:rPr>
              <a:t>July 2023 </a:t>
            </a:r>
            <a:r>
              <a:rPr lang="en-GB" sz="1200" spc="-20" dirty="0">
                <a:solidFill>
                  <a:schemeClr val="tx1"/>
                </a:solidFill>
              </a:rPr>
              <a:t>– Approval of Targets by SBTI.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AABA19E-B37E-CDF9-D67B-76E6B20C1C78}"/>
              </a:ext>
            </a:extLst>
          </p:cNvPr>
          <p:cNvCxnSpPr>
            <a:cxnSpLocks/>
          </p:cNvCxnSpPr>
          <p:nvPr/>
        </p:nvCxnSpPr>
        <p:spPr>
          <a:xfrm rot="10800000">
            <a:off x="7715249" y="4847073"/>
            <a:ext cx="641985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F0B9628-F6FB-0C20-010E-518E86DDE57F}"/>
              </a:ext>
            </a:extLst>
          </p:cNvPr>
          <p:cNvCxnSpPr/>
          <p:nvPr/>
        </p:nvCxnSpPr>
        <p:spPr>
          <a:xfrm>
            <a:off x="8031142" y="3977141"/>
            <a:ext cx="0" cy="28448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C705CA3-9CC1-BA61-C67B-19396F7FF094}"/>
              </a:ext>
            </a:extLst>
          </p:cNvPr>
          <p:cNvGrpSpPr/>
          <p:nvPr/>
        </p:nvGrpSpPr>
        <p:grpSpPr>
          <a:xfrm>
            <a:off x="4800171" y="2538994"/>
            <a:ext cx="451371" cy="427248"/>
            <a:chOff x="7394576" y="2826087"/>
            <a:chExt cx="598488" cy="596901"/>
          </a:xfrm>
          <a:solidFill>
            <a:schemeClr val="accent1"/>
          </a:solidFill>
        </p:grpSpPr>
        <p:sp>
          <p:nvSpPr>
            <p:cNvPr id="43" name="Freeform 88">
              <a:extLst>
                <a:ext uri="{FF2B5EF4-FFF2-40B4-BE49-F238E27FC236}">
                  <a16:creationId xmlns:a16="http://schemas.microsoft.com/office/drawing/2014/main" id="{CBAD8C89-0FB8-8FA4-5341-7A4127941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626" y="2826087"/>
              <a:ext cx="560388" cy="261938"/>
            </a:xfrm>
            <a:custGeom>
              <a:avLst/>
              <a:gdLst>
                <a:gd name="T0" fmla="*/ 9 w 62"/>
                <a:gd name="T1" fmla="*/ 11 h 29"/>
                <a:gd name="T2" fmla="*/ 53 w 62"/>
                <a:gd name="T3" fmla="*/ 11 h 29"/>
                <a:gd name="T4" fmla="*/ 53 w 62"/>
                <a:gd name="T5" fmla="*/ 29 h 29"/>
                <a:gd name="T6" fmla="*/ 62 w 62"/>
                <a:gd name="T7" fmla="*/ 23 h 29"/>
                <a:gd name="T8" fmla="*/ 57 w 62"/>
                <a:gd name="T9" fmla="*/ 17 h 29"/>
                <a:gd name="T10" fmla="*/ 57 w 62"/>
                <a:gd name="T11" fmla="*/ 6 h 29"/>
                <a:gd name="T12" fmla="*/ 42 w 62"/>
                <a:gd name="T13" fmla="*/ 6 h 29"/>
                <a:gd name="T14" fmla="*/ 38 w 62"/>
                <a:gd name="T15" fmla="*/ 3 h 29"/>
                <a:gd name="T16" fmla="*/ 24 w 62"/>
                <a:gd name="T17" fmla="*/ 3 h 29"/>
                <a:gd name="T18" fmla="*/ 20 w 62"/>
                <a:gd name="T19" fmla="*/ 6 h 29"/>
                <a:gd name="T20" fmla="*/ 5 w 62"/>
                <a:gd name="T21" fmla="*/ 6 h 29"/>
                <a:gd name="T22" fmla="*/ 5 w 62"/>
                <a:gd name="T23" fmla="*/ 17 h 29"/>
                <a:gd name="T24" fmla="*/ 0 w 62"/>
                <a:gd name="T25" fmla="*/ 23 h 29"/>
                <a:gd name="T26" fmla="*/ 9 w 62"/>
                <a:gd name="T27" fmla="*/ 29 h 29"/>
                <a:gd name="T28" fmla="*/ 9 w 62"/>
                <a:gd name="T2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29">
                  <a:moveTo>
                    <a:pt x="9" y="1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1" y="21"/>
                    <a:pt x="59" y="19"/>
                    <a:pt x="57" y="17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0"/>
                    <a:pt x="28" y="0"/>
                    <a:pt x="24" y="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9"/>
                    <a:pt x="1" y="21"/>
                    <a:pt x="0" y="23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C4A221D-B283-F358-A8F5-F3C71426D47F}"/>
                </a:ext>
              </a:extLst>
            </p:cNvPr>
            <p:cNvGrpSpPr/>
            <p:nvPr/>
          </p:nvGrpSpPr>
          <p:grpSpPr>
            <a:xfrm>
              <a:off x="7394576" y="2988012"/>
              <a:ext cx="598488" cy="434976"/>
              <a:chOff x="7394576" y="2988012"/>
              <a:chExt cx="598488" cy="434976"/>
            </a:xfrm>
            <a:grpFill/>
          </p:grpSpPr>
          <p:sp>
            <p:nvSpPr>
              <p:cNvPr id="45" name="Freeform 86">
                <a:extLst>
                  <a:ext uri="{FF2B5EF4-FFF2-40B4-BE49-F238E27FC236}">
                    <a16:creationId xmlns:a16="http://schemas.microsoft.com/office/drawing/2014/main" id="{758C1E7B-B9AA-868C-A6FB-D0424FE84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7614" y="2988012"/>
                <a:ext cx="252413" cy="36513"/>
              </a:xfrm>
              <a:custGeom>
                <a:avLst/>
                <a:gdLst>
                  <a:gd name="T0" fmla="*/ 28 w 28"/>
                  <a:gd name="T1" fmla="*/ 2 h 4"/>
                  <a:gd name="T2" fmla="*/ 26 w 28"/>
                  <a:gd name="T3" fmla="*/ 0 h 4"/>
                  <a:gd name="T4" fmla="*/ 2 w 28"/>
                  <a:gd name="T5" fmla="*/ 0 h 4"/>
                  <a:gd name="T6" fmla="*/ 0 w 28"/>
                  <a:gd name="T7" fmla="*/ 2 h 4"/>
                  <a:gd name="T8" fmla="*/ 2 w 28"/>
                  <a:gd name="T9" fmla="*/ 4 h 4"/>
                  <a:gd name="T10" fmla="*/ 26 w 28"/>
                  <a:gd name="T11" fmla="*/ 4 h 4"/>
                  <a:gd name="T12" fmla="*/ 28 w 2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4">
                    <a:moveTo>
                      <a:pt x="28" y="2"/>
                    </a:moveTo>
                    <a:cubicBezTo>
                      <a:pt x="28" y="1"/>
                      <a:pt x="27" y="0"/>
                      <a:pt x="2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8" y="3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" name="Freeform 87">
                <a:extLst>
                  <a:ext uri="{FF2B5EF4-FFF2-40B4-BE49-F238E27FC236}">
                    <a16:creationId xmlns:a16="http://schemas.microsoft.com/office/drawing/2014/main" id="{EEA1E1ED-FD5F-16C7-275A-07D556BF2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7614" y="3078500"/>
                <a:ext cx="144463" cy="36513"/>
              </a:xfrm>
              <a:custGeom>
                <a:avLst/>
                <a:gdLst>
                  <a:gd name="T0" fmla="*/ 2 w 16"/>
                  <a:gd name="T1" fmla="*/ 0 h 4"/>
                  <a:gd name="T2" fmla="*/ 0 w 16"/>
                  <a:gd name="T3" fmla="*/ 2 h 4"/>
                  <a:gd name="T4" fmla="*/ 2 w 16"/>
                  <a:gd name="T5" fmla="*/ 4 h 4"/>
                  <a:gd name="T6" fmla="*/ 14 w 16"/>
                  <a:gd name="T7" fmla="*/ 4 h 4"/>
                  <a:gd name="T8" fmla="*/ 16 w 16"/>
                  <a:gd name="T9" fmla="*/ 2 h 4"/>
                  <a:gd name="T10" fmla="*/ 14 w 16"/>
                  <a:gd name="T11" fmla="*/ 0 h 4"/>
                  <a:gd name="T12" fmla="*/ 2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2" y="0"/>
                    </a:move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0"/>
                      <a:pt x="15" y="0"/>
                      <a:pt x="1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" name="Freeform 89">
                <a:extLst>
                  <a:ext uri="{FF2B5EF4-FFF2-40B4-BE49-F238E27FC236}">
                    <a16:creationId xmlns:a16="http://schemas.microsoft.com/office/drawing/2014/main" id="{7DBF3F59-F87E-C4A9-8A10-FC66F8EADE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94576" y="3068975"/>
                <a:ext cx="598488" cy="354013"/>
              </a:xfrm>
              <a:custGeom>
                <a:avLst/>
                <a:gdLst>
                  <a:gd name="T0" fmla="*/ 65 w 66"/>
                  <a:gd name="T1" fmla="*/ 0 h 39"/>
                  <a:gd name="T2" fmla="*/ 33 w 66"/>
                  <a:gd name="T3" fmla="*/ 21 h 39"/>
                  <a:gd name="T4" fmla="*/ 1 w 66"/>
                  <a:gd name="T5" fmla="*/ 0 h 39"/>
                  <a:gd name="T6" fmla="*/ 0 w 66"/>
                  <a:gd name="T7" fmla="*/ 3 h 39"/>
                  <a:gd name="T8" fmla="*/ 0 w 66"/>
                  <a:gd name="T9" fmla="*/ 31 h 39"/>
                  <a:gd name="T10" fmla="*/ 9 w 66"/>
                  <a:gd name="T11" fmla="*/ 39 h 39"/>
                  <a:gd name="T12" fmla="*/ 57 w 66"/>
                  <a:gd name="T13" fmla="*/ 39 h 39"/>
                  <a:gd name="T14" fmla="*/ 66 w 66"/>
                  <a:gd name="T15" fmla="*/ 31 h 39"/>
                  <a:gd name="T16" fmla="*/ 66 w 66"/>
                  <a:gd name="T17" fmla="*/ 3 h 39"/>
                  <a:gd name="T18" fmla="*/ 65 w 66"/>
                  <a:gd name="T19" fmla="*/ 0 h 39"/>
                  <a:gd name="T20" fmla="*/ 23 w 66"/>
                  <a:gd name="T21" fmla="*/ 20 h 39"/>
                  <a:gd name="T22" fmla="*/ 8 w 66"/>
                  <a:gd name="T23" fmla="*/ 33 h 39"/>
                  <a:gd name="T24" fmla="*/ 7 w 66"/>
                  <a:gd name="T25" fmla="*/ 33 h 39"/>
                  <a:gd name="T26" fmla="*/ 6 w 66"/>
                  <a:gd name="T27" fmla="*/ 33 h 39"/>
                  <a:gd name="T28" fmla="*/ 6 w 66"/>
                  <a:gd name="T29" fmla="*/ 31 h 39"/>
                  <a:gd name="T30" fmla="*/ 21 w 66"/>
                  <a:gd name="T31" fmla="*/ 18 h 39"/>
                  <a:gd name="T32" fmla="*/ 23 w 66"/>
                  <a:gd name="T33" fmla="*/ 18 h 39"/>
                  <a:gd name="T34" fmla="*/ 23 w 66"/>
                  <a:gd name="T35" fmla="*/ 20 h 39"/>
                  <a:gd name="T36" fmla="*/ 60 w 66"/>
                  <a:gd name="T37" fmla="*/ 33 h 39"/>
                  <a:gd name="T38" fmla="*/ 59 w 66"/>
                  <a:gd name="T39" fmla="*/ 33 h 39"/>
                  <a:gd name="T40" fmla="*/ 58 w 66"/>
                  <a:gd name="T41" fmla="*/ 33 h 39"/>
                  <a:gd name="T42" fmla="*/ 43 w 66"/>
                  <a:gd name="T43" fmla="*/ 20 h 39"/>
                  <a:gd name="T44" fmla="*/ 43 w 66"/>
                  <a:gd name="T45" fmla="*/ 18 h 39"/>
                  <a:gd name="T46" fmla="*/ 45 w 66"/>
                  <a:gd name="T47" fmla="*/ 18 h 39"/>
                  <a:gd name="T48" fmla="*/ 60 w 66"/>
                  <a:gd name="T49" fmla="*/ 31 h 39"/>
                  <a:gd name="T50" fmla="*/ 60 w 66"/>
                  <a:gd name="T51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39">
                    <a:moveTo>
                      <a:pt x="65" y="0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62" y="39"/>
                      <a:pt x="66" y="35"/>
                      <a:pt x="66" y="31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2"/>
                      <a:pt x="66" y="1"/>
                      <a:pt x="65" y="0"/>
                    </a:cubicBezTo>
                    <a:close/>
                    <a:moveTo>
                      <a:pt x="23" y="20"/>
                    </a:move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7" y="33"/>
                      <a:pt x="7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7"/>
                      <a:pt x="23" y="18"/>
                      <a:pt x="23" y="18"/>
                    </a:cubicBezTo>
                    <a:cubicBezTo>
                      <a:pt x="24" y="19"/>
                      <a:pt x="24" y="20"/>
                      <a:pt x="23" y="20"/>
                    </a:cubicBezTo>
                    <a:close/>
                    <a:moveTo>
                      <a:pt x="60" y="33"/>
                    </a:moveTo>
                    <a:cubicBezTo>
                      <a:pt x="60" y="33"/>
                      <a:pt x="60" y="33"/>
                      <a:pt x="59" y="33"/>
                    </a:cubicBezTo>
                    <a:cubicBezTo>
                      <a:pt x="59" y="33"/>
                      <a:pt x="58" y="33"/>
                      <a:pt x="58" y="33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2" y="20"/>
                      <a:pt x="42" y="19"/>
                      <a:pt x="43" y="18"/>
                    </a:cubicBezTo>
                    <a:cubicBezTo>
                      <a:pt x="43" y="18"/>
                      <a:pt x="44" y="17"/>
                      <a:pt x="45" y="18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1" y="31"/>
                      <a:pt x="61" y="32"/>
                      <a:pt x="60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E349A10-9552-44A4-737D-EE8E159764B2}"/>
              </a:ext>
            </a:extLst>
          </p:cNvPr>
          <p:cNvGrpSpPr/>
          <p:nvPr/>
        </p:nvGrpSpPr>
        <p:grpSpPr>
          <a:xfrm>
            <a:off x="5129085" y="4370034"/>
            <a:ext cx="445772" cy="447618"/>
            <a:chOff x="7520939" y="2518624"/>
            <a:chExt cx="445772" cy="447618"/>
          </a:xfrm>
        </p:grpSpPr>
        <p:sp>
          <p:nvSpPr>
            <p:cNvPr id="49" name="Freeform 68">
              <a:extLst>
                <a:ext uri="{FF2B5EF4-FFF2-40B4-BE49-F238E27FC236}">
                  <a16:creationId xmlns:a16="http://schemas.microsoft.com/office/drawing/2014/main" id="{83EE7FAB-E36C-7B6F-4CE5-A0F39EB0CF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540519" y="2588526"/>
              <a:ext cx="423766" cy="366686"/>
            </a:xfrm>
            <a:custGeom>
              <a:avLst/>
              <a:gdLst>
                <a:gd name="T0" fmla="*/ 58 w 61"/>
                <a:gd name="T1" fmla="*/ 46 h 52"/>
                <a:gd name="T2" fmla="*/ 52 w 61"/>
                <a:gd name="T3" fmla="*/ 46 h 52"/>
                <a:gd name="T4" fmla="*/ 52 w 61"/>
                <a:gd name="T5" fmla="*/ 24 h 52"/>
                <a:gd name="T6" fmla="*/ 48 w 61"/>
                <a:gd name="T7" fmla="*/ 20 h 52"/>
                <a:gd name="T8" fmla="*/ 44 w 61"/>
                <a:gd name="T9" fmla="*/ 24 h 52"/>
                <a:gd name="T10" fmla="*/ 44 w 61"/>
                <a:gd name="T11" fmla="*/ 46 h 52"/>
                <a:gd name="T12" fmla="*/ 37 w 61"/>
                <a:gd name="T13" fmla="*/ 46 h 52"/>
                <a:gd name="T14" fmla="*/ 37 w 61"/>
                <a:gd name="T15" fmla="*/ 33 h 52"/>
                <a:gd name="T16" fmla="*/ 33 w 61"/>
                <a:gd name="T17" fmla="*/ 28 h 52"/>
                <a:gd name="T18" fmla="*/ 28 w 61"/>
                <a:gd name="T19" fmla="*/ 33 h 52"/>
                <a:gd name="T20" fmla="*/ 28 w 61"/>
                <a:gd name="T21" fmla="*/ 46 h 52"/>
                <a:gd name="T22" fmla="*/ 22 w 61"/>
                <a:gd name="T23" fmla="*/ 46 h 52"/>
                <a:gd name="T24" fmla="*/ 22 w 61"/>
                <a:gd name="T25" fmla="*/ 39 h 52"/>
                <a:gd name="T26" fmla="*/ 18 w 61"/>
                <a:gd name="T27" fmla="*/ 34 h 52"/>
                <a:gd name="T28" fmla="*/ 13 w 61"/>
                <a:gd name="T29" fmla="*/ 39 h 52"/>
                <a:gd name="T30" fmla="*/ 13 w 61"/>
                <a:gd name="T31" fmla="*/ 46 h 52"/>
                <a:gd name="T32" fmla="*/ 7 w 61"/>
                <a:gd name="T33" fmla="*/ 46 h 52"/>
                <a:gd name="T34" fmla="*/ 7 w 61"/>
                <a:gd name="T35" fmla="*/ 3 h 52"/>
                <a:gd name="T36" fmla="*/ 3 w 61"/>
                <a:gd name="T37" fmla="*/ 0 h 52"/>
                <a:gd name="T38" fmla="*/ 0 w 61"/>
                <a:gd name="T39" fmla="*/ 3 h 52"/>
                <a:gd name="T40" fmla="*/ 0 w 61"/>
                <a:gd name="T41" fmla="*/ 49 h 52"/>
                <a:gd name="T42" fmla="*/ 3 w 61"/>
                <a:gd name="T43" fmla="*/ 52 h 52"/>
                <a:gd name="T44" fmla="*/ 58 w 61"/>
                <a:gd name="T45" fmla="*/ 52 h 52"/>
                <a:gd name="T46" fmla="*/ 61 w 61"/>
                <a:gd name="T47" fmla="*/ 49 h 52"/>
                <a:gd name="T48" fmla="*/ 58 w 61"/>
                <a:gd name="T4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52">
                  <a:moveTo>
                    <a:pt x="58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2"/>
                    <a:pt x="50" y="20"/>
                    <a:pt x="48" y="20"/>
                  </a:cubicBezTo>
                  <a:cubicBezTo>
                    <a:pt x="45" y="20"/>
                    <a:pt x="44" y="22"/>
                    <a:pt x="44" y="24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0"/>
                    <a:pt x="35" y="28"/>
                    <a:pt x="33" y="28"/>
                  </a:cubicBezTo>
                  <a:cubicBezTo>
                    <a:pt x="30" y="28"/>
                    <a:pt x="28" y="30"/>
                    <a:pt x="28" y="33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6"/>
                    <a:pt x="20" y="34"/>
                    <a:pt x="18" y="34"/>
                  </a:cubicBezTo>
                  <a:cubicBezTo>
                    <a:pt x="15" y="34"/>
                    <a:pt x="13" y="36"/>
                    <a:pt x="13" y="39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2" y="52"/>
                    <a:pt x="3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60" y="52"/>
                    <a:pt x="61" y="51"/>
                    <a:pt x="61" y="49"/>
                  </a:cubicBezTo>
                  <a:cubicBezTo>
                    <a:pt x="61" y="47"/>
                    <a:pt x="60" y="46"/>
                    <a:pt x="58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80B43FA-1C02-5CD4-FDB8-607244494435}"/>
                </a:ext>
              </a:extLst>
            </p:cNvPr>
            <p:cNvSpPr/>
            <p:nvPr/>
          </p:nvSpPr>
          <p:spPr>
            <a:xfrm flipH="1">
              <a:off x="7520940" y="2588526"/>
              <a:ext cx="47853" cy="36668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9BF80938-57E9-4850-DDD1-28B6D77CED19}"/>
                </a:ext>
              </a:extLst>
            </p:cNvPr>
            <p:cNvSpPr/>
            <p:nvPr/>
          </p:nvSpPr>
          <p:spPr>
            <a:xfrm flipH="1">
              <a:off x="7899288" y="2570242"/>
              <a:ext cx="67423" cy="39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1D798A0-34CE-091E-8C7C-8A184670BF0A}"/>
                </a:ext>
              </a:extLst>
            </p:cNvPr>
            <p:cNvSpPr/>
            <p:nvPr/>
          </p:nvSpPr>
          <p:spPr>
            <a:xfrm rot="5400000" flipH="1">
              <a:off x="7704817" y="2727597"/>
              <a:ext cx="43738" cy="411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Freeform 69">
              <a:extLst>
                <a:ext uri="{FF2B5EF4-FFF2-40B4-BE49-F238E27FC236}">
                  <a16:creationId xmlns:a16="http://schemas.microsoft.com/office/drawing/2014/main" id="{176A81AE-2EC5-8A80-4E22-8A2B78A9576F}"/>
                </a:ext>
              </a:extLst>
            </p:cNvPr>
            <p:cNvSpPr>
              <a:spLocks/>
            </p:cNvSpPr>
            <p:nvPr/>
          </p:nvSpPr>
          <p:spPr bwMode="auto">
            <a:xfrm rot="4507151">
              <a:off x="7651698" y="2513470"/>
              <a:ext cx="282448" cy="292755"/>
            </a:xfrm>
            <a:custGeom>
              <a:avLst/>
              <a:gdLst>
                <a:gd name="T0" fmla="*/ 21 w 40"/>
                <a:gd name="T1" fmla="*/ 30 h 38"/>
                <a:gd name="T2" fmla="*/ 33 w 40"/>
                <a:gd name="T3" fmla="*/ 17 h 38"/>
                <a:gd name="T4" fmla="*/ 40 w 40"/>
                <a:gd name="T5" fmla="*/ 20 h 38"/>
                <a:gd name="T6" fmla="*/ 36 w 40"/>
                <a:gd name="T7" fmla="*/ 0 h 38"/>
                <a:gd name="T8" fmla="*/ 19 w 40"/>
                <a:gd name="T9" fmla="*/ 13 h 38"/>
                <a:gd name="T10" fmla="*/ 26 w 40"/>
                <a:gd name="T11" fmla="*/ 15 h 38"/>
                <a:gd name="T12" fmla="*/ 17 w 40"/>
                <a:gd name="T13" fmla="*/ 27 h 38"/>
                <a:gd name="T14" fmla="*/ 0 w 40"/>
                <a:gd name="T15" fmla="*/ 36 h 38"/>
                <a:gd name="T16" fmla="*/ 21 w 40"/>
                <a:gd name="T17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8">
                  <a:moveTo>
                    <a:pt x="21" y="30"/>
                  </a:moveTo>
                  <a:cubicBezTo>
                    <a:pt x="27" y="26"/>
                    <a:pt x="31" y="21"/>
                    <a:pt x="33" y="17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4" y="19"/>
                    <a:pt x="21" y="24"/>
                    <a:pt x="17" y="27"/>
                  </a:cubicBezTo>
                  <a:cubicBezTo>
                    <a:pt x="8" y="35"/>
                    <a:pt x="0" y="36"/>
                    <a:pt x="0" y="36"/>
                  </a:cubicBezTo>
                  <a:cubicBezTo>
                    <a:pt x="1" y="36"/>
                    <a:pt x="10" y="38"/>
                    <a:pt x="21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00FBF53-DDDC-F9BB-FFCE-47DC911A5B73}"/>
              </a:ext>
            </a:extLst>
          </p:cNvPr>
          <p:cNvGrpSpPr/>
          <p:nvPr/>
        </p:nvGrpSpPr>
        <p:grpSpPr>
          <a:xfrm>
            <a:off x="7282323" y="2570464"/>
            <a:ext cx="504933" cy="431398"/>
            <a:chOff x="6249988" y="4864100"/>
            <a:chExt cx="652463" cy="552450"/>
          </a:xfrm>
          <a:solidFill>
            <a:schemeClr val="accent1"/>
          </a:solidFill>
        </p:grpSpPr>
        <p:sp>
          <p:nvSpPr>
            <p:cNvPr id="55" name="Freeform 119">
              <a:extLst>
                <a:ext uri="{FF2B5EF4-FFF2-40B4-BE49-F238E27FC236}">
                  <a16:creationId xmlns:a16="http://schemas.microsoft.com/office/drawing/2014/main" id="{4C1145BD-2719-D4AF-07B1-DA9C846E0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450" y="5162550"/>
              <a:ext cx="381000" cy="254000"/>
            </a:xfrm>
            <a:custGeom>
              <a:avLst/>
              <a:gdLst>
                <a:gd name="T0" fmla="*/ 41 w 42"/>
                <a:gd name="T1" fmla="*/ 16 h 28"/>
                <a:gd name="T2" fmla="*/ 23 w 42"/>
                <a:gd name="T3" fmla="*/ 6 h 28"/>
                <a:gd name="T4" fmla="*/ 22 w 42"/>
                <a:gd name="T5" fmla="*/ 7 h 28"/>
                <a:gd name="T6" fmla="*/ 23 w 42"/>
                <a:gd name="T7" fmla="*/ 11 h 28"/>
                <a:gd name="T8" fmla="*/ 15 w 42"/>
                <a:gd name="T9" fmla="*/ 7 h 28"/>
                <a:gd name="T10" fmla="*/ 8 w 42"/>
                <a:gd name="T11" fmla="*/ 0 h 28"/>
                <a:gd name="T12" fmla="*/ 0 w 42"/>
                <a:gd name="T13" fmla="*/ 8 h 28"/>
                <a:gd name="T14" fmla="*/ 7 w 42"/>
                <a:gd name="T15" fmla="*/ 15 h 28"/>
                <a:gd name="T16" fmla="*/ 23 w 42"/>
                <a:gd name="T17" fmla="*/ 22 h 28"/>
                <a:gd name="T18" fmla="*/ 23 w 42"/>
                <a:gd name="T19" fmla="*/ 27 h 28"/>
                <a:gd name="T20" fmla="*/ 23 w 42"/>
                <a:gd name="T21" fmla="*/ 28 h 28"/>
                <a:gd name="T22" fmla="*/ 41 w 42"/>
                <a:gd name="T23" fmla="*/ 17 h 28"/>
                <a:gd name="T24" fmla="*/ 41 w 42"/>
                <a:gd name="T25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8">
                  <a:moveTo>
                    <a:pt x="41" y="1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6"/>
                    <a:pt x="22" y="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0" y="11"/>
                    <a:pt x="17" y="9"/>
                    <a:pt x="15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1" y="19"/>
                    <a:pt x="17" y="22"/>
                    <a:pt x="23" y="2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120">
              <a:extLst>
                <a:ext uri="{FF2B5EF4-FFF2-40B4-BE49-F238E27FC236}">
                  <a16:creationId xmlns:a16="http://schemas.microsoft.com/office/drawing/2014/main" id="{5CB50203-26C7-D36C-2A8F-60D594537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4910138"/>
              <a:ext cx="217488" cy="198438"/>
            </a:xfrm>
            <a:custGeom>
              <a:avLst/>
              <a:gdLst>
                <a:gd name="T0" fmla="*/ 16 w 24"/>
                <a:gd name="T1" fmla="*/ 22 h 22"/>
                <a:gd name="T2" fmla="*/ 24 w 24"/>
                <a:gd name="T3" fmla="*/ 15 h 22"/>
                <a:gd name="T4" fmla="*/ 17 w 24"/>
                <a:gd name="T5" fmla="*/ 8 h 22"/>
                <a:gd name="T6" fmla="*/ 0 w 24"/>
                <a:gd name="T7" fmla="*/ 0 h 22"/>
                <a:gd name="T8" fmla="*/ 0 w 24"/>
                <a:gd name="T9" fmla="*/ 11 h 22"/>
                <a:gd name="T10" fmla="*/ 10 w 24"/>
                <a:gd name="T11" fmla="*/ 15 h 22"/>
                <a:gd name="T12" fmla="*/ 16 w 24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6" y="22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3" y="3"/>
                    <a:pt x="7" y="1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7" y="13"/>
                    <a:pt x="10" y="15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121">
              <a:extLst>
                <a:ext uri="{FF2B5EF4-FFF2-40B4-BE49-F238E27FC236}">
                  <a16:creationId xmlns:a16="http://schemas.microsoft.com/office/drawing/2014/main" id="{29BA7F7F-93A9-4603-C27C-72DB65625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4864100"/>
              <a:ext cx="652463" cy="498475"/>
            </a:xfrm>
            <a:custGeom>
              <a:avLst/>
              <a:gdLst>
                <a:gd name="T0" fmla="*/ 39 w 72"/>
                <a:gd name="T1" fmla="*/ 26 h 55"/>
                <a:gd name="T2" fmla="*/ 39 w 72"/>
                <a:gd name="T3" fmla="*/ 26 h 55"/>
                <a:gd name="T4" fmla="*/ 44 w 72"/>
                <a:gd name="T5" fmla="*/ 21 h 55"/>
                <a:gd name="T6" fmla="*/ 53 w 72"/>
                <a:gd name="T7" fmla="*/ 17 h 55"/>
                <a:gd name="T8" fmla="*/ 53 w 72"/>
                <a:gd name="T9" fmla="*/ 22 h 55"/>
                <a:gd name="T10" fmla="*/ 53 w 72"/>
                <a:gd name="T11" fmla="*/ 22 h 55"/>
                <a:gd name="T12" fmla="*/ 71 w 72"/>
                <a:gd name="T13" fmla="*/ 12 h 55"/>
                <a:gd name="T14" fmla="*/ 71 w 72"/>
                <a:gd name="T15" fmla="*/ 11 h 55"/>
                <a:gd name="T16" fmla="*/ 53 w 72"/>
                <a:gd name="T17" fmla="*/ 1 h 55"/>
                <a:gd name="T18" fmla="*/ 52 w 72"/>
                <a:gd name="T19" fmla="*/ 1 h 55"/>
                <a:gd name="T20" fmla="*/ 53 w 72"/>
                <a:gd name="T21" fmla="*/ 6 h 55"/>
                <a:gd name="T22" fmla="*/ 36 w 72"/>
                <a:gd name="T23" fmla="*/ 13 h 55"/>
                <a:gd name="T24" fmla="*/ 27 w 72"/>
                <a:gd name="T25" fmla="*/ 23 h 55"/>
                <a:gd name="T26" fmla="*/ 27 w 72"/>
                <a:gd name="T27" fmla="*/ 23 h 55"/>
                <a:gd name="T28" fmla="*/ 20 w 72"/>
                <a:gd name="T29" fmla="*/ 30 h 55"/>
                <a:gd name="T30" fmla="*/ 20 w 72"/>
                <a:gd name="T31" fmla="*/ 30 h 55"/>
                <a:gd name="T32" fmla="*/ 10 w 72"/>
                <a:gd name="T33" fmla="*/ 40 h 55"/>
                <a:gd name="T34" fmla="*/ 0 w 72"/>
                <a:gd name="T35" fmla="*/ 44 h 55"/>
                <a:gd name="T36" fmla="*/ 0 w 72"/>
                <a:gd name="T37" fmla="*/ 55 h 55"/>
                <a:gd name="T38" fmla="*/ 17 w 72"/>
                <a:gd name="T39" fmla="*/ 48 h 55"/>
                <a:gd name="T40" fmla="*/ 24 w 72"/>
                <a:gd name="T41" fmla="*/ 41 h 55"/>
                <a:gd name="T42" fmla="*/ 24 w 72"/>
                <a:gd name="T43" fmla="*/ 41 h 55"/>
                <a:gd name="T44" fmla="*/ 39 w 72"/>
                <a:gd name="T45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55">
                  <a:moveTo>
                    <a:pt x="39" y="26"/>
                  </a:moveTo>
                  <a:cubicBezTo>
                    <a:pt x="39" y="26"/>
                    <a:pt x="39" y="26"/>
                    <a:pt x="39" y="2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6" y="19"/>
                    <a:pt x="49" y="17"/>
                    <a:pt x="53" y="17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3"/>
                    <a:pt x="53" y="2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2" y="12"/>
                    <a:pt x="72" y="11"/>
                    <a:pt x="71" y="1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0"/>
                    <a:pt x="52" y="1"/>
                    <a:pt x="52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46" y="7"/>
                    <a:pt x="41" y="9"/>
                    <a:pt x="36" y="1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7" y="43"/>
                    <a:pt x="4" y="44"/>
                    <a:pt x="0" y="4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" y="55"/>
                    <a:pt x="13" y="52"/>
                    <a:pt x="17" y="4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lnTo>
                    <a:pt x="3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52901B8-FCB9-8282-09E9-583DCCF543D2}"/>
              </a:ext>
            </a:extLst>
          </p:cNvPr>
          <p:cNvGrpSpPr/>
          <p:nvPr/>
        </p:nvGrpSpPr>
        <p:grpSpPr>
          <a:xfrm>
            <a:off x="7837824" y="4430185"/>
            <a:ext cx="386635" cy="433215"/>
            <a:chOff x="1848544" y="2539715"/>
            <a:chExt cx="386635" cy="433215"/>
          </a:xfrm>
        </p:grpSpPr>
        <p:sp>
          <p:nvSpPr>
            <p:cNvPr id="59" name="Oval 48">
              <a:extLst>
                <a:ext uri="{FF2B5EF4-FFF2-40B4-BE49-F238E27FC236}">
                  <a16:creationId xmlns:a16="http://schemas.microsoft.com/office/drawing/2014/main" id="{47EBB9F5-D33B-4737-0669-FC09A92E6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144" y="2588812"/>
              <a:ext cx="52977" cy="54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Oval 49">
              <a:extLst>
                <a:ext uri="{FF2B5EF4-FFF2-40B4-BE49-F238E27FC236}">
                  <a16:creationId xmlns:a16="http://schemas.microsoft.com/office/drawing/2014/main" id="{1B6BF501-D34A-1571-FBA9-BCF5E31EE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026" y="2588812"/>
              <a:ext cx="58553" cy="54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8488ED4C-B103-2B55-C991-D87C73B38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544" y="2660052"/>
              <a:ext cx="94800" cy="274370"/>
            </a:xfrm>
            <a:custGeom>
              <a:avLst/>
              <a:gdLst>
                <a:gd name="T0" fmla="*/ 11 w 18"/>
                <a:gd name="T1" fmla="*/ 5 h 50"/>
                <a:gd name="T2" fmla="*/ 8 w 18"/>
                <a:gd name="T3" fmla="*/ 0 h 50"/>
                <a:gd name="T4" fmla="*/ 4 w 18"/>
                <a:gd name="T5" fmla="*/ 0 h 50"/>
                <a:gd name="T6" fmla="*/ 4 w 18"/>
                <a:gd name="T7" fmla="*/ 0 h 50"/>
                <a:gd name="T8" fmla="*/ 4 w 18"/>
                <a:gd name="T9" fmla="*/ 0 h 50"/>
                <a:gd name="T10" fmla="*/ 0 w 18"/>
                <a:gd name="T11" fmla="*/ 4 h 50"/>
                <a:gd name="T12" fmla="*/ 0 w 18"/>
                <a:gd name="T13" fmla="*/ 19 h 50"/>
                <a:gd name="T14" fmla="*/ 4 w 18"/>
                <a:gd name="T15" fmla="*/ 23 h 50"/>
                <a:gd name="T16" fmla="*/ 4 w 18"/>
                <a:gd name="T17" fmla="*/ 23 h 50"/>
                <a:gd name="T18" fmla="*/ 4 w 18"/>
                <a:gd name="T19" fmla="*/ 26 h 50"/>
                <a:gd name="T20" fmla="*/ 4 w 18"/>
                <a:gd name="T21" fmla="*/ 30 h 50"/>
                <a:gd name="T22" fmla="*/ 4 w 18"/>
                <a:gd name="T23" fmla="*/ 46 h 50"/>
                <a:gd name="T24" fmla="*/ 8 w 18"/>
                <a:gd name="T25" fmla="*/ 50 h 50"/>
                <a:gd name="T26" fmla="*/ 11 w 18"/>
                <a:gd name="T27" fmla="*/ 48 h 50"/>
                <a:gd name="T28" fmla="*/ 15 w 18"/>
                <a:gd name="T29" fmla="*/ 50 h 50"/>
                <a:gd name="T30" fmla="*/ 18 w 18"/>
                <a:gd name="T31" fmla="*/ 48 h 50"/>
                <a:gd name="T32" fmla="*/ 18 w 18"/>
                <a:gd name="T33" fmla="*/ 0 h 50"/>
                <a:gd name="T34" fmla="*/ 14 w 18"/>
                <a:gd name="T35" fmla="*/ 0 h 50"/>
                <a:gd name="T36" fmla="*/ 11 w 18"/>
                <a:gd name="T37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50">
                  <a:moveTo>
                    <a:pt x="11" y="5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8"/>
                    <a:pt x="5" y="50"/>
                    <a:pt x="8" y="50"/>
                  </a:cubicBezTo>
                  <a:cubicBezTo>
                    <a:pt x="9" y="50"/>
                    <a:pt x="11" y="49"/>
                    <a:pt x="11" y="48"/>
                  </a:cubicBezTo>
                  <a:cubicBezTo>
                    <a:pt x="12" y="49"/>
                    <a:pt x="13" y="50"/>
                    <a:pt x="15" y="50"/>
                  </a:cubicBezTo>
                  <a:cubicBezTo>
                    <a:pt x="16" y="50"/>
                    <a:pt x="18" y="49"/>
                    <a:pt x="18" y="4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29CF64D8-F0ED-0FA2-E9CE-4DCE4ECBB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803" y="2660052"/>
              <a:ext cx="100376" cy="274370"/>
            </a:xfrm>
            <a:custGeom>
              <a:avLst/>
              <a:gdLst>
                <a:gd name="T0" fmla="*/ 15 w 19"/>
                <a:gd name="T1" fmla="*/ 0 h 50"/>
                <a:gd name="T2" fmla="*/ 15 w 19"/>
                <a:gd name="T3" fmla="*/ 0 h 50"/>
                <a:gd name="T4" fmla="*/ 10 w 19"/>
                <a:gd name="T5" fmla="*/ 0 h 50"/>
                <a:gd name="T6" fmla="*/ 7 w 19"/>
                <a:gd name="T7" fmla="*/ 5 h 50"/>
                <a:gd name="T8" fmla="*/ 5 w 19"/>
                <a:gd name="T9" fmla="*/ 0 h 50"/>
                <a:gd name="T10" fmla="*/ 0 w 19"/>
                <a:gd name="T11" fmla="*/ 0 h 50"/>
                <a:gd name="T12" fmla="*/ 0 w 19"/>
                <a:gd name="T13" fmla="*/ 48 h 50"/>
                <a:gd name="T14" fmla="*/ 4 w 19"/>
                <a:gd name="T15" fmla="*/ 50 h 50"/>
                <a:gd name="T16" fmla="*/ 7 w 19"/>
                <a:gd name="T17" fmla="*/ 48 h 50"/>
                <a:gd name="T18" fmla="*/ 11 w 19"/>
                <a:gd name="T19" fmla="*/ 50 h 50"/>
                <a:gd name="T20" fmla="*/ 15 w 19"/>
                <a:gd name="T21" fmla="*/ 46 h 50"/>
                <a:gd name="T22" fmla="*/ 15 w 19"/>
                <a:gd name="T23" fmla="*/ 30 h 50"/>
                <a:gd name="T24" fmla="*/ 15 w 19"/>
                <a:gd name="T25" fmla="*/ 26 h 50"/>
                <a:gd name="T26" fmla="*/ 15 w 19"/>
                <a:gd name="T27" fmla="*/ 23 h 50"/>
                <a:gd name="T28" fmla="*/ 19 w 19"/>
                <a:gd name="T29" fmla="*/ 19 h 50"/>
                <a:gd name="T30" fmla="*/ 19 w 19"/>
                <a:gd name="T31" fmla="*/ 4 h 50"/>
                <a:gd name="T32" fmla="*/ 15 w 1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5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9"/>
                    <a:pt x="2" y="50"/>
                    <a:pt x="4" y="50"/>
                  </a:cubicBezTo>
                  <a:cubicBezTo>
                    <a:pt x="5" y="50"/>
                    <a:pt x="7" y="49"/>
                    <a:pt x="7" y="48"/>
                  </a:cubicBezTo>
                  <a:cubicBezTo>
                    <a:pt x="8" y="49"/>
                    <a:pt x="9" y="50"/>
                    <a:pt x="11" y="50"/>
                  </a:cubicBezTo>
                  <a:cubicBezTo>
                    <a:pt x="13" y="50"/>
                    <a:pt x="15" y="48"/>
                    <a:pt x="15" y="46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7" y="23"/>
                    <a:pt x="19" y="22"/>
                    <a:pt x="19" y="1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DAF8AFEA-1596-1155-46D1-6421FB2BE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073" y="2633097"/>
              <a:ext cx="163576" cy="339833"/>
            </a:xfrm>
            <a:custGeom>
              <a:avLst/>
              <a:gdLst>
                <a:gd name="T0" fmla="*/ 25 w 31"/>
                <a:gd name="T1" fmla="*/ 0 h 62"/>
                <a:gd name="T2" fmla="*/ 25 w 31"/>
                <a:gd name="T3" fmla="*/ 0 h 62"/>
                <a:gd name="T4" fmla="*/ 25 w 31"/>
                <a:gd name="T5" fmla="*/ 0 h 62"/>
                <a:gd name="T6" fmla="*/ 19 w 31"/>
                <a:gd name="T7" fmla="*/ 0 h 62"/>
                <a:gd name="T8" fmla="*/ 15 w 31"/>
                <a:gd name="T9" fmla="*/ 6 h 62"/>
                <a:gd name="T10" fmla="*/ 12 w 31"/>
                <a:gd name="T11" fmla="*/ 0 h 62"/>
                <a:gd name="T12" fmla="*/ 5 w 31"/>
                <a:gd name="T13" fmla="*/ 0 h 62"/>
                <a:gd name="T14" fmla="*/ 5 w 31"/>
                <a:gd name="T15" fmla="*/ 0 h 62"/>
                <a:gd name="T16" fmla="*/ 5 w 31"/>
                <a:gd name="T17" fmla="*/ 0 h 62"/>
                <a:gd name="T18" fmla="*/ 0 w 31"/>
                <a:gd name="T19" fmla="*/ 5 h 62"/>
                <a:gd name="T20" fmla="*/ 0 w 31"/>
                <a:gd name="T21" fmla="*/ 26 h 62"/>
                <a:gd name="T22" fmla="*/ 5 w 31"/>
                <a:gd name="T23" fmla="*/ 31 h 62"/>
                <a:gd name="T24" fmla="*/ 5 w 31"/>
                <a:gd name="T25" fmla="*/ 31 h 62"/>
                <a:gd name="T26" fmla="*/ 5 w 31"/>
                <a:gd name="T27" fmla="*/ 34 h 62"/>
                <a:gd name="T28" fmla="*/ 5 w 31"/>
                <a:gd name="T29" fmla="*/ 44 h 62"/>
                <a:gd name="T30" fmla="*/ 5 w 31"/>
                <a:gd name="T31" fmla="*/ 57 h 62"/>
                <a:gd name="T32" fmla="*/ 11 w 31"/>
                <a:gd name="T33" fmla="*/ 62 h 62"/>
                <a:gd name="T34" fmla="*/ 15 w 31"/>
                <a:gd name="T35" fmla="*/ 59 h 62"/>
                <a:gd name="T36" fmla="*/ 20 w 31"/>
                <a:gd name="T37" fmla="*/ 62 h 62"/>
                <a:gd name="T38" fmla="*/ 25 w 31"/>
                <a:gd name="T39" fmla="*/ 57 h 62"/>
                <a:gd name="T40" fmla="*/ 25 w 31"/>
                <a:gd name="T41" fmla="*/ 44 h 62"/>
                <a:gd name="T42" fmla="*/ 25 w 31"/>
                <a:gd name="T43" fmla="*/ 34 h 62"/>
                <a:gd name="T44" fmla="*/ 25 w 31"/>
                <a:gd name="T45" fmla="*/ 31 h 62"/>
                <a:gd name="T46" fmla="*/ 25 w 31"/>
                <a:gd name="T47" fmla="*/ 31 h 62"/>
                <a:gd name="T48" fmla="*/ 31 w 31"/>
                <a:gd name="T49" fmla="*/ 26 h 62"/>
                <a:gd name="T50" fmla="*/ 31 w 31"/>
                <a:gd name="T51" fmla="*/ 5 h 62"/>
                <a:gd name="T52" fmla="*/ 25 w 31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62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2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60"/>
                    <a:pt x="8" y="62"/>
                    <a:pt x="11" y="62"/>
                  </a:cubicBezTo>
                  <a:cubicBezTo>
                    <a:pt x="13" y="62"/>
                    <a:pt x="14" y="61"/>
                    <a:pt x="15" y="59"/>
                  </a:cubicBezTo>
                  <a:cubicBezTo>
                    <a:pt x="16" y="61"/>
                    <a:pt x="18" y="62"/>
                    <a:pt x="20" y="62"/>
                  </a:cubicBezTo>
                  <a:cubicBezTo>
                    <a:pt x="23" y="62"/>
                    <a:pt x="25" y="60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8" y="31"/>
                    <a:pt x="31" y="28"/>
                    <a:pt x="31" y="2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Oval 53">
              <a:extLst>
                <a:ext uri="{FF2B5EF4-FFF2-40B4-BE49-F238E27FC236}">
                  <a16:creationId xmlns:a16="http://schemas.microsoft.com/office/drawing/2014/main" id="{32374D3B-E351-E051-5EE1-D821C1995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009" y="2539715"/>
              <a:ext cx="74353" cy="77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87702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7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Crowe’s NZ Pathway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836AC318-2879-6A86-6B63-E15D586F2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0191"/>
            <a:ext cx="9144000" cy="47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19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7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Crowe’s NZ Pathway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3718A4-FC07-FD5F-66B7-B457C8FB9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88" y="854242"/>
            <a:ext cx="6178330" cy="6003758"/>
          </a:xfrm>
          <a:prstGeom prst="rect">
            <a:avLst/>
          </a:prstGeom>
        </p:spPr>
      </p:pic>
      <p:pic>
        <p:nvPicPr>
          <p:cNvPr id="5" name="Picture 4" descr="A chart showing different shades of yellow and red&#10;&#10;Description automatically generated">
            <a:extLst>
              <a:ext uri="{FF2B5EF4-FFF2-40B4-BE49-F238E27FC236}">
                <a16:creationId xmlns:a16="http://schemas.microsoft.com/office/drawing/2014/main" id="{07BDF335-21AC-537D-9E91-3347A861D9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10" y="854242"/>
            <a:ext cx="1872608" cy="11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30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7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Complex - Insurance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54511-7C05-D6CA-C579-1B2FCC54C962}"/>
              </a:ext>
            </a:extLst>
          </p:cNvPr>
          <p:cNvSpPr txBox="1"/>
          <p:nvPr/>
        </p:nvSpPr>
        <p:spPr>
          <a:xfrm>
            <a:off x="690465" y="1362269"/>
            <a:ext cx="80616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Very little from direct operations: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Offices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Heating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Purchased goods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Lots from investment: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Ownership of companies – what do they emit?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Lots from underwriting: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Financing of companies – what do they emit?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/>
            <a:r>
              <a:rPr lang="en-GB" sz="2000" b="1" dirty="0"/>
              <a:t>Two challenges: </a:t>
            </a:r>
          </a:p>
          <a:p>
            <a:pPr lvl="1"/>
            <a:r>
              <a:rPr lang="en-GB" sz="2000" b="1" dirty="0"/>
              <a:t>How does an insurer minimise its impact on the climate?</a:t>
            </a:r>
          </a:p>
          <a:p>
            <a:pPr lvl="1"/>
            <a:r>
              <a:rPr lang="en-GB" sz="2000" b="1" dirty="0"/>
              <a:t>How does an insurer minimise the impact of climate change on its balance sheet?</a:t>
            </a:r>
          </a:p>
        </p:txBody>
      </p:sp>
    </p:spTree>
    <p:extLst>
      <p:ext uri="{BB962C8B-B14F-4D97-AF65-F5344CB8AC3E}">
        <p14:creationId xmlns:p14="http://schemas.microsoft.com/office/powerpoint/2010/main" val="55613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7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Complex - Insurance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C3716-C442-CA48-661E-3CE9696B9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277" y="1022683"/>
            <a:ext cx="4734462" cy="58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71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57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Modelling</a:t>
            </a:r>
          </a:p>
        </p:txBody>
      </p:sp>
      <p:sp>
        <p:nvSpPr>
          <p:cNvPr id="4" name="Rectangle: Top Corners Rounded 133">
            <a:extLst>
              <a:ext uri="{FF2B5EF4-FFF2-40B4-BE49-F238E27FC236}">
                <a16:creationId xmlns:a16="http://schemas.microsoft.com/office/drawing/2014/main" id="{344B32A8-6EAB-46D7-B808-90A88472545D}"/>
              </a:ext>
            </a:extLst>
          </p:cNvPr>
          <p:cNvSpPr/>
          <p:nvPr/>
        </p:nvSpPr>
        <p:spPr>
          <a:xfrm>
            <a:off x="505056" y="1120028"/>
            <a:ext cx="8133888" cy="4752528"/>
          </a:xfrm>
          <a:prstGeom prst="round2SameRect">
            <a:avLst>
              <a:gd name="adj1" fmla="val 6270"/>
              <a:gd name="adj2" fmla="val 4559"/>
            </a:avLst>
          </a:prstGeom>
          <a:noFill/>
          <a:ln>
            <a:solidFill>
              <a:schemeClr val="accent3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GB" sz="1400" b="1" dirty="0">
                <a:solidFill>
                  <a:schemeClr val="tx2"/>
                </a:solidFill>
                <a:latin typeface="Calibri" panose="020F0502020204030204"/>
              </a:rPr>
              <a:t>Climate Scenario Model</a:t>
            </a:r>
            <a:endParaRPr lang="en-GB" sz="1200" b="1" dirty="0">
              <a:solidFill>
                <a:schemeClr val="tx2"/>
              </a:solidFill>
              <a:latin typeface="Calibri" panose="020F0502020204030204"/>
            </a:endParaRPr>
          </a:p>
        </p:txBody>
      </p:sp>
      <p:sp>
        <p:nvSpPr>
          <p:cNvPr id="5" name="Rectangle: Top Corners Rounded 116">
            <a:extLst>
              <a:ext uri="{FF2B5EF4-FFF2-40B4-BE49-F238E27FC236}">
                <a16:creationId xmlns:a16="http://schemas.microsoft.com/office/drawing/2014/main" id="{7CC100A3-FFB8-4487-A766-85D492363CF6}"/>
              </a:ext>
            </a:extLst>
          </p:cNvPr>
          <p:cNvSpPr/>
          <p:nvPr/>
        </p:nvSpPr>
        <p:spPr>
          <a:xfrm>
            <a:off x="2391083" y="4724068"/>
            <a:ext cx="2545148" cy="910900"/>
          </a:xfrm>
          <a:prstGeom prst="round2SameRect">
            <a:avLst>
              <a:gd name="adj1" fmla="val 12872"/>
              <a:gd name="adj2" fmla="val 1511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5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: Top Corners Rounded 117">
            <a:extLst>
              <a:ext uri="{FF2B5EF4-FFF2-40B4-BE49-F238E27FC236}">
                <a16:creationId xmlns:a16="http://schemas.microsoft.com/office/drawing/2014/main" id="{09209832-7581-4F47-B045-0B1E606768C9}"/>
              </a:ext>
            </a:extLst>
          </p:cNvPr>
          <p:cNvSpPr/>
          <p:nvPr/>
        </p:nvSpPr>
        <p:spPr>
          <a:xfrm>
            <a:off x="6900737" y="3485363"/>
            <a:ext cx="1433681" cy="1834033"/>
          </a:xfrm>
          <a:prstGeom prst="round2SameRect">
            <a:avLst>
              <a:gd name="adj1" fmla="val 7449"/>
              <a:gd name="adj2" fmla="val 32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5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: Top Corners Rounded 118">
            <a:extLst>
              <a:ext uri="{FF2B5EF4-FFF2-40B4-BE49-F238E27FC236}">
                <a16:creationId xmlns:a16="http://schemas.microsoft.com/office/drawing/2014/main" id="{B70C2FFC-2FEC-4952-83D0-043CC47D06FD}"/>
              </a:ext>
            </a:extLst>
          </p:cNvPr>
          <p:cNvSpPr/>
          <p:nvPr/>
        </p:nvSpPr>
        <p:spPr>
          <a:xfrm>
            <a:off x="2391083" y="2779149"/>
            <a:ext cx="2537386" cy="1198303"/>
          </a:xfrm>
          <a:prstGeom prst="round2SameRect">
            <a:avLst>
              <a:gd name="adj1" fmla="val 6377"/>
              <a:gd name="adj2" fmla="val 743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5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: Rounded Corners 119">
            <a:extLst>
              <a:ext uri="{FF2B5EF4-FFF2-40B4-BE49-F238E27FC236}">
                <a16:creationId xmlns:a16="http://schemas.microsoft.com/office/drawing/2014/main" id="{8CA88017-9A26-412B-8B21-9BFE8875FDB0}"/>
              </a:ext>
            </a:extLst>
          </p:cNvPr>
          <p:cNvSpPr/>
          <p:nvPr/>
        </p:nvSpPr>
        <p:spPr>
          <a:xfrm>
            <a:off x="635131" y="1864215"/>
            <a:ext cx="1463710" cy="25258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100" b="1" dirty="0">
                <a:solidFill>
                  <a:prstClr val="white"/>
                </a:solidFill>
                <a:latin typeface="Calibri" panose="020F0502020204030204"/>
              </a:rPr>
              <a:t>Scenario</a:t>
            </a:r>
          </a:p>
        </p:txBody>
      </p:sp>
      <p:sp>
        <p:nvSpPr>
          <p:cNvPr id="10" name="Rectangle: Rounded Corners 120">
            <a:extLst>
              <a:ext uri="{FF2B5EF4-FFF2-40B4-BE49-F238E27FC236}">
                <a16:creationId xmlns:a16="http://schemas.microsoft.com/office/drawing/2014/main" id="{C4A16628-815D-4E6D-AA7A-D774EA8F1711}"/>
              </a:ext>
            </a:extLst>
          </p:cNvPr>
          <p:cNvSpPr/>
          <p:nvPr/>
        </p:nvSpPr>
        <p:spPr>
          <a:xfrm>
            <a:off x="2675684" y="1864215"/>
            <a:ext cx="1088144" cy="25261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100" b="1" dirty="0">
                <a:solidFill>
                  <a:prstClr val="white"/>
                </a:solidFill>
                <a:latin typeface="Calibri" panose="020F0502020204030204"/>
              </a:rPr>
              <a:t>Sector-level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7B18FC-60B9-4D61-BCC8-418185D69083}"/>
              </a:ext>
            </a:extLst>
          </p:cNvPr>
          <p:cNvSpPr/>
          <p:nvPr/>
        </p:nvSpPr>
        <p:spPr>
          <a:xfrm>
            <a:off x="2391082" y="1867600"/>
            <a:ext cx="252000" cy="252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1100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" name="Rectangle: Rounded Corners 122">
            <a:extLst>
              <a:ext uri="{FF2B5EF4-FFF2-40B4-BE49-F238E27FC236}">
                <a16:creationId xmlns:a16="http://schemas.microsoft.com/office/drawing/2014/main" id="{5BF1F064-738F-4C82-8044-DB8C9B0DA6FE}"/>
              </a:ext>
            </a:extLst>
          </p:cNvPr>
          <p:cNvSpPr/>
          <p:nvPr/>
        </p:nvSpPr>
        <p:spPr>
          <a:xfrm>
            <a:off x="4356923" y="1865802"/>
            <a:ext cx="2010852" cy="25261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100" b="1" dirty="0">
                <a:solidFill>
                  <a:prstClr val="white"/>
                </a:solidFill>
                <a:latin typeface="Calibri" panose="020F0502020204030204"/>
              </a:rPr>
              <a:t>Company-level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3742CA-0887-40F1-BD9C-8429AD535B20}"/>
              </a:ext>
            </a:extLst>
          </p:cNvPr>
          <p:cNvSpPr/>
          <p:nvPr/>
        </p:nvSpPr>
        <p:spPr>
          <a:xfrm>
            <a:off x="4068800" y="1869188"/>
            <a:ext cx="252000" cy="252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1100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4" name="Rectangle: Rounded Corners 124">
            <a:extLst>
              <a:ext uri="{FF2B5EF4-FFF2-40B4-BE49-F238E27FC236}">
                <a16:creationId xmlns:a16="http://schemas.microsoft.com/office/drawing/2014/main" id="{09EC143A-B92B-4DF8-B119-3DA862331AF1}"/>
              </a:ext>
            </a:extLst>
          </p:cNvPr>
          <p:cNvSpPr/>
          <p:nvPr/>
        </p:nvSpPr>
        <p:spPr>
          <a:xfrm>
            <a:off x="6900737" y="1864215"/>
            <a:ext cx="1431865" cy="25261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100" b="1" dirty="0">
                <a:solidFill>
                  <a:prstClr val="white"/>
                </a:solidFill>
                <a:latin typeface="Calibri" panose="020F0502020204030204"/>
              </a:rPr>
              <a:t>Instrument-level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C34181-7E53-44E3-8618-AF42E08A1081}"/>
              </a:ext>
            </a:extLst>
          </p:cNvPr>
          <p:cNvSpPr/>
          <p:nvPr/>
        </p:nvSpPr>
        <p:spPr>
          <a:xfrm>
            <a:off x="6622332" y="1867600"/>
            <a:ext cx="252000" cy="252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1100" b="1" dirty="0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91514B0-1DF1-474C-A886-BEB4B7296FBC}"/>
              </a:ext>
            </a:extLst>
          </p:cNvPr>
          <p:cNvSpPr/>
          <p:nvPr/>
        </p:nvSpPr>
        <p:spPr>
          <a:xfrm rot="5400000">
            <a:off x="2108329" y="1878217"/>
            <a:ext cx="270004" cy="207161"/>
          </a:xfrm>
          <a:prstGeom prst="triangle">
            <a:avLst/>
          </a:prstGeom>
          <a:gradFill>
            <a:gsLst>
              <a:gs pos="68000">
                <a:srgbClr val="D7D8D9"/>
              </a:gs>
              <a:gs pos="100000">
                <a:schemeClr val="bg1"/>
              </a:gs>
              <a:gs pos="15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1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2B4F8F9A-6FFC-4195-93C7-C59FF7B3CB84}"/>
              </a:ext>
            </a:extLst>
          </p:cNvPr>
          <p:cNvSpPr/>
          <p:nvPr/>
        </p:nvSpPr>
        <p:spPr>
          <a:xfrm rot="5400000">
            <a:off x="3793400" y="1866897"/>
            <a:ext cx="270004" cy="207161"/>
          </a:xfrm>
          <a:prstGeom prst="triangle">
            <a:avLst/>
          </a:prstGeom>
          <a:gradFill>
            <a:gsLst>
              <a:gs pos="68000">
                <a:srgbClr val="D7D8D9"/>
              </a:gs>
              <a:gs pos="100000">
                <a:schemeClr val="bg1"/>
              </a:gs>
              <a:gs pos="15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1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777E959-1C32-4886-8E89-23EBFD1CD3D8}"/>
              </a:ext>
            </a:extLst>
          </p:cNvPr>
          <p:cNvSpPr/>
          <p:nvPr/>
        </p:nvSpPr>
        <p:spPr>
          <a:xfrm rot="5400000">
            <a:off x="6362759" y="1886931"/>
            <a:ext cx="270004" cy="207161"/>
          </a:xfrm>
          <a:prstGeom prst="triangle">
            <a:avLst/>
          </a:prstGeom>
          <a:gradFill>
            <a:gsLst>
              <a:gs pos="68000">
                <a:srgbClr val="D7D8D9"/>
              </a:gs>
              <a:gs pos="100000">
                <a:schemeClr val="bg1"/>
              </a:gs>
              <a:gs pos="15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1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: Rounded Corners 129">
            <a:extLst>
              <a:ext uri="{FF2B5EF4-FFF2-40B4-BE49-F238E27FC236}">
                <a16:creationId xmlns:a16="http://schemas.microsoft.com/office/drawing/2014/main" id="{87851173-0FAC-4FDE-8B9E-D793E6ABA226}"/>
              </a:ext>
            </a:extLst>
          </p:cNvPr>
          <p:cNvSpPr/>
          <p:nvPr/>
        </p:nvSpPr>
        <p:spPr>
          <a:xfrm>
            <a:off x="639995" y="2343179"/>
            <a:ext cx="1463710" cy="25258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100" b="1" dirty="0">
                <a:solidFill>
                  <a:prstClr val="white"/>
                </a:solidFill>
                <a:latin typeface="Calibri" panose="020F0502020204030204"/>
              </a:rPr>
              <a:t>Pathways</a:t>
            </a:r>
            <a:endParaRPr lang="en-GB" sz="11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: Rounded Corners 130">
            <a:extLst>
              <a:ext uri="{FF2B5EF4-FFF2-40B4-BE49-F238E27FC236}">
                <a16:creationId xmlns:a16="http://schemas.microsoft.com/office/drawing/2014/main" id="{B24CFA04-E4C6-47FE-9EBD-07A11E085A35}"/>
              </a:ext>
            </a:extLst>
          </p:cNvPr>
          <p:cNvSpPr/>
          <p:nvPr/>
        </p:nvSpPr>
        <p:spPr>
          <a:xfrm>
            <a:off x="2387945" y="2343179"/>
            <a:ext cx="2532391" cy="25261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100" b="1" dirty="0">
                <a:solidFill>
                  <a:prstClr val="white"/>
                </a:solidFill>
                <a:latin typeface="Calibri" panose="020F0502020204030204"/>
              </a:rPr>
              <a:t>         Transition risk</a:t>
            </a:r>
          </a:p>
        </p:txBody>
      </p:sp>
      <p:sp>
        <p:nvSpPr>
          <p:cNvPr id="21" name="Rectangle: Rounded Corners 131">
            <a:extLst>
              <a:ext uri="{FF2B5EF4-FFF2-40B4-BE49-F238E27FC236}">
                <a16:creationId xmlns:a16="http://schemas.microsoft.com/office/drawing/2014/main" id="{77C87597-1A7B-4036-A5CA-A5F2A8517E02}"/>
              </a:ext>
            </a:extLst>
          </p:cNvPr>
          <p:cNvSpPr/>
          <p:nvPr/>
        </p:nvSpPr>
        <p:spPr>
          <a:xfrm>
            <a:off x="6888202" y="2790380"/>
            <a:ext cx="1443643" cy="3411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100" b="1" dirty="0">
                <a:solidFill>
                  <a:prstClr val="white"/>
                </a:solidFill>
                <a:latin typeface="Calibri" panose="020F0502020204030204"/>
              </a:rPr>
              <a:t>           Impacts</a:t>
            </a:r>
          </a:p>
        </p:txBody>
      </p:sp>
      <p:sp>
        <p:nvSpPr>
          <p:cNvPr id="22" name="Rectangle: Rounded Corners 132">
            <a:extLst>
              <a:ext uri="{FF2B5EF4-FFF2-40B4-BE49-F238E27FC236}">
                <a16:creationId xmlns:a16="http://schemas.microsoft.com/office/drawing/2014/main" id="{15077F83-6B6C-41B4-B8ED-3A97F90C48E1}"/>
              </a:ext>
            </a:extLst>
          </p:cNvPr>
          <p:cNvSpPr/>
          <p:nvPr/>
        </p:nvSpPr>
        <p:spPr>
          <a:xfrm>
            <a:off x="2387944" y="4274590"/>
            <a:ext cx="2540523" cy="25261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100" b="1" dirty="0">
                <a:solidFill>
                  <a:prstClr val="white"/>
                </a:solidFill>
                <a:latin typeface="Calibri" panose="020F0502020204030204"/>
              </a:rPr>
              <a:t>         Physical risk</a:t>
            </a:r>
          </a:p>
        </p:txBody>
      </p:sp>
      <p:sp>
        <p:nvSpPr>
          <p:cNvPr id="23" name="Rectangle: Top Corners Rounded 133">
            <a:extLst>
              <a:ext uri="{FF2B5EF4-FFF2-40B4-BE49-F238E27FC236}">
                <a16:creationId xmlns:a16="http://schemas.microsoft.com/office/drawing/2014/main" id="{E6DAFF1F-3D96-425F-A666-67A51BC1B9E8}"/>
              </a:ext>
            </a:extLst>
          </p:cNvPr>
          <p:cNvSpPr/>
          <p:nvPr/>
        </p:nvSpPr>
        <p:spPr>
          <a:xfrm>
            <a:off x="635131" y="2767869"/>
            <a:ext cx="1463710" cy="2867099"/>
          </a:xfrm>
          <a:prstGeom prst="round2SameRect">
            <a:avLst>
              <a:gd name="adj1" fmla="val 10069"/>
              <a:gd name="adj2" fmla="val 90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GB" sz="105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: Rounded Corners 134">
            <a:extLst>
              <a:ext uri="{FF2B5EF4-FFF2-40B4-BE49-F238E27FC236}">
                <a16:creationId xmlns:a16="http://schemas.microsoft.com/office/drawing/2014/main" id="{4DF4242C-0831-4E84-AF28-D661ADBBDAEA}"/>
              </a:ext>
            </a:extLst>
          </p:cNvPr>
          <p:cNvSpPr/>
          <p:nvPr/>
        </p:nvSpPr>
        <p:spPr>
          <a:xfrm>
            <a:off x="735458" y="2887014"/>
            <a:ext cx="1219759" cy="25258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dirty="0">
                <a:solidFill>
                  <a:prstClr val="white"/>
                </a:solidFill>
                <a:latin typeface="Calibri" panose="020F0502020204030204"/>
              </a:rPr>
              <a:t>Emissions</a:t>
            </a:r>
          </a:p>
        </p:txBody>
      </p:sp>
      <p:sp>
        <p:nvSpPr>
          <p:cNvPr id="25" name="Rectangle: Rounded Corners 135">
            <a:extLst>
              <a:ext uri="{FF2B5EF4-FFF2-40B4-BE49-F238E27FC236}">
                <a16:creationId xmlns:a16="http://schemas.microsoft.com/office/drawing/2014/main" id="{4914B592-5A0E-4422-9F4C-BFC04A32700B}"/>
              </a:ext>
            </a:extLst>
          </p:cNvPr>
          <p:cNvSpPr/>
          <p:nvPr/>
        </p:nvSpPr>
        <p:spPr>
          <a:xfrm>
            <a:off x="735458" y="5039393"/>
            <a:ext cx="1219759" cy="25258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dirty="0">
                <a:solidFill>
                  <a:prstClr val="white"/>
                </a:solidFill>
                <a:latin typeface="Calibri" panose="020F0502020204030204"/>
              </a:rPr>
              <a:t>Temp Change</a:t>
            </a:r>
          </a:p>
        </p:txBody>
      </p:sp>
      <p:sp>
        <p:nvSpPr>
          <p:cNvPr id="26" name="Text Box 52">
            <a:extLst>
              <a:ext uri="{FF2B5EF4-FFF2-40B4-BE49-F238E27FC236}">
                <a16:creationId xmlns:a16="http://schemas.microsoft.com/office/drawing/2014/main" id="{62F926C1-AAD9-44BD-8861-B08D46C2EB9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16819" y="2848106"/>
            <a:ext cx="1286013" cy="6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171450" lvl="1" indent="-171450">
              <a:spcAft>
                <a:spcPts val="600"/>
              </a:spcAft>
              <a:buClr>
                <a:srgbClr val="0086BF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050" dirty="0">
                <a:solidFill>
                  <a:srgbClr val="0086BF"/>
                </a:solidFill>
                <a:latin typeface="Calibri" panose="020F0502020204030204"/>
              </a:rPr>
              <a:t>Resource costs/prices</a:t>
            </a:r>
          </a:p>
          <a:p>
            <a:pPr marL="171450" lvl="1" indent="-171450">
              <a:spcAft>
                <a:spcPts val="600"/>
              </a:spcAft>
              <a:buClr>
                <a:srgbClr val="0086BF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050" dirty="0">
                <a:solidFill>
                  <a:srgbClr val="0086BF"/>
                </a:solidFill>
                <a:latin typeface="Calibri" panose="020F0502020204030204"/>
              </a:rPr>
              <a:t>Energy/tech market size</a:t>
            </a:r>
          </a:p>
          <a:p>
            <a:pPr marL="171450" lvl="1" indent="-171450">
              <a:spcAft>
                <a:spcPts val="600"/>
              </a:spcAft>
              <a:buClr>
                <a:srgbClr val="0086BF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050" dirty="0">
                <a:solidFill>
                  <a:srgbClr val="0086BF"/>
                </a:solidFill>
                <a:latin typeface="Calibri" panose="020F0502020204030204"/>
              </a:rPr>
              <a:t>Carbon price</a:t>
            </a:r>
          </a:p>
        </p:txBody>
      </p:sp>
      <p:sp>
        <p:nvSpPr>
          <p:cNvPr id="27" name="Text Box 52">
            <a:extLst>
              <a:ext uri="{FF2B5EF4-FFF2-40B4-BE49-F238E27FC236}">
                <a16:creationId xmlns:a16="http://schemas.microsoft.com/office/drawing/2014/main" id="{403E36D4-4150-4742-A9E9-D2325C0DE62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16819" y="4765005"/>
            <a:ext cx="1245568" cy="80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171450" lvl="1" indent="-171450">
              <a:spcAft>
                <a:spcPts val="600"/>
              </a:spcAft>
              <a:buClr>
                <a:srgbClr val="97999B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Asset data</a:t>
            </a:r>
          </a:p>
          <a:p>
            <a:pPr marL="171450" lvl="1" indent="-171450">
              <a:spcAft>
                <a:spcPts val="600"/>
              </a:spcAft>
              <a:buClr>
                <a:srgbClr val="97999B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Hazard projections</a:t>
            </a:r>
          </a:p>
        </p:txBody>
      </p:sp>
      <p:sp>
        <p:nvSpPr>
          <p:cNvPr id="28" name="Text Box 52">
            <a:extLst>
              <a:ext uri="{FF2B5EF4-FFF2-40B4-BE49-F238E27FC236}">
                <a16:creationId xmlns:a16="http://schemas.microsoft.com/office/drawing/2014/main" id="{8313E309-75A6-430E-8CFB-C2AD91F807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912171" y="3540807"/>
            <a:ext cx="1504630" cy="98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171450" lvl="1" indent="-171450">
              <a:spcAft>
                <a:spcPts val="600"/>
              </a:spcAft>
              <a:buClr>
                <a:srgbClr val="D0006F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050" dirty="0">
                <a:solidFill>
                  <a:srgbClr val="D0006F"/>
                </a:solidFill>
                <a:latin typeface="Calibri" panose="020F0502020204030204"/>
              </a:rPr>
              <a:t>Equity and bond revaluation</a:t>
            </a:r>
          </a:p>
          <a:p>
            <a:pPr marL="171450" lvl="1" indent="-171450">
              <a:spcAft>
                <a:spcPts val="600"/>
              </a:spcAft>
              <a:buClr>
                <a:srgbClr val="D0006F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050" dirty="0">
                <a:solidFill>
                  <a:srgbClr val="D0006F"/>
                </a:solidFill>
                <a:latin typeface="Calibri" panose="020F0502020204030204"/>
              </a:rPr>
              <a:t>Loan losses</a:t>
            </a:r>
          </a:p>
          <a:p>
            <a:pPr marL="171450" lvl="1" indent="-171450">
              <a:spcAft>
                <a:spcPts val="600"/>
              </a:spcAft>
              <a:buClr>
                <a:srgbClr val="D0006F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050" dirty="0">
                <a:solidFill>
                  <a:srgbClr val="D0006F"/>
                </a:solidFill>
                <a:latin typeface="Calibri" panose="020F0502020204030204"/>
              </a:rPr>
              <a:t>Property revaluation</a:t>
            </a:r>
          </a:p>
        </p:txBody>
      </p:sp>
      <p:sp>
        <p:nvSpPr>
          <p:cNvPr id="29" name="Text Box 52">
            <a:extLst>
              <a:ext uri="{FF2B5EF4-FFF2-40B4-BE49-F238E27FC236}">
                <a16:creationId xmlns:a16="http://schemas.microsoft.com/office/drawing/2014/main" id="{3447CC46-6A33-4EB8-8B3A-1F4D59B60A7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02832" y="2848105"/>
            <a:ext cx="993768" cy="93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171450" lvl="1" indent="-171450">
              <a:spcAft>
                <a:spcPts val="600"/>
              </a:spcAft>
              <a:buClr>
                <a:srgbClr val="00358E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050" dirty="0">
                <a:solidFill>
                  <a:srgbClr val="00358E"/>
                </a:solidFill>
                <a:latin typeface="Calibri" panose="020F0502020204030204"/>
              </a:rPr>
              <a:t>Revenues</a:t>
            </a:r>
          </a:p>
          <a:p>
            <a:pPr marL="171450" lvl="1" indent="-171450">
              <a:spcAft>
                <a:spcPts val="600"/>
              </a:spcAft>
              <a:buClr>
                <a:srgbClr val="00358E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050" dirty="0">
                <a:solidFill>
                  <a:srgbClr val="00358E"/>
                </a:solidFill>
                <a:latin typeface="Calibri" panose="020F0502020204030204"/>
              </a:rPr>
              <a:t>Costs</a:t>
            </a:r>
          </a:p>
          <a:p>
            <a:pPr marL="171450" lvl="1" indent="-171450">
              <a:spcAft>
                <a:spcPts val="600"/>
              </a:spcAft>
              <a:buClr>
                <a:srgbClr val="00358E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050" dirty="0">
                <a:solidFill>
                  <a:srgbClr val="00358E"/>
                </a:solidFill>
                <a:latin typeface="Calibri" panose="020F0502020204030204"/>
              </a:rPr>
              <a:t>Capex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F89AC0-A7A6-49E2-BBF8-F0559BE02C35}"/>
              </a:ext>
            </a:extLst>
          </p:cNvPr>
          <p:cNvSpPr/>
          <p:nvPr/>
        </p:nvSpPr>
        <p:spPr>
          <a:xfrm>
            <a:off x="2346911" y="2233952"/>
            <a:ext cx="421071" cy="43597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1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8EC3C74-A2C1-4F82-AD5E-41ACC7D60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68" y="2304297"/>
            <a:ext cx="260542" cy="295279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3990E8E-2DF0-4E1B-99B4-BF17F9FAFCD6}"/>
              </a:ext>
            </a:extLst>
          </p:cNvPr>
          <p:cNvCxnSpPr>
            <a:cxnSpLocks/>
          </p:cNvCxnSpPr>
          <p:nvPr/>
        </p:nvCxnSpPr>
        <p:spPr>
          <a:xfrm>
            <a:off x="1340082" y="3235880"/>
            <a:ext cx="0" cy="1694091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40A85B-3973-47AF-B805-0D57B8EA5739}"/>
              </a:ext>
            </a:extLst>
          </p:cNvPr>
          <p:cNvCxnSpPr>
            <a:cxnSpLocks/>
          </p:cNvCxnSpPr>
          <p:nvPr/>
        </p:nvCxnSpPr>
        <p:spPr>
          <a:xfrm>
            <a:off x="1934481" y="3013306"/>
            <a:ext cx="429427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144">
            <a:extLst>
              <a:ext uri="{FF2B5EF4-FFF2-40B4-BE49-F238E27FC236}">
                <a16:creationId xmlns:a16="http://schemas.microsoft.com/office/drawing/2014/main" id="{657D9EC8-2370-4FB1-B0D2-BDCD75F3842E}"/>
              </a:ext>
            </a:extLst>
          </p:cNvPr>
          <p:cNvCxnSpPr>
            <a:cxnSpLocks/>
            <a:stCxn id="8" idx="0"/>
            <a:endCxn id="42" idx="2"/>
          </p:cNvCxnSpPr>
          <p:nvPr/>
        </p:nvCxnSpPr>
        <p:spPr>
          <a:xfrm>
            <a:off x="4928469" y="3378301"/>
            <a:ext cx="360225" cy="1024077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145">
            <a:extLst>
              <a:ext uri="{FF2B5EF4-FFF2-40B4-BE49-F238E27FC236}">
                <a16:creationId xmlns:a16="http://schemas.microsoft.com/office/drawing/2014/main" id="{BD502230-584E-40E4-A786-E0A5E6EE8607}"/>
              </a:ext>
            </a:extLst>
          </p:cNvPr>
          <p:cNvCxnSpPr>
            <a:cxnSpLocks/>
            <a:stCxn id="5" idx="0"/>
            <a:endCxn id="42" idx="2"/>
          </p:cNvCxnSpPr>
          <p:nvPr/>
        </p:nvCxnSpPr>
        <p:spPr>
          <a:xfrm flipV="1">
            <a:off x="4936231" y="4402378"/>
            <a:ext cx="352463" cy="77714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2C537CC4-0644-4794-9F71-23D8A3F50FEA}"/>
              </a:ext>
            </a:extLst>
          </p:cNvPr>
          <p:cNvSpPr/>
          <p:nvPr/>
        </p:nvSpPr>
        <p:spPr>
          <a:xfrm>
            <a:off x="2322933" y="4174317"/>
            <a:ext cx="421071" cy="43597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C7D8836-B660-48A1-80BF-F324226FF4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88" y="4258713"/>
            <a:ext cx="271704" cy="26631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8BCA57DC-3A05-42FA-AA45-AFEE17D88DFA}"/>
              </a:ext>
            </a:extLst>
          </p:cNvPr>
          <p:cNvSpPr/>
          <p:nvPr/>
        </p:nvSpPr>
        <p:spPr>
          <a:xfrm>
            <a:off x="6885152" y="2737931"/>
            <a:ext cx="421071" cy="43597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1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DDB3C88-3F1A-4ADF-888E-23DECDB15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73" y="2817435"/>
            <a:ext cx="221813" cy="262471"/>
          </a:xfrm>
          <a:prstGeom prst="rect">
            <a:avLst/>
          </a:prstGeom>
        </p:spPr>
      </p:pic>
      <p:cxnSp>
        <p:nvCxnSpPr>
          <p:cNvPr id="40" name="Connector: Elbow 20">
            <a:extLst>
              <a:ext uri="{FF2B5EF4-FFF2-40B4-BE49-F238E27FC236}">
                <a16:creationId xmlns:a16="http://schemas.microsoft.com/office/drawing/2014/main" id="{15FE4F88-56E1-4A4A-A75E-E61477E568E5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>
            <a:off x="1955218" y="5165685"/>
            <a:ext cx="461602" cy="278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52">
            <a:extLst>
              <a:ext uri="{FF2B5EF4-FFF2-40B4-BE49-F238E27FC236}">
                <a16:creationId xmlns:a16="http://schemas.microsoft.com/office/drawing/2014/main" id="{688AA03B-9A9A-4986-87CD-8529240135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02832" y="4740444"/>
            <a:ext cx="1095884" cy="66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171450" lvl="1" indent="-171450">
              <a:spcAft>
                <a:spcPts val="600"/>
              </a:spcAft>
              <a:buClr>
                <a:srgbClr val="00358E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050" dirty="0">
                <a:solidFill>
                  <a:srgbClr val="00358E"/>
                </a:solidFill>
                <a:latin typeface="Calibri" panose="020F0502020204030204"/>
              </a:rPr>
              <a:t>Revenue disruption</a:t>
            </a:r>
          </a:p>
          <a:p>
            <a:pPr marL="171450" lvl="1" indent="-171450">
              <a:spcAft>
                <a:spcPts val="600"/>
              </a:spcAft>
              <a:buClr>
                <a:srgbClr val="00358E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050" dirty="0">
                <a:solidFill>
                  <a:srgbClr val="00358E"/>
                </a:solidFill>
                <a:latin typeface="Calibri" panose="020F0502020204030204"/>
              </a:rPr>
              <a:t>Damage costs</a:t>
            </a:r>
          </a:p>
        </p:txBody>
      </p:sp>
      <p:sp>
        <p:nvSpPr>
          <p:cNvPr id="42" name="Rectangle: Top Corners Rounded 85">
            <a:extLst>
              <a:ext uri="{FF2B5EF4-FFF2-40B4-BE49-F238E27FC236}">
                <a16:creationId xmlns:a16="http://schemas.microsoft.com/office/drawing/2014/main" id="{F754A6A0-7168-478A-83AA-278BDE143EF3}"/>
              </a:ext>
            </a:extLst>
          </p:cNvPr>
          <p:cNvSpPr/>
          <p:nvPr/>
        </p:nvSpPr>
        <p:spPr>
          <a:xfrm>
            <a:off x="5288694" y="3460074"/>
            <a:ext cx="1372412" cy="1884607"/>
          </a:xfrm>
          <a:prstGeom prst="round2SameRect">
            <a:avLst>
              <a:gd name="adj1" fmla="val 9801"/>
              <a:gd name="adj2" fmla="val 1401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5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Text Box 52">
            <a:extLst>
              <a:ext uri="{FF2B5EF4-FFF2-40B4-BE49-F238E27FC236}">
                <a16:creationId xmlns:a16="http://schemas.microsoft.com/office/drawing/2014/main" id="{68D2645C-51D3-44F8-84F5-5A18BF0F35F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44227" y="3540807"/>
            <a:ext cx="1136956" cy="7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176213" lvl="1" indent="-176213">
              <a:spcAft>
                <a:spcPts val="600"/>
              </a:spcAft>
              <a:buClr>
                <a:srgbClr val="0086BF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050" dirty="0">
                <a:solidFill>
                  <a:srgbClr val="0086BF"/>
                </a:solidFill>
                <a:latin typeface="Calibri" panose="020F0502020204030204"/>
              </a:rPr>
              <a:t>Aggregate company-level impacts</a:t>
            </a:r>
          </a:p>
          <a:p>
            <a:pPr marL="171450" lvl="1" indent="-171450">
              <a:spcAft>
                <a:spcPts val="600"/>
              </a:spcAft>
              <a:buClr>
                <a:srgbClr val="0086BF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050" dirty="0">
                <a:solidFill>
                  <a:srgbClr val="0086BF"/>
                </a:solidFill>
                <a:latin typeface="Calibri" panose="020F0502020204030204"/>
              </a:rPr>
              <a:t>P&amp;L</a:t>
            </a:r>
          </a:p>
          <a:p>
            <a:pPr marL="171450" lvl="1" indent="-171450">
              <a:spcAft>
                <a:spcPts val="600"/>
              </a:spcAft>
              <a:buClr>
                <a:srgbClr val="0086BF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050" dirty="0">
                <a:solidFill>
                  <a:srgbClr val="0086BF"/>
                </a:solidFill>
                <a:latin typeface="Calibri" panose="020F0502020204030204"/>
              </a:rPr>
              <a:t>Balance sheet</a:t>
            </a:r>
          </a:p>
        </p:txBody>
      </p:sp>
      <p:cxnSp>
        <p:nvCxnSpPr>
          <p:cNvPr id="44" name="Connector: Elbow 20">
            <a:extLst>
              <a:ext uri="{FF2B5EF4-FFF2-40B4-BE49-F238E27FC236}">
                <a16:creationId xmlns:a16="http://schemas.microsoft.com/office/drawing/2014/main" id="{E91D3325-F824-471D-9870-1A291A2EFC9E}"/>
              </a:ext>
            </a:extLst>
          </p:cNvPr>
          <p:cNvCxnSpPr>
            <a:cxnSpLocks/>
          </p:cNvCxnSpPr>
          <p:nvPr/>
        </p:nvCxnSpPr>
        <p:spPr>
          <a:xfrm>
            <a:off x="6664962" y="4392791"/>
            <a:ext cx="244413" cy="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131">
            <a:extLst>
              <a:ext uri="{FF2B5EF4-FFF2-40B4-BE49-F238E27FC236}">
                <a16:creationId xmlns:a16="http://schemas.microsoft.com/office/drawing/2014/main" id="{E948D070-15B5-4B24-8DBD-C81BE77705FB}"/>
              </a:ext>
            </a:extLst>
          </p:cNvPr>
          <p:cNvSpPr/>
          <p:nvPr/>
        </p:nvSpPr>
        <p:spPr>
          <a:xfrm>
            <a:off x="5265376" y="2790380"/>
            <a:ext cx="1391664" cy="3411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>
              <a:lnSpc>
                <a:spcPct val="85000"/>
              </a:lnSpc>
              <a:defRPr/>
            </a:pPr>
            <a:r>
              <a:rPr lang="en-US" sz="1100" b="1" dirty="0">
                <a:solidFill>
                  <a:prstClr val="white"/>
                </a:solidFill>
                <a:latin typeface="Calibri" panose="020F0502020204030204"/>
              </a:rPr>
              <a:t>Temperature Alignment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BA64D17-55C1-4C70-9DA6-3991D3C00814}"/>
              </a:ext>
            </a:extLst>
          </p:cNvPr>
          <p:cNvSpPr/>
          <p:nvPr/>
        </p:nvSpPr>
        <p:spPr>
          <a:xfrm>
            <a:off x="5262326" y="2737931"/>
            <a:ext cx="421071" cy="43597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1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BFA2A65-233C-4F30-852B-EE20CD0542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93" y="2839920"/>
            <a:ext cx="255936" cy="2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1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57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Modelling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4F829FB-3C23-47B6-B541-CDBF4C79BFBA}"/>
              </a:ext>
            </a:extLst>
          </p:cNvPr>
          <p:cNvSpPr/>
          <p:nvPr/>
        </p:nvSpPr>
        <p:spPr>
          <a:xfrm rot="10800000">
            <a:off x="4017838" y="2405419"/>
            <a:ext cx="1398731" cy="97745"/>
          </a:xfrm>
          <a:prstGeom prst="triangle">
            <a:avLst/>
          </a:prstGeom>
          <a:gradFill>
            <a:gsLst>
              <a:gs pos="68000">
                <a:srgbClr val="D7D8D9"/>
              </a:gs>
              <a:gs pos="100000">
                <a:schemeClr val="bg1"/>
              </a:gs>
              <a:gs pos="15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6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62718E-CDCF-4722-8FFD-84D550E53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7" y="1147332"/>
            <a:ext cx="908409" cy="49965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EA23F6-8D57-4F79-B30C-F0FD3355BB44}"/>
              </a:ext>
            </a:extLst>
          </p:cNvPr>
          <p:cNvSpPr/>
          <p:nvPr/>
        </p:nvSpPr>
        <p:spPr>
          <a:xfrm>
            <a:off x="212431" y="794042"/>
            <a:ext cx="8236995" cy="78269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>
              <a:defRPr/>
            </a:pPr>
            <a:endParaRPr lang="en-GB" sz="1600" b="1" dirty="0">
              <a:solidFill>
                <a:srgbClr val="00358E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96F982-D05B-40A4-B938-1E21CA439E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04" y="1162417"/>
            <a:ext cx="485058" cy="434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0C04D9-0AFF-4427-80D9-CFC5212BFC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69" y="1155512"/>
            <a:ext cx="462002" cy="434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CA0F0B-7A5A-44CA-9975-7A425BA320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44" y="1155511"/>
            <a:ext cx="438902" cy="4352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F6D496-AB8D-4B05-8B7B-B1FE94EA98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56" y="1180530"/>
            <a:ext cx="508082" cy="4342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6E54E1-066D-4D0F-AD8A-E13DA1A4C9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53" y="1186338"/>
            <a:ext cx="406453" cy="434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8EA298-0C57-4A81-BCDA-F8F9B2223A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13" y="1185582"/>
            <a:ext cx="699775" cy="4342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0991CE-E5E9-4722-BD43-9704844E03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24" y="1212119"/>
            <a:ext cx="699775" cy="4409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48A602-2AC0-4747-9C63-E9283A1E7705}"/>
              </a:ext>
            </a:extLst>
          </p:cNvPr>
          <p:cNvSpPr txBox="1"/>
          <p:nvPr/>
        </p:nvSpPr>
        <p:spPr>
          <a:xfrm>
            <a:off x="417997" y="1687960"/>
            <a:ext cx="1891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97999B"/>
                </a:solidFill>
                <a:latin typeface="Calibri" panose="020F0502020204030204"/>
              </a:rPr>
              <a:t>Energy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F579F0-9D49-40E3-A90A-3D3B2097F348}"/>
              </a:ext>
            </a:extLst>
          </p:cNvPr>
          <p:cNvSpPr txBox="1"/>
          <p:nvPr/>
        </p:nvSpPr>
        <p:spPr>
          <a:xfrm>
            <a:off x="2362213" y="1687961"/>
            <a:ext cx="1891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97999B"/>
                </a:solidFill>
                <a:latin typeface="Calibri" panose="020F0502020204030204"/>
              </a:rPr>
              <a:t>Energy demand drivers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2818DE-F83C-4621-980C-271260000725}"/>
              </a:ext>
            </a:extLst>
          </p:cNvPr>
          <p:cNvSpPr txBox="1"/>
          <p:nvPr/>
        </p:nvSpPr>
        <p:spPr>
          <a:xfrm>
            <a:off x="6930385" y="1687961"/>
            <a:ext cx="179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97999B"/>
                </a:solidFill>
                <a:latin typeface="Calibri" panose="020F0502020204030204"/>
              </a:rPr>
              <a:t>Greenhouse gas accounting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471077-660A-4780-8999-87DB303FA8E4}"/>
              </a:ext>
            </a:extLst>
          </p:cNvPr>
          <p:cNvSpPr txBox="1"/>
          <p:nvPr/>
        </p:nvSpPr>
        <p:spPr>
          <a:xfrm>
            <a:off x="4941054" y="1687961"/>
            <a:ext cx="160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97999B"/>
                </a:solidFill>
                <a:latin typeface="Calibri" panose="020F0502020204030204"/>
              </a:rPr>
              <a:t>Technology trends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E953E5-7C88-40E9-B242-A84C073D95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39" y="1212118"/>
            <a:ext cx="488293" cy="4342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2AF3C39-679A-4936-BA9D-F8BCEFCE9907}"/>
              </a:ext>
            </a:extLst>
          </p:cNvPr>
          <p:cNvSpPr txBox="1"/>
          <p:nvPr/>
        </p:nvSpPr>
        <p:spPr>
          <a:xfrm>
            <a:off x="4240436" y="877336"/>
            <a:ext cx="963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00358E"/>
                </a:solidFill>
                <a:latin typeface="Calibri" panose="020F0502020204030204"/>
              </a:rPr>
              <a:t>Inputs</a:t>
            </a:r>
          </a:p>
          <a:p>
            <a:pPr>
              <a:defRPr/>
            </a:pP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8C58664-E5C8-4054-9A92-1375C04425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582" y="2912484"/>
            <a:ext cx="566075" cy="979591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5F9EE3F-E2ED-4C97-ADF8-5AC54ABA374E}"/>
              </a:ext>
            </a:extLst>
          </p:cNvPr>
          <p:cNvSpPr/>
          <p:nvPr/>
        </p:nvSpPr>
        <p:spPr>
          <a:xfrm>
            <a:off x="212431" y="2681982"/>
            <a:ext cx="8236995" cy="162270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>
              <a:defRPr/>
            </a:pPr>
            <a:endParaRPr lang="en-GB" sz="1600" b="1" dirty="0">
              <a:solidFill>
                <a:srgbClr val="00358E"/>
              </a:solidFill>
              <a:latin typeface="Calibri" panose="020F0502020204030204"/>
            </a:endParaRPr>
          </a:p>
        </p:txBody>
      </p:sp>
      <p:sp>
        <p:nvSpPr>
          <p:cNvPr id="24" name="Text Box 52">
            <a:extLst>
              <a:ext uri="{FF2B5EF4-FFF2-40B4-BE49-F238E27FC236}">
                <a16:creationId xmlns:a16="http://schemas.microsoft.com/office/drawing/2014/main" id="{B82E8816-8F00-4E59-BE79-4D7141FC6F1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43609" y="2800575"/>
            <a:ext cx="6736999" cy="149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171450" lvl="1" indent="-171450">
              <a:buClr>
                <a:srgbClr val="D0006F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600" b="1" dirty="0">
                <a:solidFill>
                  <a:srgbClr val="D0006F"/>
                </a:solidFill>
                <a:latin typeface="Calibri" panose="020F0502020204030204"/>
              </a:rPr>
              <a:t>Holistic view of energy system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across multiple world regions to 2050</a:t>
            </a:r>
          </a:p>
          <a:p>
            <a:pPr marL="171450" lvl="1" indent="-171450">
              <a:buClr>
                <a:srgbClr val="D0006F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600" b="1" dirty="0">
                <a:solidFill>
                  <a:srgbClr val="D0006F"/>
                </a:solidFill>
                <a:latin typeface="Calibri" panose="020F0502020204030204"/>
              </a:rPr>
              <a:t>Energy plus wider sectors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- power, buildings, transport, industry, 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etc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</a:p>
          <a:p>
            <a:pPr marL="171450" lvl="1" indent="-171450">
              <a:buClr>
                <a:srgbClr val="D0006F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600" b="1" dirty="0">
                <a:solidFill>
                  <a:srgbClr val="D0006F"/>
                </a:solidFill>
                <a:latin typeface="Calibri" panose="020F0502020204030204"/>
              </a:rPr>
              <a:t>What / where / when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to deploy different energy technologies and resources…</a:t>
            </a:r>
          </a:p>
          <a:p>
            <a:pPr marL="171450" lvl="1" indent="-171450">
              <a:buClr>
                <a:srgbClr val="D0006F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… </a:t>
            </a:r>
            <a:r>
              <a:rPr lang="en-US" sz="1600" b="1" dirty="0">
                <a:solidFill>
                  <a:srgbClr val="D0006F"/>
                </a:solidFill>
                <a:latin typeface="Calibri" panose="020F0502020204030204"/>
              </a:rPr>
              <a:t>whilst meeting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consumer needs, climate targets, energy security</a:t>
            </a:r>
          </a:p>
          <a:p>
            <a:pPr marL="171450" lvl="1" indent="-171450">
              <a:buClr>
                <a:srgbClr val="D0006F"/>
              </a:buClr>
              <a:buSzPct val="70000"/>
              <a:buFont typeface="Wingdings 3" panose="05040102010807070707" pitchFamily="18" charset="2"/>
              <a:buChar char="p"/>
              <a:defRPr/>
            </a:pPr>
            <a:r>
              <a:rPr lang="en-US" sz="1600" b="1" dirty="0">
                <a:solidFill>
                  <a:srgbClr val="D0006F"/>
                </a:solidFill>
                <a:latin typeface="Calibri" panose="020F0502020204030204"/>
              </a:rPr>
              <a:t>Cost-</a:t>
            </a:r>
            <a:r>
              <a:rPr lang="en-US" sz="1600" b="1" dirty="0" err="1">
                <a:solidFill>
                  <a:srgbClr val="D0006F"/>
                </a:solidFill>
                <a:latin typeface="Calibri" panose="020F0502020204030204"/>
              </a:rPr>
              <a:t>optimisation</a:t>
            </a:r>
            <a:r>
              <a:rPr lang="en-US" sz="1600" b="1" dirty="0">
                <a:solidFill>
                  <a:srgbClr val="D0006F"/>
                </a:solidFill>
                <a:latin typeface="Calibri" panose="020F0502020204030204"/>
              </a:rPr>
              <a:t> framework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to resolve complex set of choices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7B94B04-7515-45C7-A5A1-87F818E21FCE}"/>
              </a:ext>
            </a:extLst>
          </p:cNvPr>
          <p:cNvSpPr/>
          <p:nvPr/>
        </p:nvSpPr>
        <p:spPr>
          <a:xfrm rot="10800000">
            <a:off x="4004391" y="4304690"/>
            <a:ext cx="1398731" cy="97745"/>
          </a:xfrm>
          <a:prstGeom prst="triangle">
            <a:avLst/>
          </a:prstGeom>
          <a:gradFill>
            <a:gsLst>
              <a:gs pos="68000">
                <a:srgbClr val="D7D8D9"/>
              </a:gs>
              <a:gs pos="100000">
                <a:schemeClr val="bg1"/>
              </a:gs>
              <a:gs pos="15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6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3F69BC-F4C2-4791-B088-7D7B98EBD65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15" y="4917810"/>
            <a:ext cx="421080" cy="4317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DD3FC2-F51D-4B19-A2F2-46B0767D6E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68" y="4943766"/>
            <a:ext cx="334160" cy="4317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6DF1084-F845-43A4-922E-8A9EB422AA9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30" y="4943766"/>
            <a:ext cx="280415" cy="4317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92E99E7-E4DB-4068-8C57-3E9259FCD0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53" y="4943765"/>
            <a:ext cx="480139" cy="4740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92036D-4169-4FD7-94D9-21DA3C8E0D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57436" y="4952840"/>
            <a:ext cx="738058" cy="4740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921C513-E214-4FC1-82A9-F9D28621DB5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45" y="4952841"/>
            <a:ext cx="443844" cy="4406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D37A963-9FCB-4CF1-BDE0-503835FD2B8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47" y="5088517"/>
            <a:ext cx="770740" cy="3082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CED4D86-88AE-4FC0-A998-F66DE5B3D9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87" y="4952839"/>
            <a:ext cx="653065" cy="4523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5A02EB-1ACD-40F2-A30E-474F9F3F31FB}"/>
              </a:ext>
            </a:extLst>
          </p:cNvPr>
          <p:cNvSpPr/>
          <p:nvPr/>
        </p:nvSpPr>
        <p:spPr>
          <a:xfrm>
            <a:off x="235359" y="4613142"/>
            <a:ext cx="8236995" cy="7814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>
              <a:defRPr/>
            </a:pPr>
            <a:endParaRPr lang="en-GB" sz="1600" b="1" dirty="0">
              <a:solidFill>
                <a:srgbClr val="00358E"/>
              </a:solidFill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ACF7D9-CDAD-4531-B43C-A4EF7AB09688}"/>
              </a:ext>
            </a:extLst>
          </p:cNvPr>
          <p:cNvSpPr txBox="1"/>
          <p:nvPr/>
        </p:nvSpPr>
        <p:spPr>
          <a:xfrm>
            <a:off x="3495740" y="4605473"/>
            <a:ext cx="2292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00358E"/>
                </a:solidFill>
                <a:latin typeface="Calibri" panose="020F0502020204030204"/>
              </a:rPr>
              <a:t>Sector-level outputs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6654E3-7490-4161-8B10-7D7455A3A966}"/>
              </a:ext>
            </a:extLst>
          </p:cNvPr>
          <p:cNvSpPr txBox="1"/>
          <p:nvPr/>
        </p:nvSpPr>
        <p:spPr>
          <a:xfrm>
            <a:off x="565768" y="5456668"/>
            <a:ext cx="229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97999B"/>
                </a:solidFill>
                <a:latin typeface="Calibri" panose="020F0502020204030204"/>
              </a:rPr>
              <a:t>Energy production, conversion, use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7486D2-1F2F-488F-8F95-C46F9B1D2F43}"/>
              </a:ext>
            </a:extLst>
          </p:cNvPr>
          <p:cNvSpPr txBox="1"/>
          <p:nvPr/>
        </p:nvSpPr>
        <p:spPr>
          <a:xfrm>
            <a:off x="3170232" y="5456668"/>
            <a:ext cx="1891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97999B"/>
                </a:solidFill>
                <a:latin typeface="Calibri" panose="020F0502020204030204"/>
              </a:rPr>
              <a:t>Infrastructure deployment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0AF6B6-3CE9-418F-9CAE-A9481ED4946C}"/>
              </a:ext>
            </a:extLst>
          </p:cNvPr>
          <p:cNvSpPr txBox="1"/>
          <p:nvPr/>
        </p:nvSpPr>
        <p:spPr>
          <a:xfrm>
            <a:off x="7094628" y="5456667"/>
            <a:ext cx="179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97999B"/>
                </a:solidFill>
                <a:latin typeface="Calibri" panose="020F0502020204030204"/>
              </a:rPr>
              <a:t>Investment volumes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916A80-A8C0-4D30-A13F-9E31976FE34E}"/>
              </a:ext>
            </a:extLst>
          </p:cNvPr>
          <p:cNvSpPr txBox="1"/>
          <p:nvPr/>
        </p:nvSpPr>
        <p:spPr>
          <a:xfrm>
            <a:off x="5284366" y="5456668"/>
            <a:ext cx="160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97999B"/>
                </a:solidFill>
                <a:latin typeface="Calibri" panose="020F0502020204030204"/>
              </a:rPr>
              <a:t>Market sizes</a:t>
            </a:r>
          </a:p>
        </p:txBody>
      </p:sp>
    </p:spTree>
    <p:extLst>
      <p:ext uri="{BB962C8B-B14F-4D97-AF65-F5344CB8AC3E}">
        <p14:creationId xmlns:p14="http://schemas.microsoft.com/office/powerpoint/2010/main" val="5959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57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Modelling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AD968-6B97-47FC-B80D-CB7550BA9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63" y="1554317"/>
            <a:ext cx="3499407" cy="3749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A427A8-6663-4FAB-9134-C0DAA5C2F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398" y="1652874"/>
            <a:ext cx="3851577" cy="300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0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57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Modelling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EFC8E-D6B6-4CE0-84A6-3B9B72086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731" y="1537626"/>
            <a:ext cx="5041294" cy="3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71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57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Modelling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ABE292-C012-42E3-8261-663B494D8394}"/>
              </a:ext>
            </a:extLst>
          </p:cNvPr>
          <p:cNvGrpSpPr/>
          <p:nvPr/>
        </p:nvGrpSpPr>
        <p:grpSpPr>
          <a:xfrm>
            <a:off x="443362" y="1484784"/>
            <a:ext cx="8458042" cy="4346849"/>
            <a:chOff x="1404743" y="1417942"/>
            <a:chExt cx="9443785" cy="51074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9C2805-8C19-4241-BC8C-FBAB7FE6913B}"/>
                </a:ext>
              </a:extLst>
            </p:cNvPr>
            <p:cNvGrpSpPr/>
            <p:nvPr/>
          </p:nvGrpSpPr>
          <p:grpSpPr>
            <a:xfrm>
              <a:off x="4593553" y="1417942"/>
              <a:ext cx="3200269" cy="5107403"/>
              <a:chOff x="3447377" y="806892"/>
              <a:chExt cx="3200269" cy="5608344"/>
            </a:xfrm>
          </p:grpSpPr>
          <p:sp>
            <p:nvSpPr>
              <p:cNvPr id="19" name="Rounded Rectangle 56">
                <a:extLst>
                  <a:ext uri="{FF2B5EF4-FFF2-40B4-BE49-F238E27FC236}">
                    <a16:creationId xmlns:a16="http://schemas.microsoft.com/office/drawing/2014/main" id="{F50E5135-CD65-44D2-AA69-AFB97F8CCCA0}"/>
                  </a:ext>
                </a:extLst>
              </p:cNvPr>
              <p:cNvSpPr/>
              <p:nvPr/>
            </p:nvSpPr>
            <p:spPr>
              <a:xfrm>
                <a:off x="3447377" y="836712"/>
                <a:ext cx="3200269" cy="5578524"/>
              </a:xfrm>
              <a:prstGeom prst="roundRect">
                <a:avLst>
                  <a:gd name="adj" fmla="val 3542"/>
                </a:avLst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75373-581A-4E80-8107-A12B827BA66C}"/>
                  </a:ext>
                </a:extLst>
              </p:cNvPr>
              <p:cNvSpPr txBox="1"/>
              <p:nvPr/>
            </p:nvSpPr>
            <p:spPr>
              <a:xfrm>
                <a:off x="4170448" y="806892"/>
                <a:ext cx="2376264" cy="357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accent2"/>
                    </a:solidFill>
                  </a:rPr>
                  <a:t>Asset Risk Analysis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91FDAC7-B88F-491F-B721-35ADCAC1DB13}"/>
                  </a:ext>
                </a:extLst>
              </p:cNvPr>
              <p:cNvSpPr/>
              <p:nvPr/>
            </p:nvSpPr>
            <p:spPr>
              <a:xfrm>
                <a:off x="3453645" y="829149"/>
                <a:ext cx="288032" cy="28803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2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4F4C1D-CA05-4ED6-ADF6-B1E3F2276D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903" t="5086"/>
              <a:stretch/>
            </p:blipFill>
            <p:spPr>
              <a:xfrm>
                <a:off x="3556124" y="1283546"/>
                <a:ext cx="2990587" cy="1848702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</p:pic>
          <p:graphicFrame>
            <p:nvGraphicFramePr>
              <p:cNvPr id="23" name="Chart 22">
                <a:extLst>
                  <a:ext uri="{FF2B5EF4-FFF2-40B4-BE49-F238E27FC236}">
                    <a16:creationId xmlns:a16="http://schemas.microsoft.com/office/drawing/2014/main" id="{888ECE76-5E11-4B8D-8A50-A6C49A42A28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556124" y="3367662"/>
              <a:ext cx="2990588" cy="279764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D827FEE-87E9-41B0-825E-24F100B2715F}"/>
                </a:ext>
              </a:extLst>
            </p:cNvPr>
            <p:cNvGrpSpPr/>
            <p:nvPr/>
          </p:nvGrpSpPr>
          <p:grpSpPr>
            <a:xfrm>
              <a:off x="7885254" y="1417942"/>
              <a:ext cx="2963274" cy="5107404"/>
              <a:chOff x="6739079" y="806891"/>
              <a:chExt cx="2963274" cy="5608345"/>
            </a:xfrm>
          </p:grpSpPr>
          <p:sp>
            <p:nvSpPr>
              <p:cNvPr id="14" name="Rounded Rectangle 51">
                <a:extLst>
                  <a:ext uri="{FF2B5EF4-FFF2-40B4-BE49-F238E27FC236}">
                    <a16:creationId xmlns:a16="http://schemas.microsoft.com/office/drawing/2014/main" id="{693B6295-CA0F-46DE-9A98-5DE7DFB9A52F}"/>
                  </a:ext>
                </a:extLst>
              </p:cNvPr>
              <p:cNvSpPr/>
              <p:nvPr/>
            </p:nvSpPr>
            <p:spPr>
              <a:xfrm>
                <a:off x="6739079" y="836712"/>
                <a:ext cx="2963274" cy="5578524"/>
              </a:xfrm>
              <a:prstGeom prst="roundRect">
                <a:avLst>
                  <a:gd name="adj" fmla="val 3542"/>
                </a:avLst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7A4689-143F-4F01-A800-6B0F1BB23C5F}"/>
                  </a:ext>
                </a:extLst>
              </p:cNvPr>
              <p:cNvSpPr txBox="1"/>
              <p:nvPr/>
            </p:nvSpPr>
            <p:spPr>
              <a:xfrm>
                <a:off x="7204304" y="806891"/>
                <a:ext cx="2376264" cy="357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tx2"/>
                    </a:solidFill>
                  </a:rPr>
                  <a:t>Aggregate P&amp;L Impact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B15A7F7-E6BE-4833-80D4-9D824D3582D6}"/>
                  </a:ext>
                </a:extLst>
              </p:cNvPr>
              <p:cNvSpPr/>
              <p:nvPr/>
            </p:nvSpPr>
            <p:spPr>
              <a:xfrm>
                <a:off x="6743773" y="847542"/>
                <a:ext cx="288032" cy="288032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3</a:t>
                </a:r>
              </a:p>
            </p:txBody>
          </p:sp>
          <p:graphicFrame>
            <p:nvGraphicFramePr>
              <p:cNvPr id="17" name="Chart 16">
                <a:extLst>
                  <a:ext uri="{FF2B5EF4-FFF2-40B4-BE49-F238E27FC236}">
                    <a16:creationId xmlns:a16="http://schemas.microsoft.com/office/drawing/2014/main" id="{DAF5B30C-1F05-43C8-BEF6-41C23FC22D87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808981" y="1283545"/>
              <a:ext cx="2771587" cy="239689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18" name="Chart 17">
                <a:extLst>
                  <a:ext uri="{FF2B5EF4-FFF2-40B4-BE49-F238E27FC236}">
                    <a16:creationId xmlns:a16="http://schemas.microsoft.com/office/drawing/2014/main" id="{14124394-7A19-4496-B9C6-23CC6F59316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834922" y="3846812"/>
              <a:ext cx="2771588" cy="232072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4C96F2-91B8-4AE1-9031-D98629CBCF94}"/>
                </a:ext>
              </a:extLst>
            </p:cNvPr>
            <p:cNvGrpSpPr/>
            <p:nvPr/>
          </p:nvGrpSpPr>
          <p:grpSpPr>
            <a:xfrm>
              <a:off x="1404743" y="1417942"/>
              <a:ext cx="3119027" cy="5107404"/>
              <a:chOff x="258567" y="806891"/>
              <a:chExt cx="3119027" cy="5608345"/>
            </a:xfrm>
          </p:grpSpPr>
          <p:sp>
            <p:nvSpPr>
              <p:cNvPr id="9" name="Rounded Rectangle 27">
                <a:extLst>
                  <a:ext uri="{FF2B5EF4-FFF2-40B4-BE49-F238E27FC236}">
                    <a16:creationId xmlns:a16="http://schemas.microsoft.com/office/drawing/2014/main" id="{646219EB-954C-483D-8CAD-401B1174FEC0}"/>
                  </a:ext>
                </a:extLst>
              </p:cNvPr>
              <p:cNvSpPr/>
              <p:nvPr/>
            </p:nvSpPr>
            <p:spPr>
              <a:xfrm>
                <a:off x="269305" y="836712"/>
                <a:ext cx="3095117" cy="5578524"/>
              </a:xfrm>
              <a:prstGeom prst="roundRect">
                <a:avLst>
                  <a:gd name="adj" fmla="val 3542"/>
                </a:avLst>
              </a:prstGeom>
              <a:noFill/>
              <a:ln w="381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188676-5794-402B-94DF-8D55584E965F}"/>
                  </a:ext>
                </a:extLst>
              </p:cNvPr>
              <p:cNvSpPr txBox="1"/>
              <p:nvPr/>
            </p:nvSpPr>
            <p:spPr>
              <a:xfrm>
                <a:off x="1001330" y="806891"/>
                <a:ext cx="2376264" cy="357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accent6"/>
                    </a:solidFill>
                  </a:rPr>
                  <a:t>Asset Locations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044F8AD-B5E4-4CCA-976E-0CAE4C76EE11}"/>
                  </a:ext>
                </a:extLst>
              </p:cNvPr>
              <p:cNvSpPr/>
              <p:nvPr/>
            </p:nvSpPr>
            <p:spPr>
              <a:xfrm>
                <a:off x="258567" y="847542"/>
                <a:ext cx="288032" cy="288032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1</a:t>
                </a: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64D8A0D-CED5-459C-A454-50CFA17FDB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5933" t="14107"/>
              <a:stretch/>
            </p:blipFill>
            <p:spPr>
              <a:xfrm>
                <a:off x="365381" y="1299021"/>
                <a:ext cx="2929897" cy="1833228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2D906558-17B2-450F-9F58-5C972D089DC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65381" y="3350429"/>
              <a:ext cx="2922211" cy="28148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20801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57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Change</a:t>
            </a:r>
          </a:p>
        </p:txBody>
      </p:sp>
      <p:pic>
        <p:nvPicPr>
          <p:cNvPr id="1026" name="Picture 2" descr="Warming stripes - Wikipedia">
            <a:extLst>
              <a:ext uri="{FF2B5EF4-FFF2-40B4-BE49-F238E27FC236}">
                <a16:creationId xmlns:a16="http://schemas.microsoft.com/office/drawing/2014/main" id="{D18558FE-1F06-CA20-5D5D-DC444CAB5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34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05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57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Modelling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043BFA8-0788-D575-D7CF-D73D0EA20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4159"/>
            <a:ext cx="9144000" cy="290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63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57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Modelling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D6B280-322E-CE32-3BFF-302678ED8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067"/>
            <a:ext cx="9144000" cy="360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16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57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Minimising Impact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279C6-4F68-28C8-96C5-F4F1BF76C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1376362"/>
            <a:ext cx="84105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61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57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Minimising Impact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99167-660F-7CD1-F68C-0A0CF7B38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1304925"/>
            <a:ext cx="56197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40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5A05-3C72-4B1C-AF12-512184F4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456013"/>
            <a:ext cx="8370000" cy="313932"/>
          </a:xfrm>
        </p:spPr>
        <p:txBody>
          <a:bodyPr>
            <a:normAutofit fontScale="90000"/>
          </a:bodyPr>
          <a:lstStyle/>
          <a:p>
            <a:r>
              <a:rPr lang="en-GB" dirty="0"/>
              <a:t>Challenges faced in Financial Services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513B904-4165-40C4-B536-E2C3DD524CA1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F131D9F-CF66-4528-8C59-FCE8A503CBBE}"/>
              </a:ext>
            </a:extLst>
          </p:cNvPr>
          <p:cNvSpPr txBox="1"/>
          <p:nvPr/>
        </p:nvSpPr>
        <p:spPr>
          <a:xfrm>
            <a:off x="2719277" y="2444370"/>
            <a:ext cx="1275907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rgbClr val="FFFFFF"/>
                </a:solidFill>
                <a:latin typeface="Arial"/>
              </a:rPr>
              <a:t>Overreliance on technology for climate solutions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413327-008F-4686-8933-705D9A690925}"/>
              </a:ext>
            </a:extLst>
          </p:cNvPr>
          <p:cNvSpPr txBox="1"/>
          <p:nvPr/>
        </p:nvSpPr>
        <p:spPr>
          <a:xfrm>
            <a:off x="5122236" y="3961339"/>
            <a:ext cx="1275907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rgbClr val="FFFFFF"/>
                </a:solidFill>
                <a:latin typeface="Arial"/>
              </a:rPr>
              <a:t>High volume of work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7DF172-936B-463F-B769-04EA50EE177E}"/>
              </a:ext>
            </a:extLst>
          </p:cNvPr>
          <p:cNvSpPr/>
          <p:nvPr/>
        </p:nvSpPr>
        <p:spPr>
          <a:xfrm>
            <a:off x="6284048" y="2179642"/>
            <a:ext cx="2490952" cy="1357013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solidFill>
              <a:srgbClr val="FDB913"/>
            </a:solidFill>
            <a:prstDash val="solid"/>
          </a:ln>
          <a:effectLst/>
        </p:spPr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kern="0" dirty="0">
                <a:solidFill>
                  <a:srgbClr val="002D62"/>
                </a:solidFill>
              </a:rPr>
              <a:t>Limited supply of incumbent SMEs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kern="0" dirty="0">
                <a:solidFill>
                  <a:srgbClr val="002D62"/>
                </a:solidFill>
              </a:rPr>
              <a:t>Recruiting the right people with the required set of skills &amp; knowledge in competitive market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kern="0" dirty="0">
                <a:solidFill>
                  <a:srgbClr val="002D62"/>
                </a:solidFill>
              </a:rPr>
              <a:t>Dependency on external resource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kern="0" dirty="0">
                <a:solidFill>
                  <a:srgbClr val="002D62"/>
                </a:solidFill>
              </a:rPr>
              <a:t>Managing the transitioning to a permanent team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231BC5-8B83-4726-A7F8-C14036CF5B3B}"/>
              </a:ext>
            </a:extLst>
          </p:cNvPr>
          <p:cNvSpPr/>
          <p:nvPr/>
        </p:nvSpPr>
        <p:spPr>
          <a:xfrm>
            <a:off x="369000" y="3696759"/>
            <a:ext cx="2291592" cy="1249357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solidFill>
              <a:srgbClr val="FDB913"/>
            </a:solidFill>
            <a:prstDash val="solid"/>
          </a:ln>
          <a:effectLst/>
        </p:spPr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kern="0" dirty="0">
                <a:solidFill>
                  <a:srgbClr val="002D62"/>
                </a:solidFill>
              </a:rPr>
              <a:t>Significant BAU workload to manage alongside project delivery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kern="0" dirty="0">
                <a:solidFill>
                  <a:srgbClr val="002D62"/>
                </a:solidFill>
              </a:rPr>
              <a:t>High risk of slippage with no capacity for unplanned work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kern="0" dirty="0">
                <a:solidFill>
                  <a:srgbClr val="002D62"/>
                </a:solidFill>
              </a:rPr>
              <a:t>Requirement for ad-hoc requests to be constrained / controlled</a:t>
            </a:r>
            <a:endParaRPr lang="en-GB" sz="1050" kern="0" dirty="0">
              <a:solidFill>
                <a:srgbClr val="002D6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5797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5A05-3C72-4B1C-AF12-512184F4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456013"/>
            <a:ext cx="8370000" cy="313932"/>
          </a:xfrm>
        </p:spPr>
        <p:txBody>
          <a:bodyPr>
            <a:normAutofit fontScale="90000"/>
          </a:bodyPr>
          <a:lstStyle/>
          <a:p>
            <a:r>
              <a:rPr lang="en-GB" dirty="0"/>
              <a:t>Greenwashing?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31D9F-CF66-4528-8C59-FCE8A503CBBE}"/>
              </a:ext>
            </a:extLst>
          </p:cNvPr>
          <p:cNvSpPr txBox="1"/>
          <p:nvPr/>
        </p:nvSpPr>
        <p:spPr>
          <a:xfrm>
            <a:off x="2719277" y="2444370"/>
            <a:ext cx="1275907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rgbClr val="FFFFFF"/>
                </a:solidFill>
                <a:latin typeface="Arial"/>
              </a:rPr>
              <a:t>Overreliance on technology for climate solutions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413327-008F-4686-8933-705D9A690925}"/>
              </a:ext>
            </a:extLst>
          </p:cNvPr>
          <p:cNvSpPr txBox="1"/>
          <p:nvPr/>
        </p:nvSpPr>
        <p:spPr>
          <a:xfrm>
            <a:off x="5122236" y="3961339"/>
            <a:ext cx="1275907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rgbClr val="FFFFFF"/>
                </a:solidFill>
                <a:latin typeface="Arial"/>
              </a:rPr>
              <a:t>High volume of work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4EF13-26E9-456C-82DF-69570F3D4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000" y="1800000"/>
            <a:ext cx="8370000" cy="4500000"/>
          </a:xfrm>
        </p:spPr>
        <p:txBody>
          <a:bodyPr>
            <a:normAutofit/>
          </a:bodyPr>
          <a:lstStyle/>
          <a:p>
            <a:r>
              <a:rPr lang="en-GB" kern="0" dirty="0">
                <a:solidFill>
                  <a:srgbClr val="002D62"/>
                </a:solidFill>
              </a:rPr>
              <a:t>McDonalds – new advert about recyclable packaging “when you change a little, you change a lot”</a:t>
            </a:r>
          </a:p>
          <a:p>
            <a:r>
              <a:rPr lang="en-GB" kern="0" dirty="0">
                <a:solidFill>
                  <a:srgbClr val="002D62"/>
                </a:solidFill>
              </a:rPr>
              <a:t>C3% of McDonalds emissions come from packaging vs:</a:t>
            </a:r>
          </a:p>
          <a:p>
            <a:pPr lvl="1"/>
            <a:r>
              <a:rPr lang="en-GB" kern="0" dirty="0">
                <a:solidFill>
                  <a:srgbClr val="002D62"/>
                </a:solidFill>
              </a:rPr>
              <a:t>31% operations (heating buildings, staff commuting, cooking equipment)</a:t>
            </a:r>
          </a:p>
          <a:p>
            <a:pPr lvl="1"/>
            <a:r>
              <a:rPr lang="en-GB" kern="0" dirty="0">
                <a:solidFill>
                  <a:srgbClr val="002D62"/>
                </a:solidFill>
              </a:rPr>
              <a:t>57% supply chain (agriculture)</a:t>
            </a:r>
          </a:p>
          <a:p>
            <a:endParaRPr lang="en-GB" kern="0" dirty="0">
              <a:solidFill>
                <a:srgbClr val="002D6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918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5A05-3C72-4B1C-AF12-512184F4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456013"/>
            <a:ext cx="8370000" cy="313932"/>
          </a:xfrm>
        </p:spPr>
        <p:txBody>
          <a:bodyPr>
            <a:normAutofit fontScale="90000"/>
          </a:bodyPr>
          <a:lstStyle/>
          <a:p>
            <a:r>
              <a:rPr lang="en-GB" dirty="0"/>
              <a:t>Greenwashing?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31D9F-CF66-4528-8C59-FCE8A503CBBE}"/>
              </a:ext>
            </a:extLst>
          </p:cNvPr>
          <p:cNvSpPr txBox="1"/>
          <p:nvPr/>
        </p:nvSpPr>
        <p:spPr>
          <a:xfrm>
            <a:off x="2719277" y="2444370"/>
            <a:ext cx="1275907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rgbClr val="FFFFFF"/>
                </a:solidFill>
                <a:latin typeface="Arial"/>
              </a:rPr>
              <a:t>Overreliance on technology for climate solutions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413327-008F-4686-8933-705D9A690925}"/>
              </a:ext>
            </a:extLst>
          </p:cNvPr>
          <p:cNvSpPr txBox="1"/>
          <p:nvPr/>
        </p:nvSpPr>
        <p:spPr>
          <a:xfrm>
            <a:off x="5122236" y="3961339"/>
            <a:ext cx="1275907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rgbClr val="FFFFFF"/>
                </a:solidFill>
                <a:latin typeface="Arial"/>
              </a:rPr>
              <a:t>High volume of work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4EF13-26E9-456C-82DF-69570F3D4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000" y="1800000"/>
            <a:ext cx="8370000" cy="4500000"/>
          </a:xfrm>
        </p:spPr>
        <p:txBody>
          <a:bodyPr>
            <a:normAutofit/>
          </a:bodyPr>
          <a:lstStyle/>
          <a:p>
            <a:r>
              <a:rPr lang="en-GB" kern="0" dirty="0">
                <a:solidFill>
                  <a:srgbClr val="002D62"/>
                </a:solidFill>
              </a:rPr>
              <a:t>BP officially changed their name to Beyond Petroleum and publicly fitted solar panels to their gas stations</a:t>
            </a:r>
          </a:p>
          <a:p>
            <a:r>
              <a:rPr lang="en-GB" kern="0" dirty="0">
                <a:solidFill>
                  <a:srgbClr val="002D62"/>
                </a:solidFill>
              </a:rPr>
              <a:t>Lots of adverts about their low carbon energy products</a:t>
            </a:r>
          </a:p>
          <a:p>
            <a:r>
              <a:rPr lang="en-GB" kern="0" dirty="0">
                <a:solidFill>
                  <a:srgbClr val="002D62"/>
                </a:solidFill>
              </a:rPr>
              <a:t>C96% of BP’s annual spend is in oil &amp; gas</a:t>
            </a:r>
          </a:p>
          <a:p>
            <a:endParaRPr lang="en-GB" kern="0" dirty="0">
              <a:solidFill>
                <a:srgbClr val="002D6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472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5A05-3C72-4B1C-AF12-512184F4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456013"/>
            <a:ext cx="8370000" cy="313932"/>
          </a:xfrm>
        </p:spPr>
        <p:txBody>
          <a:bodyPr>
            <a:normAutofit fontScale="90000"/>
          </a:bodyPr>
          <a:lstStyle/>
          <a:p>
            <a:r>
              <a:rPr lang="en-GB" dirty="0"/>
              <a:t>Greenwashing?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31D9F-CF66-4528-8C59-FCE8A503CBBE}"/>
              </a:ext>
            </a:extLst>
          </p:cNvPr>
          <p:cNvSpPr txBox="1"/>
          <p:nvPr/>
        </p:nvSpPr>
        <p:spPr>
          <a:xfrm>
            <a:off x="2719277" y="2444370"/>
            <a:ext cx="1275907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rgbClr val="FFFFFF"/>
                </a:solidFill>
                <a:latin typeface="Arial"/>
              </a:rPr>
              <a:t>Overreliance on technology for climate solutions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413327-008F-4686-8933-705D9A690925}"/>
              </a:ext>
            </a:extLst>
          </p:cNvPr>
          <p:cNvSpPr txBox="1"/>
          <p:nvPr/>
        </p:nvSpPr>
        <p:spPr>
          <a:xfrm>
            <a:off x="5122236" y="3961339"/>
            <a:ext cx="1275907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rgbClr val="FFFFFF"/>
                </a:solidFill>
                <a:latin typeface="Arial"/>
              </a:rPr>
              <a:t>High volume of work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4EF13-26E9-456C-82DF-69570F3D4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000" y="1800000"/>
            <a:ext cx="8370000" cy="4500000"/>
          </a:xfrm>
        </p:spPr>
        <p:txBody>
          <a:bodyPr>
            <a:normAutofit/>
          </a:bodyPr>
          <a:lstStyle/>
          <a:p>
            <a:r>
              <a:rPr lang="en-GB" kern="0" dirty="0">
                <a:solidFill>
                  <a:srgbClr val="002D62"/>
                </a:solidFill>
              </a:rPr>
              <a:t>Starbucks “</a:t>
            </a:r>
            <a:r>
              <a:rPr lang="en-GB" kern="0" dirty="0" err="1">
                <a:solidFill>
                  <a:srgbClr val="002D62"/>
                </a:solidFill>
              </a:rPr>
              <a:t>strawless</a:t>
            </a:r>
            <a:r>
              <a:rPr lang="en-GB" kern="0" dirty="0">
                <a:solidFill>
                  <a:srgbClr val="002D62"/>
                </a:solidFill>
              </a:rPr>
              <a:t> lid” to reduce use of plastic straws</a:t>
            </a:r>
          </a:p>
          <a:p>
            <a:r>
              <a:rPr lang="en-GB" kern="0" dirty="0">
                <a:solidFill>
                  <a:srgbClr val="002D62"/>
                </a:solidFill>
              </a:rPr>
              <a:t>Lid required more plastic to produce than original lid + straw</a:t>
            </a:r>
          </a:p>
          <a:p>
            <a:endParaRPr lang="en-GB" kern="0" dirty="0">
              <a:solidFill>
                <a:srgbClr val="002D6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671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5A05-3C72-4B1C-AF12-512184F4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456013"/>
            <a:ext cx="8370000" cy="313932"/>
          </a:xfrm>
        </p:spPr>
        <p:txBody>
          <a:bodyPr>
            <a:normAutofit fontScale="90000"/>
          </a:bodyPr>
          <a:lstStyle/>
          <a:p>
            <a:r>
              <a:rPr lang="en-GB" dirty="0"/>
              <a:t>Greenwashing?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31D9F-CF66-4528-8C59-FCE8A503CBBE}"/>
              </a:ext>
            </a:extLst>
          </p:cNvPr>
          <p:cNvSpPr txBox="1"/>
          <p:nvPr/>
        </p:nvSpPr>
        <p:spPr>
          <a:xfrm>
            <a:off x="2719277" y="2444370"/>
            <a:ext cx="1275907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rgbClr val="FFFFFF"/>
                </a:solidFill>
                <a:latin typeface="Arial"/>
              </a:rPr>
              <a:t>Overreliance on technology for climate solutions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413327-008F-4686-8933-705D9A690925}"/>
              </a:ext>
            </a:extLst>
          </p:cNvPr>
          <p:cNvSpPr txBox="1"/>
          <p:nvPr/>
        </p:nvSpPr>
        <p:spPr>
          <a:xfrm>
            <a:off x="5122236" y="3961339"/>
            <a:ext cx="1275907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rgbClr val="FFFFFF"/>
                </a:solidFill>
                <a:latin typeface="Arial"/>
              </a:rPr>
              <a:t>High volume of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21B18-931D-4818-8D5D-1714A16E31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Shell is responsible for about 2% of all emissions in the world today, yet decided to gaslight the general public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8F104-1276-4B6F-ADEB-80A393C58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429000"/>
            <a:ext cx="67056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36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5A05-3C72-4B1C-AF12-512184F4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456013"/>
            <a:ext cx="8370000" cy="313932"/>
          </a:xfrm>
        </p:spPr>
        <p:txBody>
          <a:bodyPr>
            <a:normAutofit fontScale="90000"/>
          </a:bodyPr>
          <a:lstStyle/>
          <a:p>
            <a:r>
              <a:rPr lang="en-GB" dirty="0"/>
              <a:t>Greenwashing?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31D9F-CF66-4528-8C59-FCE8A503CBBE}"/>
              </a:ext>
            </a:extLst>
          </p:cNvPr>
          <p:cNvSpPr txBox="1"/>
          <p:nvPr/>
        </p:nvSpPr>
        <p:spPr>
          <a:xfrm>
            <a:off x="2719277" y="2444370"/>
            <a:ext cx="1275907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rgbClr val="FFFFFF"/>
                </a:solidFill>
                <a:latin typeface="Arial"/>
              </a:rPr>
              <a:t>Overreliance on technology for climate solutions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413327-008F-4686-8933-705D9A690925}"/>
              </a:ext>
            </a:extLst>
          </p:cNvPr>
          <p:cNvSpPr txBox="1"/>
          <p:nvPr/>
        </p:nvSpPr>
        <p:spPr>
          <a:xfrm>
            <a:off x="5122236" y="3961339"/>
            <a:ext cx="1275907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rgbClr val="FFFFFF"/>
                </a:solidFill>
                <a:latin typeface="Arial"/>
              </a:rPr>
              <a:t>High volume of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8589D-A468-4E7D-B1A0-14F6DE581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42" y="2219355"/>
            <a:ext cx="5591175" cy="386715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FD96A8-8B73-4F36-A4A4-0C92D8BBA3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000" y="1581768"/>
            <a:ext cx="8370000" cy="4500000"/>
          </a:xfrm>
        </p:spPr>
        <p:txBody>
          <a:bodyPr/>
          <a:lstStyle/>
          <a:p>
            <a:r>
              <a:rPr lang="en-GB" dirty="0"/>
              <a:t>Ryanair; literally just lying</a:t>
            </a:r>
          </a:p>
        </p:txBody>
      </p:sp>
    </p:spTree>
    <p:extLst>
      <p:ext uri="{BB962C8B-B14F-4D97-AF65-F5344CB8AC3E}">
        <p14:creationId xmlns:p14="http://schemas.microsoft.com/office/powerpoint/2010/main" val="247665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57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Change</a:t>
            </a:r>
          </a:p>
        </p:txBody>
      </p:sp>
      <p:pic>
        <p:nvPicPr>
          <p:cNvPr id="2050" name="Picture 2" descr="Transitional Risk">
            <a:extLst>
              <a:ext uri="{FF2B5EF4-FFF2-40B4-BE49-F238E27FC236}">
                <a16:creationId xmlns:a16="http://schemas.microsoft.com/office/drawing/2014/main" id="{70A25325-C01F-625F-4050-85E338812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5375"/>
            <a:ext cx="73152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32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5A05-3C72-4B1C-AF12-512184F4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456013"/>
            <a:ext cx="8370000" cy="313932"/>
          </a:xfrm>
        </p:spPr>
        <p:txBody>
          <a:bodyPr>
            <a:normAutofit fontScale="90000"/>
          </a:bodyPr>
          <a:lstStyle/>
          <a:p>
            <a:r>
              <a:rPr lang="en-GB" dirty="0"/>
              <a:t>Greenwashing?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31D9F-CF66-4528-8C59-FCE8A503CBBE}"/>
              </a:ext>
            </a:extLst>
          </p:cNvPr>
          <p:cNvSpPr txBox="1"/>
          <p:nvPr/>
        </p:nvSpPr>
        <p:spPr>
          <a:xfrm>
            <a:off x="2719277" y="2444370"/>
            <a:ext cx="1275907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rgbClr val="FFFFFF"/>
                </a:solidFill>
                <a:latin typeface="Arial"/>
              </a:rPr>
              <a:t>Overreliance on technology for climate solutions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413327-008F-4686-8933-705D9A690925}"/>
              </a:ext>
            </a:extLst>
          </p:cNvPr>
          <p:cNvSpPr txBox="1"/>
          <p:nvPr/>
        </p:nvSpPr>
        <p:spPr>
          <a:xfrm>
            <a:off x="5122236" y="3961339"/>
            <a:ext cx="1275907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rgbClr val="FFFFFF"/>
                </a:solidFill>
                <a:latin typeface="Arial"/>
              </a:rPr>
              <a:t>High volume of work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4EF13-26E9-456C-82DF-69570F3D4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000" y="1414990"/>
            <a:ext cx="8370000" cy="4500000"/>
          </a:xfrm>
        </p:spPr>
        <p:txBody>
          <a:bodyPr>
            <a:normAutofit lnSpcReduction="10000"/>
          </a:bodyPr>
          <a:lstStyle/>
          <a:p>
            <a:r>
              <a:rPr lang="en-GB" kern="0" dirty="0">
                <a:solidFill>
                  <a:srgbClr val="002D62"/>
                </a:solidFill>
              </a:rPr>
              <a:t>Other very cynical tactics include:	</a:t>
            </a:r>
          </a:p>
          <a:p>
            <a:pPr lvl="1"/>
            <a:r>
              <a:rPr lang="en-GB" kern="0" dirty="0">
                <a:solidFill>
                  <a:srgbClr val="002D62"/>
                </a:solidFill>
              </a:rPr>
              <a:t>Turning labels green but making no other changes</a:t>
            </a:r>
          </a:p>
          <a:p>
            <a:pPr lvl="1"/>
            <a:r>
              <a:rPr lang="en-GB" kern="0" dirty="0">
                <a:solidFill>
                  <a:srgbClr val="002D62"/>
                </a:solidFill>
              </a:rPr>
              <a:t>Vague, eco-sounding language “life, green, efficient, sustainable, conscious” </a:t>
            </a:r>
          </a:p>
          <a:p>
            <a:pPr lvl="1"/>
            <a:r>
              <a:rPr lang="en-GB" kern="0" dirty="0">
                <a:solidFill>
                  <a:srgbClr val="002D62"/>
                </a:solidFill>
              </a:rPr>
              <a:t>Advertising to describe good things whilst ignoring the bad</a:t>
            </a:r>
          </a:p>
          <a:p>
            <a:pPr lvl="1"/>
            <a:r>
              <a:rPr lang="en-GB" kern="0" dirty="0">
                <a:solidFill>
                  <a:srgbClr val="002D62"/>
                </a:solidFill>
              </a:rPr>
              <a:t>Having targets that are not independently vetted</a:t>
            </a:r>
          </a:p>
          <a:p>
            <a:pPr lvl="1"/>
            <a:r>
              <a:rPr lang="en-GB" kern="0" dirty="0">
                <a:solidFill>
                  <a:srgbClr val="002D62"/>
                </a:solidFill>
              </a:rPr>
              <a:t>Using “100% recyclable” when this is only true at industrial facilities </a:t>
            </a:r>
          </a:p>
          <a:p>
            <a:endParaRPr lang="en-GB" kern="0" dirty="0">
              <a:solidFill>
                <a:srgbClr val="002D6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094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5A05-3C72-4B1C-AF12-512184F4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456013"/>
            <a:ext cx="8370000" cy="313932"/>
          </a:xfrm>
        </p:spPr>
        <p:txBody>
          <a:bodyPr>
            <a:normAutofit fontScale="90000"/>
          </a:bodyPr>
          <a:lstStyle/>
          <a:p>
            <a:r>
              <a:rPr lang="en-GB" dirty="0"/>
              <a:t>Greenwashing?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31D9F-CF66-4528-8C59-FCE8A503CBBE}"/>
              </a:ext>
            </a:extLst>
          </p:cNvPr>
          <p:cNvSpPr txBox="1"/>
          <p:nvPr/>
        </p:nvSpPr>
        <p:spPr>
          <a:xfrm>
            <a:off x="2719277" y="2444370"/>
            <a:ext cx="1275907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rgbClr val="FFFFFF"/>
                </a:solidFill>
                <a:latin typeface="Arial"/>
              </a:rPr>
              <a:t>Overreliance on technology for climate solutions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413327-008F-4686-8933-705D9A690925}"/>
              </a:ext>
            </a:extLst>
          </p:cNvPr>
          <p:cNvSpPr txBox="1"/>
          <p:nvPr/>
        </p:nvSpPr>
        <p:spPr>
          <a:xfrm>
            <a:off x="5122236" y="3961339"/>
            <a:ext cx="1275907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rgbClr val="FFFFFF"/>
                </a:solidFill>
                <a:latin typeface="Arial"/>
              </a:rPr>
              <a:t>High volume of work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4EF13-26E9-456C-82DF-69570F3D4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000" y="1414990"/>
            <a:ext cx="8370000" cy="4500000"/>
          </a:xfrm>
        </p:spPr>
        <p:txBody>
          <a:bodyPr>
            <a:normAutofit/>
          </a:bodyPr>
          <a:lstStyle/>
          <a:p>
            <a:r>
              <a:rPr lang="en-GB" kern="0" dirty="0">
                <a:solidFill>
                  <a:srgbClr val="002D62"/>
                </a:solidFill>
              </a:rPr>
              <a:t>Banks and Asset Managers are large investors in a lot of things, much of it bad for the environment</a:t>
            </a:r>
          </a:p>
          <a:p>
            <a:r>
              <a:rPr lang="en-GB" kern="0" dirty="0">
                <a:solidFill>
                  <a:srgbClr val="002D62"/>
                </a:solidFill>
              </a:rPr>
              <a:t>Are their pledges greenwashing?</a:t>
            </a:r>
          </a:p>
          <a:p>
            <a:r>
              <a:rPr lang="en-GB" kern="0" dirty="0">
                <a:solidFill>
                  <a:srgbClr val="002D62"/>
                </a:solidFill>
              </a:rPr>
              <a:t>Could their pledges be construed as greenwashing?</a:t>
            </a:r>
          </a:p>
          <a:p>
            <a:r>
              <a:rPr lang="en-GB" kern="0" dirty="0">
                <a:solidFill>
                  <a:srgbClr val="002D62"/>
                </a:solidFill>
              </a:rPr>
              <a:t>How can actuaries help to communicate the truth?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43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57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Change</a:t>
            </a:r>
          </a:p>
        </p:txBody>
      </p:sp>
      <p:pic>
        <p:nvPicPr>
          <p:cNvPr id="3074" name="Picture 2" descr="Infographics: climate change, migration and displacement | ODI: Think change">
            <a:extLst>
              <a:ext uri="{FF2B5EF4-FFF2-40B4-BE49-F238E27FC236}">
                <a16:creationId xmlns:a16="http://schemas.microsoft.com/office/drawing/2014/main" id="{9761F1F2-EE37-EBDB-8078-B63A14A75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113"/>
            <a:ext cx="9144000" cy="58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0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57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Change</a:t>
            </a:r>
          </a:p>
        </p:txBody>
      </p:sp>
      <p:pic>
        <p:nvPicPr>
          <p:cNvPr id="4098" name="Picture 2" descr="The impact of climate change on the UK insurance sector">
            <a:extLst>
              <a:ext uri="{FF2B5EF4-FFF2-40B4-BE49-F238E27FC236}">
                <a16:creationId xmlns:a16="http://schemas.microsoft.com/office/drawing/2014/main" id="{28E5C57B-A975-B674-FF26-0CAD2475F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05" y="884446"/>
            <a:ext cx="3881187" cy="50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0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57"/>
            <a:ext cx="914400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Net Zero?</a:t>
            </a:r>
          </a:p>
        </p:txBody>
      </p:sp>
      <p:pic>
        <p:nvPicPr>
          <p:cNvPr id="3" name="Picture 10" descr="Greenhouse gas emission scenarios 01">
            <a:extLst>
              <a:ext uri="{FF2B5EF4-FFF2-40B4-BE49-F238E27FC236}">
                <a16:creationId xmlns:a16="http://schemas.microsoft.com/office/drawing/2014/main" id="{0B0D9844-49DC-0065-FD53-21FEE9C70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b="-939"/>
          <a:stretch/>
        </p:blipFill>
        <p:spPr bwMode="auto">
          <a:xfrm>
            <a:off x="616793" y="1150857"/>
            <a:ext cx="7910411" cy="469748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5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E9C101A-95EF-4C04-ADD5-186637D360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79" y="835581"/>
            <a:ext cx="9154157" cy="227712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84E6B1C-CFD2-4ADD-9F76-8C3AA7F47843}"/>
              </a:ext>
            </a:extLst>
          </p:cNvPr>
          <p:cNvGrpSpPr/>
          <p:nvPr/>
        </p:nvGrpSpPr>
        <p:grpSpPr>
          <a:xfrm>
            <a:off x="6582749" y="2631782"/>
            <a:ext cx="1001921" cy="961845"/>
            <a:chOff x="8216479" y="2146540"/>
            <a:chExt cx="764699" cy="76469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17366B-77F9-476F-8ED4-B660DF1083A0}"/>
                </a:ext>
              </a:extLst>
            </p:cNvPr>
            <p:cNvSpPr/>
            <p:nvPr/>
          </p:nvSpPr>
          <p:spPr>
            <a:xfrm>
              <a:off x="8216479" y="2146540"/>
              <a:ext cx="764699" cy="764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957D1F7-38A8-4380-9531-82CFDCB6A0B8}"/>
                </a:ext>
              </a:extLst>
            </p:cNvPr>
            <p:cNvSpPr/>
            <p:nvPr/>
          </p:nvSpPr>
          <p:spPr>
            <a:xfrm>
              <a:off x="8282836" y="2212897"/>
              <a:ext cx="631982" cy="6319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FB306F9-88C3-4766-8096-C26F39A2A6F7}"/>
              </a:ext>
            </a:extLst>
          </p:cNvPr>
          <p:cNvSpPr/>
          <p:nvPr/>
        </p:nvSpPr>
        <p:spPr>
          <a:xfrm>
            <a:off x="1504711" y="3506430"/>
            <a:ext cx="1566745" cy="125693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defTabSz="514082">
              <a:spcBef>
                <a:spcPct val="0"/>
              </a:spcBef>
            </a:pPr>
            <a:r>
              <a:rPr lang="en-US" sz="1500" b="1" noProof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Deep cuts in emissions</a:t>
            </a:r>
          </a:p>
          <a:p>
            <a:pPr defTabSz="514082">
              <a:spcBef>
                <a:spcPct val="0"/>
              </a:spcBef>
            </a:pPr>
            <a:r>
              <a:rPr lang="en-US" sz="1350" noProof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Taking actions to reduce GHG emissions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0D915AA-099C-4990-BC89-7983B33495D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71102" y="1468317"/>
            <a:ext cx="6056911" cy="4282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>Pathways to Net Zero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1B152B-96D4-204B-83ED-2F97838FC168}"/>
              </a:ext>
            </a:extLst>
          </p:cNvPr>
          <p:cNvSpPr/>
          <p:nvPr/>
        </p:nvSpPr>
        <p:spPr>
          <a:xfrm>
            <a:off x="4016374" y="3506430"/>
            <a:ext cx="1566745" cy="125693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defTabSz="514082">
              <a:spcBef>
                <a:spcPct val="0"/>
              </a:spcBef>
            </a:pPr>
            <a:r>
              <a:rPr lang="en-US" sz="1500" b="1" noProof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Alignment of portfolio</a:t>
            </a:r>
            <a:endParaRPr lang="en-US" sz="1200" b="1" noProof="1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514082">
              <a:spcBef>
                <a:spcPct val="0"/>
              </a:spcBef>
            </a:pPr>
            <a:r>
              <a:rPr lang="en-US" sz="1350" noProof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Invest in assets which achieve SBTi Corporate Net Zero standard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5DDE86-57ED-2543-B147-116F3E47EB5B}"/>
              </a:ext>
            </a:extLst>
          </p:cNvPr>
          <p:cNvSpPr/>
          <p:nvPr/>
        </p:nvSpPr>
        <p:spPr>
          <a:xfrm>
            <a:off x="6451341" y="3506430"/>
            <a:ext cx="1566745" cy="125693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defTabSz="514082">
              <a:spcBef>
                <a:spcPct val="0"/>
              </a:spcBef>
            </a:pPr>
            <a:r>
              <a:rPr lang="en-US" sz="1500" b="1" noProof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Contribution to net zero economy </a:t>
            </a:r>
            <a:endParaRPr lang="en-US" sz="1200" b="1" noProof="1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514082">
              <a:spcBef>
                <a:spcPct val="0"/>
              </a:spcBef>
            </a:pPr>
            <a:r>
              <a:rPr lang="en-US" sz="1350" noProof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Combination of approaches 1 &amp; 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C09034-9AFB-4FC7-A5BC-71BCE3B4A021}"/>
              </a:ext>
            </a:extLst>
          </p:cNvPr>
          <p:cNvGrpSpPr/>
          <p:nvPr/>
        </p:nvGrpSpPr>
        <p:grpSpPr>
          <a:xfrm>
            <a:off x="4021498" y="2631785"/>
            <a:ext cx="1001921" cy="961845"/>
            <a:chOff x="8216479" y="2146540"/>
            <a:chExt cx="764699" cy="76469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52383F2-6946-420D-A7CB-A9260CDB165C}"/>
                </a:ext>
              </a:extLst>
            </p:cNvPr>
            <p:cNvSpPr/>
            <p:nvPr/>
          </p:nvSpPr>
          <p:spPr>
            <a:xfrm>
              <a:off x="8216479" y="2146540"/>
              <a:ext cx="764699" cy="764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F29F57-5BBF-40BC-89BB-169BACB2A1B5}"/>
                </a:ext>
              </a:extLst>
            </p:cNvPr>
            <p:cNvSpPr/>
            <p:nvPr/>
          </p:nvSpPr>
          <p:spPr>
            <a:xfrm>
              <a:off x="8282836" y="2212897"/>
              <a:ext cx="631982" cy="6319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29BF1C-1D26-4570-8F94-FA0B49A08F8A}"/>
              </a:ext>
            </a:extLst>
          </p:cNvPr>
          <p:cNvGrpSpPr/>
          <p:nvPr/>
        </p:nvGrpSpPr>
        <p:grpSpPr>
          <a:xfrm>
            <a:off x="1504711" y="2631787"/>
            <a:ext cx="1001921" cy="961845"/>
            <a:chOff x="8216479" y="2146540"/>
            <a:chExt cx="764699" cy="76469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BF0BE1E-84A1-47DE-866C-B488F2F5DC2C}"/>
                </a:ext>
              </a:extLst>
            </p:cNvPr>
            <p:cNvSpPr/>
            <p:nvPr/>
          </p:nvSpPr>
          <p:spPr>
            <a:xfrm>
              <a:off x="8216479" y="2146540"/>
              <a:ext cx="764699" cy="764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E790E94-017E-4842-AD6C-6AD16407CAEB}"/>
                </a:ext>
              </a:extLst>
            </p:cNvPr>
            <p:cNvSpPr/>
            <p:nvPr/>
          </p:nvSpPr>
          <p:spPr>
            <a:xfrm>
              <a:off x="8282836" y="2212897"/>
              <a:ext cx="631982" cy="6319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75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0D915AA-099C-4990-BC89-7983B33495D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71102" y="1468317"/>
            <a:ext cx="6056911" cy="4282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>Pathways to Net Zero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27B3D3E-594D-4B75-BF43-1CDCAF81D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547412"/>
              </p:ext>
            </p:extLst>
          </p:nvPr>
        </p:nvGraphicFramePr>
        <p:xfrm>
          <a:off x="451419" y="325908"/>
          <a:ext cx="8078970" cy="5172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71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7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1D88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Crowe’s NZ Pathway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072D281C-1797-5101-7477-00602EB2C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4057"/>
            <a:ext cx="9144000" cy="34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401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29F2139B3D24DAFB38F2698EE492C" ma:contentTypeVersion="13" ma:contentTypeDescription="Create a new document." ma:contentTypeScope="" ma:versionID="5e492133e347206a0b873acaabb74e31">
  <xsd:schema xmlns:xsd="http://www.w3.org/2001/XMLSchema" xmlns:xs="http://www.w3.org/2001/XMLSchema" xmlns:p="http://schemas.microsoft.com/office/2006/metadata/properties" xmlns:ns3="8197abfe-6374-4c39-a310-c1f96e2f0e7a" xmlns:ns4="a22e6c60-1d9c-41ed-9f7e-c6a46dfaff08" targetNamespace="http://schemas.microsoft.com/office/2006/metadata/properties" ma:root="true" ma:fieldsID="410948d17beee3de5ef62a53ebc490c9" ns3:_="" ns4:_="">
    <xsd:import namespace="8197abfe-6374-4c39-a310-c1f96e2f0e7a"/>
    <xsd:import namespace="a22e6c60-1d9c-41ed-9f7e-c6a46dfaff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7abfe-6374-4c39-a310-c1f96e2f0e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e6c60-1d9c-41ed-9f7e-c6a46dfaff0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F590E3-EADB-4D55-8EB6-F3B97C60FD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97abfe-6374-4c39-a310-c1f96e2f0e7a"/>
    <ds:schemaRef ds:uri="a22e6c60-1d9c-41ed-9f7e-c6a46dfaff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D636D-5FFF-4B23-9FC7-D579872792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1502BA-88F7-49B2-8BEC-959B62CC931C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a22e6c60-1d9c-41ed-9f7e-c6a46dfaff08"/>
    <ds:schemaRef ds:uri="8197abfe-6374-4c39-a310-c1f96e2f0e7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12953</TotalTime>
  <Words>854</Words>
  <Application>Microsoft Office PowerPoint</Application>
  <PresentationFormat>On-screen Show (4:3)</PresentationFormat>
  <Paragraphs>193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Tahoma</vt:lpstr>
      <vt:lpstr>Wingdings 3</vt:lpstr>
      <vt:lpstr>1_Office Theme</vt:lpstr>
      <vt:lpstr>PowerPoint Presentation</vt:lpstr>
      <vt:lpstr>Climate Change</vt:lpstr>
      <vt:lpstr>Climate Change</vt:lpstr>
      <vt:lpstr>Climate Change</vt:lpstr>
      <vt:lpstr>Climate Change</vt:lpstr>
      <vt:lpstr>What is Net Zero?</vt:lpstr>
      <vt:lpstr>PowerPoint Presentation</vt:lpstr>
      <vt:lpstr>PowerPoint Presentation</vt:lpstr>
      <vt:lpstr>Crowe’s NZ Pathway</vt:lpstr>
      <vt:lpstr>Crowe’s NZ Pathway</vt:lpstr>
      <vt:lpstr>Crowe’s NZ Pathway</vt:lpstr>
      <vt:lpstr>Crowe’s NZ Pathway</vt:lpstr>
      <vt:lpstr>More Complex - Insurance</vt:lpstr>
      <vt:lpstr>More Complex - Insurance</vt:lpstr>
      <vt:lpstr>Climate Modelling</vt:lpstr>
      <vt:lpstr>Climate Modelling</vt:lpstr>
      <vt:lpstr>Climate Modelling</vt:lpstr>
      <vt:lpstr>Climate Modelling</vt:lpstr>
      <vt:lpstr>Climate Modelling</vt:lpstr>
      <vt:lpstr>Climate Modelling</vt:lpstr>
      <vt:lpstr>Climate Modelling</vt:lpstr>
      <vt:lpstr>Minimising Impact</vt:lpstr>
      <vt:lpstr>Minimising Impact</vt:lpstr>
      <vt:lpstr>Challenges faced in Financial Services </vt:lpstr>
      <vt:lpstr>Greenwashing?</vt:lpstr>
      <vt:lpstr>Greenwashing?</vt:lpstr>
      <vt:lpstr>Greenwashing?</vt:lpstr>
      <vt:lpstr>Greenwashing?</vt:lpstr>
      <vt:lpstr>Greenwashing?</vt:lpstr>
      <vt:lpstr>Greenwashing?</vt:lpstr>
      <vt:lpstr>Greenwashing?</vt:lpstr>
    </vt:vector>
  </TitlesOfParts>
  <Company>Queen Marry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Burrows</dc:creator>
  <cp:lastModifiedBy>Lloyd Richards</cp:lastModifiedBy>
  <cp:revision>545</cp:revision>
  <cp:lastPrinted>2016-06-28T16:51:28Z</cp:lastPrinted>
  <dcterms:created xsi:type="dcterms:W3CDTF">2015-08-10T08:10:56Z</dcterms:created>
  <dcterms:modified xsi:type="dcterms:W3CDTF">2023-10-31T10:02:21Z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0x01010075129F2139B3D24DAFB38F2698EE492C</vt:lpwstr>
  </property>
</Properties>
</file>