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9" r:id="rId3"/>
    <p:sldId id="418" r:id="rId4"/>
    <p:sldId id="265" r:id="rId5"/>
    <p:sldId id="266" r:id="rId6"/>
    <p:sldId id="267" r:id="rId7"/>
    <p:sldId id="268" r:id="rId8"/>
    <p:sldId id="281" r:id="rId9"/>
    <p:sldId id="303" r:id="rId10"/>
    <p:sldId id="282" r:id="rId11"/>
    <p:sldId id="420" r:id="rId12"/>
    <p:sldId id="416" r:id="rId13"/>
    <p:sldId id="284" r:id="rId14"/>
    <p:sldId id="311" r:id="rId15"/>
    <p:sldId id="305" r:id="rId16"/>
    <p:sldId id="423" r:id="rId17"/>
    <p:sldId id="419" r:id="rId18"/>
    <p:sldId id="320" r:id="rId19"/>
    <p:sldId id="337" r:id="rId20"/>
    <p:sldId id="365" r:id="rId21"/>
    <p:sldId id="421" r:id="rId22"/>
    <p:sldId id="434" r:id="rId23"/>
    <p:sldId id="435" r:id="rId24"/>
    <p:sldId id="325" r:id="rId25"/>
    <p:sldId id="328" r:id="rId26"/>
    <p:sldId id="425" r:id="rId27"/>
    <p:sldId id="426" r:id="rId28"/>
    <p:sldId id="330" r:id="rId29"/>
    <p:sldId id="331" r:id="rId30"/>
    <p:sldId id="369" r:id="rId31"/>
    <p:sldId id="370" r:id="rId32"/>
    <p:sldId id="371" r:id="rId33"/>
    <p:sldId id="372" r:id="rId34"/>
    <p:sldId id="374" r:id="rId35"/>
    <p:sldId id="375" r:id="rId36"/>
    <p:sldId id="387" r:id="rId37"/>
    <p:sldId id="392" r:id="rId38"/>
    <p:sldId id="412" r:id="rId39"/>
    <p:sldId id="413" r:id="rId40"/>
    <p:sldId id="427" r:id="rId41"/>
    <p:sldId id="429" r:id="rId42"/>
    <p:sldId id="414" r:id="rId43"/>
    <p:sldId id="430" r:id="rId44"/>
    <p:sldId id="431" r:id="rId45"/>
    <p:sldId id="432" r:id="rId46"/>
    <p:sldId id="433" r:id="rId47"/>
    <p:sldId id="364" r:id="rId48"/>
    <p:sldId id="415"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Effra" panose="020B0603020203020204" pitchFamily="34" charset="0"/>
      <p:regular r:id="rId55"/>
      <p:bold r:id="rId56"/>
      <p:italic r:id="rId57"/>
      <p:boldItalic r:id="rId58"/>
    </p:embeddedFont>
    <p:embeddedFont>
      <p:font typeface="Galvji" panose="020B0504020202020204" pitchFamily="34" charset="77"/>
      <p:regular r:id="rId59"/>
      <p:bold r:id="rId60"/>
      <p:italic r:id="rId61"/>
      <p:boldItalic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9" roundtripDataSignature="AMtx7mi7F6l/3nAzToqSARydyAAOUl9aY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60E9"/>
    <a:srgbClr val="3703FF"/>
    <a:srgbClr val="0A0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5E86F2-8F36-41B9-BBA1-15E1EA72B289}">
  <a:tblStyle styleId="{195E86F2-8F36-41B9-BBA1-15E1EA72B28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p:restoredTop sz="94753"/>
  </p:normalViewPr>
  <p:slideViewPr>
    <p:cSldViewPr snapToGrid="0">
      <p:cViewPr varScale="1">
        <p:scale>
          <a:sx n="138" d="100"/>
          <a:sy n="138" d="100"/>
        </p:scale>
        <p:origin x="184" y="2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7" Type="http://schemas.openxmlformats.org/officeDocument/2006/relationships/slide" Target="slides/slide6.xml"/><Relationship Id="rId19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fntdata"/><Relationship Id="rId189" Type="http://customschemas.google.com/relationships/presentationmetadata" Target="metadata"/><Relationship Id="rId19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90" Type="http://schemas.openxmlformats.org/officeDocument/2006/relationships/presProps" Target="presProps.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cdbba63a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7cdbba63a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1200"/>
              </a:spcBef>
              <a:spcAft>
                <a:spcPts val="0"/>
              </a:spcAft>
              <a:buNone/>
            </a:pPr>
            <a:endParaRPr sz="1000">
              <a:solidFill>
                <a:srgbClr val="231F20"/>
              </a:solidFill>
            </a:endParaRPr>
          </a:p>
          <a:p>
            <a:pPr marL="0" lvl="0" indent="0" algn="l" rtl="0">
              <a:lnSpc>
                <a:spcPct val="115000"/>
              </a:lnSpc>
              <a:spcBef>
                <a:spcPts val="1200"/>
              </a:spcBef>
              <a:spcAft>
                <a:spcPts val="0"/>
              </a:spcAft>
              <a:buNone/>
            </a:pPr>
            <a:endParaRPr sz="1000">
              <a:solidFill>
                <a:srgbClr val="231F20"/>
              </a:solidFill>
            </a:endParaRPr>
          </a:p>
          <a:p>
            <a:pPr marL="0" lvl="0" indent="0" algn="l" rtl="0">
              <a:lnSpc>
                <a:spcPct val="115000"/>
              </a:lnSpc>
              <a:spcBef>
                <a:spcPts val="1200"/>
              </a:spcBef>
              <a:spcAft>
                <a:spcPts val="1200"/>
              </a:spcAft>
              <a:buNone/>
            </a:pPr>
            <a:endParaRPr sz="1000">
              <a:solidFill>
                <a:srgbClr val="231F20"/>
              </a:solidFill>
            </a:endParaRPr>
          </a:p>
        </p:txBody>
      </p:sp>
    </p:spTree>
    <p:extLst>
      <p:ext uri="{BB962C8B-B14F-4D97-AF65-F5344CB8AC3E}">
        <p14:creationId xmlns:p14="http://schemas.microsoft.com/office/powerpoint/2010/main" val="19906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7cdbba63a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7cdbba63a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7f54dd323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7f54dd323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7f54dd323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7f54dd323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6606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7f54dd323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27f54dd3239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82bf65aa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g282bf65aa9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Slide 10</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Q&amp;A and discussion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289bb9c03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289bb9c03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e7bebf5ca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e7bebf5ca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9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e7bebf5ca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e7bebf5ca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481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82bf65aa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g282bf65aa9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Slide 10</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Q&amp;A and discussion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17057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82bf65aa9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82bf65aa9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e7bebf5ca1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1e7bebf5ca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289bb9c030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289bb9c030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Since its creation by U.S. workers in the late 1970s, the concept of Just Transition was taken up since COP3 in 1997 at the international level as a key driver for international trade union mobilisations around climate change. Its focus was on ensuring workers and communities dependent on sectors that needed to change in the fight against climate change will be recognised, listened to, their rights protected, and alternative, decent jobs and livelihoods would be secured for them.</a:t>
            </a:r>
            <a:endParaRPr sz="12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Since the adoption by the ILO of its policy guidelines on Just Transition and the inclusion of Just Transition language in the Preamble of the Paris Agreement, the concept’s uptake grew considerably. This has resulted in an expansion of the concept in terms of its intended </a:t>
            </a:r>
            <a:r>
              <a:rPr lang="en" sz="1200" b="1">
                <a:solidFill>
                  <a:schemeClr val="dk1"/>
                </a:solidFill>
                <a:latin typeface="Calibri"/>
                <a:ea typeface="Calibri"/>
                <a:cs typeface="Calibri"/>
                <a:sym typeface="Calibri"/>
              </a:rPr>
              <a:t>outcome</a:t>
            </a:r>
            <a:r>
              <a:rPr lang="en" sz="1200">
                <a:solidFill>
                  <a:schemeClr val="dk1"/>
                </a:solidFill>
                <a:latin typeface="Calibri"/>
                <a:ea typeface="Calibri"/>
                <a:cs typeface="Calibri"/>
                <a:sym typeface="Calibri"/>
              </a:rPr>
              <a:t>, from achieving social justice/decent work to achieving a deeper transformation of the economy/systemic change, as well as the </a:t>
            </a:r>
            <a:r>
              <a:rPr lang="en" sz="1200" b="1">
                <a:solidFill>
                  <a:schemeClr val="dk1"/>
                </a:solidFill>
                <a:latin typeface="Calibri"/>
                <a:ea typeface="Calibri"/>
                <a:cs typeface="Calibri"/>
                <a:sym typeface="Calibri"/>
              </a:rPr>
              <a:t>policy package</a:t>
            </a:r>
            <a:r>
              <a:rPr lang="en" sz="1200">
                <a:solidFill>
                  <a:schemeClr val="dk1"/>
                </a:solidFill>
                <a:latin typeface="Calibri"/>
                <a:ea typeface="Calibri"/>
                <a:cs typeface="Calibri"/>
                <a:sym typeface="Calibri"/>
              </a:rPr>
              <a:t> it entails (i.e. ILO’s nine policy areas, economic planification, international cooperation, debt, trade, among others). Just Transition is also being applied to multiple </a:t>
            </a:r>
            <a:r>
              <a:rPr lang="en" sz="1200" b="1">
                <a:solidFill>
                  <a:schemeClr val="dk1"/>
                </a:solidFill>
                <a:latin typeface="Calibri"/>
                <a:ea typeface="Calibri"/>
                <a:cs typeface="Calibri"/>
                <a:sym typeface="Calibri"/>
              </a:rPr>
              <a:t>areas</a:t>
            </a:r>
            <a:r>
              <a:rPr lang="en" sz="1200">
                <a:solidFill>
                  <a:schemeClr val="dk1"/>
                </a:solidFill>
                <a:latin typeface="Calibri"/>
                <a:ea typeface="Calibri"/>
                <a:cs typeface="Calibri"/>
                <a:sym typeface="Calibri"/>
              </a:rPr>
              <a:t>, with the one more widely mentioned being energy, but application to other areas such as minerals, health, unpaid labour, agriculture, adaptation and biodiversity growing as well.</a:t>
            </a:r>
            <a:endParaRPr sz="12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Beyond conceptual developments, several multilateral organisations and governments are deploying Just Transition strategies/plans on the ground, covering, to varying degrees, the different aspects presented above (see snapshot p.10).</a:t>
            </a:r>
            <a:endParaRPr sz="12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In parallel to these developments, the Just Transition concept also progressed within the UNFCCC, notably in the context of Response Measures and the KCI, where it has been debated as one of two key priorities (along with economic diversification). That said, other areas of negotiation have also started incorporating Just Transition discussions (MWP, SCF, GST, among others).</a:t>
            </a:r>
            <a:endParaRPr sz="12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There is convergence across all actors that Just Transition strategies must be diverse if they are to be relevant across very different circumstances. However, it is also important to note that current efforts are dispersed and could lead to the loss of the original intent of Just transition (such as the focus on workers’ rights and decent work, social justice for impacted communities or the need for strong participation and consultation in the design of Just Transition policies) and aggravate concerns over social impacts of climate action.</a:t>
            </a:r>
            <a:endParaRPr sz="12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289bb9c030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289bb9c030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289bb9c030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289bb9c030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Despite structural differences between countries, investments in nature-based solutions, renewable energy and other clean technologies create more jobs than fossil fuel investments. Due to a higher wage share in overall costs, they bolster the aggregate income and spending of workers, which has multiplier effects. Investing in energy-efficiency retrofits for buildings creates 2.8 times as many jobs compared to fossil fuels. Investing in ecosystem restoration creates 3.7 times as many jobs as oil and gas production per US$1 million of investment. </a:t>
            </a:r>
            <a:r>
              <a:rPr lang="en" sz="600" b="1">
                <a:solidFill>
                  <a:schemeClr val="dk1"/>
                </a:solidFill>
              </a:rPr>
              <a:t>31 </a:t>
            </a:r>
            <a:r>
              <a:rPr lang="en" sz="1000" b="1">
                <a:solidFill>
                  <a:schemeClr val="dk1"/>
                </a:solidFill>
              </a:rPr>
              <a:t>The relatively high job intensity of ecosystem restoration underscores the important role that nature-based solutions play in promoting both environmental sustainability and job creation. </a:t>
            </a:r>
            <a:endParaRPr>
              <a:solidFill>
                <a:schemeClr val="dk1"/>
              </a:solidFill>
            </a:endParaRPr>
          </a:p>
          <a:p>
            <a:pPr marL="0" lvl="0" indent="0" algn="l" rtl="0">
              <a:lnSpc>
                <a:spcPct val="115000"/>
              </a:lnSpc>
              <a:spcBef>
                <a:spcPts val="0"/>
              </a:spcBef>
              <a:spcAft>
                <a:spcPts val="0"/>
              </a:spcAft>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289bb9c030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289bb9c030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89bb9c030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289bb9c030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289bb9c030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289bb9c030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289bb9c030c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289bb9c030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289bb9c030c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289bb9c030c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1ea7ef9a14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1ea7ef9a14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1ea7ef9a14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1ea7ef9a14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82bf65aa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g282bf65aa9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Slide 10</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Q&amp;A and discussion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22481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82bf65aa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g282bf65aa9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Slide 10</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Q&amp;A and discussion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62646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1ea7ef9a14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1ea7ef9a14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82bf65aa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g282bf65aa9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Slide 10</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Q&amp;A and discussion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92225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28680ba7e61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2" name="Google Shape;1042;g28680ba7e61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82bf65aa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g282bf65aa9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Slide 10</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Q&amp;A and discussion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4918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Quantifying national responsibility for climate breakdown: an equality-based attribution approach for carbon dioxide emissions in excess of the planetary boundary, The Lancet, Jason Hickel</a:t>
            </a:r>
            <a:endParaRPr sz="1200">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Slide 7</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457200" lvl="0" indent="-228600" algn="l" rtl="0">
              <a:lnSpc>
                <a:spcPct val="115000"/>
              </a:lnSpc>
              <a:spcBef>
                <a:spcPts val="0"/>
              </a:spcBef>
              <a:spcAft>
                <a:spcPts val="0"/>
              </a:spcAft>
              <a:buClr>
                <a:schemeClr val="dk1"/>
              </a:buClr>
              <a:buSzPts val="1100"/>
              <a:buFont typeface="Arial"/>
              <a:buNone/>
            </a:pPr>
            <a:r>
              <a:rPr lang="en" sz="1200">
                <a:solidFill>
                  <a:schemeClr val="dk1"/>
                </a:solidFill>
              </a:rPr>
              <a:t>-</a:t>
            </a:r>
            <a:r>
              <a:rPr lang="en" sz="700">
                <a:solidFill>
                  <a:schemeClr val="dk1"/>
                </a:solidFill>
                <a:latin typeface="Times New Roman"/>
                <a:ea typeface="Times New Roman"/>
                <a:cs typeface="Times New Roman"/>
                <a:sym typeface="Times New Roman"/>
              </a:rPr>
              <a:t>   	</a:t>
            </a:r>
            <a:r>
              <a:rPr lang="en" sz="1200">
                <a:solidFill>
                  <a:schemeClr val="dk1"/>
                </a:solidFill>
              </a:rPr>
              <a:t>WG2 impacts – snapshot of impacts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7cdbba63a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7cdbba63a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7f54dd323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7f54dd323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cdbba63a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7cdbba63a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1200"/>
              </a:spcBef>
              <a:spcAft>
                <a:spcPts val="0"/>
              </a:spcAft>
              <a:buNone/>
            </a:pPr>
            <a:endParaRPr sz="1000">
              <a:solidFill>
                <a:srgbClr val="231F20"/>
              </a:solidFill>
            </a:endParaRPr>
          </a:p>
          <a:p>
            <a:pPr marL="0" lvl="0" indent="0" algn="l" rtl="0">
              <a:lnSpc>
                <a:spcPct val="115000"/>
              </a:lnSpc>
              <a:spcBef>
                <a:spcPts val="1200"/>
              </a:spcBef>
              <a:spcAft>
                <a:spcPts val="0"/>
              </a:spcAft>
              <a:buNone/>
            </a:pPr>
            <a:endParaRPr sz="1000">
              <a:solidFill>
                <a:srgbClr val="231F20"/>
              </a:solidFill>
            </a:endParaRPr>
          </a:p>
          <a:p>
            <a:pPr marL="0" lvl="0" indent="0" algn="l" rtl="0">
              <a:lnSpc>
                <a:spcPct val="115000"/>
              </a:lnSpc>
              <a:spcBef>
                <a:spcPts val="1200"/>
              </a:spcBef>
              <a:spcAft>
                <a:spcPts val="1200"/>
              </a:spcAft>
              <a:buNone/>
            </a:pPr>
            <a:endParaRPr sz="1000">
              <a:solidFill>
                <a:srgbClr val="231F2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0"/>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0"/>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20"/>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21"/>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2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22"/>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2"/>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5" name="Google Shape;25;p22"/>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22"/>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2" name="Google Shape;32;p2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5"/>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5"/>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5"/>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7" name="Google Shape;37;p2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2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6"/>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2" name="Google Shape;42;p26"/>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4" name="Google Shape;44;p2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2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9" name="Google Shape;49;p27"/>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50" name="Google Shape;50;p2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53" name="Google Shape;53;p2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29"/>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9"/>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9"/>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8" name="Google Shape;58;p2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6124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tx1">
            <a:lumMod val="50000"/>
          </a:schemeClr>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9"/>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app.wooclap.com/events/ZMRNXQ/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02/wcc.5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oi.org/10.1057/s41311-020-00250-8" TargetMode="External"/><Relationship Id="rId5" Type="http://schemas.openxmlformats.org/officeDocument/2006/relationships/hyperlink" Target="https://doi.org/10.1038/s41893-022-00955-z" TargetMode="External"/><Relationship Id="rId4" Type="http://schemas.openxmlformats.org/officeDocument/2006/relationships/hyperlink" Target="https://doi.org/10.31235/osf.io/hpbj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app.wooclap.com/events/ZMRNXQ/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111/geoj.1200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itle 1">
            <a:extLst>
              <a:ext uri="{FF2B5EF4-FFF2-40B4-BE49-F238E27FC236}">
                <a16:creationId xmlns:a16="http://schemas.microsoft.com/office/drawing/2014/main" id="{9CF3C2B3-646F-1141-8FCD-E614C6793194}"/>
              </a:ext>
            </a:extLst>
          </p:cNvPr>
          <p:cNvSpPr txBox="1">
            <a:spLocks noGrp="1"/>
          </p:cNvSpPr>
          <p:nvPr>
            <p:ph type="ctrTitle"/>
          </p:nvPr>
        </p:nvSpPr>
        <p:spPr>
          <a:xfrm>
            <a:off x="390525" y="1198106"/>
            <a:ext cx="8221663" cy="704009"/>
          </a:xfrm>
          <a:prstGeom prst="rect">
            <a:avLst/>
          </a:prstGeom>
          <a:noFill/>
        </p:spPr>
        <p:txBody>
          <a:bodyPr wrap="square" rtlCol="0">
            <a:spAutoFit/>
          </a:bodyPr>
          <a:lstStyle/>
          <a:p>
            <a:pPr>
              <a:lnSpc>
                <a:spcPct val="50000"/>
              </a:lnSpc>
            </a:pPr>
            <a:r>
              <a:rPr lang="en-GB" sz="6750" b="1" kern="800" spc="-150" dirty="0">
                <a:solidFill>
                  <a:srgbClr val="F0F0F0"/>
                </a:solidFill>
                <a:latin typeface="Effra" panose="02000606080000020004" pitchFamily="2" charset="77"/>
              </a:rPr>
              <a:t>CLIMATE JUSTICE</a:t>
            </a:r>
            <a:endParaRPr lang="en-FR" sz="6750" b="1" kern="800" spc="-150">
              <a:solidFill>
                <a:srgbClr val="F0F0F0"/>
              </a:solidFill>
              <a:latin typeface="Effra" panose="02000606080000020004" pitchFamily="2" charset="77"/>
            </a:endParaRPr>
          </a:p>
        </p:txBody>
      </p:sp>
      <p:sp>
        <p:nvSpPr>
          <p:cNvPr id="3" name="TextBox 2">
            <a:extLst>
              <a:ext uri="{FF2B5EF4-FFF2-40B4-BE49-F238E27FC236}">
                <a16:creationId xmlns:a16="http://schemas.microsoft.com/office/drawing/2014/main" id="{90FDE78B-7C4F-1FFD-796D-1650B626E76F}"/>
              </a:ext>
            </a:extLst>
          </p:cNvPr>
          <p:cNvSpPr txBox="1"/>
          <p:nvPr/>
        </p:nvSpPr>
        <p:spPr>
          <a:xfrm>
            <a:off x="390525" y="1793987"/>
            <a:ext cx="8572406" cy="1858970"/>
          </a:xfrm>
          <a:prstGeom prst="rect">
            <a:avLst/>
          </a:prstGeom>
          <a:noFill/>
        </p:spPr>
        <p:txBody>
          <a:bodyPr wrap="square" rtlCol="0">
            <a:spAutoFit/>
          </a:bodyPr>
          <a:lstStyle/>
          <a:p>
            <a:pPr>
              <a:lnSpc>
                <a:spcPct val="62000"/>
              </a:lnSpc>
            </a:pPr>
            <a:r>
              <a:rPr lang="fr-FR" sz="6000" b="1" kern="800" spc="-150" dirty="0">
                <a:solidFill>
                  <a:srgbClr val="B9D862"/>
                </a:solidFill>
                <a:latin typeface="Effra" panose="02000606080000020004" pitchFamily="2" charset="77"/>
              </a:rPr>
              <a:t>DEBATES, ACTORS AND  DEMANDS AT THE INTERNATIONAL LEVEL</a:t>
            </a:r>
            <a:endParaRPr lang="en-FR" sz="6000" b="1" kern="800" spc="-150">
              <a:solidFill>
                <a:srgbClr val="B9D862"/>
              </a:solidFill>
              <a:latin typeface="Effra" panose="02000606080000020004" pitchFamily="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7cdbba63af_0_56"/>
          <p:cNvSpPr txBox="1">
            <a:spLocks noGrp="1"/>
          </p:cNvSpPr>
          <p:nvPr>
            <p:ph type="title"/>
          </p:nvPr>
        </p:nvSpPr>
        <p:spPr>
          <a:xfrm>
            <a:off x="221381" y="748351"/>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latin typeface="Effra" panose="020B0603020203020204" pitchFamily="34" charset="0"/>
                <a:cs typeface="Effra" panose="020B0603020203020204" pitchFamily="34" charset="0"/>
              </a:rPr>
              <a:t>JUSTICE IN THE INTERNATIONAL REGIME (</a:t>
            </a:r>
            <a:r>
              <a:rPr lang="en" sz="2800" b="1" dirty="0" err="1">
                <a:latin typeface="Effra" panose="020B0603020203020204" pitchFamily="34" charset="0"/>
                <a:cs typeface="Effra" panose="020B0603020203020204" pitchFamily="34" charset="0"/>
              </a:rPr>
              <a:t>Orekeke</a:t>
            </a:r>
            <a:r>
              <a:rPr lang="en" sz="2800" b="1" dirty="0">
                <a:latin typeface="Effra" panose="020B0603020203020204" pitchFamily="34" charset="0"/>
                <a:cs typeface="Effra" panose="020B0603020203020204" pitchFamily="34" charset="0"/>
              </a:rPr>
              <a:t>, 2010)</a:t>
            </a:r>
            <a:endParaRPr sz="2800" b="1" dirty="0">
              <a:latin typeface="Effra" panose="020B0603020203020204" pitchFamily="34" charset="0"/>
              <a:cs typeface="Effra" panose="020B0603020203020204" pitchFamily="34" charset="0"/>
            </a:endParaRPr>
          </a:p>
        </p:txBody>
      </p:sp>
      <p:sp>
        <p:nvSpPr>
          <p:cNvPr id="307" name="Google Shape;307;g27cdbba63af_0_56"/>
          <p:cNvSpPr txBox="1">
            <a:spLocks noGrp="1"/>
          </p:cNvSpPr>
          <p:nvPr>
            <p:ph type="body" idx="1"/>
          </p:nvPr>
        </p:nvSpPr>
        <p:spPr>
          <a:xfrm>
            <a:off x="221381" y="1813197"/>
            <a:ext cx="8472619"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777777"/>
                </a:solidFill>
                <a:latin typeface="Galvji" panose="020B0504020202020204" pitchFamily="34" charset="77"/>
              </a:rPr>
              <a:t>Mitigation and Burden Sharing </a:t>
            </a:r>
            <a:endParaRPr sz="1200" b="1" dirty="0">
              <a:solidFill>
                <a:srgbClr val="777777"/>
              </a:solidFill>
              <a:latin typeface="Galvji" panose="020B0504020202020204" pitchFamily="34" charset="77"/>
            </a:endParaRPr>
          </a:p>
          <a:p>
            <a:pPr marL="0" lvl="0" indent="0" algn="l" rtl="0">
              <a:spcBef>
                <a:spcPts val="0"/>
              </a:spcBef>
              <a:spcAft>
                <a:spcPts val="0"/>
              </a:spcAft>
              <a:buNone/>
            </a:pPr>
            <a:r>
              <a:rPr lang="en" sz="1200" dirty="0">
                <a:solidFill>
                  <a:srgbClr val="777777"/>
                </a:solidFill>
                <a:latin typeface="Galvji" panose="020B0504020202020204" pitchFamily="34" charset="77"/>
              </a:rPr>
              <a:t>Distribution of  risks, cost, and benefits of burden of emission reductions  among individual countries (</a:t>
            </a:r>
            <a:r>
              <a:rPr lang="en" sz="1200" dirty="0" err="1">
                <a:solidFill>
                  <a:srgbClr val="777777"/>
                </a:solidFill>
                <a:latin typeface="Galvji" panose="020B0504020202020204" pitchFamily="34" charset="77"/>
              </a:rPr>
              <a:t>ie</a:t>
            </a:r>
            <a:r>
              <a:rPr lang="en" sz="1200" dirty="0">
                <a:solidFill>
                  <a:srgbClr val="777777"/>
                </a:solidFill>
                <a:latin typeface="Galvji" panose="020B0504020202020204" pitchFamily="34" charset="77"/>
              </a:rPr>
              <a:t> equal entitlement for each country, polluter pays principle, historic responsibility, GDP, …)</a:t>
            </a:r>
            <a:endParaRPr sz="1200" dirty="0">
              <a:solidFill>
                <a:srgbClr val="777777"/>
              </a:solidFill>
              <a:latin typeface="Galvji" panose="020B0504020202020204" pitchFamily="34" charset="77"/>
            </a:endParaRPr>
          </a:p>
          <a:p>
            <a:pPr marL="0" lvl="0" indent="0" algn="l" rtl="0">
              <a:spcBef>
                <a:spcPts val="0"/>
              </a:spcBef>
              <a:spcAft>
                <a:spcPts val="0"/>
              </a:spcAft>
              <a:buNone/>
            </a:pPr>
            <a:r>
              <a:rPr lang="en" sz="1200" b="1" dirty="0">
                <a:solidFill>
                  <a:srgbClr val="777777"/>
                </a:solidFill>
                <a:latin typeface="Galvji" panose="020B0504020202020204" pitchFamily="34" charset="77"/>
              </a:rPr>
              <a:t>Impact and Adaptation 	</a:t>
            </a:r>
            <a:endParaRPr sz="1200" b="1" dirty="0">
              <a:solidFill>
                <a:srgbClr val="777777"/>
              </a:solidFill>
              <a:latin typeface="Galvji" panose="020B0504020202020204" pitchFamily="34" charset="77"/>
            </a:endParaRPr>
          </a:p>
          <a:p>
            <a:pPr marL="0" lvl="0" indent="0" algn="l" rtl="0">
              <a:spcBef>
                <a:spcPts val="0"/>
              </a:spcBef>
              <a:spcAft>
                <a:spcPts val="0"/>
              </a:spcAft>
              <a:buNone/>
            </a:pPr>
            <a:r>
              <a:rPr lang="en" sz="1200" dirty="0">
                <a:solidFill>
                  <a:srgbClr val="777777"/>
                </a:solidFill>
                <a:latin typeface="Galvji" panose="020B0504020202020204" pitchFamily="34" charset="77"/>
              </a:rPr>
              <a:t>Support vs compensation - idea that compensatory finance owed by the richest and highest-polluting nations to the most vulnerable communities and countries that are bearing the brunt of impacts of climate change. </a:t>
            </a:r>
            <a:r>
              <a:rPr lang="en" sz="1200" dirty="0" err="1">
                <a:solidFill>
                  <a:srgbClr val="777777"/>
                </a:solidFill>
                <a:latin typeface="Galvji" panose="020B0504020202020204" pitchFamily="34" charset="77"/>
              </a:rPr>
              <a:t>ie</a:t>
            </a:r>
            <a:r>
              <a:rPr lang="en" sz="1200" dirty="0">
                <a:solidFill>
                  <a:srgbClr val="777777"/>
                </a:solidFill>
                <a:latin typeface="Galvji" panose="020B0504020202020204" pitchFamily="34" charset="77"/>
              </a:rPr>
              <a:t> Loss and Damage debates now. </a:t>
            </a:r>
            <a:endParaRPr sz="1200" dirty="0">
              <a:solidFill>
                <a:srgbClr val="777777"/>
              </a:solidFill>
              <a:latin typeface="Galvji" panose="020B0504020202020204" pitchFamily="34" charset="77"/>
            </a:endParaRPr>
          </a:p>
          <a:p>
            <a:pPr marL="0" lvl="0" indent="0" algn="l" rtl="0">
              <a:spcBef>
                <a:spcPts val="0"/>
              </a:spcBef>
              <a:spcAft>
                <a:spcPts val="0"/>
              </a:spcAft>
              <a:buNone/>
            </a:pPr>
            <a:r>
              <a:rPr lang="en" sz="1200" b="1" dirty="0">
                <a:solidFill>
                  <a:srgbClr val="777777"/>
                </a:solidFill>
                <a:latin typeface="Galvji" panose="020B0504020202020204" pitchFamily="34" charset="77"/>
              </a:rPr>
              <a:t>Procedural Justice</a:t>
            </a:r>
            <a:endParaRPr sz="1200" b="1" dirty="0">
              <a:solidFill>
                <a:srgbClr val="777777"/>
              </a:solidFill>
              <a:latin typeface="Galvji" panose="020B0504020202020204" pitchFamily="34" charset="77"/>
            </a:endParaRPr>
          </a:p>
          <a:p>
            <a:pPr marL="0" lvl="0" indent="0" algn="l" rtl="0">
              <a:spcBef>
                <a:spcPts val="0"/>
              </a:spcBef>
              <a:spcAft>
                <a:spcPts val="0"/>
              </a:spcAft>
              <a:buNone/>
            </a:pPr>
            <a:r>
              <a:rPr lang="en" sz="1200" dirty="0">
                <a:solidFill>
                  <a:srgbClr val="777777"/>
                </a:solidFill>
                <a:latin typeface="Galvji" panose="020B0504020202020204" pitchFamily="34" charset="77"/>
              </a:rPr>
              <a:t>Connection between fairness of an outcome and the legitimacy of the process by which it is determined - important on the light of “</a:t>
            </a:r>
            <a:r>
              <a:rPr lang="en" sz="1200" dirty="0" err="1">
                <a:solidFill>
                  <a:srgbClr val="777777"/>
                </a:solidFill>
                <a:latin typeface="Galvji" panose="020B0504020202020204" pitchFamily="34" charset="77"/>
              </a:rPr>
              <a:t>minilateralism</a:t>
            </a:r>
            <a:r>
              <a:rPr lang="en" sz="1200" dirty="0">
                <a:solidFill>
                  <a:srgbClr val="777777"/>
                </a:solidFill>
                <a:latin typeface="Galvji" panose="020B0504020202020204" pitchFamily="34" charset="77"/>
              </a:rPr>
              <a:t>” developing in parallel with UNFCCC.</a:t>
            </a:r>
            <a:endParaRPr sz="1200" dirty="0">
              <a:solidFill>
                <a:srgbClr val="777777"/>
              </a:solidFill>
              <a:latin typeface="Galvji" panose="020B0504020202020204" pitchFamily="34" charset="77"/>
            </a:endParaRPr>
          </a:p>
          <a:p>
            <a:pPr marL="0" lvl="0" indent="0" algn="l" rtl="0">
              <a:spcBef>
                <a:spcPts val="0"/>
              </a:spcBef>
              <a:spcAft>
                <a:spcPts val="0"/>
              </a:spcAft>
              <a:buNone/>
            </a:pPr>
            <a:r>
              <a:rPr lang="en" sz="1200" b="1" dirty="0">
                <a:solidFill>
                  <a:srgbClr val="777777"/>
                </a:solidFill>
                <a:latin typeface="Galvji" panose="020B0504020202020204" pitchFamily="34" charset="77"/>
              </a:rPr>
              <a:t>Systemic Injustices</a:t>
            </a:r>
            <a:endParaRPr sz="1200" b="1" dirty="0">
              <a:solidFill>
                <a:srgbClr val="777777"/>
              </a:solidFill>
              <a:latin typeface="Galvji" panose="020B0504020202020204" pitchFamily="34" charset="77"/>
            </a:endParaRPr>
          </a:p>
          <a:p>
            <a:pPr marL="0" lvl="0" indent="0" algn="l" rtl="0">
              <a:spcBef>
                <a:spcPts val="0"/>
              </a:spcBef>
              <a:spcAft>
                <a:spcPts val="0"/>
              </a:spcAft>
              <a:buNone/>
            </a:pPr>
            <a:r>
              <a:rPr lang="en" sz="1200" dirty="0">
                <a:solidFill>
                  <a:srgbClr val="777777"/>
                </a:solidFill>
                <a:latin typeface="Galvji" panose="020B0504020202020204" pitchFamily="34" charset="77"/>
              </a:rPr>
              <a:t>Systemic bias in the international system (in terms of rules, access rights, terms of trade, etc.), which reflects historical patterns of inequity between the political North and South. Where are the big picture rules of the game decided? (debt, trade, IPRs)</a:t>
            </a:r>
            <a:endParaRPr sz="1200" dirty="0">
              <a:solidFill>
                <a:srgbClr val="777777"/>
              </a:solidFill>
              <a:latin typeface="Galvji" panose="020B0504020202020204" pitchFamily="34" charset="77"/>
            </a:endParaRPr>
          </a:p>
          <a:p>
            <a:pPr marL="0" lvl="0" indent="0" algn="l" rtl="0">
              <a:spcBef>
                <a:spcPts val="0"/>
              </a:spcBef>
              <a:spcAft>
                <a:spcPts val="0"/>
              </a:spcAft>
              <a:buNone/>
            </a:pPr>
            <a:endParaRPr sz="1200" dirty="0">
              <a:solidFill>
                <a:srgbClr val="777777"/>
              </a:solidFill>
              <a:latin typeface="Galvji" panose="020B0504020202020204" pitchFamily="34" charset="77"/>
            </a:endParaRPr>
          </a:p>
          <a:p>
            <a:pPr marL="0" lvl="0" indent="0" algn="l" rtl="0">
              <a:spcBef>
                <a:spcPts val="0"/>
              </a:spcBef>
              <a:spcAft>
                <a:spcPts val="0"/>
              </a:spcAft>
              <a:buNone/>
            </a:pPr>
            <a:endParaRPr sz="1200" dirty="0">
              <a:solidFill>
                <a:srgbClr val="777777"/>
              </a:solidFill>
              <a:latin typeface="Galvji" panose="020B0504020202020204" pitchFamily="34" charset="77"/>
            </a:endParaRPr>
          </a:p>
          <a:p>
            <a:pPr marL="457200" lvl="0" indent="-228600" algn="l" rtl="0">
              <a:spcBef>
                <a:spcPts val="0"/>
              </a:spcBef>
              <a:spcAft>
                <a:spcPts val="0"/>
              </a:spcAft>
              <a:buNone/>
            </a:pPr>
            <a:endParaRPr sz="1200" dirty="0">
              <a:solidFill>
                <a:srgbClr val="777777"/>
              </a:solidFill>
              <a:latin typeface="Galvji" panose="020B0504020202020204" pitchFamily="34" charset="7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7cdbba63af_0_56"/>
          <p:cNvSpPr txBox="1">
            <a:spLocks noGrp="1"/>
          </p:cNvSpPr>
          <p:nvPr>
            <p:ph type="title"/>
          </p:nvPr>
        </p:nvSpPr>
        <p:spPr>
          <a:xfrm>
            <a:off x="221381" y="748351"/>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latin typeface="Effra" panose="020B0603020203020204" pitchFamily="34" charset="0"/>
                <a:cs typeface="Effra" panose="020B0603020203020204" pitchFamily="34" charset="0"/>
              </a:rPr>
              <a:t>ADDITIONAL JUSTICE DIMENSIONS</a:t>
            </a:r>
            <a:endParaRPr sz="2800" b="1" dirty="0">
              <a:latin typeface="Effra" panose="020B0603020203020204" pitchFamily="34" charset="0"/>
              <a:cs typeface="Effra" panose="020B0603020203020204" pitchFamily="34" charset="0"/>
            </a:endParaRPr>
          </a:p>
        </p:txBody>
      </p:sp>
      <p:sp>
        <p:nvSpPr>
          <p:cNvPr id="307" name="Google Shape;307;g27cdbba63af_0_56"/>
          <p:cNvSpPr txBox="1">
            <a:spLocks noGrp="1"/>
          </p:cNvSpPr>
          <p:nvPr>
            <p:ph type="body" idx="1"/>
          </p:nvPr>
        </p:nvSpPr>
        <p:spPr>
          <a:xfrm>
            <a:off x="221381" y="1813197"/>
            <a:ext cx="8472619" cy="2710200"/>
          </a:xfrm>
          <a:prstGeom prst="rect">
            <a:avLst/>
          </a:prstGeom>
        </p:spPr>
        <p:txBody>
          <a:bodyPr spcFirstLastPara="1" wrap="square" lIns="91425" tIns="91425" rIns="91425" bIns="91425" anchor="t" anchorCtr="0">
            <a:noAutofit/>
          </a:bodyPr>
          <a:lstStyle/>
          <a:p>
            <a:pPr marL="152400" indent="0">
              <a:buClr>
                <a:srgbClr val="777777"/>
              </a:buClr>
              <a:buSzPts val="1200"/>
              <a:buNone/>
            </a:pPr>
            <a:r>
              <a:rPr lang="en-GB" sz="1600" b="1" dirty="0">
                <a:solidFill>
                  <a:srgbClr val="777777"/>
                </a:solidFill>
                <a:latin typeface="Galvji" panose="020B0504020202020204" pitchFamily="34" charset="77"/>
              </a:rPr>
              <a:t>Gender justice</a:t>
            </a:r>
          </a:p>
          <a:p>
            <a:pPr marL="152400" indent="0">
              <a:buClr>
                <a:srgbClr val="777777"/>
              </a:buClr>
              <a:buSzPts val="1200"/>
              <a:buNone/>
            </a:pPr>
            <a:r>
              <a:rPr lang="en-GB" sz="1600" b="1" dirty="0">
                <a:solidFill>
                  <a:srgbClr val="777777"/>
                </a:solidFill>
                <a:latin typeface="Galvji" panose="020B0504020202020204" pitchFamily="34" charset="77"/>
              </a:rPr>
              <a:t>Indigenous peoples rights</a:t>
            </a:r>
          </a:p>
          <a:p>
            <a:pPr marL="152400" indent="0">
              <a:buClr>
                <a:srgbClr val="777777"/>
              </a:buClr>
              <a:buSzPts val="1200"/>
              <a:buNone/>
            </a:pPr>
            <a:r>
              <a:rPr lang="en-GB" sz="1600" b="1" dirty="0">
                <a:solidFill>
                  <a:srgbClr val="777777"/>
                </a:solidFill>
                <a:latin typeface="Galvji" panose="020B0504020202020204" pitchFamily="34" charset="77"/>
              </a:rPr>
              <a:t>Environmental justice/ human rights</a:t>
            </a:r>
          </a:p>
          <a:p>
            <a:pPr marL="152400" indent="0">
              <a:buClr>
                <a:srgbClr val="777777"/>
              </a:buClr>
              <a:buSzPts val="1200"/>
              <a:buNone/>
            </a:pPr>
            <a:r>
              <a:rPr lang="en-GB" sz="1600" b="1" dirty="0">
                <a:solidFill>
                  <a:srgbClr val="777777"/>
                </a:solidFill>
                <a:latin typeface="Galvji" panose="020B0504020202020204" pitchFamily="34" charset="77"/>
              </a:rPr>
              <a:t>Just transition/ labour rights</a:t>
            </a:r>
          </a:p>
          <a:p>
            <a:pPr marL="152400" indent="0">
              <a:buClr>
                <a:srgbClr val="777777"/>
              </a:buClr>
              <a:buSzPts val="1200"/>
              <a:buNone/>
            </a:pPr>
            <a:r>
              <a:rPr lang="en-GB" sz="1600" b="1" dirty="0">
                <a:solidFill>
                  <a:srgbClr val="777777"/>
                </a:solidFill>
                <a:latin typeface="Galvji" panose="020B0504020202020204" pitchFamily="34" charset="77"/>
              </a:rPr>
              <a:t>Intergenerational justice</a:t>
            </a:r>
          </a:p>
          <a:p>
            <a:pPr marL="152400" indent="0">
              <a:buClr>
                <a:srgbClr val="777777"/>
              </a:buClr>
              <a:buSzPts val="1200"/>
              <a:buNone/>
            </a:pPr>
            <a:r>
              <a:rPr lang="en-GB" sz="1600" b="1" dirty="0">
                <a:solidFill>
                  <a:srgbClr val="777777"/>
                </a:solidFill>
                <a:latin typeface="Galvji" panose="020B0504020202020204" pitchFamily="34" charset="77"/>
              </a:rPr>
              <a:t>…</a:t>
            </a:r>
          </a:p>
          <a:p>
            <a:pPr marL="0" lvl="0" indent="0" algn="l" rtl="0">
              <a:spcBef>
                <a:spcPts val="0"/>
              </a:spcBef>
              <a:spcAft>
                <a:spcPts val="0"/>
              </a:spcAft>
              <a:buNone/>
            </a:pPr>
            <a:endParaRPr sz="1200" dirty="0">
              <a:solidFill>
                <a:srgbClr val="777777"/>
              </a:solidFill>
              <a:latin typeface="Galvji" panose="020B0504020202020204" pitchFamily="34" charset="77"/>
            </a:endParaRPr>
          </a:p>
          <a:p>
            <a:pPr marL="0" lvl="0" indent="0" algn="l" rtl="0">
              <a:spcBef>
                <a:spcPts val="0"/>
              </a:spcBef>
              <a:spcAft>
                <a:spcPts val="0"/>
              </a:spcAft>
              <a:buNone/>
            </a:pPr>
            <a:endParaRPr sz="1200" dirty="0">
              <a:solidFill>
                <a:srgbClr val="777777"/>
              </a:solidFill>
              <a:latin typeface="Galvji" panose="020B0504020202020204" pitchFamily="34" charset="77"/>
            </a:endParaRPr>
          </a:p>
          <a:p>
            <a:pPr marL="457200" lvl="0" indent="-228600" algn="l" rtl="0">
              <a:spcBef>
                <a:spcPts val="0"/>
              </a:spcBef>
              <a:spcAft>
                <a:spcPts val="0"/>
              </a:spcAft>
              <a:buNone/>
            </a:pPr>
            <a:endParaRPr sz="1200" dirty="0">
              <a:solidFill>
                <a:srgbClr val="777777"/>
              </a:solidFill>
              <a:latin typeface="Galvji" panose="020B0504020202020204" pitchFamily="34" charset="77"/>
            </a:endParaRPr>
          </a:p>
        </p:txBody>
      </p:sp>
    </p:spTree>
    <p:extLst>
      <p:ext uri="{BB962C8B-B14F-4D97-AF65-F5344CB8AC3E}">
        <p14:creationId xmlns:p14="http://schemas.microsoft.com/office/powerpoint/2010/main" val="48249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dirty="0">
                <a:latin typeface="Effra" panose="020B0603020203020204" pitchFamily="34" charset="0"/>
                <a:cs typeface="Effra" panose="020B0603020203020204" pitchFamily="34" charset="0"/>
              </a:rPr>
              <a:t>SNAPSHOT KEY DEVELOPMENTS AT UNFCCC</a:t>
            </a:r>
            <a:endParaRPr lang="fr-FR" b="1" dirty="0">
              <a:latin typeface="Effra" panose="020B0603020203020204" pitchFamily="34" charset="0"/>
              <a:cs typeface="Effra" panose="020B0603020203020204" pitchFamily="34" charset="0"/>
            </a:endParaRPr>
          </a:p>
        </p:txBody>
      </p:sp>
      <p:cxnSp>
        <p:nvCxnSpPr>
          <p:cNvPr id="182" name="Google Shape;182;p14"/>
          <p:cNvCxnSpPr>
            <a:cxnSpLocks/>
          </p:cNvCxnSpPr>
          <p:nvPr/>
        </p:nvCxnSpPr>
        <p:spPr>
          <a:xfrm>
            <a:off x="199176" y="2790116"/>
            <a:ext cx="8556999" cy="0"/>
          </a:xfrm>
          <a:prstGeom prst="straightConnector1">
            <a:avLst/>
          </a:prstGeom>
          <a:noFill/>
          <a:ln w="19050" cap="flat" cmpd="sng">
            <a:solidFill>
              <a:schemeClr val="dk1"/>
            </a:solidFill>
            <a:prstDash val="dot"/>
            <a:round/>
            <a:headEnd type="none" w="sm" len="sm"/>
            <a:tailEnd type="none" w="sm" len="sm"/>
          </a:ln>
        </p:spPr>
      </p:cxnSp>
      <p:grpSp>
        <p:nvGrpSpPr>
          <p:cNvPr id="183" name="Google Shape;183;p14"/>
          <p:cNvGrpSpPr/>
          <p:nvPr/>
        </p:nvGrpSpPr>
        <p:grpSpPr>
          <a:xfrm>
            <a:off x="476660" y="1581271"/>
            <a:ext cx="196200" cy="1306800"/>
            <a:chOff x="648675" y="1657471"/>
            <a:chExt cx="196200" cy="1306800"/>
          </a:xfrm>
        </p:grpSpPr>
        <p:sp>
          <p:nvSpPr>
            <p:cNvPr id="184" name="Google Shape;184;p14"/>
            <p:cNvSpPr/>
            <p:nvPr/>
          </p:nvSpPr>
          <p:spPr>
            <a:xfrm>
              <a:off x="64867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5" name="Google Shape;185;p14"/>
            <p:cNvCxnSpPr>
              <a:stCxn id="184" idx="0"/>
            </p:cNvCxnSpPr>
            <p:nvPr/>
          </p:nvCxnSpPr>
          <p:spPr>
            <a:xfrm rot="10800000">
              <a:off x="746775" y="1657471"/>
              <a:ext cx="0" cy="1110900"/>
            </a:xfrm>
            <a:prstGeom prst="straightConnector1">
              <a:avLst/>
            </a:prstGeom>
            <a:noFill/>
            <a:ln w="19050" cap="flat" cmpd="sng">
              <a:solidFill>
                <a:schemeClr val="accent5"/>
              </a:solidFill>
              <a:prstDash val="solid"/>
              <a:round/>
              <a:headEnd type="none" w="sm" len="sm"/>
              <a:tailEnd type="oval" w="med" len="med"/>
            </a:ln>
          </p:spPr>
        </p:cxnSp>
      </p:grpSp>
      <p:sp>
        <p:nvSpPr>
          <p:cNvPr id="186" name="Google Shape;186;p14"/>
          <p:cNvSpPr txBox="1">
            <a:spLocks noGrp="1"/>
          </p:cNvSpPr>
          <p:nvPr>
            <p:ph type="body" idx="4294967295"/>
          </p:nvPr>
        </p:nvSpPr>
        <p:spPr>
          <a:xfrm>
            <a:off x="651785" y="766575"/>
            <a:ext cx="1952400"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chemeClr val="dk2"/>
                </a:solidFill>
              </a:rPr>
              <a:t>Rio Conventions/ UNFCCC </a:t>
            </a:r>
            <a:endParaRPr b="1" dirty="0">
              <a:solidFill>
                <a:schemeClr val="dk2"/>
              </a:solidFill>
            </a:endParaRPr>
          </a:p>
          <a:p>
            <a:pPr marL="0" lvl="0" indent="0" algn="l" rtl="0">
              <a:lnSpc>
                <a:spcPct val="115000"/>
              </a:lnSpc>
              <a:spcBef>
                <a:spcPts val="0"/>
              </a:spcBef>
              <a:spcAft>
                <a:spcPts val="0"/>
              </a:spcAft>
              <a:buSzPts val="1800"/>
              <a:buNone/>
            </a:pPr>
            <a:r>
              <a:rPr lang="en" sz="1400" dirty="0"/>
              <a:t>Common but Differentiated Responsibilities (CBDR-RC) 1992</a:t>
            </a:r>
            <a:endParaRPr sz="1400" dirty="0"/>
          </a:p>
        </p:txBody>
      </p:sp>
      <p:grpSp>
        <p:nvGrpSpPr>
          <p:cNvPr id="187" name="Google Shape;187;p14"/>
          <p:cNvGrpSpPr/>
          <p:nvPr/>
        </p:nvGrpSpPr>
        <p:grpSpPr>
          <a:xfrm>
            <a:off x="1080219" y="2692171"/>
            <a:ext cx="196200" cy="1404905"/>
            <a:chOff x="2512925" y="2768371"/>
            <a:chExt cx="196200" cy="1404905"/>
          </a:xfrm>
        </p:grpSpPr>
        <p:cxnSp>
          <p:nvCxnSpPr>
            <p:cNvPr id="188" name="Google Shape;188;p14"/>
            <p:cNvCxnSpPr/>
            <p:nvPr/>
          </p:nvCxnSpPr>
          <p:spPr>
            <a:xfrm>
              <a:off x="2611025" y="2964276"/>
              <a:ext cx="0" cy="1209000"/>
            </a:xfrm>
            <a:prstGeom prst="straightConnector1">
              <a:avLst/>
            </a:prstGeom>
            <a:noFill/>
            <a:ln w="19050" cap="flat" cmpd="sng">
              <a:solidFill>
                <a:schemeClr val="accent5"/>
              </a:solidFill>
              <a:prstDash val="solid"/>
              <a:round/>
              <a:headEnd type="none" w="sm" len="sm"/>
              <a:tailEnd type="oval" w="med" len="med"/>
            </a:ln>
          </p:spPr>
        </p:cxnSp>
        <p:sp>
          <p:nvSpPr>
            <p:cNvPr id="189" name="Google Shape;189;p14"/>
            <p:cNvSpPr/>
            <p:nvPr/>
          </p:nvSpPr>
          <p:spPr>
            <a:xfrm>
              <a:off x="251292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0" name="Google Shape;190;p14"/>
          <p:cNvSpPr txBox="1">
            <a:spLocks noGrp="1"/>
          </p:cNvSpPr>
          <p:nvPr>
            <p:ph type="body" idx="4294967295"/>
          </p:nvPr>
        </p:nvSpPr>
        <p:spPr>
          <a:xfrm>
            <a:off x="1260444" y="3473675"/>
            <a:ext cx="2366400" cy="161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chemeClr val="dk2"/>
                </a:solidFill>
              </a:rPr>
              <a:t>Kyoto Protocol </a:t>
            </a:r>
            <a:endParaRPr b="1" dirty="0">
              <a:solidFill>
                <a:schemeClr val="dk2"/>
              </a:solidFill>
            </a:endParaRPr>
          </a:p>
          <a:p>
            <a:pPr marL="0" marR="0" lvl="0" indent="0" algn="l" rtl="0">
              <a:lnSpc>
                <a:spcPct val="115000"/>
              </a:lnSpc>
              <a:spcBef>
                <a:spcPts val="0"/>
              </a:spcBef>
              <a:spcAft>
                <a:spcPts val="0"/>
              </a:spcAft>
              <a:buSzPts val="1800"/>
              <a:buNone/>
            </a:pPr>
            <a:r>
              <a:rPr lang="en" sz="1400" dirty="0"/>
              <a:t>Top-down targets + markets (“cost efficiency” of emission reductions in the South) - Annex 1 - US out - 1997</a:t>
            </a:r>
            <a:endParaRPr sz="1400" dirty="0"/>
          </a:p>
        </p:txBody>
      </p:sp>
      <p:grpSp>
        <p:nvGrpSpPr>
          <p:cNvPr id="191" name="Google Shape;191;p14"/>
          <p:cNvGrpSpPr/>
          <p:nvPr/>
        </p:nvGrpSpPr>
        <p:grpSpPr>
          <a:xfrm>
            <a:off x="2563572" y="1483171"/>
            <a:ext cx="196200" cy="1404900"/>
            <a:chOff x="4279200" y="1559371"/>
            <a:chExt cx="196200" cy="1404900"/>
          </a:xfrm>
        </p:grpSpPr>
        <p:cxnSp>
          <p:nvCxnSpPr>
            <p:cNvPr id="192" name="Google Shape;192;p14"/>
            <p:cNvCxnSpPr>
              <a:stCxn id="193" idx="0"/>
            </p:cNvCxnSpPr>
            <p:nvPr/>
          </p:nvCxnSpPr>
          <p:spPr>
            <a:xfrm rot="10800000">
              <a:off x="4377300" y="1559371"/>
              <a:ext cx="0" cy="1209000"/>
            </a:xfrm>
            <a:prstGeom prst="straightConnector1">
              <a:avLst/>
            </a:prstGeom>
            <a:noFill/>
            <a:ln w="19050" cap="flat" cmpd="sng">
              <a:solidFill>
                <a:schemeClr val="accent5"/>
              </a:solidFill>
              <a:prstDash val="solid"/>
              <a:round/>
              <a:headEnd type="none" w="sm" len="sm"/>
              <a:tailEnd type="oval" w="med" len="med"/>
            </a:ln>
          </p:spPr>
        </p:cxnSp>
        <p:sp>
          <p:nvSpPr>
            <p:cNvPr id="193" name="Google Shape;193;p14"/>
            <p:cNvSpPr/>
            <p:nvPr/>
          </p:nvSpPr>
          <p:spPr>
            <a:xfrm>
              <a:off x="4279200"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4" name="Google Shape;194;p14"/>
          <p:cNvSpPr txBox="1">
            <a:spLocks noGrp="1"/>
          </p:cNvSpPr>
          <p:nvPr>
            <p:ph type="body" idx="4294967295"/>
          </p:nvPr>
        </p:nvSpPr>
        <p:spPr>
          <a:xfrm>
            <a:off x="2738822" y="766575"/>
            <a:ext cx="2184900"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chemeClr val="dk2"/>
                </a:solidFill>
              </a:rPr>
              <a:t>COP15/ Copenhagen</a:t>
            </a:r>
            <a:endParaRPr b="1" dirty="0">
              <a:solidFill>
                <a:schemeClr val="dk2"/>
              </a:solidFill>
            </a:endParaRPr>
          </a:p>
          <a:p>
            <a:pPr marL="0" lvl="0" indent="0" algn="l" rtl="0">
              <a:lnSpc>
                <a:spcPct val="115000"/>
              </a:lnSpc>
              <a:spcBef>
                <a:spcPts val="0"/>
              </a:spcBef>
              <a:spcAft>
                <a:spcPts val="0"/>
              </a:spcAft>
              <a:buSzPts val="1800"/>
              <a:buNone/>
            </a:pPr>
            <a:r>
              <a:rPr lang="en" sz="1400" dirty="0"/>
              <a:t>Aimed at bringing US back in/ blur lines btw North &amp; South - Collapse - 100bn climate finance - GCF - 2009 </a:t>
            </a:r>
            <a:endParaRPr sz="1400" dirty="0"/>
          </a:p>
          <a:p>
            <a:pPr marL="0" lvl="0" indent="0" algn="l" rtl="0">
              <a:lnSpc>
                <a:spcPct val="115000"/>
              </a:lnSpc>
              <a:spcBef>
                <a:spcPts val="0"/>
              </a:spcBef>
              <a:spcAft>
                <a:spcPts val="1600"/>
              </a:spcAft>
              <a:buSzPts val="1800"/>
              <a:buNone/>
            </a:pPr>
            <a:endParaRPr dirty="0"/>
          </a:p>
        </p:txBody>
      </p:sp>
      <p:grpSp>
        <p:nvGrpSpPr>
          <p:cNvPr id="195" name="Google Shape;195;p14"/>
          <p:cNvGrpSpPr/>
          <p:nvPr/>
        </p:nvGrpSpPr>
        <p:grpSpPr>
          <a:xfrm>
            <a:off x="4149531" y="2692171"/>
            <a:ext cx="196200" cy="1404905"/>
            <a:chOff x="6045475" y="2768371"/>
            <a:chExt cx="196200" cy="1404905"/>
          </a:xfrm>
        </p:grpSpPr>
        <p:cxnSp>
          <p:nvCxnSpPr>
            <p:cNvPr id="196" name="Google Shape;196;p14"/>
            <p:cNvCxnSpPr/>
            <p:nvPr/>
          </p:nvCxnSpPr>
          <p:spPr>
            <a:xfrm>
              <a:off x="6143575" y="2964276"/>
              <a:ext cx="0" cy="1209000"/>
            </a:xfrm>
            <a:prstGeom prst="straightConnector1">
              <a:avLst/>
            </a:prstGeom>
            <a:noFill/>
            <a:ln w="19050" cap="flat" cmpd="sng">
              <a:solidFill>
                <a:schemeClr val="accent5"/>
              </a:solidFill>
              <a:prstDash val="solid"/>
              <a:round/>
              <a:headEnd type="none" w="sm" len="sm"/>
              <a:tailEnd type="oval" w="med" len="med"/>
            </a:ln>
          </p:spPr>
        </p:cxnSp>
        <p:sp>
          <p:nvSpPr>
            <p:cNvPr id="197" name="Google Shape;197;p14"/>
            <p:cNvSpPr/>
            <p:nvPr/>
          </p:nvSpPr>
          <p:spPr>
            <a:xfrm>
              <a:off x="604547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 name="Google Shape;198;p14"/>
          <p:cNvSpPr txBox="1">
            <a:spLocks noGrp="1"/>
          </p:cNvSpPr>
          <p:nvPr>
            <p:ph type="body" idx="4294967295"/>
          </p:nvPr>
        </p:nvSpPr>
        <p:spPr>
          <a:xfrm>
            <a:off x="4329781" y="3473675"/>
            <a:ext cx="1799100"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chemeClr val="dk2"/>
                </a:solidFill>
              </a:rPr>
              <a:t>COP21 - Paris </a:t>
            </a:r>
            <a:endParaRPr b="1">
              <a:solidFill>
                <a:schemeClr val="dk2"/>
              </a:solidFill>
            </a:endParaRPr>
          </a:p>
          <a:p>
            <a:pPr marL="0" lvl="0" indent="0" algn="l" rtl="0">
              <a:lnSpc>
                <a:spcPct val="115000"/>
              </a:lnSpc>
              <a:spcBef>
                <a:spcPts val="0"/>
              </a:spcBef>
              <a:spcAft>
                <a:spcPts val="0"/>
              </a:spcAft>
              <a:buSzPts val="1800"/>
              <a:buNone/>
            </a:pPr>
            <a:r>
              <a:rPr lang="en" sz="1400"/>
              <a:t>Change operated - Bottom up, no distinction between countries - 2015</a:t>
            </a:r>
            <a:endParaRPr sz="1400"/>
          </a:p>
        </p:txBody>
      </p:sp>
      <p:grpSp>
        <p:nvGrpSpPr>
          <p:cNvPr id="199" name="Google Shape;199;p14"/>
          <p:cNvGrpSpPr/>
          <p:nvPr/>
        </p:nvGrpSpPr>
        <p:grpSpPr>
          <a:xfrm>
            <a:off x="5080572" y="1470696"/>
            <a:ext cx="196200" cy="1404900"/>
            <a:chOff x="4279200" y="1559371"/>
            <a:chExt cx="196200" cy="1404900"/>
          </a:xfrm>
        </p:grpSpPr>
        <p:cxnSp>
          <p:nvCxnSpPr>
            <p:cNvPr id="200" name="Google Shape;200;p14"/>
            <p:cNvCxnSpPr>
              <a:stCxn id="201" idx="0"/>
            </p:cNvCxnSpPr>
            <p:nvPr/>
          </p:nvCxnSpPr>
          <p:spPr>
            <a:xfrm rot="10800000">
              <a:off x="4377300" y="1559371"/>
              <a:ext cx="0" cy="1209000"/>
            </a:xfrm>
            <a:prstGeom prst="straightConnector1">
              <a:avLst/>
            </a:prstGeom>
            <a:noFill/>
            <a:ln w="19050" cap="flat" cmpd="sng">
              <a:solidFill>
                <a:schemeClr val="accent5"/>
              </a:solidFill>
              <a:prstDash val="solid"/>
              <a:round/>
              <a:headEnd type="none" w="sm" len="sm"/>
              <a:tailEnd type="oval" w="med" len="med"/>
            </a:ln>
          </p:spPr>
        </p:cxnSp>
        <p:sp>
          <p:nvSpPr>
            <p:cNvPr id="201" name="Google Shape;201;p14"/>
            <p:cNvSpPr/>
            <p:nvPr/>
          </p:nvSpPr>
          <p:spPr>
            <a:xfrm>
              <a:off x="4279200"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14"/>
          <p:cNvSpPr txBox="1">
            <a:spLocks noGrp="1"/>
          </p:cNvSpPr>
          <p:nvPr>
            <p:ph type="body" idx="4294967295"/>
          </p:nvPr>
        </p:nvSpPr>
        <p:spPr>
          <a:xfrm>
            <a:off x="5255822" y="754100"/>
            <a:ext cx="1706285"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dirty="0">
                <a:solidFill>
                  <a:schemeClr val="dk2"/>
                </a:solidFill>
              </a:rPr>
              <a:t>COP26 - Glasgow </a:t>
            </a:r>
            <a:r>
              <a:rPr lang="en" sz="1400" dirty="0"/>
              <a:t>Blurring the lines between announcements and negotiation - “VIP COP” - 2021</a:t>
            </a:r>
            <a:endParaRPr sz="1400" dirty="0"/>
          </a:p>
          <a:p>
            <a:pPr marL="0" lvl="0" indent="0" algn="l" rtl="0">
              <a:lnSpc>
                <a:spcPct val="115000"/>
              </a:lnSpc>
              <a:spcBef>
                <a:spcPts val="0"/>
              </a:spcBef>
              <a:spcAft>
                <a:spcPts val="1600"/>
              </a:spcAft>
              <a:buSzPts val="1800"/>
              <a:buNone/>
            </a:pPr>
            <a:endParaRPr dirty="0"/>
          </a:p>
        </p:txBody>
      </p:sp>
      <p:grpSp>
        <p:nvGrpSpPr>
          <p:cNvPr id="203" name="Google Shape;203;p14"/>
          <p:cNvGrpSpPr/>
          <p:nvPr/>
        </p:nvGrpSpPr>
        <p:grpSpPr>
          <a:xfrm>
            <a:off x="5991162" y="2692171"/>
            <a:ext cx="196200" cy="1404905"/>
            <a:chOff x="6045475" y="2768371"/>
            <a:chExt cx="196200" cy="1404905"/>
          </a:xfrm>
        </p:grpSpPr>
        <p:cxnSp>
          <p:nvCxnSpPr>
            <p:cNvPr id="204" name="Google Shape;204;p14"/>
            <p:cNvCxnSpPr/>
            <p:nvPr/>
          </p:nvCxnSpPr>
          <p:spPr>
            <a:xfrm>
              <a:off x="6143575" y="2964276"/>
              <a:ext cx="0" cy="1209000"/>
            </a:xfrm>
            <a:prstGeom prst="straightConnector1">
              <a:avLst/>
            </a:prstGeom>
            <a:noFill/>
            <a:ln w="19050" cap="flat" cmpd="sng">
              <a:solidFill>
                <a:schemeClr val="accent5"/>
              </a:solidFill>
              <a:prstDash val="solid"/>
              <a:round/>
              <a:headEnd type="none" w="sm" len="sm"/>
              <a:tailEnd type="oval" w="med" len="med"/>
            </a:ln>
          </p:spPr>
        </p:cxnSp>
        <p:sp>
          <p:nvSpPr>
            <p:cNvPr id="205" name="Google Shape;205;p14"/>
            <p:cNvSpPr/>
            <p:nvPr/>
          </p:nvSpPr>
          <p:spPr>
            <a:xfrm>
              <a:off x="6045475"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6" name="Google Shape;206;p14"/>
          <p:cNvSpPr txBox="1">
            <a:spLocks noGrp="1"/>
          </p:cNvSpPr>
          <p:nvPr>
            <p:ph type="body" idx="4294967295"/>
          </p:nvPr>
        </p:nvSpPr>
        <p:spPr>
          <a:xfrm>
            <a:off x="6171412" y="3473675"/>
            <a:ext cx="1799100"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chemeClr val="dk2"/>
                </a:solidFill>
              </a:rPr>
              <a:t>COP27 - Sharm el Sheikh </a:t>
            </a:r>
            <a:endParaRPr b="1">
              <a:solidFill>
                <a:schemeClr val="dk2"/>
              </a:solidFill>
            </a:endParaRPr>
          </a:p>
          <a:p>
            <a:pPr marL="0" lvl="0" indent="0" algn="l" rtl="0">
              <a:lnSpc>
                <a:spcPct val="115000"/>
              </a:lnSpc>
              <a:spcBef>
                <a:spcPts val="0"/>
              </a:spcBef>
              <a:spcAft>
                <a:spcPts val="0"/>
              </a:spcAft>
              <a:buSzPts val="1800"/>
              <a:buNone/>
            </a:pPr>
            <a:r>
              <a:rPr lang="en" sz="1400"/>
              <a:t>Loss &amp; Damage Fund - 2022</a:t>
            </a:r>
            <a:endParaRPr sz="1400"/>
          </a:p>
        </p:txBody>
      </p:sp>
      <p:grpSp>
        <p:nvGrpSpPr>
          <p:cNvPr id="3" name="Google Shape;199;p14">
            <a:extLst>
              <a:ext uri="{FF2B5EF4-FFF2-40B4-BE49-F238E27FC236}">
                <a16:creationId xmlns:a16="http://schemas.microsoft.com/office/drawing/2014/main" id="{6B816208-ED1B-991A-22AC-E71AEE9BEDE3}"/>
              </a:ext>
            </a:extLst>
          </p:cNvPr>
          <p:cNvGrpSpPr/>
          <p:nvPr/>
        </p:nvGrpSpPr>
        <p:grpSpPr>
          <a:xfrm>
            <a:off x="6896588" y="1479036"/>
            <a:ext cx="196200" cy="1404900"/>
            <a:chOff x="4279200" y="1559371"/>
            <a:chExt cx="196200" cy="1404900"/>
          </a:xfrm>
        </p:grpSpPr>
        <p:cxnSp>
          <p:nvCxnSpPr>
            <p:cNvPr id="4" name="Google Shape;200;p14">
              <a:extLst>
                <a:ext uri="{FF2B5EF4-FFF2-40B4-BE49-F238E27FC236}">
                  <a16:creationId xmlns:a16="http://schemas.microsoft.com/office/drawing/2014/main" id="{B1643C5D-A2BC-B117-1089-71A606DE75A3}"/>
                </a:ext>
              </a:extLst>
            </p:cNvPr>
            <p:cNvCxnSpPr>
              <a:stCxn id="5" idx="0"/>
            </p:cNvCxnSpPr>
            <p:nvPr/>
          </p:nvCxnSpPr>
          <p:spPr>
            <a:xfrm rot="10800000">
              <a:off x="4377300" y="1559371"/>
              <a:ext cx="0" cy="1209000"/>
            </a:xfrm>
            <a:prstGeom prst="straightConnector1">
              <a:avLst/>
            </a:prstGeom>
            <a:noFill/>
            <a:ln w="19050" cap="flat" cmpd="sng">
              <a:solidFill>
                <a:schemeClr val="accent5"/>
              </a:solidFill>
              <a:prstDash val="solid"/>
              <a:round/>
              <a:headEnd type="none" w="sm" len="sm"/>
              <a:tailEnd type="oval" w="med" len="med"/>
            </a:ln>
          </p:spPr>
        </p:cxnSp>
        <p:sp>
          <p:nvSpPr>
            <p:cNvPr id="5" name="Google Shape;201;p14">
              <a:extLst>
                <a:ext uri="{FF2B5EF4-FFF2-40B4-BE49-F238E27FC236}">
                  <a16:creationId xmlns:a16="http://schemas.microsoft.com/office/drawing/2014/main" id="{837361B1-6684-45A7-4845-96FB1B8987FC}"/>
                </a:ext>
              </a:extLst>
            </p:cNvPr>
            <p:cNvSpPr/>
            <p:nvPr/>
          </p:nvSpPr>
          <p:spPr>
            <a:xfrm>
              <a:off x="4279200" y="2768371"/>
              <a:ext cx="196200" cy="195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 name="Google Shape;202;p14">
            <a:extLst>
              <a:ext uri="{FF2B5EF4-FFF2-40B4-BE49-F238E27FC236}">
                <a16:creationId xmlns:a16="http://schemas.microsoft.com/office/drawing/2014/main" id="{E72739E6-3928-7E0F-A88D-AA3FB7812448}"/>
              </a:ext>
            </a:extLst>
          </p:cNvPr>
          <p:cNvSpPr txBox="1">
            <a:spLocks/>
          </p:cNvSpPr>
          <p:nvPr/>
        </p:nvSpPr>
        <p:spPr>
          <a:xfrm>
            <a:off x="7071837" y="762439"/>
            <a:ext cx="1927304" cy="16930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0" indent="0">
              <a:buFont typeface="Roboto"/>
              <a:buNone/>
            </a:pPr>
            <a:r>
              <a:rPr lang="en-GB" b="1" dirty="0">
                <a:solidFill>
                  <a:schemeClr val="dk2"/>
                </a:solidFill>
              </a:rPr>
              <a:t>COP28 – Dubai </a:t>
            </a:r>
            <a:endParaRPr lang="en-GB" sz="1400" b="1" dirty="0">
              <a:solidFill>
                <a:schemeClr val="dk2"/>
              </a:solidFill>
            </a:endParaRPr>
          </a:p>
          <a:p>
            <a:pPr marL="0" indent="0">
              <a:buFont typeface="Roboto"/>
              <a:buNone/>
            </a:pPr>
            <a:r>
              <a:rPr lang="en-GB" sz="1400" dirty="0"/>
              <a:t>Focus back on negotiations</a:t>
            </a:r>
          </a:p>
          <a:p>
            <a:pPr marL="0" indent="0">
              <a:buFont typeface="Roboto"/>
              <a:buNone/>
            </a:pPr>
            <a:r>
              <a:rPr lang="en-GB" sz="1400" dirty="0"/>
              <a:t>L&amp;D Fund operational</a:t>
            </a:r>
          </a:p>
          <a:p>
            <a:pPr marL="0" indent="0">
              <a:buFont typeface="Roboto"/>
              <a:buNone/>
            </a:pPr>
            <a:r>
              <a:rPr lang="en-GB" sz="1400" dirty="0"/>
              <a:t>No equity no FF phase out</a:t>
            </a:r>
          </a:p>
          <a:p>
            <a:pPr marL="0" indent="0">
              <a:buFont typeface="Roboto"/>
              <a:buNone/>
            </a:pPr>
            <a:r>
              <a:rPr lang="en-GB" sz="1400" dirty="0"/>
              <a:t>Just Transition WP</a:t>
            </a:r>
          </a:p>
          <a:p>
            <a:pPr marL="0" indent="0">
              <a:spcAft>
                <a:spcPts val="1600"/>
              </a:spcAft>
              <a:buFont typeface="Roboto"/>
              <a:buNone/>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Shape 320"/>
        <p:cNvGrpSpPr/>
        <p:nvPr/>
      </p:nvGrpSpPr>
      <p:grpSpPr>
        <a:xfrm>
          <a:off x="0" y="0"/>
          <a:ext cx="0" cy="0"/>
          <a:chOff x="0" y="0"/>
          <a:chExt cx="0" cy="0"/>
        </a:xfrm>
      </p:grpSpPr>
      <p:sp>
        <p:nvSpPr>
          <p:cNvPr id="321" name="Google Shape;321;g27cdbba63af_0_7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latin typeface="Effra" panose="020B0603020203020204" pitchFamily="34" charset="0"/>
                <a:cs typeface="Effra" panose="020B0603020203020204" pitchFamily="34" charset="0"/>
              </a:rPr>
              <a:t>WHO CARRIES DEMANDS?</a:t>
            </a:r>
            <a:endParaRPr sz="2800" b="1" dirty="0">
              <a:latin typeface="Effra" panose="020B0603020203020204" pitchFamily="34" charset="0"/>
              <a:cs typeface="Effra" panose="020B0603020203020204" pitchFamily="34" charset="0"/>
            </a:endParaRPr>
          </a:p>
        </p:txBody>
      </p:sp>
      <p:sp>
        <p:nvSpPr>
          <p:cNvPr id="322" name="Google Shape;322;g27cdbba63af_0_7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Galvji" panose="020B0504020202020204" pitchFamily="34" charset="77"/>
              </a:rPr>
              <a:t>Governments, through </a:t>
            </a:r>
            <a:endParaRPr dirty="0">
              <a:solidFill>
                <a:srgbClr val="2A2A2A"/>
              </a:solidFill>
              <a:latin typeface="Galvji" panose="020B0504020202020204" pitchFamily="34" charset="77"/>
            </a:endParaRPr>
          </a:p>
          <a:p>
            <a:pPr marL="457200" lvl="0" indent="-355600" algn="l" rtl="0">
              <a:spcBef>
                <a:spcPts val="0"/>
              </a:spcBef>
              <a:spcAft>
                <a:spcPts val="0"/>
              </a:spcAft>
              <a:buSzPts val="2000"/>
              <a:buChar char="-"/>
            </a:pPr>
            <a:r>
              <a:rPr lang="en" dirty="0">
                <a:latin typeface="Galvji" panose="020B0504020202020204" pitchFamily="34" charset="77"/>
              </a:rPr>
              <a:t>COP Presidency</a:t>
            </a:r>
            <a:endParaRPr dirty="0">
              <a:latin typeface="Galvji" panose="020B0504020202020204" pitchFamily="34" charset="77"/>
            </a:endParaRPr>
          </a:p>
          <a:p>
            <a:pPr marL="457200" lvl="0" indent="-355600" algn="l" rtl="0">
              <a:spcBef>
                <a:spcPts val="0"/>
              </a:spcBef>
              <a:spcAft>
                <a:spcPts val="0"/>
              </a:spcAft>
              <a:buSzPts val="2000"/>
              <a:buChar char="-"/>
            </a:pPr>
            <a:r>
              <a:rPr lang="en" dirty="0">
                <a:latin typeface="Galvji" panose="020B0504020202020204" pitchFamily="34" charset="77"/>
              </a:rPr>
              <a:t>Negotiating groups:</a:t>
            </a:r>
            <a:endParaRPr dirty="0">
              <a:latin typeface="Galvji" panose="020B0504020202020204" pitchFamily="34" charset="77"/>
            </a:endParaRPr>
          </a:p>
          <a:p>
            <a:pPr marL="914400" lvl="1" indent="-330200" algn="l" rtl="0">
              <a:spcBef>
                <a:spcPts val="0"/>
              </a:spcBef>
              <a:spcAft>
                <a:spcPts val="0"/>
              </a:spcAft>
              <a:buSzPts val="1600"/>
              <a:buChar char="-"/>
            </a:pPr>
            <a:r>
              <a:rPr lang="en" sz="1800" dirty="0">
                <a:latin typeface="Galvji" panose="020B0504020202020204" pitchFamily="34" charset="77"/>
              </a:rPr>
              <a:t>Official: EU, G77+China, Umbrella group, African Group, AOSIS, SIDS, EIG</a:t>
            </a:r>
            <a:endParaRPr sz="1800" dirty="0">
              <a:latin typeface="Galvji" panose="020B0504020202020204" pitchFamily="34" charset="77"/>
            </a:endParaRPr>
          </a:p>
          <a:p>
            <a:pPr marL="914400" lvl="1" indent="-330200" algn="l" rtl="0">
              <a:spcBef>
                <a:spcPts val="0"/>
              </a:spcBef>
              <a:spcAft>
                <a:spcPts val="0"/>
              </a:spcAft>
              <a:buSzPts val="1600"/>
              <a:buChar char="-"/>
            </a:pPr>
            <a:r>
              <a:rPr lang="en" sz="1800" dirty="0">
                <a:latin typeface="Galvji" panose="020B0504020202020204" pitchFamily="34" charset="77"/>
              </a:rPr>
              <a:t>“Fluid”: LMDC, AILAC…</a:t>
            </a:r>
            <a:endParaRPr sz="1800" dirty="0">
              <a:latin typeface="Galvji" panose="020B0504020202020204" pitchFamily="34" charset="77"/>
            </a:endParaRPr>
          </a:p>
          <a:p>
            <a:pPr marL="914400" lvl="1" indent="-330200" algn="l" rtl="0">
              <a:spcBef>
                <a:spcPts val="0"/>
              </a:spcBef>
              <a:spcAft>
                <a:spcPts val="0"/>
              </a:spcAft>
              <a:buSzPts val="1600"/>
              <a:buChar char="-"/>
            </a:pPr>
            <a:r>
              <a:rPr lang="en" sz="1800" dirty="0">
                <a:latin typeface="Galvji" panose="020B0504020202020204" pitchFamily="34" charset="77"/>
              </a:rPr>
              <a:t>Ministerial level - High ambition coalition</a:t>
            </a:r>
            <a:endParaRPr sz="1800" dirty="0">
              <a:solidFill>
                <a:srgbClr val="2A2A2A"/>
              </a:solidFill>
              <a:latin typeface="Galvji" panose="020B0504020202020204" pitchFamily="34" charset="77"/>
            </a:endParaRPr>
          </a:p>
          <a:p>
            <a:pPr marL="0" lvl="0" indent="0" algn="l" rtl="0">
              <a:spcBef>
                <a:spcPts val="0"/>
              </a:spcBef>
              <a:spcAft>
                <a:spcPts val="0"/>
              </a:spcAft>
              <a:buNone/>
            </a:pPr>
            <a:r>
              <a:rPr lang="en" dirty="0">
                <a:latin typeface="Galvji" panose="020B0504020202020204" pitchFamily="34" charset="77"/>
              </a:rPr>
              <a:t>Each one of those pushes a specific set of demands </a:t>
            </a:r>
            <a:endParaRPr dirty="0">
              <a:latin typeface="Galvji" panose="020B0504020202020204" pitchFamily="34" charset="77"/>
            </a:endParaRPr>
          </a:p>
        </p:txBody>
      </p:sp>
    </p:spTree>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7f54dd3239_0_7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latin typeface="Effra" panose="020B0603020203020204" pitchFamily="34" charset="0"/>
                <a:cs typeface="Effra" panose="020B0603020203020204" pitchFamily="34" charset="0"/>
              </a:rPr>
              <a:t>NON-STATE ACTORS – HOW DO THEY INTERACT WITH THE UNFCCC SPACE? </a:t>
            </a:r>
            <a:endParaRPr sz="2800" b="1" dirty="0">
              <a:latin typeface="Effra" panose="020B0603020203020204" pitchFamily="34" charset="0"/>
              <a:cs typeface="Effra" panose="020B0603020203020204" pitchFamily="34" charset="0"/>
            </a:endParaRPr>
          </a:p>
        </p:txBody>
      </p:sp>
      <p:sp>
        <p:nvSpPr>
          <p:cNvPr id="550" name="Google Shape;550;g27f54dd3239_0_7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Galvji" panose="020B0504020202020204" pitchFamily="34" charset="77"/>
              </a:rPr>
              <a:t>Newell’s categories</a:t>
            </a:r>
            <a:endParaRPr dirty="0">
              <a:latin typeface="Galvji" panose="020B0504020202020204" pitchFamily="34" charset="77"/>
            </a:endParaRPr>
          </a:p>
          <a:p>
            <a:pPr marL="457200" lvl="0" indent="0" algn="l" rtl="0">
              <a:spcBef>
                <a:spcPts val="0"/>
              </a:spcBef>
              <a:spcAft>
                <a:spcPts val="0"/>
              </a:spcAft>
              <a:buNone/>
            </a:pPr>
            <a:r>
              <a:rPr lang="en" b="1" dirty="0">
                <a:latin typeface="Galvji" panose="020B0504020202020204" pitchFamily="34" charset="77"/>
              </a:rPr>
              <a:t>Agenda-setting</a:t>
            </a:r>
            <a:r>
              <a:rPr lang="en" dirty="0">
                <a:latin typeface="Galvji" panose="020B0504020202020204" pitchFamily="34" charset="77"/>
              </a:rPr>
              <a:t> (activation of public concern, </a:t>
            </a:r>
            <a:r>
              <a:rPr lang="en" dirty="0" err="1">
                <a:latin typeface="Galvji" panose="020B0504020202020204" pitchFamily="34" charset="77"/>
              </a:rPr>
              <a:t>politicise</a:t>
            </a:r>
            <a:r>
              <a:rPr lang="en" dirty="0">
                <a:latin typeface="Galvji" panose="020B0504020202020204" pitchFamily="34" charset="77"/>
              </a:rPr>
              <a:t>/”create” an issue, an expectation, nurture “frames of interpretation”)</a:t>
            </a:r>
            <a:endParaRPr dirty="0">
              <a:latin typeface="Galvji" panose="020B0504020202020204" pitchFamily="34" charset="77"/>
            </a:endParaRPr>
          </a:p>
          <a:p>
            <a:pPr marL="457200" lvl="0" indent="0" algn="l" rtl="0">
              <a:spcBef>
                <a:spcPts val="0"/>
              </a:spcBef>
              <a:spcAft>
                <a:spcPts val="0"/>
              </a:spcAft>
              <a:buNone/>
            </a:pPr>
            <a:r>
              <a:rPr lang="en" b="1" dirty="0">
                <a:latin typeface="Galvji" panose="020B0504020202020204" pitchFamily="34" charset="77"/>
              </a:rPr>
              <a:t>Negotiation-bargaining</a:t>
            </a:r>
            <a:r>
              <a:rPr lang="en" dirty="0">
                <a:latin typeface="Galvji" panose="020B0504020202020204" pitchFamily="34" charset="77"/>
              </a:rPr>
              <a:t> (lobbying - dependent on operating reach- “insiders”)</a:t>
            </a:r>
            <a:endParaRPr dirty="0">
              <a:latin typeface="Galvji" panose="020B0504020202020204" pitchFamily="34" charset="77"/>
            </a:endParaRPr>
          </a:p>
          <a:p>
            <a:pPr marL="457200" lvl="0" indent="0" algn="l" rtl="0">
              <a:spcBef>
                <a:spcPts val="0"/>
              </a:spcBef>
              <a:spcAft>
                <a:spcPts val="0"/>
              </a:spcAft>
              <a:buNone/>
            </a:pPr>
            <a:r>
              <a:rPr lang="en" b="1" dirty="0">
                <a:latin typeface="Galvji" panose="020B0504020202020204" pitchFamily="34" charset="77"/>
              </a:rPr>
              <a:t>Implementation/enforcement </a:t>
            </a:r>
            <a:r>
              <a:rPr lang="en" dirty="0">
                <a:latin typeface="Galvji" panose="020B0504020202020204" pitchFamily="34" charset="77"/>
              </a:rPr>
              <a:t>(weak governance leads to embarrassment being lever for implementation) - “insiders” included in dialogue with institutions - “outsiders” </a:t>
            </a:r>
            <a:r>
              <a:rPr lang="en" dirty="0" err="1">
                <a:latin typeface="Galvji" panose="020B0504020202020204" pitchFamily="34" charset="77"/>
              </a:rPr>
              <a:t>marginalised</a:t>
            </a:r>
            <a:r>
              <a:rPr lang="en" dirty="0">
                <a:latin typeface="Galvji" panose="020B0504020202020204" pitchFamily="34" charset="77"/>
              </a:rPr>
              <a:t>  in terms of access.</a:t>
            </a:r>
            <a:endParaRPr dirty="0">
              <a:latin typeface="Galvji" panose="020B0504020202020204" pitchFamily="34"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7f54dd3239_0_7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latin typeface="Effra" panose="020B0603020203020204" pitchFamily="34" charset="0"/>
                <a:cs typeface="Effra" panose="020B0603020203020204" pitchFamily="34" charset="0"/>
              </a:rPr>
              <a:t>NON-STATE ACTORS/JUSTICE DIMENSIONS</a:t>
            </a:r>
            <a:endParaRPr sz="2800" b="1" dirty="0">
              <a:latin typeface="Effra" panose="020B0603020203020204" pitchFamily="34" charset="0"/>
              <a:cs typeface="Effra" panose="020B0603020203020204" pitchFamily="34" charset="0"/>
            </a:endParaRPr>
          </a:p>
        </p:txBody>
      </p:sp>
      <p:sp>
        <p:nvSpPr>
          <p:cNvPr id="482" name="Google Shape;482;g27f54dd3239_0_70"/>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A2A2A"/>
                </a:solidFill>
                <a:latin typeface="Galvji" panose="020B0504020202020204" pitchFamily="34" charset="77"/>
              </a:rPr>
              <a:t>Key constituencies: </a:t>
            </a:r>
            <a:endParaRPr dirty="0">
              <a:solidFill>
                <a:srgbClr val="2A2A2A"/>
              </a:solidFill>
              <a:latin typeface="Galvji" panose="020B0504020202020204" pitchFamily="34" charset="77"/>
            </a:endParaRPr>
          </a:p>
          <a:p>
            <a:pPr marL="457200" lvl="0" indent="-317500" algn="l" rtl="0">
              <a:spcBef>
                <a:spcPts val="0"/>
              </a:spcBef>
              <a:spcAft>
                <a:spcPts val="0"/>
              </a:spcAft>
              <a:buClr>
                <a:srgbClr val="2A2A2A"/>
              </a:buClr>
              <a:buSzPts val="1400"/>
              <a:buChar char="●"/>
            </a:pPr>
            <a:r>
              <a:rPr lang="en" dirty="0">
                <a:solidFill>
                  <a:srgbClr val="2A2A2A"/>
                </a:solidFill>
                <a:latin typeface="Galvji" panose="020B0504020202020204" pitchFamily="34" charset="77"/>
              </a:rPr>
              <a:t>Non governmental </a:t>
            </a:r>
            <a:r>
              <a:rPr lang="en" dirty="0" err="1">
                <a:solidFill>
                  <a:srgbClr val="2A2A2A"/>
                </a:solidFill>
                <a:latin typeface="Galvji" panose="020B0504020202020204" pitchFamily="34" charset="77"/>
              </a:rPr>
              <a:t>organisations</a:t>
            </a:r>
            <a:r>
              <a:rPr lang="en" dirty="0">
                <a:solidFill>
                  <a:srgbClr val="2A2A2A"/>
                </a:solidFill>
                <a:latin typeface="Galvji" panose="020B0504020202020204" pitchFamily="34" charset="77"/>
              </a:rPr>
              <a:t> – Climate Action Network (CAN) and Demand Climate Justice (DCJ, former Climate Justice Now)</a:t>
            </a:r>
            <a:endParaRPr dirty="0">
              <a:solidFill>
                <a:srgbClr val="2A2A2A"/>
              </a:solidFill>
              <a:latin typeface="Galvji" panose="020B0504020202020204" pitchFamily="34" charset="77"/>
            </a:endParaRPr>
          </a:p>
          <a:p>
            <a:pPr marL="457200" lvl="0" indent="-317500" algn="l" rtl="0">
              <a:spcBef>
                <a:spcPts val="0"/>
              </a:spcBef>
              <a:spcAft>
                <a:spcPts val="0"/>
              </a:spcAft>
              <a:buClr>
                <a:srgbClr val="2A2A2A"/>
              </a:buClr>
              <a:buSzPts val="1400"/>
              <a:buChar char="●"/>
            </a:pPr>
            <a:r>
              <a:rPr lang="en" dirty="0">
                <a:solidFill>
                  <a:srgbClr val="2A2A2A"/>
                </a:solidFill>
                <a:latin typeface="Galvji" panose="020B0504020202020204" pitchFamily="34" charset="77"/>
              </a:rPr>
              <a:t>Trade unions</a:t>
            </a:r>
            <a:endParaRPr dirty="0">
              <a:solidFill>
                <a:srgbClr val="2A2A2A"/>
              </a:solidFill>
              <a:latin typeface="Galvji" panose="020B0504020202020204" pitchFamily="34" charset="77"/>
            </a:endParaRPr>
          </a:p>
          <a:p>
            <a:pPr marL="457200" lvl="0" indent="-317500" algn="l" rtl="0">
              <a:spcBef>
                <a:spcPts val="0"/>
              </a:spcBef>
              <a:spcAft>
                <a:spcPts val="0"/>
              </a:spcAft>
              <a:buClr>
                <a:srgbClr val="2A2A2A"/>
              </a:buClr>
              <a:buSzPts val="1400"/>
              <a:buChar char="●"/>
            </a:pPr>
            <a:r>
              <a:rPr lang="en" dirty="0">
                <a:solidFill>
                  <a:srgbClr val="2A2A2A"/>
                </a:solidFill>
                <a:latin typeface="Galvji" panose="020B0504020202020204" pitchFamily="34" charset="77"/>
              </a:rPr>
              <a:t>Women and Gender </a:t>
            </a:r>
            <a:endParaRPr dirty="0">
              <a:solidFill>
                <a:srgbClr val="2A2A2A"/>
              </a:solidFill>
              <a:latin typeface="Galvji" panose="020B0504020202020204" pitchFamily="34" charset="77"/>
            </a:endParaRPr>
          </a:p>
          <a:p>
            <a:pPr marL="457200" lvl="0" indent="-317500" algn="l" rtl="0">
              <a:spcBef>
                <a:spcPts val="0"/>
              </a:spcBef>
              <a:spcAft>
                <a:spcPts val="0"/>
              </a:spcAft>
              <a:buClr>
                <a:srgbClr val="2A2A2A"/>
              </a:buClr>
              <a:buSzPts val="1400"/>
              <a:buChar char="●"/>
            </a:pPr>
            <a:r>
              <a:rPr lang="en" dirty="0">
                <a:solidFill>
                  <a:srgbClr val="2A2A2A"/>
                </a:solidFill>
                <a:latin typeface="Galvji" panose="020B0504020202020204" pitchFamily="34" charset="77"/>
              </a:rPr>
              <a:t>Indigenous Peoples</a:t>
            </a:r>
            <a:endParaRPr sz="1200" dirty="0">
              <a:solidFill>
                <a:srgbClr val="000000"/>
              </a:solidFill>
              <a:latin typeface="Galvji" panose="020B0504020202020204" pitchFamily="34" charset="77"/>
              <a:ea typeface="Arial"/>
              <a:cs typeface="Arial"/>
              <a:sym typeface="Arial"/>
            </a:endParaRPr>
          </a:p>
          <a:p>
            <a:pPr marL="0" lvl="0" indent="0" algn="l" rtl="0">
              <a:spcBef>
                <a:spcPts val="0"/>
              </a:spcBef>
              <a:spcAft>
                <a:spcPts val="0"/>
              </a:spcAft>
              <a:buNone/>
            </a:pPr>
            <a:endParaRPr dirty="0">
              <a:latin typeface="Galvji" panose="020B0504020202020204" pitchFamily="34" charset="77"/>
            </a:endParaRPr>
          </a:p>
        </p:txBody>
      </p:sp>
      <p:sp>
        <p:nvSpPr>
          <p:cNvPr id="483" name="Google Shape;483;g27f54dd3239_0_70"/>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777777"/>
              </a:buClr>
              <a:buSzPts val="1200"/>
              <a:buChar char="●"/>
            </a:pPr>
            <a:r>
              <a:rPr lang="en" sz="1300" dirty="0">
                <a:solidFill>
                  <a:srgbClr val="777777"/>
                </a:solidFill>
                <a:latin typeface="Galvji" panose="020B0504020202020204" pitchFamily="34" charset="77"/>
              </a:rPr>
              <a:t>CBDR-RC</a:t>
            </a:r>
            <a:endParaRPr sz="1300" dirty="0">
              <a:solidFill>
                <a:srgbClr val="777777"/>
              </a:solidFill>
              <a:latin typeface="Galvji" panose="020B0504020202020204" pitchFamily="34" charset="77"/>
            </a:endParaRPr>
          </a:p>
          <a:p>
            <a:pPr marL="457200" lvl="0" indent="-304800" algn="l" rtl="0">
              <a:spcBef>
                <a:spcPts val="0"/>
              </a:spcBef>
              <a:spcAft>
                <a:spcPts val="0"/>
              </a:spcAft>
              <a:buClr>
                <a:srgbClr val="777777"/>
              </a:buClr>
              <a:buSzPts val="1200"/>
              <a:buChar char="●"/>
            </a:pPr>
            <a:r>
              <a:rPr lang="en" sz="1200" dirty="0">
                <a:solidFill>
                  <a:srgbClr val="777777"/>
                </a:solidFill>
                <a:latin typeface="Galvji" panose="020B0504020202020204" pitchFamily="34" charset="77"/>
              </a:rPr>
              <a:t>Equity within and between countries</a:t>
            </a:r>
            <a:endParaRPr sz="1200" dirty="0">
              <a:solidFill>
                <a:srgbClr val="777777"/>
              </a:solidFill>
              <a:latin typeface="Galvji" panose="020B0504020202020204" pitchFamily="34" charset="77"/>
            </a:endParaRPr>
          </a:p>
          <a:p>
            <a:pPr marL="457200" lvl="0" indent="-304800" algn="l" rtl="0">
              <a:spcBef>
                <a:spcPts val="0"/>
              </a:spcBef>
              <a:spcAft>
                <a:spcPts val="0"/>
              </a:spcAft>
              <a:buClr>
                <a:srgbClr val="777777"/>
              </a:buClr>
              <a:buSzPts val="1200"/>
              <a:buChar char="●"/>
            </a:pPr>
            <a:r>
              <a:rPr lang="en" sz="1200" dirty="0">
                <a:solidFill>
                  <a:srgbClr val="777777"/>
                </a:solidFill>
                <a:latin typeface="Galvji" panose="020B0504020202020204" pitchFamily="34" charset="77"/>
              </a:rPr>
              <a:t>Human rights</a:t>
            </a:r>
            <a:endParaRPr sz="1200" dirty="0">
              <a:solidFill>
                <a:srgbClr val="777777"/>
              </a:solidFill>
              <a:latin typeface="Galvji" panose="020B0504020202020204" pitchFamily="34" charset="77"/>
            </a:endParaRPr>
          </a:p>
          <a:p>
            <a:pPr marL="457200" marR="0" lvl="0" indent="-304800" algn="l" rtl="0">
              <a:lnSpc>
                <a:spcPct val="115000"/>
              </a:lnSpc>
              <a:spcBef>
                <a:spcPts val="0"/>
              </a:spcBef>
              <a:spcAft>
                <a:spcPts val="0"/>
              </a:spcAft>
              <a:buClr>
                <a:srgbClr val="777777"/>
              </a:buClr>
              <a:buSzPts val="1200"/>
              <a:buChar char="●"/>
            </a:pPr>
            <a:r>
              <a:rPr lang="en" sz="1200" dirty="0">
                <a:solidFill>
                  <a:srgbClr val="777777"/>
                </a:solidFill>
                <a:latin typeface="Galvji" panose="020B0504020202020204" pitchFamily="34" charset="77"/>
              </a:rPr>
              <a:t>Intergenerational justice</a:t>
            </a:r>
            <a:endParaRPr sz="1200" dirty="0">
              <a:solidFill>
                <a:srgbClr val="777777"/>
              </a:solidFill>
              <a:latin typeface="Galvji" panose="020B0504020202020204" pitchFamily="34" charset="77"/>
            </a:endParaRPr>
          </a:p>
          <a:p>
            <a:pPr marL="457200" marR="0" lvl="0" indent="-304800" algn="l" rtl="0">
              <a:lnSpc>
                <a:spcPct val="115000"/>
              </a:lnSpc>
              <a:spcBef>
                <a:spcPts val="0"/>
              </a:spcBef>
              <a:spcAft>
                <a:spcPts val="0"/>
              </a:spcAft>
              <a:buClr>
                <a:srgbClr val="777777"/>
              </a:buClr>
              <a:buSzPts val="1200"/>
              <a:buChar char="●"/>
            </a:pPr>
            <a:r>
              <a:rPr lang="en" sz="1200" dirty="0">
                <a:solidFill>
                  <a:srgbClr val="777777"/>
                </a:solidFill>
                <a:latin typeface="Galvji" panose="020B0504020202020204" pitchFamily="34" charset="77"/>
              </a:rPr>
              <a:t>Just transition / </a:t>
            </a:r>
            <a:r>
              <a:rPr lang="en" sz="1200" dirty="0" err="1">
                <a:solidFill>
                  <a:srgbClr val="777777"/>
                </a:solidFill>
                <a:latin typeface="Galvji" panose="020B0504020202020204" pitchFamily="34" charset="77"/>
              </a:rPr>
              <a:t>labour</a:t>
            </a:r>
            <a:r>
              <a:rPr lang="en" sz="1200" dirty="0">
                <a:solidFill>
                  <a:srgbClr val="777777"/>
                </a:solidFill>
                <a:latin typeface="Galvji" panose="020B0504020202020204" pitchFamily="34" charset="77"/>
              </a:rPr>
              <a:t> rights</a:t>
            </a:r>
            <a:endParaRPr sz="1200" dirty="0">
              <a:solidFill>
                <a:srgbClr val="777777"/>
              </a:solidFill>
              <a:latin typeface="Galvji" panose="020B0504020202020204" pitchFamily="34" charset="77"/>
            </a:endParaRPr>
          </a:p>
          <a:p>
            <a:pPr marL="457200" marR="0" lvl="0" indent="-304800" algn="l" rtl="0">
              <a:lnSpc>
                <a:spcPct val="115000"/>
              </a:lnSpc>
              <a:spcBef>
                <a:spcPts val="0"/>
              </a:spcBef>
              <a:spcAft>
                <a:spcPts val="0"/>
              </a:spcAft>
              <a:buClr>
                <a:srgbClr val="777777"/>
              </a:buClr>
              <a:buSzPts val="1200"/>
              <a:buChar char="●"/>
            </a:pPr>
            <a:r>
              <a:rPr lang="en" sz="1200" dirty="0">
                <a:solidFill>
                  <a:srgbClr val="777777"/>
                </a:solidFill>
                <a:latin typeface="Galvji" panose="020B0504020202020204" pitchFamily="34" charset="77"/>
              </a:rPr>
              <a:t>Gender justice</a:t>
            </a:r>
            <a:endParaRPr sz="1200" dirty="0">
              <a:solidFill>
                <a:srgbClr val="777777"/>
              </a:solidFill>
              <a:latin typeface="Galvji" panose="020B0504020202020204" pitchFamily="34" charset="77"/>
            </a:endParaRPr>
          </a:p>
          <a:p>
            <a:pPr marL="457200" marR="0" lvl="0" indent="-304800" algn="l" rtl="0">
              <a:lnSpc>
                <a:spcPct val="115000"/>
              </a:lnSpc>
              <a:spcBef>
                <a:spcPts val="0"/>
              </a:spcBef>
              <a:spcAft>
                <a:spcPts val="0"/>
              </a:spcAft>
              <a:buClr>
                <a:srgbClr val="777777"/>
              </a:buClr>
              <a:buSzPts val="1200"/>
              <a:buChar char="●"/>
            </a:pPr>
            <a:r>
              <a:rPr lang="en" sz="1200" dirty="0">
                <a:solidFill>
                  <a:srgbClr val="777777"/>
                </a:solidFill>
                <a:latin typeface="Galvji" panose="020B0504020202020204" pitchFamily="34" charset="77"/>
              </a:rPr>
              <a:t>Women rights </a:t>
            </a:r>
            <a:endParaRPr sz="1200" dirty="0">
              <a:solidFill>
                <a:srgbClr val="777777"/>
              </a:solidFill>
              <a:latin typeface="Galvji" panose="020B0504020202020204" pitchFamily="34" charset="77"/>
            </a:endParaRPr>
          </a:p>
          <a:p>
            <a:pPr marL="457200" marR="0" lvl="0" indent="-304800" algn="l" rtl="0">
              <a:lnSpc>
                <a:spcPct val="115000"/>
              </a:lnSpc>
              <a:spcBef>
                <a:spcPts val="0"/>
              </a:spcBef>
              <a:spcAft>
                <a:spcPts val="0"/>
              </a:spcAft>
              <a:buClr>
                <a:srgbClr val="777777"/>
              </a:buClr>
              <a:buSzPts val="1200"/>
              <a:buChar char="●"/>
            </a:pPr>
            <a:r>
              <a:rPr lang="en" sz="1200" dirty="0">
                <a:solidFill>
                  <a:srgbClr val="777777"/>
                </a:solidFill>
                <a:latin typeface="Galvji" panose="020B0504020202020204" pitchFamily="34" charset="77"/>
              </a:rPr>
              <a:t>LGBTQ+ rights </a:t>
            </a:r>
            <a:endParaRPr sz="1200" dirty="0">
              <a:solidFill>
                <a:srgbClr val="777777"/>
              </a:solidFill>
              <a:latin typeface="Galvji" panose="020B0504020202020204" pitchFamily="34" charset="77"/>
            </a:endParaRPr>
          </a:p>
          <a:p>
            <a:pPr marL="457200" lvl="0" indent="-304800" algn="l" rtl="0">
              <a:spcBef>
                <a:spcPts val="0"/>
              </a:spcBef>
              <a:spcAft>
                <a:spcPts val="0"/>
              </a:spcAft>
              <a:buClr>
                <a:srgbClr val="777777"/>
              </a:buClr>
              <a:buSzPts val="1200"/>
              <a:buChar char="●"/>
            </a:pPr>
            <a:r>
              <a:rPr lang="en" sz="1200" dirty="0">
                <a:solidFill>
                  <a:srgbClr val="777777"/>
                </a:solidFill>
                <a:latin typeface="Galvji" panose="020B0504020202020204" pitchFamily="34" charset="77"/>
              </a:rPr>
              <a:t>Loss &amp; damage</a:t>
            </a:r>
            <a:endParaRPr sz="1200" dirty="0">
              <a:solidFill>
                <a:srgbClr val="777777"/>
              </a:solidFill>
              <a:latin typeface="Galvji" panose="020B0504020202020204" pitchFamily="34" charset="77"/>
            </a:endParaRPr>
          </a:p>
          <a:p>
            <a:pPr marL="457200" lvl="0" indent="-304800" algn="l" rtl="0">
              <a:spcBef>
                <a:spcPts val="0"/>
              </a:spcBef>
              <a:spcAft>
                <a:spcPts val="0"/>
              </a:spcAft>
              <a:buClr>
                <a:srgbClr val="777777"/>
              </a:buClr>
              <a:buSzPts val="1200"/>
              <a:buChar char="●"/>
            </a:pPr>
            <a:r>
              <a:rPr lang="en" sz="1200" dirty="0">
                <a:solidFill>
                  <a:srgbClr val="777777"/>
                </a:solidFill>
                <a:latin typeface="Galvji" panose="020B0504020202020204" pitchFamily="34" charset="77"/>
              </a:rPr>
              <a:t>Impacts of false solutions (markets, geoengineering, </a:t>
            </a:r>
            <a:r>
              <a:rPr lang="en" sz="1200" dirty="0" err="1">
                <a:solidFill>
                  <a:srgbClr val="777777"/>
                </a:solidFill>
                <a:latin typeface="Galvji" panose="020B0504020202020204" pitchFamily="34" charset="77"/>
              </a:rPr>
              <a:t>etc</a:t>
            </a:r>
            <a:r>
              <a:rPr lang="en" sz="1200" dirty="0">
                <a:solidFill>
                  <a:srgbClr val="777777"/>
                </a:solidFill>
                <a:latin typeface="Galvji" panose="020B0504020202020204" pitchFamily="34" charset="77"/>
              </a:rPr>
              <a:t>)</a:t>
            </a:r>
            <a:endParaRPr sz="1200" dirty="0">
              <a:solidFill>
                <a:srgbClr val="777777"/>
              </a:solidFill>
              <a:latin typeface="Galvji" panose="020B0504020202020204" pitchFamily="34" charset="77"/>
            </a:endParaRPr>
          </a:p>
          <a:p>
            <a:pPr marL="457200" marR="0" lvl="0" indent="-304800" algn="l" rtl="0">
              <a:lnSpc>
                <a:spcPct val="115000"/>
              </a:lnSpc>
              <a:spcBef>
                <a:spcPts val="0"/>
              </a:spcBef>
              <a:spcAft>
                <a:spcPts val="0"/>
              </a:spcAft>
              <a:buClr>
                <a:srgbClr val="777777"/>
              </a:buClr>
              <a:buSzPts val="1200"/>
              <a:buChar char="●"/>
            </a:pPr>
            <a:r>
              <a:rPr lang="en" sz="1200" dirty="0">
                <a:solidFill>
                  <a:srgbClr val="777777"/>
                </a:solidFill>
                <a:latin typeface="Galvji" panose="020B0504020202020204" pitchFamily="34" charset="77"/>
              </a:rPr>
              <a:t>Indigenous Peoples Rights</a:t>
            </a:r>
            <a:endParaRPr sz="1200" dirty="0">
              <a:solidFill>
                <a:srgbClr val="777777"/>
              </a:solidFill>
              <a:latin typeface="Galvji" panose="020B0504020202020204" pitchFamily="34" charset="77"/>
            </a:endParaRPr>
          </a:p>
          <a:p>
            <a:pPr marL="457200" marR="0" lvl="0" indent="-304800" algn="l" rtl="0">
              <a:lnSpc>
                <a:spcPct val="115000"/>
              </a:lnSpc>
              <a:spcBef>
                <a:spcPts val="0"/>
              </a:spcBef>
              <a:spcAft>
                <a:spcPts val="0"/>
              </a:spcAft>
              <a:buClr>
                <a:srgbClr val="777777"/>
              </a:buClr>
              <a:buSzPts val="1200"/>
              <a:buChar char="●"/>
            </a:pPr>
            <a:r>
              <a:rPr lang="en" sz="1200" dirty="0">
                <a:solidFill>
                  <a:srgbClr val="777777"/>
                </a:solidFill>
                <a:latin typeface="Galvji" panose="020B0504020202020204" pitchFamily="34" charset="77"/>
              </a:rPr>
              <a:t>Rights of nature </a:t>
            </a:r>
            <a:endParaRPr sz="1200" dirty="0">
              <a:solidFill>
                <a:srgbClr val="2A2A2A"/>
              </a:solidFill>
              <a:latin typeface="Galvji" panose="020B0504020202020204" pitchFamily="34"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E3A15B-C820-621B-7DDC-E781368F856A}"/>
              </a:ext>
            </a:extLst>
          </p:cNvPr>
          <p:cNvSpPr>
            <a:spLocks noGrp="1"/>
          </p:cNvSpPr>
          <p:nvPr>
            <p:ph type="ctrTitle"/>
          </p:nvPr>
        </p:nvSpPr>
        <p:spPr/>
        <p:txBody>
          <a:bodyPr/>
          <a:lstStyle/>
          <a:p>
            <a:endParaRPr lang="fr-FR"/>
          </a:p>
        </p:txBody>
      </p:sp>
      <p:sp>
        <p:nvSpPr>
          <p:cNvPr id="9" name="Subtitle 8">
            <a:extLst>
              <a:ext uri="{FF2B5EF4-FFF2-40B4-BE49-F238E27FC236}">
                <a16:creationId xmlns:a16="http://schemas.microsoft.com/office/drawing/2014/main" id="{DD070DD5-492C-5883-CB34-CDC10B441C14}"/>
              </a:ext>
            </a:extLst>
          </p:cNvPr>
          <p:cNvSpPr>
            <a:spLocks noGrp="1"/>
          </p:cNvSpPr>
          <p:nvPr>
            <p:ph type="subTitle" idx="1"/>
          </p:nvPr>
        </p:nvSpPr>
        <p:spPr/>
        <p:txBody>
          <a:bodyPr/>
          <a:lstStyle/>
          <a:p>
            <a:endParaRPr lang="fr-FR"/>
          </a:p>
        </p:txBody>
      </p:sp>
      <p:pic>
        <p:nvPicPr>
          <p:cNvPr id="10" name="Picture 9">
            <a:extLst>
              <a:ext uri="{FF2B5EF4-FFF2-40B4-BE49-F238E27FC236}">
                <a16:creationId xmlns:a16="http://schemas.microsoft.com/office/drawing/2014/main" id="{C1DF6C70-D75E-3CA0-FB43-741DA5A9CB00}"/>
              </a:ext>
            </a:extLst>
          </p:cNvPr>
          <p:cNvPicPr>
            <a:picLocks noChangeAspect="1"/>
          </p:cNvPicPr>
          <p:nvPr/>
        </p:nvPicPr>
        <p:blipFill>
          <a:blip r:embed="rId3"/>
          <a:stretch>
            <a:fillRect/>
          </a:stretch>
        </p:blipFill>
        <p:spPr>
          <a:xfrm>
            <a:off x="133748" y="202132"/>
            <a:ext cx="8876504" cy="4004108"/>
          </a:xfrm>
          <a:prstGeom prst="rect">
            <a:avLst/>
          </a:prstGeom>
        </p:spPr>
      </p:pic>
      <p:sp>
        <p:nvSpPr>
          <p:cNvPr id="12" name="TextBox 11">
            <a:extLst>
              <a:ext uri="{FF2B5EF4-FFF2-40B4-BE49-F238E27FC236}">
                <a16:creationId xmlns:a16="http://schemas.microsoft.com/office/drawing/2014/main" id="{148498B5-9D21-7914-01E6-01BF4291B990}"/>
              </a:ext>
            </a:extLst>
          </p:cNvPr>
          <p:cNvSpPr txBox="1"/>
          <p:nvPr/>
        </p:nvSpPr>
        <p:spPr>
          <a:xfrm>
            <a:off x="133748" y="4398944"/>
            <a:ext cx="4572000" cy="307777"/>
          </a:xfrm>
          <a:prstGeom prst="rect">
            <a:avLst/>
          </a:prstGeom>
          <a:noFill/>
        </p:spPr>
        <p:txBody>
          <a:bodyPr wrap="square">
            <a:spAutoFit/>
          </a:bodyPr>
          <a:lstStyle/>
          <a:p>
            <a:r>
              <a:rPr lang="fr-FR" dirty="0">
                <a:solidFill>
                  <a:schemeClr val="bg1"/>
                </a:solidFill>
                <a:hlinkClick r:id="rId4"/>
              </a:rPr>
              <a:t>https://app.wooclap.com/events/ZMRNXQ/0</a:t>
            </a:r>
            <a:r>
              <a:rPr lang="fr-FR" dirty="0">
                <a:solidFill>
                  <a:schemeClr val="bg1"/>
                </a:solidFill>
              </a:rPr>
              <a:t> </a:t>
            </a:r>
          </a:p>
        </p:txBody>
      </p:sp>
    </p:spTree>
    <p:extLst>
      <p:ext uri="{BB962C8B-B14F-4D97-AF65-F5344CB8AC3E}">
        <p14:creationId xmlns:p14="http://schemas.microsoft.com/office/powerpoint/2010/main" val="3710039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00D-D113-E8D3-AF08-56121AA22C70}"/>
              </a:ext>
            </a:extLst>
          </p:cNvPr>
          <p:cNvSpPr>
            <a:spLocks noGrp="1"/>
          </p:cNvSpPr>
          <p:nvPr>
            <p:ph type="title"/>
          </p:nvPr>
        </p:nvSpPr>
        <p:spPr/>
        <p:txBody>
          <a:bodyPr/>
          <a:lstStyle/>
          <a:p>
            <a:r>
              <a:rPr lang="fr-FR" b="1" dirty="0">
                <a:latin typeface="Effra" panose="020B0603020203020204" pitchFamily="34" charset="0"/>
                <a:cs typeface="Effra" panose="020B0603020203020204" pitchFamily="34" charset="0"/>
              </a:rPr>
              <a:t>LET’S THINK ABOUT SOCIAL-ENVIRONMENT TENSIONS</a:t>
            </a:r>
          </a:p>
        </p:txBody>
      </p:sp>
    </p:spTree>
    <p:extLst>
      <p:ext uri="{BB962C8B-B14F-4D97-AF65-F5344CB8AC3E}">
        <p14:creationId xmlns:p14="http://schemas.microsoft.com/office/powerpoint/2010/main" val="3523601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7f54dd3239_0_166"/>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 dirty="0"/>
              <a:t>Recommended reading</a:t>
            </a:r>
            <a:endParaRPr dirty="0"/>
          </a:p>
        </p:txBody>
      </p:sp>
      <p:sp>
        <p:nvSpPr>
          <p:cNvPr id="615" name="Google Shape;615;g27f54dd3239_0_166"/>
          <p:cNvSpPr txBox="1">
            <a:spLocks noGrp="1"/>
          </p:cNvSpPr>
          <p:nvPr>
            <p:ph type="body" idx="1"/>
          </p:nvPr>
        </p:nvSpPr>
        <p:spPr>
          <a:xfrm>
            <a:off x="471900" y="2109190"/>
            <a:ext cx="8222100" cy="2710200"/>
          </a:xfrm>
          <a:prstGeom prst="rect">
            <a:avLst/>
          </a:prstGeom>
          <a:noFill/>
          <a:ln>
            <a:noFill/>
          </a:ln>
        </p:spPr>
        <p:txBody>
          <a:bodyPr spcFirstLastPara="1" wrap="square" lIns="91425" tIns="91425" rIns="91425" bIns="91425" anchor="ctr" anchorCtr="0">
            <a:noAutofit/>
          </a:bodyPr>
          <a:lstStyle/>
          <a:p>
            <a:pPr marL="171450" indent="-171450"/>
            <a:r>
              <a:rPr lang="en" sz="1200" dirty="0"/>
              <a:t>Okereke, C. (2010), Climate justice and the international regime. WIREs </a:t>
            </a:r>
            <a:r>
              <a:rPr lang="en" sz="1200" dirty="0" err="1"/>
              <a:t>Clim</a:t>
            </a:r>
            <a:r>
              <a:rPr lang="en" sz="1200" dirty="0"/>
              <a:t> Change, 1: 462-474.</a:t>
            </a:r>
            <a:r>
              <a:rPr lang="en" sz="1200" dirty="0">
                <a:solidFill>
                  <a:schemeClr val="hlink"/>
                </a:solidFill>
                <a:uFill>
                  <a:noFill/>
                </a:uFill>
                <a:hlinkClick r:id="rId3"/>
              </a:rPr>
              <a:t> </a:t>
            </a:r>
            <a:endParaRPr lang="en" sz="1200" dirty="0">
              <a:solidFill>
                <a:schemeClr val="hlink"/>
              </a:solidFill>
              <a:uFill>
                <a:noFill/>
              </a:uFill>
            </a:endParaRPr>
          </a:p>
          <a:p>
            <a:pPr marL="171450" indent="-171450"/>
            <a:r>
              <a:rPr lang="en" sz="1200" dirty="0"/>
              <a:t>Newell, P. (2000). Conclusion: States, NGOs and the future of global climate politics. In Climate for Change: Non-State Actors and the Global Politics of the Greenhouse (pp. 154-172). Cambridge: Cambridge University Press.</a:t>
            </a:r>
            <a:endParaRPr lang="en" sz="1200" dirty="0">
              <a:solidFill>
                <a:schemeClr val="hlink"/>
              </a:solidFill>
              <a:uFill>
                <a:noFill/>
              </a:uFill>
            </a:endParaRPr>
          </a:p>
          <a:p>
            <a:pPr marL="171450" indent="-171450"/>
            <a:r>
              <a:rPr lang="en" sz="1200" dirty="0"/>
              <a:t>Jen Allan: The new climate Activism - Chapters about Gender/</a:t>
            </a:r>
            <a:r>
              <a:rPr lang="en" sz="1200" dirty="0" err="1"/>
              <a:t>Labour</a:t>
            </a:r>
            <a:r>
              <a:rPr lang="en" sz="1200" dirty="0"/>
              <a:t> and climate justice</a:t>
            </a:r>
            <a:endParaRPr lang="en" sz="600" dirty="0">
              <a:solidFill>
                <a:srgbClr val="000000"/>
              </a:solidFill>
              <a:highlight>
                <a:srgbClr val="FFFFFF"/>
              </a:highlight>
              <a:latin typeface="Arial"/>
              <a:cs typeface="Arial"/>
              <a:sym typeface="Arial"/>
            </a:endParaRPr>
          </a:p>
          <a:p>
            <a:pPr marL="171450" indent="-171450"/>
            <a:r>
              <a:rPr lang="en" sz="1200" dirty="0"/>
              <a:t>Buller, A. (2022). "Introduction". In The Value of a Whale. Manchester, England: Manchester University Press. Retrieved May 24, 2023, from https://</a:t>
            </a:r>
            <a:r>
              <a:rPr lang="en" sz="1200" dirty="0" err="1"/>
              <a:t>doi.org</a:t>
            </a:r>
            <a:r>
              <a:rPr lang="en" sz="1200" dirty="0"/>
              <a:t>/10.7765/9781526166036.0000	</a:t>
            </a:r>
          </a:p>
          <a:p>
            <a:pPr marL="171450" indent="-171450"/>
            <a:r>
              <a:rPr lang="en" sz="1200" dirty="0"/>
              <a:t>Civil Society Equity Review (2022) The Imperative of Cooperation: Steps Toward an Equitable Response to the Climate Crisis. Manila, London, Cape Town, Washington, et al.: Civil Society Equity Review Coalition.	</a:t>
            </a:r>
          </a:p>
          <a:p>
            <a:pPr marL="171450" indent="-171450"/>
            <a:r>
              <a:rPr lang="en" sz="1200" dirty="0"/>
              <a:t>Gabor, D. (2023, May 17). The (European) </a:t>
            </a:r>
            <a:r>
              <a:rPr lang="en" sz="1200" dirty="0" err="1"/>
              <a:t>Derisking</a:t>
            </a:r>
            <a:r>
              <a:rPr lang="en" sz="1200" dirty="0"/>
              <a:t> State. </a:t>
            </a:r>
            <a:r>
              <a:rPr lang="en" sz="1200" dirty="0">
                <a:hlinkClick r:id="rId4"/>
              </a:rPr>
              <a:t>https://doi.org/10.31235/osf.io/hpbj2</a:t>
            </a:r>
            <a:endParaRPr lang="en" sz="1200" dirty="0"/>
          </a:p>
          <a:p>
            <a:pPr marL="171450" indent="-171450"/>
            <a:r>
              <a:rPr lang="en" sz="1200" dirty="0"/>
              <a:t>Chancel, L. Global carbon inequality over 1990–2019. Nat Sustain 5, 931–938 (2022). </a:t>
            </a:r>
            <a:r>
              <a:rPr lang="en" sz="1200" dirty="0">
                <a:hlinkClick r:id="rId5"/>
              </a:rPr>
              <a:t>https://doi.org/10.1038/s41893-022-00955-z</a:t>
            </a:r>
            <a:endParaRPr lang="en" sz="1200" dirty="0"/>
          </a:p>
          <a:p>
            <a:pPr marL="171450" indent="-171450"/>
            <a:r>
              <a:rPr lang="en-GB" sz="1200" dirty="0" err="1"/>
              <a:t>Aykut</a:t>
            </a:r>
            <a:r>
              <a:rPr lang="en-GB" sz="1200" dirty="0"/>
              <a:t>, Stefan, Edouard Morena and Jean Foyer (2020), ‘“Incantatory governance: global climate politics’ performative turn and its wider significance for global politics’, in International Politics,</a:t>
            </a:r>
            <a:r>
              <a:rPr lang="en-GB" sz="1200" dirty="0">
                <a:uFill>
                  <a:noFill/>
                </a:uFill>
                <a:hlinkClick r:id="rId6"/>
              </a:rPr>
              <a:t> https://doi.org/10.1057/s41311-020-00250-8</a:t>
            </a:r>
            <a:endParaRPr lang="en-GB" sz="1200" dirty="0"/>
          </a:p>
          <a:p>
            <a:pPr marL="0" lvl="0" indent="0" algn="l" rtl="0">
              <a:spcBef>
                <a:spcPts val="1200"/>
              </a:spcBef>
              <a:spcAft>
                <a:spcPts val="1200"/>
              </a:spcAft>
              <a:buNone/>
            </a:pPr>
            <a:endParaRPr sz="600" dirty="0">
              <a:solidFill>
                <a:srgbClr val="222222"/>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282bf65aa9d_0_23"/>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
              <a:t>Q&amp;A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390525" y="2916841"/>
            <a:ext cx="3611107" cy="171915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4400" b="1" kern="800" spc="-150" dirty="0">
                <a:solidFill>
                  <a:srgbClr val="B9D862"/>
                </a:solidFill>
                <a:latin typeface="Effra" panose="02000606080000020004" pitchFamily="2" charset="77"/>
                <a:cs typeface="Arial"/>
                <a:sym typeface="Arial"/>
              </a:rPr>
              <a:t>OBJECTIVE FOR THE SESSION</a:t>
            </a:r>
            <a:endParaRPr sz="4400" b="1" kern="800" spc="-150" dirty="0">
              <a:solidFill>
                <a:srgbClr val="B9D862"/>
              </a:solidFill>
              <a:latin typeface="Effra" panose="02000606080000020004" pitchFamily="2" charset="77"/>
              <a:cs typeface="Arial"/>
              <a:sym typeface="Arial"/>
            </a:endParaRPr>
          </a:p>
        </p:txBody>
      </p:sp>
      <p:sp>
        <p:nvSpPr>
          <p:cNvPr id="91" name="Google Shape;91;p4"/>
          <p:cNvSpPr txBox="1">
            <a:spLocks noGrp="1"/>
          </p:cNvSpPr>
          <p:nvPr>
            <p:ph type="subTitle" idx="1"/>
          </p:nvPr>
        </p:nvSpPr>
        <p:spPr>
          <a:xfrm>
            <a:off x="5142368" y="2268731"/>
            <a:ext cx="3611107" cy="236726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800"/>
              <a:buNone/>
            </a:pPr>
            <a:r>
              <a:rPr lang="en" sz="2400" dirty="0">
                <a:solidFill>
                  <a:schemeClr val="bg1"/>
                </a:solidFill>
                <a:latin typeface="Galvji" panose="020B0504020202020204" pitchFamily="34" charset="77"/>
                <a:ea typeface="+mn-ea"/>
                <a:cs typeface="+mn-cs"/>
                <a:sym typeface="Arial"/>
              </a:rPr>
              <a:t>Become familiarized with climate justice actors, theories and key demands at the international level. </a:t>
            </a:r>
            <a:endParaRPr sz="2400" dirty="0">
              <a:solidFill>
                <a:schemeClr val="bg1"/>
              </a:solidFill>
              <a:latin typeface="Galvji" panose="020B0504020202020204" pitchFamily="34" charset="77"/>
              <a:ea typeface="+mn-ea"/>
              <a:cs typeface="+mn-cs"/>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g289bb9c030c_0_0"/>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example of a concept in dispute: Just Transition - Advocacy</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0BB4-9E3C-3634-39A0-34ECDE6CD788}"/>
              </a:ext>
            </a:extLst>
          </p:cNvPr>
          <p:cNvSpPr>
            <a:spLocks noGrp="1"/>
          </p:cNvSpPr>
          <p:nvPr>
            <p:ph type="title"/>
          </p:nvPr>
        </p:nvSpPr>
        <p:spPr/>
        <p:txBody>
          <a:bodyPr/>
          <a:lstStyle/>
          <a:p>
            <a:r>
              <a:rPr lang="fr-FR" dirty="0"/>
              <a:t>FEEDBACK TO THE GROUP EXCERCISE </a:t>
            </a:r>
          </a:p>
        </p:txBody>
      </p:sp>
    </p:spTree>
    <p:extLst>
      <p:ext uri="{BB962C8B-B14F-4D97-AF65-F5344CB8AC3E}">
        <p14:creationId xmlns:p14="http://schemas.microsoft.com/office/powerpoint/2010/main" val="290427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8F8FDD-8ECA-3F97-0B16-DC88201C3FD0}"/>
              </a:ext>
            </a:extLst>
          </p:cNvPr>
          <p:cNvSpPr txBox="1"/>
          <p:nvPr/>
        </p:nvSpPr>
        <p:spPr>
          <a:xfrm>
            <a:off x="159027" y="284898"/>
            <a:ext cx="1958109" cy="954107"/>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Methane emission reductions’ could have an impact on farmers income</a:t>
            </a:r>
          </a:p>
        </p:txBody>
      </p:sp>
      <p:sp>
        <p:nvSpPr>
          <p:cNvPr id="4" name="TextBox 3">
            <a:extLst>
              <a:ext uri="{FF2B5EF4-FFF2-40B4-BE49-F238E27FC236}">
                <a16:creationId xmlns:a16="http://schemas.microsoft.com/office/drawing/2014/main" id="{AE13F4B4-9227-CBE4-608D-5678E94965B8}"/>
              </a:ext>
            </a:extLst>
          </p:cNvPr>
          <p:cNvSpPr txBox="1"/>
          <p:nvPr/>
        </p:nvSpPr>
        <p:spPr>
          <a:xfrm>
            <a:off x="2312505" y="486818"/>
            <a:ext cx="1958109" cy="738664"/>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Many people’s incomes rely on highly polluting sectors</a:t>
            </a:r>
          </a:p>
        </p:txBody>
      </p:sp>
      <p:sp>
        <p:nvSpPr>
          <p:cNvPr id="5" name="TextBox 4">
            <a:extLst>
              <a:ext uri="{FF2B5EF4-FFF2-40B4-BE49-F238E27FC236}">
                <a16:creationId xmlns:a16="http://schemas.microsoft.com/office/drawing/2014/main" id="{67099D46-32D0-9E21-EE10-5FC7F577D56F}"/>
              </a:ext>
            </a:extLst>
          </p:cNvPr>
          <p:cNvSpPr txBox="1"/>
          <p:nvPr/>
        </p:nvSpPr>
        <p:spPr>
          <a:xfrm>
            <a:off x="2360494" y="1823045"/>
            <a:ext cx="1958109" cy="1600438"/>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Tensions between developed cooperation money going to global south, when those are perceived as getting richer</a:t>
            </a:r>
          </a:p>
        </p:txBody>
      </p:sp>
      <p:sp>
        <p:nvSpPr>
          <p:cNvPr id="6" name="TextBox 5">
            <a:extLst>
              <a:ext uri="{FF2B5EF4-FFF2-40B4-BE49-F238E27FC236}">
                <a16:creationId xmlns:a16="http://schemas.microsoft.com/office/drawing/2014/main" id="{ABC8EDE5-3A94-33CE-E5A9-A2596F2AD74C}"/>
              </a:ext>
            </a:extLst>
          </p:cNvPr>
          <p:cNvSpPr txBox="1"/>
          <p:nvPr/>
        </p:nvSpPr>
        <p:spPr>
          <a:xfrm>
            <a:off x="148988" y="1709765"/>
            <a:ext cx="1958109" cy="1384995"/>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Low and middle income families face difficulties to access more sustainable products due to high prices</a:t>
            </a:r>
          </a:p>
        </p:txBody>
      </p:sp>
      <p:sp>
        <p:nvSpPr>
          <p:cNvPr id="7" name="TextBox 6">
            <a:extLst>
              <a:ext uri="{FF2B5EF4-FFF2-40B4-BE49-F238E27FC236}">
                <a16:creationId xmlns:a16="http://schemas.microsoft.com/office/drawing/2014/main" id="{B67DF908-8C1B-F98A-7670-3D69323DF5AB}"/>
              </a:ext>
            </a:extLst>
          </p:cNvPr>
          <p:cNvSpPr txBox="1"/>
          <p:nvPr/>
        </p:nvSpPr>
        <p:spPr>
          <a:xfrm>
            <a:off x="4571999" y="1572863"/>
            <a:ext cx="1958109" cy="738664"/>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Workers in fossil sectors (pipelines, oil fields) need new jobs</a:t>
            </a:r>
          </a:p>
        </p:txBody>
      </p:sp>
      <p:sp>
        <p:nvSpPr>
          <p:cNvPr id="8" name="TextBox 7">
            <a:extLst>
              <a:ext uri="{FF2B5EF4-FFF2-40B4-BE49-F238E27FC236}">
                <a16:creationId xmlns:a16="http://schemas.microsoft.com/office/drawing/2014/main" id="{799CAE76-DAD1-A222-6E4A-27868BDC3AFE}"/>
              </a:ext>
            </a:extLst>
          </p:cNvPr>
          <p:cNvSpPr txBox="1"/>
          <p:nvPr/>
        </p:nvSpPr>
        <p:spPr>
          <a:xfrm>
            <a:off x="6667451" y="1307650"/>
            <a:ext cx="1958109" cy="1384995"/>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Communities that rely on unsustainable heating/power sources (ie coal) can’t afford renewable energy sources</a:t>
            </a:r>
          </a:p>
        </p:txBody>
      </p:sp>
      <p:sp>
        <p:nvSpPr>
          <p:cNvPr id="9" name="TextBox 8">
            <a:extLst>
              <a:ext uri="{FF2B5EF4-FFF2-40B4-BE49-F238E27FC236}">
                <a16:creationId xmlns:a16="http://schemas.microsoft.com/office/drawing/2014/main" id="{B301AA88-0710-8684-63CD-794AFA6D8873}"/>
              </a:ext>
            </a:extLst>
          </p:cNvPr>
          <p:cNvSpPr txBox="1"/>
          <p:nvPr/>
        </p:nvSpPr>
        <p:spPr>
          <a:xfrm>
            <a:off x="3885624" y="3569546"/>
            <a:ext cx="1958109" cy="1169551"/>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Impacts of emission reduction policies on farmers’ costs leading to food price increases</a:t>
            </a:r>
          </a:p>
        </p:txBody>
      </p:sp>
      <p:sp>
        <p:nvSpPr>
          <p:cNvPr id="10" name="TextBox 9">
            <a:extLst>
              <a:ext uri="{FF2B5EF4-FFF2-40B4-BE49-F238E27FC236}">
                <a16:creationId xmlns:a16="http://schemas.microsoft.com/office/drawing/2014/main" id="{B2BCB165-637A-FFD9-2EE9-588E9B83D4EA}"/>
              </a:ext>
            </a:extLst>
          </p:cNvPr>
          <p:cNvSpPr txBox="1"/>
          <p:nvPr/>
        </p:nvSpPr>
        <p:spPr>
          <a:xfrm>
            <a:off x="655782" y="3602897"/>
            <a:ext cx="1958109" cy="954107"/>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Not everyone can access new technologies  due to inequalities</a:t>
            </a:r>
          </a:p>
        </p:txBody>
      </p:sp>
      <p:sp>
        <p:nvSpPr>
          <p:cNvPr id="11" name="TextBox 10">
            <a:extLst>
              <a:ext uri="{FF2B5EF4-FFF2-40B4-BE49-F238E27FC236}">
                <a16:creationId xmlns:a16="http://schemas.microsoft.com/office/drawing/2014/main" id="{D050AB92-6E8B-B96F-A2CA-39954563E8FC}"/>
              </a:ext>
            </a:extLst>
          </p:cNvPr>
          <p:cNvSpPr txBox="1"/>
          <p:nvPr/>
        </p:nvSpPr>
        <p:spPr>
          <a:xfrm>
            <a:off x="6530109" y="3015811"/>
            <a:ext cx="1958109" cy="1169551"/>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Indigenous Peoples losing their land and culture due to governments’ policies on climate</a:t>
            </a:r>
          </a:p>
        </p:txBody>
      </p:sp>
      <p:sp>
        <p:nvSpPr>
          <p:cNvPr id="12" name="TextBox 11">
            <a:extLst>
              <a:ext uri="{FF2B5EF4-FFF2-40B4-BE49-F238E27FC236}">
                <a16:creationId xmlns:a16="http://schemas.microsoft.com/office/drawing/2014/main" id="{DEE893FE-57DB-28CF-F8B4-3717EA966872}"/>
              </a:ext>
            </a:extLst>
          </p:cNvPr>
          <p:cNvSpPr txBox="1"/>
          <p:nvPr/>
        </p:nvSpPr>
        <p:spPr>
          <a:xfrm>
            <a:off x="4571999" y="761951"/>
            <a:ext cx="1958109" cy="307777"/>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Green gentrification</a:t>
            </a:r>
          </a:p>
        </p:txBody>
      </p:sp>
      <p:sp>
        <p:nvSpPr>
          <p:cNvPr id="13" name="TextBox 12">
            <a:extLst>
              <a:ext uri="{FF2B5EF4-FFF2-40B4-BE49-F238E27FC236}">
                <a16:creationId xmlns:a16="http://schemas.microsoft.com/office/drawing/2014/main" id="{C2A09532-15E0-2EB6-23C2-9C659FD50765}"/>
              </a:ext>
            </a:extLst>
          </p:cNvPr>
          <p:cNvSpPr txBox="1"/>
          <p:nvPr/>
        </p:nvSpPr>
        <p:spPr>
          <a:xfrm>
            <a:off x="7019335" y="245820"/>
            <a:ext cx="1958109" cy="738664"/>
          </a:xfrm>
          <a:prstGeom prst="rect">
            <a:avLst/>
          </a:prstGeom>
          <a:solidFill>
            <a:schemeClr val="accent6">
              <a:lumMod val="40000"/>
              <a:lumOff val="60000"/>
            </a:schemeClr>
          </a:solidFill>
        </p:spPr>
        <p:txBody>
          <a:bodyPr wrap="square" rtlCol="0">
            <a:spAutoFit/>
          </a:bodyPr>
          <a:lstStyle/>
          <a:p>
            <a:r>
              <a:rPr lang="en-GB">
                <a:solidFill>
                  <a:schemeClr val="bg2">
                    <a:lumMod val="50000"/>
                  </a:schemeClr>
                </a:solidFill>
              </a:rPr>
              <a:t>CSOs positions could be influenced by their access to authorities </a:t>
            </a:r>
          </a:p>
        </p:txBody>
      </p:sp>
    </p:spTree>
    <p:extLst>
      <p:ext uri="{BB962C8B-B14F-4D97-AF65-F5344CB8AC3E}">
        <p14:creationId xmlns:p14="http://schemas.microsoft.com/office/powerpoint/2010/main" val="176050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F6A9-B658-F9A1-4262-11692856FD9C}"/>
              </a:ext>
            </a:extLst>
          </p:cNvPr>
          <p:cNvSpPr>
            <a:spLocks noGrp="1"/>
          </p:cNvSpPr>
          <p:nvPr>
            <p:ph type="title"/>
          </p:nvPr>
        </p:nvSpPr>
        <p:spPr>
          <a:xfrm>
            <a:off x="133394" y="2099309"/>
            <a:ext cx="8222100" cy="1012800"/>
          </a:xfrm>
        </p:spPr>
        <p:txBody>
          <a:bodyPr/>
          <a:lstStyle/>
          <a:p>
            <a:pPr marL="114300" lvl="0" rtl="0">
              <a:lnSpc>
                <a:spcPct val="100000"/>
              </a:lnSpc>
              <a:spcBef>
                <a:spcPts val="0"/>
              </a:spcBef>
              <a:spcAft>
                <a:spcPts val="0"/>
              </a:spcAft>
            </a:pPr>
            <a:br>
              <a:rPr lang="en-GB" sz="3200" dirty="0">
                <a:solidFill>
                  <a:schemeClr val="bg1"/>
                </a:solidFill>
                <a:latin typeface="Effra" panose="020B0603020203020204" pitchFamily="34" charset="0"/>
                <a:cs typeface="Effra" panose="020B0603020203020204" pitchFamily="34" charset="0"/>
              </a:rPr>
            </a:br>
            <a:br>
              <a:rPr lang="en-GB" sz="3200" dirty="0">
                <a:solidFill>
                  <a:schemeClr val="bg1"/>
                </a:solidFill>
                <a:latin typeface="Effra" panose="020B0603020203020204" pitchFamily="34" charset="0"/>
                <a:cs typeface="Effra" panose="020B0603020203020204" pitchFamily="34" charset="0"/>
              </a:rPr>
            </a:br>
            <a:r>
              <a:rPr lang="en-GB" sz="3200" dirty="0">
                <a:solidFill>
                  <a:schemeClr val="bg1"/>
                </a:solidFill>
                <a:latin typeface="Effra" panose="020B0603020203020204" pitchFamily="34" charset="0"/>
                <a:cs typeface="Effra" panose="020B0603020203020204" pitchFamily="34" charset="0"/>
              </a:rPr>
              <a:t>- Business-as-usual vs climate action </a:t>
            </a:r>
            <a:br>
              <a:rPr lang="en-GB" sz="3200" dirty="0">
                <a:solidFill>
                  <a:schemeClr val="bg1"/>
                </a:solidFill>
                <a:latin typeface="Effra" panose="020B0603020203020204" pitchFamily="34" charset="0"/>
                <a:cs typeface="Effra" panose="020B0603020203020204" pitchFamily="34" charset="0"/>
              </a:rPr>
            </a:br>
            <a:r>
              <a:rPr lang="en-GB" sz="3200" dirty="0">
                <a:solidFill>
                  <a:schemeClr val="bg1"/>
                </a:solidFill>
                <a:latin typeface="Effra" panose="020B0603020203020204" pitchFamily="34" charset="0"/>
                <a:cs typeface="Effra" panose="020B0603020203020204" pitchFamily="34" charset="0"/>
              </a:rPr>
              <a:t>- ‘Anti social’ mitigation</a:t>
            </a:r>
            <a:br>
              <a:rPr lang="en-GB" sz="3200" dirty="0">
                <a:solidFill>
                  <a:schemeClr val="bg1"/>
                </a:solidFill>
                <a:latin typeface="Effra" panose="020B0603020203020204" pitchFamily="34" charset="0"/>
                <a:cs typeface="Effra" panose="020B0603020203020204" pitchFamily="34" charset="0"/>
              </a:rPr>
            </a:br>
            <a:r>
              <a:rPr lang="en-GB" sz="3200" dirty="0">
                <a:solidFill>
                  <a:schemeClr val="bg1"/>
                </a:solidFill>
                <a:latin typeface="Effra" panose="020B0603020203020204" pitchFamily="34" charset="0"/>
                <a:cs typeface="Effra" panose="020B0603020203020204" pitchFamily="34" charset="0"/>
              </a:rPr>
              <a:t>- Tensions with other priorities</a:t>
            </a:r>
            <a:br>
              <a:rPr lang="en-GB" sz="3200" dirty="0">
                <a:solidFill>
                  <a:schemeClr val="bg1"/>
                </a:solidFill>
                <a:latin typeface="Effra" panose="020B0603020203020204" pitchFamily="34" charset="0"/>
                <a:cs typeface="Effra" panose="020B0603020203020204" pitchFamily="34" charset="0"/>
              </a:rPr>
            </a:br>
            <a:r>
              <a:rPr lang="en-GB" sz="3200" dirty="0">
                <a:solidFill>
                  <a:schemeClr val="bg1"/>
                </a:solidFill>
                <a:latin typeface="Effra" panose="020B0603020203020204" pitchFamily="34" charset="0"/>
                <a:cs typeface="Effra" panose="020B0603020203020204" pitchFamily="34" charset="0"/>
              </a:rPr>
              <a:t>- Continuation of an unjust Business As Usual  </a:t>
            </a:r>
            <a:br>
              <a:rPr lang="en-GB" sz="3200" dirty="0">
                <a:solidFill>
                  <a:schemeClr val="bg1"/>
                </a:solidFill>
                <a:latin typeface="Effra" panose="020B0603020203020204" pitchFamily="34" charset="0"/>
                <a:cs typeface="Effra" panose="020B0603020203020204" pitchFamily="34" charset="0"/>
              </a:rPr>
            </a:br>
            <a:br>
              <a:rPr lang="en-GB" sz="3200" dirty="0">
                <a:solidFill>
                  <a:schemeClr val="bg1"/>
                </a:solidFill>
                <a:latin typeface="Effra" panose="020B0603020203020204" pitchFamily="34" charset="0"/>
                <a:cs typeface="Effra" panose="020B0603020203020204" pitchFamily="34" charset="0"/>
              </a:rPr>
            </a:br>
            <a:r>
              <a:rPr lang="en-GB" sz="3200" dirty="0">
                <a:solidFill>
                  <a:schemeClr val="bg1"/>
                </a:solidFill>
                <a:latin typeface="Effra" panose="020B0603020203020204" pitchFamily="34" charset="0"/>
                <a:cs typeface="Effra" panose="020B0603020203020204" pitchFamily="34" charset="0"/>
              </a:rPr>
              <a:t>May be others: N-S impacts, Gender, tensions with other priorities. </a:t>
            </a:r>
            <a:br>
              <a:rPr lang="en-GB" sz="3200" dirty="0">
                <a:solidFill>
                  <a:srgbClr val="000000"/>
                </a:solidFill>
                <a:latin typeface="Galvji" panose="020B0504020202020204" pitchFamily="34" charset="77"/>
              </a:rPr>
            </a:br>
            <a:endParaRPr lang="fr-FR" sz="3200" dirty="0">
              <a:latin typeface="Galvji" panose="020B0504020202020204" pitchFamily="34" charset="77"/>
            </a:endParaRPr>
          </a:p>
        </p:txBody>
      </p:sp>
      <p:pic>
        <p:nvPicPr>
          <p:cNvPr id="4" name="Graphic 3" descr="Tick with solid fill">
            <a:extLst>
              <a:ext uri="{FF2B5EF4-FFF2-40B4-BE49-F238E27FC236}">
                <a16:creationId xmlns:a16="http://schemas.microsoft.com/office/drawing/2014/main" id="{9EAB3A4D-9B55-615E-F8C1-DC1078E6D8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7999" y="802582"/>
            <a:ext cx="914400" cy="914400"/>
          </a:xfrm>
          <a:prstGeom prst="rect">
            <a:avLst/>
          </a:prstGeom>
        </p:spPr>
      </p:pic>
      <p:pic>
        <p:nvPicPr>
          <p:cNvPr id="5" name="Graphic 4" descr="Tick with solid fill">
            <a:extLst>
              <a:ext uri="{FF2B5EF4-FFF2-40B4-BE49-F238E27FC236}">
                <a16:creationId xmlns:a16="http://schemas.microsoft.com/office/drawing/2014/main" id="{A820FB93-CB71-04A8-4268-9D02EB2FB2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259782"/>
            <a:ext cx="914400" cy="914400"/>
          </a:xfrm>
          <a:prstGeom prst="rect">
            <a:avLst/>
          </a:prstGeom>
        </p:spPr>
      </p:pic>
      <p:pic>
        <p:nvPicPr>
          <p:cNvPr id="6" name="Graphic 5" descr="Tick with solid fill">
            <a:extLst>
              <a:ext uri="{FF2B5EF4-FFF2-40B4-BE49-F238E27FC236}">
                <a16:creationId xmlns:a16="http://schemas.microsoft.com/office/drawing/2014/main" id="{7AEB8940-7070-94DD-DEE0-F9CE0792CD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01138" y="1716982"/>
            <a:ext cx="914400" cy="914400"/>
          </a:xfrm>
          <a:prstGeom prst="rect">
            <a:avLst/>
          </a:prstGeom>
        </p:spPr>
      </p:pic>
      <p:pic>
        <p:nvPicPr>
          <p:cNvPr id="7" name="Graphic 6" descr="Tick with solid fill">
            <a:extLst>
              <a:ext uri="{FF2B5EF4-FFF2-40B4-BE49-F238E27FC236}">
                <a16:creationId xmlns:a16="http://schemas.microsoft.com/office/drawing/2014/main" id="{DAD8ED8B-048B-63F3-FA8D-6BFF4C8373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5494" y="2392846"/>
            <a:ext cx="685304" cy="685304"/>
          </a:xfrm>
          <a:prstGeom prst="rect">
            <a:avLst/>
          </a:prstGeom>
        </p:spPr>
      </p:pic>
    </p:spTree>
    <p:extLst>
      <p:ext uri="{BB962C8B-B14F-4D97-AF65-F5344CB8AC3E}">
        <p14:creationId xmlns:p14="http://schemas.microsoft.com/office/powerpoint/2010/main" val="2337342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1e7bebf5ca1_0_57"/>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900" dirty="0">
                <a:latin typeface="Effra" panose="020B0603020203020204" pitchFamily="34" charset="0"/>
                <a:cs typeface="Effra" panose="020B0603020203020204" pitchFamily="34" charset="0"/>
              </a:rPr>
              <a:t>The </a:t>
            </a:r>
            <a:r>
              <a:rPr lang="en" sz="2900" b="1" dirty="0">
                <a:latin typeface="Effra" panose="020B0603020203020204" pitchFamily="34" charset="0"/>
                <a:cs typeface="Effra" panose="020B0603020203020204" pitchFamily="34" charset="0"/>
              </a:rPr>
              <a:t>barriers</a:t>
            </a:r>
            <a:r>
              <a:rPr lang="en" sz="2900" dirty="0">
                <a:latin typeface="Effra" panose="020B0603020203020204" pitchFamily="34" charset="0"/>
                <a:cs typeface="Effra" panose="020B0603020203020204" pitchFamily="34" charset="0"/>
              </a:rPr>
              <a:t> to climate justice are to be found both, on the pressures from those rejecting climate action as from those </a:t>
            </a:r>
            <a:r>
              <a:rPr lang="en" sz="2900" b="1" dirty="0">
                <a:latin typeface="Effra" panose="020B0603020203020204" pitchFamily="34" charset="0"/>
                <a:cs typeface="Effra" panose="020B0603020203020204" pitchFamily="34" charset="0"/>
              </a:rPr>
              <a:t>offering “solutions” that further us away from rights/justice-based approaches</a:t>
            </a:r>
            <a:r>
              <a:rPr lang="en" sz="2900" dirty="0">
                <a:latin typeface="Effra" panose="020B0603020203020204" pitchFamily="34" charset="0"/>
                <a:cs typeface="Effra" panose="020B0603020203020204" pitchFamily="34" charset="0"/>
              </a:rPr>
              <a:t>.</a:t>
            </a:r>
            <a:endParaRPr sz="2900" dirty="0">
              <a:latin typeface="Effra" panose="020B0603020203020204" pitchFamily="34" charset="0"/>
              <a:cs typeface="Effra" panose="020B0603020203020204" pitchFamily="34" charset="0"/>
            </a:endParaRPr>
          </a:p>
        </p:txBody>
      </p:sp>
    </p:spTree>
    <p:extLst>
      <p:ext uri="{BB962C8B-B14F-4D97-AF65-F5344CB8AC3E}">
        <p14:creationId xmlns:p14="http://schemas.microsoft.com/office/powerpoint/2010/main" val="181146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1e7bebf5ca1_0_10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Thinking Climate Justice approaches</a:t>
            </a:r>
            <a:endParaRPr dirty="0"/>
          </a:p>
        </p:txBody>
      </p:sp>
      <p:sp>
        <p:nvSpPr>
          <p:cNvPr id="691" name="Google Shape;691;g1e7bebf5ca1_0_10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How can we think differently about solutions?</a:t>
            </a:r>
            <a:endParaRPr/>
          </a:p>
          <a:p>
            <a:pPr marL="457200" lvl="0" indent="-342900" algn="l" rtl="0">
              <a:spcBef>
                <a:spcPts val="0"/>
              </a:spcBef>
              <a:spcAft>
                <a:spcPts val="0"/>
              </a:spcAft>
              <a:buSzPts val="1800"/>
              <a:buChar char="-"/>
            </a:pPr>
            <a:r>
              <a:rPr lang="en"/>
              <a:t>How to organise fair shares internationally?</a:t>
            </a:r>
            <a:endParaRPr/>
          </a:p>
          <a:p>
            <a:pPr marL="457200" lvl="0" indent="-342900" algn="l" rtl="0">
              <a:spcBef>
                <a:spcPts val="0"/>
              </a:spcBef>
              <a:spcAft>
                <a:spcPts val="0"/>
              </a:spcAft>
              <a:buSzPts val="1800"/>
              <a:buChar char="-"/>
            </a:pPr>
            <a:r>
              <a:rPr lang="en"/>
              <a:t>How to think climate policies with a stronger justice lens domestically?</a:t>
            </a:r>
            <a:endParaRPr/>
          </a:p>
          <a:p>
            <a:pPr marL="457200" lvl="0" indent="0" algn="l" rtl="0">
              <a:spcBef>
                <a:spcPts val="0"/>
              </a:spcBef>
              <a:spcAft>
                <a:spcPts val="0"/>
              </a:spcAft>
              <a:buNone/>
            </a:pPr>
            <a:r>
              <a:rPr lang="en"/>
              <a:t> </a:t>
            </a:r>
            <a:endParaRPr/>
          </a:p>
        </p:txBody>
      </p:sp>
    </p:spTree>
    <p:extLst>
      <p:ext uri="{BB962C8B-B14F-4D97-AF65-F5344CB8AC3E}">
        <p14:creationId xmlns:p14="http://schemas.microsoft.com/office/powerpoint/2010/main" val="11846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282bf65aa9d_0_23"/>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 b="1" dirty="0">
                <a:latin typeface="Effra" panose="020B0603020203020204" pitchFamily="34" charset="0"/>
                <a:cs typeface="Effra" panose="020B0603020203020204" pitchFamily="34" charset="0"/>
              </a:rPr>
              <a:t>CONCERNS </a:t>
            </a:r>
            <a:br>
              <a:rPr lang="en" b="1" dirty="0">
                <a:latin typeface="Effra" panose="020B0603020203020204" pitchFamily="34" charset="0"/>
                <a:cs typeface="Effra" panose="020B0603020203020204" pitchFamily="34" charset="0"/>
              </a:rPr>
            </a:br>
            <a:r>
              <a:rPr lang="en" b="1" dirty="0">
                <a:latin typeface="Effra" panose="020B0603020203020204" pitchFamily="34" charset="0"/>
                <a:cs typeface="Effra" panose="020B0603020203020204" pitchFamily="34" charset="0"/>
              </a:rPr>
              <a:t>NEEDS </a:t>
            </a:r>
            <a:br>
              <a:rPr lang="en" b="1" dirty="0">
                <a:latin typeface="Effra" panose="020B0603020203020204" pitchFamily="34" charset="0"/>
                <a:cs typeface="Effra" panose="020B0603020203020204" pitchFamily="34" charset="0"/>
              </a:rPr>
            </a:br>
            <a:r>
              <a:rPr lang="en" b="1" dirty="0">
                <a:latin typeface="Effra" panose="020B0603020203020204" pitchFamily="34" charset="0"/>
                <a:cs typeface="Effra" panose="020B0603020203020204" pitchFamily="34" charset="0"/>
              </a:rPr>
              <a:t>IDEAS</a:t>
            </a:r>
            <a:endParaRPr b="1" dirty="0">
              <a:latin typeface="Effra" panose="020B0603020203020204" pitchFamily="34" charset="0"/>
              <a:cs typeface="Effra" panose="020B0603020203020204" pitchFamily="34" charset="0"/>
            </a:endParaRPr>
          </a:p>
        </p:txBody>
      </p:sp>
    </p:spTree>
    <p:extLst>
      <p:ext uri="{BB962C8B-B14F-4D97-AF65-F5344CB8AC3E}">
        <p14:creationId xmlns:p14="http://schemas.microsoft.com/office/powerpoint/2010/main" val="2778122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00D-D113-E8D3-AF08-56121AA22C70}"/>
              </a:ext>
            </a:extLst>
          </p:cNvPr>
          <p:cNvSpPr>
            <a:spLocks noGrp="1"/>
          </p:cNvSpPr>
          <p:nvPr>
            <p:ph type="title"/>
          </p:nvPr>
        </p:nvSpPr>
        <p:spPr/>
        <p:txBody>
          <a:bodyPr/>
          <a:lstStyle/>
          <a:p>
            <a:r>
              <a:rPr lang="fr-FR" b="1" dirty="0">
                <a:latin typeface="Effra" panose="020B0603020203020204" pitchFamily="34" charset="0"/>
                <a:cs typeface="Effra" panose="020B0603020203020204" pitchFamily="34" charset="0"/>
              </a:rPr>
              <a:t>LET’S THINK ABOUT</a:t>
            </a:r>
            <a:r>
              <a:rPr lang="en" b="1" dirty="0">
                <a:latin typeface="Effra" panose="020B0603020203020204" pitchFamily="34" charset="0"/>
                <a:cs typeface="Effra" panose="020B0603020203020204" pitchFamily="34" charset="0"/>
              </a:rPr>
              <a:t> CLIMATE POLICIES</a:t>
            </a:r>
            <a:endParaRPr lang="fr-FR" b="1" dirty="0">
              <a:latin typeface="Effra" panose="020B0603020203020204" pitchFamily="34" charset="0"/>
              <a:cs typeface="Effra" panose="020B0603020203020204" pitchFamily="34" charset="0"/>
            </a:endParaRPr>
          </a:p>
        </p:txBody>
      </p:sp>
    </p:spTree>
    <p:extLst>
      <p:ext uri="{BB962C8B-B14F-4D97-AF65-F5344CB8AC3E}">
        <p14:creationId xmlns:p14="http://schemas.microsoft.com/office/powerpoint/2010/main" val="155114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g282bf65aa9d_0_46"/>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Placing Climate policies with an income-disaggregated lens </a:t>
            </a:r>
            <a:endParaRPr b="1"/>
          </a:p>
        </p:txBody>
      </p:sp>
      <p:pic>
        <p:nvPicPr>
          <p:cNvPr id="706" name="Google Shape;706;g282bf65aa9d_0_46"/>
          <p:cNvPicPr preferRelativeResize="0"/>
          <p:nvPr/>
        </p:nvPicPr>
        <p:blipFill>
          <a:blip r:embed="rId3">
            <a:alphaModFix/>
          </a:blip>
          <a:stretch>
            <a:fillRect/>
          </a:stretch>
        </p:blipFill>
        <p:spPr>
          <a:xfrm>
            <a:off x="152400" y="152400"/>
            <a:ext cx="1946196" cy="4392026"/>
          </a:xfrm>
          <a:prstGeom prst="rect">
            <a:avLst/>
          </a:prstGeom>
          <a:noFill/>
          <a:ln>
            <a:noFill/>
          </a:ln>
        </p:spPr>
      </p:pic>
      <p:sp>
        <p:nvSpPr>
          <p:cNvPr id="707" name="Google Shape;707;g282bf65aa9d_0_46"/>
          <p:cNvSpPr txBox="1"/>
          <p:nvPr/>
        </p:nvSpPr>
        <p:spPr>
          <a:xfrm>
            <a:off x="2222100" y="304550"/>
            <a:ext cx="14664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708" name="Google Shape;708;g282bf65aa9d_0_46"/>
          <p:cNvSpPr txBox="1"/>
          <p:nvPr/>
        </p:nvSpPr>
        <p:spPr>
          <a:xfrm>
            <a:off x="2222100" y="837950"/>
            <a:ext cx="14664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709" name="Google Shape;709;g282bf65aa9d_0_46"/>
          <p:cNvSpPr txBox="1"/>
          <p:nvPr/>
        </p:nvSpPr>
        <p:spPr>
          <a:xfrm>
            <a:off x="3812000" y="437750"/>
            <a:ext cx="14664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710" name="Google Shape;710;g282bf65aa9d_0_46"/>
          <p:cNvSpPr txBox="1"/>
          <p:nvPr/>
        </p:nvSpPr>
        <p:spPr>
          <a:xfrm>
            <a:off x="5397675" y="837950"/>
            <a:ext cx="14664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711" name="Google Shape;711;g282bf65aa9d_0_46"/>
          <p:cNvSpPr txBox="1"/>
          <p:nvPr/>
        </p:nvSpPr>
        <p:spPr>
          <a:xfrm>
            <a:off x="5401900" y="152400"/>
            <a:ext cx="1466400" cy="400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712" name="Google Shape;712;g282bf65aa9d_0_46"/>
          <p:cNvSpPr/>
          <p:nvPr/>
        </p:nvSpPr>
        <p:spPr>
          <a:xfrm>
            <a:off x="2222100" y="1703225"/>
            <a:ext cx="834600" cy="801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g282bf65aa9d_0_46"/>
          <p:cNvSpPr/>
          <p:nvPr/>
        </p:nvSpPr>
        <p:spPr>
          <a:xfrm>
            <a:off x="5916300" y="1523500"/>
            <a:ext cx="834600" cy="801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g282bf65aa9d_0_46"/>
          <p:cNvSpPr/>
          <p:nvPr/>
        </p:nvSpPr>
        <p:spPr>
          <a:xfrm>
            <a:off x="3180200" y="2008025"/>
            <a:ext cx="834600" cy="801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g282bf65aa9d_0_46"/>
          <p:cNvSpPr/>
          <p:nvPr/>
        </p:nvSpPr>
        <p:spPr>
          <a:xfrm>
            <a:off x="4572000" y="1703225"/>
            <a:ext cx="834600" cy="801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g282bf65aa9d_0_46"/>
          <p:cNvSpPr/>
          <p:nvPr/>
        </p:nvSpPr>
        <p:spPr>
          <a:xfrm>
            <a:off x="7009750" y="2008025"/>
            <a:ext cx="834600" cy="801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g282bf65aa9d_0_46"/>
          <p:cNvSpPr/>
          <p:nvPr/>
        </p:nvSpPr>
        <p:spPr>
          <a:xfrm>
            <a:off x="2252925" y="3306200"/>
            <a:ext cx="927300" cy="8922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g282bf65aa9d_0_46"/>
          <p:cNvSpPr/>
          <p:nvPr/>
        </p:nvSpPr>
        <p:spPr>
          <a:xfrm>
            <a:off x="5777950" y="3492450"/>
            <a:ext cx="927300" cy="8922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g282bf65aa9d_0_46"/>
          <p:cNvSpPr/>
          <p:nvPr/>
        </p:nvSpPr>
        <p:spPr>
          <a:xfrm>
            <a:off x="4572000" y="3047025"/>
            <a:ext cx="927300" cy="8922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g282bf65aa9d_0_46"/>
          <p:cNvSpPr/>
          <p:nvPr/>
        </p:nvSpPr>
        <p:spPr>
          <a:xfrm>
            <a:off x="3578675" y="3306825"/>
            <a:ext cx="927300" cy="8922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1e7bebf5ca1_0_1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Chancel, Lucas </a:t>
            </a:r>
            <a:endParaRPr/>
          </a:p>
        </p:txBody>
      </p:sp>
      <p:pic>
        <p:nvPicPr>
          <p:cNvPr id="726" name="Google Shape;726;g1e7bebf5ca1_0_110"/>
          <p:cNvPicPr preferRelativeResize="0"/>
          <p:nvPr/>
        </p:nvPicPr>
        <p:blipFill>
          <a:blip r:embed="rId3">
            <a:alphaModFix/>
          </a:blip>
          <a:stretch>
            <a:fillRect/>
          </a:stretch>
        </p:blipFill>
        <p:spPr>
          <a:xfrm>
            <a:off x="152400" y="152400"/>
            <a:ext cx="5883656" cy="439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E3A15B-C820-621B-7DDC-E781368F856A}"/>
              </a:ext>
            </a:extLst>
          </p:cNvPr>
          <p:cNvSpPr>
            <a:spLocks noGrp="1"/>
          </p:cNvSpPr>
          <p:nvPr>
            <p:ph type="ctrTitle"/>
          </p:nvPr>
        </p:nvSpPr>
        <p:spPr/>
        <p:txBody>
          <a:bodyPr/>
          <a:lstStyle/>
          <a:p>
            <a:endParaRPr lang="fr-FR"/>
          </a:p>
        </p:txBody>
      </p:sp>
      <p:sp>
        <p:nvSpPr>
          <p:cNvPr id="9" name="Subtitle 8">
            <a:extLst>
              <a:ext uri="{FF2B5EF4-FFF2-40B4-BE49-F238E27FC236}">
                <a16:creationId xmlns:a16="http://schemas.microsoft.com/office/drawing/2014/main" id="{DD070DD5-492C-5883-CB34-CDC10B441C14}"/>
              </a:ext>
            </a:extLst>
          </p:cNvPr>
          <p:cNvSpPr>
            <a:spLocks noGrp="1"/>
          </p:cNvSpPr>
          <p:nvPr>
            <p:ph type="subTitle" idx="1"/>
          </p:nvPr>
        </p:nvSpPr>
        <p:spPr/>
        <p:txBody>
          <a:bodyPr/>
          <a:lstStyle/>
          <a:p>
            <a:endParaRPr lang="fr-FR"/>
          </a:p>
        </p:txBody>
      </p:sp>
      <p:pic>
        <p:nvPicPr>
          <p:cNvPr id="10" name="Picture 9">
            <a:extLst>
              <a:ext uri="{FF2B5EF4-FFF2-40B4-BE49-F238E27FC236}">
                <a16:creationId xmlns:a16="http://schemas.microsoft.com/office/drawing/2014/main" id="{C1DF6C70-D75E-3CA0-FB43-741DA5A9CB00}"/>
              </a:ext>
            </a:extLst>
          </p:cNvPr>
          <p:cNvPicPr>
            <a:picLocks noChangeAspect="1"/>
          </p:cNvPicPr>
          <p:nvPr/>
        </p:nvPicPr>
        <p:blipFill>
          <a:blip r:embed="rId2"/>
          <a:stretch>
            <a:fillRect/>
          </a:stretch>
        </p:blipFill>
        <p:spPr>
          <a:xfrm>
            <a:off x="133748" y="202132"/>
            <a:ext cx="8876504" cy="4004108"/>
          </a:xfrm>
          <a:prstGeom prst="rect">
            <a:avLst/>
          </a:prstGeom>
        </p:spPr>
      </p:pic>
      <p:sp>
        <p:nvSpPr>
          <p:cNvPr id="12" name="TextBox 11">
            <a:extLst>
              <a:ext uri="{FF2B5EF4-FFF2-40B4-BE49-F238E27FC236}">
                <a16:creationId xmlns:a16="http://schemas.microsoft.com/office/drawing/2014/main" id="{148498B5-9D21-7914-01E6-01BF4291B990}"/>
              </a:ext>
            </a:extLst>
          </p:cNvPr>
          <p:cNvSpPr txBox="1"/>
          <p:nvPr/>
        </p:nvSpPr>
        <p:spPr>
          <a:xfrm>
            <a:off x="133748" y="4398944"/>
            <a:ext cx="4572000" cy="307777"/>
          </a:xfrm>
          <a:prstGeom prst="rect">
            <a:avLst/>
          </a:prstGeom>
          <a:noFill/>
        </p:spPr>
        <p:txBody>
          <a:bodyPr wrap="square">
            <a:spAutoFit/>
          </a:bodyPr>
          <a:lstStyle/>
          <a:p>
            <a:r>
              <a:rPr lang="fr-FR" dirty="0">
                <a:solidFill>
                  <a:schemeClr val="bg1"/>
                </a:solidFill>
                <a:hlinkClick r:id="rId3"/>
              </a:rPr>
              <a:t>https://app.wooclap.com/events/ZMRNXQ/0</a:t>
            </a:r>
            <a:r>
              <a:rPr lang="fr-FR" dirty="0">
                <a:solidFill>
                  <a:schemeClr val="bg1"/>
                </a:solidFill>
              </a:rPr>
              <a:t> </a:t>
            </a:r>
          </a:p>
        </p:txBody>
      </p:sp>
    </p:spTree>
    <p:extLst>
      <p:ext uri="{BB962C8B-B14F-4D97-AF65-F5344CB8AC3E}">
        <p14:creationId xmlns:p14="http://schemas.microsoft.com/office/powerpoint/2010/main" val="882903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g289bb9c030c_0_6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Genesis of ‘Just Transition’</a:t>
            </a:r>
            <a:endParaRPr/>
          </a:p>
        </p:txBody>
      </p:sp>
      <p:sp>
        <p:nvSpPr>
          <p:cNvPr id="1090" name="Google Shape;1090;g289bb9c030c_0_6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0000"/>
                </a:solidFill>
              </a:rPr>
              <a:t>The Just Transition concept was not the product of theoretical debate.</a:t>
            </a:r>
            <a:endParaRPr sz="1300">
              <a:solidFill>
                <a:srgbClr val="000000"/>
              </a:solidFill>
            </a:endParaRPr>
          </a:p>
          <a:p>
            <a:pPr marL="0" lvl="0" indent="0" algn="l" rtl="0">
              <a:spcBef>
                <a:spcPts val="1000"/>
              </a:spcBef>
              <a:spcAft>
                <a:spcPts val="0"/>
              </a:spcAft>
              <a:buNone/>
            </a:pPr>
            <a:r>
              <a:rPr lang="en" sz="1300">
                <a:solidFill>
                  <a:srgbClr val="000000"/>
                </a:solidFill>
              </a:rPr>
              <a:t>Developed by U.S. workers in response to ‘job blackmail’ in the late 1970s when the Oil, Chemical, and Atomic Workers Union, led by Anthony Mazzocchi, sought support for workers who where asked by their employers to choose between their jobs and their health. </a:t>
            </a:r>
            <a:endParaRPr sz="1300">
              <a:solidFill>
                <a:srgbClr val="000000"/>
              </a:solidFill>
            </a:endParaRPr>
          </a:p>
          <a:p>
            <a:pPr marL="0" lvl="0" indent="0" algn="l" rtl="0">
              <a:spcBef>
                <a:spcPts val="1000"/>
              </a:spcBef>
              <a:spcAft>
                <a:spcPts val="0"/>
              </a:spcAft>
              <a:buNone/>
            </a:pPr>
            <a:r>
              <a:rPr lang="en" sz="1300">
                <a:solidFill>
                  <a:srgbClr val="000000"/>
                </a:solidFill>
              </a:rPr>
              <a:t>In the 1990s the union pleaded for a ‘Superfund for Workers’’ to provide financial support and higher education opportunities for workers in affected industries. By the late 1990s, several U.S. and Canadian unions had endorsed the Just Transition as an approach. </a:t>
            </a:r>
            <a:endParaRPr sz="1300">
              <a:solidFill>
                <a:srgbClr val="000000"/>
              </a:solidFill>
            </a:endParaRPr>
          </a:p>
          <a:p>
            <a:pPr marL="0" lvl="0" indent="0" algn="l" rtl="0">
              <a:spcBef>
                <a:spcPts val="1000"/>
              </a:spcBef>
              <a:spcAft>
                <a:spcPts val="1000"/>
              </a:spcAft>
              <a:buNone/>
            </a:pPr>
            <a:r>
              <a:rPr lang="en" sz="1300">
                <a:solidFill>
                  <a:srgbClr val="000000"/>
                </a:solidFill>
              </a:rPr>
              <a:t>In the late 1990s and early 2000s, as it began to forge alliances with labour movements, the environmental justice (EJ) movement took on the concept, calling for the allocation of funds to support the transition for workers and communities dependent on the fossil fuel industry. Their demands included calls for federal funding for worker training and community development based on sustainability and justice principles.</a:t>
            </a:r>
            <a:endParaRPr sz="1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g289bb9c030c_0_6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Genesis of ‘Just Transition’ II</a:t>
            </a:r>
            <a:endParaRPr/>
          </a:p>
        </p:txBody>
      </p:sp>
      <p:sp>
        <p:nvSpPr>
          <p:cNvPr id="1096" name="Google Shape;1096;g289bb9c030c_0_6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At the international level, beginning with the Kyoto COP in 1997, national trade unions and the International Trade Union Confederation (ITUC) began including Just Transition wording in their stakeholder statements at global climate and sustainability conferences. </a:t>
            </a:r>
            <a:endParaRPr sz="1400">
              <a:solidFill>
                <a:srgbClr val="000000"/>
              </a:solidFill>
            </a:endParaRPr>
          </a:p>
          <a:p>
            <a:pPr marL="0" lvl="0" indent="0" algn="l" rtl="0">
              <a:spcBef>
                <a:spcPts val="1000"/>
              </a:spcBef>
              <a:spcAft>
                <a:spcPts val="0"/>
              </a:spcAft>
              <a:buNone/>
            </a:pPr>
            <a:r>
              <a:rPr lang="en" sz="1400">
                <a:solidFill>
                  <a:srgbClr val="000000"/>
                </a:solidFill>
              </a:rPr>
              <a:t>They also focused their advocacy efforts on both the recognition of the challenges for the world of work associated with climate-related policies, and the opportunities associated with the deployment of Just Transition approaches, especially in terms of securing greater public support towards climate action.</a:t>
            </a:r>
            <a:endParaRPr sz="1400">
              <a:solidFill>
                <a:srgbClr val="000000"/>
              </a:solidFill>
            </a:endParaRPr>
          </a:p>
          <a:p>
            <a:pPr marL="0" lvl="0" indent="0" algn="l" rtl="0">
              <a:spcBef>
                <a:spcPts val="1000"/>
              </a:spcBef>
              <a:spcAft>
                <a:spcPts val="1000"/>
              </a:spcAft>
              <a:buNone/>
            </a:pPr>
            <a:r>
              <a:rPr lang="en" sz="1400">
                <a:solidFill>
                  <a:srgbClr val="000000"/>
                </a:solidFill>
              </a:rPr>
              <a:t>A word on why?</a:t>
            </a:r>
            <a:endParaRPr sz="14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g289bb9c030c_0_8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On climate policy, labour market impacts and inequalities (ILO)</a:t>
            </a:r>
            <a:endParaRPr/>
          </a:p>
        </p:txBody>
      </p:sp>
      <p:sp>
        <p:nvSpPr>
          <p:cNvPr id="1102" name="Google Shape;1102;g289bb9c030c_0_80"/>
          <p:cNvSpPr txBox="1">
            <a:spLocks noGrp="1"/>
          </p:cNvSpPr>
          <p:nvPr>
            <p:ph type="body" idx="4294967295"/>
          </p:nvPr>
        </p:nvSpPr>
        <p:spPr>
          <a:xfrm>
            <a:off x="298425" y="786275"/>
            <a:ext cx="8222100" cy="4025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solidFill>
                  <a:srgbClr val="000000"/>
                </a:solidFill>
              </a:rPr>
              <a:t>(...) Without a set of supporting social and economic policy measures, unplanned and abrupt job losses in carbon-intensive and polluting sectors are likely. Some 78 million jobs may be destroyed, relocated or redefined, which highlights the need for strong policies to manage the transition. An additional 20 million jobs could be created through nature-based solutions.</a:t>
            </a:r>
            <a:endParaRPr sz="1200">
              <a:solidFill>
                <a:srgbClr val="000000"/>
              </a:solidFill>
            </a:endParaRPr>
          </a:p>
          <a:p>
            <a:pPr marL="0" lvl="0" indent="0" algn="l" rtl="0">
              <a:lnSpc>
                <a:spcPct val="100000"/>
              </a:lnSpc>
              <a:spcBef>
                <a:spcPts val="0"/>
              </a:spcBef>
              <a:spcAft>
                <a:spcPts val="0"/>
              </a:spcAft>
              <a:buNone/>
            </a:pPr>
            <a:endParaRPr sz="1200">
              <a:solidFill>
                <a:srgbClr val="000000"/>
              </a:solidFill>
            </a:endParaRPr>
          </a:p>
          <a:p>
            <a:pPr marL="0" lvl="0" indent="0" algn="l" rtl="0">
              <a:lnSpc>
                <a:spcPct val="100000"/>
              </a:lnSpc>
              <a:spcBef>
                <a:spcPts val="0"/>
              </a:spcBef>
              <a:spcAft>
                <a:spcPts val="0"/>
              </a:spcAft>
              <a:buNone/>
            </a:pPr>
            <a:r>
              <a:rPr lang="en" sz="1200">
                <a:solidFill>
                  <a:srgbClr val="000000"/>
                </a:solidFill>
              </a:rPr>
              <a:t>Climate and environmental policies induce an economy-wide structural transformation within and across economic sectors such as energy, industry, transport, agriculture, marine and forestry, pollution management and recycling. These policies not only directly impact the sectors themselves but also indirectly affect the supplying industries. They therefore fundamentally alter the structure of countries’ economies, business environments and labour markets.						</a:t>
            </a:r>
            <a:endParaRPr sz="1200">
              <a:solidFill>
                <a:srgbClr val="000000"/>
              </a:solidFill>
            </a:endParaRPr>
          </a:p>
          <a:p>
            <a:pPr marL="0" lvl="0" indent="0" algn="l" rtl="0">
              <a:lnSpc>
                <a:spcPct val="100000"/>
              </a:lnSpc>
              <a:spcBef>
                <a:spcPts val="0"/>
              </a:spcBef>
              <a:spcAft>
                <a:spcPts val="0"/>
              </a:spcAft>
              <a:buNone/>
            </a:pPr>
            <a:r>
              <a:rPr lang="en" sz="1200">
                <a:solidFill>
                  <a:srgbClr val="000000"/>
                </a:solidFill>
              </a:rPr>
              <a:t>The labour market may be unable to transition to new industries and business models if the appropriate skills are not available, social protection is lacking and communities and regions are not supported through coherent structural, industrial and macroeconomic policies. 	</a:t>
            </a:r>
            <a:endParaRPr sz="1200">
              <a:solidFill>
                <a:srgbClr val="000000"/>
              </a:solidFill>
            </a:endParaRPr>
          </a:p>
          <a:p>
            <a:pPr marL="0" lvl="0" indent="0" algn="l" rtl="0">
              <a:lnSpc>
                <a:spcPct val="100000"/>
              </a:lnSpc>
              <a:spcBef>
                <a:spcPts val="0"/>
              </a:spcBef>
              <a:spcAft>
                <a:spcPts val="0"/>
              </a:spcAft>
              <a:buNone/>
            </a:pPr>
            <a:r>
              <a:rPr lang="en" sz="1200">
                <a:solidFill>
                  <a:srgbClr val="000000"/>
                </a:solidFill>
              </a:rPr>
              <a:t>			</a:t>
            </a:r>
            <a:endParaRPr sz="1200">
              <a:solidFill>
                <a:srgbClr val="000000"/>
              </a:solidFill>
            </a:endParaRPr>
          </a:p>
          <a:p>
            <a:pPr marL="0" marR="0" lvl="0" indent="0" algn="l" rtl="0">
              <a:lnSpc>
                <a:spcPct val="100000"/>
              </a:lnSpc>
              <a:spcBef>
                <a:spcPts val="0"/>
              </a:spcBef>
              <a:spcAft>
                <a:spcPts val="0"/>
              </a:spcAft>
              <a:buNone/>
            </a:pPr>
            <a:r>
              <a:rPr lang="en" sz="1200">
                <a:solidFill>
                  <a:srgbClr val="000000"/>
                </a:solidFill>
              </a:rPr>
              <a:t>Climate policies also affect broader social equity, as global energy and income inequality are intertwined. The energy transition will require energy subsidy reform and carbon pricing policies. The resulting cost increase for households is regressive, meaning that low-income groups, and women in particular, are disproportionately affected, as they spend a larger share of their income on energy and related basic goods, notably food, housing and transport. </a:t>
            </a:r>
            <a:endParaRPr sz="1200">
              <a:solidFill>
                <a:srgbClr val="000000"/>
              </a:solidFill>
            </a:endParaRPr>
          </a:p>
          <a:p>
            <a:pPr marL="0" marR="0" lvl="0" indent="0" algn="l" rtl="0">
              <a:lnSpc>
                <a:spcPct val="100000"/>
              </a:lnSpc>
              <a:spcBef>
                <a:spcPts val="0"/>
              </a:spcBef>
              <a:spcAft>
                <a:spcPts val="0"/>
              </a:spcAft>
              <a:buNone/>
            </a:pPr>
            <a:endParaRPr sz="1200">
              <a:solidFill>
                <a:srgbClr val="000000"/>
              </a:solidFill>
            </a:endParaRPr>
          </a:p>
          <a:p>
            <a:pPr marL="0" marR="0" lvl="0" indent="0" algn="l" rtl="0">
              <a:lnSpc>
                <a:spcPct val="100000"/>
              </a:lnSpc>
              <a:spcBef>
                <a:spcPts val="0"/>
              </a:spcBef>
              <a:spcAft>
                <a:spcPts val="0"/>
              </a:spcAft>
              <a:buNone/>
            </a:pPr>
            <a:r>
              <a:rPr lang="en" sz="1200">
                <a:solidFill>
                  <a:srgbClr val="000000"/>
                </a:solidFill>
              </a:rPr>
              <a:t>(...) The imperative of promoting social justice should underpin policies that protect poorer households and shift the burden of higher energy prices to high-income earners who are responsible for most emissions. Progressive carbon pricing could address the underlying income and energy inequality.</a:t>
            </a:r>
            <a:endParaRPr sz="12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g289bb9c030c_0_8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Adoption at International level </a:t>
            </a:r>
            <a:endParaRPr/>
          </a:p>
        </p:txBody>
      </p:sp>
      <p:sp>
        <p:nvSpPr>
          <p:cNvPr id="1108" name="Google Shape;1108;g289bb9c030c_0_8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00"/>
                </a:solidFill>
              </a:rPr>
              <a:t>The concept of Just Transition first made it into an official decision at the UN climate conference at COP16 in 2010 in Cancun (similar wording was included in the discarded draft of the AWG-LCA in COP15 in Copenhagen). There, Parties acknowledged that:</a:t>
            </a:r>
            <a:endParaRPr sz="1000">
              <a:solidFill>
                <a:srgbClr val="000000"/>
              </a:solidFill>
            </a:endParaRPr>
          </a:p>
          <a:p>
            <a:pPr marL="0" lvl="0" indent="0" algn="l" rtl="0">
              <a:spcBef>
                <a:spcPts val="1000"/>
              </a:spcBef>
              <a:spcAft>
                <a:spcPts val="0"/>
              </a:spcAft>
              <a:buNone/>
            </a:pPr>
            <a:r>
              <a:rPr lang="en" sz="1000" i="1">
                <a:solidFill>
                  <a:srgbClr val="000000"/>
                </a:solidFill>
              </a:rPr>
              <a:t>“[...] addressing climate change requires a paradigm shift towards building a low-carbon society that offers substantial opportunities and ensures continued high growth and sustainable development, based on innovative technologies and more sustainable production and consumption and lifestyles, while ensuring a just transition of the workforce that creates decent work and quality jobs”.</a:t>
            </a:r>
            <a:endParaRPr sz="1000" i="1">
              <a:solidFill>
                <a:srgbClr val="000000"/>
              </a:solidFill>
            </a:endParaRPr>
          </a:p>
          <a:p>
            <a:pPr marL="0" lvl="0" indent="0" algn="l" rtl="0">
              <a:spcBef>
                <a:spcPts val="1000"/>
              </a:spcBef>
              <a:spcAft>
                <a:spcPts val="0"/>
              </a:spcAft>
              <a:buNone/>
            </a:pPr>
            <a:r>
              <a:rPr lang="en" sz="1000">
                <a:solidFill>
                  <a:srgbClr val="000000"/>
                </a:solidFill>
              </a:rPr>
              <a:t>In 2015, the International Labour Organisation (ILO) published Guidelines for a Just Transition towards environmentally sustainable economies and societies for all, outlining a series of principles and policies to be deployed to support workers and companies in the transition. </a:t>
            </a:r>
            <a:endParaRPr sz="1000">
              <a:solidFill>
                <a:srgbClr val="000000"/>
              </a:solidFill>
            </a:endParaRPr>
          </a:p>
          <a:p>
            <a:pPr marL="0" lvl="0" indent="0" algn="l" rtl="0">
              <a:spcBef>
                <a:spcPts val="1000"/>
              </a:spcBef>
              <a:spcAft>
                <a:spcPts val="0"/>
              </a:spcAft>
              <a:buNone/>
            </a:pPr>
            <a:r>
              <a:rPr lang="en" sz="1000">
                <a:solidFill>
                  <a:srgbClr val="000000"/>
                </a:solidFill>
              </a:rPr>
              <a:t>And following years of efforts by labour and environmental organisations, COP21 (2015) incorporated Just Transition language in the Paris Agreement.</a:t>
            </a:r>
            <a:endParaRPr sz="1000" i="1">
              <a:solidFill>
                <a:srgbClr val="000000"/>
              </a:solidFill>
            </a:endParaRPr>
          </a:p>
          <a:p>
            <a:pPr marL="0" lvl="0" indent="0" algn="l" rtl="0">
              <a:lnSpc>
                <a:spcPct val="120000"/>
              </a:lnSpc>
              <a:spcBef>
                <a:spcPts val="1000"/>
              </a:spcBef>
              <a:spcAft>
                <a:spcPts val="0"/>
              </a:spcAft>
              <a:buNone/>
            </a:pPr>
            <a:r>
              <a:rPr lang="en" sz="1000">
                <a:solidFill>
                  <a:srgbClr val="000000"/>
                </a:solidFill>
              </a:rPr>
              <a:t>The Preamble to the 2015 Paris Agreement references the need to</a:t>
            </a:r>
            <a:endParaRPr sz="1000">
              <a:solidFill>
                <a:srgbClr val="000000"/>
              </a:solidFill>
            </a:endParaRPr>
          </a:p>
          <a:p>
            <a:pPr marL="0" lvl="0" indent="0" algn="l" rtl="0">
              <a:spcBef>
                <a:spcPts val="1000"/>
              </a:spcBef>
              <a:spcAft>
                <a:spcPts val="1000"/>
              </a:spcAft>
              <a:buNone/>
            </a:pPr>
            <a:r>
              <a:rPr lang="en" sz="1000" i="1">
                <a:solidFill>
                  <a:srgbClr val="333333"/>
                </a:solidFill>
              </a:rPr>
              <a:t>"[Take] into account the imperatives of a just transition of the workforce and the creation of decent work and quality jobs in accordance with nationally defined development priorities [...]".</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g289bb9c030c_0_10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 a glance</a:t>
            </a:r>
            <a:endParaRPr/>
          </a:p>
        </p:txBody>
      </p:sp>
      <p:sp>
        <p:nvSpPr>
          <p:cNvPr id="1120" name="Google Shape;1120;g289bb9c030c_0_10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simple narrative: Just transition is needed for climate ambition - yes, there are job opportunities, but leadership must send a signal of commitment to working people on them not carrying the burden of the transition. </a:t>
            </a:r>
            <a:endParaRPr/>
          </a:p>
          <a:p>
            <a:pPr marL="457200" lvl="0" indent="-342900" algn="l" rtl="0">
              <a:spcBef>
                <a:spcPts val="0"/>
              </a:spcBef>
              <a:spcAft>
                <a:spcPts val="0"/>
              </a:spcAft>
              <a:buSzPts val="1800"/>
              <a:buChar char="-"/>
            </a:pPr>
            <a:r>
              <a:rPr lang="en"/>
              <a:t>An unusual configuration of government support (from both G77 and developed countries) - Argentina + US and then some EU, other progressist G77 countries.</a:t>
            </a:r>
            <a:endParaRPr/>
          </a:p>
          <a:p>
            <a:pPr marL="457200" lvl="0" indent="-342900" algn="l" rtl="0">
              <a:spcBef>
                <a:spcPts val="0"/>
              </a:spcBef>
              <a:spcAft>
                <a:spcPts val="0"/>
              </a:spcAft>
              <a:buSzPts val="1800"/>
              <a:buChar char="-"/>
            </a:pPr>
            <a:r>
              <a:rPr lang="en"/>
              <a:t>A cross-constituency block on human rights to get the others.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g289bb9c030c_0_10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Context has fundamentally changed</a:t>
            </a:r>
            <a:endParaRPr/>
          </a:p>
        </p:txBody>
      </p:sp>
      <p:sp>
        <p:nvSpPr>
          <p:cNvPr id="1126" name="Google Shape;1126;g289bb9c030c_0_10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a:t>Over the past few years, the concept got discussed and “embraced” at multiple levels, from the most progressist to quite conservative, leading often to confusion in terms of its systemic potential. </a:t>
            </a:r>
            <a:endParaRPr/>
          </a:p>
          <a:p>
            <a:pPr marL="457200" marR="0" lvl="0" indent="-342900" algn="l" rtl="0">
              <a:lnSpc>
                <a:spcPct val="115000"/>
              </a:lnSpc>
              <a:spcBef>
                <a:spcPts val="0"/>
              </a:spcBef>
              <a:spcAft>
                <a:spcPts val="0"/>
              </a:spcAft>
              <a:buSzPts val="1800"/>
              <a:buChar char="-"/>
            </a:pPr>
            <a:r>
              <a:rPr lang="en"/>
              <a:t>Even leaving supporters of the status quo aside, there are multiple and not always consistent initiatives named just transition being developed by think tanks, NGO, trade unions, philanthropy, often focused on the national and local level, each one with its checklists, tools, workshops, etc.</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g289bb9c030c_0_20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Narratives</a:t>
            </a:r>
            <a:endParaRPr/>
          </a:p>
        </p:txBody>
      </p:sp>
      <p:sp>
        <p:nvSpPr>
          <p:cNvPr id="1231" name="Google Shape;1231;g289bb9c030c_0_20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“Jobs vs Environment” to “Just Transition”</a:t>
            </a:r>
            <a:endParaRPr/>
          </a:p>
          <a:p>
            <a:pPr marL="0" lvl="0" indent="0" algn="l" rtl="0">
              <a:spcBef>
                <a:spcPts val="0"/>
              </a:spcBef>
              <a:spcAft>
                <a:spcPts val="0"/>
              </a:spcAft>
              <a:buNone/>
            </a:pPr>
            <a:endParaRPr/>
          </a:p>
          <a:p>
            <a:pPr marL="0" lvl="0" indent="0" algn="l" rtl="0">
              <a:spcBef>
                <a:spcPts val="0"/>
              </a:spcBef>
              <a:spcAft>
                <a:spcPts val="0"/>
              </a:spcAft>
              <a:buNone/>
            </a:pPr>
            <a:r>
              <a:rPr lang="en"/>
              <a:t>The international labour movement’s Just Transition these days</a:t>
            </a:r>
            <a:endParaRPr/>
          </a:p>
          <a:p>
            <a:pPr marL="0" lvl="0" indent="0" algn="l" rtl="0">
              <a:spcBef>
                <a:spcPts val="0"/>
              </a:spcBef>
              <a:spcAft>
                <a:spcPts val="0"/>
              </a:spcAft>
              <a:buNone/>
            </a:pPr>
            <a:r>
              <a:rPr lang="en"/>
              <a:t>The narratives at the international level - multilateral organisations &amp; businesses.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g289bb9c030c_0_23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Some trends</a:t>
            </a:r>
            <a:endParaRPr/>
          </a:p>
        </p:txBody>
      </p:sp>
      <p:sp>
        <p:nvSpPr>
          <p:cNvPr id="1261" name="Google Shape;1261;g289bb9c030c_0_23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Recurrent use of </a:t>
            </a:r>
            <a:endParaRPr/>
          </a:p>
          <a:p>
            <a:pPr marL="0" lvl="0" indent="0" algn="l" rtl="0">
              <a:spcBef>
                <a:spcPts val="0"/>
              </a:spcBef>
              <a:spcAft>
                <a:spcPts val="0"/>
              </a:spcAft>
              <a:buNone/>
            </a:pPr>
            <a:r>
              <a:rPr lang="en"/>
              <a:t>“leave no one behind”</a:t>
            </a:r>
            <a:endParaRPr/>
          </a:p>
          <a:p>
            <a:pPr marL="0" lvl="0" indent="0" algn="l" rtl="0">
              <a:spcBef>
                <a:spcPts val="0"/>
              </a:spcBef>
              <a:spcAft>
                <a:spcPts val="0"/>
              </a:spcAft>
              <a:buNone/>
            </a:pPr>
            <a:r>
              <a:rPr lang="en"/>
              <a:t>“Social dialogue”</a:t>
            </a:r>
            <a:endParaRPr/>
          </a:p>
          <a:p>
            <a:pPr marL="0" lvl="0" indent="0" algn="l" rtl="0">
              <a:spcBef>
                <a:spcPts val="0"/>
              </a:spcBef>
              <a:spcAft>
                <a:spcPts val="0"/>
              </a:spcAft>
              <a:buNone/>
            </a:pPr>
            <a:r>
              <a:rPr lang="en"/>
              <a:t>“Participation”</a:t>
            </a:r>
            <a:endParaRPr/>
          </a:p>
          <a:p>
            <a:pPr marL="0" lvl="0" indent="0" algn="l" rtl="0">
              <a:spcBef>
                <a:spcPts val="0"/>
              </a:spcBef>
              <a:spcAft>
                <a:spcPts val="0"/>
              </a:spcAft>
              <a:buNone/>
            </a:pPr>
            <a:r>
              <a:rPr lang="en"/>
              <a:t>Frame in the context of energy, and pointing out to workers in the sector</a:t>
            </a:r>
            <a:endParaRPr/>
          </a:p>
          <a:p>
            <a:pPr marL="0" lvl="0" indent="0" algn="l" rtl="0">
              <a:spcBef>
                <a:spcPts val="0"/>
              </a:spcBef>
              <a:spcAft>
                <a:spcPts val="0"/>
              </a:spcAft>
              <a:buNone/>
            </a:pPr>
            <a:endParaRPr/>
          </a:p>
          <a:p>
            <a:pPr marL="0" lvl="0" indent="0" algn="l" rtl="0">
              <a:spcBef>
                <a:spcPts val="0"/>
              </a:spcBef>
              <a:spcAft>
                <a:spcPts val="0"/>
              </a:spcAft>
              <a:buNone/>
            </a:pPr>
            <a:r>
              <a:rPr lang="en"/>
              <a:t>Narratives tend to frame Just Transition as a necessary evil to advance on climate - how do we feel about this and what does it mean to the importance of achieving justice overall?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g1ea7ef9a142_0_6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challenging context</a:t>
            </a:r>
            <a:endParaRPr/>
          </a:p>
        </p:txBody>
      </p:sp>
      <p:sp>
        <p:nvSpPr>
          <p:cNvPr id="1424" name="Google Shape;1424;g1ea7ef9a142_0_6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Never the needs have looked bigger - pre-existing injustices, status quo of “solutions”, communities facing un-just transitions.</a:t>
            </a:r>
            <a:endParaRPr/>
          </a:p>
          <a:p>
            <a:pPr marL="0" lvl="0" indent="0" algn="l" rtl="0">
              <a:spcBef>
                <a:spcPts val="0"/>
              </a:spcBef>
              <a:spcAft>
                <a:spcPts val="0"/>
              </a:spcAft>
              <a:buNone/>
            </a:pPr>
            <a:r>
              <a:rPr lang="en"/>
              <a:t>Never the multilateral system has looked in such a poor shape (both generally and at the UNFCCC)</a:t>
            </a:r>
            <a:endParaRPr/>
          </a:p>
          <a:p>
            <a:pPr marL="0" lvl="0" indent="0" algn="l" rtl="0">
              <a:spcBef>
                <a:spcPts val="0"/>
              </a:spcBef>
              <a:spcAft>
                <a:spcPts val="0"/>
              </a:spcAft>
              <a:buNone/>
            </a:pPr>
            <a:r>
              <a:rPr lang="en"/>
              <a:t>Just Transition reduced to its minimal expression/ social washing risks</a:t>
            </a:r>
            <a:endParaRPr/>
          </a:p>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g1ea7ef9a142_0_6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to do? What is the opportunity?</a:t>
            </a:r>
            <a:endParaRPr/>
          </a:p>
        </p:txBody>
      </p:sp>
      <p:sp>
        <p:nvSpPr>
          <p:cNvPr id="1430" name="Google Shape;1430;g1ea7ef9a142_0_6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Depends on where/who you stand for.</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Reclaim and think big - </a:t>
            </a:r>
            <a:endParaRPr/>
          </a:p>
          <a:p>
            <a:pPr marL="0" lvl="0" indent="0" algn="l" rtl="0">
              <a:lnSpc>
                <a:spcPct val="100000"/>
              </a:lnSpc>
              <a:spcBef>
                <a:spcPts val="0"/>
              </a:spcBef>
              <a:spcAft>
                <a:spcPts val="0"/>
              </a:spcAft>
              <a:buNone/>
            </a:pPr>
            <a:r>
              <a:rPr lang="en"/>
              <a:t>“Only a crisis - actual or perceived - produces real change. When that crisis occurs, the actions that are taken depend on the ideas that are lying around” Milton Friedman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Have been used against justice over and over - need to learn how to use it ourselves.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dirty="0">
                <a:latin typeface="Effra" panose="020B0603020203020204" pitchFamily="34" charset="0"/>
                <a:cs typeface="Effra" panose="020B0603020203020204" pitchFamily="34" charset="0"/>
              </a:rPr>
              <a:t>COEQ/ PPM CONCENTRATIONS/ PROJECTIONS</a:t>
            </a:r>
            <a:endParaRPr b="1" dirty="0">
              <a:latin typeface="Effra" panose="020B0603020203020204" pitchFamily="34" charset="0"/>
              <a:cs typeface="Effra" panose="020B0603020203020204" pitchFamily="34" charset="0"/>
            </a:endParaRPr>
          </a:p>
        </p:txBody>
      </p:sp>
      <p:pic>
        <p:nvPicPr>
          <p:cNvPr id="155" name="Google Shape;155;p10"/>
          <p:cNvPicPr preferRelativeResize="0"/>
          <p:nvPr/>
        </p:nvPicPr>
        <p:blipFill rotWithShape="1">
          <a:blip r:embed="rId3">
            <a:alphaModFix/>
          </a:blip>
          <a:srcRect/>
          <a:stretch/>
        </p:blipFill>
        <p:spPr>
          <a:xfrm>
            <a:off x="5015125" y="720400"/>
            <a:ext cx="3135010" cy="4219652"/>
          </a:xfrm>
          <a:prstGeom prst="rect">
            <a:avLst/>
          </a:prstGeom>
          <a:noFill/>
          <a:ln>
            <a:noFill/>
          </a:ln>
        </p:spPr>
      </p:pic>
      <p:pic>
        <p:nvPicPr>
          <p:cNvPr id="156" name="Google Shape;156;p10"/>
          <p:cNvPicPr preferRelativeResize="0"/>
          <p:nvPr/>
        </p:nvPicPr>
        <p:blipFill rotWithShape="1">
          <a:blip r:embed="rId4">
            <a:alphaModFix/>
          </a:blip>
          <a:srcRect/>
          <a:stretch/>
        </p:blipFill>
        <p:spPr>
          <a:xfrm>
            <a:off x="98250" y="1128825"/>
            <a:ext cx="4710323" cy="327352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282bf65aa9d_0_23"/>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 b="1" dirty="0">
                <a:latin typeface="Effra" panose="020B0603020203020204" pitchFamily="34" charset="0"/>
                <a:cs typeface="Effra" panose="020B0603020203020204" pitchFamily="34" charset="0"/>
              </a:rPr>
              <a:t>CONCERNS </a:t>
            </a:r>
            <a:br>
              <a:rPr lang="en" b="1" dirty="0">
                <a:latin typeface="Effra" panose="020B0603020203020204" pitchFamily="34" charset="0"/>
                <a:cs typeface="Effra" panose="020B0603020203020204" pitchFamily="34" charset="0"/>
              </a:rPr>
            </a:br>
            <a:r>
              <a:rPr lang="en" b="1" dirty="0">
                <a:latin typeface="Effra" panose="020B0603020203020204" pitchFamily="34" charset="0"/>
                <a:cs typeface="Effra" panose="020B0603020203020204" pitchFamily="34" charset="0"/>
              </a:rPr>
              <a:t>NEEDS </a:t>
            </a:r>
            <a:br>
              <a:rPr lang="en" b="1" dirty="0">
                <a:latin typeface="Effra" panose="020B0603020203020204" pitchFamily="34" charset="0"/>
                <a:cs typeface="Effra" panose="020B0603020203020204" pitchFamily="34" charset="0"/>
              </a:rPr>
            </a:br>
            <a:r>
              <a:rPr lang="en" b="1" dirty="0">
                <a:latin typeface="Effra" panose="020B0603020203020204" pitchFamily="34" charset="0"/>
                <a:cs typeface="Effra" panose="020B0603020203020204" pitchFamily="34" charset="0"/>
              </a:rPr>
              <a:t>IDEAS</a:t>
            </a:r>
            <a:endParaRPr b="1" dirty="0">
              <a:latin typeface="Effra" panose="020B0603020203020204" pitchFamily="34" charset="0"/>
              <a:cs typeface="Effra" panose="020B0603020203020204" pitchFamily="34" charset="0"/>
            </a:endParaRPr>
          </a:p>
        </p:txBody>
      </p:sp>
    </p:spTree>
    <p:extLst>
      <p:ext uri="{BB962C8B-B14F-4D97-AF65-F5344CB8AC3E}">
        <p14:creationId xmlns:p14="http://schemas.microsoft.com/office/powerpoint/2010/main" val="1837901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282bf65aa9d_0_23"/>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 b="1" dirty="0">
                <a:latin typeface="Effra" panose="020B0603020203020204" pitchFamily="34" charset="0"/>
                <a:cs typeface="Effra" panose="020B0603020203020204" pitchFamily="34" charset="0"/>
              </a:rPr>
              <a:t>WHAT DID WE DO?</a:t>
            </a:r>
            <a:endParaRPr b="1" dirty="0">
              <a:latin typeface="Effra" panose="020B0603020203020204" pitchFamily="34" charset="0"/>
              <a:cs typeface="Effra" panose="020B0603020203020204" pitchFamily="34" charset="0"/>
            </a:endParaRPr>
          </a:p>
        </p:txBody>
      </p:sp>
    </p:spTree>
    <p:extLst>
      <p:ext uri="{BB962C8B-B14F-4D97-AF65-F5344CB8AC3E}">
        <p14:creationId xmlns:p14="http://schemas.microsoft.com/office/powerpoint/2010/main" val="2578812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6" name="Google Shape;1436;g1ea7ef9a142_0_73"/>
          <p:cNvSpPr txBox="1">
            <a:spLocks noGrp="1"/>
          </p:cNvSpPr>
          <p:nvPr>
            <p:ph type="title"/>
          </p:nvPr>
        </p:nvSpPr>
        <p:spPr>
          <a:xfrm>
            <a:off x="490250" y="488250"/>
            <a:ext cx="6227100" cy="4090800"/>
          </a:xfrm>
        </p:spPr>
        <p:txBody>
          <a:bodyPr spcFirstLastPara="1" wrap="square" lIns="91425" tIns="91425" rIns="91425" bIns="91425" anchor="ctr" anchorCtr="0">
            <a:normAutofit fontScale="90000"/>
          </a:bodyPr>
          <a:lstStyle/>
          <a:p>
            <a:pPr marL="571500" lvl="0" indent="-457200" rtl="0">
              <a:lnSpc>
                <a:spcPct val="90000"/>
              </a:lnSpc>
              <a:spcBef>
                <a:spcPts val="0"/>
              </a:spcBef>
              <a:spcAft>
                <a:spcPts val="0"/>
              </a:spcAft>
              <a:buSzPts val="1800"/>
              <a:buFont typeface="Arial" panose="020B0604020202020204" pitchFamily="34" charset="0"/>
              <a:buChar char="•"/>
            </a:pPr>
            <a:r>
              <a:rPr lang="en" sz="3300" b="1" dirty="0">
                <a:latin typeface="Effra" panose="020B0603020203020204" pitchFamily="34" charset="0"/>
                <a:cs typeface="Effra" panose="020B0603020203020204" pitchFamily="34" charset="0"/>
              </a:rPr>
              <a:t>RECLAIM CONCEPT</a:t>
            </a:r>
            <a:endParaRPr sz="3300" b="1" dirty="0">
              <a:latin typeface="Effra" panose="020B0603020203020204" pitchFamily="34" charset="0"/>
              <a:cs typeface="Effra" panose="020B0603020203020204" pitchFamily="34" charset="0"/>
            </a:endParaRPr>
          </a:p>
          <a:p>
            <a:pPr marL="571500" lvl="0" indent="-457200" rtl="0">
              <a:lnSpc>
                <a:spcPct val="90000"/>
              </a:lnSpc>
              <a:spcBef>
                <a:spcPts val="0"/>
              </a:spcBef>
              <a:spcAft>
                <a:spcPts val="0"/>
              </a:spcAft>
              <a:buSzPts val="1800"/>
              <a:buFont typeface="Arial" panose="020B0604020202020204" pitchFamily="34" charset="0"/>
              <a:buChar char="•"/>
            </a:pPr>
            <a:r>
              <a:rPr lang="en" sz="3300" b="1" dirty="0">
                <a:latin typeface="Effra" panose="020B0603020203020204" pitchFamily="34" charset="0"/>
                <a:cs typeface="Effra" panose="020B0603020203020204" pitchFamily="34" charset="0"/>
              </a:rPr>
              <a:t>GROUND IT</a:t>
            </a:r>
            <a:endParaRPr sz="3300" b="1" dirty="0">
              <a:latin typeface="Effra" panose="020B0603020203020204" pitchFamily="34" charset="0"/>
              <a:cs typeface="Effra" panose="020B0603020203020204" pitchFamily="34" charset="0"/>
            </a:endParaRPr>
          </a:p>
          <a:p>
            <a:pPr marL="571500" lvl="0" indent="-457200" rtl="0">
              <a:lnSpc>
                <a:spcPct val="90000"/>
              </a:lnSpc>
              <a:spcBef>
                <a:spcPts val="0"/>
              </a:spcBef>
              <a:spcAft>
                <a:spcPts val="0"/>
              </a:spcAft>
              <a:buSzPts val="1800"/>
              <a:buFont typeface="Arial" panose="020B0604020202020204" pitchFamily="34" charset="0"/>
              <a:buChar char="•"/>
            </a:pPr>
            <a:r>
              <a:rPr lang="en" sz="3300" b="1" dirty="0">
                <a:latin typeface="Effra" panose="020B0603020203020204" pitchFamily="34" charset="0"/>
                <a:cs typeface="Effra" panose="020B0603020203020204" pitchFamily="34" charset="0"/>
              </a:rPr>
              <a:t>ORGANISE A CONSTITUENCY</a:t>
            </a:r>
            <a:endParaRPr sz="3300" b="1" dirty="0">
              <a:latin typeface="Effra" panose="020B0603020203020204" pitchFamily="34" charset="0"/>
              <a:cs typeface="Effra" panose="020B0603020203020204" pitchFamily="34" charset="0"/>
            </a:endParaRPr>
          </a:p>
          <a:p>
            <a:pPr marL="571500" lvl="0" indent="-457200" rtl="0">
              <a:lnSpc>
                <a:spcPct val="90000"/>
              </a:lnSpc>
              <a:spcBef>
                <a:spcPts val="0"/>
              </a:spcBef>
              <a:spcAft>
                <a:spcPts val="0"/>
              </a:spcAft>
              <a:buSzPts val="1800"/>
              <a:buFont typeface="Arial" panose="020B0604020202020204" pitchFamily="34" charset="0"/>
              <a:buChar char="•"/>
            </a:pPr>
            <a:r>
              <a:rPr lang="en" sz="3300" b="1" dirty="0">
                <a:latin typeface="Effra" panose="020B0603020203020204" pitchFamily="34" charset="0"/>
                <a:cs typeface="Effra" panose="020B0603020203020204" pitchFamily="34" charset="0"/>
              </a:rPr>
              <a:t>FIGHT FOR SYSTEMIC SOLUTIONS</a:t>
            </a:r>
            <a:endParaRPr sz="3300" b="1" dirty="0">
              <a:latin typeface="Effra" panose="020B0603020203020204" pitchFamily="34" charset="0"/>
              <a:cs typeface="Effra" panose="020B0603020203020204" pitchFamily="34" charset="0"/>
            </a:endParaRPr>
          </a:p>
          <a:p>
            <a:pPr marL="571500" lvl="0" indent="-457200" rtl="0">
              <a:lnSpc>
                <a:spcPct val="90000"/>
              </a:lnSpc>
              <a:spcBef>
                <a:spcPts val="0"/>
              </a:spcBef>
              <a:spcAft>
                <a:spcPts val="0"/>
              </a:spcAft>
              <a:buSzPts val="1800"/>
              <a:buFont typeface="Arial" panose="020B0604020202020204" pitchFamily="34" charset="0"/>
              <a:buChar char="•"/>
            </a:pPr>
            <a:r>
              <a:rPr lang="en" sz="3300" b="1" dirty="0">
                <a:latin typeface="Effra" panose="020B0603020203020204" pitchFamily="34" charset="0"/>
                <a:cs typeface="Effra" panose="020B0603020203020204" pitchFamily="34" charset="0"/>
              </a:rPr>
              <a:t>BUILD THE SOCIETY WE NEED TO CONFRONT WHAT IS COMING</a:t>
            </a:r>
            <a:endParaRPr sz="3300" b="1" dirty="0">
              <a:latin typeface="Effra" panose="020B0603020203020204" pitchFamily="34" charset="0"/>
              <a:cs typeface="Effra" panose="020B0603020203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4C19-917D-FE40-D157-896ECFD6A7A1}"/>
              </a:ext>
            </a:extLst>
          </p:cNvPr>
          <p:cNvSpPr>
            <a:spLocks noGrp="1"/>
          </p:cNvSpPr>
          <p:nvPr>
            <p:ph type="title"/>
          </p:nvPr>
        </p:nvSpPr>
        <p:spPr>
          <a:xfrm>
            <a:off x="490249" y="488250"/>
            <a:ext cx="8108805" cy="4090800"/>
          </a:xfrm>
        </p:spPr>
        <p:txBody>
          <a:bodyPr/>
          <a:lstStyle/>
          <a:p>
            <a:pPr rtl="0">
              <a:spcBef>
                <a:spcPts val="0"/>
              </a:spcBef>
              <a:spcAft>
                <a:spcPts val="0"/>
              </a:spcAft>
            </a:pPr>
            <a:r>
              <a:rPr lang="en-GB" sz="1200" b="1" u="none" strike="noStrike" dirty="0">
                <a:solidFill>
                  <a:schemeClr val="bg1"/>
                </a:solidFill>
                <a:effectLst/>
                <a:latin typeface="Effra" panose="020B0603020203020204" pitchFamily="34" charset="0"/>
                <a:cs typeface="Effra" panose="020B0603020203020204" pitchFamily="34" charset="0"/>
              </a:rPr>
              <a:t>ADVOCACY</a:t>
            </a:r>
            <a:br>
              <a:rPr lang="en-GB" sz="1200" b="0" dirty="0">
                <a:solidFill>
                  <a:schemeClr val="bg1"/>
                </a:solidFill>
                <a:effectLst/>
                <a:latin typeface="Effra" panose="020B0603020203020204" pitchFamily="34" charset="0"/>
                <a:cs typeface="Effra" panose="020B0603020203020204" pitchFamily="34" charset="0"/>
              </a:rPr>
            </a:br>
            <a:r>
              <a:rPr lang="en-GB" sz="1200" b="0" i="0" u="none" strike="noStrike" dirty="0" err="1">
                <a:solidFill>
                  <a:schemeClr val="bg1"/>
                </a:solidFill>
                <a:effectLst/>
                <a:latin typeface="Effra" panose="020B0603020203020204" pitchFamily="34" charset="0"/>
                <a:cs typeface="Effra" panose="020B0603020203020204" pitchFamily="34" charset="0"/>
              </a:rPr>
              <a:t>Bilaterals</a:t>
            </a:r>
            <a:r>
              <a:rPr lang="en-GB" sz="1200" b="0" i="0" u="none" strike="noStrike" dirty="0">
                <a:solidFill>
                  <a:schemeClr val="bg1"/>
                </a:solidFill>
                <a:effectLst/>
                <a:latin typeface="Effra" panose="020B0603020203020204" pitchFamily="34" charset="0"/>
                <a:cs typeface="Effra" panose="020B0603020203020204" pitchFamily="34" charset="0"/>
              </a:rPr>
              <a:t>/Engagements With G77, South Africa, Brazil, EU, Colombia, </a:t>
            </a:r>
            <a:r>
              <a:rPr lang="en-GB" sz="1200" b="0" i="0" u="none" strike="noStrike" dirty="0" err="1">
                <a:solidFill>
                  <a:schemeClr val="bg1"/>
                </a:solidFill>
                <a:effectLst/>
                <a:latin typeface="Effra" panose="020B0603020203020204" pitchFamily="34" charset="0"/>
                <a:cs typeface="Effra" panose="020B0603020203020204" pitchFamily="34" charset="0"/>
              </a:rPr>
              <a:t>Chile,Canada</a:t>
            </a:r>
            <a:r>
              <a:rPr lang="en-GB" sz="1200" b="0" i="0" u="none" strike="noStrike" dirty="0">
                <a:solidFill>
                  <a:schemeClr val="bg1"/>
                </a:solidFill>
                <a:effectLst/>
                <a:latin typeface="Effra" panose="020B0603020203020204" pitchFamily="34" charset="0"/>
                <a:cs typeface="Effra" panose="020B0603020203020204" pitchFamily="34" charset="0"/>
              </a:rPr>
              <a:t>, Argentina, US, Bolivia </a:t>
            </a: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Circulation Of Text Analysis</a:t>
            </a: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Interventions in the Contact Groups</a:t>
            </a: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ECO Articles</a:t>
            </a:r>
            <a:br>
              <a:rPr lang="en-GB" sz="1200" b="0" i="0" u="none" strike="noStrike" dirty="0">
                <a:solidFill>
                  <a:schemeClr val="bg1"/>
                </a:solidFill>
                <a:effectLst/>
                <a:latin typeface="Effra" panose="020B0603020203020204" pitchFamily="34" charset="0"/>
                <a:cs typeface="Effra" panose="020B0603020203020204" pitchFamily="34" charset="0"/>
              </a:rPr>
            </a:b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1" dirty="0">
                <a:solidFill>
                  <a:schemeClr val="bg1"/>
                </a:solidFill>
                <a:latin typeface="Effra" panose="020B0603020203020204" pitchFamily="34" charset="0"/>
                <a:cs typeface="Effra" panose="020B0603020203020204" pitchFamily="34" charset="0"/>
              </a:rPr>
              <a:t>INTERNAL COORDINATION</a:t>
            </a:r>
            <a:br>
              <a:rPr lang="en-GB" sz="1200" b="0"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Regular in-person meetings</a:t>
            </a: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Tried to coordinate representation of JTWG Members in other CAN WGs  </a:t>
            </a:r>
            <a:br>
              <a:rPr lang="en-GB" sz="1200" b="0" i="0" u="none" strike="noStrike" dirty="0">
                <a:solidFill>
                  <a:schemeClr val="bg1"/>
                </a:solidFill>
                <a:effectLst/>
                <a:latin typeface="Effra" panose="020B0603020203020204" pitchFamily="34" charset="0"/>
                <a:cs typeface="Effra" panose="020B0603020203020204" pitchFamily="34" charset="0"/>
              </a:rPr>
            </a:b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1" dirty="0">
                <a:solidFill>
                  <a:schemeClr val="bg1"/>
                </a:solidFill>
                <a:latin typeface="Effra" panose="020B0603020203020204" pitchFamily="34" charset="0"/>
                <a:cs typeface="Effra" panose="020B0603020203020204" pitchFamily="34" charset="0"/>
              </a:rPr>
              <a:t>CROSS-CONSTITUENCY COLLABORATION </a:t>
            </a:r>
            <a:br>
              <a:rPr lang="en-GB" sz="1200" b="0"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Regular in-person meetings with representatives from different constituencies </a:t>
            </a: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Joint analysis</a:t>
            </a: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Aligning statements</a:t>
            </a:r>
            <a:br>
              <a:rPr lang="en-GB" sz="1200" b="0" i="0" u="none" strike="noStrike" dirty="0">
                <a:solidFill>
                  <a:schemeClr val="bg1"/>
                </a:solidFill>
                <a:effectLst/>
                <a:latin typeface="Effra" panose="020B0603020203020204" pitchFamily="34" charset="0"/>
                <a:cs typeface="Effra" panose="020B0603020203020204" pitchFamily="34" charset="0"/>
              </a:rPr>
            </a:b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1" dirty="0">
                <a:solidFill>
                  <a:schemeClr val="bg1"/>
                </a:solidFill>
                <a:latin typeface="Effra" panose="020B0603020203020204" pitchFamily="34" charset="0"/>
                <a:cs typeface="Effra" panose="020B0603020203020204" pitchFamily="34" charset="0"/>
              </a:rPr>
              <a:t>ACTION</a:t>
            </a:r>
            <a:br>
              <a:rPr lang="en-GB" sz="1200" b="0" dirty="0">
                <a:solidFill>
                  <a:schemeClr val="bg1"/>
                </a:solidFill>
                <a:effectLst/>
                <a:latin typeface="Effra" panose="020B0603020203020204" pitchFamily="34" charset="0"/>
                <a:cs typeface="Effra" panose="020B0603020203020204" pitchFamily="34" charset="0"/>
              </a:rPr>
            </a:br>
            <a:r>
              <a:rPr lang="en-GB" sz="1200" b="0" i="0" u="none" strike="noStrike" dirty="0">
                <a:solidFill>
                  <a:schemeClr val="bg1"/>
                </a:solidFill>
                <a:effectLst/>
                <a:latin typeface="Effra" panose="020B0603020203020204" pitchFamily="34" charset="0"/>
                <a:cs typeface="Effra" panose="020B0603020203020204" pitchFamily="34" charset="0"/>
              </a:rPr>
              <a:t>Joined The Cross Constituency Action On Just Transition For Workers And Communities </a:t>
            </a:r>
            <a:br>
              <a:rPr lang="en-GB" sz="1200" b="0" i="0" u="none" strike="noStrike" dirty="0">
                <a:solidFill>
                  <a:schemeClr val="bg1"/>
                </a:solidFill>
                <a:effectLst/>
                <a:latin typeface="Effra" panose="020B0603020203020204" pitchFamily="34" charset="0"/>
                <a:cs typeface="Effra" panose="020B0603020203020204" pitchFamily="34" charset="0"/>
              </a:rPr>
            </a:b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1" dirty="0">
                <a:solidFill>
                  <a:schemeClr val="bg1"/>
                </a:solidFill>
                <a:latin typeface="Effra" panose="020B0603020203020204" pitchFamily="34" charset="0"/>
                <a:cs typeface="Effra" panose="020B0603020203020204" pitchFamily="34" charset="0"/>
              </a:rPr>
              <a:t>COMMUNICATIONS</a:t>
            </a:r>
            <a:br>
              <a:rPr lang="en-GB" sz="1200" b="0" dirty="0">
                <a:solidFill>
                  <a:schemeClr val="bg1"/>
                </a:solidFill>
                <a:effectLst/>
                <a:latin typeface="Effra" panose="020B0603020203020204" pitchFamily="34" charset="0"/>
                <a:cs typeface="Effra" panose="020B0603020203020204" pitchFamily="34" charset="0"/>
              </a:rPr>
            </a:br>
            <a:r>
              <a:rPr lang="en-GB" sz="1200" b="0" i="0" u="none" strike="noStrike" dirty="0" err="1">
                <a:solidFill>
                  <a:schemeClr val="bg1"/>
                </a:solidFill>
                <a:effectLst/>
                <a:latin typeface="Effra" panose="020B0603020203020204" pitchFamily="34" charset="0"/>
                <a:cs typeface="Effra" panose="020B0603020203020204" pitchFamily="34" charset="0"/>
              </a:rPr>
              <a:t>Spokepeople</a:t>
            </a:r>
            <a:r>
              <a:rPr lang="en-GB" sz="1200" b="0" i="0" u="none" strike="noStrike" dirty="0">
                <a:solidFill>
                  <a:schemeClr val="bg1"/>
                </a:solidFill>
                <a:effectLst/>
                <a:latin typeface="Effra" panose="020B0603020203020204" pitchFamily="34" charset="0"/>
                <a:cs typeface="Effra" panose="020B0603020203020204" pitchFamily="34" charset="0"/>
              </a:rPr>
              <a:t> on JT on CAN Panels + feeding lines to energy </a:t>
            </a:r>
            <a:r>
              <a:rPr lang="en-GB" sz="1200" b="0" i="0" u="none" strike="noStrike" dirty="0" err="1">
                <a:solidFill>
                  <a:schemeClr val="bg1"/>
                </a:solidFill>
                <a:effectLst/>
                <a:latin typeface="Effra" panose="020B0603020203020204" pitchFamily="34" charset="0"/>
                <a:cs typeface="Effra" panose="020B0603020203020204" pitchFamily="34" charset="0"/>
              </a:rPr>
              <a:t>spokepeople</a:t>
            </a:r>
            <a:br>
              <a:rPr lang="en-GB" sz="1200" b="0" i="0" u="none" strike="noStrike" dirty="0">
                <a:solidFill>
                  <a:schemeClr val="bg1"/>
                </a:solidFill>
                <a:effectLst/>
                <a:latin typeface="Effra" panose="020B0603020203020204" pitchFamily="34" charset="0"/>
                <a:cs typeface="Effra" panose="020B0603020203020204" pitchFamily="34" charset="0"/>
              </a:rPr>
            </a:br>
            <a:r>
              <a:rPr lang="en-GB" sz="1200" b="0" i="0" u="none" strike="noStrike" dirty="0" err="1">
                <a:solidFill>
                  <a:schemeClr val="bg1"/>
                </a:solidFill>
                <a:effectLst/>
                <a:latin typeface="Effra" panose="020B0603020203020204" pitchFamily="34" charset="0"/>
                <a:cs typeface="Effra" panose="020B0603020203020204" pitchFamily="34" charset="0"/>
              </a:rPr>
              <a:t>Quotecards</a:t>
            </a:r>
            <a:endParaRPr lang="fr-FR" sz="1200" dirty="0">
              <a:solidFill>
                <a:schemeClr val="bg1"/>
              </a:solidFill>
              <a:latin typeface="Effra" panose="020B0603020203020204" pitchFamily="34" charset="0"/>
              <a:cs typeface="Effra" panose="020B0603020203020204" pitchFamily="34" charset="0"/>
            </a:endParaRPr>
          </a:p>
        </p:txBody>
      </p:sp>
    </p:spTree>
    <p:extLst>
      <p:ext uri="{BB962C8B-B14F-4D97-AF65-F5344CB8AC3E}">
        <p14:creationId xmlns:p14="http://schemas.microsoft.com/office/powerpoint/2010/main" val="1268158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240EF4-87D0-4169-7AB5-0E03B396425B}"/>
              </a:ext>
            </a:extLst>
          </p:cNvPr>
          <p:cNvGraphicFramePr>
            <a:graphicFrameLocks noGrp="1"/>
          </p:cNvGraphicFramePr>
          <p:nvPr>
            <p:extLst>
              <p:ext uri="{D42A27DB-BD31-4B8C-83A1-F6EECF244321}">
                <p14:modId xmlns:p14="http://schemas.microsoft.com/office/powerpoint/2010/main" val="1785714997"/>
              </p:ext>
            </p:extLst>
          </p:nvPr>
        </p:nvGraphicFramePr>
        <p:xfrm>
          <a:off x="388511" y="379630"/>
          <a:ext cx="8366978" cy="2696079"/>
        </p:xfrm>
        <a:graphic>
          <a:graphicData uri="http://schemas.openxmlformats.org/drawingml/2006/table">
            <a:tbl>
              <a:tblPr/>
              <a:tblGrid>
                <a:gridCol w="1868767">
                  <a:extLst>
                    <a:ext uri="{9D8B030D-6E8A-4147-A177-3AD203B41FA5}">
                      <a16:colId xmlns:a16="http://schemas.microsoft.com/office/drawing/2014/main" val="3144834370"/>
                    </a:ext>
                  </a:extLst>
                </a:gridCol>
                <a:gridCol w="6498211">
                  <a:extLst>
                    <a:ext uri="{9D8B030D-6E8A-4147-A177-3AD203B41FA5}">
                      <a16:colId xmlns:a16="http://schemas.microsoft.com/office/drawing/2014/main" val="592449301"/>
                    </a:ext>
                  </a:extLst>
                </a:gridCol>
              </a:tblGrid>
              <a:tr h="2083334">
                <a:tc rowSpan="2">
                  <a:txBody>
                    <a:bodyPr/>
                    <a:lstStyle/>
                    <a:p>
                      <a:pPr rtl="0" fontAlgn="t">
                        <a:spcBef>
                          <a:spcPts val="0"/>
                        </a:spcBef>
                        <a:spcAft>
                          <a:spcPts val="0"/>
                        </a:spcAft>
                      </a:pPr>
                      <a:r>
                        <a:rPr lang="en-GB" sz="1600" b="0" i="0" u="none" strike="noStrike" dirty="0">
                          <a:solidFill>
                            <a:schemeClr val="bg1"/>
                          </a:solidFill>
                          <a:effectLst/>
                          <a:latin typeface="Arial" panose="020B0604020202020204" pitchFamily="34" charset="0"/>
                        </a:rPr>
                        <a:t>UAE Just Transition Work Programme  </a:t>
                      </a:r>
                      <a:endParaRPr lang="en-GB" sz="900" dirty="0">
                        <a:solidFill>
                          <a:schemeClr val="bg1"/>
                        </a:solidFill>
                        <a:effectLst/>
                      </a:endParaRPr>
                    </a:p>
                  </a:txBody>
                  <a:tcPr marL="61588" marR="61588" marT="61588" marB="61588"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GB" sz="1600" b="1" i="0" u="none" strike="noStrike">
                          <a:solidFill>
                            <a:srgbClr val="000000"/>
                          </a:solidFill>
                          <a:effectLst/>
                          <a:latin typeface="Arial" panose="020B0604020202020204" pitchFamily="34" charset="0"/>
                        </a:rPr>
                        <a:t>Scope </a:t>
                      </a:r>
                      <a:r>
                        <a:rPr lang="en-GB" sz="1600" b="0" i="0" u="none" strike="noStrike">
                          <a:solidFill>
                            <a:srgbClr val="000000"/>
                          </a:solidFill>
                          <a:effectLst/>
                          <a:latin typeface="Arial" panose="020B0604020202020204" pitchFamily="34" charset="0"/>
                        </a:rPr>
                        <a:t>addresses the </a:t>
                      </a:r>
                      <a:r>
                        <a:rPr lang="en-GB" sz="1600" b="1" i="0" u="none" strike="noStrike">
                          <a:solidFill>
                            <a:srgbClr val="000000"/>
                          </a:solidFill>
                          <a:effectLst/>
                          <a:latin typeface="Arial" panose="020B0604020202020204" pitchFamily="34" charset="0"/>
                        </a:rPr>
                        <a:t>workforce </a:t>
                      </a:r>
                      <a:r>
                        <a:rPr lang="en-GB" sz="1600" b="0" i="0" u="none" strike="noStrike">
                          <a:solidFill>
                            <a:srgbClr val="000000"/>
                          </a:solidFill>
                          <a:effectLst/>
                          <a:latin typeface="Arial" panose="020B0604020202020204" pitchFamily="34" charset="0"/>
                        </a:rPr>
                        <a:t>and other socio-economic dimensions, discusses </a:t>
                      </a:r>
                      <a:r>
                        <a:rPr lang="en-GB" sz="1600" b="1" i="0" u="none" strike="noStrike">
                          <a:solidFill>
                            <a:srgbClr val="000000"/>
                          </a:solidFill>
                          <a:effectLst/>
                          <a:latin typeface="Arial" panose="020B0604020202020204" pitchFamily="34" charset="0"/>
                        </a:rPr>
                        <a:t>international cooperation</a:t>
                      </a:r>
                      <a:r>
                        <a:rPr lang="en-GB" sz="1600" b="0" i="0" u="none" strike="noStrike">
                          <a:solidFill>
                            <a:srgbClr val="000000"/>
                          </a:solidFill>
                          <a:effectLst/>
                          <a:latin typeface="Arial" panose="020B0604020202020204" pitchFamily="34" charset="0"/>
                        </a:rPr>
                        <a:t> and covers ongoing work on just transition </a:t>
                      </a:r>
                      <a:r>
                        <a:rPr lang="en-GB" sz="1600" b="1" i="0" u="none" strike="noStrike">
                          <a:solidFill>
                            <a:srgbClr val="000000"/>
                          </a:solidFill>
                          <a:effectLst/>
                          <a:latin typeface="Arial" panose="020B0604020202020204" pitchFamily="34" charset="0"/>
                        </a:rPr>
                        <a:t>outside the UNFCCC</a:t>
                      </a:r>
                      <a:r>
                        <a:rPr lang="en-GB" sz="1600" b="0" i="0" u="none" strike="noStrike">
                          <a:solidFill>
                            <a:srgbClr val="000000"/>
                          </a:solidFill>
                          <a:effectLst/>
                          <a:latin typeface="Arial" panose="020B0604020202020204" pitchFamily="34" charset="0"/>
                        </a:rPr>
                        <a:t> </a:t>
                      </a:r>
                    </a:p>
                    <a:p>
                      <a:pPr rtl="0" fontAlgn="base">
                        <a:spcBef>
                          <a:spcPts val="0"/>
                        </a:spcBef>
                        <a:spcAft>
                          <a:spcPts val="0"/>
                        </a:spcAft>
                        <a:buFont typeface="Arial" panose="020B0604020202020204" pitchFamily="34" charset="0"/>
                        <a:buChar char="•"/>
                      </a:pPr>
                      <a:r>
                        <a:rPr lang="en-GB" sz="1600" b="0" i="0" u="none" strike="noStrike">
                          <a:solidFill>
                            <a:srgbClr val="000000"/>
                          </a:solidFill>
                          <a:effectLst/>
                          <a:latin typeface="Arial" panose="020B0604020202020204" pitchFamily="34" charset="0"/>
                        </a:rPr>
                        <a:t>Acknowledgment of the importance of</a:t>
                      </a:r>
                      <a:r>
                        <a:rPr lang="en-GB" sz="1600" b="1" i="0" u="none" strike="noStrike">
                          <a:solidFill>
                            <a:srgbClr val="000000"/>
                          </a:solidFill>
                          <a:effectLst/>
                          <a:latin typeface="Arial" panose="020B0604020202020204" pitchFamily="34" charset="0"/>
                        </a:rPr>
                        <a:t> respecting human rights</a:t>
                      </a:r>
                      <a:r>
                        <a:rPr lang="en-GB" sz="1600" b="0" i="0" u="none" strike="noStrike">
                          <a:solidFill>
                            <a:srgbClr val="000000"/>
                          </a:solidFill>
                          <a:effectLst/>
                          <a:latin typeface="Arial" panose="020B0604020202020204" pitchFamily="34" charset="0"/>
                        </a:rPr>
                        <a:t>, social justice, gender equality, etc.</a:t>
                      </a:r>
                    </a:p>
                    <a:p>
                      <a:pPr rtl="0" fontAlgn="base">
                        <a:spcBef>
                          <a:spcPts val="0"/>
                        </a:spcBef>
                        <a:spcAft>
                          <a:spcPts val="1000"/>
                        </a:spcAft>
                        <a:buFont typeface="Arial" panose="020B0604020202020204" pitchFamily="34" charset="0"/>
                        <a:buChar char="•"/>
                      </a:pPr>
                      <a:r>
                        <a:rPr lang="en-GB" sz="1600" b="0" i="0" u="none" strike="noStrike">
                          <a:solidFill>
                            <a:srgbClr val="000000"/>
                          </a:solidFill>
                          <a:effectLst/>
                          <a:latin typeface="Arial" panose="020B0604020202020204" pitchFamily="34" charset="0"/>
                        </a:rPr>
                        <a:t>Recognition of </a:t>
                      </a:r>
                      <a:r>
                        <a:rPr lang="en-GB" sz="1600" b="1" i="0" u="none" strike="noStrike">
                          <a:solidFill>
                            <a:srgbClr val="000000"/>
                          </a:solidFill>
                          <a:effectLst/>
                          <a:latin typeface="Arial" panose="020B0604020202020204" pitchFamily="34" charset="0"/>
                        </a:rPr>
                        <a:t>labor rights</a:t>
                      </a:r>
                      <a:r>
                        <a:rPr lang="en-GB" sz="1600" b="0" i="0" u="none" strike="noStrike">
                          <a:solidFill>
                            <a:srgbClr val="000000"/>
                          </a:solidFill>
                          <a:effectLst/>
                          <a:latin typeface="Arial" panose="020B0604020202020204" pitchFamily="34" charset="0"/>
                        </a:rPr>
                        <a:t>, social protection and social dialogue</a:t>
                      </a:r>
                    </a:p>
                  </a:txBody>
                  <a:tcPr marL="61588" marR="61588" marT="61588" marB="6158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D9EAD3"/>
                    </a:solidFill>
                  </a:tcPr>
                </a:tc>
                <a:extLst>
                  <a:ext uri="{0D108BD9-81ED-4DB2-BD59-A6C34878D82A}">
                    <a16:rowId xmlns:a16="http://schemas.microsoft.com/office/drawing/2014/main" val="2235082395"/>
                  </a:ext>
                </a:extLst>
              </a:tr>
              <a:tr h="612745">
                <a:tc vMerge="1">
                  <a:txBody>
                    <a:bodyPr/>
                    <a:lstStyle/>
                    <a:p>
                      <a:endParaRPr lang="fr-FR"/>
                    </a:p>
                  </a:txBody>
                  <a:tcPr/>
                </a:tc>
                <a:tc>
                  <a:txBody>
                    <a:bodyPr/>
                    <a:lstStyle/>
                    <a:p>
                      <a:pPr rtl="0" fontAlgn="base">
                        <a:spcBef>
                          <a:spcPts val="0"/>
                        </a:spcBef>
                        <a:spcAft>
                          <a:spcPts val="0"/>
                        </a:spcAft>
                        <a:buFont typeface="Arial" panose="020B0604020202020204" pitchFamily="34" charset="0"/>
                        <a:buChar char="•"/>
                      </a:pPr>
                      <a:r>
                        <a:rPr lang="en-GB" sz="1600" b="0" i="0" u="none" strike="noStrike" dirty="0">
                          <a:solidFill>
                            <a:srgbClr val="000000"/>
                          </a:solidFill>
                          <a:effectLst/>
                          <a:latin typeface="Arial" panose="020B0604020202020204" pitchFamily="34" charset="0"/>
                        </a:rPr>
                        <a:t>No mandate to deliver</a:t>
                      </a:r>
                      <a:r>
                        <a:rPr lang="en-GB" sz="1600" b="1" i="0" u="none" strike="noStrike" dirty="0">
                          <a:solidFill>
                            <a:srgbClr val="000000"/>
                          </a:solidFill>
                          <a:effectLst/>
                          <a:latin typeface="Arial" panose="020B0604020202020204" pitchFamily="34" charset="0"/>
                        </a:rPr>
                        <a:t> operational decisions</a:t>
                      </a:r>
                      <a:endParaRPr lang="en-GB" sz="1600" b="0" i="0" u="none" strike="noStrike" dirty="0">
                        <a:solidFill>
                          <a:srgbClr val="000000"/>
                        </a:solidFill>
                        <a:effectLst/>
                        <a:latin typeface="Arial" panose="020B0604020202020204" pitchFamily="34" charset="0"/>
                      </a:endParaRPr>
                    </a:p>
                    <a:p>
                      <a:pPr rtl="0" fontAlgn="base">
                        <a:spcBef>
                          <a:spcPts val="0"/>
                        </a:spcBef>
                        <a:spcAft>
                          <a:spcPts val="1000"/>
                        </a:spcAft>
                        <a:buFont typeface="Arial" panose="020B0604020202020204" pitchFamily="34" charset="0"/>
                        <a:buChar char="•"/>
                      </a:pPr>
                      <a:r>
                        <a:rPr lang="en-GB" sz="1600" b="0" i="0" u="none" strike="noStrike" dirty="0">
                          <a:solidFill>
                            <a:srgbClr val="000000"/>
                          </a:solidFill>
                          <a:effectLst/>
                          <a:latin typeface="Arial" panose="020B0604020202020204" pitchFamily="34" charset="0"/>
                        </a:rPr>
                        <a:t>No new </a:t>
                      </a:r>
                      <a:r>
                        <a:rPr lang="en-GB" sz="1600" b="1" i="0" u="none" strike="noStrike" dirty="0">
                          <a:solidFill>
                            <a:srgbClr val="000000"/>
                          </a:solidFill>
                          <a:effectLst/>
                          <a:latin typeface="Arial" panose="020B0604020202020204" pitchFamily="34" charset="0"/>
                        </a:rPr>
                        <a:t>means of involvement for observers</a:t>
                      </a:r>
                      <a:endParaRPr lang="en-GB" sz="1600" b="0" i="0" u="none" strike="noStrike" dirty="0">
                        <a:solidFill>
                          <a:srgbClr val="000000"/>
                        </a:solidFill>
                        <a:effectLst/>
                        <a:latin typeface="Arial" panose="020B0604020202020204" pitchFamily="34" charset="0"/>
                      </a:endParaRPr>
                    </a:p>
                  </a:txBody>
                  <a:tcPr marL="61588" marR="61588" marT="61588" marB="6158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2CC"/>
                    </a:solidFill>
                  </a:tcPr>
                </a:tc>
                <a:extLst>
                  <a:ext uri="{0D108BD9-81ED-4DB2-BD59-A6C34878D82A}">
                    <a16:rowId xmlns:a16="http://schemas.microsoft.com/office/drawing/2014/main" val="3293905656"/>
                  </a:ext>
                </a:extLst>
              </a:tr>
            </a:tbl>
          </a:graphicData>
        </a:graphic>
      </p:graphicFrame>
      <p:sp>
        <p:nvSpPr>
          <p:cNvPr id="4" name="Rectangle 1">
            <a:extLst>
              <a:ext uri="{FF2B5EF4-FFF2-40B4-BE49-F238E27FC236}">
                <a16:creationId xmlns:a16="http://schemas.microsoft.com/office/drawing/2014/main" id="{6A8F3DA1-8A0E-FE6B-C5B5-8EAF9EB032A7}"/>
              </a:ext>
            </a:extLst>
          </p:cNvPr>
          <p:cNvSpPr>
            <a:spLocks noChangeArrowheads="1"/>
          </p:cNvSpPr>
          <p:nvPr/>
        </p:nvSpPr>
        <p:spPr bwMode="auto">
          <a:xfrm>
            <a:off x="942975" y="1919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L" altLang="en-NL"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EAD32599-10D5-ED88-50E6-A279C27F2306}"/>
              </a:ext>
            </a:extLst>
          </p:cNvPr>
          <p:cNvSpPr txBox="1"/>
          <p:nvPr/>
        </p:nvSpPr>
        <p:spPr>
          <a:xfrm>
            <a:off x="323271" y="3329831"/>
            <a:ext cx="8432217" cy="523220"/>
          </a:xfrm>
          <a:prstGeom prst="rect">
            <a:avLst/>
          </a:prstGeom>
          <a:noFill/>
        </p:spPr>
        <p:txBody>
          <a:bodyPr wrap="square">
            <a:spAutoFit/>
          </a:bodyPr>
          <a:lstStyle/>
          <a:p>
            <a:r>
              <a:rPr lang="en-GB" sz="1400" b="0" i="0" u="none" strike="noStrike" dirty="0">
                <a:solidFill>
                  <a:schemeClr val="bg1"/>
                </a:solidFill>
                <a:effectLst/>
                <a:latin typeface="Galvji" panose="020B0504020202020204" pitchFamily="34" charset="77"/>
              </a:rPr>
              <a:t>Beyond official outcomes, CAN’s work defined what the debate on the JTWP was going to be (notably on securing a broader scope and adding international cooperation)</a:t>
            </a:r>
            <a:endParaRPr lang="fr-FR" dirty="0">
              <a:solidFill>
                <a:schemeClr val="bg1"/>
              </a:solidFill>
              <a:latin typeface="Galvji" panose="020B0504020202020204" pitchFamily="34" charset="77"/>
            </a:endParaRPr>
          </a:p>
        </p:txBody>
      </p:sp>
    </p:spTree>
    <p:extLst>
      <p:ext uri="{BB962C8B-B14F-4D97-AF65-F5344CB8AC3E}">
        <p14:creationId xmlns:p14="http://schemas.microsoft.com/office/powerpoint/2010/main" val="1637286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8044-A39B-AC82-0E18-2100C1AD61D5}"/>
              </a:ext>
            </a:extLst>
          </p:cNvPr>
          <p:cNvSpPr>
            <a:spLocks noGrp="1"/>
          </p:cNvSpPr>
          <p:nvPr>
            <p:ph type="title"/>
          </p:nvPr>
        </p:nvSpPr>
        <p:spPr/>
        <p:txBody>
          <a:bodyPr/>
          <a:lstStyle/>
          <a:p>
            <a:endParaRPr lang="fr-FR"/>
          </a:p>
        </p:txBody>
      </p:sp>
      <p:pic>
        <p:nvPicPr>
          <p:cNvPr id="3" name="Picture 2">
            <a:extLst>
              <a:ext uri="{FF2B5EF4-FFF2-40B4-BE49-F238E27FC236}">
                <a16:creationId xmlns:a16="http://schemas.microsoft.com/office/drawing/2014/main" id="{AA85CFEB-281F-47DF-7B2C-7EE51F71356F}"/>
              </a:ext>
            </a:extLst>
          </p:cNvPr>
          <p:cNvPicPr>
            <a:picLocks noChangeAspect="1"/>
          </p:cNvPicPr>
          <p:nvPr/>
        </p:nvPicPr>
        <p:blipFill>
          <a:blip r:embed="rId2"/>
          <a:stretch>
            <a:fillRect/>
          </a:stretch>
        </p:blipFill>
        <p:spPr>
          <a:xfrm>
            <a:off x="685800" y="372618"/>
            <a:ext cx="7772400" cy="4398264"/>
          </a:xfrm>
          <a:prstGeom prst="rect">
            <a:avLst/>
          </a:prstGeom>
        </p:spPr>
      </p:pic>
    </p:spTree>
    <p:extLst>
      <p:ext uri="{BB962C8B-B14F-4D97-AF65-F5344CB8AC3E}">
        <p14:creationId xmlns:p14="http://schemas.microsoft.com/office/powerpoint/2010/main" val="3848669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282bf65aa9d_0_23"/>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 b="1" dirty="0">
                <a:latin typeface="Effra" panose="020B0603020203020204" pitchFamily="34" charset="0"/>
                <a:cs typeface="Effra" panose="020B0603020203020204" pitchFamily="34" charset="0"/>
              </a:rPr>
              <a:t>TO BE CONTINUED…</a:t>
            </a:r>
            <a:endParaRPr b="1" dirty="0">
              <a:latin typeface="Effra" panose="020B0603020203020204" pitchFamily="34" charset="0"/>
              <a:cs typeface="Effra" panose="020B0603020203020204" pitchFamily="34" charset="0"/>
            </a:endParaRPr>
          </a:p>
        </p:txBody>
      </p:sp>
    </p:spTree>
    <p:extLst>
      <p:ext uri="{BB962C8B-B14F-4D97-AF65-F5344CB8AC3E}">
        <p14:creationId xmlns:p14="http://schemas.microsoft.com/office/powerpoint/2010/main" val="4066030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g28680ba7e61_0_323"/>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 b="1" dirty="0">
                <a:latin typeface="Effra" panose="020B0603020203020204" pitchFamily="34" charset="0"/>
                <a:cs typeface="Effra" panose="020B0603020203020204" pitchFamily="34" charset="0"/>
              </a:rPr>
              <a:t>Recommended reading</a:t>
            </a:r>
            <a:endParaRPr b="1" dirty="0">
              <a:latin typeface="Effra" panose="020B0603020203020204" pitchFamily="34" charset="0"/>
              <a:cs typeface="Effra" panose="020B0603020203020204" pitchFamily="34" charset="0"/>
            </a:endParaRPr>
          </a:p>
        </p:txBody>
      </p:sp>
      <p:sp>
        <p:nvSpPr>
          <p:cNvPr id="1045" name="Google Shape;1045;g28680ba7e61_0_323"/>
          <p:cNvSpPr txBox="1">
            <a:spLocks noGrp="1"/>
          </p:cNvSpPr>
          <p:nvPr>
            <p:ph type="body" idx="1"/>
          </p:nvPr>
        </p:nvSpPr>
        <p:spPr>
          <a:prstGeom prst="rect">
            <a:avLst/>
          </a:prstGeom>
          <a:noFill/>
          <a:ln>
            <a:noFill/>
          </a:ln>
        </p:spPr>
        <p:txBody>
          <a:bodyPr spcFirstLastPara="1" wrap="square" lIns="91425" tIns="91425" rIns="91425" bIns="91425" anchor="ctr" anchorCtr="0">
            <a:noAutofit/>
          </a:bodyPr>
          <a:lstStyle/>
          <a:p>
            <a:pPr marL="285750" indent="-285750"/>
            <a:r>
              <a:rPr lang="en" sz="1600" dirty="0"/>
              <a:t>Newell, P. and Mulvaney, D. (2013), The political economy of the ‘just transition’. The Geographical Journal, 179: 132-140.</a:t>
            </a:r>
            <a:r>
              <a:rPr lang="en" sz="1600" dirty="0">
                <a:uFill>
                  <a:noFill/>
                </a:uFill>
                <a:hlinkClick r:id="rId3"/>
              </a:rPr>
              <a:t> https://doi.org/10.1111/geoj.12008</a:t>
            </a:r>
            <a:endParaRPr lang="en" sz="1600" dirty="0">
              <a:uFill>
                <a:noFill/>
              </a:uFill>
            </a:endParaRPr>
          </a:p>
          <a:p>
            <a:pPr marL="285750" indent="-285750"/>
            <a:r>
              <a:rPr lang="en" sz="1600" dirty="0"/>
              <a:t>Morena, Edouard &amp; Krause, </a:t>
            </a:r>
            <a:r>
              <a:rPr lang="en" sz="1600" dirty="0" err="1"/>
              <a:t>Dunja</a:t>
            </a:r>
            <a:r>
              <a:rPr lang="en" sz="1600" dirty="0"/>
              <a:t> &amp; </a:t>
            </a:r>
            <a:r>
              <a:rPr lang="en" sz="1600" dirty="0" err="1"/>
              <a:t>Stevis</a:t>
            </a:r>
            <a:r>
              <a:rPr lang="en" sz="1600" dirty="0"/>
              <a:t>, Dimitris. (2019). Introduction: The Genealogy and Contemporary Politics of Just Transitions.</a:t>
            </a:r>
            <a:endParaRPr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282bf65aa9d_0_23"/>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
              <a:t>Q&amp;A</a:t>
            </a:r>
            <a:endParaRPr/>
          </a:p>
        </p:txBody>
      </p:sp>
    </p:spTree>
    <p:extLst>
      <p:ext uri="{BB962C8B-B14F-4D97-AF65-F5344CB8AC3E}">
        <p14:creationId xmlns:p14="http://schemas.microsoft.com/office/powerpoint/2010/main" val="198626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dirty="0">
                <a:latin typeface="Effra" panose="020B0603020203020204" pitchFamily="34" charset="0"/>
                <a:cs typeface="Effra" panose="020B0603020203020204" pitchFamily="34" charset="0"/>
              </a:rPr>
              <a:t>EMISSION SHARES (SECTOR, HISTORICAL RESPONSIBILITIES)</a:t>
            </a:r>
            <a:endParaRPr b="1" dirty="0">
              <a:latin typeface="Effra" panose="020B0603020203020204" pitchFamily="34" charset="0"/>
              <a:cs typeface="Effra" panose="020B0603020203020204" pitchFamily="34" charset="0"/>
            </a:endParaRPr>
          </a:p>
        </p:txBody>
      </p:sp>
      <p:pic>
        <p:nvPicPr>
          <p:cNvPr id="162" name="Google Shape;162;p11"/>
          <p:cNvPicPr preferRelativeResize="0"/>
          <p:nvPr/>
        </p:nvPicPr>
        <p:blipFill rotWithShape="1">
          <a:blip r:embed="rId3">
            <a:alphaModFix/>
          </a:blip>
          <a:srcRect/>
          <a:stretch/>
        </p:blipFill>
        <p:spPr>
          <a:xfrm>
            <a:off x="76200" y="819900"/>
            <a:ext cx="5512191" cy="3790200"/>
          </a:xfrm>
          <a:prstGeom prst="rect">
            <a:avLst/>
          </a:prstGeom>
          <a:noFill/>
          <a:ln>
            <a:noFill/>
          </a:ln>
        </p:spPr>
      </p:pic>
      <p:pic>
        <p:nvPicPr>
          <p:cNvPr id="163" name="Google Shape;163;p11"/>
          <p:cNvPicPr preferRelativeResize="0"/>
          <p:nvPr/>
        </p:nvPicPr>
        <p:blipFill rotWithShape="1">
          <a:blip r:embed="rId4">
            <a:alphaModFix/>
          </a:blip>
          <a:srcRect/>
          <a:stretch/>
        </p:blipFill>
        <p:spPr>
          <a:xfrm>
            <a:off x="5805700" y="824400"/>
            <a:ext cx="3158528" cy="3790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dirty="0">
                <a:latin typeface="Effra" panose="020B0603020203020204" pitchFamily="34" charset="0"/>
                <a:cs typeface="Effra" panose="020B0603020203020204" pitchFamily="34" charset="0"/>
              </a:rPr>
              <a:t>EMISSION SHARES (INCOME)</a:t>
            </a:r>
            <a:endParaRPr b="1" dirty="0">
              <a:latin typeface="Effra" panose="020B0603020203020204" pitchFamily="34" charset="0"/>
              <a:cs typeface="Effra" panose="020B0603020203020204" pitchFamily="34" charset="0"/>
            </a:endParaRPr>
          </a:p>
        </p:txBody>
      </p:sp>
      <p:pic>
        <p:nvPicPr>
          <p:cNvPr id="169" name="Google Shape;169;p12"/>
          <p:cNvPicPr preferRelativeResize="0"/>
          <p:nvPr/>
        </p:nvPicPr>
        <p:blipFill rotWithShape="1">
          <a:blip r:embed="rId3">
            <a:alphaModFix/>
          </a:blip>
          <a:srcRect/>
          <a:stretch/>
        </p:blipFill>
        <p:spPr>
          <a:xfrm>
            <a:off x="1173552" y="822550"/>
            <a:ext cx="7118249" cy="4320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dirty="0">
                <a:latin typeface="Effra" panose="020B0603020203020204" pitchFamily="34" charset="0"/>
                <a:cs typeface="Effra" panose="020B0603020203020204" pitchFamily="34" charset="0"/>
              </a:rPr>
              <a:t>IMPACTS</a:t>
            </a:r>
            <a:endParaRPr b="1" dirty="0">
              <a:latin typeface="Effra" panose="020B0603020203020204" pitchFamily="34" charset="0"/>
              <a:cs typeface="Effra" panose="020B0603020203020204" pitchFamily="34" charset="0"/>
            </a:endParaRPr>
          </a:p>
        </p:txBody>
      </p:sp>
      <p:pic>
        <p:nvPicPr>
          <p:cNvPr id="175" name="Google Shape;175;p13"/>
          <p:cNvPicPr preferRelativeResize="0"/>
          <p:nvPr/>
        </p:nvPicPr>
        <p:blipFill rotWithShape="1">
          <a:blip r:embed="rId3">
            <a:alphaModFix/>
          </a:blip>
          <a:srcRect/>
          <a:stretch/>
        </p:blipFill>
        <p:spPr>
          <a:xfrm>
            <a:off x="152400" y="771450"/>
            <a:ext cx="3156545" cy="4219650"/>
          </a:xfrm>
          <a:prstGeom prst="rect">
            <a:avLst/>
          </a:prstGeom>
          <a:noFill/>
          <a:ln>
            <a:noFill/>
          </a:ln>
        </p:spPr>
      </p:pic>
      <p:pic>
        <p:nvPicPr>
          <p:cNvPr id="176" name="Google Shape;176;p13"/>
          <p:cNvPicPr preferRelativeResize="0"/>
          <p:nvPr/>
        </p:nvPicPr>
        <p:blipFill rotWithShape="1">
          <a:blip r:embed="rId4">
            <a:alphaModFix/>
          </a:blip>
          <a:srcRect/>
          <a:stretch/>
        </p:blipFill>
        <p:spPr>
          <a:xfrm>
            <a:off x="3461345" y="771450"/>
            <a:ext cx="3481644" cy="4219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7cdbba63af_0_5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Effra" panose="020B0603020203020204" pitchFamily="34" charset="0"/>
                <a:cs typeface="Effra" panose="020B0603020203020204" pitchFamily="34" charset="0"/>
              </a:rPr>
              <a:t>“EFFICIENCY” VS JUSTICE</a:t>
            </a:r>
            <a:endParaRPr b="1" dirty="0">
              <a:latin typeface="Effra" panose="020B0603020203020204" pitchFamily="34" charset="0"/>
              <a:cs typeface="Effra" panose="020B0603020203020204" pitchFamily="34" charset="0"/>
            </a:endParaRPr>
          </a:p>
        </p:txBody>
      </p:sp>
      <p:sp>
        <p:nvSpPr>
          <p:cNvPr id="301" name="Google Shape;301;g27cdbba63af_0_5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777777"/>
                </a:solidFill>
                <a:latin typeface="Galvji" panose="020B0504020202020204" pitchFamily="34" charset="77"/>
              </a:rPr>
              <a:t>Emissions and attempts to cut them can not be disconnected from the reality they come from </a:t>
            </a:r>
            <a:endParaRPr sz="1600" b="1" dirty="0">
              <a:solidFill>
                <a:srgbClr val="777777"/>
              </a:solidFill>
              <a:latin typeface="Galvji" panose="020B0504020202020204" pitchFamily="34" charset="77"/>
            </a:endParaRPr>
          </a:p>
          <a:p>
            <a:pPr marL="457200" lvl="0" indent="-330200" algn="l" rtl="0">
              <a:spcBef>
                <a:spcPts val="0"/>
              </a:spcBef>
              <a:spcAft>
                <a:spcPts val="0"/>
              </a:spcAft>
              <a:buClr>
                <a:srgbClr val="777777"/>
              </a:buClr>
              <a:buSzPts val="1600"/>
              <a:buChar char="●"/>
            </a:pPr>
            <a:r>
              <a:rPr lang="en" sz="1600" b="1" dirty="0">
                <a:solidFill>
                  <a:srgbClr val="777777"/>
                </a:solidFill>
                <a:latin typeface="Galvji" panose="020B0504020202020204" pitchFamily="34" charset="77"/>
              </a:rPr>
              <a:t>need to be thought holistically and in dynamic relationship with other variables defining societies (inequalities - N/S, intra), gender/ethnic/class oppressions, </a:t>
            </a:r>
            <a:r>
              <a:rPr lang="en" sz="1600" b="1" dirty="0" err="1">
                <a:solidFill>
                  <a:srgbClr val="777777"/>
                </a:solidFill>
                <a:latin typeface="Galvji" panose="020B0504020202020204" pitchFamily="34" charset="77"/>
              </a:rPr>
              <a:t>etc</a:t>
            </a:r>
            <a:r>
              <a:rPr lang="en" sz="1600" b="1" dirty="0">
                <a:solidFill>
                  <a:srgbClr val="777777"/>
                </a:solidFill>
                <a:latin typeface="Galvji" panose="020B0504020202020204" pitchFamily="34" charset="77"/>
              </a:rPr>
              <a:t>). </a:t>
            </a:r>
            <a:endParaRPr sz="1600" b="1" dirty="0">
              <a:solidFill>
                <a:srgbClr val="777777"/>
              </a:solidFill>
              <a:latin typeface="Galvji" panose="020B0504020202020204" pitchFamily="34" charset="77"/>
            </a:endParaRPr>
          </a:p>
          <a:p>
            <a:pPr marL="457200" lvl="0" indent="-330200" algn="l" rtl="0">
              <a:spcBef>
                <a:spcPts val="0"/>
              </a:spcBef>
              <a:spcAft>
                <a:spcPts val="0"/>
              </a:spcAft>
              <a:buClr>
                <a:srgbClr val="777777"/>
              </a:buClr>
              <a:buSzPts val="1600"/>
              <a:buChar char="●"/>
            </a:pPr>
            <a:r>
              <a:rPr lang="en" sz="1600" b="1" dirty="0">
                <a:solidFill>
                  <a:srgbClr val="777777"/>
                </a:solidFill>
                <a:latin typeface="Galvji" panose="020B0504020202020204" pitchFamily="34" charset="77"/>
              </a:rPr>
              <a:t>Ignoring the latter =&gt; climate policies additional driver of status quo =&gt;</a:t>
            </a:r>
            <a:r>
              <a:rPr lang="en" sz="1600" b="1" dirty="0" err="1">
                <a:solidFill>
                  <a:srgbClr val="777777"/>
                </a:solidFill>
                <a:latin typeface="Galvji" panose="020B0504020202020204" pitchFamily="34" charset="77"/>
              </a:rPr>
              <a:t>legitimisation</a:t>
            </a:r>
            <a:r>
              <a:rPr lang="en" sz="1600" b="1" dirty="0">
                <a:solidFill>
                  <a:srgbClr val="777777"/>
                </a:solidFill>
                <a:latin typeface="Galvji" panose="020B0504020202020204" pitchFamily="34" charset="77"/>
              </a:rPr>
              <a:t> of those opposing climate action across the board. </a:t>
            </a:r>
            <a:endParaRPr sz="1700" b="1" dirty="0">
              <a:solidFill>
                <a:srgbClr val="777777"/>
              </a:solidFill>
              <a:latin typeface="Galvji" panose="020B0504020202020204" pitchFamily="34" charset="77"/>
            </a:endParaRPr>
          </a:p>
          <a:p>
            <a:pPr marL="0" lvl="0" indent="0" algn="l" rtl="0">
              <a:spcBef>
                <a:spcPts val="0"/>
              </a:spcBef>
              <a:spcAft>
                <a:spcPts val="0"/>
              </a:spcAft>
              <a:buNone/>
            </a:pPr>
            <a:endParaRPr sz="2300" dirty="0">
              <a:solidFill>
                <a:srgbClr val="77777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7f54dd3239_0_58"/>
          <p:cNvSpPr txBox="1">
            <a:spLocks noGrp="1"/>
          </p:cNvSpPr>
          <p:nvPr>
            <p:ph type="title"/>
          </p:nvPr>
        </p:nvSpPr>
        <p:spPr>
          <a:xfrm>
            <a:off x="202392" y="661723"/>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Effra" panose="020B0603020203020204" pitchFamily="34" charset="0"/>
                <a:cs typeface="Effra" panose="020B0603020203020204" pitchFamily="34" charset="0"/>
              </a:rPr>
              <a:t>UNFCCC: A BATTLEGORUND FOR CLIMATE JUSTICE</a:t>
            </a:r>
            <a:endParaRPr b="1" dirty="0">
              <a:latin typeface="Effra" panose="020B0603020203020204" pitchFamily="34" charset="0"/>
              <a:cs typeface="Effra" panose="020B0603020203020204" pitchFamily="34" charset="0"/>
            </a:endParaRPr>
          </a:p>
        </p:txBody>
      </p:sp>
      <p:sp>
        <p:nvSpPr>
          <p:cNvPr id="470" name="Google Shape;470;g27f54dd3239_0_5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600" dirty="0">
                <a:solidFill>
                  <a:srgbClr val="2A2A2A"/>
                </a:solidFill>
                <a:latin typeface="Galvji" panose="020B0504020202020204" pitchFamily="34" charset="77"/>
              </a:rPr>
              <a:t>UNFCCC as a space for defining climate governance:</a:t>
            </a:r>
            <a:endParaRPr sz="1600" dirty="0">
              <a:solidFill>
                <a:srgbClr val="2A2A2A"/>
              </a:solidFill>
              <a:latin typeface="Galvji" panose="020B0504020202020204" pitchFamily="34" charset="77"/>
            </a:endParaRPr>
          </a:p>
          <a:p>
            <a:pPr marL="457200" marR="0" lvl="0" indent="-342900" algn="l" rtl="0">
              <a:lnSpc>
                <a:spcPct val="115000"/>
              </a:lnSpc>
              <a:spcBef>
                <a:spcPts val="0"/>
              </a:spcBef>
              <a:spcAft>
                <a:spcPts val="0"/>
              </a:spcAft>
              <a:buClr>
                <a:srgbClr val="2A2A2A"/>
              </a:buClr>
              <a:buSzPts val="1800"/>
              <a:buChar char="-"/>
            </a:pPr>
            <a:r>
              <a:rPr lang="en" sz="1600" dirty="0">
                <a:solidFill>
                  <a:srgbClr val="2A2A2A"/>
                </a:solidFill>
                <a:latin typeface="Galvji" panose="020B0504020202020204" pitchFamily="34" charset="77"/>
              </a:rPr>
              <a:t>CBDR-RC ; Equity principles</a:t>
            </a:r>
            <a:endParaRPr sz="1600" dirty="0">
              <a:solidFill>
                <a:srgbClr val="2A2A2A"/>
              </a:solidFill>
              <a:latin typeface="Galvji" panose="020B0504020202020204" pitchFamily="34" charset="77"/>
            </a:endParaRPr>
          </a:p>
          <a:p>
            <a:pPr marL="457200" marR="0" lvl="0" indent="-342900" algn="l" rtl="0">
              <a:lnSpc>
                <a:spcPct val="115000"/>
              </a:lnSpc>
              <a:spcBef>
                <a:spcPts val="0"/>
              </a:spcBef>
              <a:spcAft>
                <a:spcPts val="0"/>
              </a:spcAft>
              <a:buClr>
                <a:srgbClr val="2A2A2A"/>
              </a:buClr>
              <a:buSzPts val="1800"/>
              <a:buChar char="-"/>
            </a:pPr>
            <a:r>
              <a:rPr lang="en" sz="1600" dirty="0">
                <a:solidFill>
                  <a:srgbClr val="2A2A2A"/>
                </a:solidFill>
                <a:latin typeface="Galvji" panose="020B0504020202020204" pitchFamily="34" charset="77"/>
              </a:rPr>
              <a:t>Expanding coverage of issues</a:t>
            </a:r>
            <a:endParaRPr sz="1600" dirty="0">
              <a:solidFill>
                <a:srgbClr val="2A2A2A"/>
              </a:solidFill>
              <a:latin typeface="Galvji" panose="020B0504020202020204" pitchFamily="34" charset="77"/>
            </a:endParaRPr>
          </a:p>
          <a:p>
            <a:pPr marL="457200" marR="0" lvl="0" indent="-342900" algn="l" rtl="0">
              <a:lnSpc>
                <a:spcPct val="115000"/>
              </a:lnSpc>
              <a:spcBef>
                <a:spcPts val="0"/>
              </a:spcBef>
              <a:spcAft>
                <a:spcPts val="0"/>
              </a:spcAft>
              <a:buClr>
                <a:srgbClr val="2A2A2A"/>
              </a:buClr>
              <a:buSzPts val="1800"/>
              <a:buChar char="-"/>
            </a:pPr>
            <a:r>
              <a:rPr lang="en" sz="1600" dirty="0">
                <a:solidFill>
                  <a:srgbClr val="2A2A2A"/>
                </a:solidFill>
                <a:latin typeface="Galvji" panose="020B0504020202020204" pitchFamily="34" charset="77"/>
              </a:rPr>
              <a:t>Relatively flexible (not without effort) to new constituencies</a:t>
            </a:r>
            <a:endParaRPr sz="1600" dirty="0">
              <a:solidFill>
                <a:srgbClr val="2A2A2A"/>
              </a:solidFill>
              <a:latin typeface="Galvji" panose="020B0504020202020204" pitchFamily="34" charset="77"/>
            </a:endParaRPr>
          </a:p>
          <a:p>
            <a:pPr marL="0" marR="0" lvl="0" indent="0" algn="l" rtl="0">
              <a:lnSpc>
                <a:spcPct val="115000"/>
              </a:lnSpc>
              <a:spcBef>
                <a:spcPts val="0"/>
              </a:spcBef>
              <a:spcAft>
                <a:spcPts val="0"/>
              </a:spcAft>
              <a:buNone/>
            </a:pPr>
            <a:r>
              <a:rPr lang="en" sz="1600" dirty="0">
                <a:solidFill>
                  <a:srgbClr val="2A2A2A"/>
                </a:solidFill>
                <a:latin typeface="Galvji" panose="020B0504020202020204" pitchFamily="34" charset="77"/>
              </a:rPr>
              <a:t> </a:t>
            </a:r>
            <a:endParaRPr sz="1600" dirty="0">
              <a:solidFill>
                <a:srgbClr val="2A2A2A"/>
              </a:solidFill>
              <a:latin typeface="Galvji" panose="020B0504020202020204" pitchFamily="34" charset="77"/>
            </a:endParaRPr>
          </a:p>
          <a:p>
            <a:pPr marL="0" lvl="0" indent="0" algn="l" rtl="0">
              <a:spcBef>
                <a:spcPts val="0"/>
              </a:spcBef>
              <a:spcAft>
                <a:spcPts val="0"/>
              </a:spcAft>
              <a:buNone/>
            </a:pPr>
            <a:r>
              <a:rPr lang="en" sz="1600" dirty="0" err="1">
                <a:latin typeface="Galvji" panose="020B0504020202020204" pitchFamily="34" charset="77"/>
              </a:rPr>
              <a:t>Aykut</a:t>
            </a:r>
            <a:r>
              <a:rPr lang="en" sz="1600" dirty="0">
                <a:latin typeface="Galvji" panose="020B0504020202020204" pitchFamily="34" charset="77"/>
              </a:rPr>
              <a:t>/</a:t>
            </a:r>
            <a:r>
              <a:rPr lang="en" sz="1600" dirty="0" err="1">
                <a:latin typeface="Galvji" panose="020B0504020202020204" pitchFamily="34" charset="77"/>
              </a:rPr>
              <a:t>Dahan</a:t>
            </a:r>
            <a:r>
              <a:rPr lang="en" sz="1600" dirty="0">
                <a:latin typeface="Galvji" panose="020B0504020202020204" pitchFamily="34" charset="77"/>
              </a:rPr>
              <a:t> “</a:t>
            </a:r>
            <a:r>
              <a:rPr lang="en" sz="1600" dirty="0" err="1">
                <a:latin typeface="Galvji" panose="020B0504020202020204" pitchFamily="34" charset="77"/>
              </a:rPr>
              <a:t>globalisation</a:t>
            </a:r>
            <a:r>
              <a:rPr lang="en" sz="1600" dirty="0">
                <a:latin typeface="Galvji" panose="020B0504020202020204" pitchFamily="34" charset="77"/>
              </a:rPr>
              <a:t> of the climate problem” : extension of jurisdiction of the climate arena, encompassing ever-growing number of problems</a:t>
            </a:r>
            <a:endParaRPr sz="1600" dirty="0">
              <a:latin typeface="Galvji" panose="020B0504020202020204" pitchFamily="34" charset="77"/>
            </a:endParaRPr>
          </a:p>
          <a:p>
            <a:pPr marL="457200" lvl="0" indent="-342900" algn="l" rtl="0">
              <a:spcBef>
                <a:spcPts val="0"/>
              </a:spcBef>
              <a:spcAft>
                <a:spcPts val="0"/>
              </a:spcAft>
              <a:buSzPts val="1800"/>
              <a:buChar char="+"/>
            </a:pPr>
            <a:r>
              <a:rPr lang="en" sz="1600" dirty="0">
                <a:latin typeface="Galvji" panose="020B0504020202020204" pitchFamily="34" charset="77"/>
              </a:rPr>
              <a:t>A “</a:t>
            </a:r>
            <a:r>
              <a:rPr lang="en" sz="1600" dirty="0" err="1">
                <a:latin typeface="Galvji" panose="020B0504020202020204" pitchFamily="34" charset="77"/>
              </a:rPr>
              <a:t>climatisation</a:t>
            </a:r>
            <a:r>
              <a:rPr lang="en" sz="1600" dirty="0">
                <a:latin typeface="Galvji" panose="020B0504020202020204" pitchFamily="34" charset="77"/>
              </a:rPr>
              <a:t> of the world”: climate lens applied to other issues according to dominant logics of the climate regime. </a:t>
            </a:r>
            <a:endParaRPr sz="1600" dirty="0">
              <a:latin typeface="Galvji" panose="020B0504020202020204" pitchFamily="34" charset="77"/>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themeOverride>
</file>

<file path=docProps/app.xml><?xml version="1.0" encoding="utf-8"?>
<Properties xmlns="http://schemas.openxmlformats.org/officeDocument/2006/extended-properties" xmlns:vt="http://schemas.openxmlformats.org/officeDocument/2006/docPropsVTypes">
  <Template/>
  <TotalTime>6180</TotalTime>
  <Words>3571</Words>
  <Application>Microsoft Macintosh PowerPoint</Application>
  <PresentationFormat>On-screen Show (16:9)</PresentationFormat>
  <Paragraphs>244</Paragraphs>
  <Slides>48</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Effra</vt:lpstr>
      <vt:lpstr>Galvji</vt:lpstr>
      <vt:lpstr>Arial</vt:lpstr>
      <vt:lpstr>Times New Roman</vt:lpstr>
      <vt:lpstr>Calibri</vt:lpstr>
      <vt:lpstr>Roboto</vt:lpstr>
      <vt:lpstr>Material</vt:lpstr>
      <vt:lpstr>CLIMATE JUSTICE</vt:lpstr>
      <vt:lpstr>OBJECTIVE FOR THE SESSION</vt:lpstr>
      <vt:lpstr>PowerPoint Presentation</vt:lpstr>
      <vt:lpstr>COEQ/ PPM CONCENTRATIONS/ PROJECTIONS</vt:lpstr>
      <vt:lpstr>EMISSION SHARES (SECTOR, HISTORICAL RESPONSIBILITIES)</vt:lpstr>
      <vt:lpstr>EMISSION SHARES (INCOME)</vt:lpstr>
      <vt:lpstr>IMPACTS</vt:lpstr>
      <vt:lpstr>“EFFICIENCY” VS JUSTICE</vt:lpstr>
      <vt:lpstr>UNFCCC: A BATTLEGORUND FOR CLIMATE JUSTICE</vt:lpstr>
      <vt:lpstr>JUSTICE IN THE INTERNATIONAL REGIME (Orekeke, 2010)</vt:lpstr>
      <vt:lpstr>ADDITIONAL JUSTICE DIMENSIONS</vt:lpstr>
      <vt:lpstr>SNAPSHOT KEY DEVELOPMENTS AT UNFCCC</vt:lpstr>
      <vt:lpstr>WHO CARRIES DEMANDS?</vt:lpstr>
      <vt:lpstr>NON-STATE ACTORS – HOW DO THEY INTERACT WITH THE UNFCCC SPACE? </vt:lpstr>
      <vt:lpstr>NON-STATE ACTORS/JUSTICE DIMENSIONS</vt:lpstr>
      <vt:lpstr>PowerPoint Presentation</vt:lpstr>
      <vt:lpstr>LET’S THINK ABOUT SOCIAL-ENVIRONMENT TENSIONS</vt:lpstr>
      <vt:lpstr>Recommended reading</vt:lpstr>
      <vt:lpstr>Q&amp;A</vt:lpstr>
      <vt:lpstr>The example of a concept in dispute: Just Transition - Advocacy</vt:lpstr>
      <vt:lpstr>FEEDBACK TO THE GROUP EXCERCISE </vt:lpstr>
      <vt:lpstr>PowerPoint Presentation</vt:lpstr>
      <vt:lpstr>  - Business-as-usual vs climate action  - ‘Anti social’ mitigation - Tensions with other priorities - Continuation of an unjust Business As Usual    May be others: N-S impacts, Gender, tensions with other priorities.  </vt:lpstr>
      <vt:lpstr>The barriers to climate justice are to be found both, on the pressures from those rejecting climate action as from those offering “solutions” that further us away from rights/justice-based approaches.</vt:lpstr>
      <vt:lpstr>Thinking Climate Justice approaches</vt:lpstr>
      <vt:lpstr>CONCERNS  NEEDS  IDEAS</vt:lpstr>
      <vt:lpstr>LET’S THINK ABOUT CLIMATE POLICIES</vt:lpstr>
      <vt:lpstr>PowerPoint Presentation</vt:lpstr>
      <vt:lpstr>PowerPoint Presentation</vt:lpstr>
      <vt:lpstr>Genesis of ‘Just Transition’</vt:lpstr>
      <vt:lpstr>Genesis of ‘Just Transition’ II</vt:lpstr>
      <vt:lpstr>On climate policy, labour market impacts and inequalities (ILO)</vt:lpstr>
      <vt:lpstr>Adoption at International level </vt:lpstr>
      <vt:lpstr>At a glance</vt:lpstr>
      <vt:lpstr>Context has fundamentally changed</vt:lpstr>
      <vt:lpstr>Narratives</vt:lpstr>
      <vt:lpstr>Some trends</vt:lpstr>
      <vt:lpstr>A challenging context</vt:lpstr>
      <vt:lpstr>What to do? What is the opportunity?</vt:lpstr>
      <vt:lpstr>CONCERNS  NEEDS  IDEAS</vt:lpstr>
      <vt:lpstr>WHAT DID WE DO?</vt:lpstr>
      <vt:lpstr>RECLAIM CONCEPT GROUND IT ORGANISE A CONSTITUENCY FIGHT FOR SYSTEMIC SOLUTIONS BUILD THE SOCIETY WE NEED TO CONFRONT WHAT IS COMING</vt:lpstr>
      <vt:lpstr>ADVOCACY Bilaterals/Engagements With G77, South Africa, Brazil, EU, Colombia, Chile,Canada, Argentina, US, Bolivia  Circulation Of Text Analysis Interventions in the Contact Groups ECO Articles  INTERNAL COORDINATION Regular in-person meetings Tried to coordinate representation of JTWG Members in other CAN WGs    CROSS-CONSTITUENCY COLLABORATION  Regular in-person meetings with representatives from different constituencies  Joint analysis Aligning statements  ACTION Joined The Cross Constituency Action On Just Transition For Workers And Communities   COMMUNICATIONS Spokepeople on JT on CAN Panels + feeding lines to energy spokepeople Quotecards</vt:lpstr>
      <vt:lpstr>PowerPoint Presentation</vt:lpstr>
      <vt:lpstr>PowerPoint Presentation</vt:lpstr>
      <vt:lpstr>TO BE CONTINUED…</vt:lpstr>
      <vt:lpstr>Recommended reading</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Justice: Actors, Debates and Strategies deployed at the international level</dc:title>
  <cp:lastModifiedBy>Anabella Rosemberg</cp:lastModifiedBy>
  <cp:revision>7</cp:revision>
  <dcterms:modified xsi:type="dcterms:W3CDTF">2024-02-06T10:46:29Z</dcterms:modified>
</cp:coreProperties>
</file>