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9" r:id="rId3"/>
    <p:sldId id="260" r:id="rId4"/>
    <p:sldId id="269" r:id="rId5"/>
    <p:sldId id="258" r:id="rId6"/>
    <p:sldId id="261" r:id="rId7"/>
    <p:sldId id="290" r:id="rId8"/>
    <p:sldId id="257" r:id="rId9"/>
    <p:sldId id="262" r:id="rId10"/>
    <p:sldId id="268" r:id="rId11"/>
    <p:sldId id="283" r:id="rId12"/>
    <p:sldId id="286" r:id="rId13"/>
    <p:sldId id="287" r:id="rId14"/>
    <p:sldId id="284" r:id="rId15"/>
    <p:sldId id="285" r:id="rId16"/>
    <p:sldId id="28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p:restoredTop sz="94675"/>
  </p:normalViewPr>
  <p:slideViewPr>
    <p:cSldViewPr snapToGrid="0" snapToObjects="1">
      <p:cViewPr varScale="1">
        <p:scale>
          <a:sx n="109" d="100"/>
          <a:sy n="109"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97284A-732C-C24E-B30E-593BC407AAB8}" type="datetimeFigureOut">
              <a:rPr lang="en-US" smtClean="0"/>
              <a:t>6/28/2018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E1AAB-CE45-9249-8F69-01D0B0DB4694}" type="slidenum">
              <a:rPr lang="en-US" smtClean="0"/>
              <a:t>‹#›</a:t>
            </a:fld>
            <a:endParaRPr lang="en-US"/>
          </a:p>
        </p:txBody>
      </p:sp>
    </p:spTree>
    <p:extLst>
      <p:ext uri="{BB962C8B-B14F-4D97-AF65-F5344CB8AC3E}">
        <p14:creationId xmlns:p14="http://schemas.microsoft.com/office/powerpoint/2010/main" val="145198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BB623-88C7-8342-B6FF-99970E75ED71}" type="datetimeFigureOut">
              <a:rPr lang="en-US" smtClean="0"/>
              <a:t>6/28/2018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578EA-AD78-3647-8688-9639A9B4BA50}" type="slidenum">
              <a:rPr lang="en-US" smtClean="0"/>
              <a:t>‹#›</a:t>
            </a:fld>
            <a:endParaRPr lang="en-US"/>
          </a:p>
        </p:txBody>
      </p:sp>
    </p:spTree>
    <p:extLst>
      <p:ext uri="{BB962C8B-B14F-4D97-AF65-F5344CB8AC3E}">
        <p14:creationId xmlns:p14="http://schemas.microsoft.com/office/powerpoint/2010/main" val="164158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5587-B24B-6C4C-AFF2-9813E5D19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666499-6FCD-104F-B382-CC364FE4D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4DA292-8688-774F-A2E0-1349164BEA84}"/>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DFD14E9B-6EB1-A644-BF9B-EF8DAD9E2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033F0-9C0C-6B45-8702-3B9B4FEB4D30}"/>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412686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A9D0-1FAB-2C41-BDA1-EEA762253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C65931-1045-E14B-977A-5D1F6A711E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9CC0B-3664-754E-ACC1-5788CE6AF45E}"/>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277508CC-2497-774B-9F4E-14473B69F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A75F2-85D1-6744-A03B-1166990F0332}"/>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26809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46780-CE23-D548-BE25-E3960F9C0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B6333F-9DD3-EC4D-93CE-01299764B1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49B74-0630-1542-9560-11FCA7487073}"/>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86DFA834-B2DB-2E41-A0FD-9649807F7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84304-EABA-BE42-BB66-9FFA38109CC1}"/>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342294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E467-46B3-CB48-99E9-5255CEDF5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B9132-008E-1C4F-BB6F-20CAC96D26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EF573-8681-7E4A-AEC5-8F3D514F8B90}"/>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BC1AD711-5415-974A-9184-E9CC2BE69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B17EF-B85F-CB42-A7D3-6625611BD23C}"/>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386957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EE71-6ED9-4047-9C3B-90C562F4D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5067C-530B-4F4C-B573-9EAE6A36B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61EC66-BBAA-5E46-BF7A-CAA14ECF4DFC}"/>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DABE6561-61A2-A241-A89F-D12EED51B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FEDBF-318A-B243-B1DD-18BBFC39C0E3}"/>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347601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3BEE-DF48-EE48-83A3-C0499A535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A42FE-C783-E64E-B4B0-A9A7CEA588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A8C7C-66B7-1C42-B458-90ADB89E87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925958-596B-7548-90BA-769FA8122D86}"/>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6" name="Footer Placeholder 5">
            <a:extLst>
              <a:ext uri="{FF2B5EF4-FFF2-40B4-BE49-F238E27FC236}">
                <a16:creationId xmlns:a16="http://schemas.microsoft.com/office/drawing/2014/main" id="{B5ADB0EE-AF2A-9846-A7B5-EE9D548B3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3A5CF-A877-2846-95D7-C0CB9F5D8458}"/>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62683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5865-3B43-AD44-AD72-0C38EB002B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83756-ABB6-4F42-9937-07AC59653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845482-A309-E74D-97C6-F2A934928C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488AD-44D7-8341-8717-D3972FD44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DE30F3-C20D-974B-8C89-BECB1119D7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E26BB8-F678-1042-9175-C7AEC1784CC5}"/>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8" name="Footer Placeholder 7">
            <a:extLst>
              <a:ext uri="{FF2B5EF4-FFF2-40B4-BE49-F238E27FC236}">
                <a16:creationId xmlns:a16="http://schemas.microsoft.com/office/drawing/2014/main" id="{4B9C93E8-7B58-4D4B-9781-F694494E7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0DE0DD-2C07-A94F-86C5-13C1E934DB7E}"/>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8933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BB09-1994-044A-8913-E2FE9C9C84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71D403-0E36-4A4E-96D5-770ED1EBEB86}"/>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4" name="Footer Placeholder 3">
            <a:extLst>
              <a:ext uri="{FF2B5EF4-FFF2-40B4-BE49-F238E27FC236}">
                <a16:creationId xmlns:a16="http://schemas.microsoft.com/office/drawing/2014/main" id="{EF7E3173-322C-1744-ADDA-3B1A3BED02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4195F5-2CA1-C542-9738-D65377D1084D}"/>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155750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54B4E-4F45-D84C-850C-BE091ECD00A8}"/>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3" name="Footer Placeholder 2">
            <a:extLst>
              <a:ext uri="{FF2B5EF4-FFF2-40B4-BE49-F238E27FC236}">
                <a16:creationId xmlns:a16="http://schemas.microsoft.com/office/drawing/2014/main" id="{B8D76065-3DBD-0346-8B58-CAADD408B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D8E49F-2070-3F4F-8072-EC83EC871360}"/>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260249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B192-0D78-C547-9AB0-A8AA6DD08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509C91-7C3D-C243-9439-B65A1EF10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21312-382D-3D4E-93BB-49B2C2F2C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63D4DD-4519-7D4B-9CA1-0FAFE3BDDE04}"/>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6" name="Footer Placeholder 5">
            <a:extLst>
              <a:ext uri="{FF2B5EF4-FFF2-40B4-BE49-F238E27FC236}">
                <a16:creationId xmlns:a16="http://schemas.microsoft.com/office/drawing/2014/main" id="{68CFA911-A9B8-F143-B852-6D58D224D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8AF75-F9E1-FD4E-A83B-A9426489D8B5}"/>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283785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CC39-42C5-2543-B591-65342C969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4B566C-657A-E64E-B956-DF9B2567A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E83ABA-C41A-524C-8702-EE98FA6E7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6E221C-F9C9-5F41-AE84-0A6127599FE3}"/>
              </a:ext>
            </a:extLst>
          </p:cNvPr>
          <p:cNvSpPr>
            <a:spLocks noGrp="1"/>
          </p:cNvSpPr>
          <p:nvPr>
            <p:ph type="dt" sz="half" idx="10"/>
          </p:nvPr>
        </p:nvSpPr>
        <p:spPr/>
        <p:txBody>
          <a:bodyPr/>
          <a:lstStyle/>
          <a:p>
            <a:fld id="{064DDB8F-BA88-4A49-9DFC-1C5F815FCA7C}" type="datetimeFigureOut">
              <a:rPr lang="en-US" smtClean="0"/>
              <a:t>6/28/2018</a:t>
            </a:fld>
            <a:endParaRPr lang="en-US"/>
          </a:p>
        </p:txBody>
      </p:sp>
      <p:sp>
        <p:nvSpPr>
          <p:cNvPr id="6" name="Footer Placeholder 5">
            <a:extLst>
              <a:ext uri="{FF2B5EF4-FFF2-40B4-BE49-F238E27FC236}">
                <a16:creationId xmlns:a16="http://schemas.microsoft.com/office/drawing/2014/main" id="{968E03CD-8475-7640-BC74-D1C8EC7E2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EBE2A-30A9-5147-8C2E-72074EC1D3FD}"/>
              </a:ext>
            </a:extLst>
          </p:cNvPr>
          <p:cNvSpPr>
            <a:spLocks noGrp="1"/>
          </p:cNvSpPr>
          <p:nvPr>
            <p:ph type="sldNum" sz="quarter" idx="12"/>
          </p:nvPr>
        </p:nvSpPr>
        <p:spPr/>
        <p:txBody>
          <a:bodyPr/>
          <a:lstStyle/>
          <a:p>
            <a:fld id="{25A82E62-B23E-B645-960B-60D44FA62854}" type="slidenum">
              <a:rPr lang="en-US" smtClean="0"/>
              <a:t>‹#›</a:t>
            </a:fld>
            <a:endParaRPr lang="en-US"/>
          </a:p>
        </p:txBody>
      </p:sp>
    </p:spTree>
    <p:extLst>
      <p:ext uri="{BB962C8B-B14F-4D97-AF65-F5344CB8AC3E}">
        <p14:creationId xmlns:p14="http://schemas.microsoft.com/office/powerpoint/2010/main" val="165459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62255-1D91-DE4D-8DD0-4A6DCA27B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052A2F-392E-F04B-BB79-A4A1568F4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DBB78-E93F-144E-95A3-22DA50ED3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DDB8F-BA88-4A49-9DFC-1C5F815FCA7C}" type="datetimeFigureOut">
              <a:rPr lang="en-US" smtClean="0"/>
              <a:t>6/28/2018</a:t>
            </a:fld>
            <a:endParaRPr lang="en-US"/>
          </a:p>
        </p:txBody>
      </p:sp>
      <p:sp>
        <p:nvSpPr>
          <p:cNvPr id="5" name="Footer Placeholder 4">
            <a:extLst>
              <a:ext uri="{FF2B5EF4-FFF2-40B4-BE49-F238E27FC236}">
                <a16:creationId xmlns:a16="http://schemas.microsoft.com/office/drawing/2014/main" id="{00FB39A0-026D-FB4C-AC01-36F1B036D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DCFF0-30BE-2344-BD5A-40AAF1DEC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82E62-B23E-B645-960B-60D44FA62854}" type="slidenum">
              <a:rPr lang="en-US" smtClean="0"/>
              <a:t>‹#›</a:t>
            </a:fld>
            <a:endParaRPr lang="en-US"/>
          </a:p>
        </p:txBody>
      </p:sp>
    </p:spTree>
    <p:extLst>
      <p:ext uri="{BB962C8B-B14F-4D97-AF65-F5344CB8AC3E}">
        <p14:creationId xmlns:p14="http://schemas.microsoft.com/office/powerpoint/2010/main" val="297902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356D-7CDC-AD44-A711-98C06EE0E35A}"/>
              </a:ext>
            </a:extLst>
          </p:cNvPr>
          <p:cNvSpPr>
            <a:spLocks noGrp="1"/>
          </p:cNvSpPr>
          <p:nvPr>
            <p:ph type="ctrTitle"/>
          </p:nvPr>
        </p:nvSpPr>
        <p:spPr/>
        <p:txBody>
          <a:bodyPr/>
          <a:lstStyle/>
          <a:p>
            <a:r>
              <a:rPr lang="en-GB" dirty="0"/>
              <a:t>GP TUTOR DAY</a:t>
            </a:r>
            <a:endParaRPr lang="en-US" dirty="0"/>
          </a:p>
        </p:txBody>
      </p:sp>
      <p:sp>
        <p:nvSpPr>
          <p:cNvPr id="3" name="Subtitle 2">
            <a:extLst>
              <a:ext uri="{FF2B5EF4-FFF2-40B4-BE49-F238E27FC236}">
                <a16:creationId xmlns:a16="http://schemas.microsoft.com/office/drawing/2014/main" id="{E83994DD-B619-6F41-B2DA-CD9D4E72DC1B}"/>
              </a:ext>
            </a:extLst>
          </p:cNvPr>
          <p:cNvSpPr>
            <a:spLocks noGrp="1"/>
          </p:cNvSpPr>
          <p:nvPr>
            <p:ph type="subTitle" idx="1"/>
          </p:nvPr>
        </p:nvSpPr>
        <p:spPr/>
        <p:txBody>
          <a:bodyPr>
            <a:normAutofit lnSpcReduction="10000"/>
          </a:bodyPr>
          <a:lstStyle/>
          <a:p>
            <a:r>
              <a:rPr lang="en-GB" dirty="0"/>
              <a:t>Research Workshop</a:t>
            </a:r>
          </a:p>
          <a:p>
            <a:r>
              <a:rPr lang="en-GB" dirty="0"/>
              <a:t>Dr Clare Morris, IHSE Head of Research</a:t>
            </a:r>
          </a:p>
          <a:p>
            <a:r>
              <a:rPr lang="en-GB" dirty="0"/>
              <a:t>Reader in Medical Education Research and Development</a:t>
            </a:r>
          </a:p>
          <a:p>
            <a:r>
              <a:rPr lang="en-GB" dirty="0" err="1"/>
              <a:t>clare.morris@qmul.ac.uk</a:t>
            </a:r>
            <a:endParaRPr lang="en-US" dirty="0"/>
          </a:p>
        </p:txBody>
      </p:sp>
    </p:spTree>
    <p:extLst>
      <p:ext uri="{BB962C8B-B14F-4D97-AF65-F5344CB8AC3E}">
        <p14:creationId xmlns:p14="http://schemas.microsoft.com/office/powerpoint/2010/main" val="272607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F114-1C77-8848-8B3E-0FB1F527244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E42D2FB-D995-8043-92EF-78112B8D46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1073" y="1825625"/>
            <a:ext cx="3589853" cy="4351338"/>
          </a:xfrm>
        </p:spPr>
      </p:pic>
    </p:spTree>
    <p:extLst>
      <p:ext uri="{BB962C8B-B14F-4D97-AF65-F5344CB8AC3E}">
        <p14:creationId xmlns:p14="http://schemas.microsoft.com/office/powerpoint/2010/main" val="190033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2E801E-BC04-F642-8B29-DE5907CBF9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820844">
            <a:off x="658435" y="581892"/>
            <a:ext cx="4154057" cy="5519512"/>
          </a:xfrm>
        </p:spPr>
      </p:pic>
      <p:sp>
        <p:nvSpPr>
          <p:cNvPr id="6" name="TextBox 5">
            <a:extLst>
              <a:ext uri="{FF2B5EF4-FFF2-40B4-BE49-F238E27FC236}">
                <a16:creationId xmlns:a16="http://schemas.microsoft.com/office/drawing/2014/main" id="{47F33976-6624-654D-B9AA-092E41330B48}"/>
              </a:ext>
            </a:extLst>
          </p:cNvPr>
          <p:cNvSpPr txBox="1"/>
          <p:nvPr/>
        </p:nvSpPr>
        <p:spPr>
          <a:xfrm>
            <a:off x="5379523" y="2325985"/>
            <a:ext cx="6044540" cy="2031325"/>
          </a:xfrm>
          <a:prstGeom prst="rect">
            <a:avLst/>
          </a:prstGeom>
          <a:noFill/>
          <a:ln w="38100">
            <a:solidFill>
              <a:schemeClr val="accent1">
                <a:shade val="50000"/>
              </a:schemeClr>
            </a:solidFill>
          </a:ln>
        </p:spPr>
        <p:txBody>
          <a:bodyPr wrap="square" rtlCol="0">
            <a:spAutoFit/>
          </a:bodyPr>
          <a:lstStyle/>
          <a:p>
            <a:r>
              <a:rPr lang="en-GB" dirty="0"/>
              <a:t>Attracting rather than coercing students to general practice is likely to be more effective at changing their career choices. Early, high-quality, ongoing and, authentic clinical exposure promotes general practice and combats negative stereotyping. It is recommended that increasing opportunities to help students understand what it means to be a ‘good GP’ and how this can be achieved are created. Nicholson et al 2016: e768</a:t>
            </a:r>
            <a:endParaRPr lang="en-GB" dirty="0">
              <a:effectLst/>
            </a:endParaRPr>
          </a:p>
        </p:txBody>
      </p:sp>
    </p:spTree>
    <p:extLst>
      <p:ext uri="{BB962C8B-B14F-4D97-AF65-F5344CB8AC3E}">
        <p14:creationId xmlns:p14="http://schemas.microsoft.com/office/powerpoint/2010/main" val="280283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5B04B-4A24-944F-A57F-EE3B73E8C450}"/>
              </a:ext>
            </a:extLst>
          </p:cNvPr>
          <p:cNvSpPr>
            <a:spLocks noGrp="1"/>
          </p:cNvSpPr>
          <p:nvPr>
            <p:ph idx="1"/>
          </p:nvPr>
        </p:nvSpPr>
        <p:spPr>
          <a:xfrm>
            <a:off x="6495803" y="1690688"/>
            <a:ext cx="5012376" cy="3570081"/>
          </a:xfrm>
        </p:spPr>
        <p:txBody>
          <a:bodyPr>
            <a:normAutofit fontScale="77500" lnSpcReduction="20000"/>
          </a:bodyPr>
          <a:lstStyle/>
          <a:p>
            <a:pPr marL="0" indent="0">
              <a:buNone/>
            </a:pPr>
            <a:r>
              <a:rPr lang="en-GB" dirty="0"/>
              <a:t>A statistically significant association was demonstrated between the quantity of authentic general practice teaching at each medical school and the percentage of its graduates who entered GP training after foundation programme year 2 in both 2014 (correlation coefficient [r] 0.41, P=0.027) and 2015 (r 0.3,P=0.044). Authentic general practice teaching here is described as teaching in a practice with patient contact, in contrast to non-clinical sessions such as group tutorials in the medical school.</a:t>
            </a:r>
            <a:endParaRPr lang="en-GB" dirty="0">
              <a:effectLst/>
            </a:endParaRPr>
          </a:p>
          <a:p>
            <a:endParaRPr lang="en-US" dirty="0"/>
          </a:p>
        </p:txBody>
      </p:sp>
      <p:pic>
        <p:nvPicPr>
          <p:cNvPr id="5" name="Picture 4">
            <a:extLst>
              <a:ext uri="{FF2B5EF4-FFF2-40B4-BE49-F238E27FC236}">
                <a16:creationId xmlns:a16="http://schemas.microsoft.com/office/drawing/2014/main" id="{4BC45A7C-C7E4-E145-A923-2914AF6F3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3699">
            <a:off x="1151905" y="625658"/>
            <a:ext cx="4013259" cy="5424819"/>
          </a:xfrm>
          <a:prstGeom prst="rect">
            <a:avLst/>
          </a:prstGeom>
        </p:spPr>
      </p:pic>
    </p:spTree>
    <p:extLst>
      <p:ext uri="{BB962C8B-B14F-4D97-AF65-F5344CB8AC3E}">
        <p14:creationId xmlns:p14="http://schemas.microsoft.com/office/powerpoint/2010/main" val="74303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9F5F32-EAC7-2B4B-A891-2F725B5CED5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922512">
            <a:off x="779532" y="1795201"/>
            <a:ext cx="4518081" cy="3568670"/>
          </a:xfrm>
        </p:spPr>
      </p:pic>
      <p:sp>
        <p:nvSpPr>
          <p:cNvPr id="6" name="TextBox 5">
            <a:extLst>
              <a:ext uri="{FF2B5EF4-FFF2-40B4-BE49-F238E27FC236}">
                <a16:creationId xmlns:a16="http://schemas.microsoft.com/office/drawing/2014/main" id="{A2B913C8-311B-1F43-9E55-1B08C0471FC6}"/>
              </a:ext>
            </a:extLst>
          </p:cNvPr>
          <p:cNvSpPr txBox="1"/>
          <p:nvPr/>
        </p:nvSpPr>
        <p:spPr>
          <a:xfrm>
            <a:off x="6246421" y="665018"/>
            <a:ext cx="4785755" cy="5078313"/>
          </a:xfrm>
          <a:prstGeom prst="rect">
            <a:avLst/>
          </a:prstGeom>
          <a:noFill/>
          <a:ln w="38100">
            <a:solidFill>
              <a:schemeClr val="accent1">
                <a:shade val="50000"/>
              </a:schemeClr>
            </a:solidFill>
          </a:ln>
        </p:spPr>
        <p:txBody>
          <a:bodyPr wrap="square" rtlCol="0">
            <a:spAutoFit/>
          </a:bodyPr>
          <a:lstStyle/>
          <a:p>
            <a:r>
              <a:rPr lang="en-GB" dirty="0"/>
              <a:t>Practice points</a:t>
            </a:r>
          </a:p>
          <a:p>
            <a:pPr marL="285750" indent="-285750">
              <a:buFont typeface="Arial" panose="020B0604020202020204" pitchFamily="34" charset="0"/>
              <a:buChar char="•"/>
            </a:pPr>
            <a:r>
              <a:rPr lang="en-GB" dirty="0"/>
              <a:t>The presence or participation of a student-doctor during a general practice consultation is acceptable for most patients.</a:t>
            </a:r>
            <a:endParaRPr lang="en-GB" dirty="0">
              <a:effectLst/>
            </a:endParaRPr>
          </a:p>
          <a:p>
            <a:pPr marL="285750" indent="-285750">
              <a:buFont typeface="Arial" panose="020B0604020202020204" pitchFamily="34" charset="0"/>
              <a:buChar char="•"/>
            </a:pPr>
            <a:r>
              <a:rPr lang="en-GB" dirty="0"/>
              <a:t>Patients, on the whole, do not feel less satisfied when a student participates in a consultation.</a:t>
            </a:r>
            <a:endParaRPr lang="en-GB" dirty="0">
              <a:effectLst/>
            </a:endParaRPr>
          </a:p>
          <a:p>
            <a:pPr marL="285750" indent="-285750">
              <a:buFont typeface="Arial" panose="020B0604020202020204" pitchFamily="34" charset="0"/>
              <a:buChar char="•"/>
            </a:pPr>
            <a:r>
              <a:rPr lang="en-GB" dirty="0"/>
              <a:t>Active participation by a student-doctor is best received in the opening phase (taking history).</a:t>
            </a:r>
            <a:endParaRPr lang="en-GB" dirty="0">
              <a:effectLst/>
            </a:endParaRPr>
          </a:p>
          <a:p>
            <a:pPr marL="285750" indent="-285750">
              <a:buFont typeface="Arial" panose="020B0604020202020204" pitchFamily="34" charset="0"/>
              <a:buChar char="•"/>
            </a:pPr>
            <a:r>
              <a:rPr lang="en-GB" dirty="0"/>
              <a:t>As on the one hand, quite a few patients feel uncomfortable when consulting a student-doctor about personal or intimate problems, and on the other hand, student-doctors should be taught to deal with these problems, preceptors should look for ways to manage this type of consultation.</a:t>
            </a:r>
            <a:endParaRPr lang="en-GB" dirty="0">
              <a:effectLst/>
            </a:endParaRPr>
          </a:p>
          <a:p>
            <a:endParaRPr lang="en-US" dirty="0"/>
          </a:p>
        </p:txBody>
      </p:sp>
    </p:spTree>
    <p:extLst>
      <p:ext uri="{BB962C8B-B14F-4D97-AF65-F5344CB8AC3E}">
        <p14:creationId xmlns:p14="http://schemas.microsoft.com/office/powerpoint/2010/main" val="204341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F4AF0-5324-EA42-8392-AB0F6968CBF8}"/>
              </a:ext>
            </a:extLst>
          </p:cNvPr>
          <p:cNvSpPr>
            <a:spLocks noGrp="1"/>
          </p:cNvSpPr>
          <p:nvPr>
            <p:ph idx="1"/>
          </p:nvPr>
        </p:nvSpPr>
        <p:spPr>
          <a:xfrm>
            <a:off x="5343896" y="2553196"/>
            <a:ext cx="6234546" cy="3906981"/>
          </a:xfrm>
          <a:ln w="38100">
            <a:solidFill>
              <a:schemeClr val="accent1">
                <a:shade val="50000"/>
              </a:schemeClr>
            </a:solidFill>
          </a:ln>
        </p:spPr>
        <p:txBody>
          <a:bodyPr>
            <a:normAutofit fontScale="92500" lnSpcReduction="20000"/>
          </a:bodyPr>
          <a:lstStyle/>
          <a:p>
            <a:pPr marL="0" indent="0">
              <a:buNone/>
            </a:pPr>
            <a:r>
              <a:rPr lang="en-GB" sz="2400" dirty="0"/>
              <a:t>The students said they learned by doing. The fruitful effect of ‘doing’ (such as conducting a consultation relatively independently) depended on the amount of space students experienced to mind their professional development. The ‘available space’ that emerged from our data consisted of interconnected components and processes contributing to personal growth. Personal growth transcends the acquisition and application of knowledge, skills and attitudes required for a specific clerkship or by a specific physician, and relates to the development of a student’s professional identity. (…) captures students’ experiences as participating professionals, which some students summarised as ‘‘</a:t>
            </a:r>
            <a:r>
              <a:rPr lang="en-GB" sz="2400" i="1" dirty="0"/>
              <a:t>finally feeling what it’s like to be a doctor</a:t>
            </a:r>
            <a:r>
              <a:rPr lang="en-GB" sz="2400" dirty="0"/>
              <a:t>’’</a:t>
            </a:r>
          </a:p>
          <a:p>
            <a:endParaRPr lang="en-US" dirty="0"/>
          </a:p>
        </p:txBody>
      </p:sp>
      <p:pic>
        <p:nvPicPr>
          <p:cNvPr id="5" name="Picture 4">
            <a:extLst>
              <a:ext uri="{FF2B5EF4-FFF2-40B4-BE49-F238E27FC236}">
                <a16:creationId xmlns:a16="http://schemas.microsoft.com/office/drawing/2014/main" id="{9059697E-3F1A-C748-B30B-C2E4A0443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43896" cy="2639420"/>
          </a:xfrm>
          <a:prstGeom prst="rect">
            <a:avLst/>
          </a:prstGeom>
        </p:spPr>
      </p:pic>
    </p:spTree>
    <p:extLst>
      <p:ext uri="{BB962C8B-B14F-4D97-AF65-F5344CB8AC3E}">
        <p14:creationId xmlns:p14="http://schemas.microsoft.com/office/powerpoint/2010/main" val="12389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103BC-5A32-8C4B-9620-B1B5E1BA3A2C}"/>
              </a:ext>
            </a:extLst>
          </p:cNvPr>
          <p:cNvSpPr>
            <a:spLocks noGrp="1"/>
          </p:cNvSpPr>
          <p:nvPr>
            <p:ph idx="1"/>
          </p:nvPr>
        </p:nvSpPr>
        <p:spPr>
          <a:xfrm>
            <a:off x="5795159" y="2300638"/>
            <a:ext cx="6176158" cy="4351338"/>
          </a:xfrm>
          <a:ln w="38100">
            <a:solidFill>
              <a:schemeClr val="accent1">
                <a:shade val="50000"/>
              </a:schemeClr>
            </a:solidFill>
          </a:ln>
        </p:spPr>
        <p:txBody>
          <a:bodyPr>
            <a:normAutofit fontScale="85000" lnSpcReduction="20000"/>
          </a:bodyPr>
          <a:lstStyle/>
          <a:p>
            <a:r>
              <a:rPr lang="en-GB" dirty="0"/>
              <a:t>Both the quality of supervision and the size and diversity of the patient mix substantially affected students’ experienced instructional quality. Opportunities and facilities to perform independently were correlated with instructional quality, but did not affect the instructiveness directly.</a:t>
            </a:r>
          </a:p>
          <a:p>
            <a:r>
              <a:rPr lang="en-GB" dirty="0"/>
              <a:t>Supervision, patient mix and independence are crucial factors for learning in general practice. This is consistent with findings in hospital settings. The perceived quality of instruction hinges on supervision, which is not only the variable most strongly related to instructional quality, but which also affects both the patient mix and students independence.</a:t>
            </a:r>
          </a:p>
          <a:p>
            <a:endParaRPr lang="en-US" dirty="0"/>
          </a:p>
        </p:txBody>
      </p:sp>
      <p:pic>
        <p:nvPicPr>
          <p:cNvPr id="5" name="Picture 4">
            <a:extLst>
              <a:ext uri="{FF2B5EF4-FFF2-40B4-BE49-F238E27FC236}">
                <a16:creationId xmlns:a16="http://schemas.microsoft.com/office/drawing/2014/main" id="{68EEA57D-AF02-BA4A-BB99-0A47FAF79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 y="50264"/>
            <a:ext cx="5396636" cy="3441081"/>
          </a:xfrm>
          <a:prstGeom prst="rect">
            <a:avLst/>
          </a:prstGeom>
        </p:spPr>
      </p:pic>
    </p:spTree>
    <p:extLst>
      <p:ext uri="{BB962C8B-B14F-4D97-AF65-F5344CB8AC3E}">
        <p14:creationId xmlns:p14="http://schemas.microsoft.com/office/powerpoint/2010/main" val="50726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17F47-1EF1-E34A-94FB-B5D7D2E2BC9E}"/>
              </a:ext>
            </a:extLst>
          </p:cNvPr>
          <p:cNvSpPr>
            <a:spLocks noGrp="1"/>
          </p:cNvSpPr>
          <p:nvPr>
            <p:ph idx="1"/>
          </p:nvPr>
        </p:nvSpPr>
        <p:spPr>
          <a:xfrm>
            <a:off x="4975760" y="2600695"/>
            <a:ext cx="6378039" cy="3576267"/>
          </a:xfrm>
          <a:ln w="50800">
            <a:solidFill>
              <a:schemeClr val="accent1">
                <a:shade val="50000"/>
              </a:schemeClr>
            </a:solidFill>
          </a:ln>
        </p:spPr>
        <p:txBody>
          <a:bodyPr>
            <a:normAutofit fontScale="85000" lnSpcReduction="20000"/>
          </a:bodyPr>
          <a:lstStyle/>
          <a:p>
            <a:pPr marL="0" indent="0">
              <a:buNone/>
            </a:pPr>
            <a:r>
              <a:rPr lang="en-GB" dirty="0"/>
              <a:t>BTEs can be seen to offer many learning opportunities for clinical skills (with some missed opportunities seen across all BTEs). Learning opportunities are negotiated and co-constructed by the participants in each BTE, with patients, doctors and students playing different roles within and across the BTEs. We saw tensions emerge within and between nodes and across the two activity systems. Even seemingly similar actions such as eliciting a history or conducting a physical examination take on different meanings depending on the activity system in which they are conducted.</a:t>
            </a:r>
          </a:p>
          <a:p>
            <a:endParaRPr lang="en-US" dirty="0"/>
          </a:p>
        </p:txBody>
      </p:sp>
      <p:pic>
        <p:nvPicPr>
          <p:cNvPr id="5" name="Picture 4">
            <a:extLst>
              <a:ext uri="{FF2B5EF4-FFF2-40B4-BE49-F238E27FC236}">
                <a16:creationId xmlns:a16="http://schemas.microsoft.com/office/drawing/2014/main" id="{03FE2037-7586-0248-A764-D6D289CBC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9" y="0"/>
            <a:ext cx="4849827" cy="3040083"/>
          </a:xfrm>
          <a:prstGeom prst="rect">
            <a:avLst/>
          </a:prstGeom>
        </p:spPr>
      </p:pic>
    </p:spTree>
    <p:extLst>
      <p:ext uri="{BB962C8B-B14F-4D97-AF65-F5344CB8AC3E}">
        <p14:creationId xmlns:p14="http://schemas.microsoft.com/office/powerpoint/2010/main" val="376172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711624-5F42-774D-8E19-432AEFC48A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9158" y="448772"/>
            <a:ext cx="8456753" cy="5728565"/>
          </a:xfrm>
        </p:spPr>
      </p:pic>
    </p:spTree>
    <p:extLst>
      <p:ext uri="{BB962C8B-B14F-4D97-AF65-F5344CB8AC3E}">
        <p14:creationId xmlns:p14="http://schemas.microsoft.com/office/powerpoint/2010/main" val="96118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AA5-A7F4-5043-99F3-7289BD15BEFA}"/>
              </a:ext>
            </a:extLst>
          </p:cNvPr>
          <p:cNvSpPr>
            <a:spLocks noGrp="1"/>
          </p:cNvSpPr>
          <p:nvPr>
            <p:ph type="title"/>
          </p:nvPr>
        </p:nvSpPr>
        <p:spPr/>
        <p:txBody>
          <a:bodyPr/>
          <a:lstStyle/>
          <a:p>
            <a:r>
              <a:rPr lang="en-GB" dirty="0"/>
              <a:t>The study</a:t>
            </a:r>
            <a:endParaRPr lang="en-US" dirty="0"/>
          </a:p>
        </p:txBody>
      </p:sp>
      <p:sp>
        <p:nvSpPr>
          <p:cNvPr id="3" name="Content Placeholder 2">
            <a:extLst>
              <a:ext uri="{FF2B5EF4-FFF2-40B4-BE49-F238E27FC236}">
                <a16:creationId xmlns:a16="http://schemas.microsoft.com/office/drawing/2014/main" id="{14F8BE7A-58CE-0C4B-9BD7-60049FD2E587}"/>
              </a:ext>
            </a:extLst>
          </p:cNvPr>
          <p:cNvSpPr>
            <a:spLocks noGrp="1"/>
          </p:cNvSpPr>
          <p:nvPr>
            <p:ph idx="1"/>
          </p:nvPr>
        </p:nvSpPr>
        <p:spPr/>
        <p:txBody>
          <a:bodyPr/>
          <a:lstStyle/>
          <a:p>
            <a:pPr marL="0" indent="0">
              <a:buNone/>
            </a:pPr>
            <a:r>
              <a:rPr lang="en-GB" dirty="0"/>
              <a:t>Title: Re-thinking the purposes and practices of community based medical education</a:t>
            </a:r>
          </a:p>
          <a:p>
            <a:pPr marL="0" indent="0">
              <a:buNone/>
            </a:pPr>
            <a:r>
              <a:rPr lang="en-GB" dirty="0"/>
              <a:t>Ethics reference: </a:t>
            </a:r>
            <a:r>
              <a:rPr lang="en-US" dirty="0"/>
              <a:t>QMREC2089a</a:t>
            </a:r>
          </a:p>
          <a:p>
            <a:pPr marL="0" indent="0">
              <a:buNone/>
            </a:pPr>
            <a:r>
              <a:rPr lang="en-GB" dirty="0"/>
              <a:t>R</a:t>
            </a:r>
            <a:r>
              <a:rPr lang="en-US" dirty="0" err="1"/>
              <a:t>esearch</a:t>
            </a:r>
            <a:r>
              <a:rPr lang="en-US" dirty="0"/>
              <a:t> Team</a:t>
            </a:r>
            <a:r>
              <a:rPr lang="en-US" b="1" dirty="0"/>
              <a:t>: </a:t>
            </a:r>
            <a:r>
              <a:rPr lang="en-GB" dirty="0"/>
              <a:t>D</a:t>
            </a:r>
            <a:r>
              <a:rPr lang="en-US" dirty="0"/>
              <a:t>r Clare Morris, </a:t>
            </a:r>
            <a:r>
              <a:rPr lang="en-US" dirty="0" err="1"/>
              <a:t>Dr</a:t>
            </a:r>
            <a:r>
              <a:rPr lang="en-US" dirty="0"/>
              <a:t> Louise </a:t>
            </a:r>
            <a:r>
              <a:rPr lang="en-US" dirty="0" err="1"/>
              <a:t>Younie</a:t>
            </a:r>
            <a:r>
              <a:rPr lang="en-US" dirty="0"/>
              <a:t> (PI), </a:t>
            </a:r>
            <a:r>
              <a:rPr lang="en-GB" dirty="0"/>
              <a:t>D</a:t>
            </a:r>
            <a:r>
              <a:rPr lang="en-US" dirty="0"/>
              <a:t>r Will </a:t>
            </a:r>
            <a:r>
              <a:rPr lang="en-US" dirty="0" err="1"/>
              <a:t>Spiring</a:t>
            </a:r>
            <a:r>
              <a:rPr lang="en-US" dirty="0"/>
              <a:t>, </a:t>
            </a:r>
            <a:r>
              <a:rPr lang="en-US" dirty="0" err="1"/>
              <a:t>Ms</a:t>
            </a:r>
            <a:r>
              <a:rPr lang="en-US" dirty="0"/>
              <a:t> Maria </a:t>
            </a:r>
            <a:r>
              <a:rPr lang="en-US" dirty="0" err="1"/>
              <a:t>Hayfron</a:t>
            </a:r>
            <a:r>
              <a:rPr lang="en-US" dirty="0"/>
              <a:t>-Benjamin, Prof Anita Berlin (CI) &amp; </a:t>
            </a:r>
            <a:r>
              <a:rPr lang="en-US" dirty="0" err="1"/>
              <a:t>Dr</a:t>
            </a:r>
            <a:r>
              <a:rPr lang="en-US" dirty="0"/>
              <a:t> Daisy Campion</a:t>
            </a:r>
          </a:p>
          <a:p>
            <a:pPr marL="0" indent="0">
              <a:buNone/>
            </a:pPr>
            <a:r>
              <a:rPr lang="en-GB" b="1" dirty="0"/>
              <a:t>K</a:t>
            </a:r>
            <a:r>
              <a:rPr lang="en-US" b="1" dirty="0" err="1"/>
              <a:t>ey</a:t>
            </a:r>
            <a:r>
              <a:rPr lang="en-US" b="1" dirty="0"/>
              <a:t> research question: </a:t>
            </a:r>
            <a:r>
              <a:rPr lang="en-GB" dirty="0"/>
              <a:t>What are the key challenges in providing CBME placements and how might these be addressed by re-thinking traditional approaches?</a:t>
            </a:r>
          </a:p>
          <a:p>
            <a:endParaRPr lang="en-US" dirty="0"/>
          </a:p>
        </p:txBody>
      </p:sp>
    </p:spTree>
    <p:extLst>
      <p:ext uri="{BB962C8B-B14F-4D97-AF65-F5344CB8AC3E}">
        <p14:creationId xmlns:p14="http://schemas.microsoft.com/office/powerpoint/2010/main" val="113401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FA8C-C728-C145-86F9-9CBBAB577FDE}"/>
              </a:ext>
            </a:extLst>
          </p:cNvPr>
          <p:cNvSpPr>
            <a:spLocks noGrp="1"/>
          </p:cNvSpPr>
          <p:nvPr>
            <p:ph type="title"/>
          </p:nvPr>
        </p:nvSpPr>
        <p:spPr/>
        <p:txBody>
          <a:bodyPr/>
          <a:lstStyle/>
          <a:p>
            <a:r>
              <a:rPr lang="en-GB" dirty="0"/>
              <a:t>Context</a:t>
            </a:r>
            <a:endParaRPr lang="en-US" dirty="0"/>
          </a:p>
        </p:txBody>
      </p:sp>
      <p:sp>
        <p:nvSpPr>
          <p:cNvPr id="3" name="Content Placeholder 2">
            <a:extLst>
              <a:ext uri="{FF2B5EF4-FFF2-40B4-BE49-F238E27FC236}">
                <a16:creationId xmlns:a16="http://schemas.microsoft.com/office/drawing/2014/main" id="{072C6DC8-075B-674B-A47D-CBC9615EEC1C}"/>
              </a:ext>
            </a:extLst>
          </p:cNvPr>
          <p:cNvSpPr>
            <a:spLocks noGrp="1"/>
          </p:cNvSpPr>
          <p:nvPr>
            <p:ph idx="1"/>
          </p:nvPr>
        </p:nvSpPr>
        <p:spPr/>
        <p:txBody>
          <a:bodyPr/>
          <a:lstStyle/>
          <a:p>
            <a:pPr marL="0" indent="0">
              <a:buNone/>
            </a:pPr>
            <a:r>
              <a:rPr lang="en-GB" dirty="0"/>
              <a:t>HENCL funded project</a:t>
            </a:r>
          </a:p>
          <a:p>
            <a:r>
              <a:rPr lang="en-GB" dirty="0"/>
              <a:t>Building placement capacity in GP</a:t>
            </a:r>
          </a:p>
          <a:p>
            <a:r>
              <a:rPr lang="en-GB" dirty="0"/>
              <a:t>Supporting the development of GP Tutors (GREAT project)</a:t>
            </a:r>
          </a:p>
          <a:p>
            <a:r>
              <a:rPr lang="en-GB" dirty="0">
                <a:solidFill>
                  <a:srgbClr val="FF0000"/>
                </a:solidFill>
              </a:rPr>
              <a:t>Identifying challenges in achieving the above</a:t>
            </a:r>
          </a:p>
          <a:p>
            <a:r>
              <a:rPr lang="en-GB" dirty="0">
                <a:solidFill>
                  <a:srgbClr val="FF0000"/>
                </a:solidFill>
              </a:rPr>
              <a:t>Supporting innovation </a:t>
            </a:r>
            <a:endParaRPr lang="en-US" dirty="0">
              <a:solidFill>
                <a:srgbClr val="FF0000"/>
              </a:solidFill>
            </a:endParaRPr>
          </a:p>
        </p:txBody>
      </p:sp>
    </p:spTree>
    <p:extLst>
      <p:ext uri="{BB962C8B-B14F-4D97-AF65-F5344CB8AC3E}">
        <p14:creationId xmlns:p14="http://schemas.microsoft.com/office/powerpoint/2010/main" val="163910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1A13-A8F6-5B4B-8F75-164AB7240B37}"/>
              </a:ext>
            </a:extLst>
          </p:cNvPr>
          <p:cNvSpPr>
            <a:spLocks noGrp="1"/>
          </p:cNvSpPr>
          <p:nvPr>
            <p:ph type="title"/>
          </p:nvPr>
        </p:nvSpPr>
        <p:spPr/>
        <p:txBody>
          <a:bodyPr/>
          <a:lstStyle/>
          <a:p>
            <a:r>
              <a:rPr lang="en-GB" dirty="0"/>
              <a:t>Informed consent:</a:t>
            </a:r>
            <a:endParaRPr lang="en-US" dirty="0"/>
          </a:p>
        </p:txBody>
      </p:sp>
      <p:sp>
        <p:nvSpPr>
          <p:cNvPr id="3" name="Content Placeholder 2">
            <a:extLst>
              <a:ext uri="{FF2B5EF4-FFF2-40B4-BE49-F238E27FC236}">
                <a16:creationId xmlns:a16="http://schemas.microsoft.com/office/drawing/2014/main" id="{1E6FEF96-0075-7847-A6A0-F4B4F532A881}"/>
              </a:ext>
            </a:extLst>
          </p:cNvPr>
          <p:cNvSpPr>
            <a:spLocks noGrp="1"/>
          </p:cNvSpPr>
          <p:nvPr>
            <p:ph idx="1"/>
          </p:nvPr>
        </p:nvSpPr>
        <p:spPr/>
        <p:txBody>
          <a:bodyPr/>
          <a:lstStyle/>
          <a:p>
            <a:pPr marL="0" indent="0">
              <a:buNone/>
            </a:pPr>
            <a:r>
              <a:rPr lang="en-GB" dirty="0"/>
              <a:t>You are agreeing to</a:t>
            </a:r>
          </a:p>
          <a:p>
            <a:r>
              <a:rPr lang="en-GB" dirty="0"/>
              <a:t>take part in this workshop (one of several)</a:t>
            </a:r>
          </a:p>
          <a:p>
            <a:r>
              <a:rPr lang="en-GB" dirty="0"/>
              <a:t>conversations being recorded (Audio and Video)</a:t>
            </a:r>
          </a:p>
          <a:p>
            <a:r>
              <a:rPr lang="en-GB" dirty="0"/>
              <a:t>conversations being transcribed and analysed</a:t>
            </a:r>
          </a:p>
          <a:p>
            <a:r>
              <a:rPr lang="en-GB" dirty="0"/>
              <a:t>identity being obscured in reports/outputs</a:t>
            </a:r>
          </a:p>
          <a:p>
            <a:pPr marL="0" indent="0">
              <a:buNone/>
            </a:pPr>
            <a:endParaRPr lang="en-US" dirty="0"/>
          </a:p>
        </p:txBody>
      </p:sp>
    </p:spTree>
    <p:extLst>
      <p:ext uri="{BB962C8B-B14F-4D97-AF65-F5344CB8AC3E}">
        <p14:creationId xmlns:p14="http://schemas.microsoft.com/office/powerpoint/2010/main" val="318149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C338-4204-BF46-BE0A-AF9C8E0B7ADD}"/>
              </a:ext>
            </a:extLst>
          </p:cNvPr>
          <p:cNvSpPr>
            <a:spLocks noGrp="1"/>
          </p:cNvSpPr>
          <p:nvPr>
            <p:ph type="title"/>
          </p:nvPr>
        </p:nvSpPr>
        <p:spPr/>
        <p:txBody>
          <a:bodyPr/>
          <a:lstStyle/>
          <a:p>
            <a:r>
              <a:rPr lang="en-GB" dirty="0"/>
              <a:t>Our starting place…</a:t>
            </a:r>
            <a:endParaRPr lang="en-US" dirty="0"/>
          </a:p>
        </p:txBody>
      </p:sp>
      <p:pic>
        <p:nvPicPr>
          <p:cNvPr id="5" name="Content Placeholder 4">
            <a:extLst>
              <a:ext uri="{FF2B5EF4-FFF2-40B4-BE49-F238E27FC236}">
                <a16:creationId xmlns:a16="http://schemas.microsoft.com/office/drawing/2014/main" id="{7D25D9AC-0043-AE4D-BC6A-C1D54D551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650" y="2223294"/>
            <a:ext cx="6108700" cy="3556000"/>
          </a:xfrm>
        </p:spPr>
      </p:pic>
      <p:sp>
        <p:nvSpPr>
          <p:cNvPr id="6" name="Donut 5">
            <a:extLst>
              <a:ext uri="{FF2B5EF4-FFF2-40B4-BE49-F238E27FC236}">
                <a16:creationId xmlns:a16="http://schemas.microsoft.com/office/drawing/2014/main" id="{8318E289-9EB2-5848-B432-4F5E747DC99D}"/>
              </a:ext>
            </a:extLst>
          </p:cNvPr>
          <p:cNvSpPr/>
          <p:nvPr/>
        </p:nvSpPr>
        <p:spPr>
          <a:xfrm>
            <a:off x="5807034" y="1911096"/>
            <a:ext cx="3135798" cy="3044952"/>
          </a:xfrm>
          <a:prstGeom prst="donut">
            <a:avLst>
              <a:gd name="adj" fmla="val 6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459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2185-6CE8-0C4B-ADE8-729BE992793C}"/>
              </a:ext>
            </a:extLst>
          </p:cNvPr>
          <p:cNvSpPr>
            <a:spLocks noGrp="1"/>
          </p:cNvSpPr>
          <p:nvPr>
            <p:ph type="title"/>
          </p:nvPr>
        </p:nvSpPr>
        <p:spPr/>
        <p:txBody>
          <a:bodyPr/>
          <a:lstStyle/>
          <a:p>
            <a:r>
              <a:rPr lang="en-GB" dirty="0"/>
              <a:t>Example</a:t>
            </a:r>
            <a:endParaRPr lang="en-US" dirty="0"/>
          </a:p>
        </p:txBody>
      </p:sp>
      <p:pic>
        <p:nvPicPr>
          <p:cNvPr id="5" name="Content Placeholder 4">
            <a:extLst>
              <a:ext uri="{FF2B5EF4-FFF2-40B4-BE49-F238E27FC236}">
                <a16:creationId xmlns:a16="http://schemas.microsoft.com/office/drawing/2014/main" id="{C42879D9-19E3-C543-87DE-E7EA0EF27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258" y="1825625"/>
            <a:ext cx="6567484" cy="4351338"/>
          </a:xfrm>
        </p:spPr>
      </p:pic>
      <p:grpSp>
        <p:nvGrpSpPr>
          <p:cNvPr id="12" name="Group 11">
            <a:extLst>
              <a:ext uri="{FF2B5EF4-FFF2-40B4-BE49-F238E27FC236}">
                <a16:creationId xmlns:a16="http://schemas.microsoft.com/office/drawing/2014/main" id="{872E9E29-6E62-DC47-B4E4-F5DF0B07A53D}"/>
              </a:ext>
            </a:extLst>
          </p:cNvPr>
          <p:cNvGrpSpPr/>
          <p:nvPr/>
        </p:nvGrpSpPr>
        <p:grpSpPr>
          <a:xfrm>
            <a:off x="731668" y="1229023"/>
            <a:ext cx="10728663" cy="5449766"/>
            <a:chOff x="731668" y="1229023"/>
            <a:chExt cx="10728663" cy="5449766"/>
          </a:xfrm>
        </p:grpSpPr>
        <p:sp>
          <p:nvSpPr>
            <p:cNvPr id="6" name="TextBox 5">
              <a:extLst>
                <a:ext uri="{FF2B5EF4-FFF2-40B4-BE49-F238E27FC236}">
                  <a16:creationId xmlns:a16="http://schemas.microsoft.com/office/drawing/2014/main" id="{9A2F7D80-192A-7449-A9F9-307E37AD2276}"/>
                </a:ext>
              </a:extLst>
            </p:cNvPr>
            <p:cNvSpPr txBox="1"/>
            <p:nvPr/>
          </p:nvSpPr>
          <p:spPr>
            <a:xfrm>
              <a:off x="4809506" y="1229023"/>
              <a:ext cx="2149434" cy="923330"/>
            </a:xfrm>
            <a:prstGeom prst="rect">
              <a:avLst/>
            </a:prstGeom>
            <a:solidFill>
              <a:schemeClr val="accent1"/>
            </a:solidFill>
          </p:spPr>
          <p:txBody>
            <a:bodyPr wrap="square" rtlCol="0">
              <a:spAutoFit/>
            </a:bodyPr>
            <a:lstStyle/>
            <a:p>
              <a:r>
                <a:rPr lang="en-GB" dirty="0">
                  <a:solidFill>
                    <a:schemeClr val="bg1"/>
                  </a:solidFill>
                </a:rPr>
                <a:t>Observed practice? Supervised practice? Tutorials? Patients?</a:t>
              </a:r>
              <a:endParaRPr lang="en-US" dirty="0">
                <a:solidFill>
                  <a:schemeClr val="bg1"/>
                </a:solidFill>
              </a:endParaRPr>
            </a:p>
          </p:txBody>
        </p:sp>
        <p:sp>
          <p:nvSpPr>
            <p:cNvPr id="7" name="TextBox 6">
              <a:extLst>
                <a:ext uri="{FF2B5EF4-FFF2-40B4-BE49-F238E27FC236}">
                  <a16:creationId xmlns:a16="http://schemas.microsoft.com/office/drawing/2014/main" id="{2374B228-BB98-BA45-B9DB-2A4068B5AD92}"/>
                </a:ext>
              </a:extLst>
            </p:cNvPr>
            <p:cNvSpPr txBox="1"/>
            <p:nvPr/>
          </p:nvSpPr>
          <p:spPr>
            <a:xfrm>
              <a:off x="7111340" y="2778942"/>
              <a:ext cx="2921759" cy="646331"/>
            </a:xfrm>
            <a:prstGeom prst="rect">
              <a:avLst/>
            </a:prstGeom>
            <a:solidFill>
              <a:schemeClr val="accent1"/>
            </a:solidFill>
          </p:spPr>
          <p:txBody>
            <a:bodyPr wrap="square" rtlCol="0">
              <a:spAutoFit/>
            </a:bodyPr>
            <a:lstStyle/>
            <a:p>
              <a:r>
                <a:rPr lang="en-GB" dirty="0">
                  <a:solidFill>
                    <a:schemeClr val="bg1"/>
                  </a:solidFill>
                </a:rPr>
                <a:t>Teaching clinical methods? Developing future GPs?</a:t>
              </a:r>
              <a:endParaRPr lang="en-US" dirty="0">
                <a:solidFill>
                  <a:schemeClr val="bg1"/>
                </a:solidFill>
              </a:endParaRPr>
            </a:p>
          </p:txBody>
        </p:sp>
        <p:sp>
          <p:nvSpPr>
            <p:cNvPr id="8" name="TextBox 7">
              <a:extLst>
                <a:ext uri="{FF2B5EF4-FFF2-40B4-BE49-F238E27FC236}">
                  <a16:creationId xmlns:a16="http://schemas.microsoft.com/office/drawing/2014/main" id="{104CD8A9-6A51-244E-BFDF-DB70235FA300}"/>
                </a:ext>
              </a:extLst>
            </p:cNvPr>
            <p:cNvSpPr txBox="1"/>
            <p:nvPr/>
          </p:nvSpPr>
          <p:spPr>
            <a:xfrm>
              <a:off x="3657599" y="6032458"/>
              <a:ext cx="4762005" cy="646331"/>
            </a:xfrm>
            <a:prstGeom prst="rect">
              <a:avLst/>
            </a:prstGeom>
            <a:solidFill>
              <a:schemeClr val="accent1"/>
            </a:solidFill>
          </p:spPr>
          <p:txBody>
            <a:bodyPr wrap="square" rtlCol="0">
              <a:spAutoFit/>
            </a:bodyPr>
            <a:lstStyle/>
            <a:p>
              <a:r>
                <a:rPr lang="en-GB" dirty="0">
                  <a:solidFill>
                    <a:schemeClr val="bg1"/>
                  </a:solidFill>
                </a:rPr>
                <a:t>GPs, GP Trainees, Nurses, DNs, HVs, HCAs, AHP Receptionists, Practice Managers, </a:t>
              </a:r>
              <a:endParaRPr lang="en-US" dirty="0">
                <a:solidFill>
                  <a:schemeClr val="bg1"/>
                </a:solidFill>
              </a:endParaRPr>
            </a:p>
          </p:txBody>
        </p:sp>
        <p:sp>
          <p:nvSpPr>
            <p:cNvPr id="9" name="TextBox 8">
              <a:extLst>
                <a:ext uri="{FF2B5EF4-FFF2-40B4-BE49-F238E27FC236}">
                  <a16:creationId xmlns:a16="http://schemas.microsoft.com/office/drawing/2014/main" id="{1B18C769-5B07-C140-97FB-17091EFD8C23}"/>
                </a:ext>
              </a:extLst>
            </p:cNvPr>
            <p:cNvSpPr txBox="1"/>
            <p:nvPr/>
          </p:nvSpPr>
          <p:spPr>
            <a:xfrm>
              <a:off x="731668" y="4936935"/>
              <a:ext cx="2149434" cy="923330"/>
            </a:xfrm>
            <a:prstGeom prst="rect">
              <a:avLst/>
            </a:prstGeom>
            <a:solidFill>
              <a:schemeClr val="accent1"/>
            </a:solidFill>
          </p:spPr>
          <p:txBody>
            <a:bodyPr wrap="square" rtlCol="0">
              <a:spAutoFit/>
            </a:bodyPr>
            <a:lstStyle/>
            <a:p>
              <a:r>
                <a:rPr lang="en-GB" dirty="0">
                  <a:solidFill>
                    <a:schemeClr val="bg1"/>
                  </a:solidFill>
                </a:rPr>
                <a:t>Patients come first? Have to train to be a teacher? </a:t>
              </a:r>
              <a:endParaRPr lang="en-US" dirty="0">
                <a:solidFill>
                  <a:schemeClr val="bg1"/>
                </a:solidFill>
              </a:endParaRPr>
            </a:p>
          </p:txBody>
        </p:sp>
        <p:sp>
          <p:nvSpPr>
            <p:cNvPr id="10" name="TextBox 9">
              <a:extLst>
                <a:ext uri="{FF2B5EF4-FFF2-40B4-BE49-F238E27FC236}">
                  <a16:creationId xmlns:a16="http://schemas.microsoft.com/office/drawing/2014/main" id="{F711D62F-1FEA-C744-96D4-5E1F80014C63}"/>
                </a:ext>
              </a:extLst>
            </p:cNvPr>
            <p:cNvSpPr txBox="1"/>
            <p:nvPr/>
          </p:nvSpPr>
          <p:spPr>
            <a:xfrm>
              <a:off x="8305024" y="4821175"/>
              <a:ext cx="3155307" cy="646331"/>
            </a:xfrm>
            <a:prstGeom prst="rect">
              <a:avLst/>
            </a:prstGeom>
            <a:solidFill>
              <a:schemeClr val="accent1"/>
            </a:solidFill>
          </p:spPr>
          <p:txBody>
            <a:bodyPr wrap="square" rtlCol="0">
              <a:spAutoFit/>
            </a:bodyPr>
            <a:lstStyle/>
            <a:p>
              <a:r>
                <a:rPr lang="en-GB" dirty="0">
                  <a:solidFill>
                    <a:schemeClr val="bg1"/>
                  </a:solidFill>
                </a:rPr>
                <a:t>GPs teach medical students, PN teaching nursing students </a:t>
              </a:r>
              <a:r>
                <a:rPr lang="en-GB" dirty="0" err="1">
                  <a:solidFill>
                    <a:schemeClr val="bg1"/>
                  </a:solidFill>
                </a:rPr>
                <a:t>etc</a:t>
              </a:r>
              <a:endParaRPr lang="en-US" dirty="0">
                <a:solidFill>
                  <a:schemeClr val="bg1"/>
                </a:solidFill>
              </a:endParaRPr>
            </a:p>
          </p:txBody>
        </p:sp>
        <p:sp>
          <p:nvSpPr>
            <p:cNvPr id="11" name="TextBox 10">
              <a:extLst>
                <a:ext uri="{FF2B5EF4-FFF2-40B4-BE49-F238E27FC236}">
                  <a16:creationId xmlns:a16="http://schemas.microsoft.com/office/drawing/2014/main" id="{6F28AFD0-3E44-B446-BBB5-CAAE90837384}"/>
                </a:ext>
              </a:extLst>
            </p:cNvPr>
            <p:cNvSpPr txBox="1"/>
            <p:nvPr/>
          </p:nvSpPr>
          <p:spPr>
            <a:xfrm>
              <a:off x="3465615" y="2987769"/>
              <a:ext cx="1213262" cy="369332"/>
            </a:xfrm>
            <a:prstGeom prst="rect">
              <a:avLst/>
            </a:prstGeom>
            <a:solidFill>
              <a:schemeClr val="accent1"/>
            </a:solidFill>
          </p:spPr>
          <p:txBody>
            <a:bodyPr wrap="square" rtlCol="0">
              <a:spAutoFit/>
            </a:bodyPr>
            <a:lstStyle/>
            <a:p>
              <a:r>
                <a:rPr lang="en-GB" dirty="0">
                  <a:solidFill>
                    <a:schemeClr val="bg1"/>
                  </a:solidFill>
                </a:rPr>
                <a:t>GP TUTOR</a:t>
              </a:r>
              <a:endParaRPr lang="en-US" dirty="0">
                <a:solidFill>
                  <a:schemeClr val="bg1"/>
                </a:solidFill>
              </a:endParaRPr>
            </a:p>
          </p:txBody>
        </p:sp>
      </p:grpSp>
      <p:grpSp>
        <p:nvGrpSpPr>
          <p:cNvPr id="17" name="Group 16">
            <a:extLst>
              <a:ext uri="{FF2B5EF4-FFF2-40B4-BE49-F238E27FC236}">
                <a16:creationId xmlns:a16="http://schemas.microsoft.com/office/drawing/2014/main" id="{06550997-7249-004E-824A-554E65B6D6A3}"/>
              </a:ext>
            </a:extLst>
          </p:cNvPr>
          <p:cNvGrpSpPr/>
          <p:nvPr/>
        </p:nvGrpSpPr>
        <p:grpSpPr>
          <a:xfrm>
            <a:off x="4094568" y="4130266"/>
            <a:ext cx="3557099" cy="1241429"/>
            <a:chOff x="4094568" y="4130266"/>
            <a:chExt cx="3557099" cy="1241429"/>
          </a:xfrm>
        </p:grpSpPr>
        <p:sp>
          <p:nvSpPr>
            <p:cNvPr id="13" name="Lightning Bolt 12">
              <a:extLst>
                <a:ext uri="{FF2B5EF4-FFF2-40B4-BE49-F238E27FC236}">
                  <a16:creationId xmlns:a16="http://schemas.microsoft.com/office/drawing/2014/main" id="{3256382F-1E96-CB48-94B2-2C8944CD1FBF}"/>
                </a:ext>
              </a:extLst>
            </p:cNvPr>
            <p:cNvSpPr/>
            <p:nvPr/>
          </p:nvSpPr>
          <p:spPr>
            <a:xfrm>
              <a:off x="6962899" y="4130266"/>
              <a:ext cx="688768" cy="69744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a:extLst>
                <a:ext uri="{FF2B5EF4-FFF2-40B4-BE49-F238E27FC236}">
                  <a16:creationId xmlns:a16="http://schemas.microsoft.com/office/drawing/2014/main" id="{CF734C96-06B8-9C4F-8639-561330EF96BB}"/>
                </a:ext>
              </a:extLst>
            </p:cNvPr>
            <p:cNvSpPr/>
            <p:nvPr/>
          </p:nvSpPr>
          <p:spPr>
            <a:xfrm rot="20152646">
              <a:off x="5965158" y="4240561"/>
              <a:ext cx="688768" cy="69744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ghtning Bolt 15">
              <a:extLst>
                <a:ext uri="{FF2B5EF4-FFF2-40B4-BE49-F238E27FC236}">
                  <a16:creationId xmlns:a16="http://schemas.microsoft.com/office/drawing/2014/main" id="{8F7A261A-5F61-1A4A-9BF0-B340170850F0}"/>
                </a:ext>
              </a:extLst>
            </p:cNvPr>
            <p:cNvSpPr/>
            <p:nvPr/>
          </p:nvSpPr>
          <p:spPr>
            <a:xfrm rot="16692947">
              <a:off x="4098906" y="4678589"/>
              <a:ext cx="688768" cy="69744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80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B160-4FF7-7145-AEED-18BB4C18A2E5}"/>
              </a:ext>
            </a:extLst>
          </p:cNvPr>
          <p:cNvSpPr>
            <a:spLocks noGrp="1"/>
          </p:cNvSpPr>
          <p:nvPr>
            <p:ph type="title"/>
          </p:nvPr>
        </p:nvSpPr>
        <p:spPr/>
        <p:txBody>
          <a:bodyPr/>
          <a:lstStyle/>
          <a:p>
            <a:r>
              <a:rPr lang="en-GB" dirty="0"/>
              <a:t>AT guiding principles</a:t>
            </a:r>
            <a:endParaRPr lang="en-US" dirty="0"/>
          </a:p>
        </p:txBody>
      </p:sp>
      <p:sp>
        <p:nvSpPr>
          <p:cNvPr id="3" name="Content Placeholder 2">
            <a:extLst>
              <a:ext uri="{FF2B5EF4-FFF2-40B4-BE49-F238E27FC236}">
                <a16:creationId xmlns:a16="http://schemas.microsoft.com/office/drawing/2014/main" id="{4D9EFFB4-52AC-7F47-8142-122B53E91413}"/>
              </a:ext>
            </a:extLst>
          </p:cNvPr>
          <p:cNvSpPr>
            <a:spLocks noGrp="1"/>
          </p:cNvSpPr>
          <p:nvPr>
            <p:ph idx="1"/>
          </p:nvPr>
        </p:nvSpPr>
        <p:spPr/>
        <p:txBody>
          <a:bodyPr/>
          <a:lstStyle/>
          <a:p>
            <a:pPr marL="514350" indent="-514350">
              <a:buFont typeface="+mj-lt"/>
              <a:buAutoNum type="arabicPeriod"/>
            </a:pPr>
            <a:r>
              <a:rPr lang="en-GB" dirty="0"/>
              <a:t>Interacting, object-orientated activity systems e.g. GP Practices and Medical School with a shared purpose</a:t>
            </a:r>
          </a:p>
          <a:p>
            <a:pPr marL="514350" indent="-514350">
              <a:buFont typeface="+mj-lt"/>
              <a:buAutoNum type="arabicPeriod"/>
            </a:pPr>
            <a:r>
              <a:rPr lang="en-GB" dirty="0"/>
              <a:t>Importance of historicity </a:t>
            </a:r>
          </a:p>
          <a:p>
            <a:pPr marL="514350" indent="-514350">
              <a:buFont typeface="+mj-lt"/>
              <a:buAutoNum type="arabicPeriod"/>
            </a:pPr>
            <a:r>
              <a:rPr lang="en-GB" dirty="0"/>
              <a:t>Multi-</a:t>
            </a:r>
            <a:r>
              <a:rPr lang="en-GB" dirty="0" err="1"/>
              <a:t>voicedness</a:t>
            </a:r>
            <a:r>
              <a:rPr lang="en-GB" dirty="0"/>
              <a:t> of systems (influences multiple points of view, traditions and interests)</a:t>
            </a:r>
          </a:p>
          <a:p>
            <a:pPr marL="514350" indent="-514350">
              <a:buFont typeface="+mj-lt"/>
              <a:buAutoNum type="arabicPeriod"/>
            </a:pPr>
            <a:r>
              <a:rPr lang="en-GB" dirty="0"/>
              <a:t>Central role of contradictions as sources of change and development</a:t>
            </a:r>
          </a:p>
          <a:p>
            <a:pPr marL="514350" indent="-514350">
              <a:buFont typeface="+mj-lt"/>
              <a:buAutoNum type="arabicPeriod"/>
            </a:pPr>
            <a:r>
              <a:rPr lang="en-GB" dirty="0"/>
              <a:t>Possibility of expansive transformations of activity – embracing a much wider horizon of possibilities than previously imagined</a:t>
            </a:r>
            <a:endParaRPr lang="en-US" dirty="0"/>
          </a:p>
        </p:txBody>
      </p:sp>
    </p:spTree>
    <p:extLst>
      <p:ext uri="{BB962C8B-B14F-4D97-AF65-F5344CB8AC3E}">
        <p14:creationId xmlns:p14="http://schemas.microsoft.com/office/powerpoint/2010/main" val="112689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B744-F4DC-004A-933A-ADD4766C540F}"/>
              </a:ext>
            </a:extLst>
          </p:cNvPr>
          <p:cNvSpPr>
            <a:spLocks noGrp="1"/>
          </p:cNvSpPr>
          <p:nvPr>
            <p:ph type="title"/>
          </p:nvPr>
        </p:nvSpPr>
        <p:spPr/>
        <p:txBody>
          <a:bodyPr/>
          <a:lstStyle/>
          <a:p>
            <a:r>
              <a:rPr lang="en-GB" dirty="0"/>
              <a:t>Change Laboratory Methodology</a:t>
            </a:r>
            <a:endParaRPr lang="en-US" dirty="0"/>
          </a:p>
        </p:txBody>
      </p:sp>
      <p:pic>
        <p:nvPicPr>
          <p:cNvPr id="5" name="Content Placeholder 4">
            <a:extLst>
              <a:ext uri="{FF2B5EF4-FFF2-40B4-BE49-F238E27FC236}">
                <a16:creationId xmlns:a16="http://schemas.microsoft.com/office/drawing/2014/main" id="{95B5EED1-0C00-6147-BCE7-1722BB2A3B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799" y="1825625"/>
            <a:ext cx="5168401" cy="4351338"/>
          </a:xfrm>
        </p:spPr>
      </p:pic>
    </p:spTree>
    <p:extLst>
      <p:ext uri="{BB962C8B-B14F-4D97-AF65-F5344CB8AC3E}">
        <p14:creationId xmlns:p14="http://schemas.microsoft.com/office/powerpoint/2010/main" val="264515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F569-0085-FB4F-963C-AACAD51541CF}"/>
              </a:ext>
            </a:extLst>
          </p:cNvPr>
          <p:cNvSpPr>
            <a:spLocks noGrp="1"/>
          </p:cNvSpPr>
          <p:nvPr>
            <p:ph type="title"/>
          </p:nvPr>
        </p:nvSpPr>
        <p:spPr/>
        <p:txBody>
          <a:bodyPr/>
          <a:lstStyle/>
          <a:p>
            <a:r>
              <a:rPr lang="en-GB" dirty="0"/>
              <a:t>Charting the situation</a:t>
            </a:r>
            <a:endParaRPr lang="en-US" dirty="0"/>
          </a:p>
        </p:txBody>
      </p:sp>
      <p:pic>
        <p:nvPicPr>
          <p:cNvPr id="5" name="Content Placeholder 4">
            <a:extLst>
              <a:ext uri="{FF2B5EF4-FFF2-40B4-BE49-F238E27FC236}">
                <a16:creationId xmlns:a16="http://schemas.microsoft.com/office/drawing/2014/main" id="{23B1B907-EC56-404F-9AF5-7F4E5C7C89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855" y="1496291"/>
            <a:ext cx="7010778" cy="4645046"/>
          </a:xfrm>
        </p:spPr>
      </p:pic>
      <p:sp>
        <p:nvSpPr>
          <p:cNvPr id="6" name="Donut 5">
            <a:extLst>
              <a:ext uri="{FF2B5EF4-FFF2-40B4-BE49-F238E27FC236}">
                <a16:creationId xmlns:a16="http://schemas.microsoft.com/office/drawing/2014/main" id="{E6D5E02C-EA18-D043-8418-14604F672957}"/>
              </a:ext>
            </a:extLst>
          </p:cNvPr>
          <p:cNvSpPr/>
          <p:nvPr/>
        </p:nvSpPr>
        <p:spPr>
          <a:xfrm>
            <a:off x="5854535" y="2775981"/>
            <a:ext cx="3241964" cy="1140031"/>
          </a:xfrm>
          <a:prstGeom prst="donut">
            <a:avLst>
              <a:gd name="adj" fmla="val 124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645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868</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GP TUTOR DAY</vt:lpstr>
      <vt:lpstr>The study</vt:lpstr>
      <vt:lpstr>Context</vt:lpstr>
      <vt:lpstr>Informed consent:</vt:lpstr>
      <vt:lpstr>Our starting place…</vt:lpstr>
      <vt:lpstr>Example</vt:lpstr>
      <vt:lpstr>AT guiding principles</vt:lpstr>
      <vt:lpstr>Change Laboratory Methodology</vt:lpstr>
      <vt:lpstr>Charting the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Morris</dc:creator>
  <cp:lastModifiedBy>Jim Manzano</cp:lastModifiedBy>
  <cp:revision>23</cp:revision>
  <cp:lastPrinted>2018-02-20T17:32:10Z</cp:lastPrinted>
  <dcterms:created xsi:type="dcterms:W3CDTF">2018-02-13T13:24:55Z</dcterms:created>
  <dcterms:modified xsi:type="dcterms:W3CDTF">2018-06-28T12:52:19Z</dcterms:modified>
</cp:coreProperties>
</file>