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66" r:id="rId4"/>
    <p:sldId id="284" r:id="rId5"/>
    <p:sldId id="280" r:id="rId6"/>
    <p:sldId id="257" r:id="rId7"/>
    <p:sldId id="285" r:id="rId8"/>
    <p:sldId id="269" r:id="rId9"/>
    <p:sldId id="281" r:id="rId10"/>
    <p:sldId id="282" r:id="rId11"/>
    <p:sldId id="258" r:id="rId12"/>
    <p:sldId id="272" r:id="rId13"/>
    <p:sldId id="273" r:id="rId14"/>
    <p:sldId id="265" r:id="rId15"/>
    <p:sldId id="274" r:id="rId16"/>
    <p:sldId id="262" r:id="rId17"/>
    <p:sldId id="267" r:id="rId18"/>
    <p:sldId id="264" r:id="rId19"/>
    <p:sldId id="263" r:id="rId20"/>
    <p:sldId id="276" r:id="rId21"/>
    <p:sldId id="275" r:id="rId22"/>
    <p:sldId id="270" r:id="rId23"/>
    <p:sldId id="283" r:id="rId24"/>
    <p:sldId id="271" r:id="rId25"/>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46"/>
  </p:normalViewPr>
  <p:slideViewPr>
    <p:cSldViewPr snapToGrid="0">
      <p:cViewPr varScale="1">
        <p:scale>
          <a:sx n="111" d="100"/>
          <a:sy n="111" d="100"/>
        </p:scale>
        <p:origin x="63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2/1/24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hyperlink" Target="https://www.forbes.com/sites/kimelsesser/2021/07/27/what-makes-an-athlete-female-heres-how-the-olympics-decide/?sh=41c996504f9c"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tate.org.uk/whats-on/tate-modern/zanele-muholi/six-artists-who-taught-us-about-sex" TargetMode="Externa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4.xml"/><Relationship Id="rId1" Type="http://schemas.openxmlformats.org/officeDocument/2006/relationships/video" Target="https://www.youtube.com/embed/moazHApKGIY?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forte@qmul.ac.uk" TargetMode="External"/><Relationship Id="rId2" Type="http://schemas.openxmlformats.org/officeDocument/2006/relationships/hyperlink" Target="https://wellcomecollection.org/exhibitions/ZJ1zCxAAACMAczP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6C070-906D-5A1C-6FE6-897F4286C1C5}"/>
              </a:ext>
            </a:extLst>
          </p:cNvPr>
          <p:cNvSpPr>
            <a:spLocks noGrp="1"/>
          </p:cNvSpPr>
          <p:nvPr>
            <p:ph type="ctrTitle"/>
          </p:nvPr>
        </p:nvSpPr>
        <p:spPr>
          <a:xfrm>
            <a:off x="613611" y="685892"/>
            <a:ext cx="3566407" cy="3794020"/>
          </a:xfrm>
        </p:spPr>
        <p:txBody>
          <a:bodyPr anchor="b">
            <a:normAutofit/>
          </a:bodyPr>
          <a:lstStyle/>
          <a:p>
            <a:r>
              <a:rPr lang="en-US" sz="4000" dirty="0"/>
              <a:t>Rethinking sex and gender</a:t>
            </a:r>
          </a:p>
        </p:txBody>
      </p:sp>
      <p:sp>
        <p:nvSpPr>
          <p:cNvPr id="3" name="Subtitle 2">
            <a:extLst>
              <a:ext uri="{FF2B5EF4-FFF2-40B4-BE49-F238E27FC236}">
                <a16:creationId xmlns:a16="http://schemas.microsoft.com/office/drawing/2014/main" id="{9BC4818E-510A-819D-8061-2E299D73CD70}"/>
              </a:ext>
            </a:extLst>
          </p:cNvPr>
          <p:cNvSpPr>
            <a:spLocks noGrp="1"/>
          </p:cNvSpPr>
          <p:nvPr>
            <p:ph type="subTitle" idx="1"/>
          </p:nvPr>
        </p:nvSpPr>
        <p:spPr>
          <a:xfrm>
            <a:off x="613611" y="4684242"/>
            <a:ext cx="3566407" cy="1463040"/>
          </a:xfrm>
        </p:spPr>
        <p:txBody>
          <a:bodyPr anchor="t">
            <a:normAutofit fontScale="92500" lnSpcReduction="20000"/>
          </a:bodyPr>
          <a:lstStyle/>
          <a:p>
            <a:pPr algn="r"/>
            <a:r>
              <a:rPr lang="en-US" sz="1600" dirty="0"/>
              <a:t>2 February 2024</a:t>
            </a:r>
          </a:p>
          <a:p>
            <a:pPr algn="r"/>
            <a:endParaRPr lang="en-US" sz="1600" dirty="0"/>
          </a:p>
          <a:p>
            <a:pPr algn="r"/>
            <a:endParaRPr lang="en-US" sz="1600" dirty="0"/>
          </a:p>
          <a:p>
            <a:pPr algn="r"/>
            <a:endParaRPr lang="en-US" sz="1600" dirty="0"/>
          </a:p>
          <a:p>
            <a:pPr algn="r"/>
            <a:endParaRPr lang="en-US" sz="1600" dirty="0"/>
          </a:p>
          <a:p>
            <a:pPr algn="r"/>
            <a:r>
              <a:rPr lang="en-US" sz="1300" dirty="0"/>
              <a:t>Zanele Muholi, </a:t>
            </a:r>
            <a:r>
              <a:rPr lang="en-US" sz="1300" i="1" dirty="0"/>
              <a:t>ID Crisis </a:t>
            </a:r>
            <a:r>
              <a:rPr lang="en-US" sz="1300" dirty="0"/>
              <a:t>(2003). Photograph, gelatin silver print on paper.</a:t>
            </a:r>
          </a:p>
        </p:txBody>
      </p:sp>
      <p:cxnSp>
        <p:nvCxnSpPr>
          <p:cNvPr id="15" name="Straight Connector 1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5557" y="4593863"/>
            <a:ext cx="292608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person&#10;&#10;Description automatically generated">
            <a:extLst>
              <a:ext uri="{FF2B5EF4-FFF2-40B4-BE49-F238E27FC236}">
                <a16:creationId xmlns:a16="http://schemas.microsoft.com/office/drawing/2014/main" id="{C484FDA6-CBE7-ED9D-7B67-9D71782488EA}"/>
              </a:ext>
            </a:extLst>
          </p:cNvPr>
          <p:cNvPicPr>
            <a:picLocks noChangeAspect="1"/>
          </p:cNvPicPr>
          <p:nvPr/>
        </p:nvPicPr>
        <p:blipFill rotWithShape="1">
          <a:blip r:embed="rId2"/>
          <a:srcRect l="5309" r="14223" b="-1"/>
          <a:stretch/>
        </p:blipFill>
        <p:spPr>
          <a:xfrm>
            <a:off x="4658258" y="975"/>
            <a:ext cx="7533742" cy="6858000"/>
          </a:xfrm>
          <a:prstGeom prst="rect">
            <a:avLst/>
          </a:prstGeom>
        </p:spPr>
      </p:pic>
    </p:spTree>
    <p:extLst>
      <p:ext uri="{BB962C8B-B14F-4D97-AF65-F5344CB8AC3E}">
        <p14:creationId xmlns:p14="http://schemas.microsoft.com/office/powerpoint/2010/main" val="281617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a:extLst>
                  <a:ext uri="{FF2B5EF4-FFF2-40B4-BE49-F238E27FC236}">
                    <a16:creationId xmlns:a16="http://schemas.microsoft.com/office/drawing/2014/main" id="{664505C7-523A-0963-DAE6-E737AAD92026}"/>
                  </a:ext>
                </a:extLst>
              </p:cNvPr>
              <p:cNvGraphicFramePr>
                <a:graphicFrameLocks noGrp="1"/>
              </p:cNvGraphicFramePr>
              <p:nvPr/>
            </p:nvGraphicFramePr>
            <p:xfrm>
              <a:off x="381000" y="215899"/>
              <a:ext cx="11430000" cy="64262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a:extLst>
                  <a:ext uri="{FF2B5EF4-FFF2-40B4-BE49-F238E27FC236}">
                    <a16:creationId xmlns:a16="http://schemas.microsoft.com/office/drawing/2014/main" id="{664505C7-523A-0963-DAE6-E737AAD92026}"/>
                  </a:ext>
                </a:extLst>
              </p:cNvPr>
              <p:cNvPicPr>
                <a:picLocks noGrp="1" noRot="1" noChangeAspect="1" noMove="1" noResize="1" noEditPoints="1" noAdjustHandles="1" noChangeArrowheads="1" noChangeShapeType="1"/>
              </p:cNvPicPr>
              <p:nvPr/>
            </p:nvPicPr>
            <p:blipFill>
              <a:blip r:embed="rId3"/>
              <a:stretch>
                <a:fillRect/>
              </a:stretch>
            </p:blipFill>
            <p:spPr>
              <a:xfrm>
                <a:off x="381000" y="215899"/>
                <a:ext cx="11430000" cy="6426200"/>
              </a:xfrm>
              <a:prstGeom prst="rect">
                <a:avLst/>
              </a:prstGeom>
            </p:spPr>
          </p:pic>
        </mc:Fallback>
      </mc:AlternateContent>
    </p:spTree>
    <p:extLst>
      <p:ext uri="{BB962C8B-B14F-4D97-AF65-F5344CB8AC3E}">
        <p14:creationId xmlns:p14="http://schemas.microsoft.com/office/powerpoint/2010/main" val="270787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2ACEA-643F-20AA-332A-DE90E90AD515}"/>
              </a:ext>
            </a:extLst>
          </p:cNvPr>
          <p:cNvSpPr>
            <a:spLocks noGrp="1"/>
          </p:cNvSpPr>
          <p:nvPr>
            <p:ph type="title"/>
          </p:nvPr>
        </p:nvSpPr>
        <p:spPr>
          <a:xfrm>
            <a:off x="1024129" y="585216"/>
            <a:ext cx="4039357" cy="1499616"/>
          </a:xfrm>
        </p:spPr>
        <p:txBody>
          <a:bodyPr>
            <a:normAutofit/>
          </a:bodyPr>
          <a:lstStyle/>
          <a:p>
            <a:r>
              <a:rPr lang="en-US" sz="4000" dirty="0">
                <a:solidFill>
                  <a:srgbClr val="FFFFFF"/>
                </a:solidFill>
              </a:rPr>
              <a:t>When do we become sexed subjects?</a:t>
            </a:r>
          </a:p>
        </p:txBody>
      </p:sp>
      <p:cxnSp>
        <p:nvCxnSpPr>
          <p:cNvPr id="14" name="Straight Connector 13">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88FB7609-1A9F-EB66-6267-33F993E04FE4}"/>
              </a:ext>
            </a:extLst>
          </p:cNvPr>
          <p:cNvSpPr>
            <a:spLocks noGrp="1"/>
          </p:cNvSpPr>
          <p:nvPr>
            <p:ph idx="1"/>
          </p:nvPr>
        </p:nvSpPr>
        <p:spPr>
          <a:xfrm>
            <a:off x="762000" y="2084832"/>
            <a:ext cx="4301485" cy="4430268"/>
          </a:xfrm>
        </p:spPr>
        <p:txBody>
          <a:bodyPr>
            <a:normAutofit lnSpcReduction="10000"/>
          </a:bodyPr>
          <a:lstStyle/>
          <a:p>
            <a:r>
              <a:rPr lang="en-US" dirty="0">
                <a:solidFill>
                  <a:srgbClr val="FFFFFF"/>
                </a:solidFill>
              </a:rPr>
              <a:t>When registering the birth certificate?</a:t>
            </a:r>
          </a:p>
          <a:p>
            <a:r>
              <a:rPr lang="en-US" dirty="0">
                <a:solidFill>
                  <a:srgbClr val="FFFFFF"/>
                </a:solidFill>
              </a:rPr>
              <a:t>When parents, extended family and friends start ‘thinking’ of a future child?</a:t>
            </a:r>
          </a:p>
          <a:p>
            <a:r>
              <a:rPr lang="en-US" dirty="0">
                <a:solidFill>
                  <a:srgbClr val="FFFFFF"/>
                </a:solidFill>
              </a:rPr>
              <a:t>At the sonogram/ultrasound check or when the doctors announce the sex at childbirth? </a:t>
            </a:r>
          </a:p>
          <a:p>
            <a:r>
              <a:rPr lang="en-US" dirty="0">
                <a:solidFill>
                  <a:srgbClr val="FFFFFF"/>
                </a:solidFill>
              </a:rPr>
              <a:t>With the age of modernity?</a:t>
            </a:r>
          </a:p>
          <a:p>
            <a:r>
              <a:rPr lang="en-US" dirty="0">
                <a:solidFill>
                  <a:srgbClr val="FFFFFF"/>
                </a:solidFill>
              </a:rPr>
              <a:t>With the first hominids?</a:t>
            </a:r>
          </a:p>
          <a:p>
            <a:r>
              <a:rPr lang="en-US" dirty="0">
                <a:solidFill>
                  <a:srgbClr val="FFFFFF"/>
                </a:solidFill>
              </a:rPr>
              <a:t>Or maybe it’s some natural or even higher, divine or cosmic, design…</a:t>
            </a:r>
          </a:p>
        </p:txBody>
      </p:sp>
      <p:pic>
        <p:nvPicPr>
          <p:cNvPr id="5" name="Content Placeholder 4" descr="Table&#10;&#10;Description automatically generated with medium confidence">
            <a:extLst>
              <a:ext uri="{FF2B5EF4-FFF2-40B4-BE49-F238E27FC236}">
                <a16:creationId xmlns:a16="http://schemas.microsoft.com/office/drawing/2014/main" id="{0ACF0C29-7E04-1548-EAEF-1E4D95D54615}"/>
              </a:ext>
            </a:extLst>
          </p:cNvPr>
          <p:cNvPicPr>
            <a:picLocks noChangeAspect="1"/>
          </p:cNvPicPr>
          <p:nvPr/>
        </p:nvPicPr>
        <p:blipFill>
          <a:blip r:embed="rId2"/>
          <a:stretch>
            <a:fillRect/>
          </a:stretch>
        </p:blipFill>
        <p:spPr>
          <a:xfrm>
            <a:off x="6941439" y="640080"/>
            <a:ext cx="3765042" cy="5577840"/>
          </a:xfrm>
          <a:prstGeom prst="rect">
            <a:avLst/>
          </a:prstGeom>
        </p:spPr>
      </p:pic>
    </p:spTree>
    <p:extLst>
      <p:ext uri="{BB962C8B-B14F-4D97-AF65-F5344CB8AC3E}">
        <p14:creationId xmlns:p14="http://schemas.microsoft.com/office/powerpoint/2010/main" val="4216424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2C9C-BB57-50CA-BD52-A47619BDF24D}"/>
              </a:ext>
            </a:extLst>
          </p:cNvPr>
          <p:cNvSpPr>
            <a:spLocks noGrp="1"/>
          </p:cNvSpPr>
          <p:nvPr>
            <p:ph type="title"/>
          </p:nvPr>
        </p:nvSpPr>
        <p:spPr>
          <a:xfrm>
            <a:off x="5951728" y="585216"/>
            <a:ext cx="5740739" cy="1499616"/>
          </a:xfrm>
        </p:spPr>
        <p:txBody>
          <a:bodyPr>
            <a:normAutofit/>
          </a:bodyPr>
          <a:lstStyle/>
          <a:p>
            <a:r>
              <a:rPr lang="en-US" sz="4000" dirty="0"/>
              <a:t>“The truth is sex and gender aren’t so easily divided…”</a:t>
            </a:r>
          </a:p>
        </p:txBody>
      </p:sp>
      <p:pic>
        <p:nvPicPr>
          <p:cNvPr id="9" name="Picture 8" descr="A person with no shirt&#10;&#10;Description automatically generated with low confidence">
            <a:extLst>
              <a:ext uri="{FF2B5EF4-FFF2-40B4-BE49-F238E27FC236}">
                <a16:creationId xmlns:a16="http://schemas.microsoft.com/office/drawing/2014/main" id="{7DD93A87-8BC0-D65C-303C-CEBAB8F3BFDE}"/>
              </a:ext>
            </a:extLst>
          </p:cNvPr>
          <p:cNvPicPr>
            <a:picLocks noChangeAspect="1"/>
          </p:cNvPicPr>
          <p:nvPr/>
        </p:nvPicPr>
        <p:blipFill rotWithShape="1">
          <a:blip r:embed="rId2"/>
          <a:srcRect l="3989" r="-4" b="-4"/>
          <a:stretch/>
        </p:blipFill>
        <p:spPr>
          <a:xfrm>
            <a:off x="484632" y="484632"/>
            <a:ext cx="4495806" cy="3511948"/>
          </a:xfrm>
          <a:prstGeom prst="rect">
            <a:avLst/>
          </a:prstGeom>
        </p:spPr>
      </p:pic>
      <p:cxnSp>
        <p:nvCxnSpPr>
          <p:cNvPr id="16" name="Straight Connector 15">
            <a:extLst>
              <a:ext uri="{FF2B5EF4-FFF2-40B4-BE49-F238E27FC236}">
                <a16:creationId xmlns:a16="http://schemas.microsoft.com/office/drawing/2014/main" id="{7E629FFD-3FB6-4569-8FC9-2D262B223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4CFA17C8-9C90-1748-C636-4501007571E9}"/>
              </a:ext>
            </a:extLst>
          </p:cNvPr>
          <p:cNvPicPr>
            <a:picLocks noChangeAspect="1"/>
          </p:cNvPicPr>
          <p:nvPr/>
        </p:nvPicPr>
        <p:blipFill rotWithShape="1">
          <a:blip r:embed="rId3"/>
          <a:srcRect l="31886" r="28864" b="3"/>
          <a:stretch/>
        </p:blipFill>
        <p:spPr>
          <a:xfrm>
            <a:off x="484633" y="4150597"/>
            <a:ext cx="1564300" cy="2231808"/>
          </a:xfrm>
          <a:prstGeom prst="rect">
            <a:avLst/>
          </a:prstGeom>
        </p:spPr>
      </p:pic>
      <p:pic>
        <p:nvPicPr>
          <p:cNvPr id="7" name="Picture 6" descr="A picture containing person, black, purple&#10;&#10;Description automatically generated">
            <a:extLst>
              <a:ext uri="{FF2B5EF4-FFF2-40B4-BE49-F238E27FC236}">
                <a16:creationId xmlns:a16="http://schemas.microsoft.com/office/drawing/2014/main" id="{865807C4-6F62-46A2-3DEE-5D0BD614B352}"/>
              </a:ext>
            </a:extLst>
          </p:cNvPr>
          <p:cNvPicPr>
            <a:picLocks noChangeAspect="1"/>
          </p:cNvPicPr>
          <p:nvPr/>
        </p:nvPicPr>
        <p:blipFill rotWithShape="1">
          <a:blip r:embed="rId4"/>
          <a:srcRect l="4162" r="3668" b="7"/>
          <a:stretch/>
        </p:blipFill>
        <p:spPr>
          <a:xfrm>
            <a:off x="2209800" y="4150596"/>
            <a:ext cx="2770638" cy="2231808"/>
          </a:xfrm>
          <a:prstGeom prst="rect">
            <a:avLst/>
          </a:prstGeom>
        </p:spPr>
      </p:pic>
      <p:sp>
        <p:nvSpPr>
          <p:cNvPr id="13" name="Content Placeholder 12">
            <a:extLst>
              <a:ext uri="{FF2B5EF4-FFF2-40B4-BE49-F238E27FC236}">
                <a16:creationId xmlns:a16="http://schemas.microsoft.com/office/drawing/2014/main" id="{11367561-D151-E58B-A530-F91E747B6FFC}"/>
              </a:ext>
            </a:extLst>
          </p:cNvPr>
          <p:cNvSpPr>
            <a:spLocks noGrp="1"/>
          </p:cNvSpPr>
          <p:nvPr>
            <p:ph idx="1"/>
          </p:nvPr>
        </p:nvSpPr>
        <p:spPr>
          <a:xfrm>
            <a:off x="5689600" y="2194560"/>
            <a:ext cx="6017763" cy="4411980"/>
          </a:xfrm>
        </p:spPr>
        <p:txBody>
          <a:bodyPr>
            <a:normAutofit lnSpcReduction="10000"/>
          </a:bodyPr>
          <a:lstStyle/>
          <a:p>
            <a:r>
              <a:rPr lang="en-US" sz="2000" i="1" dirty="0"/>
              <a:t>“… We interpret differences that have been contrived or magnified through techniques of gender as differences attributable to sex</a:t>
            </a:r>
            <a:r>
              <a:rPr lang="en-US" sz="2000" dirty="0"/>
              <a:t>.” Arianne </a:t>
            </a:r>
            <a:r>
              <a:rPr lang="en-US" sz="2000" dirty="0" err="1"/>
              <a:t>Shahsivi</a:t>
            </a:r>
            <a:r>
              <a:rPr lang="en-US" sz="2000" dirty="0"/>
              <a:t> (2002) </a:t>
            </a:r>
          </a:p>
          <a:p>
            <a:endParaRPr lang="en-US" sz="2400" dirty="0"/>
          </a:p>
          <a:p>
            <a:pPr lvl="2"/>
            <a:r>
              <a:rPr lang="en-US" sz="2000" dirty="0"/>
              <a:t>Outward appearance (body and facial hair; distribution of fat and muscle, etc.);</a:t>
            </a:r>
          </a:p>
          <a:p>
            <a:pPr lvl="2"/>
            <a:r>
              <a:rPr lang="en-US" sz="2000" dirty="0"/>
              <a:t>Sexual organs (internal and external);</a:t>
            </a:r>
          </a:p>
          <a:p>
            <a:pPr lvl="2"/>
            <a:r>
              <a:rPr lang="en-US" sz="2000" dirty="0"/>
              <a:t>Gonads;</a:t>
            </a:r>
          </a:p>
          <a:p>
            <a:pPr lvl="2"/>
            <a:r>
              <a:rPr lang="en-US" sz="2000" dirty="0"/>
              <a:t>Chromosomes (XX, XY, etc.);</a:t>
            </a:r>
          </a:p>
          <a:p>
            <a:pPr lvl="2"/>
            <a:r>
              <a:rPr lang="en-US" sz="2000" dirty="0"/>
              <a:t>Hormones (testosterone, </a:t>
            </a:r>
            <a:r>
              <a:rPr lang="en-US" sz="2000" dirty="0" err="1"/>
              <a:t>oestrogen</a:t>
            </a:r>
            <a:r>
              <a:rPr lang="en-US" sz="2000" dirty="0"/>
              <a:t>, etc.);</a:t>
            </a:r>
          </a:p>
          <a:p>
            <a:pPr lvl="2"/>
            <a:endParaRPr lang="en-US" sz="1600" dirty="0"/>
          </a:p>
          <a:p>
            <a:r>
              <a:rPr lang="en-US" sz="1300" dirty="0"/>
              <a:t>Images (from top to bottom, clockwise): professional swimmer </a:t>
            </a:r>
            <a:r>
              <a:rPr lang="en-US" sz="1300" dirty="0" err="1"/>
              <a:t>Caeleb</a:t>
            </a:r>
            <a:r>
              <a:rPr lang="en-US" sz="1300" dirty="0"/>
              <a:t> Dressel during the 2018 USA Swimming National Championships; Influencer &amp; model </a:t>
            </a:r>
            <a:r>
              <a:rPr lang="en-US" sz="1300" dirty="0" err="1"/>
              <a:t>Harnaam</a:t>
            </a:r>
            <a:r>
              <a:rPr lang="en-US" sz="1300" dirty="0"/>
              <a:t> Kaur; The Venus of Willendorf, an Upper Paleolithic female figurine found in 1908 at Willendorf, Austria.</a:t>
            </a:r>
          </a:p>
        </p:txBody>
      </p:sp>
    </p:spTree>
    <p:extLst>
      <p:ext uri="{BB962C8B-B14F-4D97-AF65-F5344CB8AC3E}">
        <p14:creationId xmlns:p14="http://schemas.microsoft.com/office/powerpoint/2010/main" val="335814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19">
            <a:extLst>
              <a:ext uri="{FF2B5EF4-FFF2-40B4-BE49-F238E27FC236}">
                <a16:creationId xmlns:a16="http://schemas.microsoft.com/office/drawing/2014/main" id="{AB832D16-7558-4209-B5E6-60CFB7383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 name="Oval 5">
            <a:extLst>
              <a:ext uri="{FF2B5EF4-FFF2-40B4-BE49-F238E27FC236}">
                <a16:creationId xmlns:a16="http://schemas.microsoft.com/office/drawing/2014/main" id="{0B201792-59B9-4FE8-9B2A-7F7A5AED0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0" name="Straight Connector 23">
            <a:extLst>
              <a:ext uri="{FF2B5EF4-FFF2-40B4-BE49-F238E27FC236}">
                <a16:creationId xmlns:a16="http://schemas.microsoft.com/office/drawing/2014/main" id="{461931C1-E9DE-4D66-831E-9ABDF15748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25">
            <a:extLst>
              <a:ext uri="{FF2B5EF4-FFF2-40B4-BE49-F238E27FC236}">
                <a16:creationId xmlns:a16="http://schemas.microsoft.com/office/drawing/2014/main" id="{FA4CECB3-C22E-4C8B-BAF3-FF4CF5B40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7">
            <a:extLst>
              <a:ext uri="{FF2B5EF4-FFF2-40B4-BE49-F238E27FC236}">
                <a16:creationId xmlns:a16="http://schemas.microsoft.com/office/drawing/2014/main" id="{B267D0C5-73F7-42FF-B095-8F1E57AD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61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2099B-AE2C-4C88-E7BF-9BBBDDD9F225}"/>
              </a:ext>
            </a:extLst>
          </p:cNvPr>
          <p:cNvSpPr>
            <a:spLocks noGrp="1"/>
          </p:cNvSpPr>
          <p:nvPr>
            <p:ph type="title"/>
          </p:nvPr>
        </p:nvSpPr>
        <p:spPr>
          <a:xfrm>
            <a:off x="457200" y="640080"/>
            <a:ext cx="3185917" cy="3034857"/>
          </a:xfrm>
        </p:spPr>
        <p:txBody>
          <a:bodyPr vert="horz" lIns="91440" tIns="45720" rIns="91440" bIns="45720" rtlCol="0" anchor="b">
            <a:normAutofit/>
          </a:bodyPr>
          <a:lstStyle/>
          <a:p>
            <a:pPr algn="r"/>
            <a:r>
              <a:rPr lang="en-US" sz="4400" spc="200" dirty="0">
                <a:solidFill>
                  <a:srgbClr val="FFFFFF"/>
                </a:solidFill>
              </a:rPr>
              <a:t>sex ‘transformed’</a:t>
            </a:r>
          </a:p>
        </p:txBody>
      </p:sp>
      <p:pic>
        <p:nvPicPr>
          <p:cNvPr id="11" name="Picture 10" descr="Graphical user interface, website&#10;&#10;Description automatically generated">
            <a:extLst>
              <a:ext uri="{FF2B5EF4-FFF2-40B4-BE49-F238E27FC236}">
                <a16:creationId xmlns:a16="http://schemas.microsoft.com/office/drawing/2014/main" id="{1E6C47C3-7B35-7191-1ED5-237DDDD0CBBC}"/>
              </a:ext>
            </a:extLst>
          </p:cNvPr>
          <p:cNvPicPr>
            <a:picLocks noChangeAspect="1"/>
          </p:cNvPicPr>
          <p:nvPr/>
        </p:nvPicPr>
        <p:blipFill>
          <a:blip r:embed="rId2"/>
          <a:stretch>
            <a:fillRect/>
          </a:stretch>
        </p:blipFill>
        <p:spPr>
          <a:xfrm>
            <a:off x="4631645" y="640080"/>
            <a:ext cx="2942134" cy="2964367"/>
          </a:xfrm>
          <a:prstGeom prst="rect">
            <a:avLst/>
          </a:prstGeom>
        </p:spPr>
      </p:pic>
      <p:cxnSp>
        <p:nvCxnSpPr>
          <p:cNvPr id="53" name="Straight Connector 29">
            <a:extLst>
              <a:ext uri="{FF2B5EF4-FFF2-40B4-BE49-F238E27FC236}">
                <a16:creationId xmlns:a16="http://schemas.microsoft.com/office/drawing/2014/main" id="{8E17E5BA-9A68-4F5E-8C0E-C94E4402B2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749" y="3765314"/>
            <a:ext cx="2834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4" name="Straight Connector 31">
            <a:extLst>
              <a:ext uri="{FF2B5EF4-FFF2-40B4-BE49-F238E27FC236}">
                <a16:creationId xmlns:a16="http://schemas.microsoft.com/office/drawing/2014/main" id="{214C73F2-6925-4D25-B019-A2AAF3B3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6037730" y="2302274"/>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DBA0D89F-83A6-D7D2-27B2-833DC7205AEF}"/>
              </a:ext>
            </a:extLst>
          </p:cNvPr>
          <p:cNvPicPr>
            <a:picLocks noChangeAspect="1"/>
          </p:cNvPicPr>
          <p:nvPr/>
        </p:nvPicPr>
        <p:blipFill>
          <a:blip r:embed="rId3"/>
          <a:stretch>
            <a:fillRect/>
          </a:stretch>
        </p:blipFill>
        <p:spPr>
          <a:xfrm>
            <a:off x="4282037" y="3945517"/>
            <a:ext cx="3648946" cy="2244101"/>
          </a:xfrm>
          <a:prstGeom prst="rect">
            <a:avLst/>
          </a:prstGeom>
        </p:spPr>
      </p:pic>
      <p:cxnSp>
        <p:nvCxnSpPr>
          <p:cNvPr id="55" name="Straight Connector 33">
            <a:extLst>
              <a:ext uri="{FF2B5EF4-FFF2-40B4-BE49-F238E27FC236}">
                <a16:creationId xmlns:a16="http://schemas.microsoft.com/office/drawing/2014/main" id="{0F24C92C-BD4D-4E7A-A2A2-38D6CE2C9C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5130" y="1963779"/>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Text&#10;&#10;Description automatically generated">
            <a:extLst>
              <a:ext uri="{FF2B5EF4-FFF2-40B4-BE49-F238E27FC236}">
                <a16:creationId xmlns:a16="http://schemas.microsoft.com/office/drawing/2014/main" id="{DFD3CDC7-C3D6-9D56-87F9-0222D2ED7936}"/>
              </a:ext>
            </a:extLst>
          </p:cNvPr>
          <p:cNvPicPr>
            <a:picLocks noChangeAspect="1"/>
          </p:cNvPicPr>
          <p:nvPr/>
        </p:nvPicPr>
        <p:blipFill>
          <a:blip r:embed="rId4"/>
          <a:stretch>
            <a:fillRect/>
          </a:stretch>
        </p:blipFill>
        <p:spPr>
          <a:xfrm>
            <a:off x="8254001" y="1467464"/>
            <a:ext cx="3644400" cy="3918709"/>
          </a:xfrm>
          <a:prstGeom prst="rect">
            <a:avLst/>
          </a:prstGeom>
        </p:spPr>
      </p:pic>
    </p:spTree>
    <p:extLst>
      <p:ext uri="{BB962C8B-B14F-4D97-AF65-F5344CB8AC3E}">
        <p14:creationId xmlns:p14="http://schemas.microsoft.com/office/powerpoint/2010/main" val="386389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C215932-B78A-FE3D-ABDC-26E9DF5D84CE}"/>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Dueling dualism… in sport</a:t>
            </a:r>
          </a:p>
        </p:txBody>
      </p:sp>
      <p:pic>
        <p:nvPicPr>
          <p:cNvPr id="6" name="Content Placeholder 5" descr="A person wearing a tank top&#10;&#10;Description automatically generated with low confidence">
            <a:extLst>
              <a:ext uri="{FF2B5EF4-FFF2-40B4-BE49-F238E27FC236}">
                <a16:creationId xmlns:a16="http://schemas.microsoft.com/office/drawing/2014/main" id="{D0B4EB4F-9BBB-D2A8-BE9C-D39D38BCB048}"/>
              </a:ext>
            </a:extLst>
          </p:cNvPr>
          <p:cNvPicPr>
            <a:picLocks noChangeAspect="1"/>
          </p:cNvPicPr>
          <p:nvPr/>
        </p:nvPicPr>
        <p:blipFill rotWithShape="1">
          <a:blip r:embed="rId2"/>
          <a:srcRect r="-2" b="10972"/>
          <a:stretch/>
        </p:blipFill>
        <p:spPr>
          <a:xfrm>
            <a:off x="327547" y="321733"/>
            <a:ext cx="3448718" cy="4107392"/>
          </a:xfrm>
          <a:prstGeom prst="rect">
            <a:avLst/>
          </a:prstGeom>
        </p:spPr>
      </p:pic>
      <p:pic>
        <p:nvPicPr>
          <p:cNvPr id="8" name="Content Placeholder 7" descr="A picture containing person, outdoor&#10;&#10;Description automatically generated">
            <a:extLst>
              <a:ext uri="{FF2B5EF4-FFF2-40B4-BE49-F238E27FC236}">
                <a16:creationId xmlns:a16="http://schemas.microsoft.com/office/drawing/2014/main" id="{1218BF5D-128D-DFD0-F0D3-C2FC575CB4FD}"/>
              </a:ext>
            </a:extLst>
          </p:cNvPr>
          <p:cNvPicPr>
            <a:picLocks noGrp="1" noChangeAspect="1"/>
          </p:cNvPicPr>
          <p:nvPr>
            <p:ph sz="half" idx="2"/>
          </p:nvPr>
        </p:nvPicPr>
        <p:blipFill rotWithShape="1">
          <a:blip r:embed="rId3"/>
          <a:srcRect l="15756" r="260" b="3"/>
          <a:stretch/>
        </p:blipFill>
        <p:spPr>
          <a:xfrm>
            <a:off x="3925067" y="321732"/>
            <a:ext cx="3448718" cy="4106284"/>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Content Placeholder 11">
            <a:extLst>
              <a:ext uri="{FF2B5EF4-FFF2-40B4-BE49-F238E27FC236}">
                <a16:creationId xmlns:a16="http://schemas.microsoft.com/office/drawing/2014/main" id="{7C4D171B-B963-C3A0-D74A-1563D79EE3E4}"/>
              </a:ext>
            </a:extLst>
          </p:cNvPr>
          <p:cNvSpPr>
            <a:spLocks noGrp="1"/>
          </p:cNvSpPr>
          <p:nvPr>
            <p:ph sz="half" idx="1"/>
          </p:nvPr>
        </p:nvSpPr>
        <p:spPr>
          <a:xfrm>
            <a:off x="8029319" y="917724"/>
            <a:ext cx="3424739" cy="5311625"/>
          </a:xfrm>
        </p:spPr>
        <p:txBody>
          <a:bodyPr vert="horz" lIns="45720" tIns="45720" rIns="45720" bIns="45720" rtlCol="0" anchor="ctr">
            <a:normAutofit fontScale="92500" lnSpcReduction="20000"/>
          </a:bodyPr>
          <a:lstStyle/>
          <a:p>
            <a:r>
              <a:rPr lang="en-US" dirty="0">
                <a:solidFill>
                  <a:srgbClr val="FFFFFF"/>
                </a:solidFill>
              </a:rPr>
              <a:t>How do we define sex?</a:t>
            </a:r>
          </a:p>
          <a:p>
            <a:r>
              <a:rPr lang="en-US" dirty="0">
                <a:solidFill>
                  <a:srgbClr val="FFFFFF"/>
                </a:solidFill>
              </a:rPr>
              <a:t>“</a:t>
            </a:r>
            <a:r>
              <a:rPr lang="en-US" i="1" dirty="0">
                <a:solidFill>
                  <a:srgbClr val="FFFFFF"/>
                </a:solidFill>
              </a:rPr>
              <a:t>Testosterone levels remain the primary method of determining which athletes must compete with men and which can compete on women’s teams.</a:t>
            </a:r>
          </a:p>
          <a:p>
            <a:r>
              <a:rPr lang="en-GB" b="0" i="1" u="none" strike="noStrike" dirty="0">
                <a:solidFill>
                  <a:schemeClr val="bg1"/>
                </a:solidFill>
                <a:effectLst/>
              </a:rPr>
              <a:t>Even the International Olympic Committee is realizing that there is no one parameter that makes a person biologically male or female</a:t>
            </a:r>
            <a:r>
              <a:rPr lang="en-GB" b="0" i="0" u="none" strike="noStrike" dirty="0">
                <a:solidFill>
                  <a:schemeClr val="bg1"/>
                </a:solidFill>
                <a:effectLst/>
              </a:rPr>
              <a:t>.” </a:t>
            </a:r>
          </a:p>
          <a:p>
            <a:endParaRPr lang="en-GB" dirty="0">
              <a:solidFill>
                <a:srgbClr val="333333"/>
              </a:solidFill>
              <a:latin typeface="Georgia" panose="02040502050405020303" pitchFamily="18" charset="0"/>
              <a:hlinkClick r:id="rId4"/>
            </a:endParaRPr>
          </a:p>
          <a:p>
            <a:pPr marL="173736" lvl="1" indent="0">
              <a:buNone/>
            </a:pPr>
            <a:r>
              <a:rPr lang="en-US" dirty="0">
                <a:solidFill>
                  <a:srgbClr val="FFFFFF"/>
                </a:solidFill>
                <a:hlinkClick r:id="rId4"/>
              </a:rPr>
              <a:t>From: What Makes An Athlete Female? Here’s How The Olympics Decide</a:t>
            </a:r>
            <a:endParaRPr lang="en-US" dirty="0">
              <a:solidFill>
                <a:srgbClr val="FFFFFF"/>
              </a:solidFill>
            </a:endParaRPr>
          </a:p>
          <a:p>
            <a:pPr marL="0" indent="0">
              <a:buNone/>
            </a:pPr>
            <a:endParaRPr lang="en-US" dirty="0">
              <a:solidFill>
                <a:srgbClr val="FFFFFF"/>
              </a:solidFill>
            </a:endParaRPr>
          </a:p>
          <a:p>
            <a:endParaRPr lang="en-US" sz="1300" dirty="0">
              <a:solidFill>
                <a:srgbClr val="FFFFFF"/>
              </a:solidFill>
            </a:endParaRPr>
          </a:p>
          <a:p>
            <a:pPr marL="0" indent="0">
              <a:buNone/>
            </a:pPr>
            <a:r>
              <a:rPr lang="en-US" sz="1300" dirty="0">
                <a:solidFill>
                  <a:srgbClr val="FFFFFF"/>
                </a:solidFill>
              </a:rPr>
              <a:t>Photos (left to right): Spanish Women’s Hurdler Maria José Martinez-</a:t>
            </a:r>
            <a:r>
              <a:rPr lang="en-US" sz="1300" dirty="0" err="1">
                <a:solidFill>
                  <a:srgbClr val="FFFFFF"/>
                </a:solidFill>
              </a:rPr>
              <a:t>Patiño</a:t>
            </a:r>
            <a:r>
              <a:rPr lang="en-US" sz="1300" dirty="0">
                <a:solidFill>
                  <a:srgbClr val="FFFFFF"/>
                </a:solidFill>
              </a:rPr>
              <a:t>; South African middle-distance runner Caster Semenya.</a:t>
            </a:r>
          </a:p>
        </p:txBody>
      </p:sp>
    </p:spTree>
    <p:extLst>
      <p:ext uri="{BB962C8B-B14F-4D97-AF65-F5344CB8AC3E}">
        <p14:creationId xmlns:p14="http://schemas.microsoft.com/office/powerpoint/2010/main" val="106706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4" name="Straight Connector 33">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B2F63790-02BE-4D55-ABCA-10CAD6091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963B0A-2185-C970-B8EC-DFF0CAB8D158}"/>
              </a:ext>
            </a:extLst>
          </p:cNvPr>
          <p:cNvSpPr>
            <a:spLocks noGrp="1"/>
          </p:cNvSpPr>
          <p:nvPr>
            <p:ph type="title"/>
          </p:nvPr>
        </p:nvSpPr>
        <p:spPr>
          <a:xfrm>
            <a:off x="613611" y="648182"/>
            <a:ext cx="5370974" cy="3581063"/>
          </a:xfrm>
        </p:spPr>
        <p:txBody>
          <a:bodyPr vert="horz" lIns="91440" tIns="45720" rIns="91440" bIns="45720" rtlCol="0" anchor="b">
            <a:normAutofit/>
          </a:bodyPr>
          <a:lstStyle/>
          <a:p>
            <a:pPr algn="r"/>
            <a:r>
              <a:rPr lang="en-US" sz="3700" kern="1200" cap="all" spc="200" baseline="0" dirty="0">
                <a:solidFill>
                  <a:schemeClr val="tx1">
                    <a:lumMod val="95000"/>
                    <a:lumOff val="5000"/>
                  </a:schemeClr>
                </a:solidFill>
                <a:latin typeface="+mj-lt"/>
                <a:ea typeface="+mj-ea"/>
                <a:cs typeface="+mj-cs"/>
              </a:rPr>
              <a:t>“A body’s sex is simply too complex. There is no either/or. Rather there are shades of difference.” Anne Fausto-Sterling (2000:3)</a:t>
            </a:r>
            <a:br>
              <a:rPr lang="en-US" sz="3700" kern="1200" cap="all" spc="200" baseline="0" dirty="0">
                <a:solidFill>
                  <a:schemeClr val="tx1">
                    <a:lumMod val="95000"/>
                    <a:lumOff val="5000"/>
                  </a:schemeClr>
                </a:solidFill>
                <a:latin typeface="+mj-lt"/>
                <a:ea typeface="+mj-ea"/>
                <a:cs typeface="+mj-cs"/>
              </a:rPr>
            </a:br>
            <a:endParaRPr lang="en-US" sz="3700" kern="1200" cap="all" spc="200" baseline="0" dirty="0">
              <a:solidFill>
                <a:schemeClr val="tx1">
                  <a:lumMod val="95000"/>
                  <a:lumOff val="5000"/>
                </a:schemeClr>
              </a:solidFill>
              <a:latin typeface="+mj-lt"/>
              <a:ea typeface="+mj-ea"/>
              <a:cs typeface="+mj-cs"/>
            </a:endParaRPr>
          </a:p>
        </p:txBody>
      </p:sp>
      <p:cxnSp>
        <p:nvCxnSpPr>
          <p:cNvPr id="36" name="Straight Connector 35">
            <a:extLst>
              <a:ext uri="{FF2B5EF4-FFF2-40B4-BE49-F238E27FC236}">
                <a16:creationId xmlns:a16="http://schemas.microsoft.com/office/drawing/2014/main" id="{B25F28BA-1F8F-4067-9CFA-0DBF0C7AF2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9085" y="4343196"/>
            <a:ext cx="5029200" cy="0"/>
          </a:xfrm>
          <a:prstGeom prst="line">
            <a:avLst/>
          </a:prstGeom>
          <a:ln w="19050">
            <a:solidFill>
              <a:srgbClr val="B59056"/>
            </a:solidFill>
          </a:ln>
        </p:spPr>
        <p:style>
          <a:lnRef idx="1">
            <a:schemeClr val="accent1"/>
          </a:lnRef>
          <a:fillRef idx="0">
            <a:schemeClr val="accent1"/>
          </a:fillRef>
          <a:effectRef idx="0">
            <a:schemeClr val="accent1"/>
          </a:effectRef>
          <a:fontRef idx="minor">
            <a:schemeClr val="tx1"/>
          </a:fontRef>
        </p:style>
      </p:cxnSp>
      <p:pic>
        <p:nvPicPr>
          <p:cNvPr id="4" name="Picture 3" descr="A sign on a wall&#10;&#10;Description automatically generated with low confidence">
            <a:extLst>
              <a:ext uri="{FF2B5EF4-FFF2-40B4-BE49-F238E27FC236}">
                <a16:creationId xmlns:a16="http://schemas.microsoft.com/office/drawing/2014/main" id="{F4A10273-EFE5-C25C-33AC-E10699F3CBBD}"/>
              </a:ext>
            </a:extLst>
          </p:cNvPr>
          <p:cNvPicPr>
            <a:picLocks noChangeAspect="1"/>
          </p:cNvPicPr>
          <p:nvPr/>
        </p:nvPicPr>
        <p:blipFill rotWithShape="1">
          <a:blip r:embed="rId2"/>
          <a:srcRect l="29092" r="28215"/>
          <a:stretch/>
        </p:blipFill>
        <p:spPr>
          <a:xfrm>
            <a:off x="6615118" y="975"/>
            <a:ext cx="5576882" cy="6858000"/>
          </a:xfrm>
          <a:prstGeom prst="rect">
            <a:avLst/>
          </a:prstGeom>
        </p:spPr>
      </p:pic>
    </p:spTree>
    <p:extLst>
      <p:ext uri="{BB962C8B-B14F-4D97-AF65-F5344CB8AC3E}">
        <p14:creationId xmlns:p14="http://schemas.microsoft.com/office/powerpoint/2010/main" val="155843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2830-0772-A23D-D8F1-DD75B74C40E2}"/>
              </a:ext>
            </a:extLst>
          </p:cNvPr>
          <p:cNvSpPr>
            <a:spLocks noGrp="1"/>
          </p:cNvSpPr>
          <p:nvPr>
            <p:ph type="title"/>
          </p:nvPr>
        </p:nvSpPr>
        <p:spPr>
          <a:xfrm>
            <a:off x="1024128" y="585216"/>
            <a:ext cx="5455921" cy="1499616"/>
          </a:xfrm>
        </p:spPr>
        <p:txBody>
          <a:bodyPr>
            <a:normAutofit/>
          </a:bodyPr>
          <a:lstStyle/>
          <a:p>
            <a:r>
              <a:rPr lang="en-US" dirty="0"/>
              <a:t>materializing power </a:t>
            </a:r>
          </a:p>
        </p:txBody>
      </p:sp>
      <p:sp>
        <p:nvSpPr>
          <p:cNvPr id="16" name="Content Placeholder 8">
            <a:extLst>
              <a:ext uri="{FF2B5EF4-FFF2-40B4-BE49-F238E27FC236}">
                <a16:creationId xmlns:a16="http://schemas.microsoft.com/office/drawing/2014/main" id="{E356309E-D4FE-153A-FE33-A4A89B842C8A}"/>
              </a:ext>
            </a:extLst>
          </p:cNvPr>
          <p:cNvSpPr>
            <a:spLocks noGrp="1"/>
          </p:cNvSpPr>
          <p:nvPr>
            <p:ph idx="1"/>
          </p:nvPr>
        </p:nvSpPr>
        <p:spPr>
          <a:xfrm>
            <a:off x="757989" y="2028043"/>
            <a:ext cx="6653463" cy="4462754"/>
          </a:xfrm>
        </p:spPr>
        <p:txBody>
          <a:bodyPr>
            <a:normAutofit lnSpcReduction="10000"/>
          </a:bodyPr>
          <a:lstStyle/>
          <a:p>
            <a:r>
              <a:rPr lang="en-US" sz="2000" dirty="0"/>
              <a:t>Judith Butler’s ideas of gender as performativity are important because they allow us to:</a:t>
            </a:r>
          </a:p>
          <a:p>
            <a:r>
              <a:rPr lang="en-US" sz="2000" dirty="0"/>
              <a:t>1) Understand </a:t>
            </a:r>
            <a:r>
              <a:rPr lang="en-US" sz="2000" b="1" dirty="0"/>
              <a:t>power as </a:t>
            </a:r>
            <a:r>
              <a:rPr lang="en-US" sz="2000" b="1" u="sng" dirty="0"/>
              <a:t>productive</a:t>
            </a:r>
            <a:r>
              <a:rPr lang="en-US" sz="2000" b="1" dirty="0"/>
              <a:t> </a:t>
            </a:r>
            <a:r>
              <a:rPr lang="en-US" sz="2000" dirty="0"/>
              <a:t>= there is no subject that decides on its gender, there is no ‘I’ no ‘we’ outside of this constitutive process. The ‘I’ emerges only “within and as the matrix of (heterosexual) gender relations themselves.” Therefore, </a:t>
            </a:r>
            <a:r>
              <a:rPr lang="en-US" sz="2000" b="1" dirty="0"/>
              <a:t>power is </a:t>
            </a:r>
            <a:r>
              <a:rPr lang="en-US" sz="2000" dirty="0"/>
              <a:t>not something that one has (or hasn’t), but it is </a:t>
            </a:r>
            <a:r>
              <a:rPr lang="en-US" sz="2000" b="1" dirty="0"/>
              <a:t>a process one is subjected to</a:t>
            </a:r>
            <a:r>
              <a:rPr lang="en-US" sz="2000" dirty="0"/>
              <a:t>. </a:t>
            </a:r>
            <a:endParaRPr lang="en-US" sz="1800" dirty="0"/>
          </a:p>
          <a:p>
            <a:pPr marL="310896" lvl="2" indent="0">
              <a:buNone/>
            </a:pPr>
            <a:r>
              <a:rPr lang="en-US" sz="1800" dirty="0"/>
              <a:t>[…] </a:t>
            </a:r>
            <a:r>
              <a:rPr lang="en-US" sz="1800" i="1" dirty="0"/>
              <a:t>“</a:t>
            </a:r>
            <a:r>
              <a:rPr lang="en-GB" sz="1800" i="1" dirty="0">
                <a:solidFill>
                  <a:srgbClr val="202124"/>
                </a:solidFill>
              </a:rPr>
              <a:t>s</a:t>
            </a:r>
            <a:r>
              <a:rPr lang="en-GB" sz="1800" i="1" u="none" strike="noStrike" dirty="0">
                <a:solidFill>
                  <a:srgbClr val="202124"/>
                </a:solidFill>
                <a:effectLst/>
              </a:rPr>
              <a:t>ex” is an ideal construct which is forcibly materialised through time. is not a simple fact or static condition of a body, but a process whereby regulatory norms materialize 'sex' and achieve this materialization through a forcible </a:t>
            </a:r>
            <a:r>
              <a:rPr lang="en-GB" sz="1800" b="1" i="1" u="none" strike="noStrike" dirty="0">
                <a:solidFill>
                  <a:srgbClr val="202124"/>
                </a:solidFill>
                <a:effectLst/>
              </a:rPr>
              <a:t>reiteration</a:t>
            </a:r>
            <a:r>
              <a:rPr lang="en-GB" sz="1800" i="1" u="none" strike="noStrike" dirty="0">
                <a:solidFill>
                  <a:srgbClr val="202124"/>
                </a:solidFill>
                <a:effectLst/>
              </a:rPr>
              <a:t> of those norms</a:t>
            </a:r>
            <a:r>
              <a:rPr lang="en-GB" sz="1800" i="0" u="none" strike="noStrike" dirty="0">
                <a:solidFill>
                  <a:srgbClr val="202124"/>
                </a:solidFill>
                <a:effectLst/>
              </a:rPr>
              <a:t>. (1993: 1-2) </a:t>
            </a:r>
            <a:endParaRPr lang="en-US" sz="2000" dirty="0"/>
          </a:p>
          <a:p>
            <a:r>
              <a:rPr lang="en-US" sz="2000" dirty="0"/>
              <a:t>2) Locate </a:t>
            </a:r>
            <a:r>
              <a:rPr lang="en-US" sz="2000" b="1" dirty="0"/>
              <a:t>agency</a:t>
            </a:r>
            <a:r>
              <a:rPr lang="en-US" sz="2000" dirty="0"/>
              <a:t> (in the failure to enact the regulatory norm and the destabilization of the norm in the process) and possibilities </a:t>
            </a:r>
            <a:r>
              <a:rPr lang="en-US" sz="2000" b="1" dirty="0"/>
              <a:t>resistance</a:t>
            </a:r>
            <a:r>
              <a:rPr lang="en-US" sz="2000" dirty="0"/>
              <a:t>;</a:t>
            </a:r>
          </a:p>
          <a:p>
            <a:endParaRPr lang="en-US" dirty="0"/>
          </a:p>
          <a:p>
            <a:endParaRPr lang="en-US" dirty="0"/>
          </a:p>
          <a:p>
            <a:endParaRPr lang="en-US" dirty="0"/>
          </a:p>
        </p:txBody>
      </p:sp>
      <p:pic>
        <p:nvPicPr>
          <p:cNvPr id="5" name="Content Placeholder 4" descr="Map&#10;&#10;Description automatically generated">
            <a:extLst>
              <a:ext uri="{FF2B5EF4-FFF2-40B4-BE49-F238E27FC236}">
                <a16:creationId xmlns:a16="http://schemas.microsoft.com/office/drawing/2014/main" id="{8E397711-7847-F5A3-9B2F-C3F38F549BAD}"/>
              </a:ext>
            </a:extLst>
          </p:cNvPr>
          <p:cNvPicPr>
            <a:picLocks noChangeAspect="1"/>
          </p:cNvPicPr>
          <p:nvPr/>
        </p:nvPicPr>
        <p:blipFill>
          <a:blip r:embed="rId2"/>
          <a:stretch>
            <a:fillRect/>
          </a:stretch>
        </p:blipFill>
        <p:spPr>
          <a:xfrm>
            <a:off x="7411452" y="761999"/>
            <a:ext cx="5129463" cy="5455921"/>
          </a:xfrm>
          <a:prstGeom prst="rect">
            <a:avLst/>
          </a:prstGeom>
        </p:spPr>
      </p:pic>
    </p:spTree>
    <p:extLst>
      <p:ext uri="{BB962C8B-B14F-4D97-AF65-F5344CB8AC3E}">
        <p14:creationId xmlns:p14="http://schemas.microsoft.com/office/powerpoint/2010/main" val="60505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A32BB39-F62E-43E2-BD90-29FA55515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AD14F3A-21BD-E027-C57A-EA9FAF208091}"/>
              </a:ext>
            </a:extLst>
          </p:cNvPr>
          <p:cNvSpPr>
            <a:spLocks noGrp="1"/>
          </p:cNvSpPr>
          <p:nvPr>
            <p:ph type="title"/>
          </p:nvPr>
        </p:nvSpPr>
        <p:spPr>
          <a:xfrm>
            <a:off x="1024128" y="585216"/>
            <a:ext cx="4732244" cy="1499616"/>
          </a:xfrm>
        </p:spPr>
        <p:txBody>
          <a:bodyPr vert="horz" lIns="91440" tIns="45720" rIns="91440" bIns="45720" rtlCol="0" anchor="ctr">
            <a:normAutofit/>
          </a:bodyPr>
          <a:lstStyle/>
          <a:p>
            <a:r>
              <a:rPr lang="en-US" dirty="0"/>
              <a:t>Which bodies come to matter? And why?</a:t>
            </a:r>
          </a:p>
        </p:txBody>
      </p:sp>
      <p:sp>
        <p:nvSpPr>
          <p:cNvPr id="12" name="Content Placeholder 11">
            <a:extLst>
              <a:ext uri="{FF2B5EF4-FFF2-40B4-BE49-F238E27FC236}">
                <a16:creationId xmlns:a16="http://schemas.microsoft.com/office/drawing/2014/main" id="{7CCD8D3A-9327-E985-601D-96C44BE1837A}"/>
              </a:ext>
            </a:extLst>
          </p:cNvPr>
          <p:cNvSpPr>
            <a:spLocks noGrp="1"/>
          </p:cNvSpPr>
          <p:nvPr>
            <p:ph sz="half" idx="1"/>
          </p:nvPr>
        </p:nvSpPr>
        <p:spPr>
          <a:xfrm>
            <a:off x="762000" y="2285999"/>
            <a:ext cx="4918365" cy="4379496"/>
          </a:xfrm>
        </p:spPr>
        <p:txBody>
          <a:bodyPr vert="horz" lIns="45720" tIns="45720" rIns="45720" bIns="45720" rtlCol="0">
            <a:normAutofit fontScale="92500" lnSpcReduction="10000"/>
          </a:bodyPr>
          <a:lstStyle/>
          <a:p>
            <a:pPr marL="0" indent="0">
              <a:buNone/>
            </a:pPr>
            <a:r>
              <a:rPr lang="en-US" dirty="0"/>
              <a:t>Construction is “</a:t>
            </a:r>
            <a:r>
              <a:rPr lang="en-US" i="1" dirty="0"/>
              <a:t>a process of materialization that stabilizes over time to produce the effect of boundary, fixity, and surface we call matter</a:t>
            </a:r>
            <a:r>
              <a:rPr lang="en-US" dirty="0"/>
              <a:t>.” (Butler 1993: 9)</a:t>
            </a:r>
          </a:p>
          <a:p>
            <a:pPr marL="0" indent="0">
              <a:buNone/>
            </a:pPr>
            <a:r>
              <a:rPr lang="en-US" dirty="0"/>
              <a:t>The subject […] is formed by virtue of having gone through such a process of assuming a sex.</a:t>
            </a:r>
          </a:p>
          <a:p>
            <a:pPr marL="0" indent="0">
              <a:buNone/>
            </a:pPr>
            <a:r>
              <a:rPr lang="en-US" dirty="0"/>
              <a:t>The construction of gender operates through exclusionary means – it also produces “</a:t>
            </a:r>
            <a:r>
              <a:rPr lang="en-US" i="1" dirty="0"/>
              <a:t>a domain of unthinkable, abject, unlivable bodies</a:t>
            </a:r>
            <a:r>
              <a:rPr lang="en-US" dirty="0"/>
              <a:t>”.</a:t>
            </a:r>
          </a:p>
          <a:p>
            <a:pPr marL="0" indent="0">
              <a:buNone/>
            </a:pPr>
            <a:r>
              <a:rPr lang="en-US" i="1" dirty="0"/>
              <a:t>We must interrogate the erasures and exclusions that constitute its limits. </a:t>
            </a:r>
            <a:r>
              <a:rPr lang="en-US" dirty="0"/>
              <a:t>(p. 12)</a:t>
            </a:r>
          </a:p>
          <a:p>
            <a:pPr marL="0" indent="0">
              <a:buNone/>
            </a:pPr>
            <a:endParaRPr lang="en-US" sz="1200" dirty="0"/>
          </a:p>
          <a:p>
            <a:pPr marL="0" indent="0">
              <a:buNone/>
            </a:pPr>
            <a:r>
              <a:rPr lang="en-US" sz="1200" dirty="0"/>
              <a:t>Photos (top to bottom): </a:t>
            </a:r>
            <a:r>
              <a:rPr lang="en-US" sz="1200" dirty="0" err="1"/>
              <a:t>Akram</a:t>
            </a:r>
            <a:r>
              <a:rPr lang="en-US" sz="1200" dirty="0"/>
              <a:t> </a:t>
            </a:r>
            <a:r>
              <a:rPr lang="en-US" sz="1200" dirty="0" err="1"/>
              <a:t>Zaatari</a:t>
            </a:r>
            <a:r>
              <a:rPr lang="en-US" sz="1200" dirty="0"/>
              <a:t>, </a:t>
            </a:r>
            <a:r>
              <a:rPr lang="en-US" sz="1200" i="1" dirty="0"/>
              <a:t>Anonymous</a:t>
            </a:r>
            <a:r>
              <a:rPr lang="en-US" sz="1200" dirty="0"/>
              <a:t>. Studio </a:t>
            </a:r>
            <a:r>
              <a:rPr lang="en-US" sz="1200" dirty="0" err="1"/>
              <a:t>Shehrazade</a:t>
            </a:r>
            <a:r>
              <a:rPr lang="en-US" sz="1200" dirty="0"/>
              <a:t>, Saida, Lebanon, 1970s; Sunil Gupta, Ian &amp; Pavlik, London1984. Read more at: </a:t>
            </a:r>
            <a:r>
              <a:rPr lang="en-US" sz="1200" dirty="0">
                <a:hlinkClick r:id="rId2"/>
              </a:rPr>
              <a:t>https://www.tate.org.uk/whats-on/tate-modern/zanele-muholi/six-artists-who-taught-us-about-sex</a:t>
            </a:r>
            <a:r>
              <a:rPr lang="en-US" sz="1200" dirty="0"/>
              <a:t> </a:t>
            </a:r>
          </a:p>
          <a:p>
            <a:pPr marL="0" indent="0">
              <a:buNone/>
            </a:pPr>
            <a:endParaRPr lang="en-US" dirty="0"/>
          </a:p>
          <a:p>
            <a:pPr marL="0" indent="0">
              <a:buNone/>
            </a:pPr>
            <a:endParaRPr lang="en-US" dirty="0"/>
          </a:p>
        </p:txBody>
      </p:sp>
      <p:sp>
        <p:nvSpPr>
          <p:cNvPr id="17" name="Rectangle 16">
            <a:extLst>
              <a:ext uri="{FF2B5EF4-FFF2-40B4-BE49-F238E27FC236}">
                <a16:creationId xmlns:a16="http://schemas.microsoft.com/office/drawing/2014/main" id="{9D431EF2-5A31-4C05-AA3E-4580F553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7678399-6817-4845-9B59-E82951B0B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ext, person, wall, person&#10;&#10;Description automatically generated">
            <a:extLst>
              <a:ext uri="{FF2B5EF4-FFF2-40B4-BE49-F238E27FC236}">
                <a16:creationId xmlns:a16="http://schemas.microsoft.com/office/drawing/2014/main" id="{F272EAF0-2A0E-2333-0322-1D3B9F0CD4D3}"/>
              </a:ext>
            </a:extLst>
          </p:cNvPr>
          <p:cNvPicPr>
            <a:picLocks noChangeAspect="1"/>
          </p:cNvPicPr>
          <p:nvPr/>
        </p:nvPicPr>
        <p:blipFill>
          <a:blip r:embed="rId3"/>
          <a:stretch>
            <a:fillRect/>
          </a:stretch>
        </p:blipFill>
        <p:spPr>
          <a:xfrm>
            <a:off x="7274039" y="484068"/>
            <a:ext cx="2194445" cy="3337560"/>
          </a:xfrm>
          <a:prstGeom prst="rect">
            <a:avLst/>
          </a:prstGeom>
        </p:spPr>
      </p:pic>
      <p:sp>
        <p:nvSpPr>
          <p:cNvPr id="21" name="Rectangle 20">
            <a:extLst>
              <a:ext uri="{FF2B5EF4-FFF2-40B4-BE49-F238E27FC236}">
                <a16:creationId xmlns:a16="http://schemas.microsoft.com/office/drawing/2014/main" id="{B044E73A-9DB7-46CD-9B4D-9DE9FB5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057F48-2FD4-4DD3-B887-FEE2B447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7A4469D8-5936-48B8-AF0C-37FF2AE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Two women wearing sunglasses&#10;&#10;Description automatically generated with low confidence">
            <a:extLst>
              <a:ext uri="{FF2B5EF4-FFF2-40B4-BE49-F238E27FC236}">
                <a16:creationId xmlns:a16="http://schemas.microsoft.com/office/drawing/2014/main" id="{0FD7BC33-B46F-2E8F-F612-C973767FBCC9}"/>
              </a:ext>
            </a:extLst>
          </p:cNvPr>
          <p:cNvPicPr>
            <a:picLocks noGrp="1" noChangeAspect="1"/>
          </p:cNvPicPr>
          <p:nvPr>
            <p:ph sz="half" idx="2"/>
          </p:nvPr>
        </p:nvPicPr>
        <p:blipFill>
          <a:blip r:embed="rId4"/>
          <a:stretch>
            <a:fillRect/>
          </a:stretch>
        </p:blipFill>
        <p:spPr>
          <a:xfrm>
            <a:off x="9264184" y="4321464"/>
            <a:ext cx="2019590" cy="1984248"/>
          </a:xfrm>
          <a:prstGeom prst="rect">
            <a:avLst/>
          </a:prstGeom>
        </p:spPr>
      </p:pic>
    </p:spTree>
    <p:extLst>
      <p:ext uri="{BB962C8B-B14F-4D97-AF65-F5344CB8AC3E}">
        <p14:creationId xmlns:p14="http://schemas.microsoft.com/office/powerpoint/2010/main" val="390702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832D16-7558-4209-B5E6-60CFB7383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Oval 5">
            <a:extLst>
              <a:ext uri="{FF2B5EF4-FFF2-40B4-BE49-F238E27FC236}">
                <a16:creationId xmlns:a16="http://schemas.microsoft.com/office/drawing/2014/main" id="{0B201792-59B9-4FE8-9B2A-7F7A5AED0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2" name="Straight Connector 21">
            <a:extLst>
              <a:ext uri="{FF2B5EF4-FFF2-40B4-BE49-F238E27FC236}">
                <a16:creationId xmlns:a16="http://schemas.microsoft.com/office/drawing/2014/main" id="{461931C1-E9DE-4D66-831E-9ABDF15748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045426A-326D-4262-A31E-8C4D42211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C47E868-DF1A-53AA-E137-214B21F2D546}"/>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UK Census 2021: Gender identity &amp; Sexual orientation</a:t>
            </a:r>
          </a:p>
        </p:txBody>
      </p:sp>
      <p:sp useBgFill="1">
        <p:nvSpPr>
          <p:cNvPr id="26" name="Rectangle 25">
            <a:extLst>
              <a:ext uri="{FF2B5EF4-FFF2-40B4-BE49-F238E27FC236}">
                <a16:creationId xmlns:a16="http://schemas.microsoft.com/office/drawing/2014/main" id="{8BD0C197-6F97-4148-BD9F-3BC50E46A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ap&#10;&#10;Description automatically generated">
            <a:extLst>
              <a:ext uri="{FF2B5EF4-FFF2-40B4-BE49-F238E27FC236}">
                <a16:creationId xmlns:a16="http://schemas.microsoft.com/office/drawing/2014/main" id="{777F60E8-9088-438A-59FD-476C1F8E0248}"/>
              </a:ext>
            </a:extLst>
          </p:cNvPr>
          <p:cNvPicPr>
            <a:picLocks noChangeAspect="1"/>
          </p:cNvPicPr>
          <p:nvPr/>
        </p:nvPicPr>
        <p:blipFill>
          <a:blip r:embed="rId2"/>
          <a:stretch>
            <a:fillRect/>
          </a:stretch>
        </p:blipFill>
        <p:spPr>
          <a:xfrm>
            <a:off x="1040964" y="484632"/>
            <a:ext cx="2404454" cy="3602180"/>
          </a:xfrm>
          <a:prstGeom prst="rect">
            <a:avLst/>
          </a:prstGeom>
        </p:spPr>
      </p:pic>
      <p:cxnSp>
        <p:nvCxnSpPr>
          <p:cNvPr id="28" name="Straight Connector 27">
            <a:extLst>
              <a:ext uri="{FF2B5EF4-FFF2-40B4-BE49-F238E27FC236}">
                <a16:creationId xmlns:a16="http://schemas.microsoft.com/office/drawing/2014/main" id="{6F6FDB19-8C2A-48D0-8728-5987EDF371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2617" y="822682"/>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 application&#10;&#10;Description automatically generated">
            <a:extLst>
              <a:ext uri="{FF2B5EF4-FFF2-40B4-BE49-F238E27FC236}">
                <a16:creationId xmlns:a16="http://schemas.microsoft.com/office/drawing/2014/main" id="{BE39BF77-4FC2-7A7E-9C92-C841A9A3FE4E}"/>
              </a:ext>
            </a:extLst>
          </p:cNvPr>
          <p:cNvPicPr>
            <a:picLocks noChangeAspect="1"/>
          </p:cNvPicPr>
          <p:nvPr/>
        </p:nvPicPr>
        <p:blipFill>
          <a:blip r:embed="rId3"/>
          <a:stretch>
            <a:fillRect/>
          </a:stretch>
        </p:blipFill>
        <p:spPr>
          <a:xfrm>
            <a:off x="4310676" y="605484"/>
            <a:ext cx="3537345" cy="3360477"/>
          </a:xfrm>
          <a:prstGeom prst="rect">
            <a:avLst/>
          </a:prstGeom>
        </p:spPr>
      </p:pic>
      <p:cxnSp>
        <p:nvCxnSpPr>
          <p:cNvPr id="30" name="Straight Connector 29">
            <a:extLst>
              <a:ext uri="{FF2B5EF4-FFF2-40B4-BE49-F238E27FC236}">
                <a16:creationId xmlns:a16="http://schemas.microsoft.com/office/drawing/2014/main" id="{F09B89FA-8981-4C79-AEA8-92BBDEB7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469" y="822682"/>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CB9F9B04-DBB5-AEB6-C5E6-AA920DAD23E4}"/>
              </a:ext>
            </a:extLst>
          </p:cNvPr>
          <p:cNvPicPr>
            <a:picLocks noChangeAspect="1"/>
          </p:cNvPicPr>
          <p:nvPr/>
        </p:nvPicPr>
        <p:blipFill>
          <a:blip r:embed="rId4"/>
          <a:stretch>
            <a:fillRect/>
          </a:stretch>
        </p:blipFill>
        <p:spPr>
          <a:xfrm>
            <a:off x="8162336" y="575523"/>
            <a:ext cx="3517120" cy="3420399"/>
          </a:xfrm>
          <a:prstGeom prst="rect">
            <a:avLst/>
          </a:prstGeom>
        </p:spPr>
      </p:pic>
      <p:cxnSp>
        <p:nvCxnSpPr>
          <p:cNvPr id="32" name="Straight Connector 31">
            <a:extLst>
              <a:ext uri="{FF2B5EF4-FFF2-40B4-BE49-F238E27FC236}">
                <a16:creationId xmlns:a16="http://schemas.microsoft.com/office/drawing/2014/main" id="{0F5E87B5-6250-4AF5-88E7-E1D9745E7C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28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2" name="Straight Connector 41">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2C4A8F5-1562-00CC-E565-40D491F49F69}"/>
              </a:ext>
            </a:extLst>
          </p:cNvPr>
          <p:cNvPicPr>
            <a:picLocks noChangeAspect="1"/>
          </p:cNvPicPr>
          <p:nvPr/>
        </p:nvPicPr>
        <p:blipFill rotWithShape="1">
          <a:blip r:embed="rId2"/>
          <a:srcRect l="6000" r="5999" b="-1"/>
          <a:stretch/>
        </p:blipFill>
        <p:spPr>
          <a:xfrm>
            <a:off x="20" y="975"/>
            <a:ext cx="12191980" cy="6858000"/>
          </a:xfrm>
          <a:prstGeom prst="rect">
            <a:avLst/>
          </a:prstGeom>
        </p:spPr>
      </p:pic>
      <p:sp>
        <p:nvSpPr>
          <p:cNvPr id="46" name="Rectangle 45">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AF26B-F5C4-8877-9778-23875DFE39BD}"/>
              </a:ext>
            </a:extLst>
          </p:cNvPr>
          <p:cNvSpPr>
            <a:spLocks noGrp="1"/>
          </p:cNvSpPr>
          <p:nvPr>
            <p:ph type="title"/>
          </p:nvPr>
        </p:nvSpPr>
        <p:spPr>
          <a:xfrm>
            <a:off x="4309349" y="3429000"/>
            <a:ext cx="7501651" cy="1090938"/>
          </a:xfrm>
        </p:spPr>
        <p:txBody>
          <a:bodyPr vert="horz" lIns="91440" tIns="45720" rIns="91440" bIns="45720" rtlCol="0" anchor="b">
            <a:normAutofit/>
          </a:bodyPr>
          <a:lstStyle/>
          <a:p>
            <a:r>
              <a:rPr lang="en-US" sz="3900" kern="1200" cap="all" spc="200" baseline="0" dirty="0">
                <a:solidFill>
                  <a:srgbClr val="FFFFFF"/>
                </a:solidFill>
                <a:latin typeface="+mj-lt"/>
                <a:ea typeface="+mj-ea"/>
                <a:cs typeface="+mj-cs"/>
              </a:rPr>
              <a:t>Transphobia in Britain: a 21st century moral panic</a:t>
            </a:r>
          </a:p>
        </p:txBody>
      </p:sp>
      <p:cxnSp>
        <p:nvCxnSpPr>
          <p:cNvPr id="48" name="Straight Connector 47">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C0BE47"/>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285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95BEC-C7F9-F836-4D7D-6A78DE7AE1B1}"/>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rPr>
              <a:t>What is gender?</a:t>
            </a:r>
          </a:p>
        </p:txBody>
      </p:sp>
      <p:pic>
        <p:nvPicPr>
          <p:cNvPr id="6" name="Content Placeholder 5" descr="A group of women protesting&#10;&#10;Description automatically generated">
            <a:extLst>
              <a:ext uri="{FF2B5EF4-FFF2-40B4-BE49-F238E27FC236}">
                <a16:creationId xmlns:a16="http://schemas.microsoft.com/office/drawing/2014/main" id="{828BF444-048A-5DC6-818C-1E0B664A89D1}"/>
              </a:ext>
            </a:extLst>
          </p:cNvPr>
          <p:cNvPicPr>
            <a:picLocks noGrp="1" noChangeAspect="1"/>
          </p:cNvPicPr>
          <p:nvPr>
            <p:ph sz="half" idx="1"/>
          </p:nvPr>
        </p:nvPicPr>
        <p:blipFill rotWithShape="1">
          <a:blip r:embed="rId2"/>
          <a:srcRect r="17955" b="-1"/>
          <a:stretch/>
        </p:blipFill>
        <p:spPr>
          <a:xfrm>
            <a:off x="327547" y="321733"/>
            <a:ext cx="5688020" cy="3899748"/>
          </a:xfrm>
          <a:prstGeom prst="rect">
            <a:avLst/>
          </a:prstGeom>
        </p:spPr>
      </p:pic>
      <p:sp>
        <p:nvSpPr>
          <p:cNvPr id="15" name="Rectangle 14">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99B1C9F-A475-AF07-5ABE-2BE0387568FD}"/>
              </a:ext>
            </a:extLst>
          </p:cNvPr>
          <p:cNvSpPr>
            <a:spLocks noGrp="1"/>
          </p:cNvSpPr>
          <p:nvPr>
            <p:ph sz="half" idx="2"/>
          </p:nvPr>
        </p:nvSpPr>
        <p:spPr>
          <a:xfrm>
            <a:off x="6661065" y="974875"/>
            <a:ext cx="4724573" cy="5297338"/>
          </a:xfrm>
        </p:spPr>
        <p:txBody>
          <a:bodyPr vert="horz" lIns="45720" tIns="45720" rIns="45720" bIns="45720" rtlCol="0" anchor="ctr">
            <a:normAutofit fontScale="92500" lnSpcReduction="20000"/>
          </a:bodyPr>
          <a:lstStyle/>
          <a:p>
            <a:pPr marL="0" indent="0">
              <a:buNone/>
            </a:pPr>
            <a:r>
              <a:rPr lang="en-US" dirty="0">
                <a:solidFill>
                  <a:srgbClr val="FFFFFF"/>
                </a:solidFill>
              </a:rPr>
              <a:t>How the definition of “woman” is impacted by the development of feminism – the political movement for women’s liberation, rights and equality.</a:t>
            </a:r>
          </a:p>
          <a:p>
            <a:pPr marL="0" indent="0">
              <a:buNone/>
            </a:pPr>
            <a:endParaRPr lang="en-US" dirty="0">
              <a:solidFill>
                <a:srgbClr val="FFFFFF"/>
              </a:solidFill>
            </a:endParaRPr>
          </a:p>
          <a:p>
            <a:pPr marL="0" indent="0">
              <a:buNone/>
            </a:pPr>
            <a:r>
              <a:rPr lang="en-US" dirty="0">
                <a:solidFill>
                  <a:srgbClr val="FFFFFF"/>
                </a:solidFill>
              </a:rPr>
              <a:t>“Gender” as a category comes to be defined in terms of dichotomy and difference. </a:t>
            </a:r>
          </a:p>
          <a:p>
            <a:r>
              <a:rPr lang="en-US" dirty="0">
                <a:solidFill>
                  <a:srgbClr val="FFFFFF"/>
                </a:solidFill>
              </a:rPr>
              <a:t> </a:t>
            </a:r>
          </a:p>
          <a:p>
            <a:pPr marL="0" indent="0">
              <a:buNone/>
            </a:pPr>
            <a:r>
              <a:rPr lang="en-US" dirty="0">
                <a:solidFill>
                  <a:srgbClr val="FFFFFF"/>
                </a:solidFill>
              </a:rPr>
              <a:t>This is problematic. R.W. Connell suggests we move away from difference and think of gender in terms of relations involving the body (in its reproductive capacity).</a:t>
            </a:r>
          </a:p>
          <a:p>
            <a:r>
              <a:rPr lang="en-US" dirty="0">
                <a:solidFill>
                  <a:srgbClr val="FFFFFF"/>
                </a:solidFill>
              </a:rPr>
              <a:t> </a:t>
            </a:r>
          </a:p>
          <a:p>
            <a:pPr marL="0" indent="0">
              <a:buNone/>
            </a:pPr>
            <a:r>
              <a:rPr lang="en-US" dirty="0">
                <a:solidFill>
                  <a:srgbClr val="FFFFFF"/>
                </a:solidFill>
              </a:rPr>
              <a:t>Be aware that producing knowledge about “gender” when this is exclusively based on a Western and Euro-centric perspective leads to distortions.</a:t>
            </a:r>
          </a:p>
          <a:p>
            <a:endParaRPr lang="en-US" dirty="0">
              <a:solidFill>
                <a:srgbClr val="FFFFFF"/>
              </a:solidFill>
            </a:endParaRPr>
          </a:p>
        </p:txBody>
      </p:sp>
    </p:spTree>
    <p:extLst>
      <p:ext uri="{BB962C8B-B14F-4D97-AF65-F5344CB8AC3E}">
        <p14:creationId xmlns:p14="http://schemas.microsoft.com/office/powerpoint/2010/main" val="29694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26">
            <a:extLst>
              <a:ext uri="{FF2B5EF4-FFF2-40B4-BE49-F238E27FC236}">
                <a16:creationId xmlns:a16="http://schemas.microsoft.com/office/drawing/2014/main" id="{3CAF01F4-43BC-4C8D-B3E7-889AD234B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Oval 5">
            <a:extLst>
              <a:ext uri="{FF2B5EF4-FFF2-40B4-BE49-F238E27FC236}">
                <a16:creationId xmlns:a16="http://schemas.microsoft.com/office/drawing/2014/main" id="{06CA1EFD-9858-44D0-91BA-87238CF94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7" name="Straight Connector 30">
            <a:extLst>
              <a:ext uri="{FF2B5EF4-FFF2-40B4-BE49-F238E27FC236}">
                <a16:creationId xmlns:a16="http://schemas.microsoft.com/office/drawing/2014/main" id="{D35323DC-C2C7-41A7-92D3-2AF72E7E96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32">
            <a:extLst>
              <a:ext uri="{FF2B5EF4-FFF2-40B4-BE49-F238E27FC236}">
                <a16:creationId xmlns:a16="http://schemas.microsoft.com/office/drawing/2014/main" id="{8EBD7C54-E37E-4BC5-ABE3-770123DB9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1BB0AE34-C609-6875-8EED-E1018AA02EDD}"/>
              </a:ext>
            </a:extLst>
          </p:cNvPr>
          <p:cNvPicPr>
            <a:picLocks noChangeAspect="1"/>
          </p:cNvPicPr>
          <p:nvPr/>
        </p:nvPicPr>
        <p:blipFill>
          <a:blip r:embed="rId2"/>
          <a:stretch>
            <a:fillRect/>
          </a:stretch>
        </p:blipFill>
        <p:spPr>
          <a:xfrm>
            <a:off x="448866" y="240147"/>
            <a:ext cx="2974703" cy="4340335"/>
          </a:xfrm>
          <a:prstGeom prst="rect">
            <a:avLst/>
          </a:prstGeom>
        </p:spPr>
      </p:pic>
      <p:pic>
        <p:nvPicPr>
          <p:cNvPr id="9" name="Picture 8" descr="A group of people holding signs&#10;&#10;Description automatically generated">
            <a:extLst>
              <a:ext uri="{FF2B5EF4-FFF2-40B4-BE49-F238E27FC236}">
                <a16:creationId xmlns:a16="http://schemas.microsoft.com/office/drawing/2014/main" id="{4A31DAB8-606B-074C-B8CA-1F820FD4E176}"/>
              </a:ext>
            </a:extLst>
          </p:cNvPr>
          <p:cNvPicPr>
            <a:picLocks noChangeAspect="1"/>
          </p:cNvPicPr>
          <p:nvPr/>
        </p:nvPicPr>
        <p:blipFill>
          <a:blip r:embed="rId3"/>
          <a:stretch>
            <a:fillRect/>
          </a:stretch>
        </p:blipFill>
        <p:spPr>
          <a:xfrm>
            <a:off x="3527091" y="706421"/>
            <a:ext cx="3254437" cy="3407786"/>
          </a:xfrm>
          <a:prstGeom prst="rect">
            <a:avLst/>
          </a:prstGeom>
        </p:spPr>
      </p:pic>
      <p:pic>
        <p:nvPicPr>
          <p:cNvPr id="7" name="Picture 6" descr="A person with his mouth open&#10;&#10;Description automatically generated with low confidence">
            <a:extLst>
              <a:ext uri="{FF2B5EF4-FFF2-40B4-BE49-F238E27FC236}">
                <a16:creationId xmlns:a16="http://schemas.microsoft.com/office/drawing/2014/main" id="{E58B0852-BA68-4751-1520-FAB0A0373C91}"/>
              </a:ext>
            </a:extLst>
          </p:cNvPr>
          <p:cNvPicPr>
            <a:picLocks noChangeAspect="1"/>
          </p:cNvPicPr>
          <p:nvPr/>
        </p:nvPicPr>
        <p:blipFill>
          <a:blip r:embed="rId4"/>
          <a:stretch>
            <a:fillRect/>
          </a:stretch>
        </p:blipFill>
        <p:spPr>
          <a:xfrm>
            <a:off x="6875708" y="1374602"/>
            <a:ext cx="2611055" cy="2330366"/>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30FB2095-E0AA-71A1-C40D-9C457065B20D}"/>
              </a:ext>
            </a:extLst>
          </p:cNvPr>
          <p:cNvPicPr>
            <a:picLocks noChangeAspect="1"/>
          </p:cNvPicPr>
          <p:nvPr/>
        </p:nvPicPr>
        <p:blipFill>
          <a:blip r:embed="rId5"/>
          <a:stretch>
            <a:fillRect/>
          </a:stretch>
        </p:blipFill>
        <p:spPr>
          <a:xfrm>
            <a:off x="9580943" y="1334030"/>
            <a:ext cx="2055812" cy="2411510"/>
          </a:xfrm>
          <a:prstGeom prst="rect">
            <a:avLst/>
          </a:prstGeom>
        </p:spPr>
      </p:pic>
      <p:sp>
        <p:nvSpPr>
          <p:cNvPr id="49" name="Rectangle 34">
            <a:extLst>
              <a:ext uri="{FF2B5EF4-FFF2-40B4-BE49-F238E27FC236}">
                <a16:creationId xmlns:a16="http://schemas.microsoft.com/office/drawing/2014/main" id="{97A75F51-2A2A-4F75-AF5C-C6E5D73FF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5" y="4676775"/>
            <a:ext cx="10917644" cy="1546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73C2F46-ED97-1C89-E0BF-275E0F19C0D4}"/>
              </a:ext>
            </a:extLst>
          </p:cNvPr>
          <p:cNvSpPr txBox="1"/>
          <p:nvPr/>
        </p:nvSpPr>
        <p:spPr>
          <a:xfrm>
            <a:off x="952500" y="4773068"/>
            <a:ext cx="7277100" cy="1354365"/>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200" dirty="0">
                <a:solidFill>
                  <a:srgbClr val="FFFFFF"/>
                </a:solidFill>
                <a:latin typeface="+mj-lt"/>
                <a:ea typeface="+mj-ea"/>
                <a:cs typeface="+mj-cs"/>
              </a:rPr>
              <a:t>GENDER RECOGNITION ACT (GRA) AND Scotland’ GRA REFORM bill</a:t>
            </a:r>
          </a:p>
        </p:txBody>
      </p:sp>
      <p:cxnSp>
        <p:nvCxnSpPr>
          <p:cNvPr id="50" name="Straight Connector 36">
            <a:extLst>
              <a:ext uri="{FF2B5EF4-FFF2-40B4-BE49-F238E27FC236}">
                <a16:creationId xmlns:a16="http://schemas.microsoft.com/office/drawing/2014/main" id="{2DFD6C7B-9F6A-4FE7-B201-C793A04949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499305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839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54D3F-3E47-F7D4-47C4-42F3D1412C25}"/>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a:solidFill>
                  <a:srgbClr val="FFFFFF"/>
                </a:solidFill>
              </a:rPr>
              <a:t>Trans politics</a:t>
            </a:r>
          </a:p>
        </p:txBody>
      </p:sp>
      <p:cxnSp>
        <p:nvCxnSpPr>
          <p:cNvPr id="14" name="Straight Connector 13">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5BB892-AA23-8B47-1D42-712BFC57C193}"/>
              </a:ext>
            </a:extLst>
          </p:cNvPr>
          <p:cNvSpPr>
            <a:spLocks noGrp="1"/>
          </p:cNvSpPr>
          <p:nvPr>
            <p:ph sz="half" idx="1"/>
          </p:nvPr>
        </p:nvSpPr>
        <p:spPr>
          <a:xfrm>
            <a:off x="762000" y="1973179"/>
            <a:ext cx="4146878" cy="4632158"/>
          </a:xfrm>
        </p:spPr>
        <p:txBody>
          <a:bodyPr vert="horz" lIns="45720" tIns="45720" rIns="45720" bIns="45720" rtlCol="0">
            <a:normAutofit fontScale="92500" lnSpcReduction="20000"/>
          </a:bodyPr>
          <a:lstStyle/>
          <a:p>
            <a:pPr marL="0" indent="0">
              <a:buNone/>
            </a:pPr>
            <a:r>
              <a:rPr lang="en-US" i="1" dirty="0">
                <a:solidFill>
                  <a:srgbClr val="FFFFFF"/>
                </a:solidFill>
              </a:rPr>
              <a:t>Transgender is the movement across a socially imposed boundary away from an unchosen starting place—rather than any particular destination or mode of transition</a:t>
            </a:r>
            <a:r>
              <a:rPr lang="en-US" dirty="0">
                <a:solidFill>
                  <a:srgbClr val="FFFFFF"/>
                </a:solidFill>
              </a:rPr>
              <a:t> (Stryker 2008: 1).</a:t>
            </a:r>
          </a:p>
          <a:p>
            <a:pPr marL="0" indent="0">
              <a:buNone/>
            </a:pPr>
            <a:r>
              <a:rPr lang="en-US" i="1" dirty="0">
                <a:solidFill>
                  <a:srgbClr val="FFFFFF"/>
                </a:solidFill>
              </a:rPr>
              <a:t>We need a critical trans politics that is about practice and process rather than arrival at a singular point of “liberation.” </a:t>
            </a:r>
            <a:r>
              <a:rPr lang="en-US" dirty="0">
                <a:solidFill>
                  <a:srgbClr val="FFFFFF"/>
                </a:solidFill>
              </a:rPr>
              <a:t>(Spade 2015: 2)</a:t>
            </a:r>
          </a:p>
          <a:p>
            <a:pPr marL="0" indent="0">
              <a:buNone/>
            </a:pPr>
            <a:r>
              <a:rPr lang="en-US" dirty="0">
                <a:solidFill>
                  <a:srgbClr val="FFFFFF"/>
                </a:solidFill>
              </a:rPr>
              <a:t>…that does not make the mistake to simplify power because in doing so opportunities to strategize are missed. </a:t>
            </a:r>
          </a:p>
          <a:p>
            <a:pPr marL="0" indent="0">
              <a:buNone/>
            </a:pPr>
            <a:r>
              <a:rPr lang="en-US" i="1" dirty="0">
                <a:solidFill>
                  <a:srgbClr val="FFFFFF"/>
                </a:solidFill>
              </a:rPr>
              <a:t>[Power] is not a matter of one dominant individual or institution, but instead manifests in interconnected, contradictory sites where regimes of knowledge and practice circulate and take hold. </a:t>
            </a:r>
            <a:r>
              <a:rPr lang="en-US" dirty="0">
                <a:solidFill>
                  <a:srgbClr val="FFFFFF"/>
                </a:solidFill>
              </a:rPr>
              <a:t>(Spade 2015:5)</a:t>
            </a:r>
          </a:p>
        </p:txBody>
      </p:sp>
      <p:pic>
        <p:nvPicPr>
          <p:cNvPr id="5" name="Online Media 4" descr="Transgender people in Britain explain why transphobia is on the rise in the U.K. | Perspective">
            <a:hlinkClick r:id="" action="ppaction://media"/>
            <a:extLst>
              <a:ext uri="{FF2B5EF4-FFF2-40B4-BE49-F238E27FC236}">
                <a16:creationId xmlns:a16="http://schemas.microsoft.com/office/drawing/2014/main" id="{1EB6B135-4ABA-181B-4124-954B499CE9CE}"/>
              </a:ext>
            </a:extLst>
          </p:cNvPr>
          <p:cNvPicPr>
            <a:picLocks noGrp="1" noRot="1" noChangeAspect="1"/>
          </p:cNvPicPr>
          <p:nvPr>
            <p:ph sz="half" idx="2"/>
            <a:videoFile r:link="rId1"/>
          </p:nvPr>
        </p:nvPicPr>
        <p:blipFill>
          <a:blip r:embed="rId3"/>
          <a:stretch>
            <a:fillRect/>
          </a:stretch>
        </p:blipFill>
        <p:spPr>
          <a:xfrm>
            <a:off x="5468548" y="826324"/>
            <a:ext cx="6723403" cy="3798723"/>
          </a:xfrm>
          <a:prstGeom prst="rect">
            <a:avLst/>
          </a:prstGeom>
        </p:spPr>
      </p:pic>
      <p:sp>
        <p:nvSpPr>
          <p:cNvPr id="6" name="TextBox 5">
            <a:extLst>
              <a:ext uri="{FF2B5EF4-FFF2-40B4-BE49-F238E27FC236}">
                <a16:creationId xmlns:a16="http://schemas.microsoft.com/office/drawing/2014/main" id="{2F10FE31-47E7-083D-0FC7-E4139603CEA0}"/>
              </a:ext>
            </a:extLst>
          </p:cNvPr>
          <p:cNvSpPr txBox="1"/>
          <p:nvPr/>
        </p:nvSpPr>
        <p:spPr>
          <a:xfrm>
            <a:off x="5839969" y="5002859"/>
            <a:ext cx="6090094" cy="1477328"/>
          </a:xfrm>
          <a:prstGeom prst="rect">
            <a:avLst/>
          </a:prstGeom>
          <a:noFill/>
        </p:spPr>
        <p:txBody>
          <a:bodyPr wrap="square" rtlCol="0">
            <a:spAutoFit/>
          </a:bodyPr>
          <a:lstStyle/>
          <a:p>
            <a:r>
              <a:rPr lang="en-US" dirty="0"/>
              <a:t>Speakers:</a:t>
            </a:r>
          </a:p>
          <a:p>
            <a:r>
              <a:rPr lang="en-US" dirty="0"/>
              <a:t>- Juno Dawson, author of </a:t>
            </a:r>
            <a:r>
              <a:rPr lang="en-US" i="1" dirty="0"/>
              <a:t>What’s the T?</a:t>
            </a:r>
          </a:p>
          <a:p>
            <a:r>
              <a:rPr lang="en-US" dirty="0"/>
              <a:t>- Freddy McConnell, father and journalist who has campaigned for the rights of transgender parents in Britain </a:t>
            </a:r>
          </a:p>
          <a:p>
            <a:r>
              <a:rPr lang="en-US" dirty="0"/>
              <a:t>- </a:t>
            </a:r>
            <a:r>
              <a:rPr lang="en-US" dirty="0" err="1"/>
              <a:t>Azekel</a:t>
            </a:r>
            <a:r>
              <a:rPr lang="en-US" dirty="0"/>
              <a:t> Axelle is the founder of the Black Trans Foundation</a:t>
            </a:r>
          </a:p>
        </p:txBody>
      </p:sp>
    </p:spTree>
    <p:extLst>
      <p:ext uri="{BB962C8B-B14F-4D97-AF65-F5344CB8AC3E}">
        <p14:creationId xmlns:p14="http://schemas.microsoft.com/office/powerpoint/2010/main" val="242797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2A72-0BD3-6815-1D1C-4BFC48F07021}"/>
              </a:ext>
            </a:extLst>
          </p:cNvPr>
          <p:cNvSpPr>
            <a:spLocks noGrp="1"/>
          </p:cNvSpPr>
          <p:nvPr>
            <p:ph type="title"/>
          </p:nvPr>
        </p:nvSpPr>
        <p:spPr/>
        <p:txBody>
          <a:bodyPr/>
          <a:lstStyle/>
          <a:p>
            <a:r>
              <a:rPr lang="en-US" dirty="0"/>
              <a:t>TOPIC 2: READING FOR SEMINARS</a:t>
            </a:r>
          </a:p>
        </p:txBody>
      </p:sp>
      <p:sp>
        <p:nvSpPr>
          <p:cNvPr id="3" name="Content Placeholder 2">
            <a:extLst>
              <a:ext uri="{FF2B5EF4-FFF2-40B4-BE49-F238E27FC236}">
                <a16:creationId xmlns:a16="http://schemas.microsoft.com/office/drawing/2014/main" id="{1A2D3CB8-2E92-A507-05C6-0659CDE1A74D}"/>
              </a:ext>
            </a:extLst>
          </p:cNvPr>
          <p:cNvSpPr>
            <a:spLocks noGrp="1"/>
          </p:cNvSpPr>
          <p:nvPr>
            <p:ph idx="1"/>
          </p:nvPr>
        </p:nvSpPr>
        <p:spPr>
          <a:xfrm>
            <a:off x="1024128" y="1965960"/>
            <a:ext cx="9720073" cy="4306824"/>
          </a:xfrm>
        </p:spPr>
        <p:txBody>
          <a:bodyPr>
            <a:noAutofit/>
          </a:bodyPr>
          <a:lstStyle/>
          <a:p>
            <a:pPr marL="0" indent="0">
              <a:buNone/>
            </a:pPr>
            <a:r>
              <a:rPr lang="en-US" sz="2000" b="1" dirty="0"/>
              <a:t>CORE READING</a:t>
            </a:r>
          </a:p>
          <a:p>
            <a:pPr marL="173736" lvl="1" indent="0">
              <a:buNone/>
            </a:pPr>
            <a:endParaRPr lang="en-US" sz="2000" dirty="0"/>
          </a:p>
          <a:p>
            <a:pPr marL="173736" lvl="1" indent="0">
              <a:buNone/>
            </a:pPr>
            <a:r>
              <a:rPr lang="en-US" sz="2000" dirty="0"/>
              <a:t>Judith Butler (1993) </a:t>
            </a:r>
            <a:r>
              <a:rPr lang="en-US" sz="2000" i="1" dirty="0"/>
              <a:t>Bodies That Matter. On the Discursive Limits of ‘Sex’</a:t>
            </a:r>
            <a:r>
              <a:rPr lang="en-US" sz="2000" dirty="0"/>
              <a:t>. New York: Routledge. Please read the Preface (pp. ix-xii), Introduction (only pp. 1-16) and the section “Gender </a:t>
            </a:r>
            <a:r>
              <a:rPr lang="en-US" sz="2000" dirty="0" err="1"/>
              <a:t>Perfomativity</a:t>
            </a:r>
            <a:r>
              <a:rPr lang="en-US" sz="2000" dirty="0"/>
              <a:t> and Drag” in Chapter 8, “Critically Queer” (pp. 230-233). Available as an e-book via QMUL Library.</a:t>
            </a:r>
          </a:p>
          <a:p>
            <a:pPr marL="173736" lvl="1" indent="0">
              <a:buNone/>
            </a:pPr>
            <a:endParaRPr lang="en-US" sz="2000" dirty="0"/>
          </a:p>
          <a:p>
            <a:pPr marL="173736" lvl="1" indent="0">
              <a:buNone/>
            </a:pPr>
            <a:r>
              <a:rPr lang="en-US" sz="2000" dirty="0"/>
              <a:t>Please choose ONE of following two texts:</a:t>
            </a:r>
            <a:br>
              <a:rPr lang="en-US" sz="2000" dirty="0"/>
            </a:br>
            <a:endParaRPr lang="en-US" sz="2000" dirty="0"/>
          </a:p>
          <a:p>
            <a:pPr marL="459486" lvl="1" indent="-285750"/>
            <a:r>
              <a:rPr lang="en-US" sz="2000" dirty="0"/>
              <a:t>Arianne </a:t>
            </a:r>
            <a:r>
              <a:rPr lang="en-US" sz="2000" dirty="0" err="1"/>
              <a:t>Shahvisi</a:t>
            </a:r>
            <a:r>
              <a:rPr lang="en-US" sz="2000" dirty="0"/>
              <a:t> (2022) What’s the difference? </a:t>
            </a:r>
            <a:r>
              <a:rPr lang="en-US" sz="2000" i="1" dirty="0"/>
              <a:t>London Review of Books </a:t>
            </a:r>
            <a:r>
              <a:rPr lang="en-US" sz="2000" dirty="0"/>
              <a:t>44(17).</a:t>
            </a:r>
          </a:p>
          <a:p>
            <a:pPr marL="459486" lvl="1" indent="-285750"/>
            <a:r>
              <a:rPr lang="en-US" sz="2000" dirty="0"/>
              <a:t>Kit </a:t>
            </a:r>
            <a:r>
              <a:rPr lang="en-US" sz="2000" dirty="0" err="1"/>
              <a:t>Heyam</a:t>
            </a:r>
            <a:r>
              <a:rPr lang="en-US" sz="2000" dirty="0"/>
              <a:t> (2022) "Introduction. 'I had a gown on in a lark': what is trans history?", in </a:t>
            </a:r>
            <a:r>
              <a:rPr lang="en-US" sz="2000" i="1" dirty="0"/>
              <a:t>Before we were trans: a new history of gender</a:t>
            </a:r>
            <a:r>
              <a:rPr lang="en-US" sz="2000" dirty="0"/>
              <a:t>. London: Basic Books, pp. 1-28.</a:t>
            </a:r>
          </a:p>
          <a:p>
            <a:pPr marL="173736" lvl="1" indent="0">
              <a:buNone/>
            </a:pPr>
            <a:br>
              <a:rPr lang="en-US" sz="2000" dirty="0"/>
            </a:br>
            <a:endParaRPr lang="en-US" sz="2000" dirty="0"/>
          </a:p>
        </p:txBody>
      </p:sp>
    </p:spTree>
    <p:extLst>
      <p:ext uri="{BB962C8B-B14F-4D97-AF65-F5344CB8AC3E}">
        <p14:creationId xmlns:p14="http://schemas.microsoft.com/office/powerpoint/2010/main" val="21884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6289-FD2A-9331-F778-AE5F4D6877CB}"/>
              </a:ext>
            </a:extLst>
          </p:cNvPr>
          <p:cNvSpPr>
            <a:spLocks noGrp="1"/>
          </p:cNvSpPr>
          <p:nvPr>
            <p:ph type="title"/>
          </p:nvPr>
        </p:nvSpPr>
        <p:spPr/>
        <p:txBody>
          <a:bodyPr/>
          <a:lstStyle/>
          <a:p>
            <a:r>
              <a:rPr lang="en-US" dirty="0"/>
              <a:t>IMPORTANT REMINDER ABOUT WEEK 3 seminars</a:t>
            </a:r>
          </a:p>
        </p:txBody>
      </p:sp>
      <p:sp>
        <p:nvSpPr>
          <p:cNvPr id="3" name="Content Placeholder 2">
            <a:extLst>
              <a:ext uri="{FF2B5EF4-FFF2-40B4-BE49-F238E27FC236}">
                <a16:creationId xmlns:a16="http://schemas.microsoft.com/office/drawing/2014/main" id="{AF182EA2-7E0A-6C76-BBD3-9BD4696D68F8}"/>
              </a:ext>
            </a:extLst>
          </p:cNvPr>
          <p:cNvSpPr>
            <a:spLocks noGrp="1"/>
          </p:cNvSpPr>
          <p:nvPr>
            <p:ph idx="1"/>
          </p:nvPr>
        </p:nvSpPr>
        <p:spPr>
          <a:xfrm>
            <a:off x="1024128" y="1990846"/>
            <a:ext cx="9720073" cy="4318514"/>
          </a:xfrm>
        </p:spPr>
        <p:txBody>
          <a:bodyPr>
            <a:normAutofit fontScale="92500" lnSpcReduction="20000"/>
          </a:bodyPr>
          <a:lstStyle/>
          <a:p>
            <a:r>
              <a:rPr lang="en-GB" sz="1800" b="1"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On 8 and 9 February, seminars for Gender and Politics will take place off campus.</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We will be visiting the exhibition </a:t>
            </a:r>
            <a:r>
              <a:rPr lang="en-GB" sz="1800" u="sng" dirty="0">
                <a:solidFill>
                  <a:srgbClr val="0D3273"/>
                </a:solidFill>
                <a:effectLst/>
                <a:latin typeface="Calibri" panose="020F0502020204030204" pitchFamily="34" charset="0"/>
                <a:ea typeface="Times New Roman" panose="02020603050405020304" pitchFamily="18" charset="0"/>
                <a:cs typeface="Calibri" panose="020F0502020204030204" pitchFamily="34" charset="0"/>
                <a:hlinkClick r:id="rId2"/>
              </a:rPr>
              <a:t>The Cult of Beauty</a:t>
            </a:r>
            <a:r>
              <a:rPr lang="en-GB" sz="1800"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 currently on display at the </a:t>
            </a:r>
            <a:r>
              <a:rPr lang="en-GB" sz="1800" dirty="0" err="1">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Wellcome</a:t>
            </a:r>
            <a:r>
              <a:rPr lang="en-GB" sz="1800"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 Collection (183 Euston Road, NW1 2BE).</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b="1"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About the visit</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You are recommended to attend your allocated seminar group. However, if the commuting time to/from the exhibition venue interferes with any other lectures/seminars you may need to attend on that day, you are welcome to join any other group. If you are unsure about what other slots are available, please email me at </a:t>
            </a:r>
            <a:r>
              <a:rPr lang="en-GB" sz="1800" u="sng" dirty="0">
                <a:solidFill>
                  <a:srgbClr val="0D3273"/>
                </a:solidFill>
                <a:effectLst/>
                <a:latin typeface="Calibri" panose="020F0502020204030204" pitchFamily="34" charset="0"/>
                <a:ea typeface="Times New Roman" panose="02020603050405020304" pitchFamily="18" charset="0"/>
                <a:cs typeface="Calibri" panose="020F0502020204030204" pitchFamily="34" charset="0"/>
                <a:hlinkClick r:id="rId3"/>
              </a:rPr>
              <a:t>a.forte@qmul.ac.uk</a:t>
            </a:r>
            <a:r>
              <a:rPr lang="en-GB" sz="1800"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b="1"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Please read this if you are enrolled on the Friday seminar at 2pm</a:t>
            </a:r>
            <a:r>
              <a:rPr lang="en-GB" sz="1800"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 Because the lecture is held on campus at 3pm, there won't be enough time for us to get back to QMUL on time. For this reason, feel free to join any other of the other available slots on Thursday, 8 February (3pm/4pm/5pm) or Friday, 9 February (10am/11am/12pm).</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Please note that </a:t>
            </a:r>
            <a:r>
              <a:rPr lang="en-GB" sz="1800" b="1" u="sng"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the first assignment for this module, due on 21 February, requires you to have seen this exhibition</a:t>
            </a:r>
            <a:r>
              <a:rPr lang="en-GB" sz="1800" dirty="0">
                <a:solidFill>
                  <a:srgbClr val="1D2125"/>
                </a:solidFill>
                <a:effectLst/>
                <a:latin typeface="Calibri" panose="020F0502020204030204" pitchFamily="34" charset="0"/>
                <a:ea typeface="Times New Roman" panose="02020603050405020304" pitchFamily="18" charset="0"/>
                <a:cs typeface="Calibri" panose="020F0502020204030204" pitchFamily="34" charset="0"/>
              </a:rPr>
              <a:t>. Email the module convenor if you think it will be impossible for you to make alternative arrangements. However, if you wish to visit/revisit the exhibition in your own time, The Cult of Beauty will be running until Sunday, 28 April 2024.</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143894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958D7-8C6D-CCC8-89BF-FB1922562868}"/>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a:solidFill>
                  <a:srgbClr val="FFFFFF"/>
                </a:solidFill>
              </a:rPr>
              <a:t>QUESTIONS?</a:t>
            </a:r>
          </a:p>
        </p:txBody>
      </p:sp>
      <p:cxnSp>
        <p:nvCxnSpPr>
          <p:cNvPr id="2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0"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16167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6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imeline&#10;&#10;Description automatically generated">
            <a:extLst>
              <a:ext uri="{FF2B5EF4-FFF2-40B4-BE49-F238E27FC236}">
                <a16:creationId xmlns:a16="http://schemas.microsoft.com/office/drawing/2014/main" id="{AE2B8196-9B08-6364-1979-88AD7EAFBC71}"/>
              </a:ext>
            </a:extLst>
          </p:cNvPr>
          <p:cNvPicPr>
            <a:picLocks noChangeAspect="1"/>
          </p:cNvPicPr>
          <p:nvPr/>
        </p:nvPicPr>
        <p:blipFill>
          <a:blip r:embed="rId2"/>
          <a:stretch>
            <a:fillRect/>
          </a:stretch>
        </p:blipFill>
        <p:spPr>
          <a:xfrm>
            <a:off x="2172714" y="643467"/>
            <a:ext cx="7846571" cy="5571066"/>
          </a:xfrm>
          <a:prstGeom prst="rect">
            <a:avLst/>
          </a:prstGeom>
        </p:spPr>
      </p:pic>
    </p:spTree>
    <p:extLst>
      <p:ext uri="{BB962C8B-B14F-4D97-AF65-F5344CB8AC3E}">
        <p14:creationId xmlns:p14="http://schemas.microsoft.com/office/powerpoint/2010/main" val="374952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6" name="Straight Connector 35">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2A85F7B3-F4E6-4FBF-B74E-43CAB468F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B4999-AD45-6F17-FAE7-C8C97A20D29D}"/>
              </a:ext>
            </a:extLst>
          </p:cNvPr>
          <p:cNvSpPr>
            <a:spLocks noGrp="1"/>
          </p:cNvSpPr>
          <p:nvPr>
            <p:ph type="title"/>
          </p:nvPr>
        </p:nvSpPr>
        <p:spPr>
          <a:xfrm>
            <a:off x="636805" y="640080"/>
            <a:ext cx="4809406" cy="3034857"/>
          </a:xfrm>
        </p:spPr>
        <p:txBody>
          <a:bodyPr vert="horz" lIns="91440" tIns="45720" rIns="91440" bIns="45720" rtlCol="0" anchor="b">
            <a:normAutofit fontScale="90000"/>
          </a:bodyPr>
          <a:lstStyle/>
          <a:p>
            <a:pPr algn="r"/>
            <a:r>
              <a:rPr lang="en-US" sz="4400" kern="1200" cap="all" spc="200" baseline="0" dirty="0">
                <a:solidFill>
                  <a:schemeClr val="tx1">
                    <a:lumMod val="95000"/>
                    <a:lumOff val="5000"/>
                  </a:schemeClr>
                </a:solidFill>
                <a:latin typeface="+mj-lt"/>
                <a:ea typeface="+mj-ea"/>
                <a:cs typeface="+mj-cs"/>
              </a:rPr>
              <a:t>Gender mainstreaming, the NGO-</a:t>
            </a:r>
            <a:r>
              <a:rPr lang="en-US" sz="4400" kern="1200" cap="all" spc="200" baseline="0" dirty="0" err="1">
                <a:solidFill>
                  <a:schemeClr val="tx1">
                    <a:lumMod val="95000"/>
                    <a:lumOff val="5000"/>
                  </a:schemeClr>
                </a:solidFill>
                <a:latin typeface="+mj-lt"/>
                <a:ea typeface="+mj-ea"/>
                <a:cs typeface="+mj-cs"/>
              </a:rPr>
              <a:t>isation</a:t>
            </a:r>
            <a:r>
              <a:rPr lang="en-US" sz="4400" kern="1200" cap="all" spc="200" baseline="0" dirty="0">
                <a:solidFill>
                  <a:schemeClr val="tx1">
                    <a:lumMod val="95000"/>
                    <a:lumOff val="5000"/>
                  </a:schemeClr>
                </a:solidFill>
                <a:latin typeface="+mj-lt"/>
                <a:ea typeface="+mj-ea"/>
                <a:cs typeface="+mj-cs"/>
              </a:rPr>
              <a:t> of women’s rights and the institutionalization of the women’s movement</a:t>
            </a:r>
          </a:p>
        </p:txBody>
      </p:sp>
      <p:cxnSp>
        <p:nvCxnSpPr>
          <p:cNvPr id="40" name="Straight Connector 39">
            <a:extLst>
              <a:ext uri="{FF2B5EF4-FFF2-40B4-BE49-F238E27FC236}">
                <a16:creationId xmlns:a16="http://schemas.microsoft.com/office/drawing/2014/main" id="{73741D5B-1709-4CDB-963A-CC3C749412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475488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group of women standing together&#10;&#10;Description automatically generated">
            <a:extLst>
              <a:ext uri="{FF2B5EF4-FFF2-40B4-BE49-F238E27FC236}">
                <a16:creationId xmlns:a16="http://schemas.microsoft.com/office/drawing/2014/main" id="{49C31991-0F0B-DC3B-4DB4-E20476695371}"/>
              </a:ext>
            </a:extLst>
          </p:cNvPr>
          <p:cNvPicPr>
            <a:picLocks noChangeAspect="1"/>
          </p:cNvPicPr>
          <p:nvPr/>
        </p:nvPicPr>
        <p:blipFill rotWithShape="1">
          <a:blip r:embed="rId2"/>
          <a:srcRect l="3759" r="3761" b="1"/>
          <a:stretch/>
        </p:blipFill>
        <p:spPr>
          <a:xfrm>
            <a:off x="6092952" y="1221657"/>
            <a:ext cx="5458968" cy="4415661"/>
          </a:xfrm>
          <a:prstGeom prst="rect">
            <a:avLst/>
          </a:prstGeom>
        </p:spPr>
      </p:pic>
    </p:spTree>
    <p:extLst>
      <p:ext uri="{BB962C8B-B14F-4D97-AF65-F5344CB8AC3E}">
        <p14:creationId xmlns:p14="http://schemas.microsoft.com/office/powerpoint/2010/main" val="61747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C914C5-CEB3-49D7-9E9F-5414D37BD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3100" cy="215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group of people&#10;&#10;Description automatically generated with medium confidence">
            <a:extLst>
              <a:ext uri="{FF2B5EF4-FFF2-40B4-BE49-F238E27FC236}">
                <a16:creationId xmlns:a16="http://schemas.microsoft.com/office/drawing/2014/main" id="{8C9C51B5-E5D4-16A2-3C55-BB8AA3F8BF5B}"/>
              </a:ext>
            </a:extLst>
          </p:cNvPr>
          <p:cNvPicPr>
            <a:picLocks noChangeAspect="1"/>
          </p:cNvPicPr>
          <p:nvPr/>
        </p:nvPicPr>
        <p:blipFill>
          <a:blip r:embed="rId2"/>
          <a:stretch>
            <a:fillRect/>
          </a:stretch>
        </p:blipFill>
        <p:spPr>
          <a:xfrm>
            <a:off x="321734" y="2527055"/>
            <a:ext cx="4153326" cy="3364193"/>
          </a:xfrm>
          <a:prstGeom prst="rect">
            <a:avLst/>
          </a:prstGeom>
        </p:spPr>
      </p:pic>
      <p:pic>
        <p:nvPicPr>
          <p:cNvPr id="7" name="Picture 6" descr="A close-up of a graph&#10;&#10;Description automatically generated">
            <a:extLst>
              <a:ext uri="{FF2B5EF4-FFF2-40B4-BE49-F238E27FC236}">
                <a16:creationId xmlns:a16="http://schemas.microsoft.com/office/drawing/2014/main" id="{1702001D-C713-D7A5-CA88-76C6A1FE739D}"/>
              </a:ext>
            </a:extLst>
          </p:cNvPr>
          <p:cNvPicPr>
            <a:picLocks noChangeAspect="1"/>
          </p:cNvPicPr>
          <p:nvPr/>
        </p:nvPicPr>
        <p:blipFill>
          <a:blip r:embed="rId3"/>
          <a:stretch>
            <a:fillRect/>
          </a:stretch>
        </p:blipFill>
        <p:spPr>
          <a:xfrm>
            <a:off x="4804833" y="366579"/>
            <a:ext cx="7065434" cy="3974306"/>
          </a:xfrm>
          <a:prstGeom prst="rect">
            <a:avLst/>
          </a:prstGeom>
        </p:spPr>
      </p:pic>
      <p:sp>
        <p:nvSpPr>
          <p:cNvPr id="17" name="Rectangle 16">
            <a:extLst>
              <a:ext uri="{FF2B5EF4-FFF2-40B4-BE49-F238E27FC236}">
                <a16:creationId xmlns:a16="http://schemas.microsoft.com/office/drawing/2014/main" id="{2B20D270-F27F-4BCB-B3C9-F023D6CD0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2822" y="4724399"/>
            <a:ext cx="7414766" cy="21304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F777C-AD1A-26EE-A6D3-1F0CADD3AA47}"/>
              </a:ext>
            </a:extLst>
          </p:cNvPr>
          <p:cNvSpPr txBox="1"/>
          <p:nvPr/>
        </p:nvSpPr>
        <p:spPr>
          <a:xfrm>
            <a:off x="5729288" y="5400675"/>
            <a:ext cx="5757862" cy="584775"/>
          </a:xfrm>
          <a:prstGeom prst="rect">
            <a:avLst/>
          </a:prstGeom>
          <a:noFill/>
        </p:spPr>
        <p:txBody>
          <a:bodyPr wrap="square" rtlCol="0">
            <a:spAutoFit/>
          </a:bodyPr>
          <a:lstStyle/>
          <a:p>
            <a:r>
              <a:rPr lang="en-US" sz="3200" b="1" dirty="0"/>
              <a:t>Global Gender Gap Index 2023</a:t>
            </a:r>
          </a:p>
        </p:txBody>
      </p:sp>
    </p:spTree>
    <p:extLst>
      <p:ext uri="{BB962C8B-B14F-4D97-AF65-F5344CB8AC3E}">
        <p14:creationId xmlns:p14="http://schemas.microsoft.com/office/powerpoint/2010/main" val="73827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EC11B9-C1B4-4A4B-AE7B-353DC742A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E09FC-3698-2C12-FB4D-C364A90AA8C7}"/>
              </a:ext>
            </a:extLst>
          </p:cNvPr>
          <p:cNvSpPr>
            <a:spLocks noGrp="1"/>
          </p:cNvSpPr>
          <p:nvPr>
            <p:ph type="title"/>
          </p:nvPr>
        </p:nvSpPr>
        <p:spPr>
          <a:xfrm>
            <a:off x="1024129" y="585216"/>
            <a:ext cx="3884747" cy="1499616"/>
          </a:xfrm>
        </p:spPr>
        <p:txBody>
          <a:bodyPr>
            <a:normAutofit/>
          </a:bodyPr>
          <a:lstStyle/>
          <a:p>
            <a:r>
              <a:rPr lang="en-US" dirty="0">
                <a:solidFill>
                  <a:srgbClr val="FFFFFF"/>
                </a:solidFill>
              </a:rPr>
              <a:t>Argument &amp; outline</a:t>
            </a:r>
          </a:p>
        </p:txBody>
      </p:sp>
      <p:cxnSp>
        <p:nvCxnSpPr>
          <p:cNvPr id="12" name="Straight Connector 11">
            <a:extLst>
              <a:ext uri="{FF2B5EF4-FFF2-40B4-BE49-F238E27FC236}">
                <a16:creationId xmlns:a16="http://schemas.microsoft.com/office/drawing/2014/main" id="{24862CF4-4997-476D-9B9D-5F4E0C9A41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E2A545-EF43-FD21-27C8-A367564D0FDB}"/>
              </a:ext>
            </a:extLst>
          </p:cNvPr>
          <p:cNvSpPr>
            <a:spLocks noGrp="1"/>
          </p:cNvSpPr>
          <p:nvPr>
            <p:ph idx="1"/>
          </p:nvPr>
        </p:nvSpPr>
        <p:spPr>
          <a:xfrm>
            <a:off x="761999" y="2084832"/>
            <a:ext cx="4146884" cy="4375236"/>
          </a:xfrm>
        </p:spPr>
        <p:txBody>
          <a:bodyPr>
            <a:normAutofit fontScale="92500" lnSpcReduction="10000"/>
          </a:bodyPr>
          <a:lstStyle/>
          <a:p>
            <a:pPr marL="0" indent="0">
              <a:buNone/>
            </a:pPr>
            <a:r>
              <a:rPr lang="en-US" sz="2000" dirty="0">
                <a:solidFill>
                  <a:srgbClr val="FFFFFF"/>
                </a:solidFill>
              </a:rPr>
              <a:t>Gender equality is now in the mainstream, so why so little progress?</a:t>
            </a:r>
          </a:p>
          <a:p>
            <a:pPr marL="0" indent="0">
              <a:buNone/>
            </a:pPr>
            <a:r>
              <a:rPr lang="en-US" sz="2000" dirty="0">
                <a:solidFill>
                  <a:srgbClr val="FFFFFF"/>
                </a:solidFill>
              </a:rPr>
              <a:t>A feminist politics whose basic premise lies in a distinction between gender and sex, and pursues legal recognition and inclusion, “liberates” some but is unable to engender freedom for all!</a:t>
            </a:r>
          </a:p>
          <a:p>
            <a:pPr marL="457200" indent="-457200">
              <a:buClr>
                <a:schemeClr val="bg1"/>
              </a:buClr>
              <a:buFont typeface="+mj-lt"/>
              <a:buAutoNum type="arabicPeriod"/>
            </a:pPr>
            <a:r>
              <a:rPr lang="en-US" sz="2000" dirty="0">
                <a:solidFill>
                  <a:srgbClr val="FFFFFF"/>
                </a:solidFill>
              </a:rPr>
              <a:t>The power of the law (and its limits)</a:t>
            </a:r>
          </a:p>
          <a:p>
            <a:pPr marL="457200" indent="-457200">
              <a:buClr>
                <a:schemeClr val="bg1"/>
              </a:buClr>
              <a:buFont typeface="+mj-lt"/>
              <a:buAutoNum type="arabicPeriod"/>
            </a:pPr>
            <a:r>
              <a:rPr lang="en-US" sz="2000" dirty="0">
                <a:solidFill>
                  <a:srgbClr val="FFFFFF"/>
                </a:solidFill>
              </a:rPr>
              <a:t>Undoing ”sex” </a:t>
            </a:r>
          </a:p>
          <a:p>
            <a:pPr marL="457200" indent="-457200">
              <a:buClr>
                <a:schemeClr val="bg1"/>
              </a:buClr>
              <a:buFont typeface="+mj-lt"/>
              <a:buAutoNum type="arabicPeriod"/>
            </a:pPr>
            <a:r>
              <a:rPr lang="en-US" sz="2000" dirty="0">
                <a:solidFill>
                  <a:srgbClr val="FFFFFF"/>
                </a:solidFill>
              </a:rPr>
              <a:t>Judith Butler, performativity and “bodies that matter”</a:t>
            </a:r>
          </a:p>
          <a:p>
            <a:pPr marL="457200" indent="-457200">
              <a:buClr>
                <a:schemeClr val="bg1"/>
              </a:buClr>
              <a:buFont typeface="+mj-lt"/>
              <a:buAutoNum type="arabicPeriod"/>
            </a:pPr>
            <a:r>
              <a:rPr lang="en-US" sz="2000" dirty="0">
                <a:solidFill>
                  <a:srgbClr val="FFFFFF"/>
                </a:solidFill>
              </a:rPr>
              <a:t>The current state of trans rights (in the UK) and the opportunities offered by a critical trans politics</a:t>
            </a:r>
          </a:p>
        </p:txBody>
      </p:sp>
      <p:pic>
        <p:nvPicPr>
          <p:cNvPr id="4" name="Picture 3">
            <a:extLst>
              <a:ext uri="{FF2B5EF4-FFF2-40B4-BE49-F238E27FC236}">
                <a16:creationId xmlns:a16="http://schemas.microsoft.com/office/drawing/2014/main" id="{949F66EA-51FA-0900-25DE-48B9519840E2}"/>
              </a:ext>
            </a:extLst>
          </p:cNvPr>
          <p:cNvPicPr>
            <a:picLocks noChangeAspect="1"/>
          </p:cNvPicPr>
          <p:nvPr/>
        </p:nvPicPr>
        <p:blipFill>
          <a:blip r:embed="rId2"/>
          <a:stretch>
            <a:fillRect/>
          </a:stretch>
        </p:blipFill>
        <p:spPr>
          <a:xfrm>
            <a:off x="5626827" y="826936"/>
            <a:ext cx="3798244" cy="2664439"/>
          </a:xfrm>
          <a:prstGeom prst="rect">
            <a:avLst/>
          </a:prstGeom>
        </p:spPr>
      </p:pic>
      <p:sp>
        <p:nvSpPr>
          <p:cNvPr id="14" name="Rectangle 13">
            <a:extLst>
              <a:ext uri="{FF2B5EF4-FFF2-40B4-BE49-F238E27FC236}">
                <a16:creationId xmlns:a16="http://schemas.microsoft.com/office/drawing/2014/main" id="{4BF9B746-725B-4EAA-AACC-E2047E073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1732"/>
            <a:ext cx="2286920" cy="27170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BFFB4A-B2E4-4737-9442-44293575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825" y="4157448"/>
            <a:ext cx="3798245" cy="23026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2C8020-6EF5-4344-36B8-F3BD1F6AF77C}"/>
              </a:ext>
            </a:extLst>
          </p:cNvPr>
          <p:cNvPicPr>
            <a:picLocks noChangeAspect="1"/>
          </p:cNvPicPr>
          <p:nvPr/>
        </p:nvPicPr>
        <p:blipFill>
          <a:blip r:embed="rId3"/>
          <a:stretch>
            <a:fillRect/>
          </a:stretch>
        </p:blipFill>
        <p:spPr>
          <a:xfrm>
            <a:off x="9583347" y="3657063"/>
            <a:ext cx="2286920" cy="2560857"/>
          </a:xfrm>
          <a:prstGeom prst="rect">
            <a:avLst/>
          </a:prstGeom>
        </p:spPr>
      </p:pic>
    </p:spTree>
    <p:extLst>
      <p:ext uri="{BB962C8B-B14F-4D97-AF65-F5344CB8AC3E}">
        <p14:creationId xmlns:p14="http://schemas.microsoft.com/office/powerpoint/2010/main" val="356562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BB1A71-1D39-43C5-A56A-38D33A405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rgbClr val="3EBFD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 diagram of a group of people standing on a fence&#10;&#10;Description automatically generated">
            <a:extLst>
              <a:ext uri="{FF2B5EF4-FFF2-40B4-BE49-F238E27FC236}">
                <a16:creationId xmlns:a16="http://schemas.microsoft.com/office/drawing/2014/main" id="{45DDA704-B686-251A-6F5E-3FB905892243}"/>
              </a:ext>
            </a:extLst>
          </p:cNvPr>
          <p:cNvPicPr>
            <a:picLocks noChangeAspect="1"/>
          </p:cNvPicPr>
          <p:nvPr/>
        </p:nvPicPr>
        <p:blipFill rotWithShape="1">
          <a:blip r:embed="rId2"/>
          <a:srcRect t="6460" r="1" b="20559"/>
          <a:stretch/>
        </p:blipFill>
        <p:spPr>
          <a:xfrm>
            <a:off x="643467" y="643467"/>
            <a:ext cx="10905066" cy="5571066"/>
          </a:xfrm>
          <a:prstGeom prst="rect">
            <a:avLst/>
          </a:prstGeom>
        </p:spPr>
      </p:pic>
    </p:spTree>
    <p:extLst>
      <p:ext uri="{BB962C8B-B14F-4D97-AF65-F5344CB8AC3E}">
        <p14:creationId xmlns:p14="http://schemas.microsoft.com/office/powerpoint/2010/main" val="138798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14">
            <a:extLst>
              <a:ext uri="{FF2B5EF4-FFF2-40B4-BE49-F238E27FC236}">
                <a16:creationId xmlns:a16="http://schemas.microsoft.com/office/drawing/2014/main" id="{FA32BB39-F62E-43E2-BD90-29FA55515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156E7627-9054-4C34-A9FF-A07F95284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1E2942-8EB0-0455-C27C-9C4D0CD44836}"/>
              </a:ext>
            </a:extLst>
          </p:cNvPr>
          <p:cNvSpPr>
            <a:spLocks noGrp="1"/>
          </p:cNvSpPr>
          <p:nvPr>
            <p:ph type="title"/>
          </p:nvPr>
        </p:nvSpPr>
        <p:spPr>
          <a:xfrm>
            <a:off x="5951728" y="585216"/>
            <a:ext cx="5740739" cy="1499616"/>
          </a:xfrm>
        </p:spPr>
        <p:txBody>
          <a:bodyPr vert="horz" lIns="91440" tIns="45720" rIns="91440" bIns="45720" rtlCol="0" anchor="ctr">
            <a:normAutofit fontScale="90000"/>
          </a:bodyPr>
          <a:lstStyle/>
          <a:p>
            <a:r>
              <a:rPr lang="en-US" dirty="0"/>
              <a:t>EQUALITY AND DIFFERENCE FEMINISM: GRAPPLING WITH THE LAW</a:t>
            </a:r>
          </a:p>
        </p:txBody>
      </p:sp>
      <p:pic>
        <p:nvPicPr>
          <p:cNvPr id="6" name="Content Placeholder 5" descr="A picture containing application&#10;&#10;Description automatically generated">
            <a:extLst>
              <a:ext uri="{FF2B5EF4-FFF2-40B4-BE49-F238E27FC236}">
                <a16:creationId xmlns:a16="http://schemas.microsoft.com/office/drawing/2014/main" id="{7F0753A2-21F4-E0CA-5767-A64517DD8838}"/>
              </a:ext>
            </a:extLst>
          </p:cNvPr>
          <p:cNvPicPr>
            <a:picLocks noChangeAspect="1"/>
          </p:cNvPicPr>
          <p:nvPr/>
        </p:nvPicPr>
        <p:blipFill>
          <a:blip r:embed="rId2"/>
          <a:stretch>
            <a:fillRect/>
          </a:stretch>
        </p:blipFill>
        <p:spPr>
          <a:xfrm>
            <a:off x="484631" y="762307"/>
            <a:ext cx="3530267" cy="2956597"/>
          </a:xfrm>
          <a:prstGeom prst="rect">
            <a:avLst/>
          </a:prstGeom>
        </p:spPr>
      </p:pic>
      <p:sp>
        <p:nvSpPr>
          <p:cNvPr id="25" name="Rectangle 18">
            <a:extLst>
              <a:ext uri="{FF2B5EF4-FFF2-40B4-BE49-F238E27FC236}">
                <a16:creationId xmlns:a16="http://schemas.microsoft.com/office/drawing/2014/main" id="{BAFFBAEC-4B09-4263-AA73-ECE450FC7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5766" y="484632"/>
            <a:ext cx="804672" cy="35119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570AA90-7628-435C-9F08-19F2E026D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045B6E3-569F-487B-8966-D3A87C7B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7150" y="4150596"/>
            <a:ext cx="477182" cy="223180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Table&#10;&#10;Description automatically generated">
            <a:extLst>
              <a:ext uri="{FF2B5EF4-FFF2-40B4-BE49-F238E27FC236}">
                <a16:creationId xmlns:a16="http://schemas.microsoft.com/office/drawing/2014/main" id="{18501307-1510-955F-5208-EE0064AABE9A}"/>
              </a:ext>
            </a:extLst>
          </p:cNvPr>
          <p:cNvPicPr>
            <a:picLocks noGrp="1" noChangeAspect="1"/>
          </p:cNvPicPr>
          <p:nvPr>
            <p:ph sz="half" idx="2"/>
          </p:nvPr>
        </p:nvPicPr>
        <p:blipFill>
          <a:blip r:embed="rId3"/>
          <a:stretch>
            <a:fillRect/>
          </a:stretch>
        </p:blipFill>
        <p:spPr>
          <a:xfrm>
            <a:off x="1688924" y="4427898"/>
            <a:ext cx="3291514" cy="1677204"/>
          </a:xfrm>
          <a:prstGeom prst="rect">
            <a:avLst/>
          </a:prstGeom>
        </p:spPr>
      </p:pic>
      <p:sp>
        <p:nvSpPr>
          <p:cNvPr id="26" name="Content Placeholder 11">
            <a:extLst>
              <a:ext uri="{FF2B5EF4-FFF2-40B4-BE49-F238E27FC236}">
                <a16:creationId xmlns:a16="http://schemas.microsoft.com/office/drawing/2014/main" id="{521A57A1-76E4-0477-1271-A1BDAE372E53}"/>
              </a:ext>
            </a:extLst>
          </p:cNvPr>
          <p:cNvSpPr>
            <a:spLocks noGrp="1"/>
          </p:cNvSpPr>
          <p:nvPr>
            <p:ph sz="half" idx="1"/>
          </p:nvPr>
        </p:nvSpPr>
        <p:spPr>
          <a:xfrm>
            <a:off x="5820663" y="2266422"/>
            <a:ext cx="6002867" cy="4572000"/>
          </a:xfrm>
        </p:spPr>
        <p:txBody>
          <a:bodyPr vert="horz" lIns="45720" tIns="45720" rIns="45720" bIns="45720" rtlCol="0">
            <a:normAutofit fontScale="62500" lnSpcReduction="20000"/>
          </a:bodyPr>
          <a:lstStyle/>
          <a:p>
            <a:pPr marL="0" indent="0">
              <a:buNone/>
            </a:pPr>
            <a:r>
              <a:rPr lang="en-US" b="1" dirty="0"/>
              <a:t>“Equality” feminists = gender equality</a:t>
            </a:r>
          </a:p>
          <a:p>
            <a:pPr>
              <a:buFont typeface="Wingdings" pitchFamily="2" charset="2"/>
              <a:buChar char="Ø"/>
            </a:pPr>
            <a:r>
              <a:rPr lang="en-US" dirty="0"/>
              <a:t>Important to treat men and women equally (e.g. parental leave should be shared by both parents, not just mother), otherwise there is a disincentive to hire women (and implies only mothers are parents)</a:t>
            </a:r>
          </a:p>
          <a:p>
            <a:pPr>
              <a:buFont typeface="Wingdings" pitchFamily="2" charset="2"/>
              <a:buChar char="Ø"/>
            </a:pPr>
            <a:r>
              <a:rPr lang="en-US" dirty="0"/>
              <a:t>Differential treatment: reinforces stereotypes &amp; discrimination, essentialist, weakens attempts to overcome the status quo, patronizing</a:t>
            </a:r>
          </a:p>
          <a:p>
            <a:pPr>
              <a:buFont typeface="Wingdings" pitchFamily="2" charset="2"/>
              <a:buChar char="Ø"/>
            </a:pPr>
            <a:r>
              <a:rPr lang="en-US" dirty="0"/>
              <a:t>But equal treatment is problematic if based on false universalism and should not mean sex-blindness</a:t>
            </a:r>
          </a:p>
          <a:p>
            <a:pPr marL="0" indent="0">
              <a:buNone/>
            </a:pPr>
            <a:r>
              <a:rPr lang="en-US" b="1" dirty="0"/>
              <a:t>“Difference” feminists</a:t>
            </a:r>
          </a:p>
          <a:p>
            <a:pPr>
              <a:buFont typeface="Wingdings" pitchFamily="2" charset="2"/>
              <a:buChar char="Ø"/>
            </a:pPr>
            <a:r>
              <a:rPr lang="en-US" dirty="0"/>
              <a:t>Biological differences should be acknowledged &amp; respected</a:t>
            </a:r>
          </a:p>
          <a:p>
            <a:pPr>
              <a:buFont typeface="Wingdings" pitchFamily="2" charset="2"/>
              <a:buChar char="Ø"/>
            </a:pPr>
            <a:r>
              <a:rPr lang="en-US" dirty="0"/>
              <a:t>Sexes do not need to be the same to be equal; difference should not </a:t>
            </a:r>
            <a:r>
              <a:rPr lang="en-GB" b="0" i="0" u="none" strike="noStrike" dirty="0">
                <a:solidFill>
                  <a:srgbClr val="4D5156"/>
                </a:solidFill>
                <a:effectLst/>
                <a:latin typeface="arial" panose="020B0604020202020204" pitchFamily="34" charset="0"/>
              </a:rPr>
              <a:t>→</a:t>
            </a:r>
            <a:r>
              <a:rPr lang="en-US" dirty="0"/>
              <a:t> discrimination. Instead of eliminating difference </a:t>
            </a:r>
            <a:r>
              <a:rPr lang="en-GB" b="0" i="0" u="none" strike="noStrike" dirty="0">
                <a:solidFill>
                  <a:srgbClr val="4D5156"/>
                </a:solidFill>
                <a:effectLst/>
                <a:latin typeface="arial" panose="020B0604020202020204" pitchFamily="34" charset="0"/>
              </a:rPr>
              <a:t>→</a:t>
            </a:r>
            <a:r>
              <a:rPr lang="en-US" dirty="0"/>
              <a:t> eliminate ‘social cost’ of difference (e.g. women in ‘</a:t>
            </a:r>
            <a:r>
              <a:rPr lang="en-US" dirty="0" err="1"/>
              <a:t>feminised</a:t>
            </a:r>
            <a:r>
              <a:rPr lang="en-US" dirty="0"/>
              <a:t>’ careers should not earn less than men or women should not be </a:t>
            </a:r>
            <a:r>
              <a:rPr lang="en-US" dirty="0" err="1"/>
              <a:t>penalised</a:t>
            </a:r>
            <a:r>
              <a:rPr lang="en-US" dirty="0"/>
              <a:t> financially for raising children through the implementation of a maternal salary)</a:t>
            </a:r>
          </a:p>
          <a:p>
            <a:pPr>
              <a:buFont typeface="Wingdings" pitchFamily="2" charset="2"/>
              <a:buChar char="Ø"/>
            </a:pPr>
            <a:r>
              <a:rPr lang="en-US" dirty="0"/>
              <a:t>Problem is not difference itself but patriarchy</a:t>
            </a:r>
          </a:p>
          <a:p>
            <a:pPr marL="0" indent="0">
              <a:buNone/>
            </a:pPr>
            <a:r>
              <a:rPr lang="en-US" sz="2900" b="1" dirty="0"/>
              <a:t>However, the basic premise of these feminists remains a distinction between gender and sex, and the sexes remain stuck in a dualist/dichotomous framework.</a:t>
            </a:r>
          </a:p>
        </p:txBody>
      </p:sp>
      <p:sp>
        <p:nvSpPr>
          <p:cNvPr id="4" name="TextBox 3">
            <a:extLst>
              <a:ext uri="{FF2B5EF4-FFF2-40B4-BE49-F238E27FC236}">
                <a16:creationId xmlns:a16="http://schemas.microsoft.com/office/drawing/2014/main" id="{5D8F35C5-873C-6EDB-4EB0-4A961D30DD0D}"/>
              </a:ext>
            </a:extLst>
          </p:cNvPr>
          <p:cNvSpPr txBox="1"/>
          <p:nvPr/>
        </p:nvSpPr>
        <p:spPr>
          <a:xfrm>
            <a:off x="1524332" y="6186306"/>
            <a:ext cx="4031873" cy="276999"/>
          </a:xfrm>
          <a:prstGeom prst="rect">
            <a:avLst/>
          </a:prstGeom>
          <a:noFill/>
        </p:spPr>
        <p:txBody>
          <a:bodyPr wrap="none" rtlCol="0">
            <a:spAutoFit/>
          </a:bodyPr>
          <a:lstStyle/>
          <a:p>
            <a:r>
              <a:rPr lang="en-US" sz="1200" dirty="0"/>
              <a:t>Table taken from Andrew Heywood’s </a:t>
            </a:r>
            <a:r>
              <a:rPr lang="en-US" sz="1200" i="1" dirty="0"/>
              <a:t>Political Ideologies </a:t>
            </a:r>
            <a:r>
              <a:rPr lang="en-US" sz="1200" dirty="0"/>
              <a:t>(2017)</a:t>
            </a:r>
          </a:p>
        </p:txBody>
      </p:sp>
    </p:spTree>
    <p:extLst>
      <p:ext uri="{BB962C8B-B14F-4D97-AF65-F5344CB8AC3E}">
        <p14:creationId xmlns:p14="http://schemas.microsoft.com/office/powerpoint/2010/main" val="39033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0B23EBDE-C278-26BB-12BD-354ED02602B6}"/>
              </a:ext>
            </a:extLst>
          </p:cNvPr>
          <p:cNvPicPr>
            <a:picLocks noChangeAspect="1"/>
          </p:cNvPicPr>
          <p:nvPr/>
        </p:nvPicPr>
        <p:blipFill rotWithShape="1">
          <a:blip r:embed="rId2"/>
          <a:srcRect r="4000"/>
          <a:stretch/>
        </p:blipFill>
        <p:spPr>
          <a:xfrm>
            <a:off x="20" y="10"/>
            <a:ext cx="12191980" cy="6857990"/>
          </a:xfrm>
          <a:prstGeom prst="rect">
            <a:avLst/>
          </a:prstGeom>
        </p:spPr>
      </p:pic>
    </p:spTree>
    <p:extLst>
      <p:ext uri="{BB962C8B-B14F-4D97-AF65-F5344CB8AC3E}">
        <p14:creationId xmlns:p14="http://schemas.microsoft.com/office/powerpoint/2010/main" val="1280033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bnptj26m24zyh665sruckewjywex6p"/>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4.png"/></Relationships>
</file>

<file path=ppt/webextensions/webextension1.xml><?xml version="1.0" encoding="utf-8"?>
<we:webextension xmlns:we="http://schemas.microsoft.com/office/webextensions/webextension/2010/11" id="{1F6B1C87-E9B6-AD49-B612-7FD16C6A2A85}">
  <we:reference id="wa104379261" version="4.3.0.0" store="en-US" storeType="OMEX"/>
  <we:alternateReferences>
    <we:reference id="wa104379261" version="4.3.0.0" store="wa104379261" storeType="OMEX"/>
  </we:alternateReferences>
  <we:properties>
    <we:property name="MENTIMETER_QUESTION_ID_KEY" value="&quot;2exnrrmkkjxf&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Integral</Template>
  <TotalTime>1162</TotalTime>
  <Words>1704</Words>
  <Application>Microsoft Macintosh PowerPoint</Application>
  <PresentationFormat>Widescreen</PresentationFormat>
  <Paragraphs>105</Paragraphs>
  <Slides>24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Georgia</vt:lpstr>
      <vt:lpstr>Tw Cen MT</vt:lpstr>
      <vt:lpstr>Tw Cen MT Condensed</vt:lpstr>
      <vt:lpstr>Wingdings</vt:lpstr>
      <vt:lpstr>Wingdings 3</vt:lpstr>
      <vt:lpstr>Integral</vt:lpstr>
      <vt:lpstr>Rethinking sex and gender</vt:lpstr>
      <vt:lpstr>What is gender?</vt:lpstr>
      <vt:lpstr>PowerPoint Presentation</vt:lpstr>
      <vt:lpstr>Gender mainstreaming, the NGO-isation of women’s rights and the institutionalization of the women’s movement</vt:lpstr>
      <vt:lpstr>PowerPoint Presentation</vt:lpstr>
      <vt:lpstr>Argument &amp; outline</vt:lpstr>
      <vt:lpstr>PowerPoint Presentation</vt:lpstr>
      <vt:lpstr>EQUALITY AND DIFFERENCE FEMINISM: GRAPPLING WITH THE LAW</vt:lpstr>
      <vt:lpstr>PowerPoint Presentation</vt:lpstr>
      <vt:lpstr>PowerPoint Presentation</vt:lpstr>
      <vt:lpstr>When do we become sexed subjects?</vt:lpstr>
      <vt:lpstr>“The truth is sex and gender aren’t so easily divided…”</vt:lpstr>
      <vt:lpstr>sex ‘transformed’</vt:lpstr>
      <vt:lpstr>Dueling dualism… in sport</vt:lpstr>
      <vt:lpstr>“A body’s sex is simply too complex. There is no either/or. Rather there are shades of difference.” Anne Fausto-Sterling (2000:3) </vt:lpstr>
      <vt:lpstr>materializing power </vt:lpstr>
      <vt:lpstr>Which bodies come to matter? And why?</vt:lpstr>
      <vt:lpstr>UK Census 2021: Gender identity &amp; Sexual orientation</vt:lpstr>
      <vt:lpstr>Transphobia in Britain: a 21st century moral panic</vt:lpstr>
      <vt:lpstr>PowerPoint Presentation</vt:lpstr>
      <vt:lpstr>Trans politics</vt:lpstr>
      <vt:lpstr>TOPIC 2: READING FOR SEMINARS</vt:lpstr>
      <vt:lpstr>IMPORTANT REMINDER ABOUT WEEK 3 seminars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sex and gender</dc:title>
  <dc:creator>Alaya Forte</dc:creator>
  <cp:lastModifiedBy>Alaya Forte</cp:lastModifiedBy>
  <cp:revision>33</cp:revision>
  <dcterms:created xsi:type="dcterms:W3CDTF">2023-01-28T19:40:47Z</dcterms:created>
  <dcterms:modified xsi:type="dcterms:W3CDTF">2024-02-01T20:10:05Z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98fac97-8d33-4425-95a4-f76d2cce012e_Enabled">
    <vt:lpwstr>true</vt:lpwstr>
  </property>
  <property fmtid="{D5CDD505-2E9C-101B-9397-08002B2CF9AE}" pid="3" name="MSIP_Label_b98fac97-8d33-4425-95a4-f76d2cce012e_SetDate">
    <vt:lpwstr>2023-01-28T20:17:47Z</vt:lpwstr>
  </property>
  <property fmtid="{D5CDD505-2E9C-101B-9397-08002B2CF9AE}" pid="4" name="MSIP_Label_b98fac97-8d33-4425-95a4-f76d2cce012e_Method">
    <vt:lpwstr>Standard</vt:lpwstr>
  </property>
  <property fmtid="{D5CDD505-2E9C-101B-9397-08002B2CF9AE}" pid="5" name="MSIP_Label_b98fac97-8d33-4425-95a4-f76d2cce012e_Name">
    <vt:lpwstr>defa4170-0d19-0005-0004-bc88714345d2</vt:lpwstr>
  </property>
  <property fmtid="{D5CDD505-2E9C-101B-9397-08002B2CF9AE}" pid="6" name="MSIP_Label_b98fac97-8d33-4425-95a4-f76d2cce012e_SiteId">
    <vt:lpwstr>674dd0a1-ae62-42c7-a39f-69ee199537a8</vt:lpwstr>
  </property>
  <property fmtid="{D5CDD505-2E9C-101B-9397-08002B2CF9AE}" pid="7" name="MSIP_Label_b98fac97-8d33-4425-95a4-f76d2cce012e_ActionId">
    <vt:lpwstr>7512db9f-f6cd-4313-a8e5-43f60eb978d2</vt:lpwstr>
  </property>
  <property fmtid="{D5CDD505-2E9C-101B-9397-08002B2CF9AE}" pid="8" name="MSIP_Label_b98fac97-8d33-4425-95a4-f76d2cce012e_ContentBits">
    <vt:lpwstr>0</vt:lpwstr>
  </property>
</Properties>
</file>