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4" r:id="rId1"/>
    <p:sldMasterId id="2147484302" r:id="rId2"/>
  </p:sldMasterIdLst>
  <p:notesMasterIdLst>
    <p:notesMasterId r:id="rId49"/>
  </p:notesMasterIdLst>
  <p:handoutMasterIdLst>
    <p:handoutMasterId r:id="rId50"/>
  </p:handoutMasterIdLst>
  <p:sldIdLst>
    <p:sldId id="256" r:id="rId3"/>
    <p:sldId id="365" r:id="rId4"/>
    <p:sldId id="366" r:id="rId5"/>
    <p:sldId id="732" r:id="rId6"/>
    <p:sldId id="367" r:id="rId7"/>
    <p:sldId id="340" r:id="rId8"/>
    <p:sldId id="364" r:id="rId9"/>
    <p:sldId id="1246" r:id="rId10"/>
    <p:sldId id="1243" r:id="rId11"/>
    <p:sldId id="356" r:id="rId12"/>
    <p:sldId id="355" r:id="rId13"/>
    <p:sldId id="733" r:id="rId14"/>
    <p:sldId id="368" r:id="rId15"/>
    <p:sldId id="282" r:id="rId16"/>
    <p:sldId id="281" r:id="rId17"/>
    <p:sldId id="481" r:id="rId18"/>
    <p:sldId id="441" r:id="rId19"/>
    <p:sldId id="1248" r:id="rId20"/>
    <p:sldId id="1251" r:id="rId21"/>
    <p:sldId id="284" r:id="rId22"/>
    <p:sldId id="598" r:id="rId23"/>
    <p:sldId id="1252" r:id="rId24"/>
    <p:sldId id="1254" r:id="rId25"/>
    <p:sldId id="1253" r:id="rId26"/>
    <p:sldId id="1256" r:id="rId27"/>
    <p:sldId id="1257" r:id="rId28"/>
    <p:sldId id="285" r:id="rId29"/>
    <p:sldId id="287" r:id="rId30"/>
    <p:sldId id="266" r:id="rId31"/>
    <p:sldId id="267" r:id="rId32"/>
    <p:sldId id="291" r:id="rId33"/>
    <p:sldId id="292" r:id="rId34"/>
    <p:sldId id="293" r:id="rId35"/>
    <p:sldId id="288" r:id="rId36"/>
    <p:sldId id="446" r:id="rId37"/>
    <p:sldId id="261" r:id="rId38"/>
    <p:sldId id="295" r:id="rId39"/>
    <p:sldId id="298" r:id="rId40"/>
    <p:sldId id="289" r:id="rId41"/>
    <p:sldId id="262" r:id="rId42"/>
    <p:sldId id="300" r:id="rId43"/>
    <p:sldId id="1249" r:id="rId44"/>
    <p:sldId id="1250" r:id="rId45"/>
    <p:sldId id="599" r:id="rId46"/>
    <p:sldId id="602" r:id="rId47"/>
    <p:sldId id="656" r:id="rId48"/>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1669"/>
  </p:normalViewPr>
  <p:slideViewPr>
    <p:cSldViewPr>
      <p:cViewPr varScale="1">
        <p:scale>
          <a:sx n="89" d="100"/>
          <a:sy n="89" d="100"/>
        </p:scale>
        <p:origin x="228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C78C0B-B670-4814-9C4E-43493B055134}"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GB"/>
        </a:p>
      </dgm:t>
    </dgm:pt>
    <dgm:pt modelId="{0B10E212-41EF-49B2-B33D-51A43CD40AF0}">
      <dgm:prSet phldrT="[Text]"/>
      <dgm:spPr/>
      <dgm:t>
        <a:bodyPr/>
        <a:lstStyle/>
        <a:p>
          <a:r>
            <a:rPr lang="en-GB" dirty="0"/>
            <a:t>Policy</a:t>
          </a:r>
        </a:p>
      </dgm:t>
    </dgm:pt>
    <dgm:pt modelId="{4C2E5739-30A5-451B-A423-32D432972E55}" type="parTrans" cxnId="{F665FE4C-9C39-406F-B357-1D1E8A7487E4}">
      <dgm:prSet/>
      <dgm:spPr/>
      <dgm:t>
        <a:bodyPr/>
        <a:lstStyle/>
        <a:p>
          <a:endParaRPr lang="en-GB"/>
        </a:p>
      </dgm:t>
    </dgm:pt>
    <dgm:pt modelId="{42408F76-B702-4C09-99D1-CE1FB39ADC8B}" type="sibTrans" cxnId="{F665FE4C-9C39-406F-B357-1D1E8A7487E4}">
      <dgm:prSet/>
      <dgm:spPr/>
      <dgm:t>
        <a:bodyPr/>
        <a:lstStyle/>
        <a:p>
          <a:endParaRPr lang="en-GB"/>
        </a:p>
      </dgm:t>
    </dgm:pt>
    <dgm:pt modelId="{65EC964D-014D-404F-BE64-B6028FB85C02}">
      <dgm:prSet phldrT="[Text]"/>
      <dgm:spPr/>
      <dgm:t>
        <a:bodyPr/>
        <a:lstStyle/>
        <a:p>
          <a:r>
            <a:rPr lang="en-GB" dirty="0"/>
            <a:t>Law</a:t>
          </a:r>
        </a:p>
      </dgm:t>
    </dgm:pt>
    <dgm:pt modelId="{4D0B04FA-EF5E-49C5-9DEC-89038CBC548E}" type="parTrans" cxnId="{5E0BD349-A071-4E5F-80F9-E86A604E5DC8}">
      <dgm:prSet/>
      <dgm:spPr/>
      <dgm:t>
        <a:bodyPr/>
        <a:lstStyle/>
        <a:p>
          <a:endParaRPr lang="en-GB"/>
        </a:p>
      </dgm:t>
    </dgm:pt>
    <dgm:pt modelId="{B7343A90-254C-4B52-8C39-32EAD61F06EC}" type="sibTrans" cxnId="{5E0BD349-A071-4E5F-80F9-E86A604E5DC8}">
      <dgm:prSet/>
      <dgm:spPr/>
      <dgm:t>
        <a:bodyPr/>
        <a:lstStyle/>
        <a:p>
          <a:endParaRPr lang="en-GB"/>
        </a:p>
      </dgm:t>
    </dgm:pt>
    <dgm:pt modelId="{DD00ED14-E297-4CA6-AF44-36A2B75273D6}">
      <dgm:prSet phldrT="[Text]"/>
      <dgm:spPr/>
      <dgm:t>
        <a:bodyPr/>
        <a:lstStyle/>
        <a:p>
          <a:r>
            <a:rPr lang="en-GB" dirty="0"/>
            <a:t>Policy</a:t>
          </a:r>
        </a:p>
      </dgm:t>
    </dgm:pt>
    <dgm:pt modelId="{AB111E9D-805E-46EA-809B-73B1D2C3CF5C}" type="parTrans" cxnId="{C346585E-B21A-4EBE-BE4D-933AEEE3D620}">
      <dgm:prSet/>
      <dgm:spPr/>
      <dgm:t>
        <a:bodyPr/>
        <a:lstStyle/>
        <a:p>
          <a:endParaRPr lang="en-GB"/>
        </a:p>
      </dgm:t>
    </dgm:pt>
    <dgm:pt modelId="{C1B3DDAA-D1A1-4E4F-B6C1-890B78389FB7}" type="sibTrans" cxnId="{C346585E-B21A-4EBE-BE4D-933AEEE3D620}">
      <dgm:prSet/>
      <dgm:spPr/>
      <dgm:t>
        <a:bodyPr/>
        <a:lstStyle/>
        <a:p>
          <a:endParaRPr lang="en-GB"/>
        </a:p>
      </dgm:t>
    </dgm:pt>
    <dgm:pt modelId="{A8B83EDA-3997-4B28-A875-01A4F2DA862A}" type="pres">
      <dgm:prSet presAssocID="{A2C78C0B-B670-4814-9C4E-43493B055134}" presName="Name0" presStyleCnt="0">
        <dgm:presLayoutVars>
          <dgm:chMax val="7"/>
          <dgm:chPref val="7"/>
          <dgm:dir/>
          <dgm:animLvl val="lvl"/>
        </dgm:presLayoutVars>
      </dgm:prSet>
      <dgm:spPr/>
    </dgm:pt>
    <dgm:pt modelId="{932E7505-9F11-4F44-A70A-AF598DFD15C9}" type="pres">
      <dgm:prSet presAssocID="{0B10E212-41EF-49B2-B33D-51A43CD40AF0}" presName="Accent1" presStyleCnt="0"/>
      <dgm:spPr/>
    </dgm:pt>
    <dgm:pt modelId="{21FB210E-9DCD-4E19-A9C6-F29E4E592CCD}" type="pres">
      <dgm:prSet presAssocID="{0B10E212-41EF-49B2-B33D-51A43CD40AF0}" presName="Accent" presStyleLbl="node1" presStyleIdx="0" presStyleCnt="3"/>
      <dgm:spPr/>
    </dgm:pt>
    <dgm:pt modelId="{F059031C-9E92-4A91-AD5C-9144A1FF5495}" type="pres">
      <dgm:prSet presAssocID="{0B10E212-41EF-49B2-B33D-51A43CD40AF0}" presName="Parent1" presStyleLbl="revTx" presStyleIdx="0" presStyleCnt="3">
        <dgm:presLayoutVars>
          <dgm:chMax val="1"/>
          <dgm:chPref val="1"/>
          <dgm:bulletEnabled val="1"/>
        </dgm:presLayoutVars>
      </dgm:prSet>
      <dgm:spPr/>
    </dgm:pt>
    <dgm:pt modelId="{0D09BEA1-AA8D-40FF-A6F0-D158213D7B90}" type="pres">
      <dgm:prSet presAssocID="{65EC964D-014D-404F-BE64-B6028FB85C02}" presName="Accent2" presStyleCnt="0"/>
      <dgm:spPr/>
    </dgm:pt>
    <dgm:pt modelId="{6AFF504A-030B-468C-AB9A-2D97F7635800}" type="pres">
      <dgm:prSet presAssocID="{65EC964D-014D-404F-BE64-B6028FB85C02}" presName="Accent" presStyleLbl="node1" presStyleIdx="1" presStyleCnt="3"/>
      <dgm:spPr/>
    </dgm:pt>
    <dgm:pt modelId="{6F329312-D861-4807-9E96-2D834D073F1B}" type="pres">
      <dgm:prSet presAssocID="{65EC964D-014D-404F-BE64-B6028FB85C02}" presName="Parent2" presStyleLbl="revTx" presStyleIdx="1" presStyleCnt="3">
        <dgm:presLayoutVars>
          <dgm:chMax val="1"/>
          <dgm:chPref val="1"/>
          <dgm:bulletEnabled val="1"/>
        </dgm:presLayoutVars>
      </dgm:prSet>
      <dgm:spPr/>
    </dgm:pt>
    <dgm:pt modelId="{ACD493E9-B4BF-4B96-8E79-919CCC803D34}" type="pres">
      <dgm:prSet presAssocID="{DD00ED14-E297-4CA6-AF44-36A2B75273D6}" presName="Accent3" presStyleCnt="0"/>
      <dgm:spPr/>
    </dgm:pt>
    <dgm:pt modelId="{88AA1829-3747-4CA0-BB8B-086583E08E23}" type="pres">
      <dgm:prSet presAssocID="{DD00ED14-E297-4CA6-AF44-36A2B75273D6}" presName="Accent" presStyleLbl="node1" presStyleIdx="2" presStyleCnt="3"/>
      <dgm:spPr/>
    </dgm:pt>
    <dgm:pt modelId="{1E21F6DF-A085-4476-90DB-90EE38A863B2}" type="pres">
      <dgm:prSet presAssocID="{DD00ED14-E297-4CA6-AF44-36A2B75273D6}" presName="Parent3" presStyleLbl="revTx" presStyleIdx="2" presStyleCnt="3">
        <dgm:presLayoutVars>
          <dgm:chMax val="1"/>
          <dgm:chPref val="1"/>
          <dgm:bulletEnabled val="1"/>
        </dgm:presLayoutVars>
      </dgm:prSet>
      <dgm:spPr/>
    </dgm:pt>
  </dgm:ptLst>
  <dgm:cxnLst>
    <dgm:cxn modelId="{0A296D3E-BB1F-458D-A802-C66E34C6D2E4}" type="presOf" srcId="{A2C78C0B-B670-4814-9C4E-43493B055134}" destId="{A8B83EDA-3997-4B28-A875-01A4F2DA862A}" srcOrd="0" destOrd="0" presId="urn:microsoft.com/office/officeart/2009/layout/CircleArrowProcess"/>
    <dgm:cxn modelId="{16CFF647-EBED-430B-B672-37649E39B645}" type="presOf" srcId="{DD00ED14-E297-4CA6-AF44-36A2B75273D6}" destId="{1E21F6DF-A085-4476-90DB-90EE38A863B2}" srcOrd="0" destOrd="0" presId="urn:microsoft.com/office/officeart/2009/layout/CircleArrowProcess"/>
    <dgm:cxn modelId="{5E0BD349-A071-4E5F-80F9-E86A604E5DC8}" srcId="{A2C78C0B-B670-4814-9C4E-43493B055134}" destId="{65EC964D-014D-404F-BE64-B6028FB85C02}" srcOrd="1" destOrd="0" parTransId="{4D0B04FA-EF5E-49C5-9DEC-89038CBC548E}" sibTransId="{B7343A90-254C-4B52-8C39-32EAD61F06EC}"/>
    <dgm:cxn modelId="{F665FE4C-9C39-406F-B357-1D1E8A7487E4}" srcId="{A2C78C0B-B670-4814-9C4E-43493B055134}" destId="{0B10E212-41EF-49B2-B33D-51A43CD40AF0}" srcOrd="0" destOrd="0" parTransId="{4C2E5739-30A5-451B-A423-32D432972E55}" sibTransId="{42408F76-B702-4C09-99D1-CE1FB39ADC8B}"/>
    <dgm:cxn modelId="{C346585E-B21A-4EBE-BE4D-933AEEE3D620}" srcId="{A2C78C0B-B670-4814-9C4E-43493B055134}" destId="{DD00ED14-E297-4CA6-AF44-36A2B75273D6}" srcOrd="2" destOrd="0" parTransId="{AB111E9D-805E-46EA-809B-73B1D2C3CF5C}" sibTransId="{C1B3DDAA-D1A1-4E4F-B6C1-890B78389FB7}"/>
    <dgm:cxn modelId="{95DBFF79-6145-44CE-A582-744735E110B1}" type="presOf" srcId="{65EC964D-014D-404F-BE64-B6028FB85C02}" destId="{6F329312-D861-4807-9E96-2D834D073F1B}" srcOrd="0" destOrd="0" presId="urn:microsoft.com/office/officeart/2009/layout/CircleArrowProcess"/>
    <dgm:cxn modelId="{4B49E892-6EC3-405E-A0F5-927977595BCE}" type="presOf" srcId="{0B10E212-41EF-49B2-B33D-51A43CD40AF0}" destId="{F059031C-9E92-4A91-AD5C-9144A1FF5495}" srcOrd="0" destOrd="0" presId="urn:microsoft.com/office/officeart/2009/layout/CircleArrowProcess"/>
    <dgm:cxn modelId="{A5414841-153B-446C-A2DA-55996981D058}" type="presParOf" srcId="{A8B83EDA-3997-4B28-A875-01A4F2DA862A}" destId="{932E7505-9F11-4F44-A70A-AF598DFD15C9}" srcOrd="0" destOrd="0" presId="urn:microsoft.com/office/officeart/2009/layout/CircleArrowProcess"/>
    <dgm:cxn modelId="{2375C72F-3AC4-4BDE-A60B-D882FB97297E}" type="presParOf" srcId="{932E7505-9F11-4F44-A70A-AF598DFD15C9}" destId="{21FB210E-9DCD-4E19-A9C6-F29E4E592CCD}" srcOrd="0" destOrd="0" presId="urn:microsoft.com/office/officeart/2009/layout/CircleArrowProcess"/>
    <dgm:cxn modelId="{9C68FE9D-1966-4D4D-8135-DE1F7F15DA90}" type="presParOf" srcId="{A8B83EDA-3997-4B28-A875-01A4F2DA862A}" destId="{F059031C-9E92-4A91-AD5C-9144A1FF5495}" srcOrd="1" destOrd="0" presId="urn:microsoft.com/office/officeart/2009/layout/CircleArrowProcess"/>
    <dgm:cxn modelId="{2F5403B1-DDDC-4E79-9CF6-87C23C468549}" type="presParOf" srcId="{A8B83EDA-3997-4B28-A875-01A4F2DA862A}" destId="{0D09BEA1-AA8D-40FF-A6F0-D158213D7B90}" srcOrd="2" destOrd="0" presId="urn:microsoft.com/office/officeart/2009/layout/CircleArrowProcess"/>
    <dgm:cxn modelId="{2450E21A-96E6-47EC-BE59-0971431921E3}" type="presParOf" srcId="{0D09BEA1-AA8D-40FF-A6F0-D158213D7B90}" destId="{6AFF504A-030B-468C-AB9A-2D97F7635800}" srcOrd="0" destOrd="0" presId="urn:microsoft.com/office/officeart/2009/layout/CircleArrowProcess"/>
    <dgm:cxn modelId="{08452C74-F6FE-4A4F-8482-50A224668452}" type="presParOf" srcId="{A8B83EDA-3997-4B28-A875-01A4F2DA862A}" destId="{6F329312-D861-4807-9E96-2D834D073F1B}" srcOrd="3" destOrd="0" presId="urn:microsoft.com/office/officeart/2009/layout/CircleArrowProcess"/>
    <dgm:cxn modelId="{1E7CF890-7910-46EE-8AB8-85B5A3FD7AEA}" type="presParOf" srcId="{A8B83EDA-3997-4B28-A875-01A4F2DA862A}" destId="{ACD493E9-B4BF-4B96-8E79-919CCC803D34}" srcOrd="4" destOrd="0" presId="urn:microsoft.com/office/officeart/2009/layout/CircleArrowProcess"/>
    <dgm:cxn modelId="{A60746F5-A09C-4D02-97E6-8E07E4764CDF}" type="presParOf" srcId="{ACD493E9-B4BF-4B96-8E79-919CCC803D34}" destId="{88AA1829-3747-4CA0-BB8B-086583E08E23}" srcOrd="0" destOrd="0" presId="urn:microsoft.com/office/officeart/2009/layout/CircleArrowProcess"/>
    <dgm:cxn modelId="{BFB9566D-1A0E-4717-AE24-EA3AE3DF5DDE}" type="presParOf" srcId="{A8B83EDA-3997-4B28-A875-01A4F2DA862A}" destId="{1E21F6DF-A085-4476-90DB-90EE38A863B2}"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989328-CACE-4F4B-80FF-18ADB40344D5}"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69A1462E-A412-4C38-92A6-7BF8DC13E574}">
      <dgm:prSet phldrT="[Text]"/>
      <dgm:spPr/>
      <dgm:t>
        <a:bodyPr/>
        <a:lstStyle/>
        <a:p>
          <a:r>
            <a:rPr lang="en-GB" dirty="0"/>
            <a:t>Competition Policy</a:t>
          </a:r>
        </a:p>
      </dgm:t>
    </dgm:pt>
    <dgm:pt modelId="{AFBA63A9-F677-4263-84B9-338A53FE2964}" type="parTrans" cxnId="{56A6D28B-4646-42D2-AE56-C551131DD763}">
      <dgm:prSet/>
      <dgm:spPr/>
      <dgm:t>
        <a:bodyPr/>
        <a:lstStyle/>
        <a:p>
          <a:endParaRPr lang="en-GB"/>
        </a:p>
      </dgm:t>
    </dgm:pt>
    <dgm:pt modelId="{E5EFA9A6-D231-4AEC-9A7D-94AEBE4ACDFA}" type="sibTrans" cxnId="{56A6D28B-4646-42D2-AE56-C551131DD763}">
      <dgm:prSet/>
      <dgm:spPr/>
      <dgm:t>
        <a:bodyPr/>
        <a:lstStyle/>
        <a:p>
          <a:endParaRPr lang="en-GB"/>
        </a:p>
      </dgm:t>
    </dgm:pt>
    <dgm:pt modelId="{08712991-3BD8-4AB5-A644-17D7CA4DCC06}">
      <dgm:prSet phldrT="[Text]"/>
      <dgm:spPr/>
      <dgm:t>
        <a:bodyPr/>
        <a:lstStyle/>
        <a:p>
          <a:r>
            <a:rPr lang="en-GB" dirty="0"/>
            <a:t>Economic Tool? </a:t>
          </a:r>
        </a:p>
      </dgm:t>
    </dgm:pt>
    <dgm:pt modelId="{9B733A00-102B-4FA9-A1EE-0E975B891221}" type="parTrans" cxnId="{51A2D800-6B5E-4ECC-BF6A-337C2F63BF9E}">
      <dgm:prSet/>
      <dgm:spPr/>
      <dgm:t>
        <a:bodyPr/>
        <a:lstStyle/>
        <a:p>
          <a:endParaRPr lang="en-GB"/>
        </a:p>
      </dgm:t>
    </dgm:pt>
    <dgm:pt modelId="{6CF294F6-EADA-4799-986C-8E85AD46B725}" type="sibTrans" cxnId="{51A2D800-6B5E-4ECC-BF6A-337C2F63BF9E}">
      <dgm:prSet/>
      <dgm:spPr/>
      <dgm:t>
        <a:bodyPr/>
        <a:lstStyle/>
        <a:p>
          <a:endParaRPr lang="en-GB"/>
        </a:p>
      </dgm:t>
    </dgm:pt>
    <dgm:pt modelId="{D66475E6-B8C6-4C7B-9CF4-D928F0DC219A}">
      <dgm:prSet phldrT="[Text]"/>
      <dgm:spPr/>
      <dgm:t>
        <a:bodyPr/>
        <a:lstStyle/>
        <a:p>
          <a:r>
            <a:rPr lang="en-GB" dirty="0"/>
            <a:t>Social Policy?</a:t>
          </a:r>
        </a:p>
      </dgm:t>
    </dgm:pt>
    <dgm:pt modelId="{FDD1ED9A-3CE1-48D5-A029-3750CD7D6F3E}" type="parTrans" cxnId="{98C9E5C6-FA07-4DDD-8499-51F3F8EE18C9}">
      <dgm:prSet/>
      <dgm:spPr/>
      <dgm:t>
        <a:bodyPr/>
        <a:lstStyle/>
        <a:p>
          <a:endParaRPr lang="en-GB"/>
        </a:p>
      </dgm:t>
    </dgm:pt>
    <dgm:pt modelId="{F525F39D-B4BD-48EB-8611-E0C1ED68B46B}" type="sibTrans" cxnId="{98C9E5C6-FA07-4DDD-8499-51F3F8EE18C9}">
      <dgm:prSet/>
      <dgm:spPr/>
      <dgm:t>
        <a:bodyPr/>
        <a:lstStyle/>
        <a:p>
          <a:endParaRPr lang="en-GB"/>
        </a:p>
      </dgm:t>
    </dgm:pt>
    <dgm:pt modelId="{8E2D94DE-3C4E-4AFF-88E5-E68C973A653D}">
      <dgm:prSet phldrT="[Text]"/>
      <dgm:spPr/>
      <dgm:t>
        <a:bodyPr/>
        <a:lstStyle/>
        <a:p>
          <a:r>
            <a:rPr lang="en-GB" dirty="0"/>
            <a:t>Political Considerations?</a:t>
          </a:r>
        </a:p>
      </dgm:t>
    </dgm:pt>
    <dgm:pt modelId="{F8832DB8-139D-41EA-9D73-ADAFB4A11260}" type="parTrans" cxnId="{100E6E79-9CF2-42E2-ABEB-697995ED7A72}">
      <dgm:prSet/>
      <dgm:spPr/>
      <dgm:t>
        <a:bodyPr/>
        <a:lstStyle/>
        <a:p>
          <a:endParaRPr lang="en-GB"/>
        </a:p>
      </dgm:t>
    </dgm:pt>
    <dgm:pt modelId="{8A9E003D-7469-4CA9-ACAF-F5ABC30D4F81}" type="sibTrans" cxnId="{100E6E79-9CF2-42E2-ABEB-697995ED7A72}">
      <dgm:prSet/>
      <dgm:spPr/>
      <dgm:t>
        <a:bodyPr/>
        <a:lstStyle/>
        <a:p>
          <a:endParaRPr lang="en-GB"/>
        </a:p>
      </dgm:t>
    </dgm:pt>
    <dgm:pt modelId="{D6CD7E12-9DF5-473A-99C9-ECAA8751AD5B}">
      <dgm:prSet phldrT="[Text]"/>
      <dgm:spPr/>
      <dgm:t>
        <a:bodyPr/>
        <a:lstStyle/>
        <a:p>
          <a:r>
            <a:rPr lang="en-GB" dirty="0"/>
            <a:t>Historical Background </a:t>
          </a:r>
        </a:p>
      </dgm:t>
    </dgm:pt>
    <dgm:pt modelId="{53F14E0A-5A6C-4227-ABD6-F6E54C7FC4A6}" type="parTrans" cxnId="{B0FC5EC5-8B05-4AE3-8109-61B3EEC1C942}">
      <dgm:prSet/>
      <dgm:spPr/>
      <dgm:t>
        <a:bodyPr/>
        <a:lstStyle/>
        <a:p>
          <a:endParaRPr lang="en-GB"/>
        </a:p>
      </dgm:t>
    </dgm:pt>
    <dgm:pt modelId="{953EC50B-2272-43BC-99B5-9777D6D7FB48}" type="sibTrans" cxnId="{B0FC5EC5-8B05-4AE3-8109-61B3EEC1C942}">
      <dgm:prSet/>
      <dgm:spPr/>
      <dgm:t>
        <a:bodyPr/>
        <a:lstStyle/>
        <a:p>
          <a:endParaRPr lang="en-GB"/>
        </a:p>
      </dgm:t>
    </dgm:pt>
    <dgm:pt modelId="{70038DF6-134D-48D8-8601-E5A43E3E239D}" type="pres">
      <dgm:prSet presAssocID="{DE989328-CACE-4F4B-80FF-18ADB40344D5}" presName="diagram" presStyleCnt="0">
        <dgm:presLayoutVars>
          <dgm:chMax val="1"/>
          <dgm:dir/>
          <dgm:animLvl val="ctr"/>
          <dgm:resizeHandles val="exact"/>
        </dgm:presLayoutVars>
      </dgm:prSet>
      <dgm:spPr/>
    </dgm:pt>
    <dgm:pt modelId="{9D405190-DB3E-4F30-9C3A-0A3D469A5CD8}" type="pres">
      <dgm:prSet presAssocID="{DE989328-CACE-4F4B-80FF-18ADB40344D5}" presName="matrix" presStyleCnt="0"/>
      <dgm:spPr/>
    </dgm:pt>
    <dgm:pt modelId="{4957E89A-5308-4B26-870C-BD6B3D62D64F}" type="pres">
      <dgm:prSet presAssocID="{DE989328-CACE-4F4B-80FF-18ADB40344D5}" presName="tile1" presStyleLbl="node1" presStyleIdx="0" presStyleCnt="4"/>
      <dgm:spPr/>
    </dgm:pt>
    <dgm:pt modelId="{10B1F1D1-2EB6-4AFA-9EFE-A62141A72F5C}" type="pres">
      <dgm:prSet presAssocID="{DE989328-CACE-4F4B-80FF-18ADB40344D5}" presName="tile1text" presStyleLbl="node1" presStyleIdx="0" presStyleCnt="4">
        <dgm:presLayoutVars>
          <dgm:chMax val="0"/>
          <dgm:chPref val="0"/>
          <dgm:bulletEnabled val="1"/>
        </dgm:presLayoutVars>
      </dgm:prSet>
      <dgm:spPr/>
    </dgm:pt>
    <dgm:pt modelId="{EEF104AD-CE21-4118-AFA5-A0F9F9B6A2AD}" type="pres">
      <dgm:prSet presAssocID="{DE989328-CACE-4F4B-80FF-18ADB40344D5}" presName="tile2" presStyleLbl="node1" presStyleIdx="1" presStyleCnt="4"/>
      <dgm:spPr/>
    </dgm:pt>
    <dgm:pt modelId="{0C4CA244-8BB1-4F07-A29C-FD1BE9B70729}" type="pres">
      <dgm:prSet presAssocID="{DE989328-CACE-4F4B-80FF-18ADB40344D5}" presName="tile2text" presStyleLbl="node1" presStyleIdx="1" presStyleCnt="4">
        <dgm:presLayoutVars>
          <dgm:chMax val="0"/>
          <dgm:chPref val="0"/>
          <dgm:bulletEnabled val="1"/>
        </dgm:presLayoutVars>
      </dgm:prSet>
      <dgm:spPr/>
    </dgm:pt>
    <dgm:pt modelId="{D0D953AE-3CC9-420C-ADF4-D049EC9D2CE8}" type="pres">
      <dgm:prSet presAssocID="{DE989328-CACE-4F4B-80FF-18ADB40344D5}" presName="tile3" presStyleLbl="node1" presStyleIdx="2" presStyleCnt="4"/>
      <dgm:spPr/>
    </dgm:pt>
    <dgm:pt modelId="{8B3C8562-C909-4F36-A65D-8012564522FB}" type="pres">
      <dgm:prSet presAssocID="{DE989328-CACE-4F4B-80FF-18ADB40344D5}" presName="tile3text" presStyleLbl="node1" presStyleIdx="2" presStyleCnt="4">
        <dgm:presLayoutVars>
          <dgm:chMax val="0"/>
          <dgm:chPref val="0"/>
          <dgm:bulletEnabled val="1"/>
        </dgm:presLayoutVars>
      </dgm:prSet>
      <dgm:spPr/>
    </dgm:pt>
    <dgm:pt modelId="{71C095D7-1D26-460E-B6D8-84FC30477E1B}" type="pres">
      <dgm:prSet presAssocID="{DE989328-CACE-4F4B-80FF-18ADB40344D5}" presName="tile4" presStyleLbl="node1" presStyleIdx="3" presStyleCnt="4"/>
      <dgm:spPr/>
    </dgm:pt>
    <dgm:pt modelId="{79E0983E-98CA-4A99-BFAF-E23BA10017F3}" type="pres">
      <dgm:prSet presAssocID="{DE989328-CACE-4F4B-80FF-18ADB40344D5}" presName="tile4text" presStyleLbl="node1" presStyleIdx="3" presStyleCnt="4">
        <dgm:presLayoutVars>
          <dgm:chMax val="0"/>
          <dgm:chPref val="0"/>
          <dgm:bulletEnabled val="1"/>
        </dgm:presLayoutVars>
      </dgm:prSet>
      <dgm:spPr/>
    </dgm:pt>
    <dgm:pt modelId="{A594F324-733E-4E0F-9E73-1B83D52F37DA}" type="pres">
      <dgm:prSet presAssocID="{DE989328-CACE-4F4B-80FF-18ADB40344D5}" presName="centerTile" presStyleLbl="fgShp" presStyleIdx="0" presStyleCnt="1">
        <dgm:presLayoutVars>
          <dgm:chMax val="0"/>
          <dgm:chPref val="0"/>
        </dgm:presLayoutVars>
      </dgm:prSet>
      <dgm:spPr/>
    </dgm:pt>
  </dgm:ptLst>
  <dgm:cxnLst>
    <dgm:cxn modelId="{51A2D800-6B5E-4ECC-BF6A-337C2F63BF9E}" srcId="{69A1462E-A412-4C38-92A6-7BF8DC13E574}" destId="{08712991-3BD8-4AB5-A644-17D7CA4DCC06}" srcOrd="0" destOrd="0" parTransId="{9B733A00-102B-4FA9-A1EE-0E975B891221}" sibTransId="{6CF294F6-EADA-4799-986C-8E85AD46B725}"/>
    <dgm:cxn modelId="{6B8D2A0D-95C0-484F-95D9-B4D062DBB6A0}" type="presOf" srcId="{8E2D94DE-3C4E-4AFF-88E5-E68C973A653D}" destId="{8B3C8562-C909-4F36-A65D-8012564522FB}" srcOrd="1" destOrd="0" presId="urn:microsoft.com/office/officeart/2005/8/layout/matrix1"/>
    <dgm:cxn modelId="{CFEF3722-D07B-6240-B9FA-62DBEF0BE488}" type="presOf" srcId="{DE989328-CACE-4F4B-80FF-18ADB40344D5}" destId="{70038DF6-134D-48D8-8601-E5A43E3E239D}" srcOrd="0" destOrd="0" presId="urn:microsoft.com/office/officeart/2005/8/layout/matrix1"/>
    <dgm:cxn modelId="{C9225F33-0DDF-B343-9016-5F6677CB9ACE}" type="presOf" srcId="{8E2D94DE-3C4E-4AFF-88E5-E68C973A653D}" destId="{D0D953AE-3CC9-420C-ADF4-D049EC9D2CE8}" srcOrd="0" destOrd="0" presId="urn:microsoft.com/office/officeart/2005/8/layout/matrix1"/>
    <dgm:cxn modelId="{E72D7236-B762-FA4B-A965-B01F2AF18022}" type="presOf" srcId="{69A1462E-A412-4C38-92A6-7BF8DC13E574}" destId="{A594F324-733E-4E0F-9E73-1B83D52F37DA}" srcOrd="0" destOrd="0" presId="urn:microsoft.com/office/officeart/2005/8/layout/matrix1"/>
    <dgm:cxn modelId="{430A4753-F320-FB4F-86EF-00B35D0266AB}" type="presOf" srcId="{D6CD7E12-9DF5-473A-99C9-ECAA8751AD5B}" destId="{71C095D7-1D26-460E-B6D8-84FC30477E1B}" srcOrd="0" destOrd="0" presId="urn:microsoft.com/office/officeart/2005/8/layout/matrix1"/>
    <dgm:cxn modelId="{100E6E79-9CF2-42E2-ABEB-697995ED7A72}" srcId="{69A1462E-A412-4C38-92A6-7BF8DC13E574}" destId="{8E2D94DE-3C4E-4AFF-88E5-E68C973A653D}" srcOrd="2" destOrd="0" parTransId="{F8832DB8-139D-41EA-9D73-ADAFB4A11260}" sibTransId="{8A9E003D-7469-4CA9-ACAF-F5ABC30D4F81}"/>
    <dgm:cxn modelId="{D515CD8A-F7F5-4142-BFBA-8BED7A405443}" type="presOf" srcId="{D66475E6-B8C6-4C7B-9CF4-D928F0DC219A}" destId="{0C4CA244-8BB1-4F07-A29C-FD1BE9B70729}" srcOrd="1" destOrd="0" presId="urn:microsoft.com/office/officeart/2005/8/layout/matrix1"/>
    <dgm:cxn modelId="{56A6D28B-4646-42D2-AE56-C551131DD763}" srcId="{DE989328-CACE-4F4B-80FF-18ADB40344D5}" destId="{69A1462E-A412-4C38-92A6-7BF8DC13E574}" srcOrd="0" destOrd="0" parTransId="{AFBA63A9-F677-4263-84B9-338A53FE2964}" sibTransId="{E5EFA9A6-D231-4AEC-9A7D-94AEBE4ACDFA}"/>
    <dgm:cxn modelId="{F42F5392-F64B-D349-9B66-D60CAF989A24}" type="presOf" srcId="{08712991-3BD8-4AB5-A644-17D7CA4DCC06}" destId="{4957E89A-5308-4B26-870C-BD6B3D62D64F}" srcOrd="0" destOrd="0" presId="urn:microsoft.com/office/officeart/2005/8/layout/matrix1"/>
    <dgm:cxn modelId="{D9B3D59F-FB37-6045-84EF-AD478E853CA4}" type="presOf" srcId="{08712991-3BD8-4AB5-A644-17D7CA4DCC06}" destId="{10B1F1D1-2EB6-4AFA-9EFE-A62141A72F5C}" srcOrd="1" destOrd="0" presId="urn:microsoft.com/office/officeart/2005/8/layout/matrix1"/>
    <dgm:cxn modelId="{DBC2B0AA-0C9A-0940-BFA1-E33E2C58A372}" type="presOf" srcId="{D6CD7E12-9DF5-473A-99C9-ECAA8751AD5B}" destId="{79E0983E-98CA-4A99-BFAF-E23BA10017F3}" srcOrd="1" destOrd="0" presId="urn:microsoft.com/office/officeart/2005/8/layout/matrix1"/>
    <dgm:cxn modelId="{B0FC5EC5-8B05-4AE3-8109-61B3EEC1C942}" srcId="{69A1462E-A412-4C38-92A6-7BF8DC13E574}" destId="{D6CD7E12-9DF5-473A-99C9-ECAA8751AD5B}" srcOrd="3" destOrd="0" parTransId="{53F14E0A-5A6C-4227-ABD6-F6E54C7FC4A6}" sibTransId="{953EC50B-2272-43BC-99B5-9777D6D7FB48}"/>
    <dgm:cxn modelId="{98C9E5C6-FA07-4DDD-8499-51F3F8EE18C9}" srcId="{69A1462E-A412-4C38-92A6-7BF8DC13E574}" destId="{D66475E6-B8C6-4C7B-9CF4-D928F0DC219A}" srcOrd="1" destOrd="0" parTransId="{FDD1ED9A-3CE1-48D5-A029-3750CD7D6F3E}" sibTransId="{F525F39D-B4BD-48EB-8611-E0C1ED68B46B}"/>
    <dgm:cxn modelId="{F75615D8-4211-194B-9ED8-D9CCACC665DF}" type="presOf" srcId="{D66475E6-B8C6-4C7B-9CF4-D928F0DC219A}" destId="{EEF104AD-CE21-4118-AFA5-A0F9F9B6A2AD}" srcOrd="0" destOrd="0" presId="urn:microsoft.com/office/officeart/2005/8/layout/matrix1"/>
    <dgm:cxn modelId="{88079A5D-4182-844F-9089-85D688F942CB}" type="presParOf" srcId="{70038DF6-134D-48D8-8601-E5A43E3E239D}" destId="{9D405190-DB3E-4F30-9C3A-0A3D469A5CD8}" srcOrd="0" destOrd="0" presId="urn:microsoft.com/office/officeart/2005/8/layout/matrix1"/>
    <dgm:cxn modelId="{76F35C44-36AA-D94A-9A6C-1AE62B972C48}" type="presParOf" srcId="{9D405190-DB3E-4F30-9C3A-0A3D469A5CD8}" destId="{4957E89A-5308-4B26-870C-BD6B3D62D64F}" srcOrd="0" destOrd="0" presId="urn:microsoft.com/office/officeart/2005/8/layout/matrix1"/>
    <dgm:cxn modelId="{AD5FDB02-937E-F942-8BFA-A9172EBF7541}" type="presParOf" srcId="{9D405190-DB3E-4F30-9C3A-0A3D469A5CD8}" destId="{10B1F1D1-2EB6-4AFA-9EFE-A62141A72F5C}" srcOrd="1" destOrd="0" presId="urn:microsoft.com/office/officeart/2005/8/layout/matrix1"/>
    <dgm:cxn modelId="{D1ACBBBC-31D9-AC44-A52B-577A90A8C6FB}" type="presParOf" srcId="{9D405190-DB3E-4F30-9C3A-0A3D469A5CD8}" destId="{EEF104AD-CE21-4118-AFA5-A0F9F9B6A2AD}" srcOrd="2" destOrd="0" presId="urn:microsoft.com/office/officeart/2005/8/layout/matrix1"/>
    <dgm:cxn modelId="{77990D28-F5AB-5E4A-9587-49CBBD4FEC7A}" type="presParOf" srcId="{9D405190-DB3E-4F30-9C3A-0A3D469A5CD8}" destId="{0C4CA244-8BB1-4F07-A29C-FD1BE9B70729}" srcOrd="3" destOrd="0" presId="urn:microsoft.com/office/officeart/2005/8/layout/matrix1"/>
    <dgm:cxn modelId="{6D536CA8-F736-1F4D-95E1-1B48D7F7F995}" type="presParOf" srcId="{9D405190-DB3E-4F30-9C3A-0A3D469A5CD8}" destId="{D0D953AE-3CC9-420C-ADF4-D049EC9D2CE8}" srcOrd="4" destOrd="0" presId="urn:microsoft.com/office/officeart/2005/8/layout/matrix1"/>
    <dgm:cxn modelId="{1FC754B1-3D55-4849-94E8-40F394B1F4BB}" type="presParOf" srcId="{9D405190-DB3E-4F30-9C3A-0A3D469A5CD8}" destId="{8B3C8562-C909-4F36-A65D-8012564522FB}" srcOrd="5" destOrd="0" presId="urn:microsoft.com/office/officeart/2005/8/layout/matrix1"/>
    <dgm:cxn modelId="{9F230D21-6092-DF4B-9596-299EEAF0134C}" type="presParOf" srcId="{9D405190-DB3E-4F30-9C3A-0A3D469A5CD8}" destId="{71C095D7-1D26-460E-B6D8-84FC30477E1B}" srcOrd="6" destOrd="0" presId="urn:microsoft.com/office/officeart/2005/8/layout/matrix1"/>
    <dgm:cxn modelId="{FECD07D1-3EE7-1F4B-A483-B77E974AEB68}" type="presParOf" srcId="{9D405190-DB3E-4F30-9C3A-0A3D469A5CD8}" destId="{79E0983E-98CA-4A99-BFAF-E23BA10017F3}" srcOrd="7" destOrd="0" presId="urn:microsoft.com/office/officeart/2005/8/layout/matrix1"/>
    <dgm:cxn modelId="{0A8A7695-2241-E148-9D07-A5221A60689E}" type="presParOf" srcId="{70038DF6-134D-48D8-8601-E5A43E3E239D}" destId="{A594F324-733E-4E0F-9E73-1B83D52F37D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802BC6-31F1-0A49-9764-843B4DA7F371}"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0AAAEC20-7E3E-F843-A5CE-55D1210830EC}">
      <dgm:prSet phldrT="[Text]"/>
      <dgm:spPr/>
      <dgm:t>
        <a:bodyPr/>
        <a:lstStyle/>
        <a:p>
          <a:r>
            <a:rPr lang="en-US" dirty="0"/>
            <a:t>Enforcement challenges – re-think enforcement aims</a:t>
          </a:r>
        </a:p>
      </dgm:t>
    </dgm:pt>
    <dgm:pt modelId="{72013EF7-7DC2-1541-B374-9D2E3D69840E}" type="parTrans" cxnId="{22F06D34-E000-D54B-82C9-F6B3DCC4F6B8}">
      <dgm:prSet/>
      <dgm:spPr/>
      <dgm:t>
        <a:bodyPr/>
        <a:lstStyle/>
        <a:p>
          <a:endParaRPr lang="en-US"/>
        </a:p>
      </dgm:t>
    </dgm:pt>
    <dgm:pt modelId="{E0532B40-32FC-EC43-8DBD-7C90AC2A1603}" type="sibTrans" cxnId="{22F06D34-E000-D54B-82C9-F6B3DCC4F6B8}">
      <dgm:prSet/>
      <dgm:spPr/>
      <dgm:t>
        <a:bodyPr/>
        <a:lstStyle/>
        <a:p>
          <a:endParaRPr lang="en-US"/>
        </a:p>
      </dgm:t>
    </dgm:pt>
    <dgm:pt modelId="{38E8BA1B-66EA-864C-9C14-2B4C58B25777}">
      <dgm:prSet phldrT="[Text]"/>
      <dgm:spPr/>
      <dgm:t>
        <a:bodyPr/>
        <a:lstStyle/>
        <a:p>
          <a:r>
            <a:rPr lang="en-US" dirty="0"/>
            <a:t>‘Substantive fairness’</a:t>
          </a:r>
        </a:p>
      </dgm:t>
    </dgm:pt>
    <dgm:pt modelId="{292823D5-2656-544B-B186-6CC3906F96D1}" type="parTrans" cxnId="{4C327B05-FC25-F848-B9B8-CCC7C4F107BA}">
      <dgm:prSet/>
      <dgm:spPr/>
      <dgm:t>
        <a:bodyPr/>
        <a:lstStyle/>
        <a:p>
          <a:endParaRPr lang="en-US"/>
        </a:p>
      </dgm:t>
    </dgm:pt>
    <dgm:pt modelId="{32EE1236-F731-F142-83F4-945D58243265}" type="sibTrans" cxnId="{4C327B05-FC25-F848-B9B8-CCC7C4F107BA}">
      <dgm:prSet/>
      <dgm:spPr/>
      <dgm:t>
        <a:bodyPr/>
        <a:lstStyle/>
        <a:p>
          <a:endParaRPr lang="en-US"/>
        </a:p>
      </dgm:t>
    </dgm:pt>
    <dgm:pt modelId="{040D65E1-3133-9644-A049-75E025E891BD}">
      <dgm:prSet phldrT="[Text]"/>
      <dgm:spPr/>
      <dgm:t>
        <a:bodyPr/>
        <a:lstStyle/>
        <a:p>
          <a:r>
            <a:rPr lang="en-US" dirty="0"/>
            <a:t>Application: GAFA</a:t>
          </a:r>
        </a:p>
      </dgm:t>
    </dgm:pt>
    <dgm:pt modelId="{6E6203B9-E37C-8143-8F41-B905A626737C}" type="parTrans" cxnId="{0D55339E-5F23-044D-8CAD-3EBF14579B11}">
      <dgm:prSet/>
      <dgm:spPr/>
      <dgm:t>
        <a:bodyPr/>
        <a:lstStyle/>
        <a:p>
          <a:endParaRPr lang="en-US"/>
        </a:p>
      </dgm:t>
    </dgm:pt>
    <dgm:pt modelId="{81F46C38-8774-624A-BBB4-19EAED5C3994}" type="sibTrans" cxnId="{0D55339E-5F23-044D-8CAD-3EBF14579B11}">
      <dgm:prSet/>
      <dgm:spPr/>
      <dgm:t>
        <a:bodyPr/>
        <a:lstStyle/>
        <a:p>
          <a:endParaRPr lang="en-US"/>
        </a:p>
      </dgm:t>
    </dgm:pt>
    <dgm:pt modelId="{6B40806D-8AFE-9244-B894-72BA0060AE8C}">
      <dgm:prSet phldrT="[Text]"/>
      <dgm:spPr/>
      <dgm:t>
        <a:bodyPr/>
        <a:lstStyle/>
        <a:p>
          <a:r>
            <a:rPr lang="en-US" dirty="0"/>
            <a:t>Policy responses</a:t>
          </a:r>
        </a:p>
      </dgm:t>
    </dgm:pt>
    <dgm:pt modelId="{8D7E0C8C-3AC6-8641-BD89-B6D3322C1B6A}" type="parTrans" cxnId="{1171FDE3-B463-6646-B8AA-F5F6308FC777}">
      <dgm:prSet/>
      <dgm:spPr/>
      <dgm:t>
        <a:bodyPr/>
        <a:lstStyle/>
        <a:p>
          <a:endParaRPr lang="en-GB"/>
        </a:p>
      </dgm:t>
    </dgm:pt>
    <dgm:pt modelId="{4431F5DE-E1A2-B94B-A979-B6FC33C26412}" type="sibTrans" cxnId="{1171FDE3-B463-6646-B8AA-F5F6308FC777}">
      <dgm:prSet/>
      <dgm:spPr/>
      <dgm:t>
        <a:bodyPr/>
        <a:lstStyle/>
        <a:p>
          <a:endParaRPr lang="en-GB"/>
        </a:p>
      </dgm:t>
    </dgm:pt>
    <dgm:pt modelId="{4698D43A-E11A-D44F-8381-76C2741517CE}">
      <dgm:prSet phldrT="[Text]"/>
      <dgm:spPr/>
      <dgm:t>
        <a:bodyPr/>
        <a:lstStyle/>
        <a:p>
          <a:r>
            <a:rPr lang="en-US" dirty="0"/>
            <a:t>Characteristics of digital markets</a:t>
          </a:r>
        </a:p>
      </dgm:t>
    </dgm:pt>
    <dgm:pt modelId="{361C7BFE-D90B-304F-B993-4079410EF6F6}" type="parTrans" cxnId="{836D6314-AB13-1740-9B33-5A8D2767FBAC}">
      <dgm:prSet/>
      <dgm:spPr/>
      <dgm:t>
        <a:bodyPr/>
        <a:lstStyle/>
        <a:p>
          <a:endParaRPr lang="en-GB"/>
        </a:p>
      </dgm:t>
    </dgm:pt>
    <dgm:pt modelId="{E9ACCDD0-8018-CC46-90F1-F2C82AEECE27}" type="sibTrans" cxnId="{836D6314-AB13-1740-9B33-5A8D2767FBAC}">
      <dgm:prSet/>
      <dgm:spPr/>
      <dgm:t>
        <a:bodyPr/>
        <a:lstStyle/>
        <a:p>
          <a:endParaRPr lang="en-GB"/>
        </a:p>
      </dgm:t>
    </dgm:pt>
    <dgm:pt modelId="{15C870E4-207B-5D41-AB4E-C65127201AA4}">
      <dgm:prSet phldrT="[Text]"/>
      <dgm:spPr/>
      <dgm:t>
        <a:bodyPr/>
        <a:lstStyle/>
        <a:p>
          <a:r>
            <a:rPr lang="en-US" dirty="0"/>
            <a:t>Market definition - market power</a:t>
          </a:r>
        </a:p>
      </dgm:t>
    </dgm:pt>
    <dgm:pt modelId="{C6ED2A66-0D5F-E44F-9237-952CBB38213D}" type="sibTrans" cxnId="{413E9273-798D-F14A-852E-B0764ECE1E63}">
      <dgm:prSet/>
      <dgm:spPr/>
      <dgm:t>
        <a:bodyPr/>
        <a:lstStyle/>
        <a:p>
          <a:endParaRPr lang="en-US"/>
        </a:p>
      </dgm:t>
    </dgm:pt>
    <dgm:pt modelId="{2A9557A0-F1CF-7F40-A11A-7C6BA36E655D}" type="parTrans" cxnId="{413E9273-798D-F14A-852E-B0764ECE1E63}">
      <dgm:prSet/>
      <dgm:spPr/>
      <dgm:t>
        <a:bodyPr/>
        <a:lstStyle/>
        <a:p>
          <a:endParaRPr lang="en-US"/>
        </a:p>
      </dgm:t>
    </dgm:pt>
    <dgm:pt modelId="{32B2B7F5-16F5-2141-8B3B-E5ABC3B6C2E4}" type="pres">
      <dgm:prSet presAssocID="{36802BC6-31F1-0A49-9764-843B4DA7F371}" presName="Name0" presStyleCnt="0">
        <dgm:presLayoutVars>
          <dgm:dir/>
          <dgm:animLvl val="lvl"/>
          <dgm:resizeHandles val="exact"/>
        </dgm:presLayoutVars>
      </dgm:prSet>
      <dgm:spPr/>
    </dgm:pt>
    <dgm:pt modelId="{C272F47A-03EE-324E-83E7-CCE0766B3C77}" type="pres">
      <dgm:prSet presAssocID="{6B40806D-8AFE-9244-B894-72BA0060AE8C}" presName="boxAndChildren" presStyleCnt="0"/>
      <dgm:spPr/>
    </dgm:pt>
    <dgm:pt modelId="{0F99F737-405C-F144-B0D4-CE1FF3B59746}" type="pres">
      <dgm:prSet presAssocID="{6B40806D-8AFE-9244-B894-72BA0060AE8C}" presName="parentTextBox" presStyleLbl="node1" presStyleIdx="0" presStyleCnt="6"/>
      <dgm:spPr/>
    </dgm:pt>
    <dgm:pt modelId="{67B20CD1-E936-7647-A791-10419AF3E665}" type="pres">
      <dgm:prSet presAssocID="{81F46C38-8774-624A-BBB4-19EAED5C3994}" presName="sp" presStyleCnt="0"/>
      <dgm:spPr/>
    </dgm:pt>
    <dgm:pt modelId="{5D9EE5AB-0EF0-C545-A544-478BDA1FDED9}" type="pres">
      <dgm:prSet presAssocID="{040D65E1-3133-9644-A049-75E025E891BD}" presName="arrowAndChildren" presStyleCnt="0"/>
      <dgm:spPr/>
    </dgm:pt>
    <dgm:pt modelId="{B2D92109-4F86-1448-A7CB-CB2DFFBCDB59}" type="pres">
      <dgm:prSet presAssocID="{040D65E1-3133-9644-A049-75E025E891BD}" presName="parentTextArrow" presStyleLbl="node1" presStyleIdx="1" presStyleCnt="6"/>
      <dgm:spPr/>
    </dgm:pt>
    <dgm:pt modelId="{8CEE1350-E369-094C-AE41-34EA62607B3E}" type="pres">
      <dgm:prSet presAssocID="{32EE1236-F731-F142-83F4-945D58243265}" presName="sp" presStyleCnt="0"/>
      <dgm:spPr/>
    </dgm:pt>
    <dgm:pt modelId="{33B021D8-FA2D-BC41-A06C-B91BD5E4CB86}" type="pres">
      <dgm:prSet presAssocID="{38E8BA1B-66EA-864C-9C14-2B4C58B25777}" presName="arrowAndChildren" presStyleCnt="0"/>
      <dgm:spPr/>
    </dgm:pt>
    <dgm:pt modelId="{01460F0C-B1A6-554E-A199-D61FFA207BC9}" type="pres">
      <dgm:prSet presAssocID="{38E8BA1B-66EA-864C-9C14-2B4C58B25777}" presName="parentTextArrow" presStyleLbl="node1" presStyleIdx="2" presStyleCnt="6"/>
      <dgm:spPr/>
    </dgm:pt>
    <dgm:pt modelId="{40895689-F817-EF4F-9BF1-B1D525AF1AEA}" type="pres">
      <dgm:prSet presAssocID="{E0532B40-32FC-EC43-8DBD-7C90AC2A1603}" presName="sp" presStyleCnt="0"/>
      <dgm:spPr/>
    </dgm:pt>
    <dgm:pt modelId="{2A348AC3-E001-0441-8540-82449D1C58C6}" type="pres">
      <dgm:prSet presAssocID="{0AAAEC20-7E3E-F843-A5CE-55D1210830EC}" presName="arrowAndChildren" presStyleCnt="0"/>
      <dgm:spPr/>
    </dgm:pt>
    <dgm:pt modelId="{CBC04858-E4BC-0241-BD03-5964DF0D8E65}" type="pres">
      <dgm:prSet presAssocID="{0AAAEC20-7E3E-F843-A5CE-55D1210830EC}" presName="parentTextArrow" presStyleLbl="node1" presStyleIdx="3" presStyleCnt="6"/>
      <dgm:spPr/>
    </dgm:pt>
    <dgm:pt modelId="{250F0EB9-C665-3145-A86B-F95327C727F0}" type="pres">
      <dgm:prSet presAssocID="{C6ED2A66-0D5F-E44F-9237-952CBB38213D}" presName="sp" presStyleCnt="0"/>
      <dgm:spPr/>
    </dgm:pt>
    <dgm:pt modelId="{B5DF59E0-0D8D-3C40-A117-B68120EE5C36}" type="pres">
      <dgm:prSet presAssocID="{15C870E4-207B-5D41-AB4E-C65127201AA4}" presName="arrowAndChildren" presStyleCnt="0"/>
      <dgm:spPr/>
    </dgm:pt>
    <dgm:pt modelId="{F6D8448D-9C04-FC4F-B06E-CB680AB2F94A}" type="pres">
      <dgm:prSet presAssocID="{15C870E4-207B-5D41-AB4E-C65127201AA4}" presName="parentTextArrow" presStyleLbl="node1" presStyleIdx="4" presStyleCnt="6" custLinFactNeighborY="1338"/>
      <dgm:spPr/>
    </dgm:pt>
    <dgm:pt modelId="{86BACF9F-D928-454B-8B7A-38E24E0D3DCE}" type="pres">
      <dgm:prSet presAssocID="{E9ACCDD0-8018-CC46-90F1-F2C82AEECE27}" presName="sp" presStyleCnt="0"/>
      <dgm:spPr/>
    </dgm:pt>
    <dgm:pt modelId="{1FAF4B58-2A14-6C40-9ACD-1459D1087B4E}" type="pres">
      <dgm:prSet presAssocID="{4698D43A-E11A-D44F-8381-76C2741517CE}" presName="arrowAndChildren" presStyleCnt="0"/>
      <dgm:spPr/>
    </dgm:pt>
    <dgm:pt modelId="{CFF27F59-1884-B340-BFF2-F3A36D88F08C}" type="pres">
      <dgm:prSet presAssocID="{4698D43A-E11A-D44F-8381-76C2741517CE}" presName="parentTextArrow" presStyleLbl="node1" presStyleIdx="5" presStyleCnt="6" custLinFactNeighborY="1338"/>
      <dgm:spPr/>
    </dgm:pt>
  </dgm:ptLst>
  <dgm:cxnLst>
    <dgm:cxn modelId="{4C327B05-FC25-F848-B9B8-CCC7C4F107BA}" srcId="{36802BC6-31F1-0A49-9764-843B4DA7F371}" destId="{38E8BA1B-66EA-864C-9C14-2B4C58B25777}" srcOrd="3" destOrd="0" parTransId="{292823D5-2656-544B-B186-6CC3906F96D1}" sibTransId="{32EE1236-F731-F142-83F4-945D58243265}"/>
    <dgm:cxn modelId="{836D6314-AB13-1740-9B33-5A8D2767FBAC}" srcId="{36802BC6-31F1-0A49-9764-843B4DA7F371}" destId="{4698D43A-E11A-D44F-8381-76C2741517CE}" srcOrd="0" destOrd="0" parTransId="{361C7BFE-D90B-304F-B993-4079410EF6F6}" sibTransId="{E9ACCDD0-8018-CC46-90F1-F2C82AEECE27}"/>
    <dgm:cxn modelId="{22F06D34-E000-D54B-82C9-F6B3DCC4F6B8}" srcId="{36802BC6-31F1-0A49-9764-843B4DA7F371}" destId="{0AAAEC20-7E3E-F843-A5CE-55D1210830EC}" srcOrd="2" destOrd="0" parTransId="{72013EF7-7DC2-1541-B374-9D2E3D69840E}" sibTransId="{E0532B40-32FC-EC43-8DBD-7C90AC2A1603}"/>
    <dgm:cxn modelId="{71CC7F4A-0E04-AD46-8C84-BF09D306A9D2}" type="presOf" srcId="{4698D43A-E11A-D44F-8381-76C2741517CE}" destId="{CFF27F59-1884-B340-BFF2-F3A36D88F08C}" srcOrd="0" destOrd="0" presId="urn:microsoft.com/office/officeart/2005/8/layout/process4"/>
    <dgm:cxn modelId="{56AF445F-B56B-5C49-B9D9-A5B6B683E079}" type="presOf" srcId="{15C870E4-207B-5D41-AB4E-C65127201AA4}" destId="{F6D8448D-9C04-FC4F-B06E-CB680AB2F94A}" srcOrd="0" destOrd="0" presId="urn:microsoft.com/office/officeart/2005/8/layout/process4"/>
    <dgm:cxn modelId="{BCB38361-858E-D548-A896-914FD0CC2D85}" type="presOf" srcId="{38E8BA1B-66EA-864C-9C14-2B4C58B25777}" destId="{01460F0C-B1A6-554E-A199-D61FFA207BC9}" srcOrd="0" destOrd="0" presId="urn:microsoft.com/office/officeart/2005/8/layout/process4"/>
    <dgm:cxn modelId="{306B5F6E-18CF-5141-AE74-CDC4580130DB}" type="presOf" srcId="{040D65E1-3133-9644-A049-75E025E891BD}" destId="{B2D92109-4F86-1448-A7CB-CB2DFFBCDB59}" srcOrd="0" destOrd="0" presId="urn:microsoft.com/office/officeart/2005/8/layout/process4"/>
    <dgm:cxn modelId="{413E9273-798D-F14A-852E-B0764ECE1E63}" srcId="{36802BC6-31F1-0A49-9764-843B4DA7F371}" destId="{15C870E4-207B-5D41-AB4E-C65127201AA4}" srcOrd="1" destOrd="0" parTransId="{2A9557A0-F1CF-7F40-A11A-7C6BA36E655D}" sibTransId="{C6ED2A66-0D5F-E44F-9237-952CBB38213D}"/>
    <dgm:cxn modelId="{0D55339E-5F23-044D-8CAD-3EBF14579B11}" srcId="{36802BC6-31F1-0A49-9764-843B4DA7F371}" destId="{040D65E1-3133-9644-A049-75E025E891BD}" srcOrd="4" destOrd="0" parTransId="{6E6203B9-E37C-8143-8F41-B905A626737C}" sibTransId="{81F46C38-8774-624A-BBB4-19EAED5C3994}"/>
    <dgm:cxn modelId="{0CE69BC2-1974-C94C-BBF0-923F66C68669}" type="presOf" srcId="{0AAAEC20-7E3E-F843-A5CE-55D1210830EC}" destId="{CBC04858-E4BC-0241-BD03-5964DF0D8E65}" srcOrd="0" destOrd="0" presId="urn:microsoft.com/office/officeart/2005/8/layout/process4"/>
    <dgm:cxn modelId="{1171FDE3-B463-6646-B8AA-F5F6308FC777}" srcId="{36802BC6-31F1-0A49-9764-843B4DA7F371}" destId="{6B40806D-8AFE-9244-B894-72BA0060AE8C}" srcOrd="5" destOrd="0" parTransId="{8D7E0C8C-3AC6-8641-BD89-B6D3322C1B6A}" sibTransId="{4431F5DE-E1A2-B94B-A979-B6FC33C26412}"/>
    <dgm:cxn modelId="{C09BEFE7-FE4E-9140-8041-3F9A534119CC}" type="presOf" srcId="{36802BC6-31F1-0A49-9764-843B4DA7F371}" destId="{32B2B7F5-16F5-2141-8B3B-E5ABC3B6C2E4}" srcOrd="0" destOrd="0" presId="urn:microsoft.com/office/officeart/2005/8/layout/process4"/>
    <dgm:cxn modelId="{4D98E2F8-3566-D544-8607-46D577BB5BB8}" type="presOf" srcId="{6B40806D-8AFE-9244-B894-72BA0060AE8C}" destId="{0F99F737-405C-F144-B0D4-CE1FF3B59746}" srcOrd="0" destOrd="0" presId="urn:microsoft.com/office/officeart/2005/8/layout/process4"/>
    <dgm:cxn modelId="{EF6BD75A-2D68-F448-9BCE-767CF2020817}" type="presParOf" srcId="{32B2B7F5-16F5-2141-8B3B-E5ABC3B6C2E4}" destId="{C272F47A-03EE-324E-83E7-CCE0766B3C77}" srcOrd="0" destOrd="0" presId="urn:microsoft.com/office/officeart/2005/8/layout/process4"/>
    <dgm:cxn modelId="{23F96654-C0B7-8148-B6F2-1C571CB2ABB9}" type="presParOf" srcId="{C272F47A-03EE-324E-83E7-CCE0766B3C77}" destId="{0F99F737-405C-F144-B0D4-CE1FF3B59746}" srcOrd="0" destOrd="0" presId="urn:microsoft.com/office/officeart/2005/8/layout/process4"/>
    <dgm:cxn modelId="{C0917520-C3CF-ED41-A5E6-07EDFDFB32A6}" type="presParOf" srcId="{32B2B7F5-16F5-2141-8B3B-E5ABC3B6C2E4}" destId="{67B20CD1-E936-7647-A791-10419AF3E665}" srcOrd="1" destOrd="0" presId="urn:microsoft.com/office/officeart/2005/8/layout/process4"/>
    <dgm:cxn modelId="{9DF2B02F-FF34-0B4E-A84F-EB8DFD2F6675}" type="presParOf" srcId="{32B2B7F5-16F5-2141-8B3B-E5ABC3B6C2E4}" destId="{5D9EE5AB-0EF0-C545-A544-478BDA1FDED9}" srcOrd="2" destOrd="0" presId="urn:microsoft.com/office/officeart/2005/8/layout/process4"/>
    <dgm:cxn modelId="{C53608CC-6D6C-5B41-AD77-2E05D014A069}" type="presParOf" srcId="{5D9EE5AB-0EF0-C545-A544-478BDA1FDED9}" destId="{B2D92109-4F86-1448-A7CB-CB2DFFBCDB59}" srcOrd="0" destOrd="0" presId="urn:microsoft.com/office/officeart/2005/8/layout/process4"/>
    <dgm:cxn modelId="{3FCBC803-77FD-D445-878A-10709DFE9950}" type="presParOf" srcId="{32B2B7F5-16F5-2141-8B3B-E5ABC3B6C2E4}" destId="{8CEE1350-E369-094C-AE41-34EA62607B3E}" srcOrd="3" destOrd="0" presId="urn:microsoft.com/office/officeart/2005/8/layout/process4"/>
    <dgm:cxn modelId="{E60B0752-98D7-9D49-AEEF-C172CF1482BF}" type="presParOf" srcId="{32B2B7F5-16F5-2141-8B3B-E5ABC3B6C2E4}" destId="{33B021D8-FA2D-BC41-A06C-B91BD5E4CB86}" srcOrd="4" destOrd="0" presId="urn:microsoft.com/office/officeart/2005/8/layout/process4"/>
    <dgm:cxn modelId="{B4003522-185C-074E-86BB-4A6748281E78}" type="presParOf" srcId="{33B021D8-FA2D-BC41-A06C-B91BD5E4CB86}" destId="{01460F0C-B1A6-554E-A199-D61FFA207BC9}" srcOrd="0" destOrd="0" presId="urn:microsoft.com/office/officeart/2005/8/layout/process4"/>
    <dgm:cxn modelId="{8F943B18-D0CB-C345-AED6-FF5B5D03C120}" type="presParOf" srcId="{32B2B7F5-16F5-2141-8B3B-E5ABC3B6C2E4}" destId="{40895689-F817-EF4F-9BF1-B1D525AF1AEA}" srcOrd="5" destOrd="0" presId="urn:microsoft.com/office/officeart/2005/8/layout/process4"/>
    <dgm:cxn modelId="{95C118D9-2BA7-9A41-9D54-B6E1380CEA69}" type="presParOf" srcId="{32B2B7F5-16F5-2141-8B3B-E5ABC3B6C2E4}" destId="{2A348AC3-E001-0441-8540-82449D1C58C6}" srcOrd="6" destOrd="0" presId="urn:microsoft.com/office/officeart/2005/8/layout/process4"/>
    <dgm:cxn modelId="{D1B608CA-2519-AB4B-B5FD-EBA5FEBB86FE}" type="presParOf" srcId="{2A348AC3-E001-0441-8540-82449D1C58C6}" destId="{CBC04858-E4BC-0241-BD03-5964DF0D8E65}" srcOrd="0" destOrd="0" presId="urn:microsoft.com/office/officeart/2005/8/layout/process4"/>
    <dgm:cxn modelId="{26941A96-599A-BF41-B560-C52F88AB082C}" type="presParOf" srcId="{32B2B7F5-16F5-2141-8B3B-E5ABC3B6C2E4}" destId="{250F0EB9-C665-3145-A86B-F95327C727F0}" srcOrd="7" destOrd="0" presId="urn:microsoft.com/office/officeart/2005/8/layout/process4"/>
    <dgm:cxn modelId="{4F5BCD6E-C2CF-AE44-A5E2-E30AA3AFFC68}" type="presParOf" srcId="{32B2B7F5-16F5-2141-8B3B-E5ABC3B6C2E4}" destId="{B5DF59E0-0D8D-3C40-A117-B68120EE5C36}" srcOrd="8" destOrd="0" presId="urn:microsoft.com/office/officeart/2005/8/layout/process4"/>
    <dgm:cxn modelId="{112F5CB2-431F-C741-99E1-783720BC85D1}" type="presParOf" srcId="{B5DF59E0-0D8D-3C40-A117-B68120EE5C36}" destId="{F6D8448D-9C04-FC4F-B06E-CB680AB2F94A}" srcOrd="0" destOrd="0" presId="urn:microsoft.com/office/officeart/2005/8/layout/process4"/>
    <dgm:cxn modelId="{4D64D580-056B-4A42-93D0-3B5CCAAFF03D}" type="presParOf" srcId="{32B2B7F5-16F5-2141-8B3B-E5ABC3B6C2E4}" destId="{86BACF9F-D928-454B-8B7A-38E24E0D3DCE}" srcOrd="9" destOrd="0" presId="urn:microsoft.com/office/officeart/2005/8/layout/process4"/>
    <dgm:cxn modelId="{AA49EBFE-23A8-D548-A14D-1494E6B08BB8}" type="presParOf" srcId="{32B2B7F5-16F5-2141-8B3B-E5ABC3B6C2E4}" destId="{1FAF4B58-2A14-6C40-9ACD-1459D1087B4E}" srcOrd="10" destOrd="0" presId="urn:microsoft.com/office/officeart/2005/8/layout/process4"/>
    <dgm:cxn modelId="{0720A4DA-8B0A-8B4B-890A-D41EB3479983}" type="presParOf" srcId="{1FAF4B58-2A14-6C40-9ACD-1459D1087B4E}" destId="{CFF27F59-1884-B340-BFF2-F3A36D88F08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B210E-9DCD-4E19-A9C6-F29E4E592CCD}">
      <dsp:nvSpPr>
        <dsp:cNvPr id="0" name=""/>
        <dsp:cNvSpPr/>
      </dsp:nvSpPr>
      <dsp:spPr>
        <a:xfrm>
          <a:off x="2626667" y="0"/>
          <a:ext cx="2019532" cy="201983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59031C-9E92-4A91-AD5C-9144A1FF5495}">
      <dsp:nvSpPr>
        <dsp:cNvPr id="0" name=""/>
        <dsp:cNvSpPr/>
      </dsp:nvSpPr>
      <dsp:spPr>
        <a:xfrm>
          <a:off x="3073050" y="729223"/>
          <a:ext cx="1122215" cy="560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kern="1200" dirty="0"/>
            <a:t>Policy</a:t>
          </a:r>
        </a:p>
      </dsp:txBody>
      <dsp:txXfrm>
        <a:off x="3073050" y="729223"/>
        <a:ext cx="1122215" cy="560973"/>
      </dsp:txXfrm>
    </dsp:sp>
    <dsp:sp modelId="{6AFF504A-030B-468C-AB9A-2D97F7635800}">
      <dsp:nvSpPr>
        <dsp:cNvPr id="0" name=""/>
        <dsp:cNvSpPr/>
      </dsp:nvSpPr>
      <dsp:spPr>
        <a:xfrm>
          <a:off x="2065749" y="1160547"/>
          <a:ext cx="2019532" cy="201983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29312-D861-4807-9E96-2D834D073F1B}">
      <dsp:nvSpPr>
        <dsp:cNvPr id="0" name=""/>
        <dsp:cNvSpPr/>
      </dsp:nvSpPr>
      <dsp:spPr>
        <a:xfrm>
          <a:off x="2514408" y="1896484"/>
          <a:ext cx="1122215" cy="560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kern="1200" dirty="0"/>
            <a:t>Law</a:t>
          </a:r>
        </a:p>
      </dsp:txBody>
      <dsp:txXfrm>
        <a:off x="2514408" y="1896484"/>
        <a:ext cx="1122215" cy="560973"/>
      </dsp:txXfrm>
    </dsp:sp>
    <dsp:sp modelId="{88AA1829-3747-4CA0-BB8B-086583E08E23}">
      <dsp:nvSpPr>
        <dsp:cNvPr id="0" name=""/>
        <dsp:cNvSpPr/>
      </dsp:nvSpPr>
      <dsp:spPr>
        <a:xfrm>
          <a:off x="2770405" y="2459975"/>
          <a:ext cx="1735091" cy="1735786"/>
        </a:xfrm>
        <a:prstGeom prst="blockArc">
          <a:avLst>
            <a:gd name="adj1" fmla="val 13500000"/>
            <a:gd name="adj2" fmla="val 10800000"/>
            <a:gd name="adj3" fmla="val 1274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21F6DF-A085-4476-90DB-90EE38A863B2}">
      <dsp:nvSpPr>
        <dsp:cNvPr id="0" name=""/>
        <dsp:cNvSpPr/>
      </dsp:nvSpPr>
      <dsp:spPr>
        <a:xfrm>
          <a:off x="3075705" y="3065423"/>
          <a:ext cx="1122215" cy="560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kern="1200" dirty="0"/>
            <a:t>Policy</a:t>
          </a:r>
        </a:p>
      </dsp:txBody>
      <dsp:txXfrm>
        <a:off x="3075705" y="3065423"/>
        <a:ext cx="1122215" cy="5609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7E89A-5308-4B26-870C-BD6B3D62D64F}">
      <dsp:nvSpPr>
        <dsp:cNvPr id="0" name=""/>
        <dsp:cNvSpPr/>
      </dsp:nvSpPr>
      <dsp:spPr>
        <a:xfrm rot="16200000">
          <a:off x="723899" y="-723899"/>
          <a:ext cx="2057400" cy="3505200"/>
        </a:xfrm>
        <a:prstGeom prst="round1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dirty="0"/>
            <a:t>Economic Tool? </a:t>
          </a:r>
        </a:p>
      </dsp:txBody>
      <dsp:txXfrm rot="5400000">
        <a:off x="0" y="0"/>
        <a:ext cx="3505200" cy="1543049"/>
      </dsp:txXfrm>
    </dsp:sp>
    <dsp:sp modelId="{EEF104AD-CE21-4118-AFA5-A0F9F9B6A2AD}">
      <dsp:nvSpPr>
        <dsp:cNvPr id="0" name=""/>
        <dsp:cNvSpPr/>
      </dsp:nvSpPr>
      <dsp:spPr>
        <a:xfrm>
          <a:off x="3505200" y="0"/>
          <a:ext cx="3505200" cy="2057400"/>
        </a:xfrm>
        <a:prstGeom prst="round1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dirty="0"/>
            <a:t>Social Policy?</a:t>
          </a:r>
        </a:p>
      </dsp:txBody>
      <dsp:txXfrm>
        <a:off x="3505200" y="0"/>
        <a:ext cx="3505200" cy="1543049"/>
      </dsp:txXfrm>
    </dsp:sp>
    <dsp:sp modelId="{D0D953AE-3CC9-420C-ADF4-D049EC9D2CE8}">
      <dsp:nvSpPr>
        <dsp:cNvPr id="0" name=""/>
        <dsp:cNvSpPr/>
      </dsp:nvSpPr>
      <dsp:spPr>
        <a:xfrm rot="10800000">
          <a:off x="0" y="2057400"/>
          <a:ext cx="3505200" cy="2057400"/>
        </a:xfrm>
        <a:prstGeom prst="round1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dirty="0"/>
            <a:t>Political Considerations?</a:t>
          </a:r>
        </a:p>
      </dsp:txBody>
      <dsp:txXfrm rot="10800000">
        <a:off x="0" y="2571750"/>
        <a:ext cx="3505200" cy="1543049"/>
      </dsp:txXfrm>
    </dsp:sp>
    <dsp:sp modelId="{71C095D7-1D26-460E-B6D8-84FC30477E1B}">
      <dsp:nvSpPr>
        <dsp:cNvPr id="0" name=""/>
        <dsp:cNvSpPr/>
      </dsp:nvSpPr>
      <dsp:spPr>
        <a:xfrm rot="5400000">
          <a:off x="4229100" y="1333500"/>
          <a:ext cx="2057400" cy="3505200"/>
        </a:xfrm>
        <a:prstGeom prst="round1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dirty="0"/>
            <a:t>Historical Background </a:t>
          </a:r>
        </a:p>
      </dsp:txBody>
      <dsp:txXfrm rot="-5400000">
        <a:off x="3505200" y="2571750"/>
        <a:ext cx="3505200" cy="1543049"/>
      </dsp:txXfrm>
    </dsp:sp>
    <dsp:sp modelId="{A594F324-733E-4E0F-9E73-1B83D52F37DA}">
      <dsp:nvSpPr>
        <dsp:cNvPr id="0" name=""/>
        <dsp:cNvSpPr/>
      </dsp:nvSpPr>
      <dsp:spPr>
        <a:xfrm>
          <a:off x="2453640" y="1543049"/>
          <a:ext cx="2103119" cy="1028700"/>
        </a:xfrm>
        <a:prstGeom prst="roundRect">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Competition Policy</a:t>
          </a:r>
        </a:p>
      </dsp:txBody>
      <dsp:txXfrm>
        <a:off x="2503857" y="1593266"/>
        <a:ext cx="2002685" cy="9282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9F737-405C-F144-B0D4-CE1FF3B59746}">
      <dsp:nvSpPr>
        <dsp:cNvPr id="0" name=""/>
        <dsp:cNvSpPr/>
      </dsp:nvSpPr>
      <dsp:spPr>
        <a:xfrm>
          <a:off x="0" y="3512431"/>
          <a:ext cx="8892480" cy="46100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Policy responses</a:t>
          </a:r>
        </a:p>
      </dsp:txBody>
      <dsp:txXfrm>
        <a:off x="0" y="3512431"/>
        <a:ext cx="8892480" cy="461004"/>
      </dsp:txXfrm>
    </dsp:sp>
    <dsp:sp modelId="{B2D92109-4F86-1448-A7CB-CB2DFFBCDB59}">
      <dsp:nvSpPr>
        <dsp:cNvPr id="0" name=""/>
        <dsp:cNvSpPr/>
      </dsp:nvSpPr>
      <dsp:spPr>
        <a:xfrm rot="10800000">
          <a:off x="0" y="2810321"/>
          <a:ext cx="8892480" cy="709025"/>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Application: GAFA</a:t>
          </a:r>
        </a:p>
      </dsp:txBody>
      <dsp:txXfrm rot="10800000">
        <a:off x="0" y="2810321"/>
        <a:ext cx="8892480" cy="460703"/>
      </dsp:txXfrm>
    </dsp:sp>
    <dsp:sp modelId="{01460F0C-B1A6-554E-A199-D61FFA207BC9}">
      <dsp:nvSpPr>
        <dsp:cNvPr id="0" name=""/>
        <dsp:cNvSpPr/>
      </dsp:nvSpPr>
      <dsp:spPr>
        <a:xfrm rot="10800000">
          <a:off x="0" y="2108211"/>
          <a:ext cx="8892480" cy="709025"/>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‘Substantive fairness’</a:t>
          </a:r>
        </a:p>
      </dsp:txBody>
      <dsp:txXfrm rot="10800000">
        <a:off x="0" y="2108211"/>
        <a:ext cx="8892480" cy="460703"/>
      </dsp:txXfrm>
    </dsp:sp>
    <dsp:sp modelId="{CBC04858-E4BC-0241-BD03-5964DF0D8E65}">
      <dsp:nvSpPr>
        <dsp:cNvPr id="0" name=""/>
        <dsp:cNvSpPr/>
      </dsp:nvSpPr>
      <dsp:spPr>
        <a:xfrm rot="10800000">
          <a:off x="0" y="1406100"/>
          <a:ext cx="8892480" cy="709025"/>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Enforcement challenges – re-think enforcement aims</a:t>
          </a:r>
        </a:p>
      </dsp:txBody>
      <dsp:txXfrm rot="10800000">
        <a:off x="0" y="1406100"/>
        <a:ext cx="8892480" cy="460703"/>
      </dsp:txXfrm>
    </dsp:sp>
    <dsp:sp modelId="{F6D8448D-9C04-FC4F-B06E-CB680AB2F94A}">
      <dsp:nvSpPr>
        <dsp:cNvPr id="0" name=""/>
        <dsp:cNvSpPr/>
      </dsp:nvSpPr>
      <dsp:spPr>
        <a:xfrm rot="10800000">
          <a:off x="0" y="713477"/>
          <a:ext cx="8892480" cy="709025"/>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Market definition - market power</a:t>
          </a:r>
        </a:p>
      </dsp:txBody>
      <dsp:txXfrm rot="10800000">
        <a:off x="0" y="713477"/>
        <a:ext cx="8892480" cy="460703"/>
      </dsp:txXfrm>
    </dsp:sp>
    <dsp:sp modelId="{CFF27F59-1884-B340-BFF2-F3A36D88F08C}">
      <dsp:nvSpPr>
        <dsp:cNvPr id="0" name=""/>
        <dsp:cNvSpPr/>
      </dsp:nvSpPr>
      <dsp:spPr>
        <a:xfrm rot="10800000">
          <a:off x="0" y="11367"/>
          <a:ext cx="8892480" cy="709025"/>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Characteristics of digital markets</a:t>
          </a:r>
        </a:p>
      </dsp:txBody>
      <dsp:txXfrm rot="10800000">
        <a:off x="0" y="11367"/>
        <a:ext cx="8892480" cy="46070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smtClean="0">
                <a:cs typeface="Arial" charset="0"/>
              </a:defRPr>
            </a:lvl1pPr>
          </a:lstStyle>
          <a:p>
            <a:pPr>
              <a:defRPr/>
            </a:pPr>
            <a:fld id="{4D6FE0DF-33CF-5848-9042-F694E32414B1}" type="datetimeFigureOut">
              <a:rPr lang="en-GB"/>
              <a:pPr>
                <a:defRPr/>
              </a:pPr>
              <a:t>07/11/2024</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smtClean="0">
                <a:cs typeface="Arial" charset="0"/>
              </a:defRPr>
            </a:lvl1pPr>
          </a:lstStyle>
          <a:p>
            <a:pPr>
              <a:defRPr/>
            </a:pPr>
            <a:fld id="{A3CDC5F1-4859-9E47-9C58-51894B1CC69C}" type="slidenum">
              <a:rPr lang="en-GB"/>
              <a:pPr>
                <a:defRPr/>
              </a:pPr>
              <a:t>‹#›</a:t>
            </a:fld>
            <a:endParaRPr lang="en-GB"/>
          </a:p>
        </p:txBody>
      </p:sp>
    </p:spTree>
    <p:extLst>
      <p:ext uri="{BB962C8B-B14F-4D97-AF65-F5344CB8AC3E}">
        <p14:creationId xmlns:p14="http://schemas.microsoft.com/office/powerpoint/2010/main" val="3743805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cs typeface="Arial" charset="0"/>
              </a:defRPr>
            </a:lvl1pPr>
          </a:lstStyle>
          <a:p>
            <a:pPr>
              <a:defRPr/>
            </a:pPr>
            <a:fld id="{68CD26E6-01C3-B14C-A932-7B50588935E6}" type="datetimeFigureOut">
              <a:rPr lang="en-GB"/>
              <a:pPr>
                <a:defRPr/>
              </a:pPr>
              <a:t>07/11/2024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cs typeface="Arial" charset="0"/>
              </a:defRPr>
            </a:lvl1pPr>
          </a:lstStyle>
          <a:p>
            <a:pPr>
              <a:defRPr/>
            </a:pPr>
            <a:fld id="{8CD92E50-70C0-DB4E-9426-DA1382283418}" type="slidenum">
              <a:rPr lang="en-GB"/>
              <a:pPr>
                <a:defRPr/>
              </a:pPr>
              <a:t>‹#›</a:t>
            </a:fld>
            <a:endParaRPr lang="en-GB"/>
          </a:p>
        </p:txBody>
      </p:sp>
    </p:spTree>
    <p:extLst>
      <p:ext uri="{BB962C8B-B14F-4D97-AF65-F5344CB8AC3E}">
        <p14:creationId xmlns:p14="http://schemas.microsoft.com/office/powerpoint/2010/main" val="25551102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26AE01-EB32-704F-A08F-E017F7EDDC95}" type="slidenum">
              <a:rPr lang="en-GB" sz="1200">
                <a:latin typeface="Calibri" charset="0"/>
              </a:rPr>
              <a:pPr eaLnBrk="1" hangingPunct="1"/>
              <a:t>1</a:t>
            </a:fld>
            <a:endParaRPr lang="en-GB" sz="1200">
              <a:latin typeface="Calibri" charset="0"/>
            </a:endParaRPr>
          </a:p>
        </p:txBody>
      </p:sp>
    </p:spTree>
    <p:extLst>
      <p:ext uri="{BB962C8B-B14F-4D97-AF65-F5344CB8AC3E}">
        <p14:creationId xmlns:p14="http://schemas.microsoft.com/office/powerpoint/2010/main" val="2192242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9AAF1D-BBA8-B748-8AC6-645AE6213A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443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9AAF1D-BBA8-B748-8AC6-645AE6213A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882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18</a:t>
            </a:fld>
            <a:endParaRPr lang="en-GB"/>
          </a:p>
        </p:txBody>
      </p:sp>
    </p:spTree>
    <p:extLst>
      <p:ext uri="{BB962C8B-B14F-4D97-AF65-F5344CB8AC3E}">
        <p14:creationId xmlns:p14="http://schemas.microsoft.com/office/powerpoint/2010/main" val="1379102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19</a:t>
            </a:fld>
            <a:endParaRPr lang="en-GB"/>
          </a:p>
        </p:txBody>
      </p:sp>
    </p:spTree>
    <p:extLst>
      <p:ext uri="{BB962C8B-B14F-4D97-AF65-F5344CB8AC3E}">
        <p14:creationId xmlns:p14="http://schemas.microsoft.com/office/powerpoint/2010/main" val="3865145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9AAF1D-BBA8-B748-8AC6-645AE6213A0B}" type="slidenum">
              <a:rPr lang="en-US" smtClean="0"/>
              <a:t>20</a:t>
            </a:fld>
            <a:endParaRPr lang="en-US"/>
          </a:p>
        </p:txBody>
      </p:sp>
    </p:spTree>
    <p:extLst>
      <p:ext uri="{BB962C8B-B14F-4D97-AF65-F5344CB8AC3E}">
        <p14:creationId xmlns:p14="http://schemas.microsoft.com/office/powerpoint/2010/main" val="684328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21</a:t>
            </a:fld>
            <a:endParaRPr lang="en-GB"/>
          </a:p>
        </p:txBody>
      </p:sp>
    </p:spTree>
    <p:extLst>
      <p:ext uri="{BB962C8B-B14F-4D97-AF65-F5344CB8AC3E}">
        <p14:creationId xmlns:p14="http://schemas.microsoft.com/office/powerpoint/2010/main" val="326606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22</a:t>
            </a:fld>
            <a:endParaRPr lang="en-GB"/>
          </a:p>
        </p:txBody>
      </p:sp>
    </p:spTree>
    <p:extLst>
      <p:ext uri="{BB962C8B-B14F-4D97-AF65-F5344CB8AC3E}">
        <p14:creationId xmlns:p14="http://schemas.microsoft.com/office/powerpoint/2010/main" val="1547086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Amazon (cardholders/ merchants)</a:t>
            </a:r>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24</a:t>
            </a:fld>
            <a:endParaRPr lang="en-GB"/>
          </a:p>
        </p:txBody>
      </p:sp>
    </p:spTree>
    <p:extLst>
      <p:ext uri="{BB962C8B-B14F-4D97-AF65-F5344CB8AC3E}">
        <p14:creationId xmlns:p14="http://schemas.microsoft.com/office/powerpoint/2010/main" val="2635877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25</a:t>
            </a:fld>
            <a:endParaRPr lang="en-GB"/>
          </a:p>
        </p:txBody>
      </p:sp>
    </p:spTree>
    <p:extLst>
      <p:ext uri="{BB962C8B-B14F-4D97-AF65-F5344CB8AC3E}">
        <p14:creationId xmlns:p14="http://schemas.microsoft.com/office/powerpoint/2010/main" val="4130625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26</a:t>
            </a:fld>
            <a:endParaRPr lang="en-GB"/>
          </a:p>
        </p:txBody>
      </p:sp>
    </p:spTree>
    <p:extLst>
      <p:ext uri="{BB962C8B-B14F-4D97-AF65-F5344CB8AC3E}">
        <p14:creationId xmlns:p14="http://schemas.microsoft.com/office/powerpoint/2010/main" val="166474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2</a:t>
            </a:fld>
            <a:endParaRPr lang="en-GB"/>
          </a:p>
        </p:txBody>
      </p:sp>
    </p:spTree>
    <p:extLst>
      <p:ext uri="{BB962C8B-B14F-4D97-AF65-F5344CB8AC3E}">
        <p14:creationId xmlns:p14="http://schemas.microsoft.com/office/powerpoint/2010/main" val="1024886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9AAF1D-BBA8-B748-8AC6-645AE6213A0B}" type="slidenum">
              <a:rPr lang="en-US" smtClean="0"/>
              <a:t>27</a:t>
            </a:fld>
            <a:endParaRPr lang="en-US"/>
          </a:p>
        </p:txBody>
      </p:sp>
    </p:spTree>
    <p:extLst>
      <p:ext uri="{BB962C8B-B14F-4D97-AF65-F5344CB8AC3E}">
        <p14:creationId xmlns:p14="http://schemas.microsoft.com/office/powerpoint/2010/main" val="575296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99AAF1D-BBA8-B748-8AC6-645AE6213A0B}" type="slidenum">
              <a:rPr lang="en-US" smtClean="0"/>
              <a:t>28</a:t>
            </a:fld>
            <a:endParaRPr lang="en-US"/>
          </a:p>
        </p:txBody>
      </p:sp>
    </p:spTree>
    <p:extLst>
      <p:ext uri="{BB962C8B-B14F-4D97-AF65-F5344CB8AC3E}">
        <p14:creationId xmlns:p14="http://schemas.microsoft.com/office/powerpoint/2010/main" val="471204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A9CF61-1A09-482F-8A55-B1FE9E228C14}" type="slidenum">
              <a:rPr lang="en-GB" smtClean="0"/>
              <a:t>29</a:t>
            </a:fld>
            <a:endParaRPr lang="en-GB"/>
          </a:p>
        </p:txBody>
      </p:sp>
    </p:spTree>
    <p:extLst>
      <p:ext uri="{BB962C8B-B14F-4D97-AF65-F5344CB8AC3E}">
        <p14:creationId xmlns:p14="http://schemas.microsoft.com/office/powerpoint/2010/main" val="784900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A9CF61-1A09-482F-8A55-B1FE9E228C14}" type="slidenum">
              <a:rPr lang="en-GB" smtClean="0"/>
              <a:t>30</a:t>
            </a:fld>
            <a:endParaRPr lang="en-GB"/>
          </a:p>
        </p:txBody>
      </p:sp>
    </p:spTree>
    <p:extLst>
      <p:ext uri="{BB962C8B-B14F-4D97-AF65-F5344CB8AC3E}">
        <p14:creationId xmlns:p14="http://schemas.microsoft.com/office/powerpoint/2010/main" val="3202607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Slide Number Placeholder 3"/>
          <p:cNvSpPr>
            <a:spLocks noGrp="1"/>
          </p:cNvSpPr>
          <p:nvPr>
            <p:ph type="sldNum" sz="quarter" idx="10"/>
          </p:nvPr>
        </p:nvSpPr>
        <p:spPr/>
        <p:txBody>
          <a:bodyPr/>
          <a:lstStyle/>
          <a:p>
            <a:fld id="{4CA9CF61-1A09-482F-8A55-B1FE9E228C14}" type="slidenum">
              <a:rPr lang="en-GB" smtClean="0"/>
              <a:t>33</a:t>
            </a:fld>
            <a:endParaRPr lang="en-GB"/>
          </a:p>
        </p:txBody>
      </p:sp>
    </p:spTree>
    <p:extLst>
      <p:ext uri="{BB962C8B-B14F-4D97-AF65-F5344CB8AC3E}">
        <p14:creationId xmlns:p14="http://schemas.microsoft.com/office/powerpoint/2010/main" val="787315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9AAF1D-BBA8-B748-8AC6-645AE6213A0B}" type="slidenum">
              <a:rPr lang="en-US" smtClean="0"/>
              <a:t>34</a:t>
            </a:fld>
            <a:endParaRPr lang="en-US"/>
          </a:p>
        </p:txBody>
      </p:sp>
    </p:spTree>
    <p:extLst>
      <p:ext uri="{BB962C8B-B14F-4D97-AF65-F5344CB8AC3E}">
        <p14:creationId xmlns:p14="http://schemas.microsoft.com/office/powerpoint/2010/main" val="525474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A9CF61-1A09-482F-8A55-B1FE9E228C14}" type="slidenum">
              <a:rPr lang="en-GB" smtClean="0"/>
              <a:t>35</a:t>
            </a:fld>
            <a:endParaRPr lang="en-GB"/>
          </a:p>
        </p:txBody>
      </p:sp>
    </p:spTree>
    <p:extLst>
      <p:ext uri="{BB962C8B-B14F-4D97-AF65-F5344CB8AC3E}">
        <p14:creationId xmlns:p14="http://schemas.microsoft.com/office/powerpoint/2010/main" val="3275193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A9CF61-1A09-482F-8A55-B1FE9E228C14}" type="slidenum">
              <a:rPr lang="en-GB" smtClean="0"/>
              <a:t>36</a:t>
            </a:fld>
            <a:endParaRPr lang="en-GB"/>
          </a:p>
        </p:txBody>
      </p:sp>
    </p:spTree>
    <p:extLst>
      <p:ext uri="{BB962C8B-B14F-4D97-AF65-F5344CB8AC3E}">
        <p14:creationId xmlns:p14="http://schemas.microsoft.com/office/powerpoint/2010/main" val="444433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A9CF61-1A09-482F-8A55-B1FE9E228C14}" type="slidenum">
              <a:rPr lang="en-GB" smtClean="0"/>
              <a:t>37</a:t>
            </a:fld>
            <a:endParaRPr lang="en-GB"/>
          </a:p>
        </p:txBody>
      </p:sp>
    </p:spTree>
    <p:extLst>
      <p:ext uri="{BB962C8B-B14F-4D97-AF65-F5344CB8AC3E}">
        <p14:creationId xmlns:p14="http://schemas.microsoft.com/office/powerpoint/2010/main" val="1048795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en-GB" dirty="0"/>
          </a:p>
        </p:txBody>
      </p:sp>
      <p:sp>
        <p:nvSpPr>
          <p:cNvPr id="4" name="Slide Number Placeholder 3"/>
          <p:cNvSpPr>
            <a:spLocks noGrp="1"/>
          </p:cNvSpPr>
          <p:nvPr>
            <p:ph type="sldNum" sz="quarter" idx="10"/>
          </p:nvPr>
        </p:nvSpPr>
        <p:spPr/>
        <p:txBody>
          <a:bodyPr/>
          <a:lstStyle/>
          <a:p>
            <a:fld id="{4CA9CF61-1A09-482F-8A55-B1FE9E228C14}" type="slidenum">
              <a:rPr lang="en-GB" smtClean="0"/>
              <a:t>38</a:t>
            </a:fld>
            <a:endParaRPr lang="en-GB"/>
          </a:p>
        </p:txBody>
      </p:sp>
    </p:spTree>
    <p:extLst>
      <p:ext uri="{BB962C8B-B14F-4D97-AF65-F5344CB8AC3E}">
        <p14:creationId xmlns:p14="http://schemas.microsoft.com/office/powerpoint/2010/main" val="2503484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4</a:t>
            </a:fld>
            <a:endParaRPr lang="en-GB"/>
          </a:p>
        </p:txBody>
      </p:sp>
    </p:spTree>
    <p:extLst>
      <p:ext uri="{BB962C8B-B14F-4D97-AF65-F5344CB8AC3E}">
        <p14:creationId xmlns:p14="http://schemas.microsoft.com/office/powerpoint/2010/main" val="1724519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9AAF1D-BBA8-B748-8AC6-645AE6213A0B}" type="slidenum">
              <a:rPr lang="en-US" smtClean="0"/>
              <a:t>39</a:t>
            </a:fld>
            <a:endParaRPr lang="en-US"/>
          </a:p>
        </p:txBody>
      </p:sp>
    </p:spTree>
    <p:extLst>
      <p:ext uri="{BB962C8B-B14F-4D97-AF65-F5344CB8AC3E}">
        <p14:creationId xmlns:p14="http://schemas.microsoft.com/office/powerpoint/2010/main" val="2632285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3ACCBD-56E6-3D48-8E69-2B4AAB6EC1E5}" type="slidenum">
              <a:rPr lang="en-US" smtClean="0"/>
              <a:t>40</a:t>
            </a:fld>
            <a:endParaRPr lang="en-US"/>
          </a:p>
        </p:txBody>
      </p:sp>
    </p:spTree>
    <p:extLst>
      <p:ext uri="{BB962C8B-B14F-4D97-AF65-F5344CB8AC3E}">
        <p14:creationId xmlns:p14="http://schemas.microsoft.com/office/powerpoint/2010/main" val="3641187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44</a:t>
            </a:fld>
            <a:endParaRPr lang="en-GB"/>
          </a:p>
        </p:txBody>
      </p:sp>
    </p:spTree>
    <p:extLst>
      <p:ext uri="{BB962C8B-B14F-4D97-AF65-F5344CB8AC3E}">
        <p14:creationId xmlns:p14="http://schemas.microsoft.com/office/powerpoint/2010/main" val="2461795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45</a:t>
            </a:fld>
            <a:endParaRPr lang="en-GB"/>
          </a:p>
        </p:txBody>
      </p:sp>
    </p:spTree>
    <p:extLst>
      <p:ext uri="{BB962C8B-B14F-4D97-AF65-F5344CB8AC3E}">
        <p14:creationId xmlns:p14="http://schemas.microsoft.com/office/powerpoint/2010/main" val="1749600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CD92E50-70C0-DB4E-9426-DA1382283418}" type="slidenum">
              <a:rPr lang="en-GB" smtClean="0"/>
              <a:pPr>
                <a:defRPr/>
              </a:pPr>
              <a:t>6</a:t>
            </a:fld>
            <a:endParaRPr lang="en-GB"/>
          </a:p>
        </p:txBody>
      </p:sp>
    </p:spTree>
    <p:extLst>
      <p:ext uri="{BB962C8B-B14F-4D97-AF65-F5344CB8AC3E}">
        <p14:creationId xmlns:p14="http://schemas.microsoft.com/office/powerpoint/2010/main" val="135760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D92E50-70C0-DB4E-9426-DA1382283418}" type="slidenum">
              <a:rPr lang="en-GB" smtClean="0"/>
              <a:pPr>
                <a:defRPr/>
              </a:pPr>
              <a:t>8</a:t>
            </a:fld>
            <a:endParaRPr lang="en-GB"/>
          </a:p>
        </p:txBody>
      </p:sp>
    </p:spTree>
    <p:extLst>
      <p:ext uri="{BB962C8B-B14F-4D97-AF65-F5344CB8AC3E}">
        <p14:creationId xmlns:p14="http://schemas.microsoft.com/office/powerpoint/2010/main" val="2916661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Notes Placeholder">
            <a:extLst>
              <a:ext uri="{FF2B5EF4-FFF2-40B4-BE49-F238E27FC236}">
                <a16:creationId xmlns:a16="http://schemas.microsoft.com/office/drawing/2014/main" id="{96F90C78-9FA9-7A9D-E99E-710233B2FB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401DA2-2669-5D4B-9153-881C471ED7A1}" type="slidenum">
              <a:rPr lang="en-GB" sz="1200"/>
              <a:pPr eaLnBrk="1" hangingPunct="1"/>
              <a:t>10</a:t>
            </a:fld>
            <a:endParaRPr lang="en-GB" sz="1200"/>
          </a:p>
        </p:txBody>
      </p:sp>
    </p:spTree>
    <p:extLst>
      <p:ext uri="{BB962C8B-B14F-4D97-AF65-F5344CB8AC3E}">
        <p14:creationId xmlns:p14="http://schemas.microsoft.com/office/powerpoint/2010/main" val="2362535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9AAF1D-BBA8-B748-8AC6-645AE6213A0B}" type="slidenum">
              <a:rPr lang="en-US" smtClean="0"/>
              <a:t>14</a:t>
            </a:fld>
            <a:endParaRPr lang="en-US"/>
          </a:p>
        </p:txBody>
      </p:sp>
    </p:spTree>
    <p:extLst>
      <p:ext uri="{BB962C8B-B14F-4D97-AF65-F5344CB8AC3E}">
        <p14:creationId xmlns:p14="http://schemas.microsoft.com/office/powerpoint/2010/main" val="3180863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CA9CF61-1A09-482F-8A55-B1FE9E228C14}" type="slidenum">
              <a:rPr lang="en-GB" smtClean="0"/>
              <a:t>15</a:t>
            </a:fld>
            <a:endParaRPr lang="en-GB"/>
          </a:p>
        </p:txBody>
      </p:sp>
    </p:spTree>
    <p:extLst>
      <p:ext uri="{BB962C8B-B14F-4D97-AF65-F5344CB8AC3E}">
        <p14:creationId xmlns:p14="http://schemas.microsoft.com/office/powerpoint/2010/main" val="3424400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C81CC913-BE65-8E4D-B577-24744AFACE97}" type="datetime1">
              <a:rPr lang="en-GB" smtClean="0"/>
              <a:t>07/11/2024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3504192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20EA1C1-EB5D-274A-9350-88DEFE82D6C3}" type="datetime1">
              <a:rPr lang="en-GB" smtClean="0"/>
              <a:t>07/11/2024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2972449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04ED9B1-FE26-DD44-9606-1142C32AB2D0}" type="datetime1">
              <a:rPr lang="en-GB" smtClean="0"/>
              <a:t>07/11/2024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3225278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1AF2B57-2BA8-3E43-8B20-6401139C7492}" type="datetime1">
              <a:rPr lang="en-GB" smtClean="0"/>
              <a:t>07/11/2024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19693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CBE7ADD-3E8E-8B48-9B6E-CA4998CC79EA}" type="datetime1">
              <a:rPr lang="en-GB" smtClean="0"/>
              <a:t>07/11/2024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3057282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D1A20444-3528-7742-A159-41C6C1A2B75B}" type="datetime1">
              <a:rPr lang="en-GB" smtClean="0"/>
              <a:t>07/11/2024</a:t>
            </a:fld>
            <a:endParaRPr lang="en-GB"/>
          </a:p>
        </p:txBody>
      </p:sp>
      <p:sp>
        <p:nvSpPr>
          <p:cNvPr id="4"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1864660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4F298867-588F-7B4A-8B05-6B6A17205667}" type="datetime1">
              <a:rPr lang="en-GB" smtClean="0"/>
              <a:t>07/11/2024</a:t>
            </a:fld>
            <a:endParaRPr lang="en-GB"/>
          </a:p>
        </p:txBody>
      </p:sp>
      <p:sp>
        <p:nvSpPr>
          <p:cNvPr id="4"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2827683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F3F3101-BC3F-C444-A5EA-6533F7B4C4E6}" type="datetime1">
              <a:rPr lang="en-GB" smtClean="0"/>
              <a:t>07/11/2024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729C901-CE44-8042-A932-48AB3062A242}" type="slidenum">
              <a:rPr lang="en-GB" smtClean="0"/>
              <a:pPr>
                <a:defRPr/>
              </a:pPr>
              <a:t>‹#›</a:t>
            </a:fld>
            <a:endParaRPr lang="en-GB"/>
          </a:p>
        </p:txBody>
      </p:sp>
    </p:spTree>
    <p:extLst>
      <p:ext uri="{BB962C8B-B14F-4D97-AF65-F5344CB8AC3E}">
        <p14:creationId xmlns:p14="http://schemas.microsoft.com/office/powerpoint/2010/main" val="1008977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ABC757D-E5A2-9543-94B7-B3711C79C2A0}" type="datetime1">
              <a:rPr lang="en-GB" smtClean="0"/>
              <a:t>07/11/2024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14893455-F298-1545-BA21-ED34614ADB48}" type="slidenum">
              <a:rPr lang="en-GB" smtClean="0"/>
              <a:pPr>
                <a:defRPr/>
              </a:pPr>
              <a:t>‹#›</a:t>
            </a:fld>
            <a:endParaRPr lang="en-GB"/>
          </a:p>
        </p:txBody>
      </p:sp>
    </p:spTree>
    <p:extLst>
      <p:ext uri="{BB962C8B-B14F-4D97-AF65-F5344CB8AC3E}">
        <p14:creationId xmlns:p14="http://schemas.microsoft.com/office/powerpoint/2010/main" val="4040258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549EE3-C285-4B01-824F-3D5A367F00DB}" type="datetime1">
              <a:rPr lang="en-US" smtClean="0"/>
              <a:t>11/7/24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98507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E8AC6B8-058A-4343-95EF-F66CAFB290EB}" type="datetime1">
              <a:rPr lang="en-US" smtClean="0"/>
              <a:t>11/7/24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8087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fld id="{8F487B92-C9B7-B649-A33D-0EEF2112F874}" type="datetime1">
              <a:rPr lang="en-GB" smtClean="0"/>
              <a:t>07/11/2024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0B8205E-D760-274E-ABF0-20625064C15C}" type="slidenum">
              <a:rPr lang="en-GB" smtClean="0"/>
              <a:pPr>
                <a:defRPr/>
              </a:pPr>
              <a:t>‹#›</a:t>
            </a:fld>
            <a:endParaRPr lang="en-GB"/>
          </a:p>
        </p:txBody>
      </p:sp>
    </p:spTree>
    <p:extLst>
      <p:ext uri="{BB962C8B-B14F-4D97-AF65-F5344CB8AC3E}">
        <p14:creationId xmlns:p14="http://schemas.microsoft.com/office/powerpoint/2010/main" val="3517133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2EFDC8-7DAF-463C-956F-BB6F562F36CD}" type="datetime1">
              <a:rPr lang="en-US" smtClean="0"/>
              <a:t>11/7/24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66921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BF83F2-71E8-4D61-898F-CF95D09B0932}" type="datetime1">
              <a:rPr lang="en-US" smtClean="0"/>
              <a:t>11/7/24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772414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5B4E3F-A582-401D-B2DD-0EB2ECEF6BC5}" type="datetime1">
              <a:rPr lang="en-US" smtClean="0"/>
              <a:t>11/7/24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52515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7171395-B607-414A-B2C7-B667663058EB}" type="datetime1">
              <a:rPr lang="en-US" smtClean="0"/>
              <a:t>11/7/24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530979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7941E69-7AAC-4FF3-9A46-B5E11F5482B8}" type="datetime1">
              <a:rPr lang="en-US" smtClean="0"/>
              <a:t>11/7/24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651964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447800"/>
            <a:ext cx="2550798" cy="14478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5"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7" name="Date Placeholder 4"/>
          <p:cNvSpPr>
            <a:spLocks noGrp="1"/>
          </p:cNvSpPr>
          <p:nvPr>
            <p:ph type="dt" sz="half" idx="10"/>
          </p:nvPr>
        </p:nvSpPr>
        <p:spPr/>
        <p:txBody>
          <a:bodyPr/>
          <a:lstStyle/>
          <a:p>
            <a:fld id="{CB225ABE-D22F-47E7-859C-D86623F226CE}" type="datetime1">
              <a:rPr lang="en-US" smtClean="0"/>
              <a:t>11/7/24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543732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3659063F-7DE8-4B71-AE45-23673591B106}" type="datetime1">
              <a:rPr lang="en-US" smtClean="0"/>
              <a:t>11/7/24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372474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9C7348A0-574E-4590-B0BB-BD53264354F7}" type="datetime1">
              <a:rPr lang="en-US" smtClean="0"/>
              <a:t>11/7/24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667546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08D9A722-E655-423A-B329-3054F2875DB0}" type="datetime1">
              <a:rPr lang="en-US" smtClean="0"/>
              <a:t>11/7/24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43195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447800" y="3771174"/>
            <a:ext cx="5459737" cy="342174"/>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54575935-E407-4476-97D4-6F012AF9E92E}" type="datetime1">
              <a:rPr lang="en-US" smtClean="0"/>
              <a:t>11/7/24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2794588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D0EC1F8-5FE8-5847-861E-C2C5F96C3CD4}" type="datetime1">
              <a:rPr lang="en-GB" smtClean="0"/>
              <a:t>07/11/2024</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077D615A-6FC5-8E4E-AC5B-FE53F0F166D4}" type="slidenum">
              <a:rPr lang="en-GB" smtClean="0"/>
              <a:pPr>
                <a:defRPr/>
              </a:pPr>
              <a:t>‹#›</a:t>
            </a:fld>
            <a:endParaRPr lang="en-GB"/>
          </a:p>
        </p:txBody>
      </p:sp>
    </p:spTree>
    <p:extLst>
      <p:ext uri="{BB962C8B-B14F-4D97-AF65-F5344CB8AC3E}">
        <p14:creationId xmlns:p14="http://schemas.microsoft.com/office/powerpoint/2010/main" val="3989426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88C9F2-8148-413F-89F9-CA1522F489E0}" type="datetime1">
              <a:rPr lang="en-US" smtClean="0"/>
              <a:t>11/7/24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00203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7" name="Straight Connector 16"/>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B03BCEA-B73C-4734-829A-245D29D6F9FD}" type="datetime1">
              <a:rPr lang="en-US" smtClean="0"/>
              <a:t>11/7/24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851450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9" name="Straight Connector 18"/>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7C7EC26-3323-454E-B2BC-000244AE0AE5}" type="datetime1">
              <a:rPr lang="en-US" smtClean="0"/>
              <a:t>11/7/24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395000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DD6737-1165-47DA-91FC-1706F96BD3CB}" type="datetime1">
              <a:rPr lang="en-US" smtClean="0"/>
              <a:t>11/7/24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893131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DC762A-3FF4-4616-B170-EBA01A44BF5B}" type="datetime1">
              <a:rPr lang="en-US" smtClean="0"/>
              <a:t>11/7/24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954366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9517173B-DB79-5E45-8ACC-2907C97F1217}" type="datetime1">
              <a:rPr lang="en-GB" smtClean="0"/>
              <a:t>07/11/2024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A6FC196D-C923-1B43-9ADF-096D7B08AD4F}" type="slidenum">
              <a:rPr lang="en-GB" smtClean="0"/>
              <a:pPr>
                <a:defRPr/>
              </a:pPr>
              <a:t>‹#›</a:t>
            </a:fld>
            <a:endParaRPr lang="en-GB"/>
          </a:p>
        </p:txBody>
      </p:sp>
    </p:spTree>
    <p:extLst>
      <p:ext uri="{BB962C8B-B14F-4D97-AF65-F5344CB8AC3E}">
        <p14:creationId xmlns:p14="http://schemas.microsoft.com/office/powerpoint/2010/main" val="2580377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CFDE6AC-6A2F-634E-9A0A-94B59C20AD78}" type="datetime1">
              <a:rPr lang="en-GB" smtClean="0"/>
              <a:t>07/11/2024</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CCA09AE4-780D-1D49-A091-FB75249E2D53}" type="slidenum">
              <a:rPr lang="en-GB" smtClean="0"/>
              <a:pPr>
                <a:defRPr/>
              </a:pPr>
              <a:t>‹#›</a:t>
            </a:fld>
            <a:endParaRPr lang="en-GB"/>
          </a:p>
        </p:txBody>
      </p:sp>
    </p:spTree>
    <p:extLst>
      <p:ext uri="{BB962C8B-B14F-4D97-AF65-F5344CB8AC3E}">
        <p14:creationId xmlns:p14="http://schemas.microsoft.com/office/powerpoint/2010/main" val="389140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A2CFF3F1-51C0-724B-8F10-5FF0879A8770}" type="datetime1">
              <a:rPr lang="en-GB" smtClean="0"/>
              <a:t>07/11/2024</a:t>
            </a:fld>
            <a:endParaRPr lang="en-GB"/>
          </a:p>
        </p:txBody>
      </p:sp>
      <p:sp>
        <p:nvSpPr>
          <p:cNvPr id="5" name="Footer Placeholder 3"/>
          <p:cNvSpPr>
            <a:spLocks noGrp="1"/>
          </p:cNvSpPr>
          <p:nvPr>
            <p:ph type="ftr" sz="quarter" idx="11"/>
          </p:nvPr>
        </p:nvSpPr>
        <p:spPr/>
        <p:txBody>
          <a:bodyPr/>
          <a:lstStyle/>
          <a:p>
            <a:pPr>
              <a:defRPr/>
            </a:pPr>
            <a:endParaRPr lang="en-GB"/>
          </a:p>
        </p:txBody>
      </p:sp>
      <p:sp>
        <p:nvSpPr>
          <p:cNvPr id="6" name="Slide Number Placeholder 4"/>
          <p:cNvSpPr>
            <a:spLocks noGrp="1"/>
          </p:cNvSpPr>
          <p:nvPr>
            <p:ph type="sldNum" sz="quarter" idx="12"/>
          </p:nvPr>
        </p:nvSpPr>
        <p:spPr/>
        <p:txBody>
          <a:bodyPr/>
          <a:lstStyle/>
          <a:p>
            <a:pPr>
              <a:defRPr/>
            </a:pPr>
            <a:fld id="{FA3B001E-CC1A-0C47-9494-79FC588B5EE4}" type="slidenum">
              <a:rPr lang="en-GB" smtClean="0"/>
              <a:pPr>
                <a:defRPr/>
              </a:pPr>
              <a:t>‹#›</a:t>
            </a:fld>
            <a:endParaRPr lang="en-GB"/>
          </a:p>
        </p:txBody>
      </p:sp>
    </p:spTree>
    <p:extLst>
      <p:ext uri="{BB962C8B-B14F-4D97-AF65-F5344CB8AC3E}">
        <p14:creationId xmlns:p14="http://schemas.microsoft.com/office/powerpoint/2010/main" val="362939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C43765BD-13BE-F04A-BAB2-A118A3D8885B}" type="datetime1">
              <a:rPr lang="en-GB" smtClean="0"/>
              <a:t>07/11/2024</a:t>
            </a:fld>
            <a:endParaRPr lang="en-GB"/>
          </a:p>
        </p:txBody>
      </p:sp>
      <p:sp>
        <p:nvSpPr>
          <p:cNvPr id="5" name="Footer Placeholder 2"/>
          <p:cNvSpPr>
            <a:spLocks noGrp="1"/>
          </p:cNvSpPr>
          <p:nvPr>
            <p:ph type="ftr" sz="quarter" idx="11"/>
          </p:nvPr>
        </p:nvSpPr>
        <p:spPr/>
        <p:txBody>
          <a:bodyPr/>
          <a:lstStyle/>
          <a:p>
            <a:pPr>
              <a:defRPr/>
            </a:pPr>
            <a:endParaRPr lang="en-GB"/>
          </a:p>
        </p:txBody>
      </p:sp>
      <p:sp>
        <p:nvSpPr>
          <p:cNvPr id="6" name="Slide Number Placeholder 3"/>
          <p:cNvSpPr>
            <a:spLocks noGrp="1"/>
          </p:cNvSpPr>
          <p:nvPr>
            <p:ph type="sldNum" sz="quarter" idx="12"/>
          </p:nvPr>
        </p:nvSpPr>
        <p:spPr/>
        <p:txBody>
          <a:bodyPr/>
          <a:lstStyle/>
          <a:p>
            <a:pPr>
              <a:defRPr/>
            </a:pPr>
            <a:fld id="{CE0A1124-D10A-B843-AD62-8814F18FEC1E}" type="slidenum">
              <a:rPr lang="en-GB" smtClean="0"/>
              <a:pPr>
                <a:defRPr/>
              </a:pPr>
              <a:t>‹#›</a:t>
            </a:fld>
            <a:endParaRPr lang="en-GB"/>
          </a:p>
        </p:txBody>
      </p:sp>
    </p:spTree>
    <p:extLst>
      <p:ext uri="{BB962C8B-B14F-4D97-AF65-F5344CB8AC3E}">
        <p14:creationId xmlns:p14="http://schemas.microsoft.com/office/powerpoint/2010/main" val="808624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fld id="{11AC9774-DDC4-254C-B618-B28F7EDAFDE3}" type="datetime1">
              <a:rPr lang="en-GB" smtClean="0"/>
              <a:t>07/11/2024</a:t>
            </a:fld>
            <a:endParaRPr lang="en-GB"/>
          </a:p>
        </p:txBody>
      </p:sp>
      <p:sp>
        <p:nvSpPr>
          <p:cNvPr id="5" name="Footer Placeholder 5"/>
          <p:cNvSpPr>
            <a:spLocks noGrp="1"/>
          </p:cNvSpPr>
          <p:nvPr>
            <p:ph type="ftr" sz="quarter" idx="11"/>
          </p:nvPr>
        </p:nvSpPr>
        <p:spPr/>
        <p:txBody>
          <a:bodyPr/>
          <a:lstStyle/>
          <a:p>
            <a:pPr>
              <a:defRPr/>
            </a:pPr>
            <a:endParaRPr lang="en-GB"/>
          </a:p>
        </p:txBody>
      </p:sp>
      <p:sp>
        <p:nvSpPr>
          <p:cNvPr id="6"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980641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6ADEA4F-4FD8-EB48-B2B2-07C8C9F6D17F}" type="datetime1">
              <a:rPr lang="en-GB" smtClean="0"/>
              <a:t>07/11/2024</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DB329FB1-B9CE-BC4D-B894-47C56303E912}" type="slidenum">
              <a:rPr lang="en-GB" smtClean="0"/>
              <a:pPr>
                <a:defRPr/>
              </a:pPr>
              <a:t>‹#›</a:t>
            </a:fld>
            <a:endParaRPr lang="en-GB"/>
          </a:p>
        </p:txBody>
      </p:sp>
    </p:spTree>
    <p:extLst>
      <p:ext uri="{BB962C8B-B14F-4D97-AF65-F5344CB8AC3E}">
        <p14:creationId xmlns:p14="http://schemas.microsoft.com/office/powerpoint/2010/main" val="148851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4.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fld id="{2BF3182A-7110-E947-A68B-CEC7AFFBA55D}" type="datetime1">
              <a:rPr lang="en-GB" smtClean="0"/>
              <a:t>07/11/2024</a:t>
            </a:fld>
            <a:endParaRPr lang="en-GB"/>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GB"/>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ACF5A847-971B-7740-A7B1-C1931E320904}" type="slidenum">
              <a:rPr lang="en-GB" smtClean="0"/>
              <a:pPr>
                <a:defRPr/>
              </a:pPr>
              <a:t>‹#›</a:t>
            </a:fld>
            <a:endParaRPr lang="en-GB"/>
          </a:p>
        </p:txBody>
      </p:sp>
    </p:spTree>
    <p:extLst>
      <p:ext uri="{BB962C8B-B14F-4D97-AF65-F5344CB8AC3E}">
        <p14:creationId xmlns:p14="http://schemas.microsoft.com/office/powerpoint/2010/main" val="3694464048"/>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Lst>
  <p:hf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05C744DA-0395-44EF-A542-63ABC82CE072}" type="datetime1">
              <a:rPr lang="en-US" smtClean="0"/>
              <a:t>11/7/24</a:t>
            </a:fld>
            <a:endParaRPr lang="en-US" dirty="0"/>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3928582302"/>
      </p:ext>
    </p:extLst>
  </p:cSld>
  <p:clrMap bg1="dk1" tx1="lt1" bg2="dk2" tx2="lt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Lst>
  <p:hf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e.huawei.com/kz/eblog/industries/insights/2021/accelerating-digital-econom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visualcapitalist.com/chart-largest-companies-market-cap-15-year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t.com/content/ad012f56-4449-11e7-8519-9f94ee97d996"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europa.eu/rapid/press-release_IP-17-1784_en.ht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europa.eu/rapid/press-release_IP-18-4581_en.ht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nytimes.com/interactive/2019/06/12/opinion/facebook-google-privacy-policies.html?smid=tw-shar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www.oecd.org/daf/competition/Challenges-Competition-Internat-Coop-2014.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ctrTitle"/>
          </p:nvPr>
        </p:nvSpPr>
        <p:spPr/>
        <p:txBody>
          <a:bodyPr>
            <a:normAutofit fontScale="90000"/>
          </a:bodyPr>
          <a:lstStyle/>
          <a:p>
            <a:pPr eaLnBrk="1" hangingPunct="1"/>
            <a:r>
              <a:rPr lang="en-GB" dirty="0">
                <a:latin typeface="Trebuchet MS" charset="0"/>
              </a:rPr>
              <a:t>Competition Law in the digital era</a:t>
            </a:r>
          </a:p>
        </p:txBody>
      </p:sp>
      <p:sp>
        <p:nvSpPr>
          <p:cNvPr id="27650" name="Subtitle 2"/>
          <p:cNvSpPr>
            <a:spLocks noGrp="1"/>
          </p:cNvSpPr>
          <p:nvPr>
            <p:ph type="subTitle" idx="1"/>
          </p:nvPr>
        </p:nvSpPr>
        <p:spPr/>
        <p:txBody>
          <a:bodyPr>
            <a:normAutofit fontScale="92500" lnSpcReduction="20000"/>
          </a:bodyPr>
          <a:lstStyle/>
          <a:p>
            <a:pPr marL="63500" eaLnBrk="1" hangingPunct="1"/>
            <a:r>
              <a:rPr lang="en-GB" sz="3200" b="1" dirty="0">
                <a:latin typeface="Georgia" charset="0"/>
              </a:rPr>
              <a:t>Seminar 1: Introduction – mapping the issues</a:t>
            </a:r>
          </a:p>
          <a:p>
            <a:pPr marL="63500" eaLnBrk="1" hangingPunct="1"/>
            <a:endParaRPr lang="en-GB" sz="3200" b="1" dirty="0">
              <a:latin typeface="Georgia" charset="0"/>
            </a:endParaRPr>
          </a:p>
        </p:txBody>
      </p:sp>
      <p:sp>
        <p:nvSpPr>
          <p:cNvPr id="2" name="Slide Number Placeholder 1">
            <a:extLst>
              <a:ext uri="{FF2B5EF4-FFF2-40B4-BE49-F238E27FC236}">
                <a16:creationId xmlns:a16="http://schemas.microsoft.com/office/drawing/2014/main" id="{97C5B9D9-C980-3C58-6F00-2D3A67D257B7}"/>
              </a:ext>
            </a:extLst>
          </p:cNvPr>
          <p:cNvSpPr>
            <a:spLocks noGrp="1"/>
          </p:cNvSpPr>
          <p:nvPr>
            <p:ph type="sldNum" sz="quarter" idx="12"/>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normAutofit fontScale="90000"/>
          </a:bodyPr>
          <a:lstStyle/>
          <a:p>
            <a:r>
              <a:rPr lang="en-GB" dirty="0"/>
              <a:t>Competition law and policy: aims and objectives</a:t>
            </a:r>
            <a:endParaRPr lang="en-GB" dirty="0">
              <a:latin typeface="Arial" charset="0"/>
            </a:endParaRPr>
          </a:p>
        </p:txBody>
      </p:sp>
      <p:graphicFrame>
        <p:nvGraphicFramePr>
          <p:cNvPr id="4" name="Content Placeholder 3"/>
          <p:cNvGraphicFramePr>
            <a:graphicFrameLocks noGrp="1"/>
          </p:cNvGraphicFramePr>
          <p:nvPr>
            <p:ph idx="1"/>
          </p:nvPr>
        </p:nvGraphicFramePr>
        <p:xfrm>
          <a:off x="1524000" y="1905000"/>
          <a:ext cx="7010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0C10947B-16D4-2107-6BCE-0C04FE1E49A5}"/>
              </a:ext>
            </a:extLst>
          </p:cNvPr>
          <p:cNvSpPr>
            <a:spLocks noGrp="1"/>
          </p:cNvSpPr>
          <p:nvPr>
            <p:ph type="sldNum" sz="quarter" idx="12"/>
          </p:nvPr>
        </p:nvSpPr>
        <p:spPr/>
        <p:txBody>
          <a:bodyPr/>
          <a:lstStyle/>
          <a:p>
            <a:pPr>
              <a:defRPr/>
            </a:pPr>
            <a:fld id="{C0B8205E-D760-274E-ABF0-20625064C15C}" type="slidenum">
              <a:rPr lang="en-GB" smtClean="0"/>
              <a:pPr>
                <a:defRPr/>
              </a:pPr>
              <a:t>10</a:t>
            </a:fld>
            <a:endParaRPr lang="en-GB"/>
          </a:p>
        </p:txBody>
      </p:sp>
    </p:spTree>
    <p:extLst>
      <p:ext uri="{BB962C8B-B14F-4D97-AF65-F5344CB8AC3E}">
        <p14:creationId xmlns:p14="http://schemas.microsoft.com/office/powerpoint/2010/main" val="119820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normAutofit fontScale="90000"/>
          </a:bodyPr>
          <a:lstStyle/>
          <a:p>
            <a:r>
              <a:rPr lang="en-GB" dirty="0"/>
              <a:t>Competition law and policy: aims and objectives</a:t>
            </a:r>
            <a:endParaRPr lang="el-GR" dirty="0">
              <a:solidFill>
                <a:schemeClr val="hlink"/>
              </a:solidFill>
              <a:latin typeface="Arial" charset="0"/>
            </a:endParaRPr>
          </a:p>
        </p:txBody>
      </p:sp>
      <p:sp>
        <p:nvSpPr>
          <p:cNvPr id="18434" name="Rectangle 3"/>
          <p:cNvSpPr>
            <a:spLocks noGrp="1" noChangeArrowheads="1"/>
          </p:cNvSpPr>
          <p:nvPr>
            <p:ph idx="1"/>
          </p:nvPr>
        </p:nvSpPr>
        <p:spPr>
          <a:xfrm>
            <a:off x="0" y="1988840"/>
            <a:ext cx="9143999" cy="4416442"/>
          </a:xfrm>
        </p:spPr>
        <p:txBody>
          <a:bodyPr>
            <a:normAutofit lnSpcReduction="10000"/>
          </a:bodyPr>
          <a:lstStyle/>
          <a:p>
            <a:pPr algn="just" eaLnBrk="1" hangingPunct="1">
              <a:buFont typeface="Wingdings" charset="0"/>
              <a:buChar char="Ø"/>
            </a:pPr>
            <a:endParaRPr lang="en-GB" sz="2000" i="1" dirty="0"/>
          </a:p>
          <a:p>
            <a:pPr algn="just" eaLnBrk="1" hangingPunct="1">
              <a:buFont typeface="Wingdings" charset="0"/>
              <a:buChar char="Ø"/>
            </a:pPr>
            <a:r>
              <a:rPr lang="en-GB" sz="2000" i="1" dirty="0"/>
              <a:t>Competition policy does not exist in a vacuum: it is an </a:t>
            </a:r>
            <a:r>
              <a:rPr lang="en-GB" sz="2000" b="1" i="1" dirty="0"/>
              <a:t>expression of the current values and aims of society</a:t>
            </a:r>
            <a:r>
              <a:rPr lang="en-GB" sz="2000" i="1" dirty="0"/>
              <a:t> and is as </a:t>
            </a:r>
            <a:r>
              <a:rPr lang="en-GB" sz="2000" b="1" i="1" dirty="0"/>
              <a:t>susceptible to change as political thinking generally</a:t>
            </a:r>
            <a:r>
              <a:rPr lang="en-GB" sz="2000" i="1" dirty="0"/>
              <a:t>’</a:t>
            </a:r>
            <a:r>
              <a:rPr lang="en-GB" altLang="ja-JP" sz="2000" dirty="0"/>
              <a:t> [R Whish, </a:t>
            </a:r>
            <a:r>
              <a:rPr lang="en-GB" altLang="ja-JP" sz="2000" i="1" dirty="0"/>
              <a:t>Competition Law</a:t>
            </a:r>
            <a:r>
              <a:rPr lang="en-GB" altLang="ja-JP" sz="2000" dirty="0"/>
              <a:t> (OUP 2009) 19]</a:t>
            </a:r>
            <a:endParaRPr lang="en-GB" sz="2000" i="1" dirty="0"/>
          </a:p>
          <a:p>
            <a:pPr algn="just" eaLnBrk="1" hangingPunct="1">
              <a:buFont typeface="Wingdings" charset="0"/>
              <a:buChar char="Ø"/>
            </a:pPr>
            <a:r>
              <a:rPr lang="en-GB" sz="2000" i="1" dirty="0"/>
              <a:t>‘...</a:t>
            </a:r>
            <a:r>
              <a:rPr lang="en-GB" sz="2000" b="1" i="1" dirty="0"/>
              <a:t>Competition policy</a:t>
            </a:r>
            <a:r>
              <a:rPr lang="en-GB" sz="2000" i="1" dirty="0"/>
              <a:t> cannot be pursued in isolation, as an end in itself, without reference to the </a:t>
            </a:r>
            <a:r>
              <a:rPr lang="en-GB" sz="2000" b="1" i="1" dirty="0"/>
              <a:t>legal, economic, political, and social context</a:t>
            </a:r>
            <a:r>
              <a:rPr lang="en-GB" sz="2000" i="1" dirty="0"/>
              <a:t>’</a:t>
            </a:r>
            <a:r>
              <a:rPr lang="en-GB" altLang="ja-JP" sz="2000" dirty="0"/>
              <a:t> [Commission (EC), </a:t>
            </a:r>
            <a:r>
              <a:rPr lang="en-GB" altLang="ja-JP" sz="2000" dirty="0" err="1"/>
              <a:t>XXIInd</a:t>
            </a:r>
            <a:r>
              <a:rPr lang="en-GB" altLang="ja-JP" sz="2000" dirty="0"/>
              <a:t> Report on Competition Policy, (1992) 13]</a:t>
            </a:r>
          </a:p>
          <a:p>
            <a:pPr algn="just">
              <a:buFont typeface="Wingdings" charset="0"/>
              <a:buChar char="Ø"/>
            </a:pPr>
            <a:r>
              <a:rPr lang="en-GB" altLang="ja-JP" sz="2000" dirty="0"/>
              <a:t>Sponge – like characteristics of competition law</a:t>
            </a:r>
          </a:p>
          <a:p>
            <a:pPr marL="0" indent="0" algn="just">
              <a:buNone/>
            </a:pPr>
            <a:r>
              <a:rPr lang="en-GB" altLang="ja-JP" sz="2000" dirty="0"/>
              <a:t>‘[Competition law] by its nature provides for an absorbent and flexible platform which soaks up national values and interests’. [A </a:t>
            </a:r>
            <a:r>
              <a:rPr lang="en-GB" altLang="ja-JP" sz="2000" dirty="0" err="1"/>
              <a:t>Ezrachi</a:t>
            </a:r>
            <a:r>
              <a:rPr lang="en-GB" altLang="ja-JP" sz="2000" dirty="0"/>
              <a:t>, Sponge]</a:t>
            </a:r>
          </a:p>
          <a:p>
            <a:pPr algn="just" eaLnBrk="1" hangingPunct="1">
              <a:buFont typeface="Wingdings" charset="0"/>
              <a:buNone/>
            </a:pPr>
            <a:endParaRPr lang="en-GB" sz="2000" dirty="0"/>
          </a:p>
          <a:p>
            <a:pPr algn="just" eaLnBrk="1" hangingPunct="1">
              <a:buFont typeface="Wingdings" charset="0"/>
              <a:buNone/>
            </a:pPr>
            <a:endParaRPr lang="en-US" sz="2000" dirty="0"/>
          </a:p>
        </p:txBody>
      </p:sp>
      <p:sp>
        <p:nvSpPr>
          <p:cNvPr id="2" name="Slide Number Placeholder 1">
            <a:extLst>
              <a:ext uri="{FF2B5EF4-FFF2-40B4-BE49-F238E27FC236}">
                <a16:creationId xmlns:a16="http://schemas.microsoft.com/office/drawing/2014/main" id="{DAE62475-28E9-729D-A638-B3561F5417F2}"/>
              </a:ext>
            </a:extLst>
          </p:cNvPr>
          <p:cNvSpPr>
            <a:spLocks noGrp="1"/>
          </p:cNvSpPr>
          <p:nvPr>
            <p:ph type="sldNum" sz="quarter" idx="12"/>
          </p:nvPr>
        </p:nvSpPr>
        <p:spPr/>
        <p:txBody>
          <a:bodyPr/>
          <a:lstStyle/>
          <a:p>
            <a:pPr>
              <a:defRPr/>
            </a:pPr>
            <a:fld id="{C0B8205E-D760-274E-ABF0-20625064C15C}" type="slidenum">
              <a:rPr lang="en-GB" smtClean="0"/>
              <a:pPr>
                <a:defRPr/>
              </a:pPr>
              <a:t>11</a:t>
            </a:fld>
            <a:endParaRPr lang="en-GB"/>
          </a:p>
        </p:txBody>
      </p:sp>
    </p:spTree>
    <p:extLst>
      <p:ext uri="{BB962C8B-B14F-4D97-AF65-F5344CB8AC3E}">
        <p14:creationId xmlns:p14="http://schemas.microsoft.com/office/powerpoint/2010/main" val="2667738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Competition law: scope</a:t>
            </a:r>
          </a:p>
        </p:txBody>
      </p:sp>
      <p:sp>
        <p:nvSpPr>
          <p:cNvPr id="3" name="Content Placeholder 2"/>
          <p:cNvSpPr>
            <a:spLocks noGrp="1"/>
          </p:cNvSpPr>
          <p:nvPr>
            <p:ph idx="1"/>
          </p:nvPr>
        </p:nvSpPr>
        <p:spPr>
          <a:xfrm>
            <a:off x="0" y="2052925"/>
            <a:ext cx="9144000" cy="4805075"/>
          </a:xfrm>
        </p:spPr>
        <p:txBody>
          <a:bodyPr>
            <a:normAutofit/>
          </a:bodyPr>
          <a:lstStyle/>
          <a:p>
            <a:r>
              <a:rPr lang="en-GB" dirty="0"/>
              <a:t>Bilateral/multilateral conduct</a:t>
            </a:r>
          </a:p>
          <a:p>
            <a:pPr lvl="1"/>
            <a:r>
              <a:rPr lang="en-GB" dirty="0"/>
              <a:t>Horizontal Arrangements</a:t>
            </a:r>
          </a:p>
          <a:p>
            <a:pPr lvl="1"/>
            <a:r>
              <a:rPr lang="en-GB" dirty="0"/>
              <a:t>Vertical Arrangements</a:t>
            </a:r>
          </a:p>
          <a:p>
            <a:r>
              <a:rPr lang="en-GB" dirty="0"/>
              <a:t>Unilateral/Single firm conduct</a:t>
            </a:r>
          </a:p>
          <a:p>
            <a:r>
              <a:rPr lang="en-GB" dirty="0"/>
              <a:t>“Antitrust” </a:t>
            </a:r>
            <a:r>
              <a:rPr lang="en-GB" dirty="0">
                <a:sym typeface="Wingdings" pitchFamily="2" charset="2"/>
              </a:rPr>
              <a:t> ex post control</a:t>
            </a:r>
            <a:endParaRPr lang="en-GB" dirty="0"/>
          </a:p>
          <a:p>
            <a:r>
              <a:rPr lang="en-GB" dirty="0"/>
              <a:t>Merger control </a:t>
            </a:r>
            <a:r>
              <a:rPr lang="en-GB" dirty="0">
                <a:sym typeface="Wingdings" pitchFamily="2" charset="2"/>
              </a:rPr>
              <a:t> ex ante control</a:t>
            </a:r>
            <a:endParaRPr lang="en-GB" dirty="0"/>
          </a:p>
          <a:p>
            <a:endParaRPr lang="en-GB" dirty="0"/>
          </a:p>
        </p:txBody>
      </p:sp>
      <p:sp>
        <p:nvSpPr>
          <p:cNvPr id="4" name="Slide Number Placeholder 3">
            <a:extLst>
              <a:ext uri="{FF2B5EF4-FFF2-40B4-BE49-F238E27FC236}">
                <a16:creationId xmlns:a16="http://schemas.microsoft.com/office/drawing/2014/main" id="{C175D4F5-FB9D-776A-4B89-9E89355B1261}"/>
              </a:ext>
            </a:extLst>
          </p:cNvPr>
          <p:cNvSpPr>
            <a:spLocks noGrp="1"/>
          </p:cNvSpPr>
          <p:nvPr>
            <p:ph type="sldNum" sz="quarter" idx="12"/>
          </p:nvPr>
        </p:nvSpPr>
        <p:spPr/>
        <p:txBody>
          <a:bodyPr/>
          <a:lstStyle/>
          <a:p>
            <a:pPr>
              <a:defRPr/>
            </a:pPr>
            <a:fld id="{C0B8205E-D760-274E-ABF0-20625064C15C}" type="slidenum">
              <a:rPr lang="en-GB" smtClean="0"/>
              <a:pPr>
                <a:defRPr/>
              </a:pPr>
              <a:t>12</a:t>
            </a:fld>
            <a:endParaRPr lang="en-GB"/>
          </a:p>
        </p:txBody>
      </p:sp>
    </p:spTree>
    <p:extLst>
      <p:ext uri="{BB962C8B-B14F-4D97-AF65-F5344CB8AC3E}">
        <p14:creationId xmlns:p14="http://schemas.microsoft.com/office/powerpoint/2010/main" val="1025329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B456D-D6EE-2BF3-E9C4-38194D9B6541}"/>
              </a:ext>
            </a:extLst>
          </p:cNvPr>
          <p:cNvSpPr>
            <a:spLocks noGrp="1"/>
          </p:cNvSpPr>
          <p:nvPr>
            <p:ph type="ctrTitle"/>
          </p:nvPr>
        </p:nvSpPr>
        <p:spPr/>
        <p:txBody>
          <a:bodyPr/>
          <a:lstStyle/>
          <a:p>
            <a:r>
              <a:rPr lang="en-US" sz="4200" dirty="0"/>
              <a:t>Competition Law and Policy in </a:t>
            </a:r>
            <a:r>
              <a:rPr lang="en-US" sz="4200"/>
              <a:t>Digital Markets</a:t>
            </a:r>
            <a:br>
              <a:rPr lang="en-US" sz="4200" dirty="0"/>
            </a:br>
            <a:endParaRPr lang="en-US" sz="4200" dirty="0"/>
          </a:p>
        </p:txBody>
      </p:sp>
      <p:sp>
        <p:nvSpPr>
          <p:cNvPr id="5" name="Subtitle 4">
            <a:extLst>
              <a:ext uri="{FF2B5EF4-FFF2-40B4-BE49-F238E27FC236}">
                <a16:creationId xmlns:a16="http://schemas.microsoft.com/office/drawing/2014/main" id="{2B639B36-6B15-55A9-2230-3AFB2DFF47F1}"/>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2E434B50-7FC3-06FA-2786-691ED4D6DDDC}"/>
              </a:ext>
            </a:extLst>
          </p:cNvPr>
          <p:cNvSpPr>
            <a:spLocks noGrp="1"/>
          </p:cNvSpPr>
          <p:nvPr>
            <p:ph type="sldNum" sz="quarter" idx="12"/>
          </p:nvPr>
        </p:nvSpPr>
        <p:spPr/>
        <p:txBody>
          <a:bodyPr/>
          <a:lstStyle/>
          <a:p>
            <a:fld id="{886BB73A-582F-4420-9A14-CB10A2B2E5E8}" type="slidenum">
              <a:rPr lang="en-US" smtClean="0"/>
              <a:t>13</a:t>
            </a:fld>
            <a:endParaRPr lang="en-US"/>
          </a:p>
        </p:txBody>
      </p:sp>
    </p:spTree>
    <p:extLst>
      <p:ext uri="{BB962C8B-B14F-4D97-AF65-F5344CB8AC3E}">
        <p14:creationId xmlns:p14="http://schemas.microsoft.com/office/powerpoint/2010/main" val="1207691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9A6D-040B-4F4B-A2BB-FAFE8AFF6149}"/>
              </a:ext>
            </a:extLst>
          </p:cNvPr>
          <p:cNvSpPr>
            <a:spLocks noGrp="1"/>
          </p:cNvSpPr>
          <p:nvPr>
            <p:ph type="title"/>
          </p:nvPr>
        </p:nvSpPr>
        <p:spPr/>
        <p:txBody>
          <a:bodyPr/>
          <a:lstStyle/>
          <a:p>
            <a:r>
              <a:rPr lang="en-US" dirty="0"/>
              <a:t>Structure</a:t>
            </a:r>
          </a:p>
        </p:txBody>
      </p:sp>
      <p:graphicFrame>
        <p:nvGraphicFramePr>
          <p:cNvPr id="4" name="Content Placeholder 3">
            <a:extLst>
              <a:ext uri="{FF2B5EF4-FFF2-40B4-BE49-F238E27FC236}">
                <a16:creationId xmlns:a16="http://schemas.microsoft.com/office/drawing/2014/main" id="{240DE512-19FD-9348-BCFD-B218B6064158}"/>
              </a:ext>
            </a:extLst>
          </p:cNvPr>
          <p:cNvGraphicFramePr>
            <a:graphicFrameLocks noGrp="1"/>
          </p:cNvGraphicFramePr>
          <p:nvPr>
            <p:ph idx="1"/>
            <p:extLst>
              <p:ext uri="{D42A27DB-BD31-4B8C-83A1-F6EECF244321}">
                <p14:modId xmlns:p14="http://schemas.microsoft.com/office/powerpoint/2010/main" val="135708383"/>
              </p:ext>
            </p:extLst>
          </p:nvPr>
        </p:nvGraphicFramePr>
        <p:xfrm>
          <a:off x="125760" y="2586946"/>
          <a:ext cx="8892480" cy="3975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08B9C1EE-1C40-4142-802F-ADB4D6D4343A}" type="slidenum">
              <a:rPr lang="en-US" smtClean="0"/>
              <a:t>14</a:t>
            </a:fld>
            <a:endParaRPr lang="en-US"/>
          </a:p>
        </p:txBody>
      </p:sp>
    </p:spTree>
    <p:extLst>
      <p:ext uri="{BB962C8B-B14F-4D97-AF65-F5344CB8AC3E}">
        <p14:creationId xmlns:p14="http://schemas.microsoft.com/office/powerpoint/2010/main" val="1695360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01691" y="999169"/>
            <a:ext cx="1966130" cy="1307705"/>
          </a:xfrm>
          <a:prstGeom prst="rect">
            <a:avLst/>
          </a:prstGeom>
        </p:spPr>
      </p:pic>
      <p:sp>
        <p:nvSpPr>
          <p:cNvPr id="2" name="Title 1"/>
          <p:cNvSpPr>
            <a:spLocks noGrp="1"/>
          </p:cNvSpPr>
          <p:nvPr>
            <p:ph type="title"/>
          </p:nvPr>
        </p:nvSpPr>
        <p:spPr>
          <a:xfrm>
            <a:off x="484584" y="1127822"/>
            <a:ext cx="7053542" cy="1050398"/>
          </a:xfrm>
        </p:spPr>
        <p:txBody>
          <a:bodyPr/>
          <a:lstStyle/>
          <a:p>
            <a:endParaRPr lang="en-GB" dirty="0"/>
          </a:p>
        </p:txBody>
      </p:sp>
      <p:sp>
        <p:nvSpPr>
          <p:cNvPr id="3" name="Text Placeholder 2"/>
          <p:cNvSpPr>
            <a:spLocks noGrp="1"/>
          </p:cNvSpPr>
          <p:nvPr>
            <p:ph type="body" idx="1"/>
          </p:nvPr>
        </p:nvSpPr>
        <p:spPr/>
        <p:txBody>
          <a:bodyPr/>
          <a:lstStyle/>
          <a:p>
            <a:endParaRPr lang="en-GB"/>
          </a:p>
        </p:txBody>
      </p:sp>
      <p:sp>
        <p:nvSpPr>
          <p:cNvPr id="4" name="Content Placeholder 3"/>
          <p:cNvSpPr>
            <a:spLocks noGrp="1"/>
          </p:cNvSpPr>
          <p:nvPr>
            <p:ph sz="half" idx="2"/>
          </p:nvPr>
        </p:nvSpPr>
        <p:spPr/>
        <p:txBody>
          <a:bodyPr>
            <a:normAutofit lnSpcReduction="10000"/>
          </a:bodyPr>
          <a:lstStyle/>
          <a:p>
            <a:pPr marL="0" indent="0" algn="just">
              <a:buNone/>
            </a:pPr>
            <a:r>
              <a:rPr lang="en-GB" dirty="0"/>
              <a:t>“A Union of rights, where every human being would be equal. A Union of fairness, where no one would be left behind.</a:t>
            </a:r>
          </a:p>
          <a:p>
            <a:pPr marL="0" indent="0" algn="just">
              <a:buNone/>
            </a:pPr>
            <a:r>
              <a:rPr lang="en-GB" dirty="0"/>
              <a:t>That's why the competition rules have been part of the Treaty since the very first day. Because they make sure that our markets work for everyone […] So a fair society has to begin with fair markets.</a:t>
            </a:r>
          </a:p>
          <a:p>
            <a:pPr marL="0" indent="0" algn="just">
              <a:buNone/>
            </a:pPr>
            <a:endParaRPr lang="en-GB" dirty="0"/>
          </a:p>
        </p:txBody>
      </p:sp>
      <p:sp>
        <p:nvSpPr>
          <p:cNvPr id="5" name="Text Placeholder 4"/>
          <p:cNvSpPr>
            <a:spLocks noGrp="1"/>
          </p:cNvSpPr>
          <p:nvPr>
            <p:ph type="body" sz="quarter" idx="3"/>
          </p:nvPr>
        </p:nvSpPr>
        <p:spPr/>
        <p:txBody>
          <a:bodyPr/>
          <a:lstStyle/>
          <a:p>
            <a:endParaRPr lang="en-GB"/>
          </a:p>
        </p:txBody>
      </p:sp>
      <p:sp>
        <p:nvSpPr>
          <p:cNvPr id="6" name="Content Placeholder 5"/>
          <p:cNvSpPr>
            <a:spLocks noGrp="1"/>
          </p:cNvSpPr>
          <p:nvPr>
            <p:ph sz="quarter" idx="4"/>
          </p:nvPr>
        </p:nvSpPr>
        <p:spPr>
          <a:xfrm>
            <a:off x="4240872" y="2743200"/>
            <a:ext cx="4520224" cy="2806304"/>
          </a:xfrm>
        </p:spPr>
        <p:txBody>
          <a:bodyPr>
            <a:normAutofit lnSpcReduction="10000"/>
          </a:bodyPr>
          <a:lstStyle/>
          <a:p>
            <a:r>
              <a:rPr lang="en-GB" dirty="0"/>
              <a:t>[…] we all have something in common. We all care about fairness. And the rules on data protection, on competition and on consumer protection all play a part in making that fairness a reality.</a:t>
            </a:r>
          </a:p>
          <a:p>
            <a:endParaRPr lang="en-GB" dirty="0"/>
          </a:p>
        </p:txBody>
      </p:sp>
      <p:sp>
        <p:nvSpPr>
          <p:cNvPr id="7" name="TextBox 6"/>
          <p:cNvSpPr txBox="1"/>
          <p:nvPr/>
        </p:nvSpPr>
        <p:spPr>
          <a:xfrm>
            <a:off x="800832" y="6129380"/>
            <a:ext cx="3351848" cy="253916"/>
          </a:xfrm>
          <a:prstGeom prst="rect">
            <a:avLst/>
          </a:prstGeom>
          <a:noFill/>
        </p:spPr>
        <p:txBody>
          <a:bodyPr wrap="square" rtlCol="0">
            <a:spAutoFit/>
          </a:bodyPr>
          <a:lstStyle/>
          <a:p>
            <a:r>
              <a:rPr lang="en-GB" sz="1050" dirty="0">
                <a:solidFill>
                  <a:srgbClr val="FF0000"/>
                </a:solidFill>
              </a:rPr>
              <a:t>Europa Lecture, Leiden University, 14 June 2017</a:t>
            </a:r>
          </a:p>
        </p:txBody>
      </p:sp>
      <p:sp>
        <p:nvSpPr>
          <p:cNvPr id="8" name="TextBox 7"/>
          <p:cNvSpPr txBox="1"/>
          <p:nvPr/>
        </p:nvSpPr>
        <p:spPr>
          <a:xfrm>
            <a:off x="4713617" y="4581128"/>
            <a:ext cx="3574733" cy="692497"/>
          </a:xfrm>
          <a:prstGeom prst="rect">
            <a:avLst/>
          </a:prstGeom>
          <a:noFill/>
        </p:spPr>
        <p:txBody>
          <a:bodyPr wrap="square" rtlCol="0">
            <a:spAutoFit/>
          </a:bodyPr>
          <a:lstStyle/>
          <a:p>
            <a:endParaRPr lang="en-GB" dirty="0">
              <a:solidFill>
                <a:srgbClr val="FF0000"/>
              </a:solidFill>
            </a:endParaRPr>
          </a:p>
          <a:p>
            <a:r>
              <a:rPr lang="en-GB" sz="1050" dirty="0">
                <a:solidFill>
                  <a:srgbClr val="FF0000"/>
                </a:solidFill>
              </a:rPr>
              <a:t>EDPS-BEUC Conference on Big Data, 	Brussels, 29 September 2016</a:t>
            </a:r>
          </a:p>
        </p:txBody>
      </p:sp>
      <p:sp>
        <p:nvSpPr>
          <p:cNvPr id="10" name="Slide Number Placeholder 9"/>
          <p:cNvSpPr>
            <a:spLocks noGrp="1"/>
          </p:cNvSpPr>
          <p:nvPr>
            <p:ph type="sldNum" sz="quarter" idx="12"/>
          </p:nvPr>
        </p:nvSpPr>
        <p:spPr/>
        <p:txBody>
          <a:bodyPr/>
          <a:lstStyle/>
          <a:p>
            <a:fld id="{08B9C1EE-1C40-4142-802F-ADB4D6D4343A}" type="slidenum">
              <a:rPr lang="en-US" smtClean="0"/>
              <a:t>15</a:t>
            </a:fld>
            <a:endParaRPr lang="en-US"/>
          </a:p>
        </p:txBody>
      </p:sp>
    </p:spTree>
    <p:extLst>
      <p:ext uri="{BB962C8B-B14F-4D97-AF65-F5344CB8AC3E}">
        <p14:creationId xmlns:p14="http://schemas.microsoft.com/office/powerpoint/2010/main" val="3834229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Content Placeholder 6"/>
          <p:cNvPicPr>
            <a:picLocks noGrp="1" noChangeAspect="1"/>
          </p:cNvPicPr>
          <p:nvPr>
            <p:ph idx="1"/>
          </p:nvPr>
        </p:nvPicPr>
        <p:blipFill>
          <a:blip r:embed="rId3"/>
          <a:stretch>
            <a:fillRect/>
          </a:stretch>
        </p:blipFill>
        <p:spPr>
          <a:xfrm>
            <a:off x="6621274" y="3753375"/>
            <a:ext cx="2286262" cy="1948981"/>
          </a:xfrm>
          <a:prstGeom prst="rect">
            <a:avLst/>
          </a:prstGeom>
        </p:spPr>
      </p:pic>
      <p:sp>
        <p:nvSpPr>
          <p:cNvPr id="5" name="Rounded Rectangle 4"/>
          <p:cNvSpPr/>
          <p:nvPr/>
        </p:nvSpPr>
        <p:spPr>
          <a:xfrm>
            <a:off x="58544" y="1316749"/>
            <a:ext cx="7050359" cy="2316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GB" sz="1350" dirty="0">
                <a:solidFill>
                  <a:prstClr val="white"/>
                </a:solidFill>
                <a:latin typeface="Century Gothic" panose="020B0502020202020204"/>
              </a:rPr>
              <a:t>Such considerations as the fear that</a:t>
            </a:r>
          </a:p>
          <a:p>
            <a:pPr algn="ctr" defTabSz="342900" fontAlgn="auto">
              <a:spcBef>
                <a:spcPts val="0"/>
              </a:spcBef>
              <a:spcAft>
                <a:spcPts val="0"/>
              </a:spcAft>
            </a:pPr>
            <a:r>
              <a:rPr lang="en-GB" sz="1350" dirty="0">
                <a:solidFill>
                  <a:prstClr val="white"/>
                </a:solidFill>
                <a:latin typeface="Century Gothic" panose="020B0502020202020204"/>
              </a:rPr>
              <a:t>excessive concentration of economic power will foster antidemocratic</a:t>
            </a:r>
          </a:p>
          <a:p>
            <a:pPr algn="ctr" defTabSz="342900" fontAlgn="auto">
              <a:spcBef>
                <a:spcPts val="0"/>
              </a:spcBef>
              <a:spcAft>
                <a:spcPts val="0"/>
              </a:spcAft>
            </a:pPr>
            <a:r>
              <a:rPr lang="en-GB" sz="1350" dirty="0">
                <a:solidFill>
                  <a:prstClr val="white"/>
                </a:solidFill>
                <a:latin typeface="Century Gothic" panose="020B0502020202020204"/>
              </a:rPr>
              <a:t>political pressures, the desire to reduce the range of private</a:t>
            </a:r>
          </a:p>
          <a:p>
            <a:pPr algn="ctr" defTabSz="342900" fontAlgn="auto">
              <a:spcBef>
                <a:spcPts val="0"/>
              </a:spcBef>
              <a:spcAft>
                <a:spcPts val="0"/>
              </a:spcAft>
            </a:pPr>
            <a:r>
              <a:rPr lang="en-GB" sz="1350" dirty="0">
                <a:solidFill>
                  <a:prstClr val="white"/>
                </a:solidFill>
                <a:latin typeface="Century Gothic" panose="020B0502020202020204"/>
              </a:rPr>
              <a:t>discretion by a few in order to enhance individual freedom, and the</a:t>
            </a:r>
          </a:p>
          <a:p>
            <a:pPr algn="ctr" defTabSz="342900" fontAlgn="auto">
              <a:spcBef>
                <a:spcPts val="0"/>
              </a:spcBef>
              <a:spcAft>
                <a:spcPts val="0"/>
              </a:spcAft>
            </a:pPr>
            <a:r>
              <a:rPr lang="en-GB" sz="1350" dirty="0">
                <a:solidFill>
                  <a:prstClr val="white"/>
                </a:solidFill>
                <a:latin typeface="Century Gothic" panose="020B0502020202020204"/>
              </a:rPr>
              <a:t>fear that increased governmental intrusion will become necessary</a:t>
            </a:r>
          </a:p>
          <a:p>
            <a:pPr algn="ctr" defTabSz="342900" fontAlgn="auto">
              <a:spcBef>
                <a:spcPts val="0"/>
              </a:spcBef>
              <a:spcAft>
                <a:spcPts val="0"/>
              </a:spcAft>
            </a:pPr>
            <a:r>
              <a:rPr lang="en-GB" sz="1350" dirty="0">
                <a:solidFill>
                  <a:prstClr val="white"/>
                </a:solidFill>
                <a:latin typeface="Century Gothic" panose="020B0502020202020204"/>
              </a:rPr>
              <a:t>if the economy is dominated by the few, can and should be feasibly</a:t>
            </a:r>
          </a:p>
          <a:p>
            <a:pPr algn="ctr" defTabSz="342900" fontAlgn="auto">
              <a:spcBef>
                <a:spcPts val="0"/>
              </a:spcBef>
              <a:spcAft>
                <a:spcPts val="0"/>
              </a:spcAft>
            </a:pPr>
            <a:r>
              <a:rPr lang="en-GB" sz="1350" dirty="0">
                <a:solidFill>
                  <a:prstClr val="white"/>
                </a:solidFill>
                <a:latin typeface="Century Gothic" panose="020B0502020202020204"/>
              </a:rPr>
              <a:t>incorporated into the antitrust equation. Although economic concerns</a:t>
            </a:r>
          </a:p>
          <a:p>
            <a:pPr algn="ctr" defTabSz="342900" fontAlgn="auto">
              <a:spcBef>
                <a:spcPts val="0"/>
              </a:spcBef>
              <a:spcAft>
                <a:spcPts val="0"/>
              </a:spcAft>
            </a:pPr>
            <a:r>
              <a:rPr lang="en-GB" sz="1350" dirty="0">
                <a:solidFill>
                  <a:prstClr val="white"/>
                </a:solidFill>
                <a:latin typeface="Century Gothic" panose="020B0502020202020204"/>
              </a:rPr>
              <a:t>would remain paramount, to ignore these non-economic factors</a:t>
            </a:r>
          </a:p>
          <a:p>
            <a:pPr algn="ctr" defTabSz="342900" fontAlgn="auto">
              <a:spcBef>
                <a:spcPts val="0"/>
              </a:spcBef>
              <a:spcAft>
                <a:spcPts val="0"/>
              </a:spcAft>
            </a:pPr>
            <a:r>
              <a:rPr lang="en-GB" sz="1350" dirty="0">
                <a:solidFill>
                  <a:prstClr val="white"/>
                </a:solidFill>
                <a:latin typeface="Century Gothic" panose="020B0502020202020204"/>
              </a:rPr>
              <a:t>would be to ignore the bases of antitrust legislation and the</a:t>
            </a:r>
          </a:p>
          <a:p>
            <a:pPr algn="ctr" defTabSz="342900" fontAlgn="auto">
              <a:spcBef>
                <a:spcPts val="0"/>
              </a:spcBef>
              <a:spcAft>
                <a:spcPts val="0"/>
              </a:spcAft>
            </a:pPr>
            <a:r>
              <a:rPr lang="en-GB" sz="1350" dirty="0">
                <a:solidFill>
                  <a:prstClr val="white"/>
                </a:solidFill>
                <a:latin typeface="Century Gothic" panose="020B0502020202020204"/>
              </a:rPr>
              <a:t>political consensus by which antitrust has been supported.</a:t>
            </a:r>
          </a:p>
        </p:txBody>
      </p:sp>
      <p:sp>
        <p:nvSpPr>
          <p:cNvPr id="6" name="TextBox 5"/>
          <p:cNvSpPr txBox="1"/>
          <p:nvPr/>
        </p:nvSpPr>
        <p:spPr>
          <a:xfrm>
            <a:off x="484583" y="4930233"/>
            <a:ext cx="5545439" cy="507831"/>
          </a:xfrm>
          <a:prstGeom prst="rect">
            <a:avLst/>
          </a:prstGeom>
          <a:noFill/>
        </p:spPr>
        <p:txBody>
          <a:bodyPr wrap="square" rtlCol="0">
            <a:spAutoFit/>
          </a:bodyPr>
          <a:lstStyle/>
          <a:p>
            <a:pPr defTabSz="342900" fontAlgn="auto">
              <a:spcBef>
                <a:spcPts val="0"/>
              </a:spcBef>
              <a:spcAft>
                <a:spcPts val="0"/>
              </a:spcAft>
            </a:pPr>
            <a:r>
              <a:rPr lang="en-GB" sz="1350" dirty="0">
                <a:solidFill>
                  <a:prstClr val="white"/>
                </a:solidFill>
                <a:latin typeface="Century Gothic" panose="020B0502020202020204"/>
                <a:ea typeface="+mn-ea"/>
                <a:cs typeface="+mn-cs"/>
              </a:rPr>
              <a:t>R </a:t>
            </a:r>
            <a:r>
              <a:rPr lang="en-GB" sz="1350" dirty="0" err="1">
                <a:solidFill>
                  <a:prstClr val="white"/>
                </a:solidFill>
                <a:latin typeface="Century Gothic" panose="020B0502020202020204"/>
                <a:ea typeface="+mn-ea"/>
                <a:cs typeface="+mn-cs"/>
              </a:rPr>
              <a:t>Pitofsky</a:t>
            </a:r>
            <a:r>
              <a:rPr lang="en-GB" sz="1350" dirty="0">
                <a:solidFill>
                  <a:prstClr val="white"/>
                </a:solidFill>
                <a:latin typeface="Century Gothic" panose="020B0502020202020204"/>
                <a:ea typeface="+mn-ea"/>
                <a:cs typeface="+mn-cs"/>
              </a:rPr>
              <a:t>, The Political Content of Antitrust (1979), U. Pa. L Rev. 1051, 1075</a:t>
            </a:r>
          </a:p>
        </p:txBody>
      </p:sp>
      <p:sp>
        <p:nvSpPr>
          <p:cNvPr id="3" name="Slide Number Placeholder 2"/>
          <p:cNvSpPr>
            <a:spLocks noGrp="1"/>
          </p:cNvSpPr>
          <p:nvPr>
            <p:ph type="sldNum" sz="quarter" idx="12"/>
          </p:nvPr>
        </p:nvSpPr>
        <p:spPr/>
        <p:txBody>
          <a:bodyPr/>
          <a:lstStyle/>
          <a:p>
            <a:pPr defTabSz="342900" fontAlgn="auto">
              <a:spcBef>
                <a:spcPts val="0"/>
              </a:spcBef>
              <a:spcAft>
                <a:spcPts val="0"/>
              </a:spcAft>
            </a:pPr>
            <a:fld id="{D57F1E4F-1CFF-5643-939E-02111984F565}" type="slidenum">
              <a:rPr lang="en-US">
                <a:solidFill>
                  <a:prstClr val="white">
                    <a:tint val="75000"/>
                  </a:prstClr>
                </a:solidFill>
                <a:latin typeface="Century Gothic" panose="020B0502020202020204"/>
                <a:ea typeface="+mn-ea"/>
                <a:cs typeface="+mn-cs"/>
              </a:rPr>
              <a:pPr defTabSz="342900" fontAlgn="auto">
                <a:spcBef>
                  <a:spcPts val="0"/>
                </a:spcBef>
                <a:spcAft>
                  <a:spcPts val="0"/>
                </a:spcAft>
              </a:pPr>
              <a:t>16</a:t>
            </a:fld>
            <a:endParaRPr lang="en-US" dirty="0">
              <a:solidFill>
                <a:prstClr val="white">
                  <a:tint val="75000"/>
                </a:prstClr>
              </a:solidFill>
              <a:latin typeface="Century Gothic" panose="020B0502020202020204"/>
              <a:ea typeface="+mn-ea"/>
              <a:cs typeface="+mn-cs"/>
            </a:endParaRPr>
          </a:p>
        </p:txBody>
      </p:sp>
    </p:spTree>
    <p:extLst>
      <p:ext uri="{BB962C8B-B14F-4D97-AF65-F5344CB8AC3E}">
        <p14:creationId xmlns:p14="http://schemas.microsoft.com/office/powerpoint/2010/main" val="3117927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7" name="Content Placeholder 6"/>
          <p:cNvPicPr>
            <a:picLocks noGrp="1" noChangeAspect="1"/>
          </p:cNvPicPr>
          <p:nvPr>
            <p:ph idx="1"/>
          </p:nvPr>
        </p:nvPicPr>
        <p:blipFill>
          <a:blip r:embed="rId3"/>
          <a:stretch>
            <a:fillRect/>
          </a:stretch>
        </p:blipFill>
        <p:spPr>
          <a:xfrm>
            <a:off x="343075" y="1196789"/>
            <a:ext cx="1607344" cy="1607344"/>
          </a:xfrm>
          <a:prstGeom prst="rect">
            <a:avLst/>
          </a:prstGeom>
        </p:spPr>
      </p:pic>
      <p:sp>
        <p:nvSpPr>
          <p:cNvPr id="6" name="Rounded Rectangle 5"/>
          <p:cNvSpPr/>
          <p:nvPr/>
        </p:nvSpPr>
        <p:spPr>
          <a:xfrm>
            <a:off x="3638085" y="3190643"/>
            <a:ext cx="412632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r>
              <a:rPr lang="en-GB" sz="1350">
                <a:solidFill>
                  <a:prstClr val="white"/>
                </a:solidFill>
                <a:latin typeface="Century Gothic" panose="020B0502020202020204"/>
              </a:rPr>
              <a:t>“Policies aimed at reducing market power can accordingly play a role in the reduction of inequalities”</a:t>
            </a:r>
          </a:p>
        </p:txBody>
      </p:sp>
      <p:sp>
        <p:nvSpPr>
          <p:cNvPr id="8" name="TextBox 7"/>
          <p:cNvSpPr txBox="1"/>
          <p:nvPr/>
        </p:nvSpPr>
        <p:spPr>
          <a:xfrm>
            <a:off x="267629" y="5515672"/>
            <a:ext cx="6364559" cy="369332"/>
          </a:xfrm>
          <a:prstGeom prst="rect">
            <a:avLst/>
          </a:prstGeom>
          <a:noFill/>
        </p:spPr>
        <p:txBody>
          <a:bodyPr wrap="square" rtlCol="0">
            <a:spAutoFit/>
          </a:bodyPr>
          <a:lstStyle/>
          <a:p>
            <a:pPr defTabSz="342900" fontAlgn="auto">
              <a:spcBef>
                <a:spcPts val="0"/>
              </a:spcBef>
              <a:spcAft>
                <a:spcPts val="0"/>
              </a:spcAft>
            </a:pPr>
            <a:r>
              <a:rPr lang="en-GB" sz="900" dirty="0">
                <a:solidFill>
                  <a:prstClr val="white"/>
                </a:solidFill>
                <a:latin typeface="Century Gothic" panose="020B0502020202020204"/>
                <a:ea typeface="+mn-ea"/>
                <a:cs typeface="+mn-cs"/>
              </a:rPr>
              <a:t>J. </a:t>
            </a:r>
            <a:r>
              <a:rPr lang="en-GB" sz="900" dirty="0" err="1">
                <a:solidFill>
                  <a:prstClr val="white"/>
                </a:solidFill>
                <a:latin typeface="Century Gothic" panose="020B0502020202020204"/>
                <a:ea typeface="+mn-ea"/>
                <a:cs typeface="+mn-cs"/>
              </a:rPr>
              <a:t>Stiglitz</a:t>
            </a:r>
            <a:r>
              <a:rPr lang="en-GB" sz="900" dirty="0">
                <a:solidFill>
                  <a:prstClr val="white"/>
                </a:solidFill>
                <a:latin typeface="Century Gothic" panose="020B0502020202020204"/>
                <a:ea typeface="+mn-ea"/>
                <a:cs typeface="+mn-cs"/>
              </a:rPr>
              <a:t>, Towards a Broader View of Competition Policy, in T. </a:t>
            </a:r>
            <a:r>
              <a:rPr lang="en-GB" sz="900" dirty="0" err="1">
                <a:solidFill>
                  <a:prstClr val="white"/>
                </a:solidFill>
                <a:latin typeface="Century Gothic" panose="020B0502020202020204"/>
                <a:ea typeface="+mn-ea"/>
                <a:cs typeface="+mn-cs"/>
              </a:rPr>
              <a:t>Bonakele</a:t>
            </a:r>
            <a:r>
              <a:rPr lang="en-GB" sz="900" dirty="0">
                <a:solidFill>
                  <a:prstClr val="white"/>
                </a:solidFill>
                <a:latin typeface="Century Gothic" panose="020B0502020202020204"/>
                <a:ea typeface="+mn-ea"/>
                <a:cs typeface="+mn-cs"/>
              </a:rPr>
              <a:t>, E. Fox &amp; L. </a:t>
            </a:r>
            <a:r>
              <a:rPr lang="en-GB" sz="900" dirty="0" err="1">
                <a:solidFill>
                  <a:prstClr val="white"/>
                </a:solidFill>
                <a:latin typeface="Century Gothic" panose="020B0502020202020204"/>
                <a:ea typeface="+mn-ea"/>
                <a:cs typeface="+mn-cs"/>
              </a:rPr>
              <a:t>McNube</a:t>
            </a:r>
            <a:r>
              <a:rPr lang="en-GB" sz="900" dirty="0">
                <a:solidFill>
                  <a:prstClr val="white"/>
                </a:solidFill>
                <a:latin typeface="Century Gothic" panose="020B0502020202020204"/>
                <a:ea typeface="+mn-ea"/>
                <a:cs typeface="+mn-cs"/>
              </a:rPr>
              <a:t> (eds.), Competition Policy for the New Era – Insights from the BRICS Countries (OUP, 2017), 4, 15.</a:t>
            </a:r>
          </a:p>
        </p:txBody>
      </p:sp>
      <p:sp>
        <p:nvSpPr>
          <p:cNvPr id="3" name="Slide Number Placeholder 2"/>
          <p:cNvSpPr>
            <a:spLocks noGrp="1"/>
          </p:cNvSpPr>
          <p:nvPr>
            <p:ph type="sldNum" sz="quarter" idx="12"/>
          </p:nvPr>
        </p:nvSpPr>
        <p:spPr/>
        <p:txBody>
          <a:bodyPr/>
          <a:lstStyle/>
          <a:p>
            <a:pPr defTabSz="342900" fontAlgn="auto">
              <a:spcBef>
                <a:spcPts val="0"/>
              </a:spcBef>
              <a:spcAft>
                <a:spcPts val="0"/>
              </a:spcAft>
            </a:pPr>
            <a:fld id="{D57F1E4F-1CFF-5643-939E-02111984F565}" type="slidenum">
              <a:rPr lang="en-US">
                <a:solidFill>
                  <a:prstClr val="white">
                    <a:tint val="75000"/>
                  </a:prstClr>
                </a:solidFill>
                <a:latin typeface="Century Gothic" panose="020B0502020202020204"/>
                <a:ea typeface="+mn-ea"/>
                <a:cs typeface="+mn-cs"/>
              </a:rPr>
              <a:pPr defTabSz="342900" fontAlgn="auto">
                <a:spcBef>
                  <a:spcPts val="0"/>
                </a:spcBef>
                <a:spcAft>
                  <a:spcPts val="0"/>
                </a:spcAft>
              </a:pPr>
              <a:t>17</a:t>
            </a:fld>
            <a:endParaRPr lang="en-US" dirty="0">
              <a:solidFill>
                <a:prstClr val="white">
                  <a:tint val="75000"/>
                </a:prstClr>
              </a:solidFill>
              <a:latin typeface="Century Gothic" panose="020B0502020202020204"/>
              <a:ea typeface="+mn-ea"/>
              <a:cs typeface="+mn-cs"/>
            </a:endParaRPr>
          </a:p>
        </p:txBody>
      </p:sp>
    </p:spTree>
    <p:extLst>
      <p:ext uri="{BB962C8B-B14F-4D97-AF65-F5344CB8AC3E}">
        <p14:creationId xmlns:p14="http://schemas.microsoft.com/office/powerpoint/2010/main" val="2375362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C02482-EA59-A0F4-45E4-E5358AD9D966}"/>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0EC67F40-055F-DA5B-CC9C-7948CECC55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876952"/>
          </a:xfrm>
        </p:spPr>
      </p:pic>
      <p:sp>
        <p:nvSpPr>
          <p:cNvPr id="4" name="Slide Number Placeholder 3">
            <a:extLst>
              <a:ext uri="{FF2B5EF4-FFF2-40B4-BE49-F238E27FC236}">
                <a16:creationId xmlns:a16="http://schemas.microsoft.com/office/drawing/2014/main" id="{D3687B1A-6D29-57CE-BB11-E45067EFF855}"/>
              </a:ext>
            </a:extLst>
          </p:cNvPr>
          <p:cNvSpPr>
            <a:spLocks noGrp="1"/>
          </p:cNvSpPr>
          <p:nvPr>
            <p:ph type="sldNum" sz="quarter" idx="12"/>
          </p:nvPr>
        </p:nvSpPr>
        <p:spPr/>
        <p:txBody>
          <a:bodyPr/>
          <a:lstStyle/>
          <a:p>
            <a:fld id="{886BB73A-582F-4420-9A14-CB10A2B2E5E8}" type="slidenum">
              <a:rPr lang="en-US" smtClean="0"/>
              <a:t>18</a:t>
            </a:fld>
            <a:endParaRPr lang="en-US"/>
          </a:p>
        </p:txBody>
      </p:sp>
      <p:sp>
        <p:nvSpPr>
          <p:cNvPr id="9" name="TextBox 8">
            <a:extLst>
              <a:ext uri="{FF2B5EF4-FFF2-40B4-BE49-F238E27FC236}">
                <a16:creationId xmlns:a16="http://schemas.microsoft.com/office/drawing/2014/main" id="{A0FC2C9C-4C78-7D1C-CA92-384546E54EC7}"/>
              </a:ext>
            </a:extLst>
          </p:cNvPr>
          <p:cNvSpPr txBox="1"/>
          <p:nvPr/>
        </p:nvSpPr>
        <p:spPr>
          <a:xfrm>
            <a:off x="231980" y="6172688"/>
            <a:ext cx="7560840" cy="646331"/>
          </a:xfrm>
          <a:prstGeom prst="rect">
            <a:avLst/>
          </a:prstGeom>
          <a:noFill/>
        </p:spPr>
        <p:txBody>
          <a:bodyPr wrap="square" rtlCol="0">
            <a:spAutoFit/>
          </a:bodyPr>
          <a:lstStyle/>
          <a:p>
            <a:r>
              <a:rPr lang="en-US" dirty="0">
                <a:hlinkClick r:id="rId4"/>
              </a:rPr>
              <a:t>https://e.huawei.com/kz/eblog/industries/insights/2021/accelerating-digital-economy</a:t>
            </a:r>
            <a:r>
              <a:rPr lang="en-US" dirty="0"/>
              <a:t> </a:t>
            </a:r>
          </a:p>
        </p:txBody>
      </p:sp>
    </p:spTree>
    <p:extLst>
      <p:ext uri="{BB962C8B-B14F-4D97-AF65-F5344CB8AC3E}">
        <p14:creationId xmlns:p14="http://schemas.microsoft.com/office/powerpoint/2010/main" val="4017028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262D-D10D-B3DE-6E72-24F8DA31BD4F}"/>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04F76F1-7C9C-255B-0327-037731331273}"/>
              </a:ext>
            </a:extLst>
          </p:cNvPr>
          <p:cNvSpPr>
            <a:spLocks noGrp="1"/>
          </p:cNvSpPr>
          <p:nvPr>
            <p:ph type="sldNum" sz="quarter" idx="12"/>
          </p:nvPr>
        </p:nvSpPr>
        <p:spPr/>
        <p:txBody>
          <a:bodyPr/>
          <a:lstStyle/>
          <a:p>
            <a:pPr>
              <a:defRPr/>
            </a:pPr>
            <a:fld id="{C0B8205E-D760-274E-ABF0-20625064C15C}" type="slidenum">
              <a:rPr lang="en-GB" smtClean="0"/>
              <a:pPr>
                <a:defRPr/>
              </a:pPr>
              <a:t>19</a:t>
            </a:fld>
            <a:endParaRPr lang="en-GB"/>
          </a:p>
        </p:txBody>
      </p:sp>
      <p:pic>
        <p:nvPicPr>
          <p:cNvPr id="5" name="Picture 2">
            <a:extLst>
              <a:ext uri="{FF2B5EF4-FFF2-40B4-BE49-F238E27FC236}">
                <a16:creationId xmlns:a16="http://schemas.microsoft.com/office/drawing/2014/main" id="{75C44D71-C1E8-AFAA-831B-29ACE80599B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428" y="295736"/>
            <a:ext cx="9144000" cy="5534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22788E6-E2A2-9AD5-F5E1-52FFDEF7ACE0}"/>
              </a:ext>
            </a:extLst>
          </p:cNvPr>
          <p:cNvSpPr txBox="1"/>
          <p:nvPr/>
        </p:nvSpPr>
        <p:spPr>
          <a:xfrm>
            <a:off x="484710" y="6021288"/>
            <a:ext cx="7910534" cy="646331"/>
          </a:xfrm>
          <a:prstGeom prst="rect">
            <a:avLst/>
          </a:prstGeom>
          <a:noFill/>
        </p:spPr>
        <p:txBody>
          <a:bodyPr wrap="square" rtlCol="0">
            <a:spAutoFit/>
          </a:bodyPr>
          <a:lstStyle/>
          <a:p>
            <a:r>
              <a:rPr lang="en-US" dirty="0">
                <a:hlinkClick r:id="rId4"/>
              </a:rPr>
              <a:t>https://www.visualcapitalist.com/chart-largest-companies-market-cap-15-years/</a:t>
            </a:r>
            <a:r>
              <a:rPr lang="en-US" dirty="0"/>
              <a:t> </a:t>
            </a:r>
          </a:p>
        </p:txBody>
      </p:sp>
    </p:spTree>
    <p:extLst>
      <p:ext uri="{BB962C8B-B14F-4D97-AF65-F5344CB8AC3E}">
        <p14:creationId xmlns:p14="http://schemas.microsoft.com/office/powerpoint/2010/main" val="4046206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8EDD8-3DB6-EDC7-2843-4C4C4821C4A8}"/>
              </a:ext>
            </a:extLst>
          </p:cNvPr>
          <p:cNvSpPr>
            <a:spLocks noGrp="1"/>
          </p:cNvSpPr>
          <p:nvPr>
            <p:ph type="title"/>
          </p:nvPr>
        </p:nvSpPr>
        <p:spPr/>
        <p:txBody>
          <a:bodyPr/>
          <a:lstStyle/>
          <a:p>
            <a:r>
              <a:rPr lang="en-US" dirty="0"/>
              <a:t>Seminar structure</a:t>
            </a:r>
          </a:p>
        </p:txBody>
      </p:sp>
      <p:sp>
        <p:nvSpPr>
          <p:cNvPr id="3" name="Content Placeholder 2">
            <a:extLst>
              <a:ext uri="{FF2B5EF4-FFF2-40B4-BE49-F238E27FC236}">
                <a16:creationId xmlns:a16="http://schemas.microsoft.com/office/drawing/2014/main" id="{CC3B2AB6-1E1C-151C-0DD3-11731382DF29}"/>
              </a:ext>
            </a:extLst>
          </p:cNvPr>
          <p:cNvSpPr>
            <a:spLocks noGrp="1"/>
          </p:cNvSpPr>
          <p:nvPr>
            <p:ph idx="1"/>
          </p:nvPr>
        </p:nvSpPr>
        <p:spPr/>
        <p:txBody>
          <a:bodyPr/>
          <a:lstStyle/>
          <a:p>
            <a:r>
              <a:rPr lang="en-US" dirty="0"/>
              <a:t>Introduction to the course</a:t>
            </a:r>
          </a:p>
          <a:p>
            <a:r>
              <a:rPr lang="en-US" dirty="0"/>
              <a:t>Role of competition law and policy</a:t>
            </a:r>
          </a:p>
          <a:p>
            <a:pPr lvl="1"/>
            <a:r>
              <a:rPr lang="en-US" dirty="0"/>
              <a:t>Key concepts and  principles</a:t>
            </a:r>
          </a:p>
          <a:p>
            <a:r>
              <a:rPr lang="en-US" dirty="0"/>
              <a:t>Competition law and policy in digital markets</a:t>
            </a:r>
          </a:p>
        </p:txBody>
      </p:sp>
      <p:sp>
        <p:nvSpPr>
          <p:cNvPr id="4" name="Slide Number Placeholder 3">
            <a:extLst>
              <a:ext uri="{FF2B5EF4-FFF2-40B4-BE49-F238E27FC236}">
                <a16:creationId xmlns:a16="http://schemas.microsoft.com/office/drawing/2014/main" id="{F7DD5C82-755F-1C3B-95BF-8F910517F372}"/>
              </a:ext>
            </a:extLst>
          </p:cNvPr>
          <p:cNvSpPr>
            <a:spLocks noGrp="1"/>
          </p:cNvSpPr>
          <p:nvPr>
            <p:ph type="sldNum" sz="quarter" idx="12"/>
          </p:nvPr>
        </p:nvSpPr>
        <p:spPr/>
        <p:txBody>
          <a:bodyPr/>
          <a:lstStyle/>
          <a:p>
            <a:pPr>
              <a:defRPr/>
            </a:pPr>
            <a:fld id="{C0B8205E-D760-274E-ABF0-20625064C15C}" type="slidenum">
              <a:rPr lang="en-GB" smtClean="0"/>
              <a:pPr>
                <a:defRPr/>
              </a:pPr>
              <a:t>2</a:t>
            </a:fld>
            <a:endParaRPr lang="en-GB"/>
          </a:p>
        </p:txBody>
      </p:sp>
    </p:spTree>
    <p:extLst>
      <p:ext uri="{BB962C8B-B14F-4D97-AF65-F5344CB8AC3E}">
        <p14:creationId xmlns:p14="http://schemas.microsoft.com/office/powerpoint/2010/main" val="2069140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09DF-F6D3-7A4C-A560-F9D1E3D4DB77}"/>
              </a:ext>
            </a:extLst>
          </p:cNvPr>
          <p:cNvSpPr>
            <a:spLocks noGrp="1"/>
          </p:cNvSpPr>
          <p:nvPr>
            <p:ph type="title"/>
          </p:nvPr>
        </p:nvSpPr>
        <p:spPr/>
        <p:txBody>
          <a:bodyPr/>
          <a:lstStyle/>
          <a:p>
            <a:r>
              <a:rPr lang="en-US" dirty="0"/>
              <a:t>Digital Markets</a:t>
            </a:r>
          </a:p>
        </p:txBody>
      </p:sp>
      <p:sp>
        <p:nvSpPr>
          <p:cNvPr id="3" name="Content Placeholder 2">
            <a:extLst>
              <a:ext uri="{FF2B5EF4-FFF2-40B4-BE49-F238E27FC236}">
                <a16:creationId xmlns:a16="http://schemas.microsoft.com/office/drawing/2014/main" id="{790D57FF-947B-A748-8A59-613A23A9D3B7}"/>
              </a:ext>
            </a:extLst>
          </p:cNvPr>
          <p:cNvSpPr>
            <a:spLocks noGrp="1"/>
          </p:cNvSpPr>
          <p:nvPr>
            <p:ph idx="1"/>
          </p:nvPr>
        </p:nvSpPr>
        <p:spPr/>
        <p:txBody>
          <a:bodyPr>
            <a:normAutofit/>
          </a:bodyPr>
          <a:lstStyle/>
          <a:p>
            <a:pPr marL="257175" lvl="1" indent="-257175"/>
            <a:r>
              <a:rPr lang="en-US" dirty="0"/>
              <a:t>Structural Characteristics</a:t>
            </a:r>
          </a:p>
          <a:p>
            <a:pPr marL="557213" lvl="2" indent="-257175"/>
            <a:r>
              <a:rPr lang="en-US" sz="1650" dirty="0"/>
              <a:t>Multi-sided nature</a:t>
            </a:r>
          </a:p>
          <a:p>
            <a:pPr marL="557213" lvl="2" indent="-257175"/>
            <a:r>
              <a:rPr lang="en-US" sz="1650" dirty="0"/>
              <a:t>Network effects</a:t>
            </a:r>
          </a:p>
          <a:p>
            <a:pPr marL="557213" lvl="2" indent="-257175"/>
            <a:r>
              <a:rPr lang="en-US" sz="1650" dirty="0"/>
              <a:t>Strong economies of scale and scope</a:t>
            </a:r>
          </a:p>
          <a:p>
            <a:pPr marL="557213" lvl="2" indent="-257175"/>
            <a:r>
              <a:rPr lang="en-US" sz="1650" dirty="0"/>
              <a:t>Concentration </a:t>
            </a:r>
          </a:p>
          <a:p>
            <a:pPr marL="557213" lvl="2" indent="-257175"/>
            <a:r>
              <a:rPr lang="en-US" sz="1650" dirty="0"/>
              <a:t>Lack of switching and multi-homing</a:t>
            </a:r>
          </a:p>
          <a:p>
            <a:pPr marL="557213" lvl="2" indent="-257175"/>
            <a:r>
              <a:rPr lang="en-US" sz="1650" dirty="0"/>
              <a:t>Ecosystem competition </a:t>
            </a:r>
          </a:p>
          <a:p>
            <a:pPr marL="557213" lvl="2" indent="-257175"/>
            <a:r>
              <a:rPr lang="en-US" sz="1650" dirty="0"/>
              <a:t>Border-less </a:t>
            </a:r>
          </a:p>
          <a:p>
            <a:pPr marL="257175" lvl="1" indent="-257175"/>
            <a:r>
              <a:rPr lang="en-US" dirty="0" err="1"/>
              <a:t>Datafication</a:t>
            </a:r>
            <a:r>
              <a:rPr lang="en-US" dirty="0"/>
              <a:t>: data as commodity</a:t>
            </a:r>
          </a:p>
          <a:p>
            <a:pPr marL="257175" lvl="1" indent="-257175"/>
            <a:r>
              <a:rPr lang="en-US" dirty="0"/>
              <a:t>Powerful algorithms </a:t>
            </a:r>
          </a:p>
        </p:txBody>
      </p:sp>
      <p:sp>
        <p:nvSpPr>
          <p:cNvPr id="5" name="Slide Number Placeholder 4"/>
          <p:cNvSpPr>
            <a:spLocks noGrp="1"/>
          </p:cNvSpPr>
          <p:nvPr>
            <p:ph type="sldNum" sz="quarter" idx="12"/>
          </p:nvPr>
        </p:nvSpPr>
        <p:spPr/>
        <p:txBody>
          <a:bodyPr/>
          <a:lstStyle/>
          <a:p>
            <a:fld id="{08B9C1EE-1C40-4142-802F-ADB4D6D4343A}" type="slidenum">
              <a:rPr lang="en-US" smtClean="0"/>
              <a:t>20</a:t>
            </a:fld>
            <a:endParaRPr lang="en-US"/>
          </a:p>
        </p:txBody>
      </p:sp>
      <p:sp>
        <p:nvSpPr>
          <p:cNvPr id="4" name="Oval 3"/>
          <p:cNvSpPr/>
          <p:nvPr/>
        </p:nvSpPr>
        <p:spPr>
          <a:xfrm>
            <a:off x="6519441" y="1484784"/>
            <a:ext cx="2300468" cy="3192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try to resist hyperbole,” one investor told me. “But I think AI will be as transformational as fire.” </a:t>
            </a:r>
          </a:p>
          <a:p>
            <a:pPr algn="ctr"/>
            <a:endParaRPr lang="en-GB" dirty="0"/>
          </a:p>
          <a:p>
            <a:pPr algn="ctr"/>
            <a:r>
              <a:rPr lang="en-GB" sz="900" dirty="0">
                <a:hlinkClick r:id="rId3"/>
              </a:rPr>
              <a:t>https://www.ft.com/content/ad012f56-4449-11e7-8519-9f94ee97d996</a:t>
            </a:r>
            <a:r>
              <a:rPr lang="en-GB" sz="900" dirty="0"/>
              <a:t> </a:t>
            </a:r>
          </a:p>
        </p:txBody>
      </p:sp>
    </p:spTree>
    <p:extLst>
      <p:ext uri="{BB962C8B-B14F-4D97-AF65-F5344CB8AC3E}">
        <p14:creationId xmlns:p14="http://schemas.microsoft.com/office/powerpoint/2010/main" val="3553488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9548B-68AC-82FE-9ECE-0CB642FB7E46}"/>
              </a:ext>
            </a:extLst>
          </p:cNvPr>
          <p:cNvSpPr>
            <a:spLocks noGrp="1"/>
          </p:cNvSpPr>
          <p:nvPr>
            <p:ph type="title"/>
          </p:nvPr>
        </p:nvSpPr>
        <p:spPr>
          <a:xfrm>
            <a:off x="0" y="452718"/>
            <a:ext cx="7540090" cy="1400530"/>
          </a:xfrm>
        </p:spPr>
        <p:txBody>
          <a:bodyPr/>
          <a:lstStyle/>
          <a:p>
            <a:r>
              <a:rPr lang="en-GB" dirty="0"/>
              <a:t>Competition concerns </a:t>
            </a:r>
            <a:endParaRPr lang="en-US" dirty="0"/>
          </a:p>
        </p:txBody>
      </p:sp>
      <p:sp>
        <p:nvSpPr>
          <p:cNvPr id="3" name="Content Placeholder 2">
            <a:extLst>
              <a:ext uri="{FF2B5EF4-FFF2-40B4-BE49-F238E27FC236}">
                <a16:creationId xmlns:a16="http://schemas.microsoft.com/office/drawing/2014/main" id="{1C660793-A9D1-35A5-8E9A-39B6C05FE212}"/>
              </a:ext>
            </a:extLst>
          </p:cNvPr>
          <p:cNvSpPr>
            <a:spLocks noGrp="1"/>
          </p:cNvSpPr>
          <p:nvPr>
            <p:ph idx="1"/>
          </p:nvPr>
        </p:nvSpPr>
        <p:spPr>
          <a:xfrm>
            <a:off x="0" y="2052925"/>
            <a:ext cx="9324528" cy="4805075"/>
          </a:xfrm>
        </p:spPr>
        <p:txBody>
          <a:bodyPr>
            <a:normAutofit fontScale="92500" lnSpcReduction="10000"/>
          </a:bodyPr>
          <a:lstStyle/>
          <a:p>
            <a:r>
              <a:rPr lang="en-US" dirty="0"/>
              <a:t>Increased concentration</a:t>
            </a:r>
          </a:p>
          <a:p>
            <a:r>
              <a:rPr lang="en-US" dirty="0"/>
              <a:t>Market power</a:t>
            </a:r>
          </a:p>
          <a:p>
            <a:pPr lvl="1"/>
            <a:r>
              <a:rPr lang="en-GB" dirty="0"/>
              <a:t>Google: Online search</a:t>
            </a:r>
          </a:p>
          <a:p>
            <a:pPr lvl="1"/>
            <a:r>
              <a:rPr lang="en-GB" dirty="0"/>
              <a:t>Meta (Facebook/ Instagram): social media</a:t>
            </a:r>
          </a:p>
          <a:p>
            <a:pPr lvl="1"/>
            <a:r>
              <a:rPr lang="en-GB" dirty="0"/>
              <a:t>Google/Facebook: Digital advertising</a:t>
            </a:r>
          </a:p>
          <a:p>
            <a:pPr lvl="1"/>
            <a:r>
              <a:rPr lang="en-GB" dirty="0"/>
              <a:t>Apple and Google: Mobile ecosystem </a:t>
            </a:r>
          </a:p>
          <a:p>
            <a:pPr lvl="1"/>
            <a:r>
              <a:rPr lang="en-GB" dirty="0"/>
              <a:t>Amazon: e-commerce</a:t>
            </a:r>
          </a:p>
          <a:p>
            <a:pPr lvl="1"/>
            <a:endParaRPr lang="en-GB" dirty="0"/>
          </a:p>
          <a:p>
            <a:pPr marL="342906" lvl="1" indent="-342906"/>
            <a:r>
              <a:rPr lang="en-GB" sz="2000" dirty="0"/>
              <a:t>Impact on innovation</a:t>
            </a:r>
          </a:p>
          <a:p>
            <a:pPr marL="342906" lvl="1" indent="-342906"/>
            <a:r>
              <a:rPr lang="en-GB" sz="2000" dirty="0"/>
              <a:t>Wider public interest concerns</a:t>
            </a:r>
          </a:p>
          <a:p>
            <a:pPr marL="742964" lvl="2" indent="-342906"/>
            <a:r>
              <a:rPr lang="en-GB" sz="1800" dirty="0"/>
              <a:t>Fairness </a:t>
            </a:r>
          </a:p>
          <a:p>
            <a:pPr marL="742964" lvl="2" indent="-342906"/>
            <a:r>
              <a:rPr lang="en-US" sz="1800" dirty="0"/>
              <a:t>Fake news </a:t>
            </a:r>
          </a:p>
          <a:p>
            <a:pPr marL="742964" lvl="2" indent="-342906"/>
            <a:r>
              <a:rPr lang="en-US" sz="1800" dirty="0"/>
              <a:t>Impact on democracy</a:t>
            </a:r>
          </a:p>
        </p:txBody>
      </p:sp>
    </p:spTree>
    <p:extLst>
      <p:ext uri="{BB962C8B-B14F-4D97-AF65-F5344CB8AC3E}">
        <p14:creationId xmlns:p14="http://schemas.microsoft.com/office/powerpoint/2010/main" val="2584552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6DDC-72BC-DEBB-F396-672832D2AFF9}"/>
              </a:ext>
            </a:extLst>
          </p:cNvPr>
          <p:cNvSpPr>
            <a:spLocks noGrp="1"/>
          </p:cNvSpPr>
          <p:nvPr>
            <p:ph type="title"/>
          </p:nvPr>
        </p:nvSpPr>
        <p:spPr/>
        <p:txBody>
          <a:bodyPr/>
          <a:lstStyle/>
          <a:p>
            <a:r>
              <a:rPr lang="en-US" dirty="0"/>
              <a:t>Market definition </a:t>
            </a:r>
          </a:p>
        </p:txBody>
      </p:sp>
      <p:sp>
        <p:nvSpPr>
          <p:cNvPr id="3" name="Content Placeholder 2">
            <a:extLst>
              <a:ext uri="{FF2B5EF4-FFF2-40B4-BE49-F238E27FC236}">
                <a16:creationId xmlns:a16="http://schemas.microsoft.com/office/drawing/2014/main" id="{AC6F562D-0E0F-A5C6-3A98-81027EB2A2C6}"/>
              </a:ext>
            </a:extLst>
          </p:cNvPr>
          <p:cNvSpPr>
            <a:spLocks noGrp="1"/>
          </p:cNvSpPr>
          <p:nvPr>
            <p:ph idx="1"/>
          </p:nvPr>
        </p:nvSpPr>
        <p:spPr/>
        <p:txBody>
          <a:bodyPr/>
          <a:lstStyle/>
          <a:p>
            <a:r>
              <a:rPr lang="en-US" dirty="0"/>
              <a:t>Role of market definition</a:t>
            </a:r>
          </a:p>
          <a:p>
            <a:r>
              <a:rPr lang="en-US" dirty="0"/>
              <a:t>Reconceptualizing market definition in the digital economy </a:t>
            </a:r>
          </a:p>
          <a:p>
            <a:r>
              <a:rPr lang="en-US" dirty="0"/>
              <a:t>Multi-sided markets</a:t>
            </a:r>
          </a:p>
        </p:txBody>
      </p:sp>
      <p:sp>
        <p:nvSpPr>
          <p:cNvPr id="4" name="Slide Number Placeholder 3">
            <a:extLst>
              <a:ext uri="{FF2B5EF4-FFF2-40B4-BE49-F238E27FC236}">
                <a16:creationId xmlns:a16="http://schemas.microsoft.com/office/drawing/2014/main" id="{ECC8E529-3681-F4AD-3D88-782AC52B8358}"/>
              </a:ext>
            </a:extLst>
          </p:cNvPr>
          <p:cNvSpPr>
            <a:spLocks noGrp="1"/>
          </p:cNvSpPr>
          <p:nvPr>
            <p:ph type="sldNum" sz="quarter" idx="12"/>
          </p:nvPr>
        </p:nvSpPr>
        <p:spPr/>
        <p:txBody>
          <a:bodyPr/>
          <a:lstStyle/>
          <a:p>
            <a:pPr>
              <a:defRPr/>
            </a:pPr>
            <a:fld id="{C0B8205E-D760-274E-ABF0-20625064C15C}" type="slidenum">
              <a:rPr lang="en-GB" smtClean="0"/>
              <a:pPr>
                <a:defRPr/>
              </a:pPr>
              <a:t>22</a:t>
            </a:fld>
            <a:endParaRPr lang="en-GB"/>
          </a:p>
        </p:txBody>
      </p:sp>
    </p:spTree>
    <p:extLst>
      <p:ext uri="{BB962C8B-B14F-4D97-AF65-F5344CB8AC3E}">
        <p14:creationId xmlns:p14="http://schemas.microsoft.com/office/powerpoint/2010/main" val="2348225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7D207-88E7-854F-1A1E-D64C1A8EC26A}"/>
              </a:ext>
            </a:extLst>
          </p:cNvPr>
          <p:cNvSpPr>
            <a:spLocks noGrp="1"/>
          </p:cNvSpPr>
          <p:nvPr>
            <p:ph type="title"/>
          </p:nvPr>
        </p:nvSpPr>
        <p:spPr/>
        <p:txBody>
          <a:bodyPr/>
          <a:lstStyle/>
          <a:p>
            <a:r>
              <a:rPr lang="en-US" dirty="0"/>
              <a:t>Platforms</a:t>
            </a:r>
          </a:p>
        </p:txBody>
      </p:sp>
      <p:sp>
        <p:nvSpPr>
          <p:cNvPr id="3" name="Content Placeholder 2">
            <a:extLst>
              <a:ext uri="{FF2B5EF4-FFF2-40B4-BE49-F238E27FC236}">
                <a16:creationId xmlns:a16="http://schemas.microsoft.com/office/drawing/2014/main" id="{33B5DC0F-2BE6-3720-5F06-821AA6362CD7}"/>
              </a:ext>
            </a:extLst>
          </p:cNvPr>
          <p:cNvSpPr>
            <a:spLocks noGrp="1"/>
          </p:cNvSpPr>
          <p:nvPr>
            <p:ph idx="1"/>
          </p:nvPr>
        </p:nvSpPr>
        <p:spPr>
          <a:xfrm>
            <a:off x="107504" y="2052925"/>
            <a:ext cx="9036496" cy="4195481"/>
          </a:xfrm>
        </p:spPr>
        <p:txBody>
          <a:bodyPr>
            <a:normAutofit/>
          </a:bodyPr>
          <a:lstStyle/>
          <a:p>
            <a:r>
              <a:rPr lang="en-US" dirty="0"/>
              <a:t>A platform brings together different components or complementary goods and allows them to function together</a:t>
            </a:r>
          </a:p>
          <a:p>
            <a:r>
              <a:rPr lang="en-US" dirty="0"/>
              <a:t>Intermediation role</a:t>
            </a:r>
          </a:p>
          <a:p>
            <a:r>
              <a:rPr lang="en-US" dirty="0"/>
              <a:t>Reliance on data and algorithms</a:t>
            </a:r>
          </a:p>
          <a:p>
            <a:r>
              <a:rPr lang="en-US" dirty="0"/>
              <a:t>The European Commission has highlighted their exponential growth and the many activities they cover, which include “online advertising platforms, marketplaces, search engines, social media and creative content outlets, application distribution platforms, communications services, payment systems, and platforms for the collaborative economy”. </a:t>
            </a:r>
          </a:p>
          <a:p>
            <a:pPr marL="0" indent="0">
              <a:buNone/>
            </a:pPr>
            <a:r>
              <a:rPr lang="en-GB" sz="1600" dirty="0"/>
              <a:t>Commission (EU), “Online platforms and the digital single market opportunities and challenges for Europe”, Communication (25 May 2016), 2  </a:t>
            </a:r>
            <a:endParaRPr lang="en-US" sz="1600" dirty="0"/>
          </a:p>
        </p:txBody>
      </p:sp>
      <p:sp>
        <p:nvSpPr>
          <p:cNvPr id="4" name="Slide Number Placeholder 3">
            <a:extLst>
              <a:ext uri="{FF2B5EF4-FFF2-40B4-BE49-F238E27FC236}">
                <a16:creationId xmlns:a16="http://schemas.microsoft.com/office/drawing/2014/main" id="{B6BB61F6-6974-E5E1-327E-1EC7B5AB9668}"/>
              </a:ext>
            </a:extLst>
          </p:cNvPr>
          <p:cNvSpPr>
            <a:spLocks noGrp="1"/>
          </p:cNvSpPr>
          <p:nvPr>
            <p:ph type="sldNum" sz="quarter" idx="12"/>
          </p:nvPr>
        </p:nvSpPr>
        <p:spPr/>
        <p:txBody>
          <a:bodyPr/>
          <a:lstStyle/>
          <a:p>
            <a:pPr>
              <a:defRPr/>
            </a:pPr>
            <a:fld id="{C0B8205E-D760-274E-ABF0-20625064C15C}" type="slidenum">
              <a:rPr lang="en-GB" smtClean="0"/>
              <a:pPr>
                <a:defRPr/>
              </a:pPr>
              <a:t>23</a:t>
            </a:fld>
            <a:endParaRPr lang="en-GB"/>
          </a:p>
        </p:txBody>
      </p:sp>
    </p:spTree>
    <p:extLst>
      <p:ext uri="{BB962C8B-B14F-4D97-AF65-F5344CB8AC3E}">
        <p14:creationId xmlns:p14="http://schemas.microsoft.com/office/powerpoint/2010/main" val="2617172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7D207-88E7-854F-1A1E-D64C1A8EC26A}"/>
              </a:ext>
            </a:extLst>
          </p:cNvPr>
          <p:cNvSpPr>
            <a:spLocks noGrp="1"/>
          </p:cNvSpPr>
          <p:nvPr>
            <p:ph type="title"/>
          </p:nvPr>
        </p:nvSpPr>
        <p:spPr/>
        <p:txBody>
          <a:bodyPr/>
          <a:lstStyle/>
          <a:p>
            <a:r>
              <a:rPr lang="en-US" dirty="0"/>
              <a:t>Platforms: some examples</a:t>
            </a:r>
          </a:p>
        </p:txBody>
      </p:sp>
      <p:sp>
        <p:nvSpPr>
          <p:cNvPr id="3" name="Content Placeholder 2">
            <a:extLst>
              <a:ext uri="{FF2B5EF4-FFF2-40B4-BE49-F238E27FC236}">
                <a16:creationId xmlns:a16="http://schemas.microsoft.com/office/drawing/2014/main" id="{33B5DC0F-2BE6-3720-5F06-821AA6362CD7}"/>
              </a:ext>
            </a:extLst>
          </p:cNvPr>
          <p:cNvSpPr>
            <a:spLocks noGrp="1"/>
          </p:cNvSpPr>
          <p:nvPr>
            <p:ph idx="1"/>
          </p:nvPr>
        </p:nvSpPr>
        <p:spPr>
          <a:xfrm>
            <a:off x="107504" y="1556792"/>
            <a:ext cx="9036496" cy="5301207"/>
          </a:xfrm>
        </p:spPr>
        <p:txBody>
          <a:bodyPr>
            <a:normAutofit lnSpcReduction="10000"/>
          </a:bodyPr>
          <a:lstStyle/>
          <a:p>
            <a:r>
              <a:rPr lang="en-US" dirty="0">
                <a:solidFill>
                  <a:srgbClr val="FFFF00"/>
                </a:solidFill>
              </a:rPr>
              <a:t>Peer platforms</a:t>
            </a:r>
            <a:r>
              <a:rPr lang="en-US" dirty="0"/>
              <a:t>: intermediaries providing the online marketplace where sellers and consumers interact through various forms of Internet-empowered digital communications</a:t>
            </a:r>
          </a:p>
          <a:p>
            <a:r>
              <a:rPr lang="en-US" dirty="0">
                <a:solidFill>
                  <a:srgbClr val="FFFF00"/>
                </a:solidFill>
              </a:rPr>
              <a:t>Social network platforms</a:t>
            </a:r>
            <a:r>
              <a:rPr lang="en-US" dirty="0"/>
              <a:t>, such as Facebook, Instagram and Twitter enable social interaction between users for free, while capitalizing on their expanding member basis on the advertising side. </a:t>
            </a:r>
          </a:p>
          <a:p>
            <a:r>
              <a:rPr lang="en-US" dirty="0">
                <a:solidFill>
                  <a:srgbClr val="FFFF00"/>
                </a:solidFill>
              </a:rPr>
              <a:t>Search engines</a:t>
            </a:r>
          </a:p>
          <a:p>
            <a:pPr lvl="1"/>
            <a:r>
              <a:rPr lang="en-US" dirty="0"/>
              <a:t>Horizontal search engines, such as Google</a:t>
            </a:r>
          </a:p>
          <a:p>
            <a:pPr lvl="1"/>
            <a:r>
              <a:rPr lang="en-US" dirty="0"/>
              <a:t>Vertical search engines that address specific queries, for example on hotel bookings or restaurants.</a:t>
            </a:r>
          </a:p>
          <a:p>
            <a:pPr marL="342906" lvl="1" indent="-342906"/>
            <a:r>
              <a:rPr lang="en-US" sz="2000" dirty="0"/>
              <a:t> The German National Competition Authority (NCA) refers to “</a:t>
            </a:r>
            <a:r>
              <a:rPr lang="en-US" sz="2000" dirty="0">
                <a:solidFill>
                  <a:srgbClr val="FFFF00"/>
                </a:solidFill>
              </a:rPr>
              <a:t>audience providing platforms</a:t>
            </a:r>
            <a:r>
              <a:rPr lang="en-US" sz="2000" dirty="0"/>
              <a:t>”, which provide a “free” service and are financed through advertising. [</a:t>
            </a:r>
            <a:r>
              <a:rPr lang="en-US" sz="2000" i="1" dirty="0"/>
              <a:t>Facebook Case</a:t>
            </a:r>
            <a:r>
              <a:rPr lang="en-US" sz="2000" dirty="0"/>
              <a:t>] </a:t>
            </a:r>
          </a:p>
          <a:p>
            <a:pPr marL="342906" lvl="1" indent="-342906"/>
            <a:r>
              <a:rPr lang="en-US" sz="2000" dirty="0"/>
              <a:t>Another very accurate term, focusing on the business model of these platforms, is attention merchants, which refers to firms that strive to attract and sell to advertisers a user’s attention [</a:t>
            </a:r>
            <a:r>
              <a:rPr lang="en-US" sz="2000" i="1" dirty="0"/>
              <a:t>Tim Wu</a:t>
            </a:r>
            <a:r>
              <a:rPr lang="en-US" sz="2000" dirty="0"/>
              <a:t>]</a:t>
            </a:r>
          </a:p>
          <a:p>
            <a:endParaRPr lang="en-US" dirty="0"/>
          </a:p>
          <a:p>
            <a:endParaRPr lang="en-US" dirty="0"/>
          </a:p>
        </p:txBody>
      </p:sp>
      <p:sp>
        <p:nvSpPr>
          <p:cNvPr id="4" name="Slide Number Placeholder 3">
            <a:extLst>
              <a:ext uri="{FF2B5EF4-FFF2-40B4-BE49-F238E27FC236}">
                <a16:creationId xmlns:a16="http://schemas.microsoft.com/office/drawing/2014/main" id="{B6BB61F6-6974-E5E1-327E-1EC7B5AB9668}"/>
              </a:ext>
            </a:extLst>
          </p:cNvPr>
          <p:cNvSpPr>
            <a:spLocks noGrp="1"/>
          </p:cNvSpPr>
          <p:nvPr>
            <p:ph type="sldNum" sz="quarter" idx="12"/>
          </p:nvPr>
        </p:nvSpPr>
        <p:spPr/>
        <p:txBody>
          <a:bodyPr/>
          <a:lstStyle/>
          <a:p>
            <a:pPr>
              <a:defRPr/>
            </a:pPr>
            <a:fld id="{C0B8205E-D760-274E-ABF0-20625064C15C}" type="slidenum">
              <a:rPr lang="en-GB" smtClean="0"/>
              <a:pPr>
                <a:defRPr/>
              </a:pPr>
              <a:t>24</a:t>
            </a:fld>
            <a:endParaRPr lang="en-GB"/>
          </a:p>
        </p:txBody>
      </p:sp>
    </p:spTree>
    <p:extLst>
      <p:ext uri="{BB962C8B-B14F-4D97-AF65-F5344CB8AC3E}">
        <p14:creationId xmlns:p14="http://schemas.microsoft.com/office/powerpoint/2010/main" val="1479546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7D207-88E7-854F-1A1E-D64C1A8EC26A}"/>
              </a:ext>
            </a:extLst>
          </p:cNvPr>
          <p:cNvSpPr>
            <a:spLocks noGrp="1"/>
          </p:cNvSpPr>
          <p:nvPr>
            <p:ph type="title"/>
          </p:nvPr>
        </p:nvSpPr>
        <p:spPr/>
        <p:txBody>
          <a:bodyPr/>
          <a:lstStyle/>
          <a:p>
            <a:r>
              <a:rPr lang="en-US" dirty="0"/>
              <a:t>Platforms: some examples</a:t>
            </a:r>
          </a:p>
        </p:txBody>
      </p:sp>
      <p:sp>
        <p:nvSpPr>
          <p:cNvPr id="3" name="Content Placeholder 2">
            <a:extLst>
              <a:ext uri="{FF2B5EF4-FFF2-40B4-BE49-F238E27FC236}">
                <a16:creationId xmlns:a16="http://schemas.microsoft.com/office/drawing/2014/main" id="{33B5DC0F-2BE6-3720-5F06-821AA6362CD7}"/>
              </a:ext>
            </a:extLst>
          </p:cNvPr>
          <p:cNvSpPr>
            <a:spLocks noGrp="1"/>
          </p:cNvSpPr>
          <p:nvPr>
            <p:ph idx="1"/>
          </p:nvPr>
        </p:nvSpPr>
        <p:spPr>
          <a:xfrm>
            <a:off x="107504" y="1556792"/>
            <a:ext cx="9036496" cy="5301207"/>
          </a:xfrm>
        </p:spPr>
        <p:txBody>
          <a:bodyPr>
            <a:normAutofit/>
          </a:bodyPr>
          <a:lstStyle/>
          <a:p>
            <a:r>
              <a:rPr lang="en-US" dirty="0">
                <a:solidFill>
                  <a:srgbClr val="FFFF00"/>
                </a:solidFill>
              </a:rPr>
              <a:t>Transaction platforms: </a:t>
            </a:r>
            <a:r>
              <a:rPr lang="en-US" dirty="0"/>
              <a:t>intermediates transactions between its two sides, e.g. Uber</a:t>
            </a:r>
          </a:p>
          <a:p>
            <a:endParaRPr lang="en-US" dirty="0"/>
          </a:p>
          <a:p>
            <a:endParaRPr lang="en-US" dirty="0"/>
          </a:p>
          <a:p>
            <a:r>
              <a:rPr lang="en-US" dirty="0"/>
              <a:t>Non transaction platforms: the platform does not intermediate in transactions between the two sides, e.g. Facebook (advertisers and users)</a:t>
            </a:r>
          </a:p>
        </p:txBody>
      </p:sp>
      <p:sp>
        <p:nvSpPr>
          <p:cNvPr id="4" name="Slide Number Placeholder 3">
            <a:extLst>
              <a:ext uri="{FF2B5EF4-FFF2-40B4-BE49-F238E27FC236}">
                <a16:creationId xmlns:a16="http://schemas.microsoft.com/office/drawing/2014/main" id="{B6BB61F6-6974-E5E1-327E-1EC7B5AB9668}"/>
              </a:ext>
            </a:extLst>
          </p:cNvPr>
          <p:cNvSpPr>
            <a:spLocks noGrp="1"/>
          </p:cNvSpPr>
          <p:nvPr>
            <p:ph type="sldNum" sz="quarter" idx="12"/>
          </p:nvPr>
        </p:nvSpPr>
        <p:spPr/>
        <p:txBody>
          <a:bodyPr/>
          <a:lstStyle/>
          <a:p>
            <a:pPr>
              <a:defRPr/>
            </a:pPr>
            <a:fld id="{C0B8205E-D760-274E-ABF0-20625064C15C}" type="slidenum">
              <a:rPr lang="en-GB" smtClean="0"/>
              <a:pPr>
                <a:defRPr/>
              </a:pPr>
              <a:t>25</a:t>
            </a:fld>
            <a:endParaRPr lang="en-GB"/>
          </a:p>
        </p:txBody>
      </p:sp>
      <p:pic>
        <p:nvPicPr>
          <p:cNvPr id="5" name="Picture 18" descr="Amazon Icon | Vector Images Icon Sign And Symbols">
            <a:extLst>
              <a:ext uri="{FF2B5EF4-FFF2-40B4-BE49-F238E27FC236}">
                <a16:creationId xmlns:a16="http://schemas.microsoft.com/office/drawing/2014/main" id="{8772B6AE-6BBC-8ED6-90F8-E40B67C0F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10" y="5004753"/>
            <a:ext cx="1270000" cy="127000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6" name="Picture 2" descr="Uber on the App Store">
            <a:extLst>
              <a:ext uri="{FF2B5EF4-FFF2-40B4-BE49-F238E27FC236}">
                <a16:creationId xmlns:a16="http://schemas.microsoft.com/office/drawing/2014/main" id="{EED2BF24-CA95-0D29-E10F-0E260D5BE6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14" t="9726" r="26767" b="7722"/>
          <a:stretch/>
        </p:blipFill>
        <p:spPr bwMode="auto">
          <a:xfrm>
            <a:off x="5436096" y="1988840"/>
            <a:ext cx="1303103" cy="12264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45C14C3-08A9-4079-9D0C-A7325AE79D81}"/>
              </a:ext>
            </a:extLst>
          </p:cNvPr>
          <p:cNvPicPr>
            <a:picLocks noChangeAspect="1"/>
          </p:cNvPicPr>
          <p:nvPr/>
        </p:nvPicPr>
        <p:blipFill rotWithShape="1">
          <a:blip r:embed="rId5"/>
          <a:srcRect l="26623" t="10516" r="28773" b="8896"/>
          <a:stretch/>
        </p:blipFill>
        <p:spPr>
          <a:xfrm>
            <a:off x="5220072" y="5664334"/>
            <a:ext cx="1224411" cy="1161591"/>
          </a:xfrm>
          <a:prstGeom prst="rect">
            <a:avLst/>
          </a:prstGeom>
        </p:spPr>
      </p:pic>
      <p:pic>
        <p:nvPicPr>
          <p:cNvPr id="8" name="Picture 7">
            <a:extLst>
              <a:ext uri="{FF2B5EF4-FFF2-40B4-BE49-F238E27FC236}">
                <a16:creationId xmlns:a16="http://schemas.microsoft.com/office/drawing/2014/main" id="{B1EA2E95-7DAE-5C9E-8024-5EB9D5071A3B}"/>
              </a:ext>
            </a:extLst>
          </p:cNvPr>
          <p:cNvPicPr>
            <a:picLocks noChangeAspect="1"/>
          </p:cNvPicPr>
          <p:nvPr/>
        </p:nvPicPr>
        <p:blipFill>
          <a:blip r:embed="rId6"/>
          <a:stretch>
            <a:fillRect/>
          </a:stretch>
        </p:blipFill>
        <p:spPr>
          <a:xfrm>
            <a:off x="2771800" y="5776086"/>
            <a:ext cx="1020245" cy="938085"/>
          </a:xfrm>
          <a:prstGeom prst="rect">
            <a:avLst/>
          </a:prstGeom>
        </p:spPr>
      </p:pic>
      <p:pic>
        <p:nvPicPr>
          <p:cNvPr id="9" name="Picture 8">
            <a:extLst>
              <a:ext uri="{FF2B5EF4-FFF2-40B4-BE49-F238E27FC236}">
                <a16:creationId xmlns:a16="http://schemas.microsoft.com/office/drawing/2014/main" id="{B4740642-0607-47ED-76E4-8291603B6508}"/>
              </a:ext>
            </a:extLst>
          </p:cNvPr>
          <p:cNvPicPr>
            <a:picLocks noChangeAspect="1"/>
          </p:cNvPicPr>
          <p:nvPr/>
        </p:nvPicPr>
        <p:blipFill>
          <a:blip r:embed="rId7"/>
          <a:stretch>
            <a:fillRect/>
          </a:stretch>
        </p:blipFill>
        <p:spPr>
          <a:xfrm>
            <a:off x="7528605" y="4005064"/>
            <a:ext cx="1073300" cy="1170242"/>
          </a:xfrm>
          <a:prstGeom prst="rect">
            <a:avLst/>
          </a:prstGeom>
        </p:spPr>
      </p:pic>
    </p:spTree>
    <p:extLst>
      <p:ext uri="{BB962C8B-B14F-4D97-AF65-F5344CB8AC3E}">
        <p14:creationId xmlns:p14="http://schemas.microsoft.com/office/powerpoint/2010/main" val="1896017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D841-F45C-739B-FA68-01A267957A72}"/>
              </a:ext>
            </a:extLst>
          </p:cNvPr>
          <p:cNvSpPr>
            <a:spLocks noGrp="1"/>
          </p:cNvSpPr>
          <p:nvPr>
            <p:ph type="title"/>
          </p:nvPr>
        </p:nvSpPr>
        <p:spPr/>
        <p:txBody>
          <a:bodyPr/>
          <a:lstStyle/>
          <a:p>
            <a:r>
              <a:rPr lang="en-US" dirty="0"/>
              <a:t>Challenges with market definition</a:t>
            </a:r>
          </a:p>
        </p:txBody>
      </p:sp>
      <p:sp>
        <p:nvSpPr>
          <p:cNvPr id="3" name="Content Placeholder 2">
            <a:extLst>
              <a:ext uri="{FF2B5EF4-FFF2-40B4-BE49-F238E27FC236}">
                <a16:creationId xmlns:a16="http://schemas.microsoft.com/office/drawing/2014/main" id="{606FB49F-1CC0-CF53-D973-D157D534F25C}"/>
              </a:ext>
            </a:extLst>
          </p:cNvPr>
          <p:cNvSpPr>
            <a:spLocks noGrp="1"/>
          </p:cNvSpPr>
          <p:nvPr>
            <p:ph idx="1"/>
          </p:nvPr>
        </p:nvSpPr>
        <p:spPr/>
        <p:txBody>
          <a:bodyPr/>
          <a:lstStyle/>
          <a:p>
            <a:endParaRPr lang="en-US" dirty="0"/>
          </a:p>
          <a:p>
            <a:r>
              <a:rPr lang="en-US" dirty="0"/>
              <a:t>One or multiple markets?</a:t>
            </a:r>
          </a:p>
          <a:p>
            <a:r>
              <a:rPr lang="en-US" dirty="0"/>
              <a:t>Impact of indirect network effects</a:t>
            </a:r>
          </a:p>
          <a:p>
            <a:r>
              <a:rPr lang="en-US" dirty="0"/>
              <a:t>Zero-priced markets</a:t>
            </a:r>
          </a:p>
        </p:txBody>
      </p:sp>
      <p:sp>
        <p:nvSpPr>
          <p:cNvPr id="4" name="Slide Number Placeholder 3">
            <a:extLst>
              <a:ext uri="{FF2B5EF4-FFF2-40B4-BE49-F238E27FC236}">
                <a16:creationId xmlns:a16="http://schemas.microsoft.com/office/drawing/2014/main" id="{253858EC-D4E1-1298-95EA-ACEE1B04627F}"/>
              </a:ext>
            </a:extLst>
          </p:cNvPr>
          <p:cNvSpPr>
            <a:spLocks noGrp="1"/>
          </p:cNvSpPr>
          <p:nvPr>
            <p:ph type="sldNum" sz="quarter" idx="12"/>
          </p:nvPr>
        </p:nvSpPr>
        <p:spPr/>
        <p:txBody>
          <a:bodyPr/>
          <a:lstStyle/>
          <a:p>
            <a:pPr>
              <a:defRPr/>
            </a:pPr>
            <a:fld id="{C0B8205E-D760-274E-ABF0-20625064C15C}" type="slidenum">
              <a:rPr lang="en-GB" smtClean="0"/>
              <a:pPr>
                <a:defRPr/>
              </a:pPr>
              <a:t>26</a:t>
            </a:fld>
            <a:endParaRPr lang="en-GB"/>
          </a:p>
        </p:txBody>
      </p:sp>
    </p:spTree>
    <p:extLst>
      <p:ext uri="{BB962C8B-B14F-4D97-AF65-F5344CB8AC3E}">
        <p14:creationId xmlns:p14="http://schemas.microsoft.com/office/powerpoint/2010/main" val="1801851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09DF-F6D3-7A4C-A560-F9D1E3D4DB77}"/>
              </a:ext>
            </a:extLst>
          </p:cNvPr>
          <p:cNvSpPr>
            <a:spLocks noGrp="1"/>
          </p:cNvSpPr>
          <p:nvPr>
            <p:ph type="title"/>
          </p:nvPr>
        </p:nvSpPr>
        <p:spPr/>
        <p:txBody>
          <a:bodyPr/>
          <a:lstStyle/>
          <a:p>
            <a:r>
              <a:rPr lang="en-US" dirty="0"/>
              <a:t>Digital Markets: substantive enforcement</a:t>
            </a:r>
          </a:p>
        </p:txBody>
      </p:sp>
      <p:sp>
        <p:nvSpPr>
          <p:cNvPr id="3" name="Content Placeholder 2">
            <a:extLst>
              <a:ext uri="{FF2B5EF4-FFF2-40B4-BE49-F238E27FC236}">
                <a16:creationId xmlns:a16="http://schemas.microsoft.com/office/drawing/2014/main" id="{790D57FF-947B-A748-8A59-613A23A9D3B7}"/>
              </a:ext>
            </a:extLst>
          </p:cNvPr>
          <p:cNvSpPr>
            <a:spLocks noGrp="1"/>
          </p:cNvSpPr>
          <p:nvPr>
            <p:ph idx="1"/>
          </p:nvPr>
        </p:nvSpPr>
        <p:spPr/>
        <p:txBody>
          <a:bodyPr>
            <a:normAutofit/>
          </a:bodyPr>
          <a:lstStyle/>
          <a:p>
            <a:r>
              <a:rPr lang="en-US" sz="1800" dirty="0"/>
              <a:t>Novel theories of abuse</a:t>
            </a:r>
            <a:endParaRPr lang="en-US" sz="1650" dirty="0"/>
          </a:p>
          <a:p>
            <a:r>
              <a:rPr lang="en-US" sz="1650" dirty="0"/>
              <a:t>Exploitative </a:t>
            </a:r>
          </a:p>
          <a:p>
            <a:pPr lvl="1"/>
            <a:r>
              <a:rPr lang="en-US" sz="1650" dirty="0"/>
              <a:t>Excessive pricing/ data extraction</a:t>
            </a:r>
          </a:p>
          <a:p>
            <a:pPr lvl="1"/>
            <a:r>
              <a:rPr lang="en-US" sz="1650" dirty="0"/>
              <a:t>Discriminatory pricing/ personalized environment</a:t>
            </a:r>
          </a:p>
          <a:p>
            <a:pPr lvl="1"/>
            <a:r>
              <a:rPr lang="en-US" sz="1650" dirty="0"/>
              <a:t>Unfair terms</a:t>
            </a:r>
          </a:p>
          <a:p>
            <a:pPr lvl="2"/>
            <a:r>
              <a:rPr lang="en-US" sz="1500" dirty="0"/>
              <a:t>Facebook Germany</a:t>
            </a:r>
            <a:endParaRPr lang="en-US" sz="1650" dirty="0"/>
          </a:p>
          <a:p>
            <a:pPr marL="257175" lvl="1" indent="-257175"/>
            <a:r>
              <a:rPr lang="en-US" sz="1650" dirty="0"/>
              <a:t>Exclusionary</a:t>
            </a:r>
          </a:p>
          <a:p>
            <a:pPr lvl="1"/>
            <a:r>
              <a:rPr lang="en-US" sz="1650" dirty="0"/>
              <a:t>“</a:t>
            </a:r>
            <a:r>
              <a:rPr lang="en-US" sz="1650" dirty="0" err="1"/>
              <a:t>Favouring</a:t>
            </a:r>
            <a:r>
              <a:rPr lang="en-US" sz="1650" dirty="0"/>
              <a:t>” – </a:t>
            </a:r>
            <a:r>
              <a:rPr lang="en-US" sz="1650" i="1" dirty="0"/>
              <a:t>Google Shopping</a:t>
            </a:r>
          </a:p>
        </p:txBody>
      </p:sp>
      <p:sp>
        <p:nvSpPr>
          <p:cNvPr id="5" name="Slide Number Placeholder 4"/>
          <p:cNvSpPr>
            <a:spLocks noGrp="1"/>
          </p:cNvSpPr>
          <p:nvPr>
            <p:ph type="sldNum" sz="quarter" idx="12"/>
          </p:nvPr>
        </p:nvSpPr>
        <p:spPr/>
        <p:txBody>
          <a:bodyPr/>
          <a:lstStyle/>
          <a:p>
            <a:fld id="{08B9C1EE-1C40-4142-802F-ADB4D6D4343A}" type="slidenum">
              <a:rPr lang="en-US" smtClean="0"/>
              <a:t>27</a:t>
            </a:fld>
            <a:endParaRPr lang="en-US"/>
          </a:p>
        </p:txBody>
      </p:sp>
    </p:spTree>
    <p:extLst>
      <p:ext uri="{BB962C8B-B14F-4D97-AF65-F5344CB8AC3E}">
        <p14:creationId xmlns:p14="http://schemas.microsoft.com/office/powerpoint/2010/main" val="2727292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Shades of Substantive Fairness: changing benchmarks?</a:t>
            </a:r>
          </a:p>
        </p:txBody>
      </p:sp>
      <p:sp>
        <p:nvSpPr>
          <p:cNvPr id="5" name="Text Placeholder 4"/>
          <p:cNvSpPr>
            <a:spLocks noGrp="1"/>
          </p:cNvSpPr>
          <p:nvPr>
            <p:ph type="body" idx="1"/>
          </p:nvPr>
        </p:nvSpPr>
        <p:spPr/>
        <p:txBody>
          <a:bodyPr/>
          <a:lstStyle/>
          <a:p>
            <a:r>
              <a:rPr lang="en-GB" dirty="0"/>
              <a:t>DIGITAL MARKETS</a:t>
            </a:r>
          </a:p>
        </p:txBody>
      </p:sp>
      <p:sp>
        <p:nvSpPr>
          <p:cNvPr id="3" name="Slide Number Placeholder 2"/>
          <p:cNvSpPr>
            <a:spLocks noGrp="1"/>
          </p:cNvSpPr>
          <p:nvPr>
            <p:ph type="sldNum" sz="quarter" idx="12"/>
          </p:nvPr>
        </p:nvSpPr>
        <p:spPr/>
        <p:txBody>
          <a:bodyPr/>
          <a:lstStyle/>
          <a:p>
            <a:fld id="{08B9C1EE-1C40-4142-802F-ADB4D6D4343A}" type="slidenum">
              <a:rPr lang="en-US" smtClean="0"/>
              <a:t>28</a:t>
            </a:fld>
            <a:endParaRPr lang="en-US"/>
          </a:p>
        </p:txBody>
      </p:sp>
    </p:spTree>
    <p:extLst>
      <p:ext uri="{BB962C8B-B14F-4D97-AF65-F5344CB8AC3E}">
        <p14:creationId xmlns:p14="http://schemas.microsoft.com/office/powerpoint/2010/main" val="3193638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a:t>
            </a:r>
          </a:p>
        </p:txBody>
      </p:sp>
      <p:sp>
        <p:nvSpPr>
          <p:cNvPr id="3" name="Content Placeholder 2"/>
          <p:cNvSpPr>
            <a:spLocks noGrp="1"/>
          </p:cNvSpPr>
          <p:nvPr>
            <p:ph idx="1"/>
          </p:nvPr>
        </p:nvSpPr>
        <p:spPr/>
        <p:txBody>
          <a:bodyPr/>
          <a:lstStyle/>
          <a:p>
            <a:r>
              <a:rPr lang="en-US" dirty="0"/>
              <a:t>Link to </a:t>
            </a:r>
            <a:r>
              <a:rPr lang="en-US" dirty="0" err="1"/>
              <a:t>ordoliberalism</a:t>
            </a:r>
            <a:endParaRPr lang="en-US" dirty="0"/>
          </a:p>
          <a:p>
            <a:r>
              <a:rPr lang="en-GB" dirty="0"/>
              <a:t>Focus on the structure of the markets</a:t>
            </a:r>
          </a:p>
          <a:p>
            <a:r>
              <a:rPr lang="en-GB" dirty="0"/>
              <a:t>Protection of the economic freedom of market players</a:t>
            </a:r>
          </a:p>
          <a:p>
            <a:r>
              <a:rPr lang="en-GB" dirty="0"/>
              <a:t>Competition as a process</a:t>
            </a:r>
          </a:p>
          <a:p>
            <a:r>
              <a:rPr lang="en-GB" dirty="0"/>
              <a:t>Reflection in the wording of article 102(a) + (c) </a:t>
            </a:r>
            <a:endParaRPr lang="en-US" dirty="0"/>
          </a:p>
        </p:txBody>
      </p:sp>
      <p:sp>
        <p:nvSpPr>
          <p:cNvPr id="4" name="Slide Number Placeholder 3"/>
          <p:cNvSpPr>
            <a:spLocks noGrp="1"/>
          </p:cNvSpPr>
          <p:nvPr>
            <p:ph type="sldNum" sz="quarter" idx="12"/>
          </p:nvPr>
        </p:nvSpPr>
        <p:spPr/>
        <p:txBody>
          <a:bodyPr/>
          <a:lstStyle/>
          <a:p>
            <a:fld id="{08B9C1EE-1C40-4142-802F-ADB4D6D4343A}" type="slidenum">
              <a:rPr lang="en-US" smtClean="0"/>
              <a:t>29</a:t>
            </a:fld>
            <a:endParaRPr lang="en-US"/>
          </a:p>
        </p:txBody>
      </p:sp>
    </p:spTree>
    <p:extLst>
      <p:ext uri="{BB962C8B-B14F-4D97-AF65-F5344CB8AC3E}">
        <p14:creationId xmlns:p14="http://schemas.microsoft.com/office/powerpoint/2010/main" val="2107580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B456D-D6EE-2BF3-E9C4-38194D9B6541}"/>
              </a:ext>
            </a:extLst>
          </p:cNvPr>
          <p:cNvSpPr>
            <a:spLocks noGrp="1"/>
          </p:cNvSpPr>
          <p:nvPr>
            <p:ph type="ctrTitle"/>
          </p:nvPr>
        </p:nvSpPr>
        <p:spPr/>
        <p:txBody>
          <a:bodyPr/>
          <a:lstStyle/>
          <a:p>
            <a:r>
              <a:rPr lang="en-US" sz="4200" dirty="0"/>
              <a:t>Introduction to the course</a:t>
            </a:r>
          </a:p>
        </p:txBody>
      </p:sp>
      <p:sp>
        <p:nvSpPr>
          <p:cNvPr id="5" name="Subtitle 4">
            <a:extLst>
              <a:ext uri="{FF2B5EF4-FFF2-40B4-BE49-F238E27FC236}">
                <a16:creationId xmlns:a16="http://schemas.microsoft.com/office/drawing/2014/main" id="{2B639B36-6B15-55A9-2230-3AFB2DFF47F1}"/>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A4620C1E-51FD-A1BE-09DC-A37FDD830521}"/>
              </a:ext>
            </a:extLst>
          </p:cNvPr>
          <p:cNvSpPr>
            <a:spLocks noGrp="1"/>
          </p:cNvSpPr>
          <p:nvPr>
            <p:ph type="sldNum" sz="quarter" idx="12"/>
          </p:nvPr>
        </p:nvSpPr>
        <p:spPr/>
        <p:txBody>
          <a:bodyPr/>
          <a:lstStyle/>
          <a:p>
            <a:fld id="{886BB73A-582F-4420-9A14-CB10A2B2E5E8}" type="slidenum">
              <a:rPr lang="en-US" smtClean="0"/>
              <a:t>3</a:t>
            </a:fld>
            <a:endParaRPr lang="en-US"/>
          </a:p>
        </p:txBody>
      </p:sp>
    </p:spTree>
    <p:extLst>
      <p:ext uri="{BB962C8B-B14F-4D97-AF65-F5344CB8AC3E}">
        <p14:creationId xmlns:p14="http://schemas.microsoft.com/office/powerpoint/2010/main" val="2743090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a:t>
            </a:r>
          </a:p>
        </p:txBody>
      </p:sp>
      <p:sp>
        <p:nvSpPr>
          <p:cNvPr id="3" name="Content Placeholder 2"/>
          <p:cNvSpPr>
            <a:spLocks noGrp="1"/>
          </p:cNvSpPr>
          <p:nvPr>
            <p:ph idx="1"/>
          </p:nvPr>
        </p:nvSpPr>
        <p:spPr/>
        <p:txBody>
          <a:bodyPr/>
          <a:lstStyle/>
          <a:p>
            <a:r>
              <a:rPr lang="en-GB" dirty="0"/>
              <a:t>Articles 102(a) + (c) </a:t>
            </a:r>
            <a:endParaRPr lang="en-US" dirty="0"/>
          </a:p>
          <a:p>
            <a:r>
              <a:rPr lang="en-US" dirty="0"/>
              <a:t>Case law</a:t>
            </a:r>
          </a:p>
          <a:p>
            <a:r>
              <a:rPr lang="en-US" dirty="0"/>
              <a:t>Principle of proportionality </a:t>
            </a:r>
          </a:p>
          <a:p>
            <a:r>
              <a:rPr lang="en-US" dirty="0"/>
              <a:t>‘Special responsibility’</a:t>
            </a:r>
          </a:p>
          <a:p>
            <a:r>
              <a:rPr lang="en-US" dirty="0"/>
              <a:t>‘Anticompetitive foreclosure’ </a:t>
            </a:r>
          </a:p>
        </p:txBody>
      </p:sp>
      <p:sp>
        <p:nvSpPr>
          <p:cNvPr id="4" name="Slide Number Placeholder 3"/>
          <p:cNvSpPr>
            <a:spLocks noGrp="1"/>
          </p:cNvSpPr>
          <p:nvPr>
            <p:ph type="sldNum" sz="quarter" idx="12"/>
          </p:nvPr>
        </p:nvSpPr>
        <p:spPr/>
        <p:txBody>
          <a:bodyPr/>
          <a:lstStyle/>
          <a:p>
            <a:fld id="{08B9C1EE-1C40-4142-802F-ADB4D6D4343A}" type="slidenum">
              <a:rPr lang="en-US" smtClean="0"/>
              <a:t>30</a:t>
            </a:fld>
            <a:endParaRPr lang="en-US"/>
          </a:p>
        </p:txBody>
      </p:sp>
    </p:spTree>
    <p:extLst>
      <p:ext uri="{BB962C8B-B14F-4D97-AF65-F5344CB8AC3E}">
        <p14:creationId xmlns:p14="http://schemas.microsoft.com/office/powerpoint/2010/main" val="745711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Legal: Article 102 TFEU</a:t>
            </a:r>
          </a:p>
        </p:txBody>
      </p:sp>
      <p:sp>
        <p:nvSpPr>
          <p:cNvPr id="3" name="Content Placeholder 2"/>
          <p:cNvSpPr>
            <a:spLocks noGrp="1"/>
          </p:cNvSpPr>
          <p:nvPr>
            <p:ph idx="1"/>
          </p:nvPr>
        </p:nvSpPr>
        <p:spPr>
          <a:xfrm>
            <a:off x="410796" y="2396939"/>
            <a:ext cx="7541012" cy="3146611"/>
          </a:xfrm>
        </p:spPr>
        <p:txBody>
          <a:bodyPr/>
          <a:lstStyle/>
          <a:p>
            <a:r>
              <a:rPr lang="en-GB" dirty="0"/>
              <a:t>Preamble of TFEU: reference to fair competition</a:t>
            </a:r>
          </a:p>
          <a:p>
            <a:endParaRPr lang="en-GB" dirty="0"/>
          </a:p>
          <a:p>
            <a:r>
              <a:rPr lang="en-GB" dirty="0"/>
              <a:t>Article 102(a) TFEU: Prohibition of ‘unfair’ prices and ‘unfair’ trading conditions</a:t>
            </a:r>
          </a:p>
          <a:p>
            <a:endParaRPr lang="en-GB" dirty="0"/>
          </a:p>
          <a:p>
            <a:r>
              <a:rPr lang="en-GB" dirty="0"/>
              <a:t>Article 102(c) TFEU: Prohibition of discrimination (link with equality)</a:t>
            </a:r>
          </a:p>
          <a:p>
            <a:endParaRPr lang="en-GB" dirty="0"/>
          </a:p>
          <a:p>
            <a:endParaRPr lang="en-GB" dirty="0"/>
          </a:p>
        </p:txBody>
      </p:sp>
      <p:sp>
        <p:nvSpPr>
          <p:cNvPr id="4" name="Slide Number Placeholder 3"/>
          <p:cNvSpPr>
            <a:spLocks noGrp="1"/>
          </p:cNvSpPr>
          <p:nvPr>
            <p:ph type="sldNum" sz="quarter" idx="12"/>
          </p:nvPr>
        </p:nvSpPr>
        <p:spPr/>
        <p:txBody>
          <a:bodyPr/>
          <a:lstStyle/>
          <a:p>
            <a:fld id="{08B9C1EE-1C40-4142-802F-ADB4D6D4343A}" type="slidenum">
              <a:rPr lang="en-US" smtClean="0"/>
              <a:t>31</a:t>
            </a:fld>
            <a:endParaRPr lang="en-US"/>
          </a:p>
        </p:txBody>
      </p:sp>
    </p:spTree>
    <p:extLst>
      <p:ext uri="{BB962C8B-B14F-4D97-AF65-F5344CB8AC3E}">
        <p14:creationId xmlns:p14="http://schemas.microsoft.com/office/powerpoint/2010/main" val="536027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Legal: Case Law </a:t>
            </a:r>
          </a:p>
        </p:txBody>
      </p:sp>
      <p:sp>
        <p:nvSpPr>
          <p:cNvPr id="3" name="Content Placeholder 2"/>
          <p:cNvSpPr>
            <a:spLocks noGrp="1"/>
          </p:cNvSpPr>
          <p:nvPr>
            <p:ph idx="1"/>
          </p:nvPr>
        </p:nvSpPr>
        <p:spPr/>
        <p:txBody>
          <a:bodyPr/>
          <a:lstStyle/>
          <a:p>
            <a:r>
              <a:rPr lang="en-GB" dirty="0"/>
              <a:t>Proportionality: Not going beyond what is proportionate to protect the dominant undertaking’s interests: e.g. meeting competition (Tetra Pak)</a:t>
            </a:r>
          </a:p>
          <a:p>
            <a:r>
              <a:rPr lang="en-GB" dirty="0"/>
              <a:t>Special responsibility of dominant firm</a:t>
            </a:r>
          </a:p>
          <a:p>
            <a:r>
              <a:rPr lang="en-GB" dirty="0"/>
              <a:t>‘Anticompetitive foreclosure’ </a:t>
            </a:r>
          </a:p>
          <a:p>
            <a:r>
              <a:rPr lang="en-GB" dirty="0"/>
              <a:t>Non-discrimination </a:t>
            </a:r>
          </a:p>
        </p:txBody>
      </p:sp>
      <p:sp>
        <p:nvSpPr>
          <p:cNvPr id="4" name="Slide Number Placeholder 3"/>
          <p:cNvSpPr>
            <a:spLocks noGrp="1"/>
          </p:cNvSpPr>
          <p:nvPr>
            <p:ph type="sldNum" sz="quarter" idx="12"/>
          </p:nvPr>
        </p:nvSpPr>
        <p:spPr/>
        <p:txBody>
          <a:bodyPr/>
          <a:lstStyle/>
          <a:p>
            <a:fld id="{08B9C1EE-1C40-4142-802F-ADB4D6D4343A}" type="slidenum">
              <a:rPr lang="en-US" smtClean="0"/>
              <a:t>32</a:t>
            </a:fld>
            <a:endParaRPr lang="en-US"/>
          </a:p>
        </p:txBody>
      </p:sp>
    </p:spTree>
    <p:extLst>
      <p:ext uri="{BB962C8B-B14F-4D97-AF65-F5344CB8AC3E}">
        <p14:creationId xmlns:p14="http://schemas.microsoft.com/office/powerpoint/2010/main" val="281905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Shades of substantive fairness</a:t>
            </a:r>
          </a:p>
        </p:txBody>
      </p:sp>
      <p:sp>
        <p:nvSpPr>
          <p:cNvPr id="3" name="Content Placeholder 2"/>
          <p:cNvSpPr>
            <a:spLocks noGrp="1"/>
          </p:cNvSpPr>
          <p:nvPr>
            <p:ph idx="1"/>
          </p:nvPr>
        </p:nvSpPr>
        <p:spPr/>
        <p:txBody>
          <a:bodyPr/>
          <a:lstStyle/>
          <a:p>
            <a:r>
              <a:rPr lang="en-GB" dirty="0"/>
              <a:t>Moral concept?</a:t>
            </a:r>
          </a:p>
          <a:p>
            <a:r>
              <a:rPr lang="en-GB" dirty="0"/>
              <a:t>Legal concept: </a:t>
            </a:r>
          </a:p>
          <a:p>
            <a:pPr lvl="1"/>
            <a:r>
              <a:rPr lang="en-GB" dirty="0"/>
              <a:t>‘Competition on the merits’</a:t>
            </a:r>
          </a:p>
          <a:p>
            <a:pPr lvl="1"/>
            <a:r>
              <a:rPr lang="en-GB" dirty="0"/>
              <a:t>Exploitation?</a:t>
            </a:r>
          </a:p>
          <a:p>
            <a:pPr lvl="1"/>
            <a:r>
              <a:rPr lang="en-GB" dirty="0"/>
              <a:t>“Populist” antitrust </a:t>
            </a:r>
          </a:p>
          <a:p>
            <a:pPr lvl="1"/>
            <a:r>
              <a:rPr lang="en-GB" dirty="0"/>
              <a:t>New Brandeis</a:t>
            </a:r>
          </a:p>
        </p:txBody>
      </p:sp>
      <p:sp>
        <p:nvSpPr>
          <p:cNvPr id="4" name="Slide Number Placeholder 3"/>
          <p:cNvSpPr>
            <a:spLocks noGrp="1"/>
          </p:cNvSpPr>
          <p:nvPr>
            <p:ph type="sldNum" sz="quarter" idx="12"/>
          </p:nvPr>
        </p:nvSpPr>
        <p:spPr/>
        <p:txBody>
          <a:bodyPr/>
          <a:lstStyle/>
          <a:p>
            <a:fld id="{08B9C1EE-1C40-4142-802F-ADB4D6D4343A}" type="slidenum">
              <a:rPr lang="en-US" smtClean="0"/>
              <a:t>33</a:t>
            </a:fld>
            <a:endParaRPr lang="en-US"/>
          </a:p>
        </p:txBody>
      </p:sp>
    </p:spTree>
    <p:extLst>
      <p:ext uri="{BB962C8B-B14F-4D97-AF65-F5344CB8AC3E}">
        <p14:creationId xmlns:p14="http://schemas.microsoft.com/office/powerpoint/2010/main" val="1234484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‘Substantive Fairness’: some examples</a:t>
            </a:r>
          </a:p>
        </p:txBody>
      </p:sp>
      <p:sp>
        <p:nvSpPr>
          <p:cNvPr id="5" name="Text Placeholder 4"/>
          <p:cNvSpPr>
            <a:spLocks noGrp="1"/>
          </p:cNvSpPr>
          <p:nvPr>
            <p:ph type="body" idx="1"/>
          </p:nvPr>
        </p:nvSpPr>
        <p:spPr/>
        <p:txBody>
          <a:bodyPr/>
          <a:lstStyle/>
          <a:p>
            <a:r>
              <a:rPr lang="en-GB" dirty="0"/>
              <a:t>DIGITAL MARKETS</a:t>
            </a:r>
          </a:p>
        </p:txBody>
      </p:sp>
      <p:sp>
        <p:nvSpPr>
          <p:cNvPr id="3" name="Slide Number Placeholder 2"/>
          <p:cNvSpPr>
            <a:spLocks noGrp="1"/>
          </p:cNvSpPr>
          <p:nvPr>
            <p:ph type="sldNum" sz="quarter" idx="12"/>
          </p:nvPr>
        </p:nvSpPr>
        <p:spPr/>
        <p:txBody>
          <a:bodyPr/>
          <a:lstStyle/>
          <a:p>
            <a:fld id="{08B9C1EE-1C40-4142-802F-ADB4D6D4343A}" type="slidenum">
              <a:rPr lang="en-US" smtClean="0"/>
              <a:t>34</a:t>
            </a:fld>
            <a:endParaRPr lang="en-US"/>
          </a:p>
        </p:txBody>
      </p:sp>
    </p:spTree>
    <p:extLst>
      <p:ext uri="{BB962C8B-B14F-4D97-AF65-F5344CB8AC3E}">
        <p14:creationId xmlns:p14="http://schemas.microsoft.com/office/powerpoint/2010/main" val="2573286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Google Saga</a:t>
            </a:r>
          </a:p>
        </p:txBody>
      </p:sp>
      <p:sp>
        <p:nvSpPr>
          <p:cNvPr id="6" name="Text Placeholder 5"/>
          <p:cNvSpPr>
            <a:spLocks noGrp="1"/>
          </p:cNvSpPr>
          <p:nvPr>
            <p:ph type="body" idx="1"/>
          </p:nvPr>
        </p:nvSpPr>
        <p:spPr/>
        <p:txBody>
          <a:bodyPr/>
          <a:lstStyle/>
          <a:p>
            <a:r>
              <a:rPr lang="en-GB" dirty="0"/>
              <a:t>Shopping</a:t>
            </a:r>
          </a:p>
        </p:txBody>
      </p:sp>
      <p:pic>
        <p:nvPicPr>
          <p:cNvPr id="13" name="Picture 12"/>
          <p:cNvPicPr>
            <a:picLocks noChangeAspect="1"/>
          </p:cNvPicPr>
          <p:nvPr/>
        </p:nvPicPr>
        <p:blipFill>
          <a:blip r:embed="rId3"/>
          <a:stretch>
            <a:fillRect/>
          </a:stretch>
        </p:blipFill>
        <p:spPr>
          <a:xfrm>
            <a:off x="474711" y="2857501"/>
            <a:ext cx="2210150" cy="2770958"/>
          </a:xfrm>
          <a:prstGeom prst="rect">
            <a:avLst/>
          </a:prstGeom>
        </p:spPr>
      </p:pic>
      <p:sp>
        <p:nvSpPr>
          <p:cNvPr id="9" name="Text Placeholder 8"/>
          <p:cNvSpPr>
            <a:spLocks noGrp="1"/>
          </p:cNvSpPr>
          <p:nvPr>
            <p:ph type="body" sz="half" idx="15"/>
          </p:nvPr>
        </p:nvSpPr>
        <p:spPr/>
        <p:txBody>
          <a:bodyPr/>
          <a:lstStyle/>
          <a:p>
            <a:endParaRPr lang="en-GB" dirty="0"/>
          </a:p>
        </p:txBody>
      </p:sp>
      <p:sp>
        <p:nvSpPr>
          <p:cNvPr id="7" name="Text Placeholder 6"/>
          <p:cNvSpPr>
            <a:spLocks noGrp="1"/>
          </p:cNvSpPr>
          <p:nvPr>
            <p:ph type="body" sz="quarter" idx="3"/>
          </p:nvPr>
        </p:nvSpPr>
        <p:spPr/>
        <p:txBody>
          <a:bodyPr/>
          <a:lstStyle/>
          <a:p>
            <a:r>
              <a:rPr lang="en-GB" dirty="0"/>
              <a:t>Android</a:t>
            </a:r>
          </a:p>
        </p:txBody>
      </p:sp>
      <p:pic>
        <p:nvPicPr>
          <p:cNvPr id="14" name="Picture 13"/>
          <p:cNvPicPr>
            <a:picLocks noChangeAspect="1"/>
          </p:cNvPicPr>
          <p:nvPr/>
        </p:nvPicPr>
        <p:blipFill>
          <a:blip r:embed="rId4"/>
          <a:stretch>
            <a:fillRect/>
          </a:stretch>
        </p:blipFill>
        <p:spPr>
          <a:xfrm>
            <a:off x="2912745" y="2857500"/>
            <a:ext cx="2202181" cy="2692004"/>
          </a:xfrm>
          <a:prstGeom prst="rect">
            <a:avLst/>
          </a:prstGeom>
        </p:spPr>
      </p:pic>
      <p:sp>
        <p:nvSpPr>
          <p:cNvPr id="10" name="Text Placeholder 9"/>
          <p:cNvSpPr>
            <a:spLocks noGrp="1"/>
          </p:cNvSpPr>
          <p:nvPr>
            <p:ph type="body" sz="half" idx="16"/>
          </p:nvPr>
        </p:nvSpPr>
        <p:spPr/>
        <p:txBody>
          <a:bodyPr/>
          <a:lstStyle/>
          <a:p>
            <a:endParaRPr lang="en-GB" dirty="0"/>
          </a:p>
        </p:txBody>
      </p:sp>
      <p:sp>
        <p:nvSpPr>
          <p:cNvPr id="8" name="Text Placeholder 7"/>
          <p:cNvSpPr>
            <a:spLocks noGrp="1"/>
          </p:cNvSpPr>
          <p:nvPr>
            <p:ph type="body" sz="quarter" idx="13"/>
          </p:nvPr>
        </p:nvSpPr>
        <p:spPr/>
        <p:txBody>
          <a:bodyPr/>
          <a:lstStyle/>
          <a:p>
            <a:r>
              <a:rPr lang="en-GB" dirty="0"/>
              <a:t>AdSense</a:t>
            </a:r>
          </a:p>
        </p:txBody>
      </p:sp>
      <p:pic>
        <p:nvPicPr>
          <p:cNvPr id="3" name="Picture 2"/>
          <p:cNvPicPr>
            <a:picLocks noChangeAspect="1"/>
          </p:cNvPicPr>
          <p:nvPr/>
        </p:nvPicPr>
        <p:blipFill>
          <a:blip r:embed="rId5"/>
          <a:stretch>
            <a:fillRect/>
          </a:stretch>
        </p:blipFill>
        <p:spPr>
          <a:xfrm>
            <a:off x="5252126" y="2857500"/>
            <a:ext cx="3643680" cy="2578894"/>
          </a:xfrm>
          <a:prstGeom prst="rect">
            <a:avLst/>
          </a:prstGeom>
        </p:spPr>
      </p:pic>
      <p:sp>
        <p:nvSpPr>
          <p:cNvPr id="11" name="Text Placeholder 10"/>
          <p:cNvSpPr>
            <a:spLocks noGrp="1"/>
          </p:cNvSpPr>
          <p:nvPr>
            <p:ph type="body" sz="half" idx="17"/>
          </p:nvPr>
        </p:nvSpPr>
        <p:spPr>
          <a:xfrm>
            <a:off x="5265148" y="3592286"/>
            <a:ext cx="2199085" cy="2692004"/>
          </a:xfrm>
        </p:spPr>
        <p:txBody>
          <a:bodyPr/>
          <a:lstStyle/>
          <a:p>
            <a:endParaRPr lang="en-GB" dirty="0"/>
          </a:p>
        </p:txBody>
      </p:sp>
      <p:sp>
        <p:nvSpPr>
          <p:cNvPr id="2" name="Slide Number Placeholder 1"/>
          <p:cNvSpPr>
            <a:spLocks noGrp="1"/>
          </p:cNvSpPr>
          <p:nvPr>
            <p:ph type="sldNum" sz="quarter" idx="12"/>
          </p:nvPr>
        </p:nvSpPr>
        <p:spPr/>
        <p:txBody>
          <a:bodyPr/>
          <a:lstStyle/>
          <a:p>
            <a:fld id="{D57F1E4F-1CFF-5643-939E-02111984F565}" type="slidenum">
              <a:rPr lang="en-US" smtClean="0"/>
              <a:t>35</a:t>
            </a:fld>
            <a:endParaRPr lang="en-US" dirty="0"/>
          </a:p>
        </p:txBody>
      </p:sp>
    </p:spTree>
    <p:extLst>
      <p:ext uri="{BB962C8B-B14F-4D97-AF65-F5344CB8AC3E}">
        <p14:creationId xmlns:p14="http://schemas.microsoft.com/office/powerpoint/2010/main" val="3233930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Google Search: substantive fairness?</a:t>
            </a:r>
          </a:p>
        </p:txBody>
      </p:sp>
      <p:pic>
        <p:nvPicPr>
          <p:cNvPr id="4" name="Content Placeholder 3"/>
          <p:cNvPicPr>
            <a:picLocks noGrp="1" noChangeAspect="1"/>
          </p:cNvPicPr>
          <p:nvPr>
            <p:ph idx="1"/>
          </p:nvPr>
        </p:nvPicPr>
        <p:blipFill rotWithShape="1">
          <a:blip r:embed="rId3"/>
          <a:srcRect l="15200" t="7847" r="18155" b="6929"/>
          <a:stretch/>
        </p:blipFill>
        <p:spPr>
          <a:xfrm>
            <a:off x="317183" y="1774508"/>
            <a:ext cx="6309360" cy="3651885"/>
          </a:xfrm>
          <a:prstGeom prst="rect">
            <a:avLst/>
          </a:prstGeom>
        </p:spPr>
      </p:pic>
      <p:sp>
        <p:nvSpPr>
          <p:cNvPr id="5" name="TextBox 4"/>
          <p:cNvSpPr txBox="1"/>
          <p:nvPr/>
        </p:nvSpPr>
        <p:spPr>
          <a:xfrm>
            <a:off x="317182" y="5537835"/>
            <a:ext cx="8186738" cy="369332"/>
          </a:xfrm>
          <a:prstGeom prst="rect">
            <a:avLst/>
          </a:prstGeom>
          <a:noFill/>
        </p:spPr>
        <p:txBody>
          <a:bodyPr wrap="square" rtlCol="0">
            <a:spAutoFit/>
          </a:bodyPr>
          <a:lstStyle/>
          <a:p>
            <a:r>
              <a:rPr lang="en-GB" dirty="0">
                <a:hlinkClick r:id="rId4"/>
              </a:rPr>
              <a:t>http://europa.eu/rapid/press-release_IP-17-1784_en.htm</a:t>
            </a:r>
            <a:r>
              <a:rPr lang="en-GB" dirty="0"/>
              <a:t> </a:t>
            </a:r>
          </a:p>
        </p:txBody>
      </p:sp>
      <p:sp>
        <p:nvSpPr>
          <p:cNvPr id="3" name="Slide Number Placeholder 2"/>
          <p:cNvSpPr>
            <a:spLocks noGrp="1"/>
          </p:cNvSpPr>
          <p:nvPr>
            <p:ph type="sldNum" sz="quarter" idx="12"/>
          </p:nvPr>
        </p:nvSpPr>
        <p:spPr/>
        <p:txBody>
          <a:bodyPr/>
          <a:lstStyle/>
          <a:p>
            <a:fld id="{08B9C1EE-1C40-4142-802F-ADB4D6D4343A}" type="slidenum">
              <a:rPr lang="en-US" smtClean="0"/>
              <a:t>36</a:t>
            </a:fld>
            <a:endParaRPr lang="en-US"/>
          </a:p>
        </p:txBody>
      </p:sp>
    </p:spTree>
    <p:extLst>
      <p:ext uri="{BB962C8B-B14F-4D97-AF65-F5344CB8AC3E}">
        <p14:creationId xmlns:p14="http://schemas.microsoft.com/office/powerpoint/2010/main" val="223619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Google Android: substantive fairness?</a:t>
            </a:r>
          </a:p>
        </p:txBody>
      </p:sp>
      <p:sp>
        <p:nvSpPr>
          <p:cNvPr id="5" name="TextBox 4"/>
          <p:cNvSpPr txBox="1"/>
          <p:nvPr/>
        </p:nvSpPr>
        <p:spPr>
          <a:xfrm>
            <a:off x="317182" y="5537835"/>
            <a:ext cx="8186738" cy="369332"/>
          </a:xfrm>
          <a:prstGeom prst="rect">
            <a:avLst/>
          </a:prstGeom>
          <a:noFill/>
        </p:spPr>
        <p:txBody>
          <a:bodyPr wrap="square" rtlCol="0">
            <a:spAutoFit/>
          </a:bodyPr>
          <a:lstStyle/>
          <a:p>
            <a:r>
              <a:rPr lang="en-GB" dirty="0">
                <a:hlinkClick r:id="rId3"/>
              </a:rPr>
              <a:t>http://europa.eu/rapid/press-release_IP-18-4581_en.htm</a:t>
            </a:r>
            <a:r>
              <a:rPr lang="en-GB" dirty="0"/>
              <a:t> </a:t>
            </a:r>
          </a:p>
        </p:txBody>
      </p:sp>
      <p:sp>
        <p:nvSpPr>
          <p:cNvPr id="3" name="Slide Number Placeholder 2"/>
          <p:cNvSpPr>
            <a:spLocks noGrp="1"/>
          </p:cNvSpPr>
          <p:nvPr>
            <p:ph type="sldNum" sz="quarter" idx="12"/>
          </p:nvPr>
        </p:nvSpPr>
        <p:spPr/>
        <p:txBody>
          <a:bodyPr/>
          <a:lstStyle/>
          <a:p>
            <a:fld id="{08B9C1EE-1C40-4142-802F-ADB4D6D4343A}" type="slidenum">
              <a:rPr lang="en-US" smtClean="0"/>
              <a:t>37</a:t>
            </a:fld>
            <a:endParaRPr lang="en-US"/>
          </a:p>
        </p:txBody>
      </p:sp>
      <p:pic>
        <p:nvPicPr>
          <p:cNvPr id="7" name="Content Placeholder 6"/>
          <p:cNvPicPr>
            <a:picLocks noGrp="1" noChangeAspect="1"/>
          </p:cNvPicPr>
          <p:nvPr>
            <p:ph idx="1"/>
          </p:nvPr>
        </p:nvPicPr>
        <p:blipFill>
          <a:blip r:embed="rId4"/>
          <a:stretch>
            <a:fillRect/>
          </a:stretch>
        </p:blipFill>
        <p:spPr>
          <a:xfrm>
            <a:off x="0" y="2025795"/>
            <a:ext cx="7538126" cy="3423711"/>
          </a:xfrm>
          <a:prstGeom prst="rect">
            <a:avLst/>
          </a:prstGeom>
        </p:spPr>
      </p:pic>
    </p:spTree>
    <p:extLst>
      <p:ext uri="{BB962C8B-B14F-4D97-AF65-F5344CB8AC3E}">
        <p14:creationId xmlns:p14="http://schemas.microsoft.com/office/powerpoint/2010/main" val="2471373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Amazon EU commitments</a:t>
            </a:r>
          </a:p>
        </p:txBody>
      </p:sp>
      <p:sp>
        <p:nvSpPr>
          <p:cNvPr id="3" name="Content Placeholder 2"/>
          <p:cNvSpPr>
            <a:spLocks noGrp="1"/>
          </p:cNvSpPr>
          <p:nvPr>
            <p:ph sz="half" idx="1"/>
          </p:nvPr>
        </p:nvSpPr>
        <p:spPr>
          <a:xfrm>
            <a:off x="827485" y="2914650"/>
            <a:ext cx="3297254" cy="2634854"/>
          </a:xfrm>
        </p:spPr>
        <p:txBody>
          <a:bodyPr/>
          <a:lstStyle/>
          <a:p>
            <a:r>
              <a:rPr lang="en-GB" dirty="0"/>
              <a:t>Dual role: competitor + host of third party merchants</a:t>
            </a:r>
          </a:p>
          <a:p>
            <a:r>
              <a:rPr lang="en-GB" dirty="0"/>
              <a:t>Data accumulation</a:t>
            </a:r>
          </a:p>
        </p:txBody>
      </p:sp>
      <p:pic>
        <p:nvPicPr>
          <p:cNvPr id="6" name="Content Placeholder 5"/>
          <p:cNvPicPr>
            <a:picLocks noGrp="1" noChangeAspect="1"/>
          </p:cNvPicPr>
          <p:nvPr>
            <p:ph sz="half" idx="2"/>
          </p:nvPr>
        </p:nvPicPr>
        <p:blipFill>
          <a:blip r:embed="rId3"/>
          <a:stretch>
            <a:fillRect/>
          </a:stretch>
        </p:blipFill>
        <p:spPr>
          <a:xfrm>
            <a:off x="4906362" y="3320455"/>
            <a:ext cx="1966130" cy="1307705"/>
          </a:xfrm>
          <a:prstGeom prst="rect">
            <a:avLst/>
          </a:prstGeom>
        </p:spPr>
      </p:pic>
      <p:sp>
        <p:nvSpPr>
          <p:cNvPr id="5" name="Slide Number Placeholder 4"/>
          <p:cNvSpPr>
            <a:spLocks noGrp="1"/>
          </p:cNvSpPr>
          <p:nvPr>
            <p:ph type="sldNum" sz="quarter" idx="12"/>
          </p:nvPr>
        </p:nvSpPr>
        <p:spPr/>
        <p:txBody>
          <a:bodyPr/>
          <a:lstStyle/>
          <a:p>
            <a:fld id="{08B9C1EE-1C40-4142-802F-ADB4D6D4343A}" type="slidenum">
              <a:rPr lang="en-US" smtClean="0"/>
              <a:t>38</a:t>
            </a:fld>
            <a:endParaRPr lang="en-US"/>
          </a:p>
        </p:txBody>
      </p:sp>
      <p:sp>
        <p:nvSpPr>
          <p:cNvPr id="4" name="TextBox 3">
            <a:extLst>
              <a:ext uri="{FF2B5EF4-FFF2-40B4-BE49-F238E27FC236}">
                <a16:creationId xmlns:a16="http://schemas.microsoft.com/office/drawing/2014/main" id="{260F4375-96A3-375A-0678-239F6FA99003}"/>
              </a:ext>
            </a:extLst>
          </p:cNvPr>
          <p:cNvSpPr txBox="1"/>
          <p:nvPr/>
        </p:nvSpPr>
        <p:spPr>
          <a:xfrm>
            <a:off x="827485" y="5733256"/>
            <a:ext cx="7567759" cy="369332"/>
          </a:xfrm>
          <a:prstGeom prst="rect">
            <a:avLst/>
          </a:prstGeom>
          <a:noFill/>
        </p:spPr>
        <p:txBody>
          <a:bodyPr wrap="square" rtlCol="0">
            <a:spAutoFit/>
          </a:bodyPr>
          <a:lstStyle/>
          <a:p>
            <a:r>
              <a:rPr lang="en-US" dirty="0"/>
              <a:t>Source: </a:t>
            </a:r>
          </a:p>
        </p:txBody>
      </p:sp>
    </p:spTree>
    <p:extLst>
      <p:ext uri="{BB962C8B-B14F-4D97-AF65-F5344CB8AC3E}">
        <p14:creationId xmlns:p14="http://schemas.microsoft.com/office/powerpoint/2010/main" val="1681342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Facebook Germany </a:t>
            </a:r>
          </a:p>
        </p:txBody>
      </p:sp>
      <p:sp>
        <p:nvSpPr>
          <p:cNvPr id="3" name="Text Placeholder 2"/>
          <p:cNvSpPr>
            <a:spLocks noGrp="1"/>
          </p:cNvSpPr>
          <p:nvPr>
            <p:ph type="body" idx="1"/>
          </p:nvPr>
        </p:nvSpPr>
        <p:spPr/>
        <p:txBody>
          <a:bodyPr/>
          <a:lstStyle/>
          <a:p>
            <a:endParaRPr lang="en-GB"/>
          </a:p>
        </p:txBody>
      </p:sp>
      <p:sp>
        <p:nvSpPr>
          <p:cNvPr id="4" name="Content Placeholder 3"/>
          <p:cNvSpPr>
            <a:spLocks noGrp="1"/>
          </p:cNvSpPr>
          <p:nvPr>
            <p:ph sz="half" idx="2"/>
          </p:nvPr>
        </p:nvSpPr>
        <p:spPr/>
        <p:txBody>
          <a:bodyPr/>
          <a:lstStyle/>
          <a:p>
            <a:endParaRPr lang="en-GB" dirty="0"/>
          </a:p>
          <a:p>
            <a:r>
              <a:rPr lang="en-GB" dirty="0"/>
              <a:t>How to balance users’ privacy interests with Fb commercial interests?</a:t>
            </a:r>
          </a:p>
          <a:p>
            <a:r>
              <a:rPr lang="en-GB" dirty="0"/>
              <a:t>“The effect of free choice is the loss of control”</a:t>
            </a:r>
          </a:p>
          <a:p>
            <a:pPr marL="342900" lvl="1" indent="0">
              <a:buNone/>
            </a:pPr>
            <a:r>
              <a:rPr lang="en-GB" dirty="0" err="1"/>
              <a:t>Bundeskartellamt</a:t>
            </a:r>
            <a:r>
              <a:rPr lang="en-GB" dirty="0"/>
              <a:t>, “Background information on the Facebook proceeding” </a:t>
            </a:r>
          </a:p>
          <a:p>
            <a:endParaRPr lang="en-GB" dirty="0"/>
          </a:p>
          <a:p>
            <a:endParaRPr lang="en-GB" dirty="0"/>
          </a:p>
        </p:txBody>
      </p:sp>
      <p:sp>
        <p:nvSpPr>
          <p:cNvPr id="5" name="Text Placeholder 4"/>
          <p:cNvSpPr>
            <a:spLocks noGrp="1"/>
          </p:cNvSpPr>
          <p:nvPr>
            <p:ph type="body" sz="quarter" idx="3"/>
          </p:nvPr>
        </p:nvSpPr>
        <p:spPr/>
        <p:txBody>
          <a:bodyPr/>
          <a:lstStyle/>
          <a:p>
            <a:endParaRPr lang="en-GB"/>
          </a:p>
        </p:txBody>
      </p:sp>
      <p:pic>
        <p:nvPicPr>
          <p:cNvPr id="8" name="Content Placeholder 7"/>
          <p:cNvPicPr>
            <a:picLocks noGrp="1" noChangeAspect="1"/>
          </p:cNvPicPr>
          <p:nvPr>
            <p:ph sz="quarter" idx="4"/>
          </p:nvPr>
        </p:nvPicPr>
        <p:blipFill>
          <a:blip r:embed="rId3"/>
          <a:stretch>
            <a:fillRect/>
          </a:stretch>
        </p:blipFill>
        <p:spPr>
          <a:xfrm>
            <a:off x="5480325" y="2901138"/>
            <a:ext cx="1607344" cy="1607344"/>
          </a:xfrm>
          <a:prstGeom prst="rect">
            <a:avLst/>
          </a:prstGeom>
        </p:spPr>
      </p:pic>
      <p:sp>
        <p:nvSpPr>
          <p:cNvPr id="7" name="Slide Number Placeholder 6"/>
          <p:cNvSpPr>
            <a:spLocks noGrp="1"/>
          </p:cNvSpPr>
          <p:nvPr>
            <p:ph type="sldNum" sz="quarter" idx="12"/>
          </p:nvPr>
        </p:nvSpPr>
        <p:spPr/>
        <p:txBody>
          <a:bodyPr/>
          <a:lstStyle/>
          <a:p>
            <a:fld id="{D57F1E4F-1CFF-5643-939E-02111984F565}" type="slidenum">
              <a:rPr lang="en-US" smtClean="0"/>
              <a:t>39</a:t>
            </a:fld>
            <a:endParaRPr lang="en-US" dirty="0"/>
          </a:p>
        </p:txBody>
      </p:sp>
    </p:spTree>
    <p:extLst>
      <p:ext uri="{BB962C8B-B14F-4D97-AF65-F5344CB8AC3E}">
        <p14:creationId xmlns:p14="http://schemas.microsoft.com/office/powerpoint/2010/main" val="1615435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go, company name&#10;&#10;Description automatically generated">
            <a:extLst>
              <a:ext uri="{FF2B5EF4-FFF2-40B4-BE49-F238E27FC236}">
                <a16:creationId xmlns:a16="http://schemas.microsoft.com/office/drawing/2014/main" id="{92EA6A6E-923F-D23D-0E49-709DB234A3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2600" y="1128714"/>
            <a:ext cx="8178799" cy="4600572"/>
          </a:xfrm>
          <a:prstGeom prst="rect">
            <a:avLst/>
          </a:prstGeom>
        </p:spPr>
      </p:pic>
      <p:sp>
        <p:nvSpPr>
          <p:cNvPr id="2" name="Slide Number Placeholder 1">
            <a:extLst>
              <a:ext uri="{FF2B5EF4-FFF2-40B4-BE49-F238E27FC236}">
                <a16:creationId xmlns:a16="http://schemas.microsoft.com/office/drawing/2014/main" id="{5F57E3B4-94F0-A12F-92DD-E64085287CB3}"/>
              </a:ext>
            </a:extLst>
          </p:cNvPr>
          <p:cNvSpPr>
            <a:spLocks noGrp="1"/>
          </p:cNvSpPr>
          <p:nvPr>
            <p:ph type="sldNum" sz="quarter" idx="12"/>
          </p:nvPr>
        </p:nvSpPr>
        <p:spPr/>
        <p:txBody>
          <a:bodyPr/>
          <a:lstStyle/>
          <a:p>
            <a:pPr>
              <a:defRPr/>
            </a:pPr>
            <a:fld id="{C0B8205E-D760-274E-ABF0-20625064C15C}" type="slidenum">
              <a:rPr lang="en-GB" smtClean="0"/>
              <a:pPr>
                <a:defRPr/>
              </a:pPr>
              <a:t>4</a:t>
            </a:fld>
            <a:endParaRPr lang="en-GB"/>
          </a:p>
        </p:txBody>
      </p:sp>
    </p:spTree>
    <p:extLst>
      <p:ext uri="{BB962C8B-B14F-4D97-AF65-F5344CB8AC3E}">
        <p14:creationId xmlns:p14="http://schemas.microsoft.com/office/powerpoint/2010/main" val="1434360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6BDBD-3EF5-1C44-BAE0-097565F9FC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434E81D-C2A4-E843-8FC7-C971E14981C6}"/>
              </a:ext>
            </a:extLst>
          </p:cNvPr>
          <p:cNvPicPr>
            <a:picLocks noGrp="1" noChangeAspect="1"/>
          </p:cNvPicPr>
          <p:nvPr>
            <p:ph idx="1"/>
          </p:nvPr>
        </p:nvPicPr>
        <p:blipFill>
          <a:blip r:embed="rId3"/>
          <a:stretch>
            <a:fillRect/>
          </a:stretch>
        </p:blipFill>
        <p:spPr>
          <a:xfrm>
            <a:off x="0" y="0"/>
            <a:ext cx="9143999" cy="6858000"/>
          </a:xfrm>
        </p:spPr>
      </p:pic>
      <p:sp>
        <p:nvSpPr>
          <p:cNvPr id="6" name="TextBox 5">
            <a:extLst>
              <a:ext uri="{FF2B5EF4-FFF2-40B4-BE49-F238E27FC236}">
                <a16:creationId xmlns:a16="http://schemas.microsoft.com/office/drawing/2014/main" id="{94A47888-A078-D140-A8B9-1C7B0066D995}"/>
              </a:ext>
            </a:extLst>
          </p:cNvPr>
          <p:cNvSpPr txBox="1"/>
          <p:nvPr/>
        </p:nvSpPr>
        <p:spPr>
          <a:xfrm>
            <a:off x="448318" y="6394392"/>
            <a:ext cx="7128164" cy="253916"/>
          </a:xfrm>
          <a:prstGeom prst="rect">
            <a:avLst/>
          </a:prstGeom>
          <a:noFill/>
        </p:spPr>
        <p:txBody>
          <a:bodyPr wrap="square" rtlCol="0">
            <a:spAutoFit/>
          </a:bodyPr>
          <a:lstStyle/>
          <a:p>
            <a:r>
              <a:rPr lang="en-US" sz="1050" dirty="0">
                <a:hlinkClick r:id="rId4"/>
              </a:rPr>
              <a:t>https://www.nytimes.com/interactive/2019/06/12/opinion/facebook-google-privacy-policies.html?smid=tw-share</a:t>
            </a:r>
            <a:r>
              <a:rPr lang="en-US" sz="1050" dirty="0"/>
              <a:t> </a:t>
            </a:r>
          </a:p>
        </p:txBody>
      </p:sp>
    </p:spTree>
    <p:extLst>
      <p:ext uri="{BB962C8B-B14F-4D97-AF65-F5344CB8AC3E}">
        <p14:creationId xmlns:p14="http://schemas.microsoft.com/office/powerpoint/2010/main" val="2634035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Preliminary conclusions</a:t>
            </a:r>
          </a:p>
        </p:txBody>
      </p:sp>
      <p:sp>
        <p:nvSpPr>
          <p:cNvPr id="3" name="Content Placeholder 2"/>
          <p:cNvSpPr>
            <a:spLocks noGrp="1"/>
          </p:cNvSpPr>
          <p:nvPr>
            <p:ph idx="1"/>
          </p:nvPr>
        </p:nvSpPr>
        <p:spPr/>
        <p:txBody>
          <a:bodyPr/>
          <a:lstStyle/>
          <a:p>
            <a:r>
              <a:rPr lang="en-GB" dirty="0"/>
              <a:t>Changing market dynamics and novel business models</a:t>
            </a:r>
          </a:p>
          <a:p>
            <a:r>
              <a:rPr lang="en-GB" dirty="0"/>
              <a:t>Re-think the role of competition law</a:t>
            </a:r>
          </a:p>
          <a:p>
            <a:r>
              <a:rPr lang="en-GB" dirty="0"/>
              <a:t>‘Fairness’ amongst various considerations</a:t>
            </a:r>
          </a:p>
          <a:p>
            <a:r>
              <a:rPr lang="en-GB" dirty="0"/>
              <a:t>‘Fairness’ with various shades</a:t>
            </a:r>
          </a:p>
          <a:p>
            <a:r>
              <a:rPr lang="en-GB" dirty="0"/>
              <a:t>Spectrum of fairness</a:t>
            </a:r>
          </a:p>
          <a:p>
            <a:pPr lvl="1"/>
            <a:r>
              <a:rPr lang="en-GB" dirty="0"/>
              <a:t>Competition on the merits</a:t>
            </a:r>
          </a:p>
          <a:p>
            <a:pPr lvl="1"/>
            <a:r>
              <a:rPr lang="en-GB" dirty="0"/>
              <a:t>Market concentration – Data as market power</a:t>
            </a:r>
          </a:p>
          <a:p>
            <a:pPr lvl="1"/>
            <a:r>
              <a:rPr lang="en-GB" dirty="0"/>
              <a:t>Wider concerns </a:t>
            </a:r>
          </a:p>
        </p:txBody>
      </p:sp>
      <p:sp>
        <p:nvSpPr>
          <p:cNvPr id="4" name="Slide Number Placeholder 3"/>
          <p:cNvSpPr>
            <a:spLocks noGrp="1"/>
          </p:cNvSpPr>
          <p:nvPr>
            <p:ph type="sldNum" sz="quarter" idx="12"/>
          </p:nvPr>
        </p:nvSpPr>
        <p:spPr/>
        <p:txBody>
          <a:bodyPr/>
          <a:lstStyle/>
          <a:p>
            <a:fld id="{08B9C1EE-1C40-4142-802F-ADB4D6D4343A}" type="slidenum">
              <a:rPr lang="en-US" smtClean="0"/>
              <a:t>41</a:t>
            </a:fld>
            <a:endParaRPr lang="en-US"/>
          </a:p>
        </p:txBody>
      </p:sp>
    </p:spTree>
    <p:extLst>
      <p:ext uri="{BB962C8B-B14F-4D97-AF65-F5344CB8AC3E}">
        <p14:creationId xmlns:p14="http://schemas.microsoft.com/office/powerpoint/2010/main" val="1019691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B456D-D6EE-2BF3-E9C4-38194D9B6541}"/>
              </a:ext>
            </a:extLst>
          </p:cNvPr>
          <p:cNvSpPr>
            <a:spLocks noGrp="1"/>
          </p:cNvSpPr>
          <p:nvPr>
            <p:ph type="ctrTitle"/>
          </p:nvPr>
        </p:nvSpPr>
        <p:spPr/>
        <p:txBody>
          <a:bodyPr/>
          <a:lstStyle/>
          <a:p>
            <a:r>
              <a:rPr lang="en-US" sz="4200" dirty="0"/>
              <a:t>Policy responses</a:t>
            </a:r>
            <a:br>
              <a:rPr lang="en-US" sz="4200" dirty="0"/>
            </a:br>
            <a:endParaRPr lang="en-US" sz="4200" dirty="0"/>
          </a:p>
        </p:txBody>
      </p:sp>
      <p:sp>
        <p:nvSpPr>
          <p:cNvPr id="5" name="Subtitle 4">
            <a:extLst>
              <a:ext uri="{FF2B5EF4-FFF2-40B4-BE49-F238E27FC236}">
                <a16:creationId xmlns:a16="http://schemas.microsoft.com/office/drawing/2014/main" id="{2B639B36-6B15-55A9-2230-3AFB2DFF47F1}"/>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2E434B50-7FC3-06FA-2786-691ED4D6DDDC}"/>
              </a:ext>
            </a:extLst>
          </p:cNvPr>
          <p:cNvSpPr>
            <a:spLocks noGrp="1"/>
          </p:cNvSpPr>
          <p:nvPr>
            <p:ph type="sldNum" sz="quarter" idx="12"/>
          </p:nvPr>
        </p:nvSpPr>
        <p:spPr/>
        <p:txBody>
          <a:bodyPr/>
          <a:lstStyle/>
          <a:p>
            <a:fld id="{886BB73A-582F-4420-9A14-CB10A2B2E5E8}" type="slidenum">
              <a:rPr lang="en-US" smtClean="0"/>
              <a:t>42</a:t>
            </a:fld>
            <a:endParaRPr lang="en-US"/>
          </a:p>
        </p:txBody>
      </p:sp>
    </p:spTree>
    <p:extLst>
      <p:ext uri="{BB962C8B-B14F-4D97-AF65-F5344CB8AC3E}">
        <p14:creationId xmlns:p14="http://schemas.microsoft.com/office/powerpoint/2010/main" val="465331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F6022-6746-76BE-AEB7-EB1277BC36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93FE163-17B8-2EDB-A510-FF8C4A7CEB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043633"/>
          </a:xfrm>
        </p:spPr>
      </p:pic>
      <p:sp>
        <p:nvSpPr>
          <p:cNvPr id="4" name="Slide Number Placeholder 3">
            <a:extLst>
              <a:ext uri="{FF2B5EF4-FFF2-40B4-BE49-F238E27FC236}">
                <a16:creationId xmlns:a16="http://schemas.microsoft.com/office/drawing/2014/main" id="{05EA77A6-743A-91F1-1D6D-637DDCC7F56B}"/>
              </a:ext>
            </a:extLst>
          </p:cNvPr>
          <p:cNvSpPr>
            <a:spLocks noGrp="1"/>
          </p:cNvSpPr>
          <p:nvPr>
            <p:ph type="sldNum" sz="quarter" idx="12"/>
          </p:nvPr>
        </p:nvSpPr>
        <p:spPr/>
        <p:txBody>
          <a:bodyPr/>
          <a:lstStyle/>
          <a:p>
            <a:pPr>
              <a:defRPr/>
            </a:pPr>
            <a:fld id="{C0B8205E-D760-274E-ABF0-20625064C15C}" type="slidenum">
              <a:rPr lang="en-GB" smtClean="0"/>
              <a:pPr>
                <a:defRPr/>
              </a:pPr>
              <a:t>43</a:t>
            </a:fld>
            <a:endParaRPr lang="en-GB"/>
          </a:p>
        </p:txBody>
      </p:sp>
      <p:sp>
        <p:nvSpPr>
          <p:cNvPr id="7" name="TextBox 6">
            <a:extLst>
              <a:ext uri="{FF2B5EF4-FFF2-40B4-BE49-F238E27FC236}">
                <a16:creationId xmlns:a16="http://schemas.microsoft.com/office/drawing/2014/main" id="{50A2E50F-08CA-9827-2FF6-F5AF8FD1F77D}"/>
              </a:ext>
            </a:extLst>
          </p:cNvPr>
          <p:cNvSpPr txBox="1"/>
          <p:nvPr/>
        </p:nvSpPr>
        <p:spPr>
          <a:xfrm>
            <a:off x="484710" y="6405282"/>
            <a:ext cx="8047730" cy="369332"/>
          </a:xfrm>
          <a:prstGeom prst="rect">
            <a:avLst/>
          </a:prstGeom>
          <a:noFill/>
        </p:spPr>
        <p:txBody>
          <a:bodyPr wrap="square" rtlCol="0">
            <a:spAutoFit/>
          </a:bodyPr>
          <a:lstStyle/>
          <a:p>
            <a:r>
              <a:rPr lang="en-US" dirty="0"/>
              <a:t>Source: Simonetta </a:t>
            </a:r>
            <a:r>
              <a:rPr lang="en-US" dirty="0" err="1"/>
              <a:t>Vezzoso</a:t>
            </a:r>
            <a:endParaRPr lang="en-US" dirty="0"/>
          </a:p>
        </p:txBody>
      </p:sp>
    </p:spTree>
    <p:extLst>
      <p:ext uri="{BB962C8B-B14F-4D97-AF65-F5344CB8AC3E}">
        <p14:creationId xmlns:p14="http://schemas.microsoft.com/office/powerpoint/2010/main" val="225289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5730-71EC-97F2-EDF1-57874D6F6F40}"/>
              </a:ext>
            </a:extLst>
          </p:cNvPr>
          <p:cNvSpPr>
            <a:spLocks noGrp="1"/>
          </p:cNvSpPr>
          <p:nvPr>
            <p:ph type="title"/>
          </p:nvPr>
        </p:nvSpPr>
        <p:spPr>
          <a:xfrm>
            <a:off x="0" y="452718"/>
            <a:ext cx="8388424" cy="1400530"/>
          </a:xfrm>
        </p:spPr>
        <p:txBody>
          <a:bodyPr/>
          <a:lstStyle/>
          <a:p>
            <a:br>
              <a:rPr lang="en-US" sz="3400" dirty="0"/>
            </a:br>
            <a:r>
              <a:rPr lang="en-US" sz="3400" dirty="0"/>
              <a:t>What are the goals of competition law</a:t>
            </a:r>
          </a:p>
        </p:txBody>
      </p:sp>
      <p:sp>
        <p:nvSpPr>
          <p:cNvPr id="3" name="Content Placeholder 2">
            <a:extLst>
              <a:ext uri="{FF2B5EF4-FFF2-40B4-BE49-F238E27FC236}">
                <a16:creationId xmlns:a16="http://schemas.microsoft.com/office/drawing/2014/main" id="{4C0BE090-E51A-CAD9-6126-5C07F8B2BBDD}"/>
              </a:ext>
            </a:extLst>
          </p:cNvPr>
          <p:cNvSpPr>
            <a:spLocks noGrp="1"/>
          </p:cNvSpPr>
          <p:nvPr>
            <p:ph idx="1"/>
          </p:nvPr>
        </p:nvSpPr>
        <p:spPr>
          <a:xfrm>
            <a:off x="0" y="2052925"/>
            <a:ext cx="9144000" cy="4805075"/>
          </a:xfrm>
        </p:spPr>
        <p:txBody>
          <a:bodyPr/>
          <a:lstStyle/>
          <a:p>
            <a:pPr marL="0" indent="0">
              <a:buNone/>
            </a:pPr>
            <a:endParaRPr lang="en-US" dirty="0"/>
          </a:p>
          <a:p>
            <a:pPr marL="0" indent="0">
              <a:buNone/>
            </a:pPr>
            <a:endParaRPr lang="en-US" dirty="0"/>
          </a:p>
        </p:txBody>
      </p:sp>
      <p:graphicFrame>
        <p:nvGraphicFramePr>
          <p:cNvPr id="4" name="Table 4">
            <a:extLst>
              <a:ext uri="{FF2B5EF4-FFF2-40B4-BE49-F238E27FC236}">
                <a16:creationId xmlns:a16="http://schemas.microsoft.com/office/drawing/2014/main" id="{B2C416A5-FCA7-12F6-3346-EDC1ED757198}"/>
              </a:ext>
            </a:extLst>
          </p:cNvPr>
          <p:cNvGraphicFramePr>
            <a:graphicFrameLocks noGrp="1"/>
          </p:cNvGraphicFramePr>
          <p:nvPr>
            <p:extLst>
              <p:ext uri="{D42A27DB-BD31-4B8C-83A1-F6EECF244321}">
                <p14:modId xmlns:p14="http://schemas.microsoft.com/office/powerpoint/2010/main" val="4150326039"/>
              </p:ext>
            </p:extLst>
          </p:nvPr>
        </p:nvGraphicFramePr>
        <p:xfrm>
          <a:off x="35496" y="2420888"/>
          <a:ext cx="9144000" cy="3829040"/>
        </p:xfrm>
        <a:graphic>
          <a:graphicData uri="http://schemas.openxmlformats.org/drawingml/2006/table">
            <a:tbl>
              <a:tblPr firstRow="1" bandRow="1">
                <a:tableStyleId>{5C22544A-7EE6-4342-B048-85BDC9FD1C3A}</a:tableStyleId>
              </a:tblPr>
              <a:tblGrid>
                <a:gridCol w="3987530">
                  <a:extLst>
                    <a:ext uri="{9D8B030D-6E8A-4147-A177-3AD203B41FA5}">
                      <a16:colId xmlns:a16="http://schemas.microsoft.com/office/drawing/2014/main" val="885190259"/>
                    </a:ext>
                  </a:extLst>
                </a:gridCol>
                <a:gridCol w="2578235">
                  <a:extLst>
                    <a:ext uri="{9D8B030D-6E8A-4147-A177-3AD203B41FA5}">
                      <a16:colId xmlns:a16="http://schemas.microsoft.com/office/drawing/2014/main" val="1685563600"/>
                    </a:ext>
                  </a:extLst>
                </a:gridCol>
                <a:gridCol w="2578235">
                  <a:extLst>
                    <a:ext uri="{9D8B030D-6E8A-4147-A177-3AD203B41FA5}">
                      <a16:colId xmlns:a16="http://schemas.microsoft.com/office/drawing/2014/main" val="1018017108"/>
                    </a:ext>
                  </a:extLst>
                </a:gridCol>
              </a:tblGrid>
              <a:tr h="720080">
                <a:tc>
                  <a:txBody>
                    <a:bodyPr/>
                    <a:lstStyle/>
                    <a:p>
                      <a:r>
                        <a:rPr lang="en-US" dirty="0"/>
                        <a:t>US </a:t>
                      </a:r>
                      <a:r>
                        <a:rPr lang="en-US" dirty="0" err="1"/>
                        <a:t>Cicilline</a:t>
                      </a:r>
                      <a:r>
                        <a:rPr lang="en-US" dirty="0"/>
                        <a:t> Report</a:t>
                      </a:r>
                    </a:p>
                  </a:txBody>
                  <a:tcPr/>
                </a:tc>
                <a:tc>
                  <a:txBody>
                    <a:bodyPr/>
                    <a:lstStyle/>
                    <a:p>
                      <a:r>
                        <a:rPr lang="en-US" dirty="0"/>
                        <a:t>EU Experts Report</a:t>
                      </a:r>
                    </a:p>
                  </a:txBody>
                  <a:tcPr/>
                </a:tc>
                <a:tc>
                  <a:txBody>
                    <a:bodyPr/>
                    <a:lstStyle/>
                    <a:p>
                      <a:r>
                        <a:rPr lang="en-US" dirty="0"/>
                        <a:t>UK Furman Report “</a:t>
                      </a:r>
                    </a:p>
                  </a:txBody>
                  <a:tcPr/>
                </a:tc>
                <a:extLst>
                  <a:ext uri="{0D108BD9-81ED-4DB2-BD59-A6C34878D82A}">
                    <a16:rowId xmlns:a16="http://schemas.microsoft.com/office/drawing/2014/main" val="2821644760"/>
                  </a:ext>
                </a:extLst>
              </a:tr>
              <a:tr h="370840">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n-lt"/>
                          <a:ea typeface="+mn-ea"/>
                          <a:cs typeface="+mn-cs"/>
                        </a:rPr>
                        <a:t>“Through adopting a narrow construction of “consumer welfare” as the sole goal of the antitrust laws, the Supreme Court has limited the analysis of competitive harm to focus primarily on price and output rather than the competitive process – contravening legislative history and legislative intent.”</a:t>
                      </a:r>
                    </a:p>
                    <a:p>
                      <a:endParaRPr lang="en-US" dirty="0"/>
                    </a:p>
                  </a:txBody>
                  <a:tcPr/>
                </a:tc>
                <a:tc>
                  <a:txBody>
                    <a:bodyPr/>
                    <a:lstStyle/>
                    <a:p>
                      <a:r>
                        <a:rPr lang="en-GB" sz="1800" kern="1200" dirty="0">
                          <a:solidFill>
                            <a:schemeClr val="dk1"/>
                          </a:solidFill>
                          <a:latin typeface="+mn-lt"/>
                          <a:ea typeface="+mn-ea"/>
                          <a:cs typeface="+mn-cs"/>
                        </a:rPr>
                        <a:t>“[…] a new thinking on plausible theories of harm backed up by an increasing theoretical understanding of the specificities of digitisation and empirical evidence.”</a:t>
                      </a:r>
                      <a:endParaRPr lang="en-US" dirty="0"/>
                    </a:p>
                  </a:txBody>
                  <a:tcPr/>
                </a:tc>
                <a:tc>
                  <a:txBody>
                    <a:bodyPr/>
                    <a:lstStyle/>
                    <a:p>
                      <a:r>
                        <a:rPr lang="en-US" dirty="0"/>
                        <a:t>“</a:t>
                      </a:r>
                      <a:r>
                        <a:rPr lang="en-GB" sz="1800" b="0" i="0" u="none" strike="noStrike" kern="1200" baseline="0" dirty="0">
                          <a:solidFill>
                            <a:schemeClr val="dk1"/>
                          </a:solidFill>
                          <a:latin typeface="+mn-lt"/>
                          <a:ea typeface="+mn-ea"/>
                          <a:cs typeface="+mn-cs"/>
                        </a:rPr>
                        <a:t>UK competition policy should remain rooted in the consumer welfare standard as properly conceived, giving sufficient focus to non-price elements of competition, and to innovation in particular.”</a:t>
                      </a:r>
                      <a:endParaRPr lang="en-US" dirty="0"/>
                    </a:p>
                  </a:txBody>
                  <a:tcPr/>
                </a:tc>
                <a:extLst>
                  <a:ext uri="{0D108BD9-81ED-4DB2-BD59-A6C34878D82A}">
                    <a16:rowId xmlns:a16="http://schemas.microsoft.com/office/drawing/2014/main" val="159368443"/>
                  </a:ext>
                </a:extLst>
              </a:tr>
            </a:tbl>
          </a:graphicData>
        </a:graphic>
      </p:graphicFrame>
    </p:spTree>
    <p:extLst>
      <p:ext uri="{BB962C8B-B14F-4D97-AF65-F5344CB8AC3E}">
        <p14:creationId xmlns:p14="http://schemas.microsoft.com/office/powerpoint/2010/main" val="3768966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12928E70-8706-23C1-9D3C-8E259CA4D7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2600" y="1292289"/>
            <a:ext cx="8178799" cy="4273421"/>
          </a:xfrm>
          <a:prstGeom prst="rect">
            <a:avLst/>
          </a:prstGeom>
        </p:spPr>
      </p:pic>
    </p:spTree>
    <p:extLst>
      <p:ext uri="{BB962C8B-B14F-4D97-AF65-F5344CB8AC3E}">
        <p14:creationId xmlns:p14="http://schemas.microsoft.com/office/powerpoint/2010/main" val="1206227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71D28-DC4C-41D6-8F08-8C74B15733D5}"/>
              </a:ext>
            </a:extLst>
          </p:cNvPr>
          <p:cNvPicPr>
            <a:picLocks noChangeAspect="1"/>
          </p:cNvPicPr>
          <p:nvPr/>
        </p:nvPicPr>
        <p:blipFill>
          <a:blip r:embed="rId2"/>
          <a:stretch>
            <a:fillRect/>
          </a:stretch>
        </p:blipFill>
        <p:spPr>
          <a:xfrm>
            <a:off x="3241700" y="1723525"/>
            <a:ext cx="5733857" cy="3822571"/>
          </a:xfrm>
          <a:prstGeom prst="rect">
            <a:avLst/>
          </a:prstGeom>
        </p:spPr>
      </p:pic>
      <p:pic>
        <p:nvPicPr>
          <p:cNvPr id="6" name="Picture 5">
            <a:extLst>
              <a:ext uri="{FF2B5EF4-FFF2-40B4-BE49-F238E27FC236}">
                <a16:creationId xmlns:a16="http://schemas.microsoft.com/office/drawing/2014/main" id="{33B3D9B9-1959-4517-BE1D-CCA35568870F}"/>
              </a:ext>
            </a:extLst>
          </p:cNvPr>
          <p:cNvPicPr>
            <a:picLocks noChangeAspect="1"/>
          </p:cNvPicPr>
          <p:nvPr/>
        </p:nvPicPr>
        <p:blipFill>
          <a:blip r:embed="rId3"/>
          <a:stretch>
            <a:fillRect/>
          </a:stretch>
        </p:blipFill>
        <p:spPr>
          <a:xfrm>
            <a:off x="448177" y="1341854"/>
            <a:ext cx="4051072" cy="1093146"/>
          </a:xfrm>
          <a:prstGeom prst="rect">
            <a:avLst/>
          </a:prstGeom>
        </p:spPr>
      </p:pic>
      <p:sp>
        <p:nvSpPr>
          <p:cNvPr id="7" name="Rectangle: Rounded Corners 6">
            <a:extLst>
              <a:ext uri="{FF2B5EF4-FFF2-40B4-BE49-F238E27FC236}">
                <a16:creationId xmlns:a16="http://schemas.microsoft.com/office/drawing/2014/main" id="{DC369FBA-E9D2-444F-92DF-A21DAC411A6A}"/>
              </a:ext>
            </a:extLst>
          </p:cNvPr>
          <p:cNvSpPr/>
          <p:nvPr/>
        </p:nvSpPr>
        <p:spPr>
          <a:xfrm>
            <a:off x="448177" y="2614392"/>
            <a:ext cx="2532998" cy="679254"/>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‘strategic market status’</a:t>
            </a:r>
          </a:p>
        </p:txBody>
      </p:sp>
      <p:sp>
        <p:nvSpPr>
          <p:cNvPr id="8" name="TextBox 7">
            <a:extLst>
              <a:ext uri="{FF2B5EF4-FFF2-40B4-BE49-F238E27FC236}">
                <a16:creationId xmlns:a16="http://schemas.microsoft.com/office/drawing/2014/main" id="{192ECD07-7210-4648-8DB5-6A8B396D6660}"/>
              </a:ext>
            </a:extLst>
          </p:cNvPr>
          <p:cNvSpPr txBox="1"/>
          <p:nvPr/>
        </p:nvSpPr>
        <p:spPr>
          <a:xfrm>
            <a:off x="578440" y="3473038"/>
            <a:ext cx="2591071" cy="2031325"/>
          </a:xfrm>
          <a:prstGeom prst="rect">
            <a:avLst/>
          </a:prstGeom>
          <a:noFill/>
        </p:spPr>
        <p:txBody>
          <a:bodyPr wrap="square">
            <a:spAutoFit/>
          </a:bodyPr>
          <a:lstStyle/>
          <a:p>
            <a:r>
              <a:rPr lang="en-GB" dirty="0"/>
              <a:t>“SMS should require a finding that the firm has substantial, entrenched market power in at least one digital activity, providing the firm with a strategic position”</a:t>
            </a:r>
          </a:p>
        </p:txBody>
      </p:sp>
    </p:spTree>
    <p:extLst>
      <p:ext uri="{BB962C8B-B14F-4D97-AF65-F5344CB8AC3E}">
        <p14:creationId xmlns:p14="http://schemas.microsoft.com/office/powerpoint/2010/main" val="3445726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B456D-D6EE-2BF3-E9C4-38194D9B6541}"/>
              </a:ext>
            </a:extLst>
          </p:cNvPr>
          <p:cNvSpPr>
            <a:spLocks noGrp="1"/>
          </p:cNvSpPr>
          <p:nvPr>
            <p:ph type="ctrTitle"/>
          </p:nvPr>
        </p:nvSpPr>
        <p:spPr/>
        <p:txBody>
          <a:bodyPr/>
          <a:lstStyle/>
          <a:p>
            <a:r>
              <a:rPr lang="en-US" sz="4200" dirty="0"/>
              <a:t>Competition law and policy-key concepts and  principles</a:t>
            </a:r>
            <a:br>
              <a:rPr lang="en-US" sz="4200" dirty="0"/>
            </a:br>
            <a:endParaRPr lang="en-US" sz="4200" dirty="0"/>
          </a:p>
        </p:txBody>
      </p:sp>
      <p:sp>
        <p:nvSpPr>
          <p:cNvPr id="5" name="Subtitle 4">
            <a:extLst>
              <a:ext uri="{FF2B5EF4-FFF2-40B4-BE49-F238E27FC236}">
                <a16:creationId xmlns:a16="http://schemas.microsoft.com/office/drawing/2014/main" id="{2B639B36-6B15-55A9-2230-3AFB2DFF47F1}"/>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E05A33FB-9F69-BD37-B549-F80FA777456E}"/>
              </a:ext>
            </a:extLst>
          </p:cNvPr>
          <p:cNvSpPr>
            <a:spLocks noGrp="1"/>
          </p:cNvSpPr>
          <p:nvPr>
            <p:ph type="sldNum" sz="quarter" idx="12"/>
          </p:nvPr>
        </p:nvSpPr>
        <p:spPr/>
        <p:txBody>
          <a:bodyPr/>
          <a:lstStyle/>
          <a:p>
            <a:fld id="{886BB73A-582F-4420-9A14-CB10A2B2E5E8}" type="slidenum">
              <a:rPr lang="en-US" smtClean="0"/>
              <a:t>5</a:t>
            </a:fld>
            <a:endParaRPr lang="en-US"/>
          </a:p>
        </p:txBody>
      </p:sp>
    </p:spTree>
    <p:extLst>
      <p:ext uri="{BB962C8B-B14F-4D97-AF65-F5344CB8AC3E}">
        <p14:creationId xmlns:p14="http://schemas.microsoft.com/office/powerpoint/2010/main" val="2527359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solidFill>
              </a:rPr>
              <a:t>Competition </a:t>
            </a:r>
            <a:r>
              <a:rPr lang="en-GB" dirty="0"/>
              <a:t>law and policy: key concepts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43907434"/>
              </p:ext>
            </p:extLst>
          </p:nvPr>
        </p:nvGraphicFramePr>
        <p:xfrm>
          <a:off x="827088" y="2052638"/>
          <a:ext cx="6711950" cy="419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7DF92C5-27B0-2DFB-1E38-BECFE83DB768}"/>
              </a:ext>
            </a:extLst>
          </p:cNvPr>
          <p:cNvSpPr>
            <a:spLocks noGrp="1"/>
          </p:cNvSpPr>
          <p:nvPr>
            <p:ph type="sldNum" sz="quarter" idx="12"/>
          </p:nvPr>
        </p:nvSpPr>
        <p:spPr/>
        <p:txBody>
          <a:bodyPr/>
          <a:lstStyle/>
          <a:p>
            <a:pPr>
              <a:defRPr/>
            </a:pPr>
            <a:fld id="{C0B8205E-D760-274E-ABF0-20625064C15C}" type="slidenum">
              <a:rPr lang="en-GB" smtClean="0"/>
              <a:pPr>
                <a:defRPr/>
              </a:pPr>
              <a:t>6</a:t>
            </a:fld>
            <a:endParaRPr lang="en-GB"/>
          </a:p>
        </p:txBody>
      </p:sp>
    </p:spTree>
    <p:extLst>
      <p:ext uri="{BB962C8B-B14F-4D97-AF65-F5344CB8AC3E}">
        <p14:creationId xmlns:p14="http://schemas.microsoft.com/office/powerpoint/2010/main" val="1971966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Increasing significance</a:t>
            </a:r>
          </a:p>
        </p:txBody>
      </p:sp>
      <p:sp>
        <p:nvSpPr>
          <p:cNvPr id="3" name="Content Placeholder 2"/>
          <p:cNvSpPr>
            <a:spLocks noGrp="1"/>
          </p:cNvSpPr>
          <p:nvPr>
            <p:ph idx="1"/>
          </p:nvPr>
        </p:nvSpPr>
        <p:spPr>
          <a:xfrm>
            <a:off x="827700" y="2052925"/>
            <a:ext cx="7848756" cy="4195481"/>
          </a:xfrm>
        </p:spPr>
        <p:txBody>
          <a:bodyPr>
            <a:normAutofit/>
          </a:bodyPr>
          <a:lstStyle/>
          <a:p>
            <a:pPr marL="0" indent="0" algn="just">
              <a:buNone/>
            </a:pPr>
            <a:r>
              <a:rPr lang="en-GB" dirty="0"/>
              <a:t>“Historically based within OECD countries, competition law has also gone global in the last 20 years. There has been more than a 600% increase in the number of jurisdictions with competition law enforcement since 1990, from fewer than 20 to about 120 today. This is a major policy achievement of the last 25 years, to which the OECD and its Competition Committee have greatly contributed”</a:t>
            </a:r>
          </a:p>
          <a:p>
            <a:pPr marL="0" indent="0" algn="just">
              <a:buNone/>
            </a:pPr>
            <a:r>
              <a:rPr lang="en-GB" dirty="0"/>
              <a:t>OECD, Challenges of International Co-operation in Competition Law Enforcement (2014), page 5</a:t>
            </a:r>
          </a:p>
          <a:p>
            <a:pPr marL="0" indent="0" algn="just">
              <a:buNone/>
            </a:pPr>
            <a:r>
              <a:rPr lang="en-GB" dirty="0">
                <a:hlinkClick r:id="rId2"/>
              </a:rPr>
              <a:t>http://www.oecd.org/daf/competition/Challenges-Competition-Internat-Coop-2014.pdf</a:t>
            </a:r>
            <a:r>
              <a:rPr lang="en-GB" dirty="0"/>
              <a:t>  </a:t>
            </a:r>
          </a:p>
        </p:txBody>
      </p:sp>
      <p:sp>
        <p:nvSpPr>
          <p:cNvPr id="4" name="Slide Number Placeholder 3">
            <a:extLst>
              <a:ext uri="{FF2B5EF4-FFF2-40B4-BE49-F238E27FC236}">
                <a16:creationId xmlns:a16="http://schemas.microsoft.com/office/drawing/2014/main" id="{EF935A7C-47D3-11AE-CC57-3AD2C62FF12D}"/>
              </a:ext>
            </a:extLst>
          </p:cNvPr>
          <p:cNvSpPr>
            <a:spLocks noGrp="1"/>
          </p:cNvSpPr>
          <p:nvPr>
            <p:ph type="sldNum" sz="quarter" idx="12"/>
          </p:nvPr>
        </p:nvSpPr>
        <p:spPr/>
        <p:txBody>
          <a:bodyPr/>
          <a:lstStyle/>
          <a:p>
            <a:pPr>
              <a:defRPr/>
            </a:pPr>
            <a:fld id="{C0B8205E-D760-274E-ABF0-20625064C15C}" type="slidenum">
              <a:rPr lang="en-GB" smtClean="0"/>
              <a:pPr>
                <a:defRPr/>
              </a:pPr>
              <a:t>7</a:t>
            </a:fld>
            <a:endParaRPr lang="en-GB"/>
          </a:p>
        </p:txBody>
      </p:sp>
    </p:spTree>
    <p:extLst>
      <p:ext uri="{BB962C8B-B14F-4D97-AF65-F5344CB8AC3E}">
        <p14:creationId xmlns:p14="http://schemas.microsoft.com/office/powerpoint/2010/main" val="4163123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2E7216C1-EB42-1021-89B2-073B7D38CDCD}"/>
              </a:ext>
            </a:extLst>
          </p:cNvPr>
          <p:cNvSpPr>
            <a:spLocks noGrp="1"/>
          </p:cNvSpPr>
          <p:nvPr>
            <p:ph type="title"/>
          </p:nvPr>
        </p:nvSpPr>
        <p:spPr/>
        <p:txBody>
          <a:bodyPr/>
          <a:lstStyle/>
          <a:p>
            <a:r>
              <a:rPr lang="en-US" altLang="en-US" dirty="0"/>
              <a:t>Competition Policy</a:t>
            </a:r>
          </a:p>
        </p:txBody>
      </p:sp>
      <p:sp>
        <p:nvSpPr>
          <p:cNvPr id="3" name="Slide Number Placeholder 2">
            <a:extLst>
              <a:ext uri="{FF2B5EF4-FFF2-40B4-BE49-F238E27FC236}">
                <a16:creationId xmlns:a16="http://schemas.microsoft.com/office/drawing/2014/main" id="{BAD46D49-102A-821F-CBB1-D85427909FFA}"/>
              </a:ext>
            </a:extLst>
          </p:cNvPr>
          <p:cNvSpPr>
            <a:spLocks noGrp="1"/>
          </p:cNvSpPr>
          <p:nvPr>
            <p:ph type="sldNum" sz="quarter" idx="12"/>
          </p:nvPr>
        </p:nvSpPr>
        <p:spPr/>
        <p:txBody>
          <a:bodyPr/>
          <a:lstStyle/>
          <a:p>
            <a:pPr>
              <a:defRPr/>
            </a:pPr>
            <a:fld id="{16477A7B-8EB9-5F42-AC60-B4086CD0126C}" type="slidenum">
              <a:rPr lang="en-US" smtClean="0">
                <a:solidFill>
                  <a:schemeClr val="accent3">
                    <a:shade val="75000"/>
                  </a:schemeClr>
                </a:solidFill>
                <a:latin typeface="Tahoma" charset="0"/>
                <a:ea typeface="ＭＳ Ｐゴシック" charset="0"/>
                <a:cs typeface="ＭＳ Ｐゴシック" charset="0"/>
              </a:rPr>
              <a:t>8</a:t>
            </a:fld>
            <a:endParaRPr lang="en-US" dirty="0">
              <a:solidFill>
                <a:schemeClr val="accent3">
                  <a:shade val="75000"/>
                </a:schemeClr>
              </a:solidFill>
              <a:latin typeface="Tahoma" charset="0"/>
              <a:ea typeface="ＭＳ Ｐゴシック" charset="0"/>
              <a:cs typeface="ＭＳ Ｐゴシック" charset="0"/>
            </a:endParaRPr>
          </a:p>
        </p:txBody>
      </p:sp>
      <p:sp>
        <p:nvSpPr>
          <p:cNvPr id="23555" name="Content Placeholder 3">
            <a:extLst>
              <a:ext uri="{FF2B5EF4-FFF2-40B4-BE49-F238E27FC236}">
                <a16:creationId xmlns:a16="http://schemas.microsoft.com/office/drawing/2014/main" id="{55BA5BB7-D4DF-BCD0-C117-9AF434C80734}"/>
              </a:ext>
            </a:extLst>
          </p:cNvPr>
          <p:cNvSpPr>
            <a:spLocks noGrp="1"/>
          </p:cNvSpPr>
          <p:nvPr>
            <p:ph sz="quarter" idx="1"/>
          </p:nvPr>
        </p:nvSpPr>
        <p:spPr>
          <a:xfrm>
            <a:off x="181915" y="2132856"/>
            <a:ext cx="8504238" cy="4572000"/>
          </a:xfrm>
        </p:spPr>
        <p:txBody>
          <a:bodyPr/>
          <a:lstStyle/>
          <a:p>
            <a:pPr eaLnBrk="1" hangingPunct="1"/>
            <a:r>
              <a:rPr lang="en-US" altLang="en-US" dirty="0">
                <a:ea typeface="ＭＳ Ｐゴシック" panose="020B0600070205080204" pitchFamily="34" charset="-128"/>
              </a:rPr>
              <a:t>Definition: ensuring that competition in the marketplace is not restricted in a way that is detrimental to society</a:t>
            </a:r>
          </a:p>
          <a:p>
            <a:pPr eaLnBrk="1" hangingPunct="1"/>
            <a:r>
              <a:rPr lang="en-US" altLang="en-US" dirty="0">
                <a:ea typeface="ＭＳ Ｐゴシック" panose="020B0600070205080204" pitchFamily="34" charset="-128"/>
              </a:rPr>
              <a:t>Why do we need a competition policy? Addressing market failures </a:t>
            </a:r>
          </a:p>
          <a:p>
            <a:pPr eaLnBrk="1" hangingPunct="1">
              <a:lnSpc>
                <a:spcPts val="2513"/>
              </a:lnSpc>
            </a:pPr>
            <a:r>
              <a:rPr lang="en-US" altLang="en-US" dirty="0">
                <a:ea typeface="ＭＳ Ｐゴシック" panose="020B0600070205080204" pitchFamily="34" charset="-128"/>
              </a:rPr>
              <a:t>Even if entry is possible, dominant position might persist, due to </a:t>
            </a:r>
          </a:p>
          <a:p>
            <a:pPr lvl="1" eaLnBrk="1" hangingPunct="1">
              <a:lnSpc>
                <a:spcPts val="2513"/>
              </a:lnSpc>
            </a:pPr>
            <a:r>
              <a:rPr lang="en-US" altLang="en-US" sz="2000" dirty="0">
                <a:ea typeface="ＭＳ Ｐゴシック" panose="020B0600070205080204" pitchFamily="34" charset="-128"/>
              </a:rPr>
              <a:t>sunk costs industries</a:t>
            </a:r>
          </a:p>
          <a:p>
            <a:pPr lvl="1" eaLnBrk="1" hangingPunct="1">
              <a:lnSpc>
                <a:spcPts val="2513"/>
              </a:lnSpc>
            </a:pPr>
            <a:r>
              <a:rPr lang="en-US" altLang="en-US" sz="2000" dirty="0">
                <a:ea typeface="ＭＳ Ｐゴシック" panose="020B0600070205080204" pitchFamily="34" charset="-128"/>
              </a:rPr>
              <a:t>lock-in effects and switching costs</a:t>
            </a:r>
          </a:p>
          <a:p>
            <a:pPr lvl="1" eaLnBrk="1" hangingPunct="1">
              <a:spcBef>
                <a:spcPts val="75"/>
              </a:spcBef>
            </a:pPr>
            <a:r>
              <a:rPr lang="en-US" altLang="en-US" sz="2000" dirty="0">
                <a:ea typeface="ＭＳ Ｐゴシック" panose="020B0600070205080204" pitchFamily="34" charset="-128"/>
              </a:rPr>
              <a:t>network effects</a:t>
            </a:r>
          </a:p>
          <a:p>
            <a:pPr eaLnBrk="1" hangingPunct="1"/>
            <a:endParaRPr lang="en-US" altLang="en-US" dirty="0">
              <a:ea typeface="ＭＳ Ｐゴシック" panose="020B060007020508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0C49236A-20D0-3C28-0A45-E934E6AEEF14}"/>
              </a:ext>
            </a:extLst>
          </p:cNvPr>
          <p:cNvSpPr txBox="1">
            <a:spLocks noGrp="1"/>
          </p:cNvSpPr>
          <p:nvPr>
            <p:ph type="title"/>
          </p:nvPr>
        </p:nvSpPr>
        <p:spPr>
          <a:xfrm>
            <a:off x="539750" y="246063"/>
            <a:ext cx="8110538" cy="693737"/>
          </a:xfrm>
        </p:spPr>
        <p:txBody>
          <a:bodyPr lIns="0" tIns="184897" rIns="0" bIns="0">
            <a:spAutoFit/>
          </a:bodyPr>
          <a:lstStyle/>
          <a:p>
            <a:pPr marL="133350" eaLnBrk="1" fontAlgn="auto" hangingPunct="1">
              <a:spcAft>
                <a:spcPts val="0"/>
              </a:spcAft>
              <a:defRPr/>
            </a:pPr>
            <a:r>
              <a:rPr lang="en-US" dirty="0">
                <a:ea typeface="+mj-ea"/>
                <a:cs typeface="+mj-cs"/>
              </a:rPr>
              <a:t>Competition Policy</a:t>
            </a:r>
            <a:endParaRPr dirty="0">
              <a:latin typeface="+mn-lt"/>
              <a:ea typeface="+mj-ea"/>
              <a:cs typeface="Helvetica"/>
            </a:endParaRPr>
          </a:p>
        </p:txBody>
      </p:sp>
      <p:sp>
        <p:nvSpPr>
          <p:cNvPr id="31747" name="object 3">
            <a:extLst>
              <a:ext uri="{FF2B5EF4-FFF2-40B4-BE49-F238E27FC236}">
                <a16:creationId xmlns:a16="http://schemas.microsoft.com/office/drawing/2014/main" id="{85ADBEC5-69C5-F092-4206-2960ADFFA4E4}"/>
              </a:ext>
            </a:extLst>
          </p:cNvPr>
          <p:cNvSpPr txBox="1">
            <a:spLocks noChangeArrowheads="1"/>
          </p:cNvSpPr>
          <p:nvPr/>
        </p:nvSpPr>
        <p:spPr bwMode="auto">
          <a:xfrm>
            <a:off x="323850" y="1979613"/>
            <a:ext cx="7699375" cy="2616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11113">
              <a:defRPr sz="2400">
                <a:solidFill>
                  <a:schemeClr val="tx1"/>
                </a:solidFill>
                <a:latin typeface="Tahoma" panose="020B0604030504040204" pitchFamily="34" charset="0"/>
                <a:ea typeface="ＭＳ Ｐゴシック" panose="020B0600070205080204" pitchFamily="34" charset="-128"/>
              </a:defRPr>
            </a:lvl1pPr>
            <a:lvl2pPr marL="742950" indent="-285750">
              <a:defRPr sz="2400">
                <a:solidFill>
                  <a:schemeClr val="tx1"/>
                </a:solidFill>
                <a:latin typeface="Tahoma" panose="020B0604030504040204" pitchFamily="34" charset="0"/>
                <a:ea typeface="ＭＳ Ｐゴシック" panose="020B0600070205080204" pitchFamily="34" charset="-128"/>
              </a:defRPr>
            </a:lvl2pPr>
            <a:lvl3pPr marL="1143000" indent="-228600">
              <a:defRPr sz="2400">
                <a:solidFill>
                  <a:schemeClr val="tx1"/>
                </a:solidFill>
                <a:latin typeface="Tahoma" panose="020B0604030504040204" pitchFamily="34" charset="0"/>
                <a:ea typeface="ＭＳ Ｐゴシック" panose="020B0600070205080204" pitchFamily="34" charset="-128"/>
              </a:defRPr>
            </a:lvl3pPr>
            <a:lvl4pPr marL="1600200" indent="-228600">
              <a:defRPr sz="2400">
                <a:solidFill>
                  <a:schemeClr val="tx1"/>
                </a:solidFill>
                <a:latin typeface="Tahoma" panose="020B0604030504040204" pitchFamily="34" charset="0"/>
                <a:ea typeface="ＭＳ Ｐゴシック" panose="020B0600070205080204" pitchFamily="34" charset="-128"/>
              </a:defRPr>
            </a:lvl4pPr>
            <a:lvl5pPr marL="2057400" indent="-22860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354013" indent="-342900" defTabSz="457207">
              <a:spcAft>
                <a:spcPts val="0"/>
              </a:spcAft>
              <a:buClr>
                <a:schemeClr val="bg2">
                  <a:lumMod val="40000"/>
                  <a:lumOff val="60000"/>
                </a:schemeClr>
              </a:buClr>
              <a:buSzPct val="80000"/>
              <a:buFont typeface="Wingdings 3" charset="2"/>
              <a:buChar char=""/>
            </a:pPr>
            <a:r>
              <a:rPr lang="en-US" altLang="en-US" sz="2000" dirty="0">
                <a:latin typeface="+mj-lt"/>
                <a:cs typeface="+mj-cs"/>
              </a:rPr>
              <a:t>Un-monitored, firms may resort to actions that increase their profits, but harm society, such </a:t>
            </a:r>
            <a:br>
              <a:rPr lang="en-GB" altLang="en-US" sz="2000" dirty="0">
                <a:latin typeface="+mj-lt"/>
                <a:cs typeface="+mj-cs"/>
              </a:rPr>
            </a:br>
            <a:r>
              <a:rPr lang="en-US" altLang="en-US" sz="2000" dirty="0">
                <a:latin typeface="+mj-lt"/>
                <a:cs typeface="+mj-cs"/>
              </a:rPr>
              <a:t>as:</a:t>
            </a:r>
          </a:p>
          <a:p>
            <a:pPr defTabSz="457207">
              <a:spcAft>
                <a:spcPts val="0"/>
              </a:spcAft>
              <a:buClr>
                <a:schemeClr val="bg2">
                  <a:lumMod val="40000"/>
                  <a:lumOff val="60000"/>
                </a:schemeClr>
              </a:buClr>
              <a:buSzPct val="80000"/>
            </a:pPr>
            <a:r>
              <a:rPr lang="en-US" altLang="en-US" sz="2000" dirty="0">
                <a:latin typeface="+mj-lt"/>
                <a:cs typeface="+mj-cs"/>
              </a:rPr>
              <a:t>  </a:t>
            </a:r>
          </a:p>
          <a:p>
            <a:pPr marL="1085850" lvl="1" indent="-342900" defTabSz="457207">
              <a:spcAft>
                <a:spcPts val="0"/>
              </a:spcAft>
              <a:buClr>
                <a:schemeClr val="bg2">
                  <a:lumMod val="40000"/>
                  <a:lumOff val="60000"/>
                </a:schemeClr>
              </a:buClr>
              <a:buSzPct val="80000"/>
              <a:buFont typeface="Wingdings 3" charset="2"/>
              <a:buChar char=""/>
            </a:pPr>
            <a:r>
              <a:rPr lang="en-US" altLang="en-US" sz="2000" dirty="0">
                <a:latin typeface="+mj-lt"/>
                <a:cs typeface="+mj-cs"/>
              </a:rPr>
              <a:t>Collusion</a:t>
            </a:r>
          </a:p>
          <a:p>
            <a:pPr marL="1085850" lvl="1" indent="-342900" defTabSz="457207">
              <a:spcBef>
                <a:spcPts val="375"/>
              </a:spcBef>
              <a:spcAft>
                <a:spcPts val="0"/>
              </a:spcAft>
              <a:buClr>
                <a:schemeClr val="bg2">
                  <a:lumMod val="40000"/>
                  <a:lumOff val="60000"/>
                </a:schemeClr>
              </a:buClr>
              <a:buSzPct val="80000"/>
              <a:buFont typeface="Wingdings 3" charset="2"/>
              <a:buChar char=""/>
            </a:pPr>
            <a:r>
              <a:rPr lang="en-US" altLang="en-US" sz="2000" dirty="0">
                <a:latin typeface="+mj-lt"/>
                <a:cs typeface="+mj-cs"/>
              </a:rPr>
              <a:t>Mergers which lessen competition</a:t>
            </a:r>
          </a:p>
          <a:p>
            <a:pPr marL="1085850" lvl="1" indent="-342900" defTabSz="457207">
              <a:spcBef>
                <a:spcPts val="375"/>
              </a:spcBef>
              <a:spcAft>
                <a:spcPts val="0"/>
              </a:spcAft>
              <a:buClr>
                <a:schemeClr val="bg2">
                  <a:lumMod val="40000"/>
                  <a:lumOff val="60000"/>
                </a:schemeClr>
              </a:buClr>
              <a:buSzPct val="80000"/>
              <a:buFont typeface="Wingdings 3" charset="2"/>
              <a:buChar char=""/>
            </a:pPr>
            <a:r>
              <a:rPr lang="en-US" altLang="en-US" sz="2000" dirty="0">
                <a:latin typeface="+mj-lt"/>
                <a:cs typeface="+mj-cs"/>
              </a:rPr>
              <a:t>Predatory </a:t>
            </a:r>
            <a:r>
              <a:rPr lang="en-US" altLang="en-US" sz="2000" dirty="0" err="1">
                <a:latin typeface="+mj-lt"/>
                <a:cs typeface="+mj-cs"/>
              </a:rPr>
              <a:t>behaviour</a:t>
            </a:r>
            <a:endParaRPr lang="en-US" altLang="en-US" sz="2000" dirty="0">
              <a:latin typeface="+mj-lt"/>
              <a:cs typeface="+mj-cs"/>
            </a:endParaRPr>
          </a:p>
          <a:p>
            <a:pPr marL="1085850" lvl="1" indent="-342900" defTabSz="457207">
              <a:spcBef>
                <a:spcPts val="375"/>
              </a:spcBef>
              <a:spcAft>
                <a:spcPts val="0"/>
              </a:spcAft>
              <a:buClr>
                <a:schemeClr val="bg2">
                  <a:lumMod val="40000"/>
                  <a:lumOff val="60000"/>
                </a:schemeClr>
              </a:buClr>
              <a:buSzPct val="80000"/>
              <a:buFont typeface="Wingdings 3" charset="2"/>
              <a:buChar char=""/>
            </a:pPr>
            <a:r>
              <a:rPr lang="en-US" altLang="en-US" sz="2000" dirty="0">
                <a:latin typeface="+mj-lt"/>
                <a:cs typeface="+mj-cs"/>
              </a:rPr>
              <a:t>Exclusionary </a:t>
            </a:r>
            <a:r>
              <a:rPr lang="en-US" altLang="en-US" sz="2000" dirty="0" err="1">
                <a:latin typeface="+mj-lt"/>
                <a:cs typeface="+mj-cs"/>
              </a:rPr>
              <a:t>behaviour</a:t>
            </a:r>
            <a:endParaRPr lang="en-US" altLang="en-US" sz="2000" dirty="0">
              <a:latin typeface="+mj-lt"/>
              <a:cs typeface="+mj-cs"/>
            </a:endParaRPr>
          </a:p>
        </p:txBody>
      </p:sp>
      <p:sp>
        <p:nvSpPr>
          <p:cNvPr id="3" name="Slide Number Placeholder 2">
            <a:extLst>
              <a:ext uri="{FF2B5EF4-FFF2-40B4-BE49-F238E27FC236}">
                <a16:creationId xmlns:a16="http://schemas.microsoft.com/office/drawing/2014/main" id="{6A0F020C-A9B7-B0DC-FD2F-641C0E765294}"/>
              </a:ext>
            </a:extLst>
          </p:cNvPr>
          <p:cNvSpPr>
            <a:spLocks noGrp="1"/>
          </p:cNvSpPr>
          <p:nvPr>
            <p:ph type="sldNum" sz="quarter" idx="12"/>
          </p:nvPr>
        </p:nvSpPr>
        <p:spPr/>
        <p:txBody>
          <a:bodyPr/>
          <a:lstStyle/>
          <a:p>
            <a:pPr>
              <a:defRPr/>
            </a:pPr>
            <a:fld id="{C0B8205E-D760-274E-ABF0-20625064C15C}" type="slidenum">
              <a:rPr lang="en-GB" smtClean="0"/>
              <a:pPr>
                <a:defRPr/>
              </a:pPr>
              <a:t>9</a:t>
            </a:fld>
            <a:endParaRPr lang="en-GB"/>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6055</TotalTime>
  <Words>1869</Words>
  <Application>Microsoft Macintosh PowerPoint</Application>
  <PresentationFormat>On-screen Show (4:3)</PresentationFormat>
  <Paragraphs>289</Paragraphs>
  <Slides>46</Slides>
  <Notes>33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46</vt:i4>
      </vt:variant>
    </vt:vector>
  </HeadingPairs>
  <TitlesOfParts>
    <vt:vector size="57" baseType="lpstr">
      <vt:lpstr>ＭＳ Ｐゴシック</vt:lpstr>
      <vt:lpstr>Arial</vt:lpstr>
      <vt:lpstr>Calibri</vt:lpstr>
      <vt:lpstr>Century Gothic</vt:lpstr>
      <vt:lpstr>Georgia</vt:lpstr>
      <vt:lpstr>Tahoma</vt:lpstr>
      <vt:lpstr>Trebuchet MS</vt:lpstr>
      <vt:lpstr>Wingdings</vt:lpstr>
      <vt:lpstr>Wingdings 3</vt:lpstr>
      <vt:lpstr>Ion</vt:lpstr>
      <vt:lpstr>1_Ion</vt:lpstr>
      <vt:lpstr>Competition Law in the digital era</vt:lpstr>
      <vt:lpstr>Seminar structure</vt:lpstr>
      <vt:lpstr>Introduction to the course</vt:lpstr>
      <vt:lpstr>PowerPoint Presentation</vt:lpstr>
      <vt:lpstr>Competition law and policy-key concepts and  principles </vt:lpstr>
      <vt:lpstr>Competition law and policy: key concepts</vt:lpstr>
      <vt:lpstr>Increasing significance</vt:lpstr>
      <vt:lpstr>Competition Policy</vt:lpstr>
      <vt:lpstr>Competition Policy</vt:lpstr>
      <vt:lpstr>Competition law and policy: aims and objectives</vt:lpstr>
      <vt:lpstr>Competition law and policy: aims and objectives</vt:lpstr>
      <vt:lpstr>Competition law: scope</vt:lpstr>
      <vt:lpstr>Competition Law and Policy in Digital Markets </vt:lpstr>
      <vt:lpstr>Structure</vt:lpstr>
      <vt:lpstr>PowerPoint Presentation</vt:lpstr>
      <vt:lpstr>PowerPoint Presentation</vt:lpstr>
      <vt:lpstr>PowerPoint Presentation</vt:lpstr>
      <vt:lpstr>PowerPoint Presentation</vt:lpstr>
      <vt:lpstr>PowerPoint Presentation</vt:lpstr>
      <vt:lpstr>Digital Markets</vt:lpstr>
      <vt:lpstr>Competition concerns </vt:lpstr>
      <vt:lpstr>Market definition </vt:lpstr>
      <vt:lpstr>Platforms</vt:lpstr>
      <vt:lpstr>Platforms: some examples</vt:lpstr>
      <vt:lpstr>Platforms: some examples</vt:lpstr>
      <vt:lpstr>Challenges with market definition</vt:lpstr>
      <vt:lpstr>Digital Markets: substantive enforcement</vt:lpstr>
      <vt:lpstr>Shades of Substantive Fairness: changing benchmarks?</vt:lpstr>
      <vt:lpstr>Historical</vt:lpstr>
      <vt:lpstr>Legal</vt:lpstr>
      <vt:lpstr>Legal: Article 102 TFEU</vt:lpstr>
      <vt:lpstr>Legal: Case Law </vt:lpstr>
      <vt:lpstr>Shades of substantive fairness</vt:lpstr>
      <vt:lpstr>‘Substantive Fairness’: some examples</vt:lpstr>
      <vt:lpstr>Google Saga</vt:lpstr>
      <vt:lpstr>Google Search: substantive fairness?</vt:lpstr>
      <vt:lpstr>Google Android: substantive fairness?</vt:lpstr>
      <vt:lpstr>Amazon EU commitments</vt:lpstr>
      <vt:lpstr>Facebook Germany </vt:lpstr>
      <vt:lpstr>PowerPoint Presentation</vt:lpstr>
      <vt:lpstr>Preliminary conclusions</vt:lpstr>
      <vt:lpstr>Policy responses </vt:lpstr>
      <vt:lpstr>PowerPoint Presentation</vt:lpstr>
      <vt:lpstr> What are the goals of competition law</vt:lpstr>
      <vt:lpstr>PowerPoint Presentation</vt:lpstr>
      <vt:lpstr>PowerPoint Presentation</vt:lpstr>
    </vt:vector>
  </TitlesOfParts>
  <Company>FML, UniS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Competition Law</dc:title>
  <dc:creator>Amanda Cleary</dc:creator>
  <cp:lastModifiedBy>Maria Ioannidou</cp:lastModifiedBy>
  <cp:revision>274</cp:revision>
  <cp:lastPrinted>2014-09-30T12:29:31Z</cp:lastPrinted>
  <dcterms:created xsi:type="dcterms:W3CDTF">2013-03-16T15:58:59Z</dcterms:created>
  <dcterms:modified xsi:type="dcterms:W3CDTF">2024-11-07T15:56:02Z</dcterms:modified>
</cp:coreProperties>
</file>