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79" r:id="rId3"/>
    <p:sldId id="258" r:id="rId4"/>
    <p:sldId id="259" r:id="rId5"/>
    <p:sldId id="288" r:id="rId6"/>
    <p:sldId id="282" r:id="rId7"/>
    <p:sldId id="289" r:id="rId8"/>
    <p:sldId id="292" r:id="rId9"/>
    <p:sldId id="290" r:id="rId10"/>
    <p:sldId id="308" r:id="rId11"/>
    <p:sldId id="291" r:id="rId12"/>
    <p:sldId id="273" r:id="rId13"/>
    <p:sldId id="274" r:id="rId14"/>
    <p:sldId id="260" r:id="rId15"/>
    <p:sldId id="261" r:id="rId16"/>
    <p:sldId id="262" r:id="rId17"/>
    <p:sldId id="263" r:id="rId18"/>
    <p:sldId id="280" r:id="rId19"/>
    <p:sldId id="264" r:id="rId20"/>
    <p:sldId id="309" r:id="rId21"/>
    <p:sldId id="265" r:id="rId22"/>
    <p:sldId id="276" r:id="rId23"/>
    <p:sldId id="266" r:id="rId24"/>
    <p:sldId id="267" r:id="rId25"/>
    <p:sldId id="268" r:id="rId26"/>
    <p:sldId id="270" r:id="rId27"/>
    <p:sldId id="287" r:id="rId28"/>
    <p:sldId id="295" r:id="rId29"/>
    <p:sldId id="310" r:id="rId30"/>
    <p:sldId id="296" r:id="rId31"/>
    <p:sldId id="294" r:id="rId32"/>
    <p:sldId id="297" r:id="rId33"/>
    <p:sldId id="298" r:id="rId34"/>
    <p:sldId id="311" r:id="rId35"/>
    <p:sldId id="299" r:id="rId36"/>
    <p:sldId id="300" r:id="rId37"/>
    <p:sldId id="302" r:id="rId38"/>
    <p:sldId id="301" r:id="rId39"/>
    <p:sldId id="307" r:id="rId40"/>
    <p:sldId id="304" r:id="rId41"/>
    <p:sldId id="303" r:id="rId42"/>
    <p:sldId id="305" r:id="rId43"/>
    <p:sldId id="30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0884" autoAdjust="0"/>
  </p:normalViewPr>
  <p:slideViewPr>
    <p:cSldViewPr>
      <p:cViewPr varScale="1">
        <p:scale>
          <a:sx n="116" d="100"/>
          <a:sy n="116" d="100"/>
        </p:scale>
        <p:origin x="856"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417233-9FD6-7641-BFFA-EE52087F653B}" type="datetimeFigureOut">
              <a:rPr lang="en-US" smtClean="0"/>
              <a:t>10/20/22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CD97B-490C-6C43-8EAC-50E6B1C90B19}" type="slidenum">
              <a:rPr lang="en-US" smtClean="0"/>
              <a:t>‹#›</a:t>
            </a:fld>
            <a:endParaRPr lang="en-US"/>
          </a:p>
        </p:txBody>
      </p:sp>
    </p:spTree>
    <p:extLst>
      <p:ext uri="{BB962C8B-B14F-4D97-AF65-F5344CB8AC3E}">
        <p14:creationId xmlns:p14="http://schemas.microsoft.com/office/powerpoint/2010/main" val="40283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FCD97B-490C-6C43-8EAC-50E6B1C90B19}" type="slidenum">
              <a:rPr lang="en-US" smtClean="0"/>
              <a:t>37</a:t>
            </a:fld>
            <a:endParaRPr lang="en-US"/>
          </a:p>
        </p:txBody>
      </p:sp>
    </p:spTree>
    <p:extLst>
      <p:ext uri="{BB962C8B-B14F-4D97-AF65-F5344CB8AC3E}">
        <p14:creationId xmlns:p14="http://schemas.microsoft.com/office/powerpoint/2010/main" val="308329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22E6B2-8223-446A-B7BC-01CBD446E020}" type="datetimeFigureOut">
              <a:rPr lang="en-GB" smtClean="0"/>
              <a:pPr/>
              <a:t>19/10/2022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11F6C63-CCE1-43DE-B77F-CBA1F45A74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2E6B2-8223-446A-B7BC-01CBD446E020}" type="datetimeFigureOut">
              <a:rPr lang="en-GB" smtClean="0"/>
              <a:pPr/>
              <a:t>19/10/2022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1F6C63-CCE1-43DE-B77F-CBA1F45A74B8}"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4.xml"/><Relationship Id="rId1" Type="http://schemas.openxmlformats.org/officeDocument/2006/relationships/video" Target="https://www.youtube.com/embed/PTjNfwoHEAg?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www.youtube.com/embed/KGvrEIIQDj8?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youtube.com/watch?v=btcJSvf3rt4" TargetMode="External"/><Relationship Id="rId1" Type="http://schemas.openxmlformats.org/officeDocument/2006/relationships/slideLayout" Target="../slideLayouts/slideLayout2.xml"/><Relationship Id="rId5" Type="http://schemas.openxmlformats.org/officeDocument/2006/relationships/hyperlink" Target="https://www.youtube.com/watch?v=fkqGiPB2D8M" TargetMode="Externa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fkqGiPB2D8M?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Img5Nmp9xzs" TargetMode="External"/><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www.youtube.com/watch?v=7FSlJObXBUI&amp;list=PLCS0DzoHY23C4ZvCKitm3RXbTj6JJo8SJ&amp;index=4"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video" Target="https://www.youtube.com/embed/0TDII5IkI3Y?feature=oembed"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2.xml"/><Relationship Id="rId1" Type="http://schemas.openxmlformats.org/officeDocument/2006/relationships/video" Target="https://www.youtube.com/embed/qpLo1WGxCVA?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2.xml"/><Relationship Id="rId1" Type="http://schemas.openxmlformats.org/officeDocument/2006/relationships/video" Target="https://www.youtube.com/embed/X36f1hJhdDo?start=52&amp;feature=oembed"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hyperlink" Target="https://www.youtube.com/watch?v=n3U_ni90dxI" TargetMode="External"/><Relationship Id="rId5" Type="http://schemas.openxmlformats.org/officeDocument/2006/relationships/hyperlink" Target="https://www.youtube.com/watch?v=_Zwc-rfdC8c"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Week 4: Local blockbusters, national sentiments and identities</a:t>
            </a:r>
            <a:r>
              <a:rPr lang="en-GB" dirty="0"/>
              <a:t> </a:t>
            </a:r>
          </a:p>
        </p:txBody>
      </p:sp>
      <p:sp>
        <p:nvSpPr>
          <p:cNvPr id="3" name="Subtitle 2"/>
          <p:cNvSpPr>
            <a:spLocks noGrp="1"/>
          </p:cNvSpPr>
          <p:nvPr>
            <p:ph type="subTitle" idx="1"/>
          </p:nvPr>
        </p:nvSpPr>
        <p:spPr/>
        <p:txBody>
          <a:bodyPr/>
          <a:lstStyle/>
          <a:p>
            <a:r>
              <a:rPr lang="en-US" dirty="0"/>
              <a:t>Dr. Kiki </a:t>
            </a:r>
            <a:r>
              <a:rPr lang="en-US" dirty="0" err="1"/>
              <a:t>Tianqi</a:t>
            </a:r>
            <a:r>
              <a:rPr lang="en-US" dirty="0"/>
              <a:t> Yu</a:t>
            </a:r>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4186C-00F8-EC42-A39D-E6C5EB437B96}"/>
              </a:ext>
            </a:extLst>
          </p:cNvPr>
          <p:cNvSpPr>
            <a:spLocks noGrp="1"/>
          </p:cNvSpPr>
          <p:nvPr>
            <p:ph type="title"/>
          </p:nvPr>
        </p:nvSpPr>
        <p:spPr>
          <a:xfrm>
            <a:off x="455847" y="5715000"/>
            <a:ext cx="8229600" cy="1143000"/>
          </a:xfrm>
        </p:spPr>
        <p:txBody>
          <a:bodyPr/>
          <a:lstStyle/>
          <a:p>
            <a:r>
              <a:rPr lang="en-US" i="1" dirty="0"/>
              <a:t>Aftershock</a:t>
            </a:r>
          </a:p>
        </p:txBody>
      </p:sp>
      <p:pic>
        <p:nvPicPr>
          <p:cNvPr id="5" name="Online Media 4" descr="AFTERSHOCK  CHINA">
            <a:hlinkClick r:id="" action="ppaction://media"/>
            <a:extLst>
              <a:ext uri="{FF2B5EF4-FFF2-40B4-BE49-F238E27FC236}">
                <a16:creationId xmlns:a16="http://schemas.microsoft.com/office/drawing/2014/main" id="{1F683469-A2F4-BA48-9795-F27DC478B700}"/>
              </a:ext>
            </a:extLst>
          </p:cNvPr>
          <p:cNvPicPr>
            <a:picLocks noGrp="1" noRot="1" noChangeAspect="1"/>
          </p:cNvPicPr>
          <p:nvPr>
            <p:ph sz="half" idx="1"/>
            <a:videoFile r:link="rId1"/>
          </p:nvPr>
        </p:nvPicPr>
        <p:blipFill>
          <a:blip r:embed="rId3"/>
          <a:stretch>
            <a:fillRect/>
          </a:stretch>
        </p:blipFill>
        <p:spPr>
          <a:xfrm>
            <a:off x="251520" y="853865"/>
            <a:ext cx="8638255" cy="4879391"/>
          </a:xfrm>
          <a:prstGeom prst="rect">
            <a:avLst/>
          </a:prstGeom>
        </p:spPr>
      </p:pic>
    </p:spTree>
    <p:extLst>
      <p:ext uri="{BB962C8B-B14F-4D97-AF65-F5344CB8AC3E}">
        <p14:creationId xmlns:p14="http://schemas.microsoft.com/office/powerpoint/2010/main" val="263911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99BD-B846-2645-A128-D3E007A88FCF}"/>
              </a:ext>
            </a:extLst>
          </p:cNvPr>
          <p:cNvSpPr>
            <a:spLocks noGrp="1"/>
          </p:cNvSpPr>
          <p:nvPr>
            <p:ph type="title"/>
          </p:nvPr>
        </p:nvSpPr>
        <p:spPr/>
        <p:txBody>
          <a:bodyPr/>
          <a:lstStyle/>
          <a:p>
            <a:r>
              <a:rPr lang="en-GB" b="1" dirty="0" err="1"/>
              <a:t>Huayi</a:t>
            </a:r>
            <a:r>
              <a:rPr lang="en-GB" b="1" dirty="0"/>
              <a:t> Brothers Media Corp. -</a:t>
            </a:r>
            <a:endParaRPr lang="en-US" dirty="0"/>
          </a:p>
        </p:txBody>
      </p:sp>
      <p:sp>
        <p:nvSpPr>
          <p:cNvPr id="3" name="Content Placeholder 2">
            <a:extLst>
              <a:ext uri="{FF2B5EF4-FFF2-40B4-BE49-F238E27FC236}">
                <a16:creationId xmlns:a16="http://schemas.microsoft.com/office/drawing/2014/main" id="{88FCF423-42C9-3142-A078-C92DC2D9D739}"/>
              </a:ext>
            </a:extLst>
          </p:cNvPr>
          <p:cNvSpPr>
            <a:spLocks noGrp="1"/>
          </p:cNvSpPr>
          <p:nvPr>
            <p:ph sz="half" idx="1"/>
          </p:nvPr>
        </p:nvSpPr>
        <p:spPr>
          <a:xfrm>
            <a:off x="323528" y="1556792"/>
            <a:ext cx="7715200" cy="4525963"/>
          </a:xfrm>
        </p:spPr>
        <p:txBody>
          <a:bodyPr/>
          <a:lstStyle/>
          <a:p>
            <a:r>
              <a:rPr lang="en-GB" dirty="0"/>
              <a:t>China’s largest private film conglomerate</a:t>
            </a:r>
            <a:endParaRPr lang="en-GB" b="1" dirty="0"/>
          </a:p>
          <a:p>
            <a:r>
              <a:rPr lang="en-GB" b="1" dirty="0"/>
              <a:t>Film studio, TV production company, talent agency, record label, cinema chain </a:t>
            </a:r>
          </a:p>
          <a:p>
            <a:r>
              <a:rPr lang="en-GB" b="1" dirty="0"/>
              <a:t>Founded in 1994 by </a:t>
            </a:r>
            <a:r>
              <a:rPr lang="en-GB" dirty="0"/>
              <a:t>Wang </a:t>
            </a:r>
            <a:r>
              <a:rPr lang="en-GB" dirty="0" err="1"/>
              <a:t>Zhongjun</a:t>
            </a:r>
            <a:r>
              <a:rPr lang="en-GB" dirty="0"/>
              <a:t> and Wang </a:t>
            </a:r>
            <a:r>
              <a:rPr lang="en-GB" dirty="0" err="1"/>
              <a:t>Zhonglei</a:t>
            </a:r>
            <a:r>
              <a:rPr lang="en-GB" dirty="0"/>
              <a:t> </a:t>
            </a:r>
            <a:endParaRPr lang="en-GB" b="1" dirty="0"/>
          </a:p>
          <a:p>
            <a:r>
              <a:rPr lang="en-GB" b="1" dirty="0"/>
              <a:t>Produced many Feng </a:t>
            </a:r>
            <a:r>
              <a:rPr lang="en-GB" b="1" dirty="0" err="1"/>
              <a:t>Xiaogang’s</a:t>
            </a:r>
            <a:r>
              <a:rPr lang="en-GB" b="1" dirty="0"/>
              <a:t> films</a:t>
            </a:r>
            <a:endParaRPr lang="en-US" dirty="0"/>
          </a:p>
        </p:txBody>
      </p:sp>
      <p:pic>
        <p:nvPicPr>
          <p:cNvPr id="6" name="Picture 5" descr="A picture containing drawing&#10;&#10;Description automatically generated">
            <a:extLst>
              <a:ext uri="{FF2B5EF4-FFF2-40B4-BE49-F238E27FC236}">
                <a16:creationId xmlns:a16="http://schemas.microsoft.com/office/drawing/2014/main" id="{284FA396-744B-D548-8668-A2BCBA0959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4721935"/>
            <a:ext cx="3251200" cy="1828800"/>
          </a:xfrm>
          <a:prstGeom prst="rect">
            <a:avLst/>
          </a:prstGeom>
        </p:spPr>
      </p:pic>
    </p:spTree>
    <p:extLst>
      <p:ext uri="{BB962C8B-B14F-4D97-AF65-F5344CB8AC3E}">
        <p14:creationId xmlns:p14="http://schemas.microsoft.com/office/powerpoint/2010/main" val="2432325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9108504" cy="1143000"/>
          </a:xfrm>
        </p:spPr>
        <p:txBody>
          <a:bodyPr>
            <a:normAutofit fontScale="90000"/>
          </a:bodyPr>
          <a:lstStyle/>
          <a:p>
            <a:r>
              <a:rPr lang="en-GB" dirty="0"/>
              <a:t>World Trade Organisation Accession - 2001</a:t>
            </a:r>
          </a:p>
        </p:txBody>
      </p:sp>
      <p:sp>
        <p:nvSpPr>
          <p:cNvPr id="3" name="Content Placeholder 2"/>
          <p:cNvSpPr>
            <a:spLocks noGrp="1"/>
          </p:cNvSpPr>
          <p:nvPr>
            <p:ph idx="1"/>
          </p:nvPr>
        </p:nvSpPr>
        <p:spPr>
          <a:xfrm>
            <a:off x="503548" y="1410058"/>
            <a:ext cx="8136904" cy="4929411"/>
          </a:xfrm>
        </p:spPr>
        <p:txBody>
          <a:bodyPr>
            <a:normAutofit lnSpcReduction="10000"/>
          </a:bodyPr>
          <a:lstStyle/>
          <a:p>
            <a:r>
              <a:rPr lang="en-GB" dirty="0"/>
              <a:t>Quota of foreign film imports doubles from 10 to 20</a:t>
            </a:r>
          </a:p>
          <a:p>
            <a:pPr marL="0" indent="0">
              <a:buNone/>
            </a:pPr>
            <a:endParaRPr lang="en-GB" dirty="0"/>
          </a:p>
          <a:p>
            <a:r>
              <a:rPr lang="en-GB" dirty="0"/>
              <a:t>“Hollywood-style Chinese movies would be suicide”</a:t>
            </a:r>
          </a:p>
          <a:p>
            <a:pPr lvl="1"/>
            <a:r>
              <a:rPr lang="en-GB" dirty="0"/>
              <a:t>Lu </a:t>
            </a:r>
            <a:r>
              <a:rPr lang="en-GB" dirty="0" err="1"/>
              <a:t>Xuechang</a:t>
            </a:r>
            <a:r>
              <a:rPr lang="en-GB" dirty="0"/>
              <a:t> </a:t>
            </a:r>
          </a:p>
          <a:p>
            <a:r>
              <a:rPr lang="en-US" dirty="0"/>
              <a:t>“ideological control has declined in an inversely proportional way to the control exerted by the market economy”</a:t>
            </a:r>
          </a:p>
          <a:p>
            <a:pPr lvl="1"/>
            <a:r>
              <a:rPr lang="en-US" dirty="0" err="1"/>
              <a:t>Jia</a:t>
            </a:r>
            <a:r>
              <a:rPr lang="en-US" dirty="0"/>
              <a:t> </a:t>
            </a:r>
            <a:r>
              <a:rPr lang="en-US" dirty="0" err="1"/>
              <a:t>Zhangke</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WTO Accession </a:t>
            </a:r>
          </a:p>
        </p:txBody>
      </p:sp>
      <p:pic>
        <p:nvPicPr>
          <p:cNvPr id="5" name="Content Placeholder 4" descr="han.jpg"/>
          <p:cNvPicPr>
            <a:picLocks noGrp="1" noChangeAspect="1"/>
          </p:cNvPicPr>
          <p:nvPr>
            <p:ph sz="half" idx="1"/>
          </p:nvPr>
        </p:nvPicPr>
        <p:blipFill>
          <a:blip r:embed="rId2" cstate="print"/>
          <a:stretch>
            <a:fillRect/>
          </a:stretch>
        </p:blipFill>
        <p:spPr>
          <a:xfrm>
            <a:off x="498504" y="1611579"/>
            <a:ext cx="3024335" cy="4052609"/>
          </a:xfrm>
        </p:spPr>
      </p:pic>
      <p:sp>
        <p:nvSpPr>
          <p:cNvPr id="4" name="Content Placeholder 3"/>
          <p:cNvSpPr>
            <a:spLocks noGrp="1"/>
          </p:cNvSpPr>
          <p:nvPr>
            <p:ph sz="half" idx="2"/>
          </p:nvPr>
        </p:nvSpPr>
        <p:spPr>
          <a:xfrm>
            <a:off x="4427984" y="1600200"/>
            <a:ext cx="4258816" cy="4525963"/>
          </a:xfrm>
        </p:spPr>
        <p:txBody>
          <a:bodyPr>
            <a:normAutofit lnSpcReduction="10000"/>
          </a:bodyPr>
          <a:lstStyle/>
          <a:p>
            <a:r>
              <a:rPr lang="en-GB" dirty="0"/>
              <a:t>“Chinese cinema will be forced to develop and grow”</a:t>
            </a:r>
          </a:p>
          <a:p>
            <a:endParaRPr lang="en-US" dirty="0"/>
          </a:p>
          <a:p>
            <a:r>
              <a:rPr lang="en-US" dirty="0"/>
              <a:t>“Borrow the American experience”</a:t>
            </a:r>
            <a:endParaRPr lang="en-GB" dirty="0"/>
          </a:p>
          <a:p>
            <a:pPr>
              <a:buNone/>
            </a:pPr>
            <a:endParaRPr lang="en-GB" dirty="0"/>
          </a:p>
          <a:p>
            <a:r>
              <a:rPr lang="en-GB" dirty="0"/>
              <a:t>“Commercialisation is the only way forward for the Sixth Generation”</a:t>
            </a:r>
          </a:p>
        </p:txBody>
      </p:sp>
      <p:sp>
        <p:nvSpPr>
          <p:cNvPr id="3" name="Rectangle 2">
            <a:extLst>
              <a:ext uri="{FF2B5EF4-FFF2-40B4-BE49-F238E27FC236}">
                <a16:creationId xmlns:a16="http://schemas.microsoft.com/office/drawing/2014/main" id="{C1B8B213-E4D5-6349-BB9F-C3373A3B55D2}"/>
              </a:ext>
            </a:extLst>
          </p:cNvPr>
          <p:cNvSpPr/>
          <p:nvPr/>
        </p:nvSpPr>
        <p:spPr>
          <a:xfrm>
            <a:off x="179512" y="5756831"/>
            <a:ext cx="3989682" cy="369332"/>
          </a:xfrm>
          <a:prstGeom prst="rect">
            <a:avLst/>
          </a:prstGeom>
        </p:spPr>
        <p:txBody>
          <a:bodyPr wrap="none">
            <a:spAutoFit/>
          </a:bodyPr>
          <a:lstStyle/>
          <a:p>
            <a:r>
              <a:rPr lang="en-GB" dirty="0"/>
              <a:t>Han </a:t>
            </a:r>
            <a:r>
              <a:rPr lang="en-GB" dirty="0" err="1"/>
              <a:t>Sanping</a:t>
            </a:r>
            <a:r>
              <a:rPr lang="zh-CN" altLang="en-US" dirty="0"/>
              <a:t> </a:t>
            </a:r>
            <a:r>
              <a:rPr lang="en-US" altLang="zh-CN" dirty="0"/>
              <a:t>–</a:t>
            </a:r>
            <a:r>
              <a:rPr lang="zh-CN" altLang="en-US" dirty="0"/>
              <a:t> </a:t>
            </a:r>
            <a:r>
              <a:rPr lang="en-GB" altLang="zh-CN" dirty="0"/>
              <a:t>Head of China Film Group</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Zhang </a:t>
            </a:r>
            <a:r>
              <a:rPr lang="en-US" dirty="0" err="1"/>
              <a:t>Yimou</a:t>
            </a:r>
            <a:r>
              <a:rPr lang="en-US" dirty="0"/>
              <a:t> at Cannes 1999</a:t>
            </a:r>
            <a:endParaRPr lang="en-GB" dirty="0"/>
          </a:p>
        </p:txBody>
      </p:sp>
      <p:pic>
        <p:nvPicPr>
          <p:cNvPr id="5" name="Content Placeholder 4" descr="Road_Home_Poster.jpg"/>
          <p:cNvPicPr>
            <a:picLocks noGrp="1" noChangeAspect="1"/>
          </p:cNvPicPr>
          <p:nvPr>
            <p:ph sz="half" idx="1"/>
          </p:nvPr>
        </p:nvPicPr>
        <p:blipFill>
          <a:blip r:embed="rId2" cstate="print"/>
          <a:stretch>
            <a:fillRect/>
          </a:stretch>
        </p:blipFill>
        <p:spPr>
          <a:xfrm>
            <a:off x="928687" y="1634331"/>
            <a:ext cx="3095625" cy="4457700"/>
          </a:xfrm>
        </p:spPr>
      </p:pic>
      <p:sp>
        <p:nvSpPr>
          <p:cNvPr id="4" name="Content Placeholder 3"/>
          <p:cNvSpPr>
            <a:spLocks noGrp="1"/>
          </p:cNvSpPr>
          <p:nvPr>
            <p:ph sz="half" idx="2"/>
          </p:nvPr>
        </p:nvSpPr>
        <p:spPr>
          <a:xfrm>
            <a:off x="4067944" y="1600200"/>
            <a:ext cx="5040560" cy="4525963"/>
          </a:xfrm>
        </p:spPr>
        <p:txBody>
          <a:bodyPr>
            <a:normAutofit/>
          </a:bodyPr>
          <a:lstStyle/>
          <a:p>
            <a:r>
              <a:rPr lang="en-GB" dirty="0"/>
              <a:t>I cannot accept that when it comes to Chinese films, the West seems for a long time to have had just the one 'political' reading: if it's not "against the government" then it's "for the government". </a:t>
            </a:r>
          </a:p>
          <a:p>
            <a:pPr lvl="1"/>
            <a:r>
              <a:rPr lang="en-GB" dirty="0"/>
              <a:t>Zhang </a:t>
            </a:r>
            <a:r>
              <a:rPr lang="en-GB" dirty="0" err="1"/>
              <a:t>Yimou</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96" y="274638"/>
            <a:ext cx="9108504" cy="1143000"/>
          </a:xfrm>
        </p:spPr>
        <p:txBody>
          <a:bodyPr>
            <a:normAutofit fontScale="90000"/>
          </a:bodyPr>
          <a:lstStyle/>
          <a:p>
            <a:r>
              <a:rPr lang="en-US" dirty="0"/>
              <a:t>The Most Written About Chinese Film Ever</a:t>
            </a:r>
            <a:endParaRPr lang="en-GB" dirty="0"/>
          </a:p>
        </p:txBody>
      </p:sp>
      <p:pic>
        <p:nvPicPr>
          <p:cNvPr id="5" name="Content Placeholder 4" descr="hero_poster.jpg"/>
          <p:cNvPicPr>
            <a:picLocks noGrp="1" noChangeAspect="1"/>
          </p:cNvPicPr>
          <p:nvPr>
            <p:ph sz="half" idx="1"/>
          </p:nvPr>
        </p:nvPicPr>
        <p:blipFill>
          <a:blip r:embed="rId2" cstate="print"/>
          <a:stretch>
            <a:fillRect/>
          </a:stretch>
        </p:blipFill>
        <p:spPr>
          <a:xfrm>
            <a:off x="457200" y="2445633"/>
            <a:ext cx="4038600" cy="2835097"/>
          </a:xfrm>
        </p:spPr>
      </p:pic>
      <p:sp>
        <p:nvSpPr>
          <p:cNvPr id="4" name="Content Placeholder 3"/>
          <p:cNvSpPr>
            <a:spLocks noGrp="1"/>
          </p:cNvSpPr>
          <p:nvPr>
            <p:ph sz="half" idx="2"/>
          </p:nvPr>
        </p:nvSpPr>
        <p:spPr>
          <a:xfrm>
            <a:off x="4648200" y="1600200"/>
            <a:ext cx="4388296" cy="4525963"/>
          </a:xfrm>
        </p:spPr>
        <p:txBody>
          <a:bodyPr>
            <a:normAutofit fontScale="92500" lnSpcReduction="20000"/>
          </a:bodyPr>
          <a:lstStyle/>
          <a:p>
            <a:r>
              <a:rPr lang="en-US" dirty="0"/>
              <a:t>An ‘answer’ film?</a:t>
            </a:r>
            <a:endParaRPr lang="en-GB" dirty="0"/>
          </a:p>
          <a:p>
            <a:r>
              <a:rPr lang="en-GB" dirty="0"/>
              <a:t>China’s first real Blockbuster</a:t>
            </a:r>
          </a:p>
          <a:p>
            <a:r>
              <a:rPr lang="en-US" dirty="0"/>
              <a:t>Beijing Awarded Olympic Game</a:t>
            </a:r>
          </a:p>
          <a:p>
            <a:r>
              <a:rPr lang="en-US" dirty="0"/>
              <a:t>China’s economic power begins to be felt in the West</a:t>
            </a:r>
            <a:endParaRPr lang="en-GB" dirty="0"/>
          </a:p>
          <a:p>
            <a:r>
              <a:rPr lang="en-US" dirty="0"/>
              <a:t>Controversial in China and the West for glorifying totalitarianism</a:t>
            </a:r>
          </a:p>
          <a:p>
            <a:r>
              <a:rPr lang="en-US" dirty="0"/>
              <a:t>Many public debates on internet </a:t>
            </a:r>
          </a:p>
          <a:p>
            <a:r>
              <a:rPr lang="en-US" dirty="0"/>
              <a:t>Failed to win 2002 Oscar</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Wuxia</a:t>
            </a:r>
            <a:r>
              <a:rPr lang="en-US" dirty="0"/>
              <a:t> Heritage</a:t>
            </a:r>
            <a:endParaRPr lang="en-GB" dirty="0"/>
          </a:p>
        </p:txBody>
      </p:sp>
      <p:pic>
        <p:nvPicPr>
          <p:cNvPr id="5" name="Content Placeholder 4" descr="600full-curse-of-the-golden-flower-photo.jpg"/>
          <p:cNvPicPr>
            <a:picLocks noGrp="1" noChangeAspect="1"/>
          </p:cNvPicPr>
          <p:nvPr>
            <p:ph sz="half" idx="1"/>
          </p:nvPr>
        </p:nvPicPr>
        <p:blipFill>
          <a:blip r:embed="rId2" cstate="print"/>
          <a:stretch>
            <a:fillRect/>
          </a:stretch>
        </p:blipFill>
        <p:spPr>
          <a:xfrm>
            <a:off x="18734" y="2348880"/>
            <a:ext cx="4038600" cy="3028950"/>
          </a:xfrm>
        </p:spPr>
      </p:pic>
      <p:sp>
        <p:nvSpPr>
          <p:cNvPr id="4" name="Content Placeholder 3"/>
          <p:cNvSpPr>
            <a:spLocks noGrp="1"/>
          </p:cNvSpPr>
          <p:nvPr>
            <p:ph sz="half" idx="2"/>
          </p:nvPr>
        </p:nvSpPr>
        <p:spPr>
          <a:xfrm>
            <a:off x="4139952" y="1329400"/>
            <a:ext cx="4824536" cy="5256584"/>
          </a:xfrm>
        </p:spPr>
        <p:txBody>
          <a:bodyPr>
            <a:normAutofit fontScale="92500" lnSpcReduction="20000"/>
          </a:bodyPr>
          <a:lstStyle/>
          <a:p>
            <a:r>
              <a:rPr lang="en-US" i="1" dirty="0"/>
              <a:t>The Promise </a:t>
            </a:r>
            <a:r>
              <a:rPr lang="en-US" dirty="0"/>
              <a:t>(</a:t>
            </a:r>
            <a:r>
              <a:rPr lang="en-US" i="1" dirty="0"/>
              <a:t>Wu ji</a:t>
            </a:r>
            <a:r>
              <a:rPr lang="en-US" dirty="0"/>
              <a:t>) dir. Chen </a:t>
            </a:r>
            <a:r>
              <a:rPr lang="en-US" dirty="0" err="1"/>
              <a:t>Kaige</a:t>
            </a:r>
            <a:endParaRPr lang="en-US" i="1" dirty="0"/>
          </a:p>
          <a:p>
            <a:r>
              <a:rPr lang="en-US" i="1" dirty="0"/>
              <a:t>The Banquet </a:t>
            </a:r>
            <a:r>
              <a:rPr lang="en-US" dirty="0"/>
              <a:t>(</a:t>
            </a:r>
            <a:r>
              <a:rPr lang="en-US" i="1" dirty="0"/>
              <a:t>Ye Yan</a:t>
            </a:r>
            <a:r>
              <a:rPr lang="en-US" dirty="0"/>
              <a:t>) dir. Feng </a:t>
            </a:r>
            <a:r>
              <a:rPr lang="en-US" dirty="0" err="1"/>
              <a:t>Xiaogang</a:t>
            </a:r>
            <a:endParaRPr lang="en-US" i="1" dirty="0"/>
          </a:p>
          <a:p>
            <a:r>
              <a:rPr lang="en-US" dirty="0"/>
              <a:t>CCP declared </a:t>
            </a:r>
            <a:r>
              <a:rPr lang="en-US" i="1" dirty="0"/>
              <a:t>Curse of the Golden Flower “</a:t>
            </a:r>
            <a:r>
              <a:rPr lang="en-US" dirty="0"/>
              <a:t>bloodthirsty and hollow”</a:t>
            </a:r>
          </a:p>
          <a:p>
            <a:pPr marL="0" indent="0">
              <a:buNone/>
            </a:pPr>
            <a:endParaRPr lang="en-US" dirty="0"/>
          </a:p>
          <a:p>
            <a:r>
              <a:rPr lang="en-US" i="1" dirty="0"/>
              <a:t>Assembly </a:t>
            </a:r>
            <a:r>
              <a:rPr lang="en-US" dirty="0"/>
              <a:t>(</a:t>
            </a:r>
            <a:r>
              <a:rPr lang="en-US" i="1" dirty="0"/>
              <a:t>Je </a:t>
            </a:r>
            <a:r>
              <a:rPr lang="en-US" i="1" dirty="0" err="1"/>
              <a:t>jie</a:t>
            </a:r>
            <a:r>
              <a:rPr lang="en-US" i="1" dirty="0"/>
              <a:t> </a:t>
            </a:r>
            <a:r>
              <a:rPr lang="en-US" i="1" dirty="0" err="1"/>
              <a:t>hao</a:t>
            </a:r>
            <a:r>
              <a:rPr lang="en-US" dirty="0"/>
              <a:t>) and </a:t>
            </a:r>
            <a:r>
              <a:rPr lang="en-US" i="1" dirty="0"/>
              <a:t>The Warlords </a:t>
            </a:r>
            <a:r>
              <a:rPr lang="en-US" dirty="0"/>
              <a:t>(</a:t>
            </a:r>
            <a:r>
              <a:rPr lang="en-US" i="1" dirty="0"/>
              <a:t>Tau </a:t>
            </a:r>
            <a:r>
              <a:rPr lang="en-US" i="1" dirty="0" err="1"/>
              <a:t>ming</a:t>
            </a:r>
            <a:r>
              <a:rPr lang="en-US" i="1" dirty="0"/>
              <a:t> </a:t>
            </a:r>
            <a:r>
              <a:rPr lang="en-US" i="1" dirty="0" err="1"/>
              <a:t>chong</a:t>
            </a:r>
            <a:r>
              <a:rPr lang="en-US" dirty="0"/>
              <a:t>) have different historical perspective</a:t>
            </a:r>
          </a:p>
          <a:p>
            <a:pPr lvl="1"/>
            <a:r>
              <a:rPr lang="en-US" dirty="0"/>
              <a:t>Values of courage, bravery, brotherhood and loyalty</a:t>
            </a:r>
          </a:p>
          <a:p>
            <a:pPr lvl="1"/>
            <a:r>
              <a:rPr lang="en-US" dirty="0"/>
              <a:t>Harmonious Society (</a:t>
            </a:r>
            <a:r>
              <a:rPr lang="en-US" i="1" dirty="0" err="1"/>
              <a:t>hexie</a:t>
            </a:r>
            <a:r>
              <a:rPr lang="en-US" i="1" dirty="0"/>
              <a:t> </a:t>
            </a:r>
            <a:r>
              <a:rPr lang="en-US" i="1" dirty="0" err="1"/>
              <a:t>shehui</a:t>
            </a:r>
            <a:r>
              <a:rPr lang="en-US" i="1" dirty="0"/>
              <a:t>)</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Red Cliff 1 </a:t>
            </a:r>
            <a:r>
              <a:rPr lang="en-US" dirty="0"/>
              <a:t>and </a:t>
            </a:r>
            <a:r>
              <a:rPr lang="en-US" i="1" dirty="0"/>
              <a:t>2 </a:t>
            </a:r>
            <a:r>
              <a:rPr lang="en-US" dirty="0"/>
              <a:t>(2008/9)</a:t>
            </a:r>
            <a:endParaRPr lang="en-GB" i="1" dirty="0"/>
          </a:p>
        </p:txBody>
      </p:sp>
      <p:pic>
        <p:nvPicPr>
          <p:cNvPr id="5" name="Content Placeholder 4" descr="red_cliff-5.jpg"/>
          <p:cNvPicPr>
            <a:picLocks noGrp="1" noChangeAspect="1"/>
          </p:cNvPicPr>
          <p:nvPr>
            <p:ph sz="half" idx="1"/>
          </p:nvPr>
        </p:nvPicPr>
        <p:blipFill>
          <a:blip r:embed="rId2" cstate="print"/>
          <a:stretch>
            <a:fillRect/>
          </a:stretch>
        </p:blipFill>
        <p:spPr>
          <a:xfrm>
            <a:off x="476250" y="2434431"/>
            <a:ext cx="4000500" cy="2857500"/>
          </a:xfrm>
        </p:spPr>
      </p:pic>
      <p:sp>
        <p:nvSpPr>
          <p:cNvPr id="4" name="Content Placeholder 3"/>
          <p:cNvSpPr>
            <a:spLocks noGrp="1"/>
          </p:cNvSpPr>
          <p:nvPr>
            <p:ph sz="half" idx="2"/>
          </p:nvPr>
        </p:nvSpPr>
        <p:spPr>
          <a:xfrm>
            <a:off x="4648200" y="1600200"/>
            <a:ext cx="4388296" cy="4525963"/>
          </a:xfrm>
        </p:spPr>
        <p:txBody>
          <a:bodyPr/>
          <a:lstStyle/>
          <a:p>
            <a:r>
              <a:rPr lang="en-US" dirty="0"/>
              <a:t>Hollywood director</a:t>
            </a:r>
          </a:p>
          <a:p>
            <a:r>
              <a:rPr lang="en-US" dirty="0"/>
              <a:t>John Woo = Semi-exiled</a:t>
            </a:r>
          </a:p>
          <a:p>
            <a:r>
              <a:rPr lang="en-US" dirty="0"/>
              <a:t>Made as a REGIONAL, not international, blockbuster</a:t>
            </a:r>
          </a:p>
          <a:p>
            <a:r>
              <a:rPr lang="en-US" dirty="0"/>
              <a:t>More successful than </a:t>
            </a:r>
            <a:r>
              <a:rPr lang="en-US" i="1" dirty="0"/>
              <a:t>Titanic</a:t>
            </a:r>
          </a:p>
          <a:p>
            <a:r>
              <a:rPr lang="en-US" i="1" dirty="0"/>
              <a:t>Part 1</a:t>
            </a:r>
            <a:r>
              <a:rPr lang="en-US" dirty="0"/>
              <a:t> released just before the Olympic Games (EVENT movie)</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Sophistication?</a:t>
            </a:r>
            <a:endParaRPr lang="en-GB" dirty="0"/>
          </a:p>
        </p:txBody>
      </p:sp>
      <p:sp>
        <p:nvSpPr>
          <p:cNvPr id="3" name="Content Placeholder 2"/>
          <p:cNvSpPr>
            <a:spLocks noGrp="1"/>
          </p:cNvSpPr>
          <p:nvPr>
            <p:ph idx="1"/>
          </p:nvPr>
        </p:nvSpPr>
        <p:spPr/>
        <p:txBody>
          <a:bodyPr>
            <a:normAutofit fontScale="92500" lnSpcReduction="20000"/>
          </a:bodyPr>
          <a:lstStyle/>
          <a:p>
            <a:r>
              <a:rPr lang="en-GB" dirty="0"/>
              <a:t>The highest level of capital operation is to stack stars. The strategy is to stretch the shooting period so that new capital can be accumulated throughout the entire shooting and post-production period, new stars can keep on joining the film, the film can be revised over and over again to satisfy new investors, and new plotlines can be added to accommodate the newly joined stars … [</a:t>
            </a:r>
            <a:r>
              <a:rPr lang="en-GB" i="1" dirty="0"/>
              <a:t>Red Cliff</a:t>
            </a:r>
            <a:r>
              <a:rPr lang="en-GB" dirty="0"/>
              <a:t>’s] shooting period was so long that they had to make the film into two parts otherwise they wouldn’t make any money </a:t>
            </a:r>
          </a:p>
          <a:p>
            <a:pPr lvl="1"/>
            <a:r>
              <a:rPr lang="en-US" dirty="0"/>
              <a:t>Zhang </a:t>
            </a:r>
            <a:r>
              <a:rPr lang="en-US" dirty="0" err="1"/>
              <a:t>Xianmin</a:t>
            </a:r>
            <a:r>
              <a:rPr lang="en-US" dirty="0"/>
              <a:t>, 2010</a:t>
            </a:r>
            <a:endParaRPr lang="en-GB" dirty="0"/>
          </a:p>
        </p:txBody>
      </p:sp>
    </p:spTree>
    <p:extLst>
      <p:ext uri="{BB962C8B-B14F-4D97-AF65-F5344CB8AC3E}">
        <p14:creationId xmlns:p14="http://schemas.microsoft.com/office/powerpoint/2010/main" val="2575942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Beyond National Humiliation</a:t>
            </a:r>
            <a:br>
              <a:rPr lang="en-US" i="1" dirty="0"/>
            </a:br>
            <a:r>
              <a:rPr lang="en-US" i="1" dirty="0"/>
              <a:t>Nanjing! Nanjing! </a:t>
            </a:r>
            <a:r>
              <a:rPr lang="en-US" dirty="0"/>
              <a:t>(2009)</a:t>
            </a:r>
            <a:endParaRPr lang="en-GB" i="1" dirty="0"/>
          </a:p>
        </p:txBody>
      </p:sp>
      <p:pic>
        <p:nvPicPr>
          <p:cNvPr id="5" name="Content Placeholder 4" descr="cityoflifeanddeath hk.jpg"/>
          <p:cNvPicPr>
            <a:picLocks noGrp="1" noChangeAspect="1"/>
          </p:cNvPicPr>
          <p:nvPr>
            <p:ph sz="half" idx="1"/>
          </p:nvPr>
        </p:nvPicPr>
        <p:blipFill>
          <a:blip r:embed="rId2" cstate="print"/>
          <a:stretch>
            <a:fillRect/>
          </a:stretch>
        </p:blipFill>
        <p:spPr>
          <a:xfrm>
            <a:off x="927850" y="1600200"/>
            <a:ext cx="3097299" cy="4525963"/>
          </a:xfrm>
        </p:spPr>
      </p:pic>
      <p:sp>
        <p:nvSpPr>
          <p:cNvPr id="4" name="Content Placeholder 3"/>
          <p:cNvSpPr>
            <a:spLocks noGrp="1"/>
          </p:cNvSpPr>
          <p:nvPr>
            <p:ph sz="half" idx="2"/>
          </p:nvPr>
        </p:nvSpPr>
        <p:spPr>
          <a:xfrm>
            <a:off x="4139952" y="1600200"/>
            <a:ext cx="4546848" cy="4525963"/>
          </a:xfrm>
        </p:spPr>
        <p:txBody>
          <a:bodyPr/>
          <a:lstStyle/>
          <a:p>
            <a:r>
              <a:rPr lang="en-US" dirty="0"/>
              <a:t>Most objective film yet made about Nanjing</a:t>
            </a:r>
          </a:p>
          <a:p>
            <a:r>
              <a:rPr lang="en-US" dirty="0"/>
              <a:t>Director Lu received death threats for sympathetic depiction of Japanese soldiers</a:t>
            </a:r>
          </a:p>
          <a:p>
            <a:r>
              <a:rPr lang="en-US" dirty="0"/>
              <a:t>Well regarded in the West</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1990s Cinema</a:t>
            </a:r>
            <a:endParaRPr lang="en-GB" dirty="0"/>
          </a:p>
        </p:txBody>
      </p:sp>
      <p:sp>
        <p:nvSpPr>
          <p:cNvPr id="3" name="Content Placeholder 2"/>
          <p:cNvSpPr>
            <a:spLocks noGrp="1"/>
          </p:cNvSpPr>
          <p:nvPr>
            <p:ph idx="1"/>
          </p:nvPr>
        </p:nvSpPr>
        <p:spPr/>
        <p:txBody>
          <a:bodyPr/>
          <a:lstStyle/>
          <a:p>
            <a:r>
              <a:rPr lang="en-US" dirty="0"/>
              <a:t>Films not popular enough to sustain Chinese industry</a:t>
            </a:r>
          </a:p>
          <a:p>
            <a:r>
              <a:rPr lang="en-US" dirty="0"/>
              <a:t>Piracy meant loss of revenue</a:t>
            </a:r>
          </a:p>
          <a:p>
            <a:r>
              <a:rPr lang="en-US" dirty="0"/>
              <a:t>State studio system collapsed</a:t>
            </a:r>
          </a:p>
          <a:p>
            <a:r>
              <a:rPr lang="en-US" dirty="0"/>
              <a:t>China looked to foreign blockbuster imports to save industry</a:t>
            </a:r>
          </a:p>
          <a:p>
            <a:r>
              <a:rPr lang="en-US" dirty="0"/>
              <a:t>10 Foreign Films imported per year from 1994 (20 from 2001, 34 from 2011)</a:t>
            </a:r>
            <a:endParaRPr lang="en-GB" dirty="0"/>
          </a:p>
        </p:txBody>
      </p:sp>
    </p:spTree>
    <p:extLst>
      <p:ext uri="{BB962C8B-B14F-4D97-AF65-F5344CB8AC3E}">
        <p14:creationId xmlns:p14="http://schemas.microsoft.com/office/powerpoint/2010/main" val="3551377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9CECC-8A9D-AE42-8247-0E09DAF31DE5}"/>
              </a:ext>
            </a:extLst>
          </p:cNvPr>
          <p:cNvSpPr>
            <a:spLocks noGrp="1"/>
          </p:cNvSpPr>
          <p:nvPr>
            <p:ph type="title"/>
          </p:nvPr>
        </p:nvSpPr>
        <p:spPr/>
        <p:txBody>
          <a:bodyPr/>
          <a:lstStyle/>
          <a:p>
            <a:endParaRPr lang="en-US"/>
          </a:p>
        </p:txBody>
      </p:sp>
      <p:pic>
        <p:nvPicPr>
          <p:cNvPr id="5" name="Online Media 4" descr="City of Life and Death - Official Trailer [HD]">
            <a:hlinkClick r:id="" action="ppaction://media"/>
            <a:extLst>
              <a:ext uri="{FF2B5EF4-FFF2-40B4-BE49-F238E27FC236}">
                <a16:creationId xmlns:a16="http://schemas.microsoft.com/office/drawing/2014/main" id="{F26A3524-006C-C44A-AF35-17859CBD4D80}"/>
              </a:ext>
            </a:extLst>
          </p:cNvPr>
          <p:cNvPicPr>
            <a:picLocks noGrp="1" noRot="1" noChangeAspect="1"/>
          </p:cNvPicPr>
          <p:nvPr>
            <p:ph sz="half" idx="1"/>
            <a:videoFile r:link="rId1"/>
          </p:nvPr>
        </p:nvPicPr>
        <p:blipFill>
          <a:blip r:embed="rId3"/>
          <a:stretch>
            <a:fillRect/>
          </a:stretch>
        </p:blipFill>
        <p:spPr>
          <a:xfrm>
            <a:off x="480030" y="778402"/>
            <a:ext cx="8003232" cy="4520693"/>
          </a:xfrm>
          <a:prstGeom prst="rect">
            <a:avLst/>
          </a:prstGeom>
        </p:spPr>
      </p:pic>
      <p:sp>
        <p:nvSpPr>
          <p:cNvPr id="6" name="TextBox 5">
            <a:extLst>
              <a:ext uri="{FF2B5EF4-FFF2-40B4-BE49-F238E27FC236}">
                <a16:creationId xmlns:a16="http://schemas.microsoft.com/office/drawing/2014/main" id="{8D177622-0959-8249-9F97-5EC9713A54E5}"/>
              </a:ext>
            </a:extLst>
          </p:cNvPr>
          <p:cNvSpPr txBox="1"/>
          <p:nvPr/>
        </p:nvSpPr>
        <p:spPr>
          <a:xfrm>
            <a:off x="2987824" y="5618193"/>
            <a:ext cx="2444965" cy="369332"/>
          </a:xfrm>
          <a:prstGeom prst="rect">
            <a:avLst/>
          </a:prstGeom>
          <a:noFill/>
        </p:spPr>
        <p:txBody>
          <a:bodyPr wrap="none" rtlCol="0">
            <a:spAutoFit/>
          </a:bodyPr>
          <a:lstStyle/>
          <a:p>
            <a:r>
              <a:rPr lang="en-US" dirty="0"/>
              <a:t>Nanjing! Nanjing! trailer</a:t>
            </a:r>
          </a:p>
        </p:txBody>
      </p:sp>
    </p:spTree>
    <p:extLst>
      <p:ext uri="{BB962C8B-B14F-4D97-AF65-F5344CB8AC3E}">
        <p14:creationId xmlns:p14="http://schemas.microsoft.com/office/powerpoint/2010/main" val="242767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Founding of a Republic </a:t>
            </a:r>
            <a:r>
              <a:rPr lang="en-US" dirty="0"/>
              <a:t>(2009)</a:t>
            </a:r>
            <a:endParaRPr lang="en-GB" i="1" dirty="0"/>
          </a:p>
        </p:txBody>
      </p:sp>
      <p:pic>
        <p:nvPicPr>
          <p:cNvPr id="5" name="Content Placeholder 4" descr="founding-of-a-republic.jpg"/>
          <p:cNvPicPr>
            <a:picLocks noGrp="1" noChangeAspect="1"/>
          </p:cNvPicPr>
          <p:nvPr>
            <p:ph sz="half" idx="1"/>
          </p:nvPr>
        </p:nvPicPr>
        <p:blipFill>
          <a:blip r:embed="rId2" cstate="print"/>
          <a:stretch>
            <a:fillRect/>
          </a:stretch>
        </p:blipFill>
        <p:spPr>
          <a:xfrm>
            <a:off x="179512" y="2348880"/>
            <a:ext cx="4038600" cy="3002026"/>
          </a:xfrm>
        </p:spPr>
      </p:pic>
      <p:sp>
        <p:nvSpPr>
          <p:cNvPr id="4" name="Content Placeholder 3"/>
          <p:cNvSpPr>
            <a:spLocks noGrp="1"/>
          </p:cNvSpPr>
          <p:nvPr>
            <p:ph sz="half" idx="2"/>
          </p:nvPr>
        </p:nvSpPr>
        <p:spPr>
          <a:xfrm>
            <a:off x="4427984" y="1600200"/>
            <a:ext cx="4608512" cy="4525963"/>
          </a:xfrm>
        </p:spPr>
        <p:txBody>
          <a:bodyPr/>
          <a:lstStyle/>
          <a:p>
            <a:r>
              <a:rPr lang="en-US" dirty="0"/>
              <a:t>PART of the PRC’s 60</a:t>
            </a:r>
            <a:r>
              <a:rPr lang="en-US" baseline="30000" dirty="0"/>
              <a:t>th</a:t>
            </a:r>
            <a:r>
              <a:rPr lang="en-US" dirty="0"/>
              <a:t> Anniversary Celebrations</a:t>
            </a:r>
          </a:p>
          <a:p>
            <a:r>
              <a:rPr lang="en-US" dirty="0"/>
              <a:t>Sympathetic depiction of Chiang Kai-Shek (</a:t>
            </a:r>
            <a:r>
              <a:rPr lang="en-GB" dirty="0"/>
              <a:t>Jiang </a:t>
            </a:r>
            <a:r>
              <a:rPr lang="en-GB" dirty="0" err="1"/>
              <a:t>Jieshi</a:t>
            </a:r>
            <a:r>
              <a:rPr lang="en-GB" dirty="0"/>
              <a:t>) </a:t>
            </a:r>
            <a:r>
              <a:rPr lang="en-US" dirty="0"/>
              <a:t>and </a:t>
            </a:r>
            <a:r>
              <a:rPr lang="en-US" i="1" dirty="0"/>
              <a:t>Kuomintang</a:t>
            </a:r>
          </a:p>
          <a:p>
            <a:r>
              <a:rPr lang="en-US" dirty="0"/>
              <a:t>Over 100 Stars</a:t>
            </a:r>
          </a:p>
          <a:p>
            <a:r>
              <a:rPr lang="en-US" dirty="0"/>
              <a:t>A “film of famous faces”</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Is that Jackie Chan?!?</a:t>
            </a:r>
            <a:br>
              <a:rPr lang="en-GB" dirty="0"/>
            </a:br>
            <a:r>
              <a:rPr lang="en-GB" dirty="0" err="1"/>
              <a:t>Oooh</a:t>
            </a:r>
            <a:r>
              <a:rPr lang="en-GB" dirty="0"/>
              <a:t> look! It’s Jackie Chan!!!</a:t>
            </a:r>
          </a:p>
        </p:txBody>
      </p:sp>
      <p:pic>
        <p:nvPicPr>
          <p:cNvPr id="5" name="Content Placeholder 4" descr="jackie.jpg"/>
          <p:cNvPicPr>
            <a:picLocks noGrp="1" noChangeAspect="1"/>
          </p:cNvPicPr>
          <p:nvPr>
            <p:ph sz="half" idx="1"/>
          </p:nvPr>
        </p:nvPicPr>
        <p:blipFill>
          <a:blip r:embed="rId2" cstate="print"/>
          <a:stretch>
            <a:fillRect/>
          </a:stretch>
        </p:blipFill>
        <p:spPr>
          <a:xfrm>
            <a:off x="457200" y="2598924"/>
            <a:ext cx="4038600" cy="2528515"/>
          </a:xfrm>
        </p:spPr>
      </p:pic>
      <p:pic>
        <p:nvPicPr>
          <p:cNvPr id="6" name="Content Placeholder 5" descr="jetli.jpg"/>
          <p:cNvPicPr>
            <a:picLocks noGrp="1" noChangeAspect="1"/>
          </p:cNvPicPr>
          <p:nvPr>
            <p:ph sz="half" idx="2"/>
          </p:nvPr>
        </p:nvPicPr>
        <p:blipFill>
          <a:blip r:embed="rId3" cstate="print"/>
          <a:stretch>
            <a:fillRect/>
          </a:stretch>
        </p:blipFill>
        <p:spPr>
          <a:xfrm>
            <a:off x="4648200" y="2348706"/>
            <a:ext cx="4038600" cy="302895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928992" cy="1143000"/>
          </a:xfrm>
        </p:spPr>
        <p:txBody>
          <a:bodyPr>
            <a:normAutofit fontScale="90000"/>
          </a:bodyPr>
          <a:lstStyle/>
          <a:p>
            <a:r>
              <a:rPr lang="en-US" i="1" dirty="0"/>
              <a:t>The Beginning of the Great Revival </a:t>
            </a:r>
            <a:r>
              <a:rPr lang="en-US" dirty="0"/>
              <a:t>(2011)</a:t>
            </a:r>
            <a:endParaRPr lang="en-GB" i="1" dirty="0"/>
          </a:p>
        </p:txBody>
      </p:sp>
      <p:pic>
        <p:nvPicPr>
          <p:cNvPr id="5" name="Content Placeholder 4" descr="beginning.jpg"/>
          <p:cNvPicPr>
            <a:picLocks noGrp="1" noChangeAspect="1"/>
          </p:cNvPicPr>
          <p:nvPr>
            <p:ph sz="half" idx="1"/>
          </p:nvPr>
        </p:nvPicPr>
        <p:blipFill>
          <a:blip r:embed="rId2" cstate="print"/>
          <a:stretch>
            <a:fillRect/>
          </a:stretch>
        </p:blipFill>
        <p:spPr>
          <a:xfrm>
            <a:off x="457200" y="2411004"/>
            <a:ext cx="4038600" cy="2904355"/>
          </a:xfrm>
        </p:spPr>
      </p:pic>
      <p:sp>
        <p:nvSpPr>
          <p:cNvPr id="4" name="Content Placeholder 3"/>
          <p:cNvSpPr>
            <a:spLocks noGrp="1"/>
          </p:cNvSpPr>
          <p:nvPr>
            <p:ph sz="half" idx="2"/>
          </p:nvPr>
        </p:nvSpPr>
        <p:spPr/>
        <p:txBody>
          <a:bodyPr/>
          <a:lstStyle/>
          <a:p>
            <a:endParaRPr lang="en-US" dirty="0"/>
          </a:p>
          <a:p>
            <a:r>
              <a:rPr lang="en-US" dirty="0"/>
              <a:t>Made for young people</a:t>
            </a:r>
          </a:p>
          <a:p>
            <a:r>
              <a:rPr lang="en-US" dirty="0"/>
              <a:t>‘Market oriented’ </a:t>
            </a:r>
          </a:p>
          <a:p>
            <a:r>
              <a:rPr lang="en-US" dirty="0"/>
              <a:t>Sponsored by Cadillac</a:t>
            </a:r>
          </a:p>
          <a:p>
            <a:r>
              <a:rPr lang="en-US" dirty="0"/>
              <a:t>Not as successful as </a:t>
            </a:r>
            <a:r>
              <a:rPr lang="en-US" i="1" dirty="0"/>
              <a:t>Founding</a:t>
            </a:r>
            <a:endParaRPr lang="en-GB"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Handsome Liu, Handsome Mao</a:t>
            </a:r>
            <a:endParaRPr lang="en-GB" dirty="0"/>
          </a:p>
        </p:txBody>
      </p:sp>
      <p:pic>
        <p:nvPicPr>
          <p:cNvPr id="5" name="Content Placeholder 4" descr="FilmMao.jpg"/>
          <p:cNvPicPr>
            <a:picLocks noGrp="1" noChangeAspect="1"/>
          </p:cNvPicPr>
          <p:nvPr>
            <p:ph sz="half" idx="1"/>
          </p:nvPr>
        </p:nvPicPr>
        <p:blipFill>
          <a:blip r:embed="rId2" cstate="print"/>
          <a:stretch>
            <a:fillRect/>
          </a:stretch>
        </p:blipFill>
        <p:spPr>
          <a:xfrm>
            <a:off x="362451" y="2276872"/>
            <a:ext cx="4334882" cy="3096344"/>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24864" y="1734344"/>
            <a:ext cx="3085271" cy="4257675"/>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Fan </a:t>
            </a:r>
            <a:r>
              <a:rPr lang="en-US" dirty="0" err="1"/>
              <a:t>BingBing</a:t>
            </a:r>
            <a:r>
              <a:rPr lang="en-US" dirty="0"/>
              <a:t> – An Improbably Beautiful Empress Dowager </a:t>
            </a:r>
            <a:r>
              <a:rPr lang="en-US" dirty="0" err="1"/>
              <a:t>Longyu</a:t>
            </a:r>
            <a:endParaRPr lang="en-GB" dirty="0"/>
          </a:p>
        </p:txBody>
      </p:sp>
      <p:pic>
        <p:nvPicPr>
          <p:cNvPr id="5" name="Content Placeholder 4" descr="fan.jpg"/>
          <p:cNvPicPr>
            <a:picLocks noGrp="1" noChangeAspect="1"/>
          </p:cNvPicPr>
          <p:nvPr>
            <p:ph sz="half" idx="1"/>
          </p:nvPr>
        </p:nvPicPr>
        <p:blipFill>
          <a:blip r:embed="rId2" cstate="print"/>
          <a:stretch>
            <a:fillRect/>
          </a:stretch>
        </p:blipFill>
        <p:spPr>
          <a:xfrm>
            <a:off x="457200" y="2519429"/>
            <a:ext cx="4038600" cy="2687505"/>
          </a:xfrm>
        </p:spPr>
      </p:pic>
      <p:pic>
        <p:nvPicPr>
          <p:cNvPr id="6" name="Content Placeholder 5" descr="0000046297-tzuhsi001-004.jpg"/>
          <p:cNvPicPr>
            <a:picLocks noGrp="1" noChangeAspect="1"/>
          </p:cNvPicPr>
          <p:nvPr>
            <p:ph sz="half" idx="2"/>
          </p:nvPr>
        </p:nvPicPr>
        <p:blipFill>
          <a:blip r:embed="rId3" cstate="print"/>
          <a:stretch>
            <a:fillRect/>
          </a:stretch>
        </p:blipFill>
        <p:spPr>
          <a:xfrm>
            <a:off x="5178961" y="1600200"/>
            <a:ext cx="2977078" cy="4525963"/>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Soft Power Ambitions</a:t>
            </a:r>
            <a:endParaRPr lang="en-GB" dirty="0"/>
          </a:p>
        </p:txBody>
      </p:sp>
      <p:pic>
        <p:nvPicPr>
          <p:cNvPr id="5" name="Content Placeholder 4" descr="confucius-review-21.jpg"/>
          <p:cNvPicPr>
            <a:picLocks noGrp="1" noChangeAspect="1"/>
          </p:cNvPicPr>
          <p:nvPr>
            <p:ph sz="half" idx="1"/>
          </p:nvPr>
        </p:nvPicPr>
        <p:blipFill>
          <a:blip r:embed="rId2" cstate="print"/>
          <a:stretch>
            <a:fillRect/>
          </a:stretch>
        </p:blipFill>
        <p:spPr>
          <a:xfrm>
            <a:off x="942275" y="1600200"/>
            <a:ext cx="3068449" cy="4525963"/>
          </a:xfrm>
        </p:spPr>
      </p:pic>
      <p:pic>
        <p:nvPicPr>
          <p:cNvPr id="6" name="Content Placeholder 5" descr="confucius-review-21.jpg"/>
          <p:cNvPicPr>
            <a:picLocks noGrp="1" noChangeAspect="1"/>
          </p:cNvPicPr>
          <p:nvPr>
            <p:ph sz="half" idx="2"/>
          </p:nvPr>
        </p:nvPicPr>
        <p:blipFill>
          <a:blip r:embed="rId3" cstate="print"/>
          <a:stretch>
            <a:fillRect/>
          </a:stretch>
        </p:blipFill>
        <p:spPr>
          <a:xfrm>
            <a:off x="4926745" y="1600200"/>
            <a:ext cx="3481510" cy="4525963"/>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 Jintao and Soft Power</a:t>
            </a:r>
            <a:endParaRPr lang="en-GB" dirty="0"/>
          </a:p>
        </p:txBody>
      </p:sp>
      <p:sp>
        <p:nvSpPr>
          <p:cNvPr id="3" name="Content Placeholder 2"/>
          <p:cNvSpPr>
            <a:spLocks noGrp="1"/>
          </p:cNvSpPr>
          <p:nvPr>
            <p:ph idx="1"/>
          </p:nvPr>
        </p:nvSpPr>
        <p:spPr/>
        <p:txBody>
          <a:bodyPr/>
          <a:lstStyle/>
          <a:p>
            <a:endParaRPr lang="en-US" dirty="0"/>
          </a:p>
          <a:p>
            <a:r>
              <a:rPr lang="en-US" dirty="0"/>
              <a:t>Socialist Core-Values System</a:t>
            </a:r>
          </a:p>
          <a:p>
            <a:r>
              <a:rPr lang="en-US" dirty="0"/>
              <a:t>Harmonious Society</a:t>
            </a:r>
          </a:p>
          <a:p>
            <a:r>
              <a:rPr lang="en-US" dirty="0"/>
              <a:t>Exaltation of Traditional Culture</a:t>
            </a:r>
          </a:p>
          <a:p>
            <a:r>
              <a:rPr lang="en-US" dirty="0"/>
              <a:t>Innovation of Culture</a:t>
            </a:r>
            <a:endParaRPr lang="en-GB" dirty="0"/>
          </a:p>
        </p:txBody>
      </p:sp>
    </p:spTree>
    <p:extLst>
      <p:ext uri="{BB962C8B-B14F-4D97-AF65-F5344CB8AC3E}">
        <p14:creationId xmlns:p14="http://schemas.microsoft.com/office/powerpoint/2010/main" val="25898375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83D93-97C4-D046-9F18-163A6F214CF2}"/>
              </a:ext>
            </a:extLst>
          </p:cNvPr>
          <p:cNvSpPr>
            <a:spLocks noGrp="1"/>
          </p:cNvSpPr>
          <p:nvPr>
            <p:ph type="title"/>
          </p:nvPr>
        </p:nvSpPr>
        <p:spPr>
          <a:xfrm>
            <a:off x="611560" y="447958"/>
            <a:ext cx="8229600" cy="1143000"/>
          </a:xfrm>
        </p:spPr>
        <p:txBody>
          <a:bodyPr>
            <a:normAutofit fontScale="90000"/>
          </a:bodyPr>
          <a:lstStyle/>
          <a:p>
            <a:r>
              <a:rPr lang="en-US" dirty="0"/>
              <a:t>Xi’s </a:t>
            </a:r>
            <a:r>
              <a:rPr lang="en-US"/>
              <a:t>leadership (2013 - )</a:t>
            </a:r>
            <a:br>
              <a:rPr lang="en-US" dirty="0"/>
            </a:br>
            <a:r>
              <a:rPr lang="en-US" sz="3100" dirty="0"/>
              <a:t>China’s </a:t>
            </a:r>
            <a:r>
              <a:rPr lang="en-US" sz="3100"/>
              <a:t>expanding international </a:t>
            </a:r>
            <a:r>
              <a:rPr lang="en-US" sz="3100" dirty="0"/>
              <a:t>influence</a:t>
            </a:r>
          </a:p>
        </p:txBody>
      </p:sp>
      <p:sp>
        <p:nvSpPr>
          <p:cNvPr id="3" name="Content Placeholder 2">
            <a:extLst>
              <a:ext uri="{FF2B5EF4-FFF2-40B4-BE49-F238E27FC236}">
                <a16:creationId xmlns:a16="http://schemas.microsoft.com/office/drawing/2014/main" id="{D41B3ED3-2138-DE46-A825-8C0A20382AC2}"/>
              </a:ext>
            </a:extLst>
          </p:cNvPr>
          <p:cNvSpPr>
            <a:spLocks noGrp="1"/>
          </p:cNvSpPr>
          <p:nvPr>
            <p:ph idx="1"/>
          </p:nvPr>
        </p:nvSpPr>
        <p:spPr>
          <a:xfrm>
            <a:off x="179512" y="6162546"/>
            <a:ext cx="8229600" cy="608931"/>
          </a:xfrm>
        </p:spPr>
        <p:txBody>
          <a:bodyPr>
            <a:normAutofit fontScale="92500"/>
          </a:bodyPr>
          <a:lstStyle/>
          <a:p>
            <a:r>
              <a:rPr lang="en-GB" dirty="0">
                <a:hlinkClick r:id="rId2"/>
              </a:rPr>
              <a:t>https://www.youtube.com/watch?v=btcJSvf3rt4</a:t>
            </a:r>
            <a:endParaRPr lang="en-US" dirty="0"/>
          </a:p>
        </p:txBody>
      </p:sp>
      <p:pic>
        <p:nvPicPr>
          <p:cNvPr id="5" name="Picture 4" descr="A picture containing text, book, dog, man&#10;&#10;Description automatically generated">
            <a:extLst>
              <a:ext uri="{FF2B5EF4-FFF2-40B4-BE49-F238E27FC236}">
                <a16:creationId xmlns:a16="http://schemas.microsoft.com/office/drawing/2014/main" id="{93FB5B80-938E-E94C-9E50-7A76B391E9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714149"/>
            <a:ext cx="3096344" cy="4325206"/>
          </a:xfrm>
          <a:prstGeom prst="rect">
            <a:avLst/>
          </a:prstGeom>
        </p:spPr>
      </p:pic>
      <p:pic>
        <p:nvPicPr>
          <p:cNvPr id="7" name="Picture 6" descr="A picture containing person, man, holding, standing&#10;&#10;Description automatically generated">
            <a:extLst>
              <a:ext uri="{FF2B5EF4-FFF2-40B4-BE49-F238E27FC236}">
                <a16:creationId xmlns:a16="http://schemas.microsoft.com/office/drawing/2014/main" id="{FAAC83A8-DF1B-ED49-8283-6DD2B8BEB6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1921" y="1714149"/>
            <a:ext cx="4655778" cy="3093742"/>
          </a:xfrm>
          <a:prstGeom prst="rect">
            <a:avLst/>
          </a:prstGeom>
        </p:spPr>
      </p:pic>
      <p:sp>
        <p:nvSpPr>
          <p:cNvPr id="8" name="Rectangle 7">
            <a:extLst>
              <a:ext uri="{FF2B5EF4-FFF2-40B4-BE49-F238E27FC236}">
                <a16:creationId xmlns:a16="http://schemas.microsoft.com/office/drawing/2014/main" id="{9DA74136-8329-554D-8FBC-D5ADEE6D01F5}"/>
              </a:ext>
            </a:extLst>
          </p:cNvPr>
          <p:cNvSpPr/>
          <p:nvPr/>
        </p:nvSpPr>
        <p:spPr>
          <a:xfrm>
            <a:off x="4427984" y="4856300"/>
            <a:ext cx="3647217" cy="369332"/>
          </a:xfrm>
          <a:prstGeom prst="rect">
            <a:avLst/>
          </a:prstGeom>
        </p:spPr>
        <p:txBody>
          <a:bodyPr wrap="none">
            <a:spAutoFit/>
          </a:bodyPr>
          <a:lstStyle/>
          <a:p>
            <a:r>
              <a:rPr lang="en-GB" i="1" dirty="0">
                <a:latin typeface="arial" panose="020B0604020202020204" pitchFamily="34" charset="0"/>
              </a:rPr>
              <a:t>Wolf Warrior</a:t>
            </a:r>
            <a:r>
              <a:rPr lang="zh-CN" altLang="en-US" i="1" dirty="0">
                <a:latin typeface="arial" panose="020B0604020202020204" pitchFamily="34" charset="0"/>
              </a:rPr>
              <a:t> </a:t>
            </a:r>
            <a:r>
              <a:rPr lang="en-US" altLang="zh-CN" i="1" dirty="0">
                <a:latin typeface="arial" panose="020B0604020202020204" pitchFamily="34" charset="0"/>
              </a:rPr>
              <a:t>1</a:t>
            </a:r>
            <a:r>
              <a:rPr lang="zh-CN" altLang="en-US" i="1" dirty="0">
                <a:latin typeface="arial" panose="020B0604020202020204" pitchFamily="34" charset="0"/>
              </a:rPr>
              <a:t> </a:t>
            </a:r>
            <a:r>
              <a:rPr lang="en-US" altLang="zh-CN" dirty="0">
                <a:latin typeface="arial" panose="020B0604020202020204" pitchFamily="34" charset="0"/>
              </a:rPr>
              <a:t>(2015)</a:t>
            </a:r>
            <a:r>
              <a:rPr lang="zh-CN" altLang="en-US" dirty="0">
                <a:latin typeface="arial" panose="020B0604020202020204" pitchFamily="34" charset="0"/>
              </a:rPr>
              <a:t> </a:t>
            </a:r>
            <a:r>
              <a:rPr lang="en-US" altLang="zh-CN" dirty="0">
                <a:latin typeface="arial" panose="020B0604020202020204" pitchFamily="34" charset="0"/>
              </a:rPr>
              <a:t>&amp;</a:t>
            </a:r>
            <a:r>
              <a:rPr lang="zh-CN" altLang="en-US" dirty="0">
                <a:latin typeface="arial" panose="020B0604020202020204" pitchFamily="34" charset="0"/>
              </a:rPr>
              <a:t> </a:t>
            </a:r>
            <a:r>
              <a:rPr lang="en-US" altLang="zh-CN" dirty="0">
                <a:latin typeface="arial" panose="020B0604020202020204" pitchFamily="34" charset="0"/>
              </a:rPr>
              <a:t>2</a:t>
            </a:r>
            <a:r>
              <a:rPr lang="zh-CN" altLang="en-US" dirty="0">
                <a:latin typeface="arial" panose="020B0604020202020204" pitchFamily="34" charset="0"/>
              </a:rPr>
              <a:t> </a:t>
            </a:r>
            <a:r>
              <a:rPr lang="en-US" altLang="zh-CN" dirty="0">
                <a:latin typeface="arial" panose="020B0604020202020204" pitchFamily="34" charset="0"/>
              </a:rPr>
              <a:t>(2017)</a:t>
            </a:r>
            <a:r>
              <a:rPr lang="zh-CN" altLang="en-US" dirty="0">
                <a:latin typeface="arial" panose="020B0604020202020204" pitchFamily="34" charset="0"/>
              </a:rPr>
              <a:t> </a:t>
            </a:r>
            <a:r>
              <a:rPr lang="en-GB" dirty="0">
                <a:latin typeface="arial" panose="020B0604020202020204" pitchFamily="34" charset="0"/>
              </a:rPr>
              <a:t> </a:t>
            </a:r>
            <a:endParaRPr lang="en-US" dirty="0"/>
          </a:p>
        </p:txBody>
      </p:sp>
      <p:sp>
        <p:nvSpPr>
          <p:cNvPr id="9" name="Rectangle 8">
            <a:extLst>
              <a:ext uri="{FF2B5EF4-FFF2-40B4-BE49-F238E27FC236}">
                <a16:creationId xmlns:a16="http://schemas.microsoft.com/office/drawing/2014/main" id="{7A16C770-370A-B942-8EC0-EA7AF169241A}"/>
              </a:ext>
            </a:extLst>
          </p:cNvPr>
          <p:cNvSpPr/>
          <p:nvPr/>
        </p:nvSpPr>
        <p:spPr>
          <a:xfrm>
            <a:off x="3965592" y="5205704"/>
            <a:ext cx="4572000" cy="646331"/>
          </a:xfrm>
          <a:prstGeom prst="rect">
            <a:avLst/>
          </a:prstGeom>
        </p:spPr>
        <p:txBody>
          <a:bodyPr>
            <a:spAutoFit/>
          </a:bodyPr>
          <a:lstStyle/>
          <a:p>
            <a:r>
              <a:rPr lang="en-GB" dirty="0">
                <a:hlinkClick r:id="rId5"/>
              </a:rPr>
              <a:t>https://www.youtube.com/watch?v=fkqGiPB2D8M</a:t>
            </a:r>
            <a:endParaRPr lang="en-US" dirty="0"/>
          </a:p>
        </p:txBody>
      </p:sp>
    </p:spTree>
    <p:extLst>
      <p:ext uri="{BB962C8B-B14F-4D97-AF65-F5344CB8AC3E}">
        <p14:creationId xmlns:p14="http://schemas.microsoft.com/office/powerpoint/2010/main" val="38580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F2C56-FE6B-A745-8325-594E0B49AF32}"/>
              </a:ext>
            </a:extLst>
          </p:cNvPr>
          <p:cNvSpPr>
            <a:spLocks noGrp="1"/>
          </p:cNvSpPr>
          <p:nvPr>
            <p:ph type="title"/>
          </p:nvPr>
        </p:nvSpPr>
        <p:spPr/>
        <p:txBody>
          <a:bodyPr/>
          <a:lstStyle/>
          <a:p>
            <a:endParaRPr lang="en-US"/>
          </a:p>
        </p:txBody>
      </p:sp>
      <p:pic>
        <p:nvPicPr>
          <p:cNvPr id="4" name="Online Media 3" descr="WOLF WARRIOR 2 Trailer (2017) Action Movie">
            <a:hlinkClick r:id="" action="ppaction://media"/>
            <a:extLst>
              <a:ext uri="{FF2B5EF4-FFF2-40B4-BE49-F238E27FC236}">
                <a16:creationId xmlns:a16="http://schemas.microsoft.com/office/drawing/2014/main" id="{1D32E71B-A43D-4946-A997-379ADF8790F5}"/>
              </a:ext>
            </a:extLst>
          </p:cNvPr>
          <p:cNvPicPr>
            <a:picLocks noGrp="1" noRot="1" noChangeAspect="1"/>
          </p:cNvPicPr>
          <p:nvPr>
            <p:ph idx="1"/>
            <a:videoFile r:link="rId1"/>
          </p:nvPr>
        </p:nvPicPr>
        <p:blipFill>
          <a:blip r:embed="rId3"/>
          <a:stretch>
            <a:fillRect/>
          </a:stretch>
        </p:blipFill>
        <p:spPr>
          <a:xfrm>
            <a:off x="457200" y="1166018"/>
            <a:ext cx="8010525" cy="4525963"/>
          </a:xfrm>
          <a:prstGeom prst="rect">
            <a:avLst/>
          </a:prstGeom>
        </p:spPr>
      </p:pic>
    </p:spTree>
    <p:extLst>
      <p:ext uri="{BB962C8B-B14F-4D97-AF65-F5344CB8AC3E}">
        <p14:creationId xmlns:p14="http://schemas.microsoft.com/office/powerpoint/2010/main" val="177047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Opium War </a:t>
            </a:r>
            <a:r>
              <a:rPr lang="en-US" dirty="0"/>
              <a:t>(1997)</a:t>
            </a:r>
            <a:endParaRPr lang="en-GB" i="1" dirty="0"/>
          </a:p>
        </p:txBody>
      </p:sp>
      <p:pic>
        <p:nvPicPr>
          <p:cNvPr id="5" name="Content Placeholder 4" descr="The_Opium_War_Poster.jpg"/>
          <p:cNvPicPr>
            <a:picLocks noGrp="1" noChangeAspect="1"/>
          </p:cNvPicPr>
          <p:nvPr>
            <p:ph sz="half" idx="1"/>
          </p:nvPr>
        </p:nvPicPr>
        <p:blipFill>
          <a:blip r:embed="rId2" cstate="print"/>
          <a:stretch>
            <a:fillRect/>
          </a:stretch>
        </p:blipFill>
        <p:spPr>
          <a:xfrm>
            <a:off x="323528" y="1700808"/>
            <a:ext cx="3096344" cy="4309078"/>
          </a:xfrm>
        </p:spPr>
      </p:pic>
      <p:sp>
        <p:nvSpPr>
          <p:cNvPr id="4" name="Content Placeholder 3"/>
          <p:cNvSpPr>
            <a:spLocks noGrp="1"/>
          </p:cNvSpPr>
          <p:nvPr>
            <p:ph sz="half" idx="2"/>
          </p:nvPr>
        </p:nvSpPr>
        <p:spPr>
          <a:xfrm>
            <a:off x="3635896" y="1600200"/>
            <a:ext cx="5050904" cy="4525963"/>
          </a:xfrm>
        </p:spPr>
        <p:txBody>
          <a:bodyPr>
            <a:normAutofit lnSpcReduction="10000"/>
          </a:bodyPr>
          <a:lstStyle/>
          <a:p>
            <a:r>
              <a:rPr lang="en-GB" dirty="0"/>
              <a:t>Giant Film, Blockbuster</a:t>
            </a:r>
          </a:p>
          <a:p>
            <a:pPr lvl="1"/>
            <a:r>
              <a:rPr lang="en-GB" dirty="0"/>
              <a:t>(</a:t>
            </a:r>
            <a:r>
              <a:rPr lang="en-GB" dirty="0" err="1"/>
              <a:t>zhuxuanlu</a:t>
            </a:r>
            <a:r>
              <a:rPr lang="en-GB" dirty="0"/>
              <a:t> </a:t>
            </a:r>
            <a:r>
              <a:rPr lang="en-GB" dirty="0" err="1"/>
              <a:t>da</a:t>
            </a:r>
            <a:r>
              <a:rPr lang="en-GB" dirty="0"/>
              <a:t> </a:t>
            </a:r>
            <a:r>
              <a:rPr lang="en-GB" dirty="0" err="1"/>
              <a:t>pian</a:t>
            </a:r>
            <a:r>
              <a:rPr lang="en-GB" dirty="0"/>
              <a:t>)</a:t>
            </a:r>
          </a:p>
          <a:p>
            <a:r>
              <a:rPr lang="en-GB" dirty="0"/>
              <a:t>Most expensive Chinese film made up to that time</a:t>
            </a:r>
          </a:p>
          <a:p>
            <a:r>
              <a:rPr lang="en-GB" dirty="0"/>
              <a:t>Released to coincide with Hong Kong handover (EVENT film)</a:t>
            </a:r>
          </a:p>
          <a:p>
            <a:r>
              <a:rPr lang="en-US" dirty="0"/>
              <a:t>National Humiliation Narrative</a:t>
            </a:r>
            <a:endParaRPr lang="en-GB" dirty="0"/>
          </a:p>
          <a:p>
            <a:r>
              <a:rPr lang="en-GB" dirty="0"/>
              <a:t>Seriousness of tone, not entertaining, unsuccessful</a:t>
            </a:r>
          </a:p>
          <a:p>
            <a:pPr marL="0" indent="0">
              <a:buNone/>
            </a:pP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BB02D-CD3D-1948-B4A6-47398F7E5884}"/>
              </a:ext>
            </a:extLst>
          </p:cNvPr>
          <p:cNvSpPr>
            <a:spLocks noGrp="1"/>
          </p:cNvSpPr>
          <p:nvPr>
            <p:ph type="title"/>
          </p:nvPr>
        </p:nvSpPr>
        <p:spPr/>
        <p:txBody>
          <a:bodyPr/>
          <a:lstStyle/>
          <a:p>
            <a:r>
              <a:rPr lang="en-GB" b="1" dirty="0"/>
              <a:t>Belt and Road Initiative</a:t>
            </a:r>
            <a:endParaRPr lang="en-US" dirty="0"/>
          </a:p>
        </p:txBody>
      </p:sp>
      <p:sp>
        <p:nvSpPr>
          <p:cNvPr id="3" name="Content Placeholder 2">
            <a:extLst>
              <a:ext uri="{FF2B5EF4-FFF2-40B4-BE49-F238E27FC236}">
                <a16:creationId xmlns:a16="http://schemas.microsoft.com/office/drawing/2014/main" id="{1102B099-677E-DA4E-A142-52292B11EE43}"/>
              </a:ext>
            </a:extLst>
          </p:cNvPr>
          <p:cNvSpPr>
            <a:spLocks noGrp="1"/>
          </p:cNvSpPr>
          <p:nvPr>
            <p:ph idx="1"/>
          </p:nvPr>
        </p:nvSpPr>
        <p:spPr/>
        <p:txBody>
          <a:bodyPr>
            <a:normAutofit/>
          </a:bodyPr>
          <a:lstStyle/>
          <a:p>
            <a:r>
              <a:rPr lang="en-GB" dirty="0"/>
              <a:t>Silk Road Economic Belt and the 21st-century Maritime Silk Road</a:t>
            </a:r>
          </a:p>
          <a:p>
            <a:r>
              <a:rPr lang="en-GB" dirty="0"/>
              <a:t>a global development strategy initiated by the Chinese government in 2013 involving infrastructure development and investments in nearly 70 countries and international organizations across Asia, Europe, and Africa.</a:t>
            </a:r>
          </a:p>
          <a:p>
            <a:r>
              <a:rPr lang="en-GB" dirty="0"/>
              <a:t>Alternative form of globalisation</a:t>
            </a:r>
            <a:endParaRPr lang="en-US" dirty="0"/>
          </a:p>
        </p:txBody>
      </p:sp>
    </p:spTree>
    <p:extLst>
      <p:ext uri="{BB962C8B-B14F-4D97-AF65-F5344CB8AC3E}">
        <p14:creationId xmlns:p14="http://schemas.microsoft.com/office/powerpoint/2010/main" val="1768997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0EDCC-C0FD-0148-B960-7F758A3CA6CA}"/>
              </a:ext>
            </a:extLst>
          </p:cNvPr>
          <p:cNvSpPr>
            <a:spLocks noGrp="1"/>
          </p:cNvSpPr>
          <p:nvPr>
            <p:ph type="title"/>
          </p:nvPr>
        </p:nvSpPr>
        <p:spPr/>
        <p:txBody>
          <a:bodyPr/>
          <a:lstStyle/>
          <a:p>
            <a:r>
              <a:rPr lang="en-US" dirty="0"/>
              <a:t>National sentiments </a:t>
            </a:r>
          </a:p>
        </p:txBody>
      </p:sp>
      <p:sp>
        <p:nvSpPr>
          <p:cNvPr id="3" name="Content Placeholder 2">
            <a:extLst>
              <a:ext uri="{FF2B5EF4-FFF2-40B4-BE49-F238E27FC236}">
                <a16:creationId xmlns:a16="http://schemas.microsoft.com/office/drawing/2014/main" id="{A734E85A-55A6-D343-AF12-64FB04AEF085}"/>
              </a:ext>
            </a:extLst>
          </p:cNvPr>
          <p:cNvSpPr>
            <a:spLocks noGrp="1"/>
          </p:cNvSpPr>
          <p:nvPr>
            <p:ph idx="1"/>
          </p:nvPr>
        </p:nvSpPr>
        <p:spPr/>
        <p:txBody>
          <a:bodyPr>
            <a:normAutofit fontScale="92500"/>
          </a:bodyPr>
          <a:lstStyle/>
          <a:p>
            <a:r>
              <a:rPr lang="en-US" dirty="0"/>
              <a:t>Value building and moral education– responding to ‘lack of social ethics’ ‘money worshiping’ decade</a:t>
            </a:r>
          </a:p>
          <a:p>
            <a:r>
              <a:rPr lang="en-US" dirty="0"/>
              <a:t>Patriotism/Nationalism - Remember “who we are” – sense of proud</a:t>
            </a:r>
          </a:p>
          <a:p>
            <a:r>
              <a:rPr lang="en-US" dirty="0"/>
              <a:t>Remembering China’s recent Communist history </a:t>
            </a:r>
          </a:p>
          <a:p>
            <a:r>
              <a:rPr lang="en-US" altLang="zh-CN" dirty="0"/>
              <a:t>New aesthetics of propaganda film: Individual</a:t>
            </a:r>
            <a:r>
              <a:rPr lang="zh-CN" altLang="en-US" dirty="0"/>
              <a:t> </a:t>
            </a:r>
            <a:r>
              <a:rPr lang="en-US" altLang="zh-CN" dirty="0"/>
              <a:t>stories,</a:t>
            </a:r>
            <a:r>
              <a:rPr lang="zh-CN" altLang="en-US" dirty="0"/>
              <a:t> </a:t>
            </a:r>
            <a:r>
              <a:rPr lang="en-US" altLang="zh-CN" dirty="0"/>
              <a:t>individual</a:t>
            </a:r>
            <a:r>
              <a:rPr lang="zh-CN" altLang="en-US" dirty="0"/>
              <a:t> </a:t>
            </a:r>
            <a:r>
              <a:rPr lang="en-US" altLang="zh-CN" dirty="0"/>
              <a:t>perspective</a:t>
            </a:r>
            <a:r>
              <a:rPr lang="zh-CN" altLang="en-US" dirty="0"/>
              <a:t> </a:t>
            </a:r>
            <a:r>
              <a:rPr lang="en-US" altLang="zh-CN" dirty="0"/>
              <a:t>on</a:t>
            </a:r>
            <a:r>
              <a:rPr lang="zh-CN" altLang="en-US" dirty="0"/>
              <a:t> </a:t>
            </a:r>
            <a:r>
              <a:rPr lang="en-US" altLang="zh-CN" dirty="0"/>
              <a:t>China’s modern nation building project </a:t>
            </a:r>
            <a:endParaRPr lang="en-US" dirty="0"/>
          </a:p>
        </p:txBody>
      </p:sp>
    </p:spTree>
    <p:extLst>
      <p:ext uri="{BB962C8B-B14F-4D97-AF65-F5344CB8AC3E}">
        <p14:creationId xmlns:p14="http://schemas.microsoft.com/office/powerpoint/2010/main" val="32087440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1EAF2-C0E2-724E-9F0A-2F1F75648FD2}"/>
              </a:ext>
            </a:extLst>
          </p:cNvPr>
          <p:cNvSpPr>
            <a:spLocks noGrp="1"/>
          </p:cNvSpPr>
          <p:nvPr>
            <p:ph type="title"/>
          </p:nvPr>
        </p:nvSpPr>
        <p:spPr/>
        <p:txBody>
          <a:bodyPr/>
          <a:lstStyle/>
          <a:p>
            <a:endParaRPr lang="en-US"/>
          </a:p>
        </p:txBody>
      </p:sp>
      <p:pic>
        <p:nvPicPr>
          <p:cNvPr id="7" name="Content Placeholder 6" descr="A person posing for a picture&#10;&#10;Description automatically generated">
            <a:extLst>
              <a:ext uri="{FF2B5EF4-FFF2-40B4-BE49-F238E27FC236}">
                <a16:creationId xmlns:a16="http://schemas.microsoft.com/office/drawing/2014/main" id="{856BF0FF-7C00-694C-8551-BE8073E1C3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70486"/>
            <a:ext cx="3240360" cy="5159810"/>
          </a:xfrm>
        </p:spPr>
      </p:pic>
      <p:sp>
        <p:nvSpPr>
          <p:cNvPr id="4" name="Rectangle 3">
            <a:extLst>
              <a:ext uri="{FF2B5EF4-FFF2-40B4-BE49-F238E27FC236}">
                <a16:creationId xmlns:a16="http://schemas.microsoft.com/office/drawing/2014/main" id="{8FBBBC93-EE1D-0648-910C-20C8B1CD630C}"/>
              </a:ext>
            </a:extLst>
          </p:cNvPr>
          <p:cNvSpPr/>
          <p:nvPr/>
        </p:nvSpPr>
        <p:spPr>
          <a:xfrm>
            <a:off x="72008" y="5580965"/>
            <a:ext cx="4572000" cy="646331"/>
          </a:xfrm>
          <a:prstGeom prst="rect">
            <a:avLst/>
          </a:prstGeom>
        </p:spPr>
        <p:txBody>
          <a:bodyPr>
            <a:spAutoFit/>
          </a:bodyPr>
          <a:lstStyle/>
          <a:p>
            <a:r>
              <a:rPr lang="en-GB" dirty="0">
                <a:hlinkClick r:id="rId3"/>
              </a:rPr>
              <a:t>https://www.youtube.com/watch?v=Img5Nmp9xzs</a:t>
            </a:r>
            <a:endParaRPr lang="en-US" dirty="0"/>
          </a:p>
        </p:txBody>
      </p:sp>
      <p:sp>
        <p:nvSpPr>
          <p:cNvPr id="5" name="Rectangle 4">
            <a:extLst>
              <a:ext uri="{FF2B5EF4-FFF2-40B4-BE49-F238E27FC236}">
                <a16:creationId xmlns:a16="http://schemas.microsoft.com/office/drawing/2014/main" id="{15409A70-7FFD-AA40-8DEF-D1F8343387E8}"/>
              </a:ext>
            </a:extLst>
          </p:cNvPr>
          <p:cNvSpPr/>
          <p:nvPr/>
        </p:nvSpPr>
        <p:spPr>
          <a:xfrm>
            <a:off x="4644008" y="5580965"/>
            <a:ext cx="4572000" cy="923330"/>
          </a:xfrm>
          <a:prstGeom prst="rect">
            <a:avLst/>
          </a:prstGeom>
        </p:spPr>
        <p:txBody>
          <a:bodyPr>
            <a:spAutoFit/>
          </a:bodyPr>
          <a:lstStyle/>
          <a:p>
            <a:r>
              <a:rPr lang="en-GB" dirty="0">
                <a:hlinkClick r:id="rId4"/>
              </a:rPr>
              <a:t>https://www.youtube.com/watch?v=7FSlJObXBUI&amp;list=PLCS0DzoHY23C4ZvCKitm3RXbTj6JJo8SJ&amp;index=4</a:t>
            </a:r>
            <a:endParaRPr lang="en-US" dirty="0"/>
          </a:p>
        </p:txBody>
      </p:sp>
      <p:pic>
        <p:nvPicPr>
          <p:cNvPr id="9" name="Picture 8">
            <a:extLst>
              <a:ext uri="{FF2B5EF4-FFF2-40B4-BE49-F238E27FC236}">
                <a16:creationId xmlns:a16="http://schemas.microsoft.com/office/drawing/2014/main" id="{814BE2BD-93E7-FF4D-BE69-4D019FC3E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2040" y="254112"/>
            <a:ext cx="3528392" cy="4982220"/>
          </a:xfrm>
          <a:prstGeom prst="rect">
            <a:avLst/>
          </a:prstGeom>
        </p:spPr>
      </p:pic>
    </p:spTree>
    <p:extLst>
      <p:ext uri="{BB962C8B-B14F-4D97-AF65-F5344CB8AC3E}">
        <p14:creationId xmlns:p14="http://schemas.microsoft.com/office/powerpoint/2010/main" val="3195427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219A9-E1DA-5D45-AA37-C31BFB848D95}"/>
              </a:ext>
            </a:extLst>
          </p:cNvPr>
          <p:cNvSpPr>
            <a:spLocks noGrp="1"/>
          </p:cNvSpPr>
          <p:nvPr>
            <p:ph type="title"/>
          </p:nvPr>
        </p:nvSpPr>
        <p:spPr/>
        <p:txBody>
          <a:bodyPr/>
          <a:lstStyle/>
          <a:p>
            <a:endParaRPr lang="en-US"/>
          </a:p>
        </p:txBody>
      </p:sp>
      <p:pic>
        <p:nvPicPr>
          <p:cNvPr id="5" name="Content Placeholder 4" descr="A group of people posing for the camera&#10;&#10;Description automatically generated">
            <a:extLst>
              <a:ext uri="{FF2B5EF4-FFF2-40B4-BE49-F238E27FC236}">
                <a16:creationId xmlns:a16="http://schemas.microsoft.com/office/drawing/2014/main" id="{D082EE18-C348-3E4E-9956-B58FFF1693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08" y="1196752"/>
            <a:ext cx="9087096" cy="3888432"/>
          </a:xfrm>
        </p:spPr>
      </p:pic>
      <p:sp>
        <p:nvSpPr>
          <p:cNvPr id="6" name="TextBox 5">
            <a:extLst>
              <a:ext uri="{FF2B5EF4-FFF2-40B4-BE49-F238E27FC236}">
                <a16:creationId xmlns:a16="http://schemas.microsoft.com/office/drawing/2014/main" id="{5DCB89FF-C52A-FD47-91E8-29923D0EAF09}"/>
              </a:ext>
            </a:extLst>
          </p:cNvPr>
          <p:cNvSpPr txBox="1"/>
          <p:nvPr/>
        </p:nvSpPr>
        <p:spPr>
          <a:xfrm>
            <a:off x="2286000" y="3247088"/>
            <a:ext cx="4572000" cy="369332"/>
          </a:xfrm>
          <a:prstGeom prst="rect">
            <a:avLst/>
          </a:prstGeom>
          <a:noFill/>
        </p:spPr>
        <p:txBody>
          <a:bodyPr wrap="square">
            <a:spAutoFit/>
          </a:bodyPr>
          <a:lstStyle/>
          <a:p>
            <a:r>
              <a:rPr lang="en-GB" sz="1800" b="0" i="0" u="none" strike="noStrike" dirty="0">
                <a:solidFill>
                  <a:srgbClr val="212529"/>
                </a:solidFill>
                <a:effectLst/>
                <a:latin typeface="Arial" panose="020B0604020202020204" pitchFamily="34" charset="0"/>
              </a:rPr>
              <a:t>what is reality and what is political</a:t>
            </a:r>
            <a:endParaRPr lang="en-US" dirty="0"/>
          </a:p>
        </p:txBody>
      </p:sp>
    </p:spTree>
    <p:extLst>
      <p:ext uri="{BB962C8B-B14F-4D97-AF65-F5344CB8AC3E}">
        <p14:creationId xmlns:p14="http://schemas.microsoft.com/office/powerpoint/2010/main" val="3143579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B416B-9341-724A-A433-58EB1E9386DC}"/>
              </a:ext>
            </a:extLst>
          </p:cNvPr>
          <p:cNvSpPr>
            <a:spLocks noGrp="1"/>
          </p:cNvSpPr>
          <p:nvPr>
            <p:ph type="title"/>
          </p:nvPr>
        </p:nvSpPr>
        <p:spPr/>
        <p:txBody>
          <a:bodyPr/>
          <a:lstStyle/>
          <a:p>
            <a:endParaRPr lang="en-US"/>
          </a:p>
        </p:txBody>
      </p:sp>
      <p:pic>
        <p:nvPicPr>
          <p:cNvPr id="4" name="Online Media 3" descr="The Wandering Earth | Official Trailer [HD] | Netflix">
            <a:hlinkClick r:id="" action="ppaction://media"/>
            <a:extLst>
              <a:ext uri="{FF2B5EF4-FFF2-40B4-BE49-F238E27FC236}">
                <a16:creationId xmlns:a16="http://schemas.microsoft.com/office/drawing/2014/main" id="{3253AC29-85AF-334C-AA97-3F767D008AB2}"/>
              </a:ext>
            </a:extLst>
          </p:cNvPr>
          <p:cNvPicPr>
            <a:picLocks noGrp="1" noRot="1" noChangeAspect="1"/>
          </p:cNvPicPr>
          <p:nvPr>
            <p:ph idx="1"/>
            <a:videoFile r:link="rId1"/>
          </p:nvPr>
        </p:nvPicPr>
        <p:blipFill>
          <a:blip r:embed="rId3"/>
          <a:stretch>
            <a:fillRect/>
          </a:stretch>
        </p:blipFill>
        <p:spPr>
          <a:xfrm>
            <a:off x="566737" y="980728"/>
            <a:ext cx="8010525" cy="4525963"/>
          </a:xfrm>
          <a:prstGeom prst="rect">
            <a:avLst/>
          </a:prstGeom>
        </p:spPr>
      </p:pic>
    </p:spTree>
    <p:extLst>
      <p:ext uri="{BB962C8B-B14F-4D97-AF65-F5344CB8AC3E}">
        <p14:creationId xmlns:p14="http://schemas.microsoft.com/office/powerpoint/2010/main" val="184921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CAF02-42B4-7449-8F87-77A8772D8539}"/>
              </a:ext>
            </a:extLst>
          </p:cNvPr>
          <p:cNvSpPr>
            <a:spLocks noGrp="1"/>
          </p:cNvSpPr>
          <p:nvPr>
            <p:ph type="title"/>
          </p:nvPr>
        </p:nvSpPr>
        <p:spPr/>
        <p:txBody>
          <a:bodyPr/>
          <a:lstStyle/>
          <a:p>
            <a:endParaRPr lang="en-US" dirty="0"/>
          </a:p>
        </p:txBody>
      </p:sp>
      <p:pic>
        <p:nvPicPr>
          <p:cNvPr id="7" name="Picture 6" descr="A group of people on a stage&#10;&#10;Description automatically generated">
            <a:extLst>
              <a:ext uri="{FF2B5EF4-FFF2-40B4-BE49-F238E27FC236}">
                <a16:creationId xmlns:a16="http://schemas.microsoft.com/office/drawing/2014/main" id="{8BF223BF-043A-054A-A207-4BF3F63D9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402" y="3284984"/>
            <a:ext cx="5121410" cy="2877197"/>
          </a:xfrm>
          <a:prstGeom prst="rect">
            <a:avLst/>
          </a:prstGeom>
        </p:spPr>
      </p:pic>
      <p:pic>
        <p:nvPicPr>
          <p:cNvPr id="11" name="Picture 10" descr="A group of people sitting by a pool&#10;&#10;Description automatically generated with low confidence">
            <a:extLst>
              <a:ext uri="{FF2B5EF4-FFF2-40B4-BE49-F238E27FC236}">
                <a16:creationId xmlns:a16="http://schemas.microsoft.com/office/drawing/2014/main" id="{896F88D5-D8C5-B74C-AEA4-0507DBE97E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8693" y="0"/>
            <a:ext cx="4342449" cy="2894966"/>
          </a:xfrm>
          <a:prstGeom prst="rect">
            <a:avLst/>
          </a:prstGeom>
        </p:spPr>
      </p:pic>
      <p:sp>
        <p:nvSpPr>
          <p:cNvPr id="13" name="TextBox 12">
            <a:extLst>
              <a:ext uri="{FF2B5EF4-FFF2-40B4-BE49-F238E27FC236}">
                <a16:creationId xmlns:a16="http://schemas.microsoft.com/office/drawing/2014/main" id="{3931E3B3-BD6D-A445-A0F5-672D2B43C499}"/>
              </a:ext>
            </a:extLst>
          </p:cNvPr>
          <p:cNvSpPr txBox="1"/>
          <p:nvPr/>
        </p:nvSpPr>
        <p:spPr>
          <a:xfrm>
            <a:off x="323528" y="1451756"/>
            <a:ext cx="3744416" cy="1477328"/>
          </a:xfrm>
          <a:prstGeom prst="rect">
            <a:avLst/>
          </a:prstGeom>
          <a:noFill/>
        </p:spPr>
        <p:txBody>
          <a:bodyPr wrap="square">
            <a:spAutoFit/>
          </a:bodyPr>
          <a:lstStyle/>
          <a:p>
            <a:r>
              <a:rPr lang="en-GB" b="0" i="0" dirty="0">
                <a:effectLst/>
                <a:latin typeface="Arial" panose="020B0604020202020204" pitchFamily="34" charset="0"/>
              </a:rPr>
              <a:t>Youth: a sweeping coming-of-age melodrama set during the 1970s–1990s about the transformation</a:t>
            </a:r>
            <a:br>
              <a:rPr lang="en-GB" dirty="0"/>
            </a:br>
            <a:r>
              <a:rPr lang="en-GB" b="0" i="0" dirty="0">
                <a:effectLst/>
                <a:latin typeface="Arial" panose="020B0604020202020204" pitchFamily="34" charset="0"/>
              </a:rPr>
              <a:t>of a Maoist military art and culture troupe. </a:t>
            </a:r>
            <a:endParaRPr lang="en-US" dirty="0"/>
          </a:p>
        </p:txBody>
      </p:sp>
      <p:sp>
        <p:nvSpPr>
          <p:cNvPr id="15" name="TextBox 14">
            <a:extLst>
              <a:ext uri="{FF2B5EF4-FFF2-40B4-BE49-F238E27FC236}">
                <a16:creationId xmlns:a16="http://schemas.microsoft.com/office/drawing/2014/main" id="{370BB689-7EF0-C54B-880A-EAD3F3C1F979}"/>
              </a:ext>
            </a:extLst>
          </p:cNvPr>
          <p:cNvSpPr txBox="1"/>
          <p:nvPr/>
        </p:nvSpPr>
        <p:spPr>
          <a:xfrm>
            <a:off x="4881685" y="3645024"/>
            <a:ext cx="4176464" cy="1754326"/>
          </a:xfrm>
          <a:prstGeom prst="rect">
            <a:avLst/>
          </a:prstGeom>
          <a:noFill/>
        </p:spPr>
        <p:txBody>
          <a:bodyPr wrap="square">
            <a:spAutoFit/>
          </a:bodyPr>
          <a:lstStyle/>
          <a:p>
            <a:r>
              <a:rPr lang="en-GB" b="0" i="0" dirty="0">
                <a:effectLst/>
                <a:latin typeface="Arial" panose="020B0604020202020204" pitchFamily="34" charset="0"/>
              </a:rPr>
              <a:t>“The film’s exuberant camerawork captures colourful costumes, revolutionary choreography and chorines familiar to a generation of youth coming of age during China’s Cultural Revolution”.</a:t>
            </a:r>
            <a:endParaRPr lang="en-US" dirty="0"/>
          </a:p>
        </p:txBody>
      </p:sp>
    </p:spTree>
    <p:extLst>
      <p:ext uri="{BB962C8B-B14F-4D97-AF65-F5344CB8AC3E}">
        <p14:creationId xmlns:p14="http://schemas.microsoft.com/office/powerpoint/2010/main" val="2554653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0C10F-E891-F145-B589-2BBC4B2188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22E484-93A4-3C44-ACAD-508FF3BC4CC7}"/>
              </a:ext>
            </a:extLst>
          </p:cNvPr>
          <p:cNvSpPr>
            <a:spLocks noGrp="1"/>
          </p:cNvSpPr>
          <p:nvPr>
            <p:ph idx="1"/>
          </p:nvPr>
        </p:nvSpPr>
        <p:spPr/>
        <p:txBody>
          <a:bodyPr>
            <a:normAutofit fontScale="70000" lnSpcReduction="20000"/>
          </a:bodyPr>
          <a:lstStyle/>
          <a:p>
            <a:pPr>
              <a:lnSpc>
                <a:spcPct val="120000"/>
              </a:lnSpc>
            </a:pPr>
            <a:r>
              <a:rPr lang="en-GB" b="0" i="0" dirty="0">
                <a:effectLst/>
                <a:latin typeface="Arial" panose="020B0604020202020204" pitchFamily="34" charset="0"/>
              </a:rPr>
              <a:t>Largely eschews major political events to focus instead on the change of personal life of the young performers:</a:t>
            </a:r>
          </a:p>
          <a:p>
            <a:pPr>
              <a:lnSpc>
                <a:spcPct val="120000"/>
              </a:lnSpc>
            </a:pPr>
            <a:r>
              <a:rPr lang="en-GB" b="0" i="0" dirty="0">
                <a:effectLst/>
                <a:latin typeface="Arial" panose="020B0604020202020204" pitchFamily="34" charset="0"/>
              </a:rPr>
              <a:t>revolutionary songs and military uniforms.</a:t>
            </a:r>
          </a:p>
          <a:p>
            <a:pPr>
              <a:lnSpc>
                <a:spcPct val="120000"/>
              </a:lnSpc>
            </a:pPr>
            <a:r>
              <a:rPr lang="en-GB" dirty="0">
                <a:latin typeface="Arial" panose="020B0604020202020204" pitchFamily="34" charset="0"/>
              </a:rPr>
              <a:t>“</a:t>
            </a:r>
            <a:r>
              <a:rPr lang="en-GB" b="0" i="0" dirty="0">
                <a:effectLst/>
                <a:latin typeface="Arial" panose="020B0604020202020204" pitchFamily="34" charset="0"/>
              </a:rPr>
              <a:t>All of the songs in </a:t>
            </a:r>
            <a:r>
              <a:rPr lang="en-GB" b="0" i="1" dirty="0">
                <a:effectLst/>
                <a:latin typeface="Arial" panose="020B0604020202020204" pitchFamily="34" charset="0"/>
              </a:rPr>
              <a:t>Youth </a:t>
            </a:r>
            <a:r>
              <a:rPr lang="en-GB" b="0" i="0" dirty="0">
                <a:effectLst/>
                <a:latin typeface="Arial" panose="020B0604020202020204" pitchFamily="34" charset="0"/>
              </a:rPr>
              <a:t>have their origins in the Mao era,</a:t>
            </a:r>
            <a:br>
              <a:rPr lang="en-GB" dirty="0"/>
            </a:br>
            <a:r>
              <a:rPr lang="en-GB" b="0" i="0" dirty="0">
                <a:effectLst/>
                <a:latin typeface="Arial" panose="020B0604020202020204" pitchFamily="34" charset="0"/>
              </a:rPr>
              <a:t>when personal sacrifices at the service of the nation were glorified. Many come from old revolutionary classics, the films that were popular in the 1960s”(Zhu 2020:13).  </a:t>
            </a:r>
          </a:p>
          <a:p>
            <a:pPr>
              <a:lnSpc>
                <a:spcPct val="120000"/>
              </a:lnSpc>
            </a:pPr>
            <a:endParaRPr lang="en-GB" b="0" i="0" dirty="0">
              <a:effectLst/>
              <a:latin typeface="Arial" panose="020B0604020202020204" pitchFamily="34" charset="0"/>
            </a:endParaRPr>
          </a:p>
          <a:p>
            <a:pPr>
              <a:lnSpc>
                <a:spcPct val="120000"/>
              </a:lnSpc>
            </a:pPr>
            <a:r>
              <a:rPr lang="en-GB" b="0" i="0" dirty="0">
                <a:effectLst/>
                <a:latin typeface="Arial" panose="020B0604020202020204" pitchFamily="34" charset="0"/>
              </a:rPr>
              <a:t>From the early 1980s, Taiwanese and Hong Kong pop music, and the fashionable outfits and hair styles they are drawn to</a:t>
            </a:r>
          </a:p>
          <a:p>
            <a:pPr>
              <a:lnSpc>
                <a:spcPct val="120000"/>
              </a:lnSpc>
            </a:pPr>
            <a:r>
              <a:rPr lang="en-GB" dirty="0">
                <a:latin typeface="Arial" panose="020B0604020202020204" pitchFamily="34" charset="0"/>
              </a:rPr>
              <a:t>Personal transition against the pollical backdrop </a:t>
            </a:r>
            <a:endParaRPr lang="en-US" dirty="0"/>
          </a:p>
        </p:txBody>
      </p:sp>
    </p:spTree>
    <p:extLst>
      <p:ext uri="{BB962C8B-B14F-4D97-AF65-F5344CB8AC3E}">
        <p14:creationId xmlns:p14="http://schemas.microsoft.com/office/powerpoint/2010/main" val="3184419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42A0-9D7B-4348-9A10-519DA2791FB3}"/>
              </a:ext>
            </a:extLst>
          </p:cNvPr>
          <p:cNvSpPr>
            <a:spLocks noGrp="1"/>
          </p:cNvSpPr>
          <p:nvPr>
            <p:ph type="title"/>
          </p:nvPr>
        </p:nvSpPr>
        <p:spPr/>
        <p:txBody>
          <a:bodyPr>
            <a:normAutofit/>
          </a:bodyPr>
          <a:lstStyle/>
          <a:p>
            <a:r>
              <a:rPr lang="en-US" sz="3600" i="1" dirty="0"/>
              <a:t>Hymns to the Hero </a:t>
            </a:r>
            <a:r>
              <a:rPr lang="en-US" sz="3600" dirty="0"/>
              <a:t>– revolutionary song</a:t>
            </a:r>
          </a:p>
        </p:txBody>
      </p:sp>
      <p:sp>
        <p:nvSpPr>
          <p:cNvPr id="3" name="Content Placeholder 2">
            <a:extLst>
              <a:ext uri="{FF2B5EF4-FFF2-40B4-BE49-F238E27FC236}">
                <a16:creationId xmlns:a16="http://schemas.microsoft.com/office/drawing/2014/main" id="{D67AEBF0-5B0A-914E-AC4A-DB4E9E9171C7}"/>
              </a:ext>
            </a:extLst>
          </p:cNvPr>
          <p:cNvSpPr>
            <a:spLocks noGrp="1"/>
          </p:cNvSpPr>
          <p:nvPr>
            <p:ph idx="1"/>
          </p:nvPr>
        </p:nvSpPr>
        <p:spPr/>
        <p:txBody>
          <a:bodyPr>
            <a:normAutofit fontScale="62500" lnSpcReduction="20000"/>
          </a:bodyPr>
          <a:lstStyle/>
          <a:p>
            <a:pPr>
              <a:lnSpc>
                <a:spcPct val="120000"/>
              </a:lnSpc>
            </a:pPr>
            <a:r>
              <a:rPr lang="en-GB" b="0" i="0" dirty="0">
                <a:effectLst/>
                <a:latin typeface="Arial" panose="020B0604020202020204" pitchFamily="34" charset="0"/>
              </a:rPr>
              <a:t>“Smoke billows from the beacon fire.</a:t>
            </a:r>
            <a:br>
              <a:rPr lang="en-GB" dirty="0"/>
            </a:br>
            <a:r>
              <a:rPr lang="en-GB" b="0" i="0" dirty="0">
                <a:effectLst/>
                <a:latin typeface="Arial" panose="020B0604020202020204" pitchFamily="34" charset="0"/>
              </a:rPr>
              <a:t>I sing of a hero.</a:t>
            </a:r>
            <a:br>
              <a:rPr lang="en-GB" dirty="0"/>
            </a:br>
            <a:r>
              <a:rPr lang="en-GB" b="0" i="0" dirty="0">
                <a:effectLst/>
                <a:latin typeface="Arial" panose="020B0604020202020204" pitchFamily="34" charset="0"/>
              </a:rPr>
              <a:t>The rings of mountains bend their ears.</a:t>
            </a:r>
            <a:br>
              <a:rPr lang="en-GB" dirty="0"/>
            </a:br>
            <a:r>
              <a:rPr lang="en-GB" b="0" i="0" dirty="0">
                <a:effectLst/>
                <a:latin typeface="Arial" panose="020B0604020202020204" pitchFamily="34" charset="0"/>
              </a:rPr>
              <a:t>In the blue sky, thunder beats a golden drum.</a:t>
            </a:r>
            <a:br>
              <a:rPr lang="en-GB" dirty="0"/>
            </a:br>
            <a:r>
              <a:rPr lang="en-GB" b="0" i="0" dirty="0">
                <a:effectLst/>
                <a:latin typeface="Arial" panose="020B0604020202020204" pitchFamily="34" charset="0"/>
              </a:rPr>
              <a:t>The ocean churns with waves singing in harmony.</a:t>
            </a:r>
            <a:br>
              <a:rPr lang="en-GB" dirty="0"/>
            </a:br>
            <a:r>
              <a:rPr lang="en-GB" b="0" i="0" dirty="0">
                <a:effectLst/>
                <a:latin typeface="Arial" panose="020B0604020202020204" pitchFamily="34" charset="0"/>
              </a:rPr>
              <a:t>The people’s warriors drive out the predators,</a:t>
            </a:r>
            <a:br>
              <a:rPr lang="en-GB" dirty="0"/>
            </a:br>
            <a:r>
              <a:rPr lang="en-GB" b="0" i="0" dirty="0">
                <a:effectLst/>
                <a:latin typeface="Arial" panose="020B0604020202020204" pitchFamily="34" charset="0"/>
              </a:rPr>
              <a:t>Laying down their lives to protect peace.</a:t>
            </a:r>
            <a:br>
              <a:rPr lang="en-GB" dirty="0"/>
            </a:br>
            <a:r>
              <a:rPr lang="en-GB" b="0" i="0" dirty="0">
                <a:effectLst/>
                <a:latin typeface="Arial" panose="020B0604020202020204" pitchFamily="34" charset="0"/>
              </a:rPr>
              <a:t>Why is our battle flag as pretty as a picture?</a:t>
            </a:r>
            <a:br>
              <a:rPr lang="en-GB" dirty="0"/>
            </a:br>
            <a:r>
              <a:rPr lang="en-GB" b="0" i="0" dirty="0">
                <a:effectLst/>
                <a:latin typeface="Arial" panose="020B0604020202020204" pitchFamily="34" charset="0"/>
              </a:rPr>
              <a:t>The blood of heroes has stained it red.”</a:t>
            </a:r>
            <a:br>
              <a:rPr lang="en-GB" dirty="0"/>
            </a:br>
            <a:r>
              <a:rPr lang="en-GB" b="0" i="0" dirty="0">
                <a:effectLst/>
                <a:latin typeface="Arial" panose="020B0604020202020204" pitchFamily="34" charset="0"/>
              </a:rPr>
              <a:t>Played as the wounded hero’s death wish and his revenge fantasy as he hallucinates</a:t>
            </a:r>
            <a:br>
              <a:rPr lang="en-GB" dirty="0"/>
            </a:br>
            <a:r>
              <a:rPr lang="en-GB" b="0" i="0" dirty="0">
                <a:effectLst/>
                <a:latin typeface="Arial" panose="020B0604020202020204" pitchFamily="34" charset="0"/>
              </a:rPr>
              <a:t>about the posthumous devotion of the girl who earlier spurned his overtures, the</a:t>
            </a:r>
            <a:br>
              <a:rPr lang="en-GB" dirty="0"/>
            </a:br>
            <a:r>
              <a:rPr lang="en-GB" b="0" i="0" dirty="0">
                <a:effectLst/>
                <a:latin typeface="Arial" panose="020B0604020202020204" pitchFamily="34" charset="0"/>
              </a:rPr>
              <a:t>Hymns to the Hero song turns eerily haunting"</a:t>
            </a:r>
            <a:endParaRPr lang="en-US" dirty="0"/>
          </a:p>
        </p:txBody>
      </p:sp>
    </p:spTree>
    <p:extLst>
      <p:ext uri="{BB962C8B-B14F-4D97-AF65-F5344CB8AC3E}">
        <p14:creationId xmlns:p14="http://schemas.microsoft.com/office/powerpoint/2010/main" val="13373900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3A651-3D4D-C14D-B405-F683E46B29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C8964AD-931C-F440-B6FD-FAC67F0E9AF8}"/>
              </a:ext>
            </a:extLst>
          </p:cNvPr>
          <p:cNvSpPr>
            <a:spLocks noGrp="1"/>
          </p:cNvSpPr>
          <p:nvPr>
            <p:ph idx="1"/>
          </p:nvPr>
        </p:nvSpPr>
        <p:spPr/>
        <p:txBody>
          <a:bodyPr>
            <a:normAutofit fontScale="85000" lnSpcReduction="20000"/>
          </a:bodyPr>
          <a:lstStyle/>
          <a:p>
            <a:pPr>
              <a:lnSpc>
                <a:spcPct val="120000"/>
              </a:lnSpc>
            </a:pPr>
            <a:r>
              <a:rPr lang="en-GB" b="0" i="0" dirty="0">
                <a:effectLst/>
                <a:latin typeface="Arial" panose="020B0604020202020204" pitchFamily="34" charset="0"/>
              </a:rPr>
              <a:t>“Perhaps the deputy instructor was right. He didn’t want to live. He yearned to be a martyr. Only through sacrifice would his ordinary life become a hero’s tale, and his heroic story would grow and spread and travel far. Maybe it would be turned into a song with lyrics and a tune in the songbook of a female singer. A singer named Lin </a:t>
            </a:r>
            <a:r>
              <a:rPr lang="en-GB" b="0" i="0" dirty="0" err="1">
                <a:effectLst/>
                <a:latin typeface="Arial" panose="020B0604020202020204" pitchFamily="34" charset="0"/>
              </a:rPr>
              <a:t>Dingding</a:t>
            </a:r>
            <a:r>
              <a:rPr lang="en-GB" b="0" i="0" dirty="0">
                <a:effectLst/>
                <a:latin typeface="Arial" panose="020B0604020202020204" pitchFamily="34" charset="0"/>
              </a:rPr>
              <a:t>, who, in the end, would have to sing for him. And every time she sang, she would have to remember him.” </a:t>
            </a:r>
            <a:endParaRPr lang="en-US" dirty="0"/>
          </a:p>
        </p:txBody>
      </p:sp>
    </p:spTree>
    <p:extLst>
      <p:ext uri="{BB962C8B-B14F-4D97-AF65-F5344CB8AC3E}">
        <p14:creationId xmlns:p14="http://schemas.microsoft.com/office/powerpoint/2010/main" val="3991025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989C-3A2C-E14D-865E-4A482572B6F3}"/>
              </a:ext>
            </a:extLst>
          </p:cNvPr>
          <p:cNvSpPr>
            <a:spLocks noGrp="1"/>
          </p:cNvSpPr>
          <p:nvPr>
            <p:ph type="title"/>
          </p:nvPr>
        </p:nvSpPr>
        <p:spPr/>
        <p:txBody>
          <a:bodyPr/>
          <a:lstStyle/>
          <a:p>
            <a:endParaRPr lang="en-US"/>
          </a:p>
        </p:txBody>
      </p:sp>
      <p:pic>
        <p:nvPicPr>
          <p:cNvPr id="4" name="Online Media 3" descr="芳华《Youth》">
            <a:hlinkClick r:id="" action="ppaction://media"/>
            <a:extLst>
              <a:ext uri="{FF2B5EF4-FFF2-40B4-BE49-F238E27FC236}">
                <a16:creationId xmlns:a16="http://schemas.microsoft.com/office/drawing/2014/main" id="{7773C83D-FC49-0441-A0AA-1D6130ACF150}"/>
              </a:ext>
            </a:extLst>
          </p:cNvPr>
          <p:cNvPicPr>
            <a:picLocks noGrp="1" noRot="1" noChangeAspect="1"/>
          </p:cNvPicPr>
          <p:nvPr>
            <p:ph idx="1"/>
            <a:videoFile r:link="rId1"/>
          </p:nvPr>
        </p:nvPicPr>
        <p:blipFill>
          <a:blip r:embed="rId3"/>
          <a:stretch>
            <a:fillRect/>
          </a:stretch>
        </p:blipFill>
        <p:spPr>
          <a:xfrm>
            <a:off x="107504" y="1196752"/>
            <a:ext cx="8666418" cy="4896544"/>
          </a:xfrm>
          <a:prstGeom prst="rect">
            <a:avLst/>
          </a:prstGeom>
        </p:spPr>
      </p:pic>
    </p:spTree>
    <p:extLst>
      <p:ext uri="{BB962C8B-B14F-4D97-AF65-F5344CB8AC3E}">
        <p14:creationId xmlns:p14="http://schemas.microsoft.com/office/powerpoint/2010/main" val="11171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Titanic</a:t>
            </a:r>
            <a:endParaRPr lang="en-GB" i="1" dirty="0"/>
          </a:p>
        </p:txBody>
      </p:sp>
      <p:pic>
        <p:nvPicPr>
          <p:cNvPr id="5" name="Content Placeholder 4" descr="titanic_ver3.jpg"/>
          <p:cNvPicPr>
            <a:picLocks noGrp="1" noChangeAspect="1"/>
          </p:cNvPicPr>
          <p:nvPr>
            <p:ph sz="half" idx="1"/>
          </p:nvPr>
        </p:nvPicPr>
        <p:blipFill>
          <a:blip r:embed="rId2" cstate="print"/>
          <a:stretch>
            <a:fillRect/>
          </a:stretch>
        </p:blipFill>
        <p:spPr>
          <a:xfrm>
            <a:off x="323528" y="1556792"/>
            <a:ext cx="3312368" cy="4709676"/>
          </a:xfrm>
        </p:spPr>
      </p:pic>
      <p:sp>
        <p:nvSpPr>
          <p:cNvPr id="4" name="Content Placeholder 3"/>
          <p:cNvSpPr>
            <a:spLocks noGrp="1"/>
          </p:cNvSpPr>
          <p:nvPr>
            <p:ph sz="half" idx="2"/>
          </p:nvPr>
        </p:nvSpPr>
        <p:spPr>
          <a:xfrm>
            <a:off x="3707904" y="1600200"/>
            <a:ext cx="5328592" cy="4525963"/>
          </a:xfrm>
        </p:spPr>
        <p:txBody>
          <a:bodyPr/>
          <a:lstStyle/>
          <a:p>
            <a:r>
              <a:rPr lang="en-US" dirty="0"/>
              <a:t>“The </a:t>
            </a:r>
            <a:r>
              <a:rPr lang="en-US" i="1" dirty="0"/>
              <a:t>Titanic Miracle”</a:t>
            </a:r>
          </a:p>
          <a:p>
            <a:r>
              <a:rPr lang="en-US" dirty="0"/>
              <a:t>Revealed “credibility crisis and lack of marketing sophistication in Chinese cinema”</a:t>
            </a:r>
          </a:p>
          <a:p>
            <a:pPr lvl="1"/>
            <a:r>
              <a:rPr lang="en-US" dirty="0"/>
              <a:t>Wan </a:t>
            </a:r>
            <a:r>
              <a:rPr lang="en-US" dirty="0" err="1"/>
              <a:t>Jihong</a:t>
            </a:r>
            <a:r>
              <a:rPr lang="en-US" dirty="0"/>
              <a:t> and Richard Krauss (2002)</a:t>
            </a:r>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3965-D877-9F4D-9D7E-A947B2063E70}"/>
              </a:ext>
            </a:extLst>
          </p:cNvPr>
          <p:cNvSpPr>
            <a:spLocks noGrp="1"/>
          </p:cNvSpPr>
          <p:nvPr>
            <p:ph type="title"/>
          </p:nvPr>
        </p:nvSpPr>
        <p:spPr/>
        <p:txBody>
          <a:bodyPr/>
          <a:lstStyle/>
          <a:p>
            <a:r>
              <a:rPr lang="en-US" dirty="0"/>
              <a:t>Censorship and public release</a:t>
            </a:r>
          </a:p>
        </p:txBody>
      </p:sp>
      <p:sp>
        <p:nvSpPr>
          <p:cNvPr id="3" name="Content Placeholder 2">
            <a:extLst>
              <a:ext uri="{FF2B5EF4-FFF2-40B4-BE49-F238E27FC236}">
                <a16:creationId xmlns:a16="http://schemas.microsoft.com/office/drawing/2014/main" id="{E305F6F3-6FED-9A4F-962E-4FB1D1CBD26C}"/>
              </a:ext>
            </a:extLst>
          </p:cNvPr>
          <p:cNvSpPr>
            <a:spLocks noGrp="1"/>
          </p:cNvSpPr>
          <p:nvPr>
            <p:ph idx="1"/>
          </p:nvPr>
        </p:nvSpPr>
        <p:spPr/>
        <p:txBody>
          <a:bodyPr>
            <a:normAutofit fontScale="77500" lnSpcReduction="20000"/>
          </a:bodyPr>
          <a:lstStyle/>
          <a:p>
            <a:pPr>
              <a:lnSpc>
                <a:spcPct val="120000"/>
              </a:lnSpc>
            </a:pPr>
            <a:r>
              <a:rPr lang="en-GB" b="0" i="0" dirty="0">
                <a:effectLst/>
                <a:latin typeface="Arial" panose="020B0604020202020204" pitchFamily="34" charset="0"/>
              </a:rPr>
              <a:t>"Youth met resistance from the censors and its scheduled colossal rollout across China was halted amidst the Chinese Communist Party’s preparation for the national congress in October 2017, a political event staged every five years (Choi 2017). It turns out that veterans of the Sino-Vietnamese War, a group featured in Youth, had previously protested at the Congress, seeking better compensation and treatment. Some speculated that officials delayed the film’s release in fear of triggering a new round of protests at the 2017 Party Congress." p19</a:t>
            </a:r>
            <a:endParaRPr lang="en-US" dirty="0"/>
          </a:p>
        </p:txBody>
      </p:sp>
    </p:spTree>
    <p:extLst>
      <p:ext uri="{BB962C8B-B14F-4D97-AF65-F5344CB8AC3E}">
        <p14:creationId xmlns:p14="http://schemas.microsoft.com/office/powerpoint/2010/main" val="1830336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5E715-4333-C047-AE86-5FF803D3CA50}"/>
              </a:ext>
            </a:extLst>
          </p:cNvPr>
          <p:cNvSpPr>
            <a:spLocks noGrp="1"/>
          </p:cNvSpPr>
          <p:nvPr>
            <p:ph type="title"/>
          </p:nvPr>
        </p:nvSpPr>
        <p:spPr/>
        <p:txBody>
          <a:bodyPr/>
          <a:lstStyle/>
          <a:p>
            <a:r>
              <a:rPr lang="en-US" dirty="0"/>
              <a:t>Nostalgia and Nostophobia</a:t>
            </a:r>
          </a:p>
        </p:txBody>
      </p:sp>
      <p:sp>
        <p:nvSpPr>
          <p:cNvPr id="3" name="Content Placeholder 2">
            <a:extLst>
              <a:ext uri="{FF2B5EF4-FFF2-40B4-BE49-F238E27FC236}">
                <a16:creationId xmlns:a16="http://schemas.microsoft.com/office/drawing/2014/main" id="{FA4698A0-B12B-374D-90D9-4B7F4E61958F}"/>
              </a:ext>
            </a:extLst>
          </p:cNvPr>
          <p:cNvSpPr>
            <a:spLocks noGrp="1"/>
          </p:cNvSpPr>
          <p:nvPr>
            <p:ph idx="1"/>
          </p:nvPr>
        </p:nvSpPr>
        <p:spPr/>
        <p:txBody>
          <a:bodyPr/>
          <a:lstStyle/>
          <a:p>
            <a:r>
              <a:rPr lang="en-GB" b="0" i="0" dirty="0">
                <a:effectLst/>
                <a:latin typeface="Arial" panose="020B0604020202020204" pitchFamily="34" charset="0"/>
              </a:rPr>
              <a:t>"Nostalgia for a collective socialist past when society was perceived to be less mercantile is palpable. But not all memories are associated with nostalgia. The darker moments in Youth easily trigger nostophobia, the fear of a bygone era." p18</a:t>
            </a:r>
            <a:endParaRPr lang="en-US" dirty="0"/>
          </a:p>
        </p:txBody>
      </p:sp>
    </p:spTree>
    <p:extLst>
      <p:ext uri="{BB962C8B-B14F-4D97-AF65-F5344CB8AC3E}">
        <p14:creationId xmlns:p14="http://schemas.microsoft.com/office/powerpoint/2010/main" val="17772334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36765-787A-B94F-8E39-C51C6A0F1062}"/>
              </a:ext>
            </a:extLst>
          </p:cNvPr>
          <p:cNvSpPr>
            <a:spLocks noGrp="1"/>
          </p:cNvSpPr>
          <p:nvPr>
            <p:ph type="title"/>
          </p:nvPr>
        </p:nvSpPr>
        <p:spPr/>
        <p:txBody>
          <a:bodyPr>
            <a:normAutofit fontScale="90000"/>
          </a:bodyPr>
          <a:lstStyle/>
          <a:p>
            <a:r>
              <a:rPr lang="en-GB" sz="3100" dirty="0">
                <a:effectLst/>
                <a:latin typeface="+mn-lt"/>
              </a:rPr>
              <a:t>The lyrics of </a:t>
            </a:r>
            <a:r>
              <a:rPr lang="en-GB" sz="3100" i="1" dirty="0">
                <a:effectLst/>
                <a:latin typeface="+mn-lt"/>
              </a:rPr>
              <a:t>Sumptuous Flowers </a:t>
            </a:r>
            <a:r>
              <a:rPr lang="en-GB" sz="3100" dirty="0">
                <a:effectLst/>
                <a:latin typeface="+mn-lt"/>
              </a:rPr>
              <a:t>become a metaphor for a past that is both innocent and traumatic:</a:t>
            </a:r>
            <a:endParaRPr lang="en-US" dirty="0">
              <a:latin typeface="+mn-lt"/>
            </a:endParaRPr>
          </a:p>
        </p:txBody>
      </p:sp>
      <p:sp>
        <p:nvSpPr>
          <p:cNvPr id="3" name="Content Placeholder 2">
            <a:extLst>
              <a:ext uri="{FF2B5EF4-FFF2-40B4-BE49-F238E27FC236}">
                <a16:creationId xmlns:a16="http://schemas.microsoft.com/office/drawing/2014/main" id="{005DC4D3-9F7F-1C48-B984-E54EC86124CF}"/>
              </a:ext>
            </a:extLst>
          </p:cNvPr>
          <p:cNvSpPr>
            <a:spLocks noGrp="1"/>
          </p:cNvSpPr>
          <p:nvPr>
            <p:ph idx="1"/>
          </p:nvPr>
        </p:nvSpPr>
        <p:spPr/>
        <p:txBody>
          <a:bodyPr>
            <a:normAutofit fontScale="62500" lnSpcReduction="20000"/>
          </a:bodyPr>
          <a:lstStyle/>
          <a:p>
            <a:pPr marL="0" indent="0" algn="just">
              <a:lnSpc>
                <a:spcPct val="120000"/>
              </a:lnSpc>
              <a:buNone/>
            </a:pPr>
            <a:r>
              <a:rPr lang="en-GB" dirty="0">
                <a:effectLst/>
                <a:latin typeface="Calibri" panose="020F0502020204030204" pitchFamily="34" charset="0"/>
                <a:cs typeface="Calibri" panose="020F0502020204030204" pitchFamily="34" charset="0"/>
              </a:rPr>
              <a:t>“There is a beautiful flower in the world</a:t>
            </a:r>
          </a:p>
          <a:p>
            <a:pPr marL="0" indent="0" algn="just">
              <a:lnSpc>
                <a:spcPct val="120000"/>
              </a:lnSpc>
              <a:buNone/>
            </a:pPr>
            <a:r>
              <a:rPr lang="en-GB" dirty="0">
                <a:effectLst/>
                <a:latin typeface="Calibri" panose="020F0502020204030204" pitchFamily="34" charset="0"/>
                <a:cs typeface="Calibri" panose="020F0502020204030204" pitchFamily="34" charset="0"/>
              </a:rPr>
              <a:t>The flower is youth, wonderfully fragrant</a:t>
            </a:r>
          </a:p>
          <a:p>
            <a:pPr marL="0" indent="0" algn="just">
              <a:lnSpc>
                <a:spcPct val="120000"/>
              </a:lnSpc>
              <a:buNone/>
            </a:pPr>
            <a:r>
              <a:rPr lang="en-GB" dirty="0">
                <a:effectLst/>
                <a:latin typeface="Calibri" panose="020F0502020204030204" pitchFamily="34" charset="0"/>
                <a:cs typeface="Calibri" panose="020F0502020204030204" pitchFamily="34" charset="0"/>
              </a:rPr>
              <a:t>Strong and unyielding it blooms</a:t>
            </a:r>
          </a:p>
          <a:p>
            <a:pPr marL="0" indent="0" algn="just">
              <a:lnSpc>
                <a:spcPct val="120000"/>
              </a:lnSpc>
              <a:buNone/>
            </a:pPr>
            <a:r>
              <a:rPr lang="en-GB" dirty="0">
                <a:effectLst/>
                <a:latin typeface="Calibri" panose="020F0502020204030204" pitchFamily="34" charset="0"/>
                <a:cs typeface="Calibri" panose="020F0502020204030204" pitchFamily="34" charset="0"/>
              </a:rPr>
              <a:t>And its petals are stained with blood</a:t>
            </a:r>
          </a:p>
          <a:p>
            <a:pPr marL="0" indent="0" algn="just">
              <a:lnSpc>
                <a:spcPct val="120000"/>
              </a:lnSpc>
              <a:buNone/>
            </a:pPr>
            <a:r>
              <a:rPr lang="en-GB" dirty="0">
                <a:effectLst/>
                <a:latin typeface="Calibri" panose="020F0502020204030204" pitchFamily="34" charset="0"/>
                <a:cs typeface="Calibri" panose="020F0502020204030204" pitchFamily="34" charset="0"/>
              </a:rPr>
              <a:t>Sumptuous flower </a:t>
            </a:r>
          </a:p>
          <a:p>
            <a:pPr marL="0" indent="0" algn="just">
              <a:lnSpc>
                <a:spcPct val="120000"/>
              </a:lnSpc>
              <a:buNone/>
            </a:pPr>
            <a:r>
              <a:rPr lang="en-GB" dirty="0">
                <a:effectLst/>
                <a:latin typeface="Calibri" panose="020F0502020204030204" pitchFamily="34" charset="0"/>
                <a:cs typeface="Calibri" panose="020F0502020204030204" pitchFamily="34" charset="0"/>
              </a:rPr>
              <a:t>Its sweet aroma all along the road up the mountain cliffs</a:t>
            </a:r>
          </a:p>
          <a:p>
            <a:pPr marL="0" indent="0" algn="just">
              <a:lnSpc>
                <a:spcPct val="120000"/>
              </a:lnSpc>
              <a:buNone/>
            </a:pPr>
            <a:r>
              <a:rPr lang="en-GB" dirty="0">
                <a:effectLst/>
                <a:latin typeface="Calibri" panose="020F0502020204030204" pitchFamily="34" charset="0"/>
                <a:cs typeface="Calibri" panose="020F0502020204030204" pitchFamily="34" charset="0"/>
              </a:rPr>
              <a:t>In the world there is a heroic flower </a:t>
            </a:r>
          </a:p>
          <a:p>
            <a:pPr marL="0" indent="0" algn="just">
              <a:lnSpc>
                <a:spcPct val="120000"/>
              </a:lnSpc>
              <a:buNone/>
            </a:pPr>
            <a:r>
              <a:rPr lang="en-GB" dirty="0">
                <a:effectLst/>
                <a:latin typeface="Calibri" panose="020F0502020204030204" pitchFamily="34" charset="0"/>
                <a:cs typeface="Calibri" panose="020F0502020204030204" pitchFamily="34" charset="0"/>
              </a:rPr>
              <a:t>The flower is growing youth</a:t>
            </a:r>
          </a:p>
          <a:p>
            <a:pPr marL="0" indent="0" algn="just">
              <a:lnSpc>
                <a:spcPct val="120000"/>
              </a:lnSpc>
              <a:buNone/>
            </a:pPr>
            <a:r>
              <a:rPr lang="en-GB" dirty="0">
                <a:effectLst/>
                <a:latin typeface="Calibri" panose="020F0502020204030204" pitchFamily="34" charset="0"/>
                <a:cs typeface="Calibri" panose="020F0502020204030204" pitchFamily="34" charset="0"/>
              </a:rPr>
              <a:t>The flower bears its loved ones up the mountainside</a:t>
            </a:r>
          </a:p>
          <a:p>
            <a:pPr marL="0" indent="0" algn="just">
              <a:lnSpc>
                <a:spcPct val="120000"/>
              </a:lnSpc>
              <a:buNone/>
            </a:pPr>
            <a:r>
              <a:rPr lang="en-GB" dirty="0">
                <a:effectLst/>
                <a:latin typeface="Calibri" panose="020F0502020204030204" pitchFamily="34" charset="0"/>
                <a:cs typeface="Calibri" panose="020F0502020204030204" pitchFamily="34" charset="0"/>
              </a:rPr>
              <a:t>To stand tall and proud and greet the sunlit clouds</a:t>
            </a:r>
          </a:p>
          <a:p>
            <a:pPr marL="0" indent="0" algn="just">
              <a:lnSpc>
                <a:spcPct val="120000"/>
              </a:lnSpc>
              <a:buNone/>
            </a:pPr>
            <a:r>
              <a:rPr lang="en-GB" dirty="0">
                <a:effectLst/>
                <a:latin typeface="Calibri" panose="020F0502020204030204" pitchFamily="34" charset="0"/>
                <a:cs typeface="Calibri" panose="020F0502020204030204" pitchFamily="34" charset="0"/>
              </a:rPr>
              <a:t>Sumptuous flowers</a:t>
            </a:r>
          </a:p>
          <a:p>
            <a:pPr marL="0" indent="0" algn="just">
              <a:lnSpc>
                <a:spcPct val="120000"/>
              </a:lnSpc>
              <a:buNone/>
            </a:pPr>
            <a:r>
              <a:rPr lang="en-GB" dirty="0">
                <a:effectLst/>
                <a:latin typeface="Calibri" panose="020F0502020204030204" pitchFamily="34" charset="0"/>
                <a:cs typeface="Calibri" panose="020F0502020204030204" pitchFamily="34" charset="0"/>
              </a:rPr>
              <a:t>Its sweet aroma all along the road up the mountains.”</a:t>
            </a:r>
          </a:p>
          <a:p>
            <a:endParaRPr lang="en-US" dirty="0"/>
          </a:p>
        </p:txBody>
      </p:sp>
    </p:spTree>
    <p:extLst>
      <p:ext uri="{BB962C8B-B14F-4D97-AF65-F5344CB8AC3E}">
        <p14:creationId xmlns:p14="http://schemas.microsoft.com/office/powerpoint/2010/main" val="3022089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45E1-D951-B242-BD7E-55405383A892}"/>
              </a:ext>
            </a:extLst>
          </p:cNvPr>
          <p:cNvSpPr>
            <a:spLocks noGrp="1"/>
          </p:cNvSpPr>
          <p:nvPr>
            <p:ph type="title"/>
          </p:nvPr>
        </p:nvSpPr>
        <p:spPr/>
        <p:txBody>
          <a:bodyPr/>
          <a:lstStyle/>
          <a:p>
            <a:endParaRPr lang="en-US"/>
          </a:p>
        </p:txBody>
      </p:sp>
      <p:pic>
        <p:nvPicPr>
          <p:cNvPr id="4" name="Online Media 3" descr="电影《芳华》片尾曲《绒花》，韩红深情的歌声，感人动听！">
            <a:hlinkClick r:id="" action="ppaction://media"/>
            <a:extLst>
              <a:ext uri="{FF2B5EF4-FFF2-40B4-BE49-F238E27FC236}">
                <a16:creationId xmlns:a16="http://schemas.microsoft.com/office/drawing/2014/main" id="{1345480E-0675-0E4B-92C5-848E6F3F3FBF}"/>
              </a:ext>
            </a:extLst>
          </p:cNvPr>
          <p:cNvPicPr>
            <a:picLocks noGrp="1" noRot="1" noChangeAspect="1"/>
          </p:cNvPicPr>
          <p:nvPr>
            <p:ph idx="1"/>
            <a:videoFile r:link="rId1"/>
          </p:nvPr>
        </p:nvPicPr>
        <p:blipFill>
          <a:blip r:embed="rId3"/>
          <a:stretch>
            <a:fillRect/>
          </a:stretch>
        </p:blipFill>
        <p:spPr>
          <a:xfrm>
            <a:off x="472000" y="1268760"/>
            <a:ext cx="8214800" cy="4641379"/>
          </a:xfrm>
          <a:prstGeom prst="rect">
            <a:avLst/>
          </a:prstGeom>
        </p:spPr>
      </p:pic>
    </p:spTree>
    <p:extLst>
      <p:ext uri="{BB962C8B-B14F-4D97-AF65-F5344CB8AC3E}">
        <p14:creationId xmlns:p14="http://schemas.microsoft.com/office/powerpoint/2010/main" val="267972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9D74-0860-B547-92F2-5218CE4C88E6}"/>
              </a:ext>
            </a:extLst>
          </p:cNvPr>
          <p:cNvSpPr>
            <a:spLocks noGrp="1"/>
          </p:cNvSpPr>
          <p:nvPr>
            <p:ph type="title"/>
          </p:nvPr>
        </p:nvSpPr>
        <p:spPr/>
        <p:txBody>
          <a:bodyPr>
            <a:normAutofit/>
          </a:bodyPr>
          <a:lstStyle/>
          <a:p>
            <a:r>
              <a:rPr lang="en-US" sz="3600" dirty="0"/>
              <a:t>New Genre Film – The New Year Comedy</a:t>
            </a:r>
          </a:p>
        </p:txBody>
      </p:sp>
      <p:sp>
        <p:nvSpPr>
          <p:cNvPr id="3" name="Content Placeholder 2">
            <a:extLst>
              <a:ext uri="{FF2B5EF4-FFF2-40B4-BE49-F238E27FC236}">
                <a16:creationId xmlns:a16="http://schemas.microsoft.com/office/drawing/2014/main" id="{500C4AEC-A494-1A4C-BD66-2D2C0C366B5D}"/>
              </a:ext>
            </a:extLst>
          </p:cNvPr>
          <p:cNvSpPr>
            <a:spLocks noGrp="1"/>
          </p:cNvSpPr>
          <p:nvPr>
            <p:ph sz="half" idx="1"/>
          </p:nvPr>
        </p:nvSpPr>
        <p:spPr/>
        <p:txBody>
          <a:bodyPr>
            <a:normAutofit fontScale="92500" lnSpcReduction="20000"/>
          </a:bodyPr>
          <a:lstStyle/>
          <a:p>
            <a:r>
              <a:rPr lang="en-US" dirty="0"/>
              <a:t>Genre film: consumer-oriented cultural products </a:t>
            </a:r>
          </a:p>
          <a:p>
            <a:r>
              <a:rPr lang="en-US" dirty="0"/>
              <a:t>Subject to ongoing changes and redefinition</a:t>
            </a:r>
          </a:p>
          <a:p>
            <a:endParaRPr lang="en-US" dirty="0"/>
          </a:p>
          <a:p>
            <a:endParaRPr lang="en-US" dirty="0"/>
          </a:p>
        </p:txBody>
      </p:sp>
      <p:sp>
        <p:nvSpPr>
          <p:cNvPr id="4" name="Content Placeholder 3">
            <a:extLst>
              <a:ext uri="{FF2B5EF4-FFF2-40B4-BE49-F238E27FC236}">
                <a16:creationId xmlns:a16="http://schemas.microsoft.com/office/drawing/2014/main" id="{615BA707-E0A4-A448-B7CE-E4E1D3B5A5E8}"/>
              </a:ext>
            </a:extLst>
          </p:cNvPr>
          <p:cNvSpPr>
            <a:spLocks noGrp="1"/>
          </p:cNvSpPr>
          <p:nvPr>
            <p:ph sz="half" idx="2"/>
          </p:nvPr>
        </p:nvSpPr>
        <p:spPr>
          <a:xfrm>
            <a:off x="4605207" y="1600200"/>
            <a:ext cx="4038600" cy="4525963"/>
          </a:xfrm>
        </p:spPr>
        <p:txBody>
          <a:bodyPr>
            <a:normAutofit fontScale="92500" lnSpcReduction="20000"/>
          </a:bodyPr>
          <a:lstStyle/>
          <a:p>
            <a:r>
              <a:rPr lang="en-US" dirty="0"/>
              <a:t>Between Christmas and Chinese New Year</a:t>
            </a:r>
          </a:p>
          <a:p>
            <a:r>
              <a:rPr lang="en-US" dirty="0"/>
              <a:t>Cinema season was previously scheduled for social convenience or political needs </a:t>
            </a:r>
          </a:p>
          <a:p>
            <a:r>
              <a:rPr lang="en-US" dirty="0"/>
              <a:t>To stimulate consumer spending during the lengthening holiday periods in China – so called ‘holiday economy’</a:t>
            </a:r>
          </a:p>
          <a:p>
            <a:r>
              <a:rPr lang="en-US" dirty="0"/>
              <a:t>Holiday film – national day films</a:t>
            </a:r>
          </a:p>
        </p:txBody>
      </p:sp>
    </p:spTree>
    <p:extLst>
      <p:ext uri="{BB962C8B-B14F-4D97-AF65-F5344CB8AC3E}">
        <p14:creationId xmlns:p14="http://schemas.microsoft.com/office/powerpoint/2010/main" val="14835777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Chinese ‘Event’ Movie</a:t>
            </a:r>
            <a:endParaRPr lang="en-GB"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4417" y="2276872"/>
            <a:ext cx="3528392" cy="3528392"/>
          </a:xfrm>
        </p:spPr>
      </p:pic>
      <p:sp>
        <p:nvSpPr>
          <p:cNvPr id="4" name="Content Placeholder 3"/>
          <p:cNvSpPr>
            <a:spLocks noGrp="1"/>
          </p:cNvSpPr>
          <p:nvPr>
            <p:ph sz="half" idx="2"/>
          </p:nvPr>
        </p:nvSpPr>
        <p:spPr>
          <a:xfrm>
            <a:off x="4211960" y="1600200"/>
            <a:ext cx="4824536" cy="4525963"/>
          </a:xfrm>
        </p:spPr>
        <p:txBody>
          <a:bodyPr>
            <a:normAutofit lnSpcReduction="10000"/>
          </a:bodyPr>
          <a:lstStyle/>
          <a:p>
            <a:r>
              <a:rPr lang="en-US" dirty="0" err="1"/>
              <a:t>Feng</a:t>
            </a:r>
            <a:r>
              <a:rPr lang="en-US" dirty="0"/>
              <a:t> </a:t>
            </a:r>
            <a:r>
              <a:rPr lang="en-US" dirty="0" err="1"/>
              <a:t>Xiaogang’s</a:t>
            </a:r>
            <a:r>
              <a:rPr lang="en-US" dirty="0"/>
              <a:t> ‘New Year Comedies’</a:t>
            </a:r>
          </a:p>
          <a:p>
            <a:r>
              <a:rPr lang="en-US" dirty="0"/>
              <a:t>China film group and </a:t>
            </a:r>
            <a:r>
              <a:rPr lang="en-US" dirty="0" err="1"/>
              <a:t>Huayi</a:t>
            </a:r>
            <a:r>
              <a:rPr lang="en-US" dirty="0"/>
              <a:t> Brothers</a:t>
            </a:r>
          </a:p>
          <a:p>
            <a:r>
              <a:rPr lang="en-US" dirty="0" err="1"/>
              <a:t>Capitalised</a:t>
            </a:r>
            <a:r>
              <a:rPr lang="en-US" dirty="0"/>
              <a:t> on Holiday Season – An EVENT</a:t>
            </a:r>
          </a:p>
          <a:p>
            <a:pPr lvl="1"/>
            <a:r>
              <a:rPr lang="en-US" i="1" dirty="0"/>
              <a:t>The Dream Factory </a:t>
            </a:r>
            <a:r>
              <a:rPr lang="en-US" dirty="0"/>
              <a:t>(</a:t>
            </a:r>
            <a:r>
              <a:rPr lang="en-US" i="1" dirty="0" err="1"/>
              <a:t>jaifang</a:t>
            </a:r>
            <a:r>
              <a:rPr lang="en-US" i="1" dirty="0"/>
              <a:t> </a:t>
            </a:r>
            <a:r>
              <a:rPr lang="en-US" i="1" dirty="0" err="1"/>
              <a:t>yifang</a:t>
            </a:r>
            <a:r>
              <a:rPr lang="en-US" i="1" dirty="0"/>
              <a:t>)</a:t>
            </a:r>
            <a:endParaRPr lang="en-GB" i="1" dirty="0"/>
          </a:p>
          <a:p>
            <a:pPr lvl="1"/>
            <a:r>
              <a:rPr lang="en-US" i="1" dirty="0"/>
              <a:t>Be There or Be Square </a:t>
            </a:r>
            <a:r>
              <a:rPr lang="en-US" dirty="0"/>
              <a:t>(</a:t>
            </a:r>
            <a:r>
              <a:rPr lang="en-US" i="1" dirty="0" err="1"/>
              <a:t>bu</a:t>
            </a:r>
            <a:r>
              <a:rPr lang="en-US" i="1" dirty="0"/>
              <a:t> </a:t>
            </a:r>
            <a:r>
              <a:rPr lang="en-US" i="1" dirty="0" err="1"/>
              <a:t>jian</a:t>
            </a:r>
            <a:r>
              <a:rPr lang="en-US" i="1" dirty="0"/>
              <a:t> </a:t>
            </a:r>
            <a:r>
              <a:rPr lang="en-US" i="1" dirty="0" err="1"/>
              <a:t>bu</a:t>
            </a:r>
            <a:r>
              <a:rPr lang="en-US" i="1" dirty="0"/>
              <a:t> san</a:t>
            </a:r>
            <a:r>
              <a:rPr lang="en-US" dirty="0"/>
              <a:t>)</a:t>
            </a:r>
          </a:p>
          <a:p>
            <a:pPr lvl="1"/>
            <a:r>
              <a:rPr lang="en-US" i="1" dirty="0"/>
              <a:t>Big Shot’s Funeral </a:t>
            </a:r>
            <a:r>
              <a:rPr lang="en-US" dirty="0"/>
              <a:t>(</a:t>
            </a:r>
            <a:r>
              <a:rPr lang="en-US" i="1" dirty="0"/>
              <a:t>Da Wan)</a:t>
            </a:r>
          </a:p>
        </p:txBody>
      </p:sp>
    </p:spTree>
    <p:extLst>
      <p:ext uri="{BB962C8B-B14F-4D97-AF65-F5344CB8AC3E}">
        <p14:creationId xmlns:p14="http://schemas.microsoft.com/office/powerpoint/2010/main" val="1183221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BB9E-C4E3-1647-BDA4-FE8979B7BA5F}"/>
              </a:ext>
            </a:extLst>
          </p:cNvPr>
          <p:cNvSpPr>
            <a:spLocks noGrp="1"/>
          </p:cNvSpPr>
          <p:nvPr>
            <p:ph type="title"/>
          </p:nvPr>
        </p:nvSpPr>
        <p:spPr>
          <a:xfrm>
            <a:off x="447597" y="55659"/>
            <a:ext cx="8229600" cy="1143000"/>
          </a:xfrm>
        </p:spPr>
        <p:txBody>
          <a:bodyPr>
            <a:normAutofit fontScale="90000"/>
          </a:bodyPr>
          <a:lstStyle/>
          <a:p>
            <a:r>
              <a:rPr lang="en-US" dirty="0"/>
              <a:t>Feng </a:t>
            </a:r>
            <a:r>
              <a:rPr lang="en-US" dirty="0" err="1"/>
              <a:t>Xiaogang’s</a:t>
            </a:r>
            <a:r>
              <a:rPr lang="en-US" dirty="0"/>
              <a:t> commercial cinema</a:t>
            </a:r>
          </a:p>
        </p:txBody>
      </p:sp>
      <p:pic>
        <p:nvPicPr>
          <p:cNvPr id="6" name="Content Placeholder 5" descr="A picture containing holding, man, woman, standing&#10;&#10;Description automatically generated">
            <a:extLst>
              <a:ext uri="{FF2B5EF4-FFF2-40B4-BE49-F238E27FC236}">
                <a16:creationId xmlns:a16="http://schemas.microsoft.com/office/drawing/2014/main" id="{B0718A4F-F6C0-C545-B4B6-BFE5B22F080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6529" y="1031465"/>
            <a:ext cx="2987040" cy="4267200"/>
          </a:xfrm>
        </p:spPr>
      </p:pic>
      <p:pic>
        <p:nvPicPr>
          <p:cNvPr id="8" name="Content Placeholder 7" descr="A group of people holding a sign posing for the camera&#10;&#10;Description automatically generated">
            <a:extLst>
              <a:ext uri="{FF2B5EF4-FFF2-40B4-BE49-F238E27FC236}">
                <a16:creationId xmlns:a16="http://schemas.microsoft.com/office/drawing/2014/main" id="{41FB710F-A215-5941-B7FE-29703A482AC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059832" y="1052736"/>
            <a:ext cx="2822833" cy="4234250"/>
          </a:xfrm>
        </p:spPr>
      </p:pic>
      <p:pic>
        <p:nvPicPr>
          <p:cNvPr id="14" name="Picture 13" descr="A group of people posing for the camera&#10;&#10;Description automatically generated">
            <a:extLst>
              <a:ext uri="{FF2B5EF4-FFF2-40B4-BE49-F238E27FC236}">
                <a16:creationId xmlns:a16="http://schemas.microsoft.com/office/drawing/2014/main" id="{F76799C2-9626-BB41-9FEC-19F3118541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286" y="1008669"/>
            <a:ext cx="3048000" cy="4267200"/>
          </a:xfrm>
          <a:prstGeom prst="rect">
            <a:avLst/>
          </a:prstGeom>
        </p:spPr>
      </p:pic>
      <p:sp>
        <p:nvSpPr>
          <p:cNvPr id="15" name="TextBox 14">
            <a:extLst>
              <a:ext uri="{FF2B5EF4-FFF2-40B4-BE49-F238E27FC236}">
                <a16:creationId xmlns:a16="http://schemas.microsoft.com/office/drawing/2014/main" id="{E94AAD51-16FC-1446-904A-8EF4D864ABA5}"/>
              </a:ext>
            </a:extLst>
          </p:cNvPr>
          <p:cNvSpPr txBox="1"/>
          <p:nvPr/>
        </p:nvSpPr>
        <p:spPr>
          <a:xfrm>
            <a:off x="356448" y="5445224"/>
            <a:ext cx="8229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Use comedy to hint contemporary social issues</a:t>
            </a:r>
            <a:r>
              <a:rPr lang="zh-CN" altLang="en-US" dirty="0"/>
              <a:t> </a:t>
            </a:r>
            <a:r>
              <a:rPr lang="en-GB" altLang="zh-CN" dirty="0"/>
              <a:t>arise during China’s fast social transformation</a:t>
            </a:r>
            <a:r>
              <a:rPr lang="en-US" altLang="zh-CN" dirty="0"/>
              <a:t>:</a:t>
            </a:r>
            <a:endParaRPr lang="en-US" dirty="0"/>
          </a:p>
          <a:p>
            <a:pPr marL="285750" indent="-285750">
              <a:buFont typeface="Arial" panose="020B0604020202020204" pitchFamily="34" charset="0"/>
              <a:buChar char="•"/>
            </a:pPr>
            <a:r>
              <a:rPr lang="en-US" dirty="0"/>
              <a:t>Loyalty to friends, wife and families / Money worshiping </a:t>
            </a:r>
          </a:p>
          <a:p>
            <a:pPr marL="285750" indent="-285750">
              <a:buFont typeface="Arial" panose="020B0604020202020204" pitchFamily="34" charset="0"/>
              <a:buChar char="•"/>
            </a:pPr>
            <a:r>
              <a:rPr lang="en-US" dirty="0"/>
              <a:t>Local stars and local humous </a:t>
            </a:r>
          </a:p>
        </p:txBody>
      </p:sp>
    </p:spTree>
    <p:extLst>
      <p:ext uri="{BB962C8B-B14F-4D97-AF65-F5344CB8AC3E}">
        <p14:creationId xmlns:p14="http://schemas.microsoft.com/office/powerpoint/2010/main" val="139060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1CD133-7B54-F242-8343-A0726C081E37}"/>
              </a:ext>
            </a:extLst>
          </p:cNvPr>
          <p:cNvSpPr>
            <a:spLocks noGrp="1"/>
          </p:cNvSpPr>
          <p:nvPr>
            <p:ph sz="half" idx="1"/>
          </p:nvPr>
        </p:nvSpPr>
        <p:spPr>
          <a:xfrm>
            <a:off x="359532" y="1147436"/>
            <a:ext cx="8424936" cy="4657828"/>
          </a:xfrm>
        </p:spPr>
        <p:txBody>
          <a:bodyPr>
            <a:normAutofit/>
          </a:bodyPr>
          <a:lstStyle/>
          <a:p>
            <a:r>
              <a:rPr lang="en-US" dirty="0"/>
              <a:t>“The Fifth Generation didn’t enter through the gates but broke in through the windows … the Sixth Generation dug up from underground … There was no longer any space for me inside. So I decided to build a side room …  Now life in the side room is so exciting, even those who occupy the sacred hall want to come in … some have already popped their heads in”</a:t>
            </a:r>
          </a:p>
          <a:p>
            <a:pPr marL="0" indent="0">
              <a:buNone/>
            </a:pPr>
            <a:r>
              <a:rPr lang="en-US" dirty="0"/>
              <a:t> - Feng </a:t>
            </a:r>
            <a:r>
              <a:rPr lang="en-US" dirty="0" err="1"/>
              <a:t>Xiaogang</a:t>
            </a:r>
            <a:r>
              <a:rPr lang="en-US" dirty="0"/>
              <a:t>, 2000</a:t>
            </a:r>
          </a:p>
          <a:p>
            <a:pPr marL="0" indent="0">
              <a:buNone/>
            </a:pPr>
            <a:br>
              <a:rPr lang="en-US" dirty="0"/>
            </a:br>
            <a:endParaRPr lang="en-US" dirty="0"/>
          </a:p>
          <a:p>
            <a:endParaRPr lang="en-US" dirty="0"/>
          </a:p>
        </p:txBody>
      </p:sp>
    </p:spTree>
    <p:extLst>
      <p:ext uri="{BB962C8B-B14F-4D97-AF65-F5344CB8AC3E}">
        <p14:creationId xmlns:p14="http://schemas.microsoft.com/office/powerpoint/2010/main" val="1301243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3DBC438-4F96-894A-8E83-B0A4611C34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9536" y="942503"/>
            <a:ext cx="3068256" cy="4425695"/>
          </a:xfrm>
          <a:prstGeom prst="rect">
            <a:avLst/>
          </a:prstGeom>
        </p:spPr>
      </p:pic>
      <p:pic>
        <p:nvPicPr>
          <p:cNvPr id="9" name="Content Placeholder 7" descr="A group of people posing for a photo&#10;&#10;Description automatically generated">
            <a:extLst>
              <a:ext uri="{FF2B5EF4-FFF2-40B4-BE49-F238E27FC236}">
                <a16:creationId xmlns:a16="http://schemas.microsoft.com/office/drawing/2014/main" id="{D35FB6B1-A0FF-AA4A-A77C-C59E38E6D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7053" y="976192"/>
            <a:ext cx="3068256" cy="4358319"/>
          </a:xfrm>
          <a:prstGeom prst="rect">
            <a:avLst/>
          </a:prstGeom>
        </p:spPr>
      </p:pic>
      <p:pic>
        <p:nvPicPr>
          <p:cNvPr id="13" name="Picture 12" descr="A pile of rocks&#10;&#10;Description automatically generated">
            <a:extLst>
              <a:ext uri="{FF2B5EF4-FFF2-40B4-BE49-F238E27FC236}">
                <a16:creationId xmlns:a16="http://schemas.microsoft.com/office/drawing/2014/main" id="{A0125B80-3580-AF48-9274-C950B9719C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6" y="976192"/>
            <a:ext cx="3068256" cy="4344793"/>
          </a:xfrm>
          <a:prstGeom prst="rect">
            <a:avLst/>
          </a:prstGeom>
        </p:spPr>
      </p:pic>
      <p:sp>
        <p:nvSpPr>
          <p:cNvPr id="14" name="TextBox 13">
            <a:extLst>
              <a:ext uri="{FF2B5EF4-FFF2-40B4-BE49-F238E27FC236}">
                <a16:creationId xmlns:a16="http://schemas.microsoft.com/office/drawing/2014/main" id="{C5350234-2760-1546-89D3-0D22371EC2A8}"/>
              </a:ext>
            </a:extLst>
          </p:cNvPr>
          <p:cNvSpPr txBox="1"/>
          <p:nvPr/>
        </p:nvSpPr>
        <p:spPr>
          <a:xfrm>
            <a:off x="392709" y="334187"/>
            <a:ext cx="8496944" cy="523220"/>
          </a:xfrm>
          <a:prstGeom prst="rect">
            <a:avLst/>
          </a:prstGeom>
          <a:noFill/>
        </p:spPr>
        <p:txBody>
          <a:bodyPr wrap="square" rtlCol="0">
            <a:spAutoFit/>
          </a:bodyPr>
          <a:lstStyle/>
          <a:p>
            <a:r>
              <a:rPr lang="en-US" altLang="zh-CN" sz="2800" dirty="0">
                <a:latin typeface="+mj-lt"/>
              </a:rPr>
              <a:t>Historical</a:t>
            </a:r>
            <a:r>
              <a:rPr lang="zh-CN" altLang="en-US" sz="2800" dirty="0">
                <a:latin typeface="+mj-lt"/>
              </a:rPr>
              <a:t> </a:t>
            </a:r>
            <a:r>
              <a:rPr lang="en-US" altLang="zh-CN" sz="2800" dirty="0">
                <a:latin typeface="+mj-lt"/>
              </a:rPr>
              <a:t>memories</a:t>
            </a:r>
            <a:r>
              <a:rPr lang="en-GB" altLang="zh-CN" sz="2800" dirty="0">
                <a:latin typeface="+mj-lt"/>
              </a:rPr>
              <a:t>,</a:t>
            </a:r>
            <a:r>
              <a:rPr lang="en-US" altLang="zh-CN" sz="2800" dirty="0">
                <a:latin typeface="+mj-lt"/>
              </a:rPr>
              <a:t> National</a:t>
            </a:r>
            <a:r>
              <a:rPr lang="zh-CN" altLang="en-US" sz="2800" dirty="0">
                <a:latin typeface="+mj-lt"/>
              </a:rPr>
              <a:t> </a:t>
            </a:r>
            <a:r>
              <a:rPr lang="en-US" altLang="zh-CN" sz="2800" dirty="0">
                <a:latin typeface="+mj-lt"/>
              </a:rPr>
              <a:t>sentiments</a:t>
            </a:r>
            <a:r>
              <a:rPr lang="zh-CN" altLang="en-US" sz="2800" dirty="0">
                <a:latin typeface="+mj-lt"/>
              </a:rPr>
              <a:t> </a:t>
            </a:r>
            <a:r>
              <a:rPr lang="en-US" altLang="zh-CN" sz="2800" dirty="0">
                <a:latin typeface="+mj-lt"/>
              </a:rPr>
              <a:t>–</a:t>
            </a:r>
            <a:r>
              <a:rPr lang="zh-CN" altLang="en-US" sz="2800" dirty="0">
                <a:latin typeface="+mj-lt"/>
              </a:rPr>
              <a:t> </a:t>
            </a:r>
            <a:r>
              <a:rPr lang="en-US" altLang="zh-CN" sz="2800" dirty="0">
                <a:latin typeface="+mj-lt"/>
              </a:rPr>
              <a:t>weepie films</a:t>
            </a:r>
            <a:r>
              <a:rPr lang="zh-CN" altLang="en-US" sz="2800" dirty="0">
                <a:latin typeface="+mj-lt"/>
              </a:rPr>
              <a:t>  </a:t>
            </a:r>
            <a:endParaRPr lang="en-US" sz="2800" dirty="0">
              <a:latin typeface="+mj-lt"/>
            </a:endParaRPr>
          </a:p>
        </p:txBody>
      </p:sp>
      <p:sp>
        <p:nvSpPr>
          <p:cNvPr id="15" name="TextBox 14">
            <a:extLst>
              <a:ext uri="{FF2B5EF4-FFF2-40B4-BE49-F238E27FC236}">
                <a16:creationId xmlns:a16="http://schemas.microsoft.com/office/drawing/2014/main" id="{9A157162-CA4C-7F44-BF99-0179E9258658}"/>
              </a:ext>
            </a:extLst>
          </p:cNvPr>
          <p:cNvSpPr txBox="1"/>
          <p:nvPr/>
        </p:nvSpPr>
        <p:spPr>
          <a:xfrm>
            <a:off x="254990" y="5439770"/>
            <a:ext cx="2828355" cy="369332"/>
          </a:xfrm>
          <a:prstGeom prst="rect">
            <a:avLst/>
          </a:prstGeom>
          <a:noFill/>
        </p:spPr>
        <p:txBody>
          <a:bodyPr wrap="square" rtlCol="0">
            <a:spAutoFit/>
          </a:bodyPr>
          <a:lstStyle/>
          <a:p>
            <a:r>
              <a:rPr lang="en-US" dirty="0"/>
              <a:t>Massive earthquake 1976</a:t>
            </a:r>
          </a:p>
        </p:txBody>
      </p:sp>
      <p:sp>
        <p:nvSpPr>
          <p:cNvPr id="16" name="TextBox 15">
            <a:extLst>
              <a:ext uri="{FF2B5EF4-FFF2-40B4-BE49-F238E27FC236}">
                <a16:creationId xmlns:a16="http://schemas.microsoft.com/office/drawing/2014/main" id="{353D9707-C90F-D14F-9DC6-F9D43799CCF8}"/>
              </a:ext>
            </a:extLst>
          </p:cNvPr>
          <p:cNvSpPr txBox="1"/>
          <p:nvPr/>
        </p:nvSpPr>
        <p:spPr>
          <a:xfrm>
            <a:off x="3153799" y="5389778"/>
            <a:ext cx="2974764" cy="1754326"/>
          </a:xfrm>
          <a:prstGeom prst="rect">
            <a:avLst/>
          </a:prstGeom>
          <a:noFill/>
        </p:spPr>
        <p:txBody>
          <a:bodyPr wrap="square" rtlCol="0">
            <a:spAutoFit/>
          </a:bodyPr>
          <a:lstStyle/>
          <a:p>
            <a:r>
              <a:rPr lang="en-US" dirty="0"/>
              <a:t>Great Famine in 1942</a:t>
            </a:r>
          </a:p>
          <a:p>
            <a:r>
              <a:rPr lang="en-US" dirty="0"/>
              <a:t>China’s submission to ‘best foreign language film’ in 2013</a:t>
            </a:r>
          </a:p>
          <a:p>
            <a:r>
              <a:rPr lang="en-GB" dirty="0">
                <a:hlinkClick r:id="rId5"/>
              </a:rPr>
              <a:t>https://www.youtube.com/watch?v=_Zwc-rfdC8c</a:t>
            </a:r>
            <a:endParaRPr lang="en-US" dirty="0"/>
          </a:p>
          <a:p>
            <a:endParaRPr lang="en-US" dirty="0"/>
          </a:p>
        </p:txBody>
      </p:sp>
      <p:sp>
        <p:nvSpPr>
          <p:cNvPr id="17" name="TextBox 16">
            <a:extLst>
              <a:ext uri="{FF2B5EF4-FFF2-40B4-BE49-F238E27FC236}">
                <a16:creationId xmlns:a16="http://schemas.microsoft.com/office/drawing/2014/main" id="{FE57C576-0957-A140-9384-37A795CC6252}"/>
              </a:ext>
            </a:extLst>
          </p:cNvPr>
          <p:cNvSpPr txBox="1"/>
          <p:nvPr/>
        </p:nvSpPr>
        <p:spPr>
          <a:xfrm>
            <a:off x="6372200" y="5419148"/>
            <a:ext cx="2630157" cy="1200329"/>
          </a:xfrm>
          <a:prstGeom prst="rect">
            <a:avLst/>
          </a:prstGeom>
          <a:noFill/>
        </p:spPr>
        <p:txBody>
          <a:bodyPr wrap="square" rtlCol="0">
            <a:spAutoFit/>
          </a:bodyPr>
          <a:lstStyle/>
          <a:p>
            <a:r>
              <a:rPr lang="en-US" dirty="0"/>
              <a:t>Personal life interrupted </a:t>
            </a:r>
          </a:p>
          <a:p>
            <a:r>
              <a:rPr lang="en-US" dirty="0"/>
              <a:t>by political changes</a:t>
            </a:r>
          </a:p>
          <a:p>
            <a:r>
              <a:rPr lang="en-GB" dirty="0">
                <a:hlinkClick r:id="rId6"/>
              </a:rPr>
              <a:t>https://www.youtube.com/watch?v=n3U_ni90dxI</a:t>
            </a:r>
            <a:endParaRPr lang="en-US" dirty="0"/>
          </a:p>
        </p:txBody>
      </p:sp>
    </p:spTree>
    <p:extLst>
      <p:ext uri="{BB962C8B-B14F-4D97-AF65-F5344CB8AC3E}">
        <p14:creationId xmlns:p14="http://schemas.microsoft.com/office/powerpoint/2010/main" val="2500498190"/>
      </p:ext>
    </p:extLst>
  </p:cSld>
  <p:clrMapOvr>
    <a:masterClrMapping/>
  </p:clrMapOvr>
</p:sld>
</file>

<file path=ppt/theme/theme1.xml><?xml version="1.0" encoding="utf-8"?>
<a:theme xmlns:a="http://schemas.openxmlformats.org/drawingml/2006/main" name="Office Theme">
  <a:themeElements>
    <a:clrScheme name="Custom 4">
      <a:dk1>
        <a:srgbClr val="C00000"/>
      </a:dk1>
      <a:lt1>
        <a:sysClr val="window" lastClr="FFFFFF"/>
      </a:lt1>
      <a:dk2>
        <a:srgbClr val="1F497D"/>
      </a:dk2>
      <a:lt2>
        <a:srgbClr val="EEECE1"/>
      </a:lt2>
      <a:accent1>
        <a:srgbClr val="4F81BD"/>
      </a:accent1>
      <a:accent2>
        <a:srgbClr val="C00000"/>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3110</TotalTime>
  <Words>1829</Words>
  <Application>Microsoft Macintosh PowerPoint</Application>
  <PresentationFormat>On-screen Show (4:3)</PresentationFormat>
  <Paragraphs>167</Paragraphs>
  <Slides>43</Slides>
  <Notes>1</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Arial</vt:lpstr>
      <vt:lpstr>Calibri</vt:lpstr>
      <vt:lpstr>Office Theme</vt:lpstr>
      <vt:lpstr>Week 4: Local blockbusters, national sentiments and identities </vt:lpstr>
      <vt:lpstr>1990s Cinema</vt:lpstr>
      <vt:lpstr>The Opium War (1997)</vt:lpstr>
      <vt:lpstr>Titanic</vt:lpstr>
      <vt:lpstr>New Genre Film – The New Year Comedy</vt:lpstr>
      <vt:lpstr>The Chinese ‘Event’ Movie</vt:lpstr>
      <vt:lpstr>Feng Xiaogang’s commercial cinema</vt:lpstr>
      <vt:lpstr>PowerPoint Presentation</vt:lpstr>
      <vt:lpstr>PowerPoint Presentation</vt:lpstr>
      <vt:lpstr>Aftershock</vt:lpstr>
      <vt:lpstr>Huayi Brothers Media Corp. -</vt:lpstr>
      <vt:lpstr>World Trade Organisation Accession - 2001</vt:lpstr>
      <vt:lpstr>WTO Accession </vt:lpstr>
      <vt:lpstr>Zhang Yimou at Cannes 1999</vt:lpstr>
      <vt:lpstr>The Most Written About Chinese Film Ever</vt:lpstr>
      <vt:lpstr>Wuxia Heritage</vt:lpstr>
      <vt:lpstr>Red Cliff 1 and 2 (2008/9)</vt:lpstr>
      <vt:lpstr>Marketing Sophistication?</vt:lpstr>
      <vt:lpstr>Beyond National Humiliation Nanjing! Nanjing! (2009)</vt:lpstr>
      <vt:lpstr>PowerPoint Presentation</vt:lpstr>
      <vt:lpstr>The Founding of a Republic (2009)</vt:lpstr>
      <vt:lpstr>Is that Jackie Chan?!? Oooh look! It’s Jackie Chan!!!</vt:lpstr>
      <vt:lpstr>The Beginning of the Great Revival (2011)</vt:lpstr>
      <vt:lpstr>Handsome Liu, Handsome Mao</vt:lpstr>
      <vt:lpstr>Fan BingBing – An Improbably Beautiful Empress Dowager Longyu</vt:lpstr>
      <vt:lpstr>Soft Power Ambitions</vt:lpstr>
      <vt:lpstr>Hu Jintao and Soft Power</vt:lpstr>
      <vt:lpstr>Xi’s leadership (2013 - ) China’s expanding international influence</vt:lpstr>
      <vt:lpstr>PowerPoint Presentation</vt:lpstr>
      <vt:lpstr>Belt and Road Initiative</vt:lpstr>
      <vt:lpstr>National sentiments </vt:lpstr>
      <vt:lpstr>PowerPoint Presentation</vt:lpstr>
      <vt:lpstr>PowerPoint Presentation</vt:lpstr>
      <vt:lpstr>PowerPoint Presentation</vt:lpstr>
      <vt:lpstr>PowerPoint Presentation</vt:lpstr>
      <vt:lpstr>PowerPoint Presentation</vt:lpstr>
      <vt:lpstr>Hymns to the Hero – revolutionary song</vt:lpstr>
      <vt:lpstr>PowerPoint Presentation</vt:lpstr>
      <vt:lpstr>PowerPoint Presentation</vt:lpstr>
      <vt:lpstr>Censorship and public release</vt:lpstr>
      <vt:lpstr>Nostalgia and Nostophobia</vt:lpstr>
      <vt:lpstr>The lyrics of Sumptuous Flowers become a metaphor for a past that is both innocent and traumatic: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Blockbusters</dc:title>
  <dc:creator>Kenna</dc:creator>
  <cp:lastModifiedBy>Kiki Yu</cp:lastModifiedBy>
  <cp:revision>80</cp:revision>
  <dcterms:created xsi:type="dcterms:W3CDTF">2013-10-22T03:40:41Z</dcterms:created>
  <dcterms:modified xsi:type="dcterms:W3CDTF">2022-10-20T08:06:59Z</dcterms:modified>
</cp:coreProperties>
</file>