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8" r:id="rId4"/>
    <p:sldId id="272" r:id="rId5"/>
    <p:sldId id="271" r:id="rId6"/>
    <p:sldId id="257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75" r:id="rId17"/>
    <p:sldId id="276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13"/>
    <p:restoredTop sz="94663"/>
  </p:normalViewPr>
  <p:slideViewPr>
    <p:cSldViewPr>
      <p:cViewPr varScale="1">
        <p:scale>
          <a:sx n="117" d="100"/>
          <a:sy n="117" d="100"/>
        </p:scale>
        <p:origin x="13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Bibliography Compilation and Referencing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Info taken from the </a:t>
            </a:r>
            <a:r>
              <a:rPr lang="en-GB" i="1" dirty="0"/>
              <a:t>SLLF Undergraduate Handbook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Journal 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Ferguson, Charles A. (1950), ‘</a:t>
            </a:r>
            <a:r>
              <a:rPr lang="en-GB" dirty="0" err="1"/>
              <a:t>Diglossia</a:t>
            </a:r>
            <a:r>
              <a:rPr lang="en-GB" dirty="0"/>
              <a:t>’, </a:t>
            </a:r>
            <a:r>
              <a:rPr lang="en-GB" i="1" dirty="0"/>
              <a:t>Word</a:t>
            </a:r>
            <a:r>
              <a:rPr lang="en-GB" dirty="0"/>
              <a:t>, 15: 325-40.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Journal Articles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Surname of author followed by a comma</a:t>
            </a:r>
          </a:p>
          <a:p>
            <a:r>
              <a:rPr lang="en-GB" dirty="0"/>
              <a:t>Author’s first name/initials </a:t>
            </a:r>
          </a:p>
          <a:p>
            <a:r>
              <a:rPr lang="en-GB" dirty="0"/>
              <a:t>Year in parentheses followed by a comma</a:t>
            </a:r>
          </a:p>
          <a:p>
            <a:r>
              <a:rPr lang="en-GB" dirty="0"/>
              <a:t>Title of article in single quotation marks followed by a comma</a:t>
            </a:r>
          </a:p>
          <a:p>
            <a:r>
              <a:rPr lang="en-GB" dirty="0"/>
              <a:t>Name of the journal in italics followed by a comma</a:t>
            </a:r>
          </a:p>
          <a:p>
            <a:r>
              <a:rPr lang="en-GB" dirty="0"/>
              <a:t>Volume number followed by a colon</a:t>
            </a:r>
          </a:p>
          <a:p>
            <a:r>
              <a:rPr lang="en-GB" dirty="0"/>
              <a:t>First and last pages of the article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3C4DDC-8FE0-5647-822E-EB4219DB23C3}"/>
              </a:ext>
            </a:extLst>
          </p:cNvPr>
          <p:cNvSpPr/>
          <p:nvPr/>
        </p:nvSpPr>
        <p:spPr>
          <a:xfrm>
            <a:off x="2286000" y="598555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GB" dirty="0"/>
              <a:t>Ferguson, Charles A. (1950), ‘</a:t>
            </a:r>
            <a:r>
              <a:rPr lang="en-GB" dirty="0" err="1"/>
              <a:t>Diglossia</a:t>
            </a:r>
            <a:r>
              <a:rPr lang="en-GB" dirty="0"/>
              <a:t>’, </a:t>
            </a:r>
            <a:r>
              <a:rPr lang="en-GB" i="1" dirty="0"/>
              <a:t>Word</a:t>
            </a:r>
            <a:r>
              <a:rPr lang="en-GB" dirty="0"/>
              <a:t>, 15: 325-40.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Articles in Collected/Edited Volumes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/>
              <a:t>    Crystal, David (1980), ‘Neglected Grammatical Factors in Conversational English’, in </a:t>
            </a:r>
            <a:r>
              <a:rPr lang="en-GB" i="1" dirty="0"/>
              <a:t>Studies in English Linguistics: For Randolph Quirk</a:t>
            </a:r>
            <a:r>
              <a:rPr lang="en-GB" dirty="0"/>
              <a:t>, ed. Sidney </a:t>
            </a:r>
            <a:r>
              <a:rPr lang="en-GB" dirty="0" err="1"/>
              <a:t>Greenbaum</a:t>
            </a:r>
            <a:r>
              <a:rPr lang="en-GB" dirty="0"/>
              <a:t>, Geoffrey Leach &amp; Jan </a:t>
            </a:r>
            <a:r>
              <a:rPr lang="en-GB" dirty="0" err="1"/>
              <a:t>Svartvik</a:t>
            </a:r>
            <a:r>
              <a:rPr lang="en-GB" dirty="0"/>
              <a:t> (London: Longman) pp. 150-187.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Chapters in Collected/Edited Volumes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Surname of author followed by a comma</a:t>
            </a:r>
          </a:p>
          <a:p>
            <a:r>
              <a:rPr lang="en-GB" dirty="0"/>
              <a:t>Author’s first name /initials </a:t>
            </a:r>
          </a:p>
          <a:p>
            <a:r>
              <a:rPr lang="en-GB" dirty="0"/>
              <a:t>Date of publication in parentheses followed by a comma</a:t>
            </a:r>
          </a:p>
          <a:p>
            <a:r>
              <a:rPr lang="en-GB" dirty="0"/>
              <a:t>Title of chapter in single quotation marks followed by a comma and the word ‘in’</a:t>
            </a:r>
          </a:p>
          <a:p>
            <a:r>
              <a:rPr lang="en-GB" dirty="0"/>
              <a:t>Title of book in italics in which the chapter appears followed by a comma</a:t>
            </a:r>
          </a:p>
          <a:p>
            <a:r>
              <a:rPr lang="en-GB" dirty="0"/>
              <a:t>The abbreviation ed./</a:t>
            </a:r>
            <a:r>
              <a:rPr lang="en-GB" dirty="0" err="1"/>
              <a:t>eds</a:t>
            </a:r>
            <a:r>
              <a:rPr lang="en-GB" dirty="0"/>
              <a:t> (= editor/editors) followed by first name/initials and surname of the editor/s of the volume</a:t>
            </a:r>
          </a:p>
          <a:p>
            <a:r>
              <a:rPr lang="en-GB" dirty="0"/>
              <a:t>Place of publication followed by a colon and name of the publisher - all in parentheses</a:t>
            </a:r>
          </a:p>
          <a:p>
            <a:r>
              <a:rPr lang="en-GB" dirty="0"/>
              <a:t>The abbreviation pp. (= pages) followed by the first and last page numbers of the article/chapter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Electronic Media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Borrow, George (1996), </a:t>
            </a:r>
            <a:r>
              <a:rPr lang="en-GB" i="1" dirty="0"/>
              <a:t>The </a:t>
            </a:r>
            <a:r>
              <a:rPr lang="en-GB" i="1" dirty="0" err="1"/>
              <a:t>Zincali</a:t>
            </a:r>
            <a:r>
              <a:rPr lang="en-GB" i="1" dirty="0"/>
              <a:t>: An Account of the Gypsies of Spain</a:t>
            </a:r>
            <a:r>
              <a:rPr lang="en-GB" dirty="0"/>
              <a:t>, Project Gutenberg &lt;ftp://ftp.ibiblio.org/pub/docs/books/gutenberg/etext96/zncli10.txt&gt;, accessed 20 August 2002.</a:t>
            </a:r>
          </a:p>
          <a:p>
            <a:pPr>
              <a:buNone/>
            </a:pPr>
            <a:r>
              <a:rPr lang="en-GB" dirty="0"/>
              <a:t> OR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GB" dirty="0"/>
              <a:t>Electronic Media,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Bowmal</a:t>
            </a:r>
            <a:r>
              <a:rPr lang="en-GB" dirty="0"/>
              <a:t>, Paul et al. (1999), ‘Why “Polemics: Against Cultural Studies”?’, </a:t>
            </a:r>
            <a:r>
              <a:rPr lang="en-GB" i="1" dirty="0"/>
              <a:t>Parallax</a:t>
            </a:r>
            <a:r>
              <a:rPr lang="en-GB" dirty="0"/>
              <a:t> [online journal], 5 (2): 1-2</a:t>
            </a:r>
          </a:p>
          <a:p>
            <a:pPr>
              <a:buNone/>
            </a:pPr>
            <a:r>
              <a:rPr lang="en-GB" dirty="0"/>
              <a:t>   &lt;http://ninetta.catchword.com&gt;, accessed 20 August 2002.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Notes: first source was originally in print, second only online, hence different ways of entering in bibliography. </a:t>
            </a:r>
          </a:p>
          <a:p>
            <a:pPr>
              <a:buNone/>
            </a:pPr>
            <a:r>
              <a:rPr lang="en-GB" dirty="0"/>
              <a:t>Always put web address in &lt; &gt;, starting a separate line for web addresses</a:t>
            </a:r>
          </a:p>
          <a:p>
            <a:pPr>
              <a:buNone/>
            </a:pPr>
            <a:r>
              <a:rPr lang="en-GB" dirty="0"/>
              <a:t>Always provide an access date (web pages are frequently edited, put up and taken down)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GB" dirty="0"/>
              <a:t>3) Proper Academic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Books</a:t>
            </a:r>
          </a:p>
          <a:p>
            <a:r>
              <a:rPr lang="en-GB" dirty="0"/>
              <a:t>Journal Articles</a:t>
            </a:r>
          </a:p>
          <a:p>
            <a:r>
              <a:rPr lang="en-GB" dirty="0"/>
              <a:t>Articles/reviews in reputable newspapers (referenced like articles in journals)</a:t>
            </a:r>
          </a:p>
          <a:p>
            <a:r>
              <a:rPr lang="en-GB" dirty="0"/>
              <a:t>Documentaries (referenced like any other film)</a:t>
            </a:r>
          </a:p>
          <a:p>
            <a:r>
              <a:rPr lang="en-GB" dirty="0"/>
              <a:t>Websites of reputable sources (e.g. recognised authors, critics or institutions [e.g. the BBC, </a:t>
            </a:r>
            <a:r>
              <a:rPr lang="en-GB" i="1" dirty="0"/>
              <a:t>The Times </a:t>
            </a:r>
            <a:r>
              <a:rPr lang="en-GB" dirty="0"/>
              <a:t>newspaper], etc.)</a:t>
            </a:r>
          </a:p>
          <a:p>
            <a:pPr>
              <a:buNone/>
            </a:pPr>
            <a:r>
              <a:rPr lang="en-GB" dirty="0"/>
              <a:t>Access academic sources via libraries (QM, Senate House) and on-line: electronic texts through QM library website, </a:t>
            </a:r>
            <a:r>
              <a:rPr lang="en-GB" dirty="0" err="1"/>
              <a:t>Jstor</a:t>
            </a:r>
            <a:r>
              <a:rPr lang="en-GB" dirty="0"/>
              <a:t>, Project Guttenberg, etc. </a:t>
            </a:r>
          </a:p>
          <a:p>
            <a:pPr>
              <a:buNone/>
            </a:pPr>
            <a:r>
              <a:rPr lang="en-GB" dirty="0"/>
              <a:t>QM library offers tours, tutorials, etc. – use these!!</a:t>
            </a:r>
          </a:p>
          <a:p>
            <a:pPr>
              <a:buNone/>
            </a:pPr>
            <a:r>
              <a:rPr lang="en-GB" b="1" dirty="0"/>
              <a:t>NOT academic sources </a:t>
            </a:r>
            <a:r>
              <a:rPr lang="en-GB" dirty="0"/>
              <a:t>= general use/interest websites, e.g. Wikipedia; GCSE or A Level study aids, e.g. </a:t>
            </a:r>
            <a:r>
              <a:rPr lang="en-GB" i="1" dirty="0"/>
              <a:t>Spark Notes</a:t>
            </a:r>
            <a:r>
              <a:rPr lang="en-GB" dirty="0"/>
              <a:t>; random, anonymous websites; and so on 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GB" sz="3200" dirty="0"/>
              <a:t>4) Integrating Quotation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9342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Always intro. quotation – no stand alone sentences made up entirely of a quote</a:t>
            </a:r>
          </a:p>
          <a:p>
            <a:r>
              <a:rPr lang="en-GB" dirty="0"/>
              <a:t>Quote so that sentence is grammatically correct. 2 ways of doing this:</a:t>
            </a:r>
          </a:p>
          <a:p>
            <a:pPr marL="514350" indent="-514350">
              <a:buAutoNum type="arabicParenR"/>
            </a:pPr>
            <a:r>
              <a:rPr lang="en-GB" dirty="0"/>
              <a:t>Build sentence around quote: </a:t>
            </a:r>
          </a:p>
          <a:p>
            <a:pPr marL="514350" indent="-514350">
              <a:buNone/>
            </a:pPr>
            <a:r>
              <a:rPr lang="en-GB" dirty="0"/>
              <a:t>According to James Milner, the ‘primary conflict of the </a:t>
            </a:r>
            <a:r>
              <a:rPr lang="en-GB" i="1" dirty="0" err="1"/>
              <a:t>Hildebrandslied</a:t>
            </a:r>
            <a:r>
              <a:rPr lang="en-GB" dirty="0"/>
              <a:t> is the hero’s impossible choice between political and clan loyalties’ (1987: 24).</a:t>
            </a:r>
          </a:p>
          <a:p>
            <a:pPr>
              <a:buNone/>
            </a:pPr>
            <a:r>
              <a:rPr lang="en-GB" dirty="0"/>
              <a:t>OR 2) Edit quote, using […]/[ ] to show where parts have been removed/added:</a:t>
            </a:r>
          </a:p>
          <a:p>
            <a:pPr>
              <a:buNone/>
            </a:pPr>
            <a:r>
              <a:rPr lang="en-GB" dirty="0"/>
              <a:t> In my ending, the ‘primary conflict […] between [Hildebrand’s] political and clan loyalties’ (Milner 1987: 24) is indicated when his sword waivers before striking the fatal blow. </a:t>
            </a:r>
          </a:p>
          <a:p>
            <a:r>
              <a:rPr lang="en-GB" dirty="0"/>
              <a:t>Quote to illustrate arguments; ensure quote used actually does so! Do not quote for the sake of it  </a:t>
            </a:r>
          </a:p>
          <a:p>
            <a:pPr>
              <a:buNone/>
            </a:pPr>
            <a:r>
              <a:rPr lang="en-GB" dirty="0"/>
              <a:t>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GB" dirty="0"/>
              <a:t>5) General Tips and Info – References and Bibliographies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GB" dirty="0"/>
              <a:t>No date for source use n. d. </a:t>
            </a:r>
          </a:p>
          <a:p>
            <a:pPr>
              <a:buNone/>
            </a:pPr>
            <a:r>
              <a:rPr lang="en-GB" dirty="0"/>
              <a:t> e.g. (Milner </a:t>
            </a:r>
            <a:r>
              <a:rPr lang="en-GB" dirty="0" err="1"/>
              <a:t>n.d</a:t>
            </a:r>
            <a:r>
              <a:rPr lang="en-GB" dirty="0"/>
              <a:t>.: 24)</a:t>
            </a:r>
          </a:p>
          <a:p>
            <a:r>
              <a:rPr lang="en-GB" dirty="0"/>
              <a:t>No author then use n. a.</a:t>
            </a:r>
          </a:p>
          <a:p>
            <a:pPr>
              <a:buNone/>
            </a:pPr>
            <a:r>
              <a:rPr lang="en-GB" dirty="0"/>
              <a:t> e.g. (</a:t>
            </a:r>
            <a:r>
              <a:rPr lang="en-GB" dirty="0" err="1"/>
              <a:t>n.a</a:t>
            </a:r>
            <a:r>
              <a:rPr lang="en-GB" dirty="0"/>
              <a:t>. 1987: 24)</a:t>
            </a:r>
          </a:p>
          <a:p>
            <a:r>
              <a:rPr lang="en-GB" dirty="0"/>
              <a:t>No page then use n. p. </a:t>
            </a:r>
          </a:p>
          <a:p>
            <a:pPr>
              <a:buNone/>
            </a:pPr>
            <a:r>
              <a:rPr lang="en-GB" dirty="0"/>
              <a:t> e.g. (Milner 1987: </a:t>
            </a:r>
            <a:r>
              <a:rPr lang="en-GB" dirty="0" err="1"/>
              <a:t>n.p</a:t>
            </a:r>
            <a:r>
              <a:rPr lang="en-GB" dirty="0"/>
              <a:t>.)</a:t>
            </a:r>
          </a:p>
          <a:p>
            <a:pPr>
              <a:buNone/>
            </a:pPr>
            <a:r>
              <a:rPr lang="en-GB" dirty="0"/>
              <a:t>Missing page numbers common with websites. However, avoid general interest/use websites – aim for ones that may not have page numbers but do have dates and esp. authors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Tips and Info, cont’d - Bibliographies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Include every text referred to in your assignment as well as those actually quoted from in bibliography</a:t>
            </a:r>
          </a:p>
          <a:p>
            <a:r>
              <a:rPr lang="en-GB" dirty="0"/>
              <a:t>Do not number/bullet point entries - arrange alphabetically by author’s last name</a:t>
            </a:r>
          </a:p>
          <a:p>
            <a:r>
              <a:rPr lang="en-GB" dirty="0"/>
              <a:t>First line of each entry is hanging (i.e. indented. ‘Hanging’ formatting found under ‘paragraph’ tab on Microsoft Word)</a:t>
            </a:r>
          </a:p>
          <a:p>
            <a:r>
              <a:rPr lang="en-GB" dirty="0"/>
              <a:t>Space needed between each entry</a:t>
            </a:r>
          </a:p>
          <a:p>
            <a:r>
              <a:rPr lang="en-GB" dirty="0"/>
              <a:t>Do not include </a:t>
            </a:r>
            <a:r>
              <a:rPr lang="en-GB" dirty="0" err="1"/>
              <a:t>Jstor</a:t>
            </a:r>
            <a:r>
              <a:rPr lang="en-GB" dirty="0"/>
              <a:t> website info in bibliography – </a:t>
            </a:r>
            <a:r>
              <a:rPr lang="en-GB" dirty="0" err="1"/>
              <a:t>Jstor</a:t>
            </a:r>
            <a:r>
              <a:rPr lang="en-GB" dirty="0"/>
              <a:t> is just a library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GB" dirty="0"/>
              <a:t>Where and why of bibliographies and referencing </a:t>
            </a:r>
          </a:p>
          <a:p>
            <a:pPr marL="514350" indent="-514350">
              <a:buAutoNum type="arabicParenR"/>
            </a:pPr>
            <a:r>
              <a:rPr lang="en-GB" dirty="0"/>
              <a:t>How to create author-date (in-text) references, and how to include books, films, journal articles, chapters in edited volumes &amp; web sources in a bibliography</a:t>
            </a:r>
          </a:p>
          <a:p>
            <a:pPr>
              <a:buNone/>
            </a:pPr>
            <a:r>
              <a:rPr lang="en-GB" dirty="0"/>
              <a:t>3) Proper academic sources (what/what not to use )</a:t>
            </a:r>
          </a:p>
          <a:p>
            <a:pPr>
              <a:buNone/>
            </a:pPr>
            <a:r>
              <a:rPr lang="en-GB" dirty="0"/>
              <a:t>4) Integrating quotation</a:t>
            </a:r>
          </a:p>
          <a:p>
            <a:pPr>
              <a:buNone/>
            </a:pPr>
            <a:r>
              <a:rPr lang="en-GB" dirty="0"/>
              <a:t>5) General tips and info</a:t>
            </a:r>
          </a:p>
          <a:p>
            <a:pPr>
              <a:buNone/>
            </a:pP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1) Where &amp; Why of Bibliography and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6294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Where? </a:t>
            </a:r>
          </a:p>
          <a:p>
            <a:pPr>
              <a:buNone/>
            </a:pPr>
            <a:r>
              <a:rPr lang="en-GB" dirty="0"/>
              <a:t>References come after quote/paraphrasing and preferably just before punctuation </a:t>
            </a:r>
          </a:p>
          <a:p>
            <a:pPr>
              <a:buNone/>
            </a:pPr>
            <a:r>
              <a:rPr lang="en-GB" dirty="0"/>
              <a:t>e.g. According to James Milner, the ‘primary conflict of the </a:t>
            </a:r>
            <a:r>
              <a:rPr lang="en-GB" i="1" dirty="0" err="1"/>
              <a:t>Hildebrandslied</a:t>
            </a:r>
            <a:r>
              <a:rPr lang="en-GB" dirty="0"/>
              <a:t> is the hero’s impossible choice between political and clan loyalties; that is, between fealty and paternity’ (1987: 24). </a:t>
            </a:r>
          </a:p>
          <a:p>
            <a:pPr>
              <a:buNone/>
            </a:pPr>
            <a:r>
              <a:rPr lang="en-GB" dirty="0"/>
              <a:t>OR </a:t>
            </a:r>
          </a:p>
          <a:p>
            <a:pPr>
              <a:buNone/>
            </a:pPr>
            <a:r>
              <a:rPr lang="en-GB" dirty="0"/>
              <a:t>In my ending the ‘primary conflict […] between political and clan loyalties’, that is, Hildebrand’s ‘impossible choice’ (Milner 1987: 24), is suggested when his sword waivers before striking the fatal blow.  </a:t>
            </a:r>
          </a:p>
          <a:p>
            <a:pPr>
              <a:buNone/>
            </a:pPr>
            <a:r>
              <a:rPr lang="en-GB" dirty="0"/>
              <a:t>OR </a:t>
            </a:r>
          </a:p>
          <a:p>
            <a:pPr>
              <a:buNone/>
            </a:pPr>
            <a:r>
              <a:rPr lang="en-GB" dirty="0"/>
              <a:t>When constructing my ending, I considered James Milner’s argument that the central tension of the lay concerns Hildebrand’s struggle between loyalty to his son and loyalty his lord (1987: 24).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Autofit/>
          </a:bodyPr>
          <a:lstStyle/>
          <a:p>
            <a:r>
              <a:rPr lang="en-GB" sz="3600" dirty="0"/>
              <a:t>Where and Why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Bibliography: comes at the end of the assignment</a:t>
            </a:r>
          </a:p>
          <a:p>
            <a:r>
              <a:rPr lang="en-GB" dirty="0"/>
              <a:t>Why reference and provide a bibliography?</a:t>
            </a:r>
          </a:p>
          <a:p>
            <a:pPr marL="514350" indent="-514350">
              <a:buAutoNum type="alphaUcParenR"/>
            </a:pPr>
            <a:r>
              <a:rPr lang="en-GB" dirty="0"/>
              <a:t>Because it is the honest thing to do</a:t>
            </a:r>
          </a:p>
          <a:p>
            <a:pPr marL="514350" indent="-514350">
              <a:buAutoNum type="alphaUcParenR"/>
            </a:pPr>
            <a:r>
              <a:rPr lang="en-GB" dirty="0"/>
              <a:t>Because you MUST – plagiarism is an offence that can result in expulsion from QMUL</a:t>
            </a:r>
          </a:p>
          <a:p>
            <a:pPr marL="514350" indent="-514350">
              <a:buAutoNum type="alphaUcParenR"/>
            </a:pPr>
            <a:r>
              <a:rPr lang="en-GB" dirty="0"/>
              <a:t>Because readers need to be able to locate for themselves any external source referred to in a piece of academic writing</a:t>
            </a:r>
          </a:p>
          <a:p>
            <a:pPr marL="514350" indent="-514350">
              <a:buAutoNum type="alphaUcParenR"/>
            </a:pPr>
            <a:r>
              <a:rPr lang="en-GB" dirty="0"/>
              <a:t>Because using proper academic sources, i.e. conducting research, is a good thing. So show us when and where you have done this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2) How to Create References and Entries for a Bibliography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Author-date references = (author’s last name year of </a:t>
            </a:r>
            <a:r>
              <a:rPr lang="en-GB" u="sng" dirty="0"/>
              <a:t>your edition </a:t>
            </a:r>
            <a:r>
              <a:rPr lang="en-GB" dirty="0"/>
              <a:t>of the text: page number), e.g. (Milner 1987: 24) </a:t>
            </a:r>
          </a:p>
          <a:p>
            <a:pPr>
              <a:buNone/>
            </a:pPr>
            <a:r>
              <a:rPr lang="en-GB" b="1" dirty="0"/>
              <a:t>DO NOT use the original publication date in references unless you are quoting from the first edition!</a:t>
            </a:r>
          </a:p>
          <a:p>
            <a:pPr>
              <a:buNone/>
            </a:pPr>
            <a:r>
              <a:rPr lang="en-GB" dirty="0"/>
              <a:t>The following slides show you how to create bibliographic entries for:</a:t>
            </a:r>
          </a:p>
          <a:p>
            <a:r>
              <a:rPr lang="en-GB" dirty="0"/>
              <a:t>Books</a:t>
            </a:r>
          </a:p>
          <a:p>
            <a:r>
              <a:rPr lang="en-GB" dirty="0"/>
              <a:t>Films</a:t>
            </a:r>
          </a:p>
          <a:p>
            <a:r>
              <a:rPr lang="en-GB" dirty="0"/>
              <a:t>Journal articles</a:t>
            </a:r>
          </a:p>
          <a:p>
            <a:r>
              <a:rPr lang="en-GB" dirty="0"/>
              <a:t>Articles in collected/edited volumes (i.e. chapters in books)</a:t>
            </a:r>
          </a:p>
          <a:p>
            <a:r>
              <a:rPr lang="en-GB" dirty="0"/>
              <a:t>Web sources</a:t>
            </a: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endParaRPr lang="en-GB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Garman, Michael (1990), </a:t>
            </a:r>
            <a:r>
              <a:rPr lang="en-GB" i="1" dirty="0"/>
              <a:t>Psycholinguistics</a:t>
            </a:r>
            <a:r>
              <a:rPr lang="en-GB" dirty="0"/>
              <a:t> </a:t>
            </a:r>
          </a:p>
          <a:p>
            <a:pPr>
              <a:buNone/>
            </a:pPr>
            <a:r>
              <a:rPr lang="en-GB" dirty="0"/>
              <a:t>(Cambridge: Cambridge University Press).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GB" dirty="0"/>
              <a:t>Books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GB" dirty="0"/>
              <a:t>Surname followed by a comma</a:t>
            </a:r>
          </a:p>
          <a:p>
            <a:r>
              <a:rPr lang="en-GB" dirty="0"/>
              <a:t>First name/initials</a:t>
            </a:r>
          </a:p>
          <a:p>
            <a:r>
              <a:rPr lang="en-GB" dirty="0"/>
              <a:t>Year of your edition in parenthesis (i.e. curved brackets) followed by a comma</a:t>
            </a:r>
          </a:p>
          <a:p>
            <a:r>
              <a:rPr lang="en-GB" dirty="0"/>
              <a:t>Title in italics</a:t>
            </a:r>
          </a:p>
          <a:p>
            <a:r>
              <a:rPr lang="en-GB" dirty="0"/>
              <a:t>place of publication followed by a colon</a:t>
            </a:r>
          </a:p>
          <a:p>
            <a:r>
              <a:rPr lang="en-GB" dirty="0"/>
              <a:t>Publisher</a:t>
            </a:r>
          </a:p>
          <a:p>
            <a:r>
              <a:rPr lang="en-GB" dirty="0"/>
              <a:t>Both in parenthesis and followed by a full stop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5E253B-D73D-3C41-889C-45908586A0CC}"/>
              </a:ext>
            </a:extLst>
          </p:cNvPr>
          <p:cNvSpPr/>
          <p:nvPr/>
        </p:nvSpPr>
        <p:spPr>
          <a:xfrm>
            <a:off x="2743200" y="563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n-GB" dirty="0"/>
              <a:t>Garman, Michael (1990), </a:t>
            </a:r>
            <a:r>
              <a:rPr lang="en-GB" i="1" dirty="0"/>
              <a:t>Psycholinguistics</a:t>
            </a:r>
            <a:r>
              <a:rPr lang="en-GB" dirty="0"/>
              <a:t> </a:t>
            </a:r>
          </a:p>
          <a:p>
            <a:pPr>
              <a:buNone/>
            </a:pPr>
            <a:r>
              <a:rPr lang="en-GB" dirty="0"/>
              <a:t>(Cambridge: Cambridge University Press).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Films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Jordan, Neil (1992), </a:t>
            </a:r>
            <a:r>
              <a:rPr lang="en-GB" i="1" dirty="0"/>
              <a:t>The Crying Game</a:t>
            </a:r>
            <a:r>
              <a:rPr lang="en-GB" dirty="0"/>
              <a:t>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Films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Surname of director, followed by a comma</a:t>
            </a:r>
          </a:p>
          <a:p>
            <a:r>
              <a:rPr lang="en-GB" dirty="0"/>
              <a:t>First name/initials</a:t>
            </a:r>
          </a:p>
          <a:p>
            <a:r>
              <a:rPr lang="en-GB" dirty="0"/>
              <a:t>Release date in parentheses followed by a comma</a:t>
            </a:r>
          </a:p>
          <a:p>
            <a:r>
              <a:rPr lang="en-GB" dirty="0"/>
              <a:t>Title in italics followed by a full stop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C45BA2-E49B-D748-BDA5-C3B91694FF3E}"/>
              </a:ext>
            </a:extLst>
          </p:cNvPr>
          <p:cNvSpPr/>
          <p:nvPr/>
        </p:nvSpPr>
        <p:spPr>
          <a:xfrm>
            <a:off x="2895600" y="5029200"/>
            <a:ext cx="37205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/>
              <a:t>Jordan, Neil (1992), </a:t>
            </a:r>
            <a:r>
              <a:rPr lang="en-GB" i="1" dirty="0"/>
              <a:t>The Crying Game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3211</TotalTime>
  <Words>1406</Words>
  <Application>Microsoft Macintosh PowerPoint</Application>
  <PresentationFormat>On-screen Show (4:3)</PresentationFormat>
  <Paragraphs>120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Bibliography Compilation and Referencing</vt:lpstr>
      <vt:lpstr>Contents</vt:lpstr>
      <vt:lpstr>1) Where &amp; Why of Bibliography and Referencing</vt:lpstr>
      <vt:lpstr>Where and Why cont’d</vt:lpstr>
      <vt:lpstr>2) How to Create References and Entries for a Bibliography</vt:lpstr>
      <vt:lpstr>Books</vt:lpstr>
      <vt:lpstr>Books</vt:lpstr>
      <vt:lpstr>Films</vt:lpstr>
      <vt:lpstr>Films</vt:lpstr>
      <vt:lpstr>Journal Articles</vt:lpstr>
      <vt:lpstr>Journal Articles</vt:lpstr>
      <vt:lpstr>Articles in Collected/Edited Volumes</vt:lpstr>
      <vt:lpstr>Chapters in Collected/Edited Volumes</vt:lpstr>
      <vt:lpstr>Electronic Media </vt:lpstr>
      <vt:lpstr>Electronic Media, cont’d</vt:lpstr>
      <vt:lpstr>3) Proper Academic Sources</vt:lpstr>
      <vt:lpstr>4) Integrating Quotation</vt:lpstr>
      <vt:lpstr>5) General Tips and Info – References and Bibliographies</vt:lpstr>
      <vt:lpstr>General Tips and Info, cont’d - Bibliographies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Bibliography and Referencing</dc:title>
  <dc:creator>Annabel</dc:creator>
  <cp:lastModifiedBy>Fatima Sultan</cp:lastModifiedBy>
  <cp:revision>20</cp:revision>
  <dcterms:created xsi:type="dcterms:W3CDTF">2006-08-16T00:00:00Z</dcterms:created>
  <dcterms:modified xsi:type="dcterms:W3CDTF">2020-02-28T20:02:20Z</dcterms:modified>
</cp:coreProperties>
</file>