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7" r:id="rId3"/>
    <p:sldId id="263" r:id="rId4"/>
    <p:sldId id="266" r:id="rId5"/>
    <p:sldId id="265" r:id="rId6"/>
    <p:sldId id="272" r:id="rId7"/>
    <p:sldId id="268" r:id="rId8"/>
    <p:sldId id="283" r:id="rId9"/>
    <p:sldId id="279" r:id="rId10"/>
    <p:sldId id="280" r:id="rId11"/>
    <p:sldId id="281" r:id="rId12"/>
    <p:sldId id="282" r:id="rId13"/>
    <p:sldId id="285" r:id="rId14"/>
    <p:sldId id="286" r:id="rId15"/>
    <p:sldId id="269" r:id="rId16"/>
    <p:sldId id="271" r:id="rId17"/>
    <p:sldId id="284" r:id="rId18"/>
    <p:sldId id="26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57" y="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00847-E473-4534-857B-E7DD08C32D73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09C5-1652-4955-8A5C-F5E4259D6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8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0184B-DEB8-47C5-9624-D7A228870670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0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33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84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70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lobe 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245269"/>
            <a:ext cx="4724400" cy="1716881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2952751"/>
            <a:ext cx="3505200" cy="1676399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8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65646"/>
            <a:ext cx="9144000" cy="397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Globe 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752600" cy="11684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"/>
            <a:ext cx="8077200" cy="1168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95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2264"/>
            <a:ext cx="4267200" cy="35112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2264"/>
            <a:ext cx="4267200" cy="35112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06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94465"/>
            <a:ext cx="42687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74286"/>
            <a:ext cx="4268788" cy="30310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94465"/>
            <a:ext cx="42703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4286"/>
            <a:ext cx="4270374" cy="30310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620000" cy="9298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4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58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8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689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200150"/>
            <a:ext cx="323691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1"/>
            <a:ext cx="5340350" cy="3581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2071689"/>
            <a:ext cx="3236914" cy="2709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05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620000" cy="9298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40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00150"/>
            <a:ext cx="1676400" cy="3581400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00150"/>
            <a:ext cx="6951452" cy="358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2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13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72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98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63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5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4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96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DA6BC-39A3-42AD-8688-9D5A9731D858}" type="datetimeFigureOut">
              <a:rPr lang="en-GB" smtClean="0"/>
              <a:t>07/10/2022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54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5646"/>
            <a:ext cx="9144000" cy="3977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Globe loop.wm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1752600" cy="11684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"/>
            <a:ext cx="8077200" cy="116881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620000" cy="92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00150"/>
            <a:ext cx="8686800" cy="3505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45269"/>
            <a:ext cx="6143600" cy="1716881"/>
          </a:xfrm>
        </p:spPr>
        <p:txBody>
          <a:bodyPr>
            <a:normAutofit/>
          </a:bodyPr>
          <a:lstStyle/>
          <a:p>
            <a:r>
              <a:rPr lang="en-US" dirty="0" smtClean="0"/>
              <a:t>INTERNATIONAL FINANCE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056" y="2952751"/>
            <a:ext cx="4032448" cy="1676399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INTERNATIONAL FINANCE MARKETS, CRISIS &amp; LAW</a:t>
            </a:r>
            <a:r>
              <a:rPr lang="en-US" dirty="0" smtClean="0"/>
              <a:t>                 Professor G A Walker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93508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MARKETS INDECES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6" y="915566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897565"/>
            <a:ext cx="2448272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Crisis Triggers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5658"/>
            <a:ext cx="2808312" cy="366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Historic High Debt Levels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2049692"/>
            <a:ext cx="2520280" cy="522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Inflation &amp; Interest Rates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560" y="2967791"/>
            <a:ext cx="2232248" cy="468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Coronavirus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7624" y="4387923"/>
            <a:ext cx="2495128" cy="48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Technology Crisis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6136" y="4317943"/>
            <a:ext cx="3024336" cy="486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UK &amp; EU Gas &amp; Energy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1600" y="3651874"/>
            <a:ext cx="1872208" cy="46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Climate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07296" y="3759878"/>
            <a:ext cx="2260848" cy="39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China Electricity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6136" y="1275606"/>
            <a:ext cx="3096344" cy="486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China </a:t>
            </a:r>
            <a:r>
              <a:rPr lang="en-GB" dirty="0" err="1" smtClean="0">
                <a:solidFill>
                  <a:prstClr val="white"/>
                </a:solidFill>
              </a:rPr>
              <a:t>Evergrande</a:t>
            </a:r>
            <a:r>
              <a:rPr lang="en-GB" dirty="0" smtClean="0">
                <a:solidFill>
                  <a:prstClr val="white"/>
                </a:solidFill>
              </a:rPr>
              <a:t> $310 Billion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86684" y="1995686"/>
            <a:ext cx="2893828" cy="65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China Real Estate $52/55 Trillion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9872" y="1833667"/>
            <a:ext cx="2232248" cy="73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Complex Causation &amp; Emergence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444208" y="3471849"/>
            <a:ext cx="2592288" cy="54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 Commercial Real Estate 70% Collapse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3059832" y="2787774"/>
            <a:ext cx="3096344" cy="522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Exogenous &amp; Existential Risk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MARKETS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" y="1167594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771550"/>
            <a:ext cx="3096344" cy="5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Financial Asset Prices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1131590"/>
            <a:ext cx="2376264" cy="43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S&amp;P 500 4,350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1600" y="2518607"/>
            <a:ext cx="2448272" cy="41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NASDAQ 100 15,000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6" y="1539794"/>
            <a:ext cx="2520279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US 10 Year Bond 1.47%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5976" y="3868760"/>
            <a:ext cx="4608512" cy="359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Oil Brent Crude/NYMEX WTI 78.93 Barrel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0212" y="1203598"/>
            <a:ext cx="2628292" cy="37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10 Year Bond 1.00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3201389"/>
            <a:ext cx="1944216" cy="37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FT100 7,025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841507"/>
            <a:ext cx="3035105" cy="38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Hong Kong Hang Seng 24,000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724" y="4470718"/>
            <a:ext cx="2891172" cy="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Shanghai Composite 3,500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5936" y="4407954"/>
            <a:ext cx="2880320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Gold 1,763.29 Troy Ounce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2499742"/>
            <a:ext cx="2196244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Euro FX 0.86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71692" y="4443959"/>
            <a:ext cx="1720788" cy="3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Silver 727 Kilo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11560" y="1851670"/>
            <a:ext cx="23762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Dow Jones 44,00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3889" y="1995686"/>
            <a:ext cx="2520279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Ger</a:t>
            </a:r>
            <a:r>
              <a:rPr lang="en-GB" dirty="0" smtClean="0">
                <a:solidFill>
                  <a:prstClr val="white"/>
                </a:solidFill>
              </a:rPr>
              <a:t> 10 Year Bond 0.23%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8185" y="1707654"/>
            <a:ext cx="2915815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 10 Year Bond 0.04%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9872" y="3147814"/>
            <a:ext cx="2196244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Yen FX 110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82597" y="2211710"/>
            <a:ext cx="2553899" cy="377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Sterling  FX 0.74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68244" y="2715766"/>
            <a:ext cx="2196244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Yuan FX 6.45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76156" y="3300214"/>
            <a:ext cx="2700300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CBOE VIX 19.45 / 32.41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0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MARKETS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" y="1167594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43808" y="771550"/>
            <a:ext cx="3446122" cy="5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Financial Asset Prices </a:t>
            </a:r>
            <a:r>
              <a:rPr lang="en-GB" b="1" dirty="0" smtClean="0">
                <a:solidFill>
                  <a:srgbClr val="C00000"/>
                </a:solidFill>
              </a:rPr>
              <a:t>2022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1131590"/>
            <a:ext cx="2376264" cy="43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S&amp;P 500 4,350 </a:t>
            </a:r>
            <a:r>
              <a:rPr lang="en-GB" b="1" dirty="0" smtClean="0">
                <a:solidFill>
                  <a:srgbClr val="C00000"/>
                </a:solidFill>
              </a:rPr>
              <a:t>4,249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334" y="2499742"/>
            <a:ext cx="2833546" cy="41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NASDAQ 100 14,790 </a:t>
            </a:r>
            <a:r>
              <a:rPr lang="en-GB" b="1" dirty="0" smtClean="0">
                <a:solidFill>
                  <a:srgbClr val="C00000"/>
                </a:solidFill>
              </a:rPr>
              <a:t>23,513</a:t>
            </a:r>
            <a:r>
              <a:rPr lang="en-GB" dirty="0" smtClean="0">
                <a:solidFill>
                  <a:prstClr val="white"/>
                </a:solidFill>
              </a:rPr>
              <a:t>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7" y="1539794"/>
            <a:ext cx="2834053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US 10 Year Bond 1.47% </a:t>
            </a:r>
            <a:r>
              <a:rPr lang="en-GB" b="1" dirty="0" smtClean="0">
                <a:solidFill>
                  <a:srgbClr val="C00000"/>
                </a:solidFill>
              </a:rPr>
              <a:t>2.83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2312" y="3940768"/>
            <a:ext cx="3414382" cy="39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Oil Brent Crude 78.93 Barrel </a:t>
            </a:r>
            <a:r>
              <a:rPr lang="en-GB" b="1" dirty="0" smtClean="0">
                <a:solidFill>
                  <a:srgbClr val="C00000"/>
                </a:solidFill>
              </a:rPr>
              <a:t>92.71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2199" y="1203598"/>
            <a:ext cx="2736305" cy="37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10 Year Bond 1.00 </a:t>
            </a:r>
            <a:r>
              <a:rPr lang="en-GB" b="1" dirty="0" smtClean="0">
                <a:solidFill>
                  <a:srgbClr val="C00000"/>
                </a:solidFill>
              </a:rPr>
              <a:t>1.98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3201389"/>
            <a:ext cx="2376264" cy="37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FT100 7,025 </a:t>
            </a:r>
            <a:r>
              <a:rPr lang="en-GB" b="1" dirty="0" smtClean="0">
                <a:solidFill>
                  <a:srgbClr val="C00000"/>
                </a:solidFill>
              </a:rPr>
              <a:t>7,467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841507"/>
            <a:ext cx="3680792" cy="38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Hong Kong Hang Seng 24,000 </a:t>
            </a:r>
            <a:r>
              <a:rPr lang="en-GB" b="1" dirty="0" smtClean="0">
                <a:solidFill>
                  <a:srgbClr val="C00000"/>
                </a:solidFill>
              </a:rPr>
              <a:t>20,082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4470718"/>
            <a:ext cx="3312368" cy="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Shanghai Composite 3,500 </a:t>
            </a:r>
            <a:r>
              <a:rPr lang="en-GB" b="1" dirty="0" smtClean="0">
                <a:solidFill>
                  <a:srgbClr val="C00000"/>
                </a:solidFill>
              </a:rPr>
              <a:t>3,281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3928" y="4515966"/>
            <a:ext cx="3168352" cy="234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Gold 1,763.29 Troy Ounce </a:t>
            </a:r>
            <a:r>
              <a:rPr lang="en-GB" b="1" dirty="0" smtClean="0">
                <a:solidFill>
                  <a:srgbClr val="C00000"/>
                </a:solidFill>
              </a:rPr>
              <a:t>1,464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2787773"/>
            <a:ext cx="258202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Euro FX 0.86 </a:t>
            </a:r>
            <a:r>
              <a:rPr lang="en-GB" b="1" dirty="0" smtClean="0">
                <a:solidFill>
                  <a:srgbClr val="C00000"/>
                </a:solidFill>
              </a:rPr>
              <a:t>0.97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46694" y="4407955"/>
            <a:ext cx="2049842" cy="3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Silver 727 Kilo </a:t>
            </a:r>
            <a:r>
              <a:rPr lang="en-GB" b="1" dirty="0" smtClean="0">
                <a:solidFill>
                  <a:srgbClr val="C00000"/>
                </a:solidFill>
              </a:rPr>
              <a:t>632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528" y="1851670"/>
            <a:ext cx="26642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Dow Jones 33,604 </a:t>
            </a:r>
            <a:r>
              <a:rPr lang="en-GB" b="1" dirty="0" smtClean="0">
                <a:solidFill>
                  <a:srgbClr val="C00000"/>
                </a:solidFill>
              </a:rPr>
              <a:t>33,617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43910" y="2259874"/>
            <a:ext cx="2916322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Ger</a:t>
            </a:r>
            <a:r>
              <a:rPr lang="en-GB" dirty="0" smtClean="0">
                <a:solidFill>
                  <a:prstClr val="white"/>
                </a:solidFill>
              </a:rPr>
              <a:t> 10 Year Bond 0.23% </a:t>
            </a:r>
            <a:r>
              <a:rPr lang="en-GB" b="1" dirty="0" smtClean="0">
                <a:solidFill>
                  <a:srgbClr val="C00000"/>
                </a:solidFill>
              </a:rPr>
              <a:t>46.2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8145" y="1851671"/>
            <a:ext cx="3275856" cy="273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 10 Year Bond 0.04% </a:t>
            </a:r>
            <a:r>
              <a:rPr lang="en-GB" b="1" dirty="0" smtClean="0">
                <a:solidFill>
                  <a:srgbClr val="C00000"/>
                </a:solidFill>
              </a:rPr>
              <a:t>0.189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5857" y="3381841"/>
            <a:ext cx="2852699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Yen FX 110 </a:t>
            </a:r>
            <a:r>
              <a:rPr lang="en-GB" b="1" dirty="0" smtClean="0">
                <a:solidFill>
                  <a:srgbClr val="C00000"/>
                </a:solidFill>
              </a:rPr>
              <a:t>132.63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3877" y="2427734"/>
            <a:ext cx="2780691" cy="58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Sterling  FX 1.38   CABLE RATE </a:t>
            </a:r>
            <a:r>
              <a:rPr lang="en-GB" b="1" dirty="0" smtClean="0">
                <a:solidFill>
                  <a:srgbClr val="C00000"/>
                </a:solidFill>
              </a:rPr>
              <a:t>1.16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4228" y="3075806"/>
            <a:ext cx="248427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Yuan FX 6.45 </a:t>
            </a:r>
            <a:r>
              <a:rPr lang="en-GB" b="1" dirty="0" smtClean="0">
                <a:solidFill>
                  <a:srgbClr val="C00000"/>
                </a:solidFill>
              </a:rPr>
              <a:t>6.74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8556" y="3597865"/>
            <a:ext cx="305195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Natural Gas 4.92 MMBtu </a:t>
            </a:r>
            <a:r>
              <a:rPr lang="en-GB" b="1" dirty="0" smtClean="0">
                <a:solidFill>
                  <a:srgbClr val="C00000"/>
                </a:solidFill>
              </a:rPr>
              <a:t>8.38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MARKETS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771550"/>
            <a:ext cx="3096344" cy="5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Financial Asset Prices </a:t>
            </a:r>
            <a:r>
              <a:rPr lang="en-GB" b="1" dirty="0" smtClean="0">
                <a:solidFill>
                  <a:srgbClr val="C00000"/>
                </a:solidFill>
              </a:rPr>
              <a:t>Sept 2022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742" y="1131590"/>
            <a:ext cx="2880322" cy="43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S&amp;P 500 4,350 </a:t>
            </a:r>
            <a:r>
              <a:rPr lang="en-GB" b="1" dirty="0" smtClean="0">
                <a:solidFill>
                  <a:srgbClr val="C00000"/>
                </a:solidFill>
              </a:rPr>
              <a:t>4,249 / 3,719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96" y="2787774"/>
            <a:ext cx="3644790" cy="41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NASDAQ 100 14,790 </a:t>
            </a:r>
            <a:r>
              <a:rPr lang="en-GB" b="1" dirty="0" smtClean="0">
                <a:solidFill>
                  <a:srgbClr val="C00000"/>
                </a:solidFill>
              </a:rPr>
              <a:t>23,513 /11,051</a:t>
            </a:r>
            <a:r>
              <a:rPr lang="en-GB" dirty="0" smtClean="0">
                <a:solidFill>
                  <a:prstClr val="white"/>
                </a:solidFill>
              </a:rPr>
              <a:t>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5816" y="1395778"/>
            <a:ext cx="3528393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US 10 Year Bond 1.47% </a:t>
            </a:r>
            <a:r>
              <a:rPr lang="en-GB" b="1" dirty="0" smtClean="0">
                <a:solidFill>
                  <a:srgbClr val="C00000"/>
                </a:solidFill>
              </a:rPr>
              <a:t>2.83 / 4.21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2312" y="3940768"/>
            <a:ext cx="4240088" cy="39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Oil Brent Crude 78.93 Barrel </a:t>
            </a:r>
            <a:r>
              <a:rPr lang="en-GB" b="1" dirty="0" smtClean="0">
                <a:solidFill>
                  <a:srgbClr val="C00000"/>
                </a:solidFill>
              </a:rPr>
              <a:t>92.71 / 89.60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3698" y="1040718"/>
            <a:ext cx="3314806" cy="37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10 Year Bond 1.00 </a:t>
            </a:r>
            <a:r>
              <a:rPr lang="en-GB" b="1" dirty="0" smtClean="0">
                <a:solidFill>
                  <a:srgbClr val="C00000"/>
                </a:solidFill>
              </a:rPr>
              <a:t>1.98 / 4.14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6" y="3273397"/>
            <a:ext cx="3312368" cy="37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FT100 7,025 </a:t>
            </a:r>
            <a:r>
              <a:rPr lang="en-GB" b="1" dirty="0" smtClean="0">
                <a:solidFill>
                  <a:srgbClr val="C00000"/>
                </a:solidFill>
              </a:rPr>
              <a:t>7,467 / 3,719.04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3914381"/>
            <a:ext cx="3824808" cy="38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HK Hang Seng 24,000 </a:t>
            </a:r>
            <a:r>
              <a:rPr lang="en-GB" b="1" dirty="0" smtClean="0">
                <a:solidFill>
                  <a:srgbClr val="C00000"/>
                </a:solidFill>
              </a:rPr>
              <a:t>20,082 / 17,165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4470718"/>
            <a:ext cx="3384376" cy="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Shangh</a:t>
            </a:r>
            <a:r>
              <a:rPr lang="en-GB" dirty="0" smtClean="0">
                <a:solidFill>
                  <a:prstClr val="white"/>
                </a:solidFill>
              </a:rPr>
              <a:t> Composite 3,500 </a:t>
            </a:r>
            <a:r>
              <a:rPr lang="en-GB" b="1" dirty="0" smtClean="0">
                <a:solidFill>
                  <a:srgbClr val="C00000"/>
                </a:solidFill>
              </a:rPr>
              <a:t>3,281 /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7904" y="4425955"/>
            <a:ext cx="3168352" cy="594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Gold 1,763.29 Troy Ounce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1,464 / 1,648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32312" y="2786912"/>
            <a:ext cx="2213602" cy="57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Euro Cross FX 0.86 </a:t>
            </a:r>
            <a:r>
              <a:rPr lang="en-GB" b="1" dirty="0" smtClean="0">
                <a:solidFill>
                  <a:srgbClr val="C00000"/>
                </a:solidFill>
              </a:rPr>
              <a:t>0.97 / 1.03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64288" y="4407955"/>
            <a:ext cx="2232248" cy="3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Silver 727 </a:t>
            </a:r>
            <a:r>
              <a:rPr lang="en-GB" b="1" dirty="0" smtClean="0">
                <a:solidFill>
                  <a:srgbClr val="C00000"/>
                </a:solidFill>
              </a:rPr>
              <a:t>632 / 600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741" y="1851670"/>
            <a:ext cx="3467155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Dow Jones 33,604 </a:t>
            </a:r>
            <a:r>
              <a:rPr lang="en-GB" b="1" dirty="0" smtClean="0">
                <a:solidFill>
                  <a:srgbClr val="C00000"/>
                </a:solidFill>
              </a:rPr>
              <a:t>33,617 / 29,683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3848" y="2331882"/>
            <a:ext cx="3204353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Ger</a:t>
            </a:r>
            <a:r>
              <a:rPr lang="en-GB" dirty="0" smtClean="0">
                <a:solidFill>
                  <a:prstClr val="white"/>
                </a:solidFill>
              </a:rPr>
              <a:t> 10 Year 0.23% </a:t>
            </a:r>
            <a:r>
              <a:rPr lang="en-GB" b="1" dirty="0" smtClean="0">
                <a:solidFill>
                  <a:srgbClr val="C00000"/>
                </a:solidFill>
              </a:rPr>
              <a:t>1.98 / 2.258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5704" y="1851670"/>
            <a:ext cx="3880752" cy="32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 10 Year Bond 0.04% </a:t>
            </a:r>
            <a:r>
              <a:rPr lang="en-GB" b="1" dirty="0" smtClean="0">
                <a:solidFill>
                  <a:srgbClr val="C00000"/>
                </a:solidFill>
              </a:rPr>
              <a:t>0.189 / 0.25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1880" y="3435846"/>
            <a:ext cx="284431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Yen FX 110 </a:t>
            </a:r>
            <a:r>
              <a:rPr lang="en-GB" b="1" dirty="0" smtClean="0">
                <a:solidFill>
                  <a:srgbClr val="C00000"/>
                </a:solidFill>
              </a:rPr>
              <a:t>132 / 144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16216" y="2283718"/>
            <a:ext cx="2636675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Sterling  FX 1.38  CABLE </a:t>
            </a:r>
            <a:r>
              <a:rPr lang="en-GB" b="1" dirty="0" smtClean="0">
                <a:solidFill>
                  <a:srgbClr val="C00000"/>
                </a:solidFill>
              </a:rPr>
              <a:t>1.16 / </a:t>
            </a:r>
            <a:r>
              <a:rPr lang="en-GB" b="1" dirty="0" smtClean="0">
                <a:solidFill>
                  <a:srgbClr val="C00000"/>
                </a:solidFill>
              </a:rPr>
              <a:t>1.11 </a:t>
            </a:r>
            <a:r>
              <a:rPr lang="en-GB" b="1" dirty="0" smtClean="0">
                <a:solidFill>
                  <a:srgbClr val="C00000"/>
                </a:solidFill>
              </a:rPr>
              <a:t>(1.035)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96236" y="3003798"/>
            <a:ext cx="248427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Yuan FX 6.45 </a:t>
            </a:r>
            <a:r>
              <a:rPr lang="en-GB" b="1" dirty="0" smtClean="0">
                <a:solidFill>
                  <a:srgbClr val="C00000"/>
                </a:solidFill>
              </a:rPr>
              <a:t>6.74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16588" y="3453849"/>
            <a:ext cx="305195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Gas 4.92 MMBtu </a:t>
            </a:r>
            <a:r>
              <a:rPr lang="en-GB" b="1" dirty="0" smtClean="0">
                <a:solidFill>
                  <a:srgbClr val="C00000"/>
                </a:solidFill>
              </a:rPr>
              <a:t>8.38 / 7.10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04248" y="375507"/>
            <a:ext cx="2232248" cy="556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r>
              <a:rPr lang="en-GB" dirty="0" smtClean="0"/>
              <a:t>VIX (VVIX)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31.69 (&gt;3.83%)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BANKING &amp; FINANCIAL KEY TRENDS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1005576"/>
            <a:ext cx="8712969" cy="372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16016" y="789552"/>
            <a:ext cx="4320480" cy="1998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CAPITAL MARKETS ADJUSTMENT -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Securitisation Credit Markets                1970s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Disintermediation Funding Markets     1980s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Product Innovation and Repackaging   1990s</a:t>
            </a:r>
          </a:p>
          <a:p>
            <a:pPr marL="342900" indent="-342900" algn="ctr">
              <a:buAutoNum type="arabicParenBoth"/>
            </a:pPr>
            <a:r>
              <a:rPr lang="en-GB" sz="1600" dirty="0" err="1" smtClean="0">
                <a:solidFill>
                  <a:schemeClr val="bg1"/>
                </a:solidFill>
              </a:rPr>
              <a:t>Privitisation</a:t>
            </a:r>
            <a:r>
              <a:rPr lang="en-GB" sz="1600" dirty="0" smtClean="0">
                <a:solidFill>
                  <a:schemeClr val="bg1"/>
                </a:solidFill>
              </a:rPr>
              <a:t> Markets (OTC)        1990s/2000s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Deconstruction Risk                                 2000s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915566"/>
            <a:ext cx="374441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POST-WAR MARKET DEVELOPMENT -</a:t>
            </a:r>
          </a:p>
          <a:p>
            <a:pPr algn="ctr"/>
            <a:r>
              <a:rPr lang="en-GB" sz="1600" dirty="0" smtClean="0"/>
              <a:t>(1) Cross-border Expansion</a:t>
            </a:r>
          </a:p>
          <a:p>
            <a:pPr algn="ctr"/>
            <a:r>
              <a:rPr lang="en-GB" sz="1600" dirty="0" smtClean="0"/>
              <a:t>(2) Computer Hard/Software </a:t>
            </a:r>
          </a:p>
          <a:p>
            <a:pPr algn="ctr"/>
            <a:r>
              <a:rPr lang="en-GB" sz="1600" dirty="0" smtClean="0"/>
              <a:t>(3) Telecommunications</a:t>
            </a:r>
          </a:p>
          <a:p>
            <a:pPr algn="ctr"/>
            <a:r>
              <a:rPr lang="en-GB" sz="1600" dirty="0" smtClean="0"/>
              <a:t>(4) Complex Groups Construction</a:t>
            </a:r>
          </a:p>
          <a:p>
            <a:pPr algn="ctr"/>
            <a:r>
              <a:rPr lang="en-GB" sz="1600" dirty="0" smtClean="0"/>
              <a:t>(5) Legal Deregulation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539552" y="2859782"/>
            <a:ext cx="30963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Both"/>
            </a:pPr>
            <a:endParaRPr lang="en-GB" dirty="0" smtClean="0"/>
          </a:p>
          <a:p>
            <a:pPr algn="ctr"/>
            <a:r>
              <a:rPr lang="en-GB" sz="1600" dirty="0" smtClean="0"/>
              <a:t>FINANCIAL MARKET  EFFECTS -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Consolidation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Concentration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Innovation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Integration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Aggregation </a:t>
            </a:r>
          </a:p>
          <a:p>
            <a:pPr marL="342900" indent="-342900" algn="ctr">
              <a:buAutoNum type="arabicParenBoth"/>
            </a:pP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139952" y="3147814"/>
            <a:ext cx="432048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POST-CRISIS DEVELOPMENT -</a:t>
            </a:r>
          </a:p>
          <a:p>
            <a:pPr algn="ctr"/>
            <a:r>
              <a:rPr lang="en-GB" sz="1600" dirty="0" smtClean="0"/>
              <a:t>(1)  Market Contraction and Restructuring </a:t>
            </a:r>
          </a:p>
          <a:p>
            <a:pPr algn="ctr"/>
            <a:r>
              <a:rPr lang="en-GB" sz="1600" dirty="0" smtClean="0"/>
              <a:t>(2) </a:t>
            </a:r>
            <a:r>
              <a:rPr lang="en-GB" sz="1600" dirty="0"/>
              <a:t>Market </a:t>
            </a:r>
            <a:r>
              <a:rPr lang="en-GB" sz="1600" dirty="0" smtClean="0"/>
              <a:t>Competition and Profitability QE/’QT’</a:t>
            </a:r>
          </a:p>
          <a:p>
            <a:pPr algn="ctr"/>
            <a:r>
              <a:rPr lang="en-GB" sz="1600" dirty="0" smtClean="0"/>
              <a:t>(3) Market Criticism and Over Regulation</a:t>
            </a:r>
          </a:p>
          <a:p>
            <a:pPr algn="ctr"/>
            <a:r>
              <a:rPr lang="en-GB" sz="1600" dirty="0" smtClean="0"/>
              <a:t>(4</a:t>
            </a:r>
            <a:r>
              <a:rPr lang="en-GB" sz="1600" dirty="0"/>
              <a:t>) Market </a:t>
            </a:r>
            <a:r>
              <a:rPr lang="en-GB" sz="1600" dirty="0" smtClean="0"/>
              <a:t>Reaction and Deregulation</a:t>
            </a:r>
          </a:p>
          <a:p>
            <a:pPr algn="ctr"/>
            <a:r>
              <a:rPr lang="en-GB" sz="1600" dirty="0" smtClean="0"/>
              <a:t>(5) Market Innovation, Growth and Evolution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031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FINANCIAL CRISIS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7" y="1311610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843558"/>
            <a:ext cx="3888432" cy="170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US MARKET HEGEMONY (70 years) </a:t>
            </a:r>
          </a:p>
          <a:p>
            <a:pPr algn="ctr"/>
            <a:r>
              <a:rPr lang="en-GB" sz="1600" dirty="0" smtClean="0"/>
              <a:t>(1) 60% $ Zone but 23%GDP/12% trade</a:t>
            </a:r>
          </a:p>
          <a:p>
            <a:pPr algn="ctr"/>
            <a:r>
              <a:rPr lang="en-GB" sz="1600" dirty="0" smtClean="0"/>
              <a:t>(2) Investment 39/24% Manage 44/55%</a:t>
            </a:r>
          </a:p>
          <a:p>
            <a:pPr algn="ctr"/>
            <a:r>
              <a:rPr lang="en-GB" sz="1600" dirty="0" smtClean="0"/>
              <a:t>(3) Wild Gyrations $9t US$ global assets</a:t>
            </a:r>
          </a:p>
          <a:p>
            <a:pPr algn="ctr"/>
            <a:r>
              <a:rPr lang="en-GB" sz="1600" dirty="0" smtClean="0"/>
              <a:t>(4) Lack $ Backstop/ GLLR and Hoarding</a:t>
            </a:r>
          </a:p>
          <a:p>
            <a:pPr algn="ctr"/>
            <a:r>
              <a:rPr lang="en-GB" sz="1600" dirty="0" smtClean="0"/>
              <a:t>(5) Regulatory Politicisation &amp; Weapon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4427984" y="1059582"/>
            <a:ext cx="4428493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IDEAL NEW GLOBAL SOLUTION AND TRANSITION</a:t>
            </a:r>
          </a:p>
          <a:p>
            <a:pPr algn="ctr"/>
            <a:r>
              <a:rPr lang="en-GB" sz="1600" dirty="0" smtClean="0"/>
              <a:t>(1) US triple funding IMF £3T and Surrender Veto </a:t>
            </a:r>
          </a:p>
          <a:p>
            <a:pPr algn="ctr"/>
            <a:r>
              <a:rPr lang="en-GB" sz="1600" dirty="0" smtClean="0"/>
              <a:t>(2) </a:t>
            </a:r>
            <a:r>
              <a:rPr lang="en-GB" sz="1600" dirty="0"/>
              <a:t>Extend Swap </a:t>
            </a:r>
            <a:r>
              <a:rPr lang="en-GB" sz="1600" dirty="0" smtClean="0"/>
              <a:t>Lines to All Countries with </a:t>
            </a:r>
            <a:r>
              <a:rPr lang="en-GB" sz="1600" dirty="0"/>
              <a:t>No Caps </a:t>
            </a:r>
            <a:endParaRPr lang="en-GB" sz="1600" dirty="0" smtClean="0"/>
          </a:p>
          <a:p>
            <a:pPr algn="ctr"/>
            <a:r>
              <a:rPr lang="en-GB" sz="1600" dirty="0" smtClean="0"/>
              <a:t>(3) Encourage Large Banks to Open New York</a:t>
            </a:r>
          </a:p>
          <a:p>
            <a:pPr algn="ctr"/>
            <a:r>
              <a:rPr lang="en-GB" sz="1600" dirty="0" smtClean="0"/>
              <a:t>(4) Remove Local Political Regulatory Interference  </a:t>
            </a:r>
          </a:p>
          <a:p>
            <a:pPr algn="ctr"/>
            <a:r>
              <a:rPr lang="en-GB" sz="1600" dirty="0" smtClean="0"/>
              <a:t>(5) Reform World  Bank and WTO Extensions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251520" y="3003798"/>
            <a:ext cx="421246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ALTERNATIVE SOVEREIGN  SOLUTIONS</a:t>
            </a:r>
          </a:p>
          <a:p>
            <a:pPr algn="ctr"/>
            <a:r>
              <a:rPr lang="en-GB" sz="1600" dirty="0" smtClean="0"/>
              <a:t>(1) Regional Trade Deals (with over 450)</a:t>
            </a:r>
          </a:p>
          <a:p>
            <a:pPr algn="ctr"/>
            <a:r>
              <a:rPr lang="en-GB" sz="1600" dirty="0" smtClean="0"/>
              <a:t>(2) Assume Global Control $ </a:t>
            </a:r>
            <a:r>
              <a:rPr lang="en-GB" sz="1600" dirty="0" err="1" smtClean="0"/>
              <a:t>esp</a:t>
            </a:r>
            <a:r>
              <a:rPr lang="en-GB" sz="1600" dirty="0" smtClean="0"/>
              <a:t> Reserves </a:t>
            </a:r>
          </a:p>
          <a:p>
            <a:pPr algn="ctr"/>
            <a:r>
              <a:rPr lang="en-GB" sz="1600" dirty="0" smtClean="0"/>
              <a:t>(3) Guarantee Liquidity &amp; DLR (Chiang Mai)</a:t>
            </a:r>
          </a:p>
          <a:p>
            <a:pPr algn="ctr"/>
            <a:r>
              <a:rPr lang="en-GB" sz="1600" dirty="0" smtClean="0"/>
              <a:t>(4) Coordinate Regulation and Supervision</a:t>
            </a:r>
          </a:p>
          <a:p>
            <a:pPr algn="ctr"/>
            <a:r>
              <a:rPr lang="en-GB" sz="1600" dirty="0" smtClean="0"/>
              <a:t>(5) Patchwork Management Arrangements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091010" y="3121019"/>
            <a:ext cx="387347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CHINA REFORM (1 in 5 global population)</a:t>
            </a:r>
          </a:p>
          <a:p>
            <a:pPr algn="ctr"/>
            <a:r>
              <a:rPr lang="en-GB" sz="1600" dirty="0" smtClean="0"/>
              <a:t>(1) SDR Basket but also remove controls</a:t>
            </a:r>
          </a:p>
          <a:p>
            <a:pPr algn="ctr"/>
            <a:r>
              <a:rPr lang="en-GB" sz="1600" dirty="0" smtClean="0"/>
              <a:t>(2) Allow Renminbi Appreciation </a:t>
            </a:r>
            <a:r>
              <a:rPr lang="en-GB" sz="1600" dirty="0" err="1" smtClean="0"/>
              <a:t>fx</a:t>
            </a:r>
            <a:r>
              <a:rPr lang="en-GB" sz="1600" dirty="0" smtClean="0"/>
              <a:t> markets </a:t>
            </a:r>
          </a:p>
          <a:p>
            <a:pPr algn="ctr"/>
            <a:r>
              <a:rPr lang="en-GB" sz="1600" dirty="0" smtClean="0"/>
              <a:t>(3) Open Public Share Ownership </a:t>
            </a:r>
            <a:r>
              <a:rPr lang="en-GB" sz="1600" dirty="0" err="1" smtClean="0"/>
              <a:t>Govt</a:t>
            </a:r>
            <a:r>
              <a:rPr lang="en-GB" sz="1600" dirty="0" smtClean="0"/>
              <a:t> Stock </a:t>
            </a:r>
          </a:p>
          <a:p>
            <a:pPr algn="ctr"/>
            <a:r>
              <a:rPr lang="en-GB" sz="1600" dirty="0" smtClean="0"/>
              <a:t>(4) Avoid Direct Interference Markets</a:t>
            </a:r>
          </a:p>
          <a:p>
            <a:pPr algn="ctr"/>
            <a:r>
              <a:rPr lang="en-GB" sz="1600" dirty="0" smtClean="0"/>
              <a:t>(5) Avoid All Political Systems Distortion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40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BANKING AND FINANCIAL TRENDS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1005576"/>
            <a:ext cx="8712969" cy="372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16016" y="843559"/>
            <a:ext cx="442849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GLOBAL </a:t>
            </a:r>
            <a:r>
              <a:rPr lang="en-GB" sz="1600" dirty="0" smtClean="0"/>
              <a:t>CORONAVIRUS </a:t>
            </a:r>
            <a:r>
              <a:rPr lang="en-GB" sz="1600" dirty="0"/>
              <a:t>CRISIS </a:t>
            </a:r>
            <a:r>
              <a:rPr lang="en-GB" sz="1600" dirty="0" smtClean="0"/>
              <a:t>-</a:t>
            </a:r>
            <a:endParaRPr lang="en-GB" sz="1600" dirty="0" smtClean="0">
              <a:solidFill>
                <a:schemeClr val="bg1"/>
              </a:solidFill>
            </a:endParaRP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COVID -19 caused by SARS- CoV-2               2019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Origin Wuhan China &amp; Huanan Seafood Market  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236 Million cases/4.83 Million mortalities 2021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UK Cost £317 Billion       /       Global $16 Trillion         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Future Variants  - Alpha (Kent B.1.17), Beta (SA B.1.351), Gamma (Brazil P1) &amp; Delta (India B.1.617.2)       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915566"/>
            <a:ext cx="374441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FINANCIAL CRISIS -</a:t>
            </a:r>
          </a:p>
          <a:p>
            <a:pPr algn="ctr"/>
            <a:r>
              <a:rPr lang="en-GB" sz="1600" dirty="0" smtClean="0"/>
              <a:t>(1) Bearn Stearns March 2008   $30 Billion </a:t>
            </a:r>
          </a:p>
          <a:p>
            <a:pPr algn="ctr"/>
            <a:r>
              <a:rPr lang="en-GB" sz="1600" dirty="0" smtClean="0"/>
              <a:t>(2) Lehman Closure 15 Sept 2021 ($159.4)</a:t>
            </a:r>
          </a:p>
          <a:p>
            <a:pPr algn="ctr"/>
            <a:r>
              <a:rPr lang="en-GB" sz="1600" dirty="0" smtClean="0"/>
              <a:t>(3) UK £1.162 Trillion    but     £20.5 Billion</a:t>
            </a:r>
          </a:p>
          <a:p>
            <a:pPr algn="ctr"/>
            <a:r>
              <a:rPr lang="en-GB" sz="1600" dirty="0" smtClean="0"/>
              <a:t>(4) US $8 Markets   &amp;   $9.8 Trillion Wealth</a:t>
            </a:r>
          </a:p>
          <a:p>
            <a:pPr algn="ctr"/>
            <a:r>
              <a:rPr lang="en-GB" sz="1600" dirty="0" smtClean="0"/>
              <a:t>(5) Global Economic Growth        $2 Trillion 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539552" y="2859782"/>
            <a:ext cx="331236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Both"/>
            </a:pPr>
            <a:endParaRPr lang="en-GB" dirty="0" smtClean="0"/>
          </a:p>
          <a:p>
            <a:pPr algn="ctr"/>
            <a:r>
              <a:rPr lang="en-GB" sz="1600" dirty="0"/>
              <a:t>GLOBAL </a:t>
            </a:r>
            <a:r>
              <a:rPr lang="en-GB" sz="1600" dirty="0" smtClean="0"/>
              <a:t>CLIMATE CRISIS -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 140-300B 2030&amp;280-500B 2050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Global Disasters  $650B  2016-18</a:t>
            </a:r>
          </a:p>
          <a:p>
            <a:pPr marL="342900" indent="-342900" algn="ctr">
              <a:buFontTx/>
              <a:buAutoNum type="arabicParenBoth"/>
            </a:pPr>
            <a:r>
              <a:rPr lang="en-GB" sz="1600" dirty="0"/>
              <a:t>Global </a:t>
            </a:r>
            <a:r>
              <a:rPr lang="en-GB" sz="1600" dirty="0" smtClean="0"/>
              <a:t>GDP  37</a:t>
            </a:r>
            <a:r>
              <a:rPr lang="en-GB" sz="1600" dirty="0"/>
              <a:t>% </a:t>
            </a:r>
            <a:r>
              <a:rPr lang="en-GB" sz="1600" dirty="0" smtClean="0"/>
              <a:t>  Lower </a:t>
            </a:r>
            <a:r>
              <a:rPr lang="en-GB" sz="1600" dirty="0"/>
              <a:t>Climate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One Estimate  $7.9  Trillion  2050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Costs Correction  $ 300B  -  $50 T </a:t>
            </a:r>
          </a:p>
          <a:p>
            <a:pPr marL="342900" indent="-342900" algn="ctr">
              <a:buAutoNum type="arabicParenBoth"/>
            </a:pP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211960" y="3291830"/>
            <a:ext cx="432048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FUTURE EXOGENOUS &amp; EXISTENTIAL RISK -</a:t>
            </a:r>
          </a:p>
          <a:p>
            <a:pPr algn="ctr"/>
            <a:r>
              <a:rPr lang="en-GB" sz="1600" dirty="0" smtClean="0"/>
              <a:t>(1)  Biological Pandemics        (New Variants) </a:t>
            </a:r>
          </a:p>
          <a:p>
            <a:pPr algn="ctr"/>
            <a:r>
              <a:rPr lang="en-GB" sz="1600" dirty="0" smtClean="0"/>
              <a:t>(2) Natural Planetary Events    (Earthquakes)</a:t>
            </a:r>
          </a:p>
          <a:p>
            <a:pPr algn="ctr"/>
            <a:r>
              <a:rPr lang="en-GB" sz="1600" dirty="0" smtClean="0"/>
              <a:t>(3) Climatic Impacts        (Floods &amp; Droughts)</a:t>
            </a:r>
          </a:p>
          <a:p>
            <a:pPr algn="ctr"/>
            <a:r>
              <a:rPr lang="en-GB" sz="1600" dirty="0" smtClean="0"/>
              <a:t>(4</a:t>
            </a:r>
            <a:r>
              <a:rPr lang="en-GB" sz="1600" dirty="0"/>
              <a:t>) </a:t>
            </a:r>
            <a:r>
              <a:rPr lang="en-GB" sz="1600" dirty="0" smtClean="0"/>
              <a:t>Infrastructure Failure (Energy &amp; Internet)</a:t>
            </a:r>
          </a:p>
          <a:p>
            <a:pPr algn="ctr"/>
            <a:r>
              <a:rPr lang="en-GB" sz="1600" dirty="0" smtClean="0"/>
              <a:t>(5) Technological Failure         (AI &amp; Robotics) </a:t>
            </a:r>
          </a:p>
          <a:p>
            <a:pPr algn="ctr"/>
            <a:r>
              <a:rPr lang="en-GB" sz="1600" dirty="0" smtClean="0"/>
              <a:t> (6) Warfare     (LAWs &amp; Nuclear Proliferation)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832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1008113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latin typeface="Arial Black" panose="020B0A04020102020204" pitchFamily="34" charset="0"/>
              </a:rPr>
              <a:t>New Future, New Opportunity, New Responsibility 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97564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310434"/>
            <a:ext cx="8229600" cy="799598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 Black" panose="020B0A04020102020204" pitchFamily="34" charset="0"/>
              </a:rPr>
              <a:t>International Markets, Money &amp; Debt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361604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018"/>
            <a:ext cx="6480720" cy="435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`</a:t>
            </a:r>
            <a:endParaRPr lang="en-GB" dirty="0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611636"/>
            <a:ext cx="78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8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499"/>
            <a:ext cx="7772400" cy="378041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59582"/>
            <a:ext cx="6400800" cy="316951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FINANCE &amp; FINANCIAL MARKETS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6" y="1131590"/>
            <a:ext cx="8712969" cy="361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5556" y="3147814"/>
            <a:ext cx="27723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Global Financial Economy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364088" y="3147814"/>
            <a:ext cx="2880320" cy="595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Global Mercantile Economy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87824" y="1059582"/>
            <a:ext cx="27723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Two &amp; Three Worlds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915816" y="4227934"/>
            <a:ext cx="2880320" cy="595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Digital &amp; Crypto  Economy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1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FINANCIAL MARKETS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3588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11018" y="1026367"/>
            <a:ext cx="1343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CAPITAL MARKETS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2067694"/>
            <a:ext cx="21242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PRIMARY MONEY MARKETS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27584" y="3072821"/>
            <a:ext cx="2160240" cy="57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SECONDARY MONEY MARKETS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03848" y="1995686"/>
            <a:ext cx="1512168" cy="54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EURODOLLAR MARKETS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788024" y="3705876"/>
            <a:ext cx="151216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INSURANCE MARKETS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825952" y="4083918"/>
            <a:ext cx="914400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GOLD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55576" y="1257604"/>
            <a:ext cx="2448272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BANKING MARKETS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652120" y="2949792"/>
            <a:ext cx="1612776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FINANCIAL DERIVATIVES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580112" y="1653649"/>
            <a:ext cx="2232248" cy="473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BONDS, NOTES AND PAPER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588224" y="2355727"/>
            <a:ext cx="1670484" cy="429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STRUCTURED FINANCE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1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FINANCIAL MARKETS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7574"/>
            <a:ext cx="8712969" cy="37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7544" y="2643758"/>
            <a:ext cx="2520280" cy="357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Equity Trading $37.7T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936917"/>
            <a:ext cx="2736304" cy="57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Foreign Exchange $ 6.t T 2019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491880" y="2097726"/>
            <a:ext cx="1944216" cy="54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Eurodollar Markets $223 T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563888" y="3669872"/>
            <a:ext cx="295232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Insurance $5.5 T 2025 $6.4T 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113984" y="3651871"/>
            <a:ext cx="1706488" cy="375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Gold $11.12 T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7504" y="1995686"/>
            <a:ext cx="3096344" cy="375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Banknotes </a:t>
            </a:r>
            <a:r>
              <a:rPr lang="en-GB" dirty="0"/>
              <a:t>&amp;</a:t>
            </a:r>
            <a:r>
              <a:rPr lang="en-GB" dirty="0" smtClean="0"/>
              <a:t> Accounts $90.4 T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851920" y="2949792"/>
            <a:ext cx="403244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Financial Derivatives $ 600 / 15.8 / 3.4 T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652120" y="1635646"/>
            <a:ext cx="2232248" cy="473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Bonds $ 128.3 T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077018" y="2367615"/>
            <a:ext cx="2455422" cy="402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Securitisation $1.6 T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043608" y="1275606"/>
            <a:ext cx="3456384" cy="39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Coinage &amp; Banknotes 4.687 T (180)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6753944" y="4375374"/>
            <a:ext cx="1562472" cy="356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Silver $5T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3275856" y="4371950"/>
            <a:ext cx="24482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Shipping Markets $14 T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07504" y="3363838"/>
            <a:ext cx="3240360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Global Stock Market $95/105.8 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5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MARKETS VALUE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4" y="959105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915566"/>
            <a:ext cx="2608062" cy="45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What is the World Worth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1707654"/>
            <a:ext cx="2088232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$431 Trillion 2020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9592" y="2427734"/>
            <a:ext cx="3456384" cy="50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$250 Trillion Financial Assets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572000" y="1805641"/>
            <a:ext cx="1980220" cy="384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$545 Trillion 2025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508104" y="3147814"/>
            <a:ext cx="259228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$</a:t>
            </a:r>
            <a:r>
              <a:rPr lang="en-GB" dirty="0" smtClean="0"/>
              <a:t>296 </a:t>
            </a:r>
            <a:r>
              <a:rPr lang="en-GB" dirty="0"/>
              <a:t>Trillion Real Assets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20072" y="2427733"/>
            <a:ext cx="3240360" cy="50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$315 </a:t>
            </a:r>
            <a:r>
              <a:rPr lang="en-GB" dirty="0"/>
              <a:t>Trillion Financial Assets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71800" y="3939902"/>
            <a:ext cx="2664296" cy="499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$53 Trillion Liabilities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691680" y="3219822"/>
            <a:ext cx="2664296" cy="46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$235 Trillion Real Assets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012160" y="3813888"/>
            <a:ext cx="2736304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$67 </a:t>
            </a:r>
            <a:r>
              <a:rPr lang="en-GB" dirty="0"/>
              <a:t>Trillion Liabilities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52120" y="1141615"/>
            <a:ext cx="2952328" cy="350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$84.54 / $103.86 Trillion GDP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4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 DEBT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4" y="959105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915566"/>
            <a:ext cx="3112118" cy="45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What is the Total Global Debt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1707654"/>
            <a:ext cx="2088232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2000 $198 Trillion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9592" y="2427735"/>
            <a:ext cx="2520280" cy="49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2010 $224 Trillion 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915816" y="1597152"/>
            <a:ext cx="4680520" cy="614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 Debt &amp;75 million &gt; $26.7 Trillion / $30.6 trillion / 2022 $677.6 billion to service 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228184" y="3147814"/>
            <a:ext cx="259228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China </a:t>
            </a:r>
            <a:r>
              <a:rPr lang="en-GB" dirty="0" err="1" smtClean="0"/>
              <a:t>Govt</a:t>
            </a:r>
            <a:r>
              <a:rPr lang="en-GB" dirty="0" smtClean="0"/>
              <a:t> $7 Trillion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716016" y="2427733"/>
            <a:ext cx="3744416" cy="50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 Fed BS $8.447 (1, 2.25, 4) Trillion  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763688" y="4124253"/>
            <a:ext cx="3384376" cy="463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$150 (431-281) – $350 Trillion Net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547664" y="3291830"/>
            <a:ext cx="2448272" cy="46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2020 $67 - 281 Trillion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436096" y="3957904"/>
            <a:ext cx="3412493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China Total $40 Trillion 303%GDP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372200" y="1059582"/>
            <a:ext cx="2448272" cy="350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$844.54 Trillion GDP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7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Pro_QuarterGlobeWid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1231</Words>
  <Application>Microsoft Office PowerPoint</Application>
  <PresentationFormat>On-screen Show (16:9)</PresentationFormat>
  <Paragraphs>212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Office Theme</vt:lpstr>
      <vt:lpstr>PresentationPro_QuarterGlobeWide</vt:lpstr>
      <vt:lpstr>INTERNATIONAL FINANCE   </vt:lpstr>
      <vt:lpstr>International Markets, Money &amp; Debt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Future, New Opportunity, New Responsibility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GA Walker</cp:lastModifiedBy>
  <cp:revision>70</cp:revision>
  <dcterms:created xsi:type="dcterms:W3CDTF">2014-10-18T13:21:28Z</dcterms:created>
  <dcterms:modified xsi:type="dcterms:W3CDTF">2022-10-07T19:42:45Z</dcterms:modified>
</cp:coreProperties>
</file>