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7" r:id="rId4"/>
    <p:sldId id="294" r:id="rId5"/>
    <p:sldId id="293" r:id="rId6"/>
    <p:sldId id="292" r:id="rId7"/>
    <p:sldId id="268" r:id="rId8"/>
    <p:sldId id="269" r:id="rId9"/>
    <p:sldId id="258" r:id="rId10"/>
    <p:sldId id="259" r:id="rId11"/>
    <p:sldId id="260" r:id="rId12"/>
    <p:sldId id="261" r:id="rId13"/>
    <p:sldId id="262" r:id="rId14"/>
    <p:sldId id="263" r:id="rId15"/>
    <p:sldId id="264" r:id="rId16"/>
    <p:sldId id="265" r:id="rId17"/>
    <p:sldId id="266" r:id="rId18"/>
    <p:sldId id="270" r:id="rId19"/>
    <p:sldId id="272" r:id="rId20"/>
    <p:sldId id="283" r:id="rId21"/>
    <p:sldId id="284" r:id="rId22"/>
    <p:sldId id="287" r:id="rId23"/>
    <p:sldId id="273" r:id="rId24"/>
    <p:sldId id="288" r:id="rId25"/>
    <p:sldId id="291" r:id="rId26"/>
    <p:sldId id="289" r:id="rId27"/>
    <p:sldId id="290" r:id="rId28"/>
    <p:sldId id="271"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575CD-938C-4B58-8E8F-936A678F8621}" v="2" dt="2025-03-19T15:06:08.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97" d="100"/>
          <a:sy n="97" d="100"/>
        </p:scale>
        <p:origin x="86" y="3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8F7E6BE5-AE18-4F0E-B14D-B9314AD24C02}"/>
    <pc:docChg chg="undo custSel addSld modSld sldOrd">
      <pc:chgData name="Edouard Morena" userId="2e121fa9-f008-4742-97be-48a08069b91e" providerId="ADAL" clId="{8F7E6BE5-AE18-4F0E-B14D-B9314AD24C02}" dt="2024-03-19T13:27:05.331" v="5588" actId="122"/>
      <pc:docMkLst>
        <pc:docMk/>
      </pc:docMkLst>
      <pc:sldChg chg="modSp mod">
        <pc:chgData name="Edouard Morena" userId="2e121fa9-f008-4742-97be-48a08069b91e" providerId="ADAL" clId="{8F7E6BE5-AE18-4F0E-B14D-B9314AD24C02}" dt="2024-03-17T16:09:03.185" v="57" actId="20577"/>
        <pc:sldMkLst>
          <pc:docMk/>
          <pc:sldMk cId="4118126436" sldId="258"/>
        </pc:sldMkLst>
      </pc:sldChg>
      <pc:sldChg chg="modSp mod">
        <pc:chgData name="Edouard Morena" userId="2e121fa9-f008-4742-97be-48a08069b91e" providerId="ADAL" clId="{8F7E6BE5-AE18-4F0E-B14D-B9314AD24C02}" dt="2024-03-17T16:08:58.455" v="44" actId="20577"/>
        <pc:sldMkLst>
          <pc:docMk/>
          <pc:sldMk cId="454753645" sldId="259"/>
        </pc:sldMkLst>
      </pc:sldChg>
      <pc:sldChg chg="modSp mod">
        <pc:chgData name="Edouard Morena" userId="2e121fa9-f008-4742-97be-48a08069b91e" providerId="ADAL" clId="{8F7E6BE5-AE18-4F0E-B14D-B9314AD24C02}" dt="2024-03-17T16:08:46.313" v="25" actId="20577"/>
        <pc:sldMkLst>
          <pc:docMk/>
          <pc:sldMk cId="3828997142" sldId="260"/>
        </pc:sldMkLst>
      </pc:sldChg>
      <pc:sldChg chg="addSp modSp new mod setBg">
        <pc:chgData name="Edouard Morena" userId="2e121fa9-f008-4742-97be-48a08069b91e" providerId="ADAL" clId="{8F7E6BE5-AE18-4F0E-B14D-B9314AD24C02}" dt="2024-03-17T16:12:08.122" v="291" actId="26606"/>
        <pc:sldMkLst>
          <pc:docMk/>
          <pc:sldMk cId="1853711562" sldId="261"/>
        </pc:sldMkLst>
      </pc:sldChg>
      <pc:sldChg chg="addSp modSp new mod">
        <pc:chgData name="Edouard Morena" userId="2e121fa9-f008-4742-97be-48a08069b91e" providerId="ADAL" clId="{8F7E6BE5-AE18-4F0E-B14D-B9314AD24C02}" dt="2024-03-17T16:11:16.955" v="289" actId="1076"/>
        <pc:sldMkLst>
          <pc:docMk/>
          <pc:sldMk cId="1786008764" sldId="262"/>
        </pc:sldMkLst>
      </pc:sldChg>
      <pc:sldChg chg="addSp modSp new mod setBg">
        <pc:chgData name="Edouard Morena" userId="2e121fa9-f008-4742-97be-48a08069b91e" providerId="ADAL" clId="{8F7E6BE5-AE18-4F0E-B14D-B9314AD24C02}" dt="2024-03-19T13:26:43.181" v="5569" actId="20577"/>
        <pc:sldMkLst>
          <pc:docMk/>
          <pc:sldMk cId="2524096376" sldId="263"/>
        </pc:sldMkLst>
      </pc:sldChg>
      <pc:sldChg chg="addSp modSp new mod setBg">
        <pc:chgData name="Edouard Morena" userId="2e121fa9-f008-4742-97be-48a08069b91e" providerId="ADAL" clId="{8F7E6BE5-AE18-4F0E-B14D-B9314AD24C02}" dt="2024-03-17T16:32:31.135" v="1294" actId="20577"/>
        <pc:sldMkLst>
          <pc:docMk/>
          <pc:sldMk cId="1867436987" sldId="264"/>
        </pc:sldMkLst>
      </pc:sldChg>
      <pc:sldChg chg="addSp delSp modSp new mod setBg">
        <pc:chgData name="Edouard Morena" userId="2e121fa9-f008-4742-97be-48a08069b91e" providerId="ADAL" clId="{8F7E6BE5-AE18-4F0E-B14D-B9314AD24C02}" dt="2024-03-19T13:27:05.331" v="5588" actId="122"/>
        <pc:sldMkLst>
          <pc:docMk/>
          <pc:sldMk cId="3853637647" sldId="265"/>
        </pc:sldMkLst>
      </pc:sldChg>
      <pc:sldChg chg="addSp modSp new mod setBg">
        <pc:chgData name="Edouard Morena" userId="2e121fa9-f008-4742-97be-48a08069b91e" providerId="ADAL" clId="{8F7E6BE5-AE18-4F0E-B14D-B9314AD24C02}" dt="2024-03-17T17:10:13.661" v="3475" actId="26606"/>
        <pc:sldMkLst>
          <pc:docMk/>
          <pc:sldMk cId="2173609114" sldId="266"/>
        </pc:sldMkLst>
      </pc:sldChg>
      <pc:sldChg chg="addSp modSp new mod setBg">
        <pc:chgData name="Edouard Morena" userId="2e121fa9-f008-4742-97be-48a08069b91e" providerId="ADAL" clId="{8F7E6BE5-AE18-4F0E-B14D-B9314AD24C02}" dt="2024-03-19T13:18:20.398" v="5454" actId="20577"/>
        <pc:sldMkLst>
          <pc:docMk/>
          <pc:sldMk cId="147215119" sldId="267"/>
        </pc:sldMkLst>
      </pc:sldChg>
      <pc:sldChg chg="addSp modSp new mod setBg">
        <pc:chgData name="Edouard Morena" userId="2e121fa9-f008-4742-97be-48a08069b91e" providerId="ADAL" clId="{8F7E6BE5-AE18-4F0E-B14D-B9314AD24C02}" dt="2024-03-19T13:26:09.374" v="5567" actId="790"/>
        <pc:sldMkLst>
          <pc:docMk/>
          <pc:sldMk cId="604582116" sldId="268"/>
        </pc:sldMkLst>
      </pc:sldChg>
      <pc:sldChg chg="addSp delSp modSp new mod setBg">
        <pc:chgData name="Edouard Morena" userId="2e121fa9-f008-4742-97be-48a08069b91e" providerId="ADAL" clId="{8F7E6BE5-AE18-4F0E-B14D-B9314AD24C02}" dt="2024-03-19T13:26:19.008" v="5568" actId="14100"/>
        <pc:sldMkLst>
          <pc:docMk/>
          <pc:sldMk cId="1487143094" sldId="269"/>
        </pc:sldMkLst>
      </pc:sldChg>
      <pc:sldChg chg="addSp delSp modSp new mod setBg">
        <pc:chgData name="Edouard Morena" userId="2e121fa9-f008-4742-97be-48a08069b91e" providerId="ADAL" clId="{8F7E6BE5-AE18-4F0E-B14D-B9314AD24C02}" dt="2024-03-18T10:53:27.515" v="5439" actId="26606"/>
        <pc:sldMkLst>
          <pc:docMk/>
          <pc:sldMk cId="1461000331" sldId="270"/>
        </pc:sldMkLst>
      </pc:sldChg>
      <pc:sldChg chg="addSp modSp new mod ord">
        <pc:chgData name="Edouard Morena" userId="2e121fa9-f008-4742-97be-48a08069b91e" providerId="ADAL" clId="{8F7E6BE5-AE18-4F0E-B14D-B9314AD24C02}" dt="2024-03-18T10:40:04.618" v="4947"/>
        <pc:sldMkLst>
          <pc:docMk/>
          <pc:sldMk cId="2286246637" sldId="271"/>
        </pc:sldMkLst>
      </pc:sldChg>
      <pc:sldChg chg="addSp modSp new mod ord setBg">
        <pc:chgData name="Edouard Morena" userId="2e121fa9-f008-4742-97be-48a08069b91e" providerId="ADAL" clId="{8F7E6BE5-AE18-4F0E-B14D-B9314AD24C02}" dt="2024-03-18T10:54:40.655" v="5443" actId="20577"/>
        <pc:sldMkLst>
          <pc:docMk/>
          <pc:sldMk cId="3102692078" sldId="272"/>
        </pc:sldMkLst>
      </pc:sldChg>
      <pc:sldChg chg="addSp modSp new mod setBg">
        <pc:chgData name="Edouard Morena" userId="2e121fa9-f008-4742-97be-48a08069b91e" providerId="ADAL" clId="{8F7E6BE5-AE18-4F0E-B14D-B9314AD24C02}" dt="2024-03-18T10:52:41.815" v="5435" actId="26606"/>
        <pc:sldMkLst>
          <pc:docMk/>
          <pc:sldMk cId="1939526437" sldId="273"/>
        </pc:sldMkLst>
      </pc:sldChg>
      <pc:sldChg chg="addSp modSp add mod ord setBg">
        <pc:chgData name="Edouard Morena" userId="2e121fa9-f008-4742-97be-48a08069b91e" providerId="ADAL" clId="{8F7E6BE5-AE18-4F0E-B14D-B9314AD24C02}" dt="2024-03-18T10:54:46.575" v="5444" actId="26606"/>
        <pc:sldMkLst>
          <pc:docMk/>
          <pc:sldMk cId="2311529416" sldId="283"/>
        </pc:sldMkLst>
      </pc:sldChg>
      <pc:sldChg chg="add">
        <pc:chgData name="Edouard Morena" userId="2e121fa9-f008-4742-97be-48a08069b91e" providerId="ADAL" clId="{8F7E6BE5-AE18-4F0E-B14D-B9314AD24C02}" dt="2024-03-18T10:01:29.445" v="4144"/>
        <pc:sldMkLst>
          <pc:docMk/>
          <pc:sldMk cId="1261273277" sldId="284"/>
        </pc:sldMkLst>
      </pc:sldChg>
      <pc:sldChg chg="addSp delSp modSp add mod setBg">
        <pc:chgData name="Edouard Morena" userId="2e121fa9-f008-4742-97be-48a08069b91e" providerId="ADAL" clId="{8F7E6BE5-AE18-4F0E-B14D-B9314AD24C02}" dt="2024-03-18T10:55:08.926" v="5447" actId="26606"/>
        <pc:sldMkLst>
          <pc:docMk/>
          <pc:sldMk cId="1575178442" sldId="287"/>
        </pc:sldMkLst>
      </pc:sldChg>
      <pc:sldChg chg="addSp delSp modSp new mod setBg">
        <pc:chgData name="Edouard Morena" userId="2e121fa9-f008-4742-97be-48a08069b91e" providerId="ADAL" clId="{8F7E6BE5-AE18-4F0E-B14D-B9314AD24C02}" dt="2024-03-18T10:48:45.089" v="5403" actId="14100"/>
        <pc:sldMkLst>
          <pc:docMk/>
          <pc:sldMk cId="3304097665" sldId="288"/>
        </pc:sldMkLst>
      </pc:sldChg>
      <pc:sldChg chg="addSp modSp new mod setBg">
        <pc:chgData name="Edouard Morena" userId="2e121fa9-f008-4742-97be-48a08069b91e" providerId="ADAL" clId="{8F7E6BE5-AE18-4F0E-B14D-B9314AD24C02}" dt="2024-03-18T10:49:37.825" v="5408" actId="27636"/>
        <pc:sldMkLst>
          <pc:docMk/>
          <pc:sldMk cId="3015800101" sldId="289"/>
        </pc:sldMkLst>
      </pc:sldChg>
      <pc:sldChg chg="addSp modSp new mod setBg">
        <pc:chgData name="Edouard Morena" userId="2e121fa9-f008-4742-97be-48a08069b91e" providerId="ADAL" clId="{8F7E6BE5-AE18-4F0E-B14D-B9314AD24C02}" dt="2024-03-18T10:51:46.945" v="5433" actId="790"/>
        <pc:sldMkLst>
          <pc:docMk/>
          <pc:sldMk cId="2914474735" sldId="290"/>
        </pc:sldMkLst>
      </pc:sldChg>
      <pc:sldChg chg="addSp modSp new mod setBg">
        <pc:chgData name="Edouard Morena" userId="2e121fa9-f008-4742-97be-48a08069b91e" providerId="ADAL" clId="{8F7E6BE5-AE18-4F0E-B14D-B9314AD24C02}" dt="2024-03-18T10:47:33.674" v="5395" actId="26606"/>
        <pc:sldMkLst>
          <pc:docMk/>
          <pc:sldMk cId="3900853192" sldId="291"/>
        </pc:sldMkLst>
      </pc:sldChg>
      <pc:sldChg chg="addSp modSp new mod setBg">
        <pc:chgData name="Edouard Morena" userId="2e121fa9-f008-4742-97be-48a08069b91e" providerId="ADAL" clId="{8F7E6BE5-AE18-4F0E-B14D-B9314AD24C02}" dt="2024-03-19T13:19:33.837" v="5506" actId="14100"/>
        <pc:sldMkLst>
          <pc:docMk/>
          <pc:sldMk cId="4035912091" sldId="292"/>
        </pc:sldMkLst>
      </pc:sldChg>
      <pc:sldChg chg="addSp delSp modSp new mod ord setBg">
        <pc:chgData name="Edouard Morena" userId="2e121fa9-f008-4742-97be-48a08069b91e" providerId="ADAL" clId="{8F7E6BE5-AE18-4F0E-B14D-B9314AD24C02}" dt="2024-03-19T13:21:19.681" v="5544"/>
        <pc:sldMkLst>
          <pc:docMk/>
          <pc:sldMk cId="395838622" sldId="293"/>
        </pc:sldMkLst>
      </pc:sldChg>
      <pc:sldChg chg="addSp delSp modSp new mod setBg">
        <pc:chgData name="Edouard Morena" userId="2e121fa9-f008-4742-97be-48a08069b91e" providerId="ADAL" clId="{8F7E6BE5-AE18-4F0E-B14D-B9314AD24C02}" dt="2024-03-19T13:24:40.671" v="5552" actId="26606"/>
        <pc:sldMkLst>
          <pc:docMk/>
          <pc:sldMk cId="2197863709" sldId="294"/>
        </pc:sldMkLst>
      </pc:sldChg>
    </pc:docChg>
  </pc:docChgLst>
  <pc:docChgLst>
    <pc:chgData name="Edouard Morena" userId="2e121fa9-f008-4742-97be-48a08069b91e" providerId="ADAL" clId="{3CB575CD-938C-4B58-8E8F-936A678F8621}"/>
    <pc:docChg chg="undo custSel modSld modMainMaster">
      <pc:chgData name="Edouard Morena" userId="2e121fa9-f008-4742-97be-48a08069b91e" providerId="ADAL" clId="{3CB575CD-938C-4B58-8E8F-936A678F8621}" dt="2025-03-20T12:27:42.973" v="102" actId="113"/>
      <pc:docMkLst>
        <pc:docMk/>
      </pc:docMkLst>
      <pc:sldChg chg="setBg">
        <pc:chgData name="Edouard Morena" userId="2e121fa9-f008-4742-97be-48a08069b91e" providerId="ADAL" clId="{3CB575CD-938C-4B58-8E8F-936A678F8621}" dt="2025-03-19T15:06:08.478" v="1"/>
        <pc:sldMkLst>
          <pc:docMk/>
          <pc:sldMk cId="2419032192" sldId="256"/>
        </pc:sldMkLst>
      </pc:sldChg>
      <pc:sldChg chg="setBg">
        <pc:chgData name="Edouard Morena" userId="2e121fa9-f008-4742-97be-48a08069b91e" providerId="ADAL" clId="{3CB575CD-938C-4B58-8E8F-936A678F8621}" dt="2025-03-19T15:06:08.478" v="1"/>
        <pc:sldMkLst>
          <pc:docMk/>
          <pc:sldMk cId="3814043333" sldId="257"/>
        </pc:sldMkLst>
      </pc:sldChg>
      <pc:sldChg chg="modSp mod setBg">
        <pc:chgData name="Edouard Morena" userId="2e121fa9-f008-4742-97be-48a08069b91e" providerId="ADAL" clId="{3CB575CD-938C-4B58-8E8F-936A678F8621}" dt="2025-03-20T12:23:30.052" v="18" actId="790"/>
        <pc:sldMkLst>
          <pc:docMk/>
          <pc:sldMk cId="4118126436" sldId="258"/>
        </pc:sldMkLst>
        <pc:spChg chg="mod">
          <ac:chgData name="Edouard Morena" userId="2e121fa9-f008-4742-97be-48a08069b91e" providerId="ADAL" clId="{3CB575CD-938C-4B58-8E8F-936A678F8621}" dt="2025-03-20T12:23:30.052" v="18" actId="790"/>
          <ac:spMkLst>
            <pc:docMk/>
            <pc:sldMk cId="4118126436" sldId="258"/>
            <ac:spMk id="3" creationId="{B8B78BFF-555C-AC36-74AD-B41C8A294DB9}"/>
          </ac:spMkLst>
        </pc:spChg>
      </pc:sldChg>
      <pc:sldChg chg="modSp mod setBg">
        <pc:chgData name="Edouard Morena" userId="2e121fa9-f008-4742-97be-48a08069b91e" providerId="ADAL" clId="{3CB575CD-938C-4B58-8E8F-936A678F8621}" dt="2025-03-20T12:23:17.305" v="17" actId="14100"/>
        <pc:sldMkLst>
          <pc:docMk/>
          <pc:sldMk cId="454753645" sldId="259"/>
        </pc:sldMkLst>
        <pc:spChg chg="mod">
          <ac:chgData name="Edouard Morena" userId="2e121fa9-f008-4742-97be-48a08069b91e" providerId="ADAL" clId="{3CB575CD-938C-4B58-8E8F-936A678F8621}" dt="2025-03-20T12:23:17.305" v="17" actId="14100"/>
          <ac:spMkLst>
            <pc:docMk/>
            <pc:sldMk cId="454753645" sldId="259"/>
            <ac:spMk id="3" creationId="{F8584680-0491-D8BC-355A-5C33DBB48A4A}"/>
          </ac:spMkLst>
        </pc:spChg>
      </pc:sldChg>
      <pc:sldChg chg="setBg">
        <pc:chgData name="Edouard Morena" userId="2e121fa9-f008-4742-97be-48a08069b91e" providerId="ADAL" clId="{3CB575CD-938C-4B58-8E8F-936A678F8621}" dt="2025-03-19T15:06:08.478" v="1"/>
        <pc:sldMkLst>
          <pc:docMk/>
          <pc:sldMk cId="3828997142" sldId="260"/>
        </pc:sldMkLst>
      </pc:sldChg>
      <pc:sldChg chg="modSp mod setBg">
        <pc:chgData name="Edouard Morena" userId="2e121fa9-f008-4742-97be-48a08069b91e" providerId="ADAL" clId="{3CB575CD-938C-4B58-8E8F-936A678F8621}" dt="2025-03-20T12:22:53.446" v="13" actId="20577"/>
        <pc:sldMkLst>
          <pc:docMk/>
          <pc:sldMk cId="1853711562" sldId="261"/>
        </pc:sldMkLst>
        <pc:spChg chg="mod">
          <ac:chgData name="Edouard Morena" userId="2e121fa9-f008-4742-97be-48a08069b91e" providerId="ADAL" clId="{3CB575CD-938C-4B58-8E8F-936A678F8621}" dt="2025-03-20T12:22:53.446" v="13" actId="20577"/>
          <ac:spMkLst>
            <pc:docMk/>
            <pc:sldMk cId="1853711562" sldId="261"/>
            <ac:spMk id="3" creationId="{A8082ADC-CBB2-2BAD-0AE6-F2A0C5C9E670}"/>
          </ac:spMkLst>
        </pc:spChg>
      </pc:sldChg>
      <pc:sldChg chg="setBg">
        <pc:chgData name="Edouard Morena" userId="2e121fa9-f008-4742-97be-48a08069b91e" providerId="ADAL" clId="{3CB575CD-938C-4B58-8E8F-936A678F8621}" dt="2025-03-19T15:06:08.478" v="1"/>
        <pc:sldMkLst>
          <pc:docMk/>
          <pc:sldMk cId="2524096376" sldId="263"/>
        </pc:sldMkLst>
      </pc:sldChg>
      <pc:sldChg chg="modSp mod setBg">
        <pc:chgData name="Edouard Morena" userId="2e121fa9-f008-4742-97be-48a08069b91e" providerId="ADAL" clId="{3CB575CD-938C-4B58-8E8F-936A678F8621}" dt="2025-03-20T12:22:29.170" v="10" actId="20577"/>
        <pc:sldMkLst>
          <pc:docMk/>
          <pc:sldMk cId="1867436987" sldId="264"/>
        </pc:sldMkLst>
        <pc:spChg chg="mod">
          <ac:chgData name="Edouard Morena" userId="2e121fa9-f008-4742-97be-48a08069b91e" providerId="ADAL" clId="{3CB575CD-938C-4B58-8E8F-936A678F8621}" dt="2025-03-20T12:22:29.170" v="10" actId="20577"/>
          <ac:spMkLst>
            <pc:docMk/>
            <pc:sldMk cId="1867436987" sldId="264"/>
            <ac:spMk id="2" creationId="{229011F4-0F0A-6263-86B8-338D39476B94}"/>
          </ac:spMkLst>
        </pc:spChg>
      </pc:sldChg>
      <pc:sldChg chg="setBg">
        <pc:chgData name="Edouard Morena" userId="2e121fa9-f008-4742-97be-48a08069b91e" providerId="ADAL" clId="{3CB575CD-938C-4B58-8E8F-936A678F8621}" dt="2025-03-19T15:06:08.478" v="1"/>
        <pc:sldMkLst>
          <pc:docMk/>
          <pc:sldMk cId="3853637647" sldId="265"/>
        </pc:sldMkLst>
      </pc:sldChg>
      <pc:sldChg chg="setBg">
        <pc:chgData name="Edouard Morena" userId="2e121fa9-f008-4742-97be-48a08069b91e" providerId="ADAL" clId="{3CB575CD-938C-4B58-8E8F-936A678F8621}" dt="2025-03-19T15:06:08.478" v="1"/>
        <pc:sldMkLst>
          <pc:docMk/>
          <pc:sldMk cId="2173609114" sldId="266"/>
        </pc:sldMkLst>
      </pc:sldChg>
      <pc:sldChg chg="setBg">
        <pc:chgData name="Edouard Morena" userId="2e121fa9-f008-4742-97be-48a08069b91e" providerId="ADAL" clId="{3CB575CD-938C-4B58-8E8F-936A678F8621}" dt="2025-03-19T15:06:08.478" v="1"/>
        <pc:sldMkLst>
          <pc:docMk/>
          <pc:sldMk cId="147215119" sldId="267"/>
        </pc:sldMkLst>
      </pc:sldChg>
      <pc:sldChg chg="modSp mod setBg">
        <pc:chgData name="Edouard Morena" userId="2e121fa9-f008-4742-97be-48a08069b91e" providerId="ADAL" clId="{3CB575CD-938C-4B58-8E8F-936A678F8621}" dt="2025-03-19T15:06:54.201" v="6" actId="27636"/>
        <pc:sldMkLst>
          <pc:docMk/>
          <pc:sldMk cId="604582116" sldId="268"/>
        </pc:sldMkLst>
        <pc:spChg chg="mod">
          <ac:chgData name="Edouard Morena" userId="2e121fa9-f008-4742-97be-48a08069b91e" providerId="ADAL" clId="{3CB575CD-938C-4B58-8E8F-936A678F8621}" dt="2025-03-19T15:06:54.201" v="6" actId="27636"/>
          <ac:spMkLst>
            <pc:docMk/>
            <pc:sldMk cId="604582116" sldId="268"/>
            <ac:spMk id="3" creationId="{68074A57-7CE5-171F-C313-81582E9EF41B}"/>
          </ac:spMkLst>
        </pc:spChg>
      </pc:sldChg>
      <pc:sldChg chg="modSp mod setBg">
        <pc:chgData name="Edouard Morena" userId="2e121fa9-f008-4742-97be-48a08069b91e" providerId="ADAL" clId="{3CB575CD-938C-4B58-8E8F-936A678F8621}" dt="2025-03-20T12:24:06.373" v="22" actId="113"/>
        <pc:sldMkLst>
          <pc:docMk/>
          <pc:sldMk cId="1487143094" sldId="269"/>
        </pc:sldMkLst>
        <pc:spChg chg="mod">
          <ac:chgData name="Edouard Morena" userId="2e121fa9-f008-4742-97be-48a08069b91e" providerId="ADAL" clId="{3CB575CD-938C-4B58-8E8F-936A678F8621}" dt="2025-03-20T12:24:06.373" v="22" actId="113"/>
          <ac:spMkLst>
            <pc:docMk/>
            <pc:sldMk cId="1487143094" sldId="269"/>
            <ac:spMk id="3" creationId="{5983CE51-C725-1D13-90D6-7C6FAF61021A}"/>
          </ac:spMkLst>
        </pc:spChg>
      </pc:sldChg>
      <pc:sldChg chg="modSp mod setBg">
        <pc:chgData name="Edouard Morena" userId="2e121fa9-f008-4742-97be-48a08069b91e" providerId="ADAL" clId="{3CB575CD-938C-4B58-8E8F-936A678F8621}" dt="2025-03-20T12:27:42.973" v="102" actId="113"/>
        <pc:sldMkLst>
          <pc:docMk/>
          <pc:sldMk cId="1461000331" sldId="270"/>
        </pc:sldMkLst>
        <pc:spChg chg="mod">
          <ac:chgData name="Edouard Morena" userId="2e121fa9-f008-4742-97be-48a08069b91e" providerId="ADAL" clId="{3CB575CD-938C-4B58-8E8F-936A678F8621}" dt="2025-03-20T12:27:42.973" v="102" actId="113"/>
          <ac:spMkLst>
            <pc:docMk/>
            <pc:sldMk cId="1461000331" sldId="270"/>
            <ac:spMk id="3" creationId="{18349B18-790E-3A81-A15D-C147DCC21A77}"/>
          </ac:spMkLst>
        </pc:spChg>
      </pc:sldChg>
      <pc:sldChg chg="setBg">
        <pc:chgData name="Edouard Morena" userId="2e121fa9-f008-4742-97be-48a08069b91e" providerId="ADAL" clId="{3CB575CD-938C-4B58-8E8F-936A678F8621}" dt="2025-03-19T15:06:08.478" v="1"/>
        <pc:sldMkLst>
          <pc:docMk/>
          <pc:sldMk cId="3102692078" sldId="272"/>
        </pc:sldMkLst>
      </pc:sldChg>
      <pc:sldChg chg="setBg">
        <pc:chgData name="Edouard Morena" userId="2e121fa9-f008-4742-97be-48a08069b91e" providerId="ADAL" clId="{3CB575CD-938C-4B58-8E8F-936A678F8621}" dt="2025-03-19T15:06:08.478" v="1"/>
        <pc:sldMkLst>
          <pc:docMk/>
          <pc:sldMk cId="1939526437" sldId="273"/>
        </pc:sldMkLst>
      </pc:sldChg>
      <pc:sldChg chg="setBg">
        <pc:chgData name="Edouard Morena" userId="2e121fa9-f008-4742-97be-48a08069b91e" providerId="ADAL" clId="{3CB575CD-938C-4B58-8E8F-936A678F8621}" dt="2025-03-19T15:06:08.478" v="1"/>
        <pc:sldMkLst>
          <pc:docMk/>
          <pc:sldMk cId="2311529416" sldId="283"/>
        </pc:sldMkLst>
      </pc:sldChg>
      <pc:sldChg chg="setBg">
        <pc:chgData name="Edouard Morena" userId="2e121fa9-f008-4742-97be-48a08069b91e" providerId="ADAL" clId="{3CB575CD-938C-4B58-8E8F-936A678F8621}" dt="2025-03-19T15:06:08.478" v="1"/>
        <pc:sldMkLst>
          <pc:docMk/>
          <pc:sldMk cId="1575178442" sldId="287"/>
        </pc:sldMkLst>
      </pc:sldChg>
      <pc:sldChg chg="modSp mod setBg">
        <pc:chgData name="Edouard Morena" userId="2e121fa9-f008-4742-97be-48a08069b91e" providerId="ADAL" clId="{3CB575CD-938C-4B58-8E8F-936A678F8621}" dt="2025-03-20T12:26:30.295" v="57" actId="113"/>
        <pc:sldMkLst>
          <pc:docMk/>
          <pc:sldMk cId="3304097665" sldId="288"/>
        </pc:sldMkLst>
        <pc:spChg chg="mod">
          <ac:chgData name="Edouard Morena" userId="2e121fa9-f008-4742-97be-48a08069b91e" providerId="ADAL" clId="{3CB575CD-938C-4B58-8E8F-936A678F8621}" dt="2025-03-20T12:26:30.295" v="57" actId="113"/>
          <ac:spMkLst>
            <pc:docMk/>
            <pc:sldMk cId="3304097665" sldId="288"/>
            <ac:spMk id="3" creationId="{CA60EF2B-CCA8-908A-4884-C82DD58C5FB7}"/>
          </ac:spMkLst>
        </pc:spChg>
      </pc:sldChg>
      <pc:sldChg chg="modSp mod setBg">
        <pc:chgData name="Edouard Morena" userId="2e121fa9-f008-4742-97be-48a08069b91e" providerId="ADAL" clId="{3CB575CD-938C-4B58-8E8F-936A678F8621}" dt="2025-03-20T12:27:10.517" v="99" actId="27636"/>
        <pc:sldMkLst>
          <pc:docMk/>
          <pc:sldMk cId="3015800101" sldId="289"/>
        </pc:sldMkLst>
        <pc:spChg chg="mod">
          <ac:chgData name="Edouard Morena" userId="2e121fa9-f008-4742-97be-48a08069b91e" providerId="ADAL" clId="{3CB575CD-938C-4B58-8E8F-936A678F8621}" dt="2025-03-20T12:27:10.517" v="99" actId="27636"/>
          <ac:spMkLst>
            <pc:docMk/>
            <pc:sldMk cId="3015800101" sldId="289"/>
            <ac:spMk id="3" creationId="{C5F05822-0FBE-3C6F-BDB3-E6DA1FA52A5C}"/>
          </ac:spMkLst>
        </pc:spChg>
      </pc:sldChg>
      <pc:sldChg chg="modSp mod setBg">
        <pc:chgData name="Edouard Morena" userId="2e121fa9-f008-4742-97be-48a08069b91e" providerId="ADAL" clId="{3CB575CD-938C-4B58-8E8F-936A678F8621}" dt="2025-03-20T12:24:37.014" v="23" actId="113"/>
        <pc:sldMkLst>
          <pc:docMk/>
          <pc:sldMk cId="2914474735" sldId="290"/>
        </pc:sldMkLst>
        <pc:spChg chg="mod">
          <ac:chgData name="Edouard Morena" userId="2e121fa9-f008-4742-97be-48a08069b91e" providerId="ADAL" clId="{3CB575CD-938C-4B58-8E8F-936A678F8621}" dt="2025-03-20T12:24:37.014" v="23" actId="113"/>
          <ac:spMkLst>
            <pc:docMk/>
            <pc:sldMk cId="2914474735" sldId="290"/>
            <ac:spMk id="3" creationId="{A6371D39-B173-21AC-4DD3-1CA43D99A1BE}"/>
          </ac:spMkLst>
        </pc:spChg>
      </pc:sldChg>
      <pc:sldChg chg="modSp mod setBg">
        <pc:chgData name="Edouard Morena" userId="2e121fa9-f008-4742-97be-48a08069b91e" providerId="ADAL" clId="{3CB575CD-938C-4B58-8E8F-936A678F8621}" dt="2025-03-20T12:25:33.651" v="33" actId="20577"/>
        <pc:sldMkLst>
          <pc:docMk/>
          <pc:sldMk cId="3900853192" sldId="291"/>
        </pc:sldMkLst>
        <pc:spChg chg="mod">
          <ac:chgData name="Edouard Morena" userId="2e121fa9-f008-4742-97be-48a08069b91e" providerId="ADAL" clId="{3CB575CD-938C-4B58-8E8F-936A678F8621}" dt="2025-03-20T12:25:33.651" v="33" actId="20577"/>
          <ac:spMkLst>
            <pc:docMk/>
            <pc:sldMk cId="3900853192" sldId="291"/>
            <ac:spMk id="3" creationId="{F3D6AFA2-3210-60AF-9FB2-8BD30AB73345}"/>
          </ac:spMkLst>
        </pc:spChg>
      </pc:sldChg>
      <pc:sldChg chg="setBg">
        <pc:chgData name="Edouard Morena" userId="2e121fa9-f008-4742-97be-48a08069b91e" providerId="ADAL" clId="{3CB575CD-938C-4B58-8E8F-936A678F8621}" dt="2025-03-19T15:06:08.478" v="1"/>
        <pc:sldMkLst>
          <pc:docMk/>
          <pc:sldMk cId="4035912091" sldId="292"/>
        </pc:sldMkLst>
      </pc:sldChg>
      <pc:sldChg chg="modSp mod setBg">
        <pc:chgData name="Edouard Morena" userId="2e121fa9-f008-4742-97be-48a08069b91e" providerId="ADAL" clId="{3CB575CD-938C-4B58-8E8F-936A678F8621}" dt="2025-03-19T15:06:29.326" v="3" actId="20577"/>
        <pc:sldMkLst>
          <pc:docMk/>
          <pc:sldMk cId="395838622" sldId="293"/>
        </pc:sldMkLst>
        <pc:spChg chg="mod">
          <ac:chgData name="Edouard Morena" userId="2e121fa9-f008-4742-97be-48a08069b91e" providerId="ADAL" clId="{3CB575CD-938C-4B58-8E8F-936A678F8621}" dt="2025-03-19T15:06:29.326" v="3" actId="20577"/>
          <ac:spMkLst>
            <pc:docMk/>
            <pc:sldMk cId="395838622" sldId="293"/>
            <ac:spMk id="3" creationId="{7939926C-2D47-FBC4-A32F-AD724A5B07E7}"/>
          </ac:spMkLst>
        </pc:spChg>
      </pc:sldChg>
      <pc:sldChg chg="setBg">
        <pc:chgData name="Edouard Morena" userId="2e121fa9-f008-4742-97be-48a08069b91e" providerId="ADAL" clId="{3CB575CD-938C-4B58-8E8F-936A678F8621}" dt="2025-03-19T15:06:08.478" v="1"/>
        <pc:sldMkLst>
          <pc:docMk/>
          <pc:sldMk cId="2197863709" sldId="294"/>
        </pc:sldMkLst>
      </pc:sldChg>
      <pc:sldMasterChg chg="setBg modSldLayout">
        <pc:chgData name="Edouard Morena" userId="2e121fa9-f008-4742-97be-48a08069b91e" providerId="ADAL" clId="{3CB575CD-938C-4B58-8E8F-936A678F8621}" dt="2025-03-19T15:06:08.478" v="1"/>
        <pc:sldMasterMkLst>
          <pc:docMk/>
          <pc:sldMasterMk cId="2416882726" sldId="2147483648"/>
        </pc:sldMasterMkLst>
        <pc:sldLayoutChg chg="setBg">
          <pc:chgData name="Edouard Morena" userId="2e121fa9-f008-4742-97be-48a08069b91e" providerId="ADAL" clId="{3CB575CD-938C-4B58-8E8F-936A678F8621}" dt="2025-03-19T15:06:08.478" v="1"/>
          <pc:sldLayoutMkLst>
            <pc:docMk/>
            <pc:sldMasterMk cId="2416882726" sldId="2147483648"/>
            <pc:sldLayoutMk cId="3518378926" sldId="2147483649"/>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3602158179" sldId="2147483650"/>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92348092" sldId="2147483651"/>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1470717702" sldId="2147483652"/>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974365490" sldId="2147483653"/>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1740543827" sldId="2147483654"/>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3140380453" sldId="2147483655"/>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1294409351" sldId="2147483656"/>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1430875844" sldId="2147483657"/>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48717744" sldId="2147483658"/>
          </pc:sldLayoutMkLst>
        </pc:sldLayoutChg>
        <pc:sldLayoutChg chg="setBg">
          <pc:chgData name="Edouard Morena" userId="2e121fa9-f008-4742-97be-48a08069b91e" providerId="ADAL" clId="{3CB575CD-938C-4B58-8E8F-936A678F8621}" dt="2025-03-19T15:06:08.478" v="1"/>
          <pc:sldLayoutMkLst>
            <pc:docMk/>
            <pc:sldMasterMk cId="2416882726" sldId="2147483648"/>
            <pc:sldLayoutMk cId="423096394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40C5-1B3A-45E2-9476-25FC1547E1D8}" type="datetimeFigureOut">
              <a:rPr lang="fr-FR" smtClean="0"/>
              <a:t>19/03/2025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B1B9E-4F48-4959-8EFD-B01852A3513A}" type="slidenum">
              <a:rPr lang="fr-FR" smtClean="0"/>
              <a:t>‹N°›</a:t>
            </a:fld>
            <a:endParaRPr lang="fr-FR"/>
          </a:p>
        </p:txBody>
      </p:sp>
    </p:spTree>
    <p:extLst>
      <p:ext uri="{BB962C8B-B14F-4D97-AF65-F5344CB8AC3E}">
        <p14:creationId xmlns:p14="http://schemas.microsoft.com/office/powerpoint/2010/main" val="264455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Turns</a:t>
            </a:r>
            <a:r>
              <a:rPr lang="fr-FR" dirty="0"/>
              <a:t> C40 </a:t>
            </a:r>
            <a:r>
              <a:rPr lang="fr-FR" dirty="0" err="1"/>
              <a:t>into</a:t>
            </a:r>
            <a:r>
              <a:rPr lang="fr-FR" dirty="0"/>
              <a:t> exclusive club. </a:t>
            </a:r>
            <a:r>
              <a:rPr lang="fr-FR"/>
              <a:t>Conditions to enter.</a:t>
            </a:r>
          </a:p>
        </p:txBody>
      </p:sp>
      <p:sp>
        <p:nvSpPr>
          <p:cNvPr id="4" name="Espace réservé du numéro de diapositive 3"/>
          <p:cNvSpPr>
            <a:spLocks noGrp="1"/>
          </p:cNvSpPr>
          <p:nvPr>
            <p:ph type="sldNum" sz="quarter" idx="5"/>
          </p:nvPr>
        </p:nvSpPr>
        <p:spPr/>
        <p:txBody>
          <a:bodyPr/>
          <a:lstStyle/>
          <a:p>
            <a:fld id="{EB2E0460-965B-4291-AC07-F87CE9CBEF6A}" type="slidenum">
              <a:rPr lang="fr-FR" smtClean="0"/>
              <a:t>22</a:t>
            </a:fld>
            <a:endParaRPr lang="fr-FR"/>
          </a:p>
        </p:txBody>
      </p:sp>
    </p:spTree>
    <p:extLst>
      <p:ext uri="{BB962C8B-B14F-4D97-AF65-F5344CB8AC3E}">
        <p14:creationId xmlns:p14="http://schemas.microsoft.com/office/powerpoint/2010/main" val="129722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F0874-8F29-87EF-732F-B348934CCE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6EA257-B3C2-4C0A-2D10-42570430A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01EC95-2878-DD59-0559-9E3E4D57A911}"/>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607DDAEB-D118-005C-25C9-F37EE2732F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3FBF56-7C0A-BAC1-3844-44E62956FDDE}"/>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51837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6EA8C8-CC41-7A22-F864-590E7E1B88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1C5FAC-0B57-66B8-FED1-E228D0DAFA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F17DE2-7C0D-B6E9-F60E-275B0CE4BA3A}"/>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28F0AC08-6D3A-B3C6-CB2F-4160D7A4FF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0DBF6D-3F4E-32BD-7C7D-88CC950725E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4871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494737D-6017-503D-81D7-EA35928A759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C1803E-C6C1-86E4-80FD-B439A28F6E9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BEECB-11EC-E2FE-B923-3172E57B5E73}"/>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CC825B45-DBEA-244D-D27B-2CE23655D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22842E-2E54-3461-F3DA-2C275E9559C6}"/>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423096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02C07-4CBA-FDD1-64B0-29EFCCEC1B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DE5F76-A20A-FF55-41AB-34D4A37DFA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4ABFBA-0AF8-70F6-35F3-590A699B6B2C}"/>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113E9242-D341-0687-24ED-A88B77E492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BE6D13-664E-78CA-B7CB-83E9917B2AE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60215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CB3EA-77F6-BBA7-96D4-F7D8516591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6C452CC-9692-E77D-817D-AED6C1CE33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CAD58EF-B9F8-6EFE-AF3B-C252E6C3046E}"/>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375DD1C0-C07D-DA6D-57C6-324A3A3E0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BADFF1-E7EC-BD92-5D10-4B22D81A2ECF}"/>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9234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458C6-AA55-B2B6-34EB-29F67EBCF4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D8D798-E189-F58F-25AC-C24BAF8F34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F53764C-9DF0-3280-D3F2-0F703A688D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8C306B-8602-8CE4-641A-D81AE41CAC84}"/>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21913BD3-A6BD-15F4-71C9-E73C5CCF1B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6DE1FC-8345-ACF5-81AC-4F9B2794CD1D}"/>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47071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0DF7A-9339-646E-3781-41DA5A178C3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87AE6A0-5689-A506-606E-35A3BA763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1576FB9-E0F1-4F93-933D-9813B70C1C9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4DA442-DCEB-AB05-16CB-5ABD51CD8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2F78F7D-9083-C701-FEC5-ECF358F7AFC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9E5BF6-0FAE-2853-4CD6-08FEEB0DEDE1}"/>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8" name="Espace réservé du pied de page 7">
            <a:extLst>
              <a:ext uri="{FF2B5EF4-FFF2-40B4-BE49-F238E27FC236}">
                <a16:creationId xmlns:a16="http://schemas.microsoft.com/office/drawing/2014/main" id="{3B15161E-478C-E1B4-29FD-3ACABD9614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45B13F-F40F-B7B3-D6F9-6A4918E35856}"/>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9743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E6DE28-BC9F-C974-C435-2A8E32074A8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667BA37-C1FF-F48A-61E0-92CC8DA67A01}"/>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4" name="Espace réservé du pied de page 3">
            <a:extLst>
              <a:ext uri="{FF2B5EF4-FFF2-40B4-BE49-F238E27FC236}">
                <a16:creationId xmlns:a16="http://schemas.microsoft.com/office/drawing/2014/main" id="{1ACABE9A-BCB7-D702-9192-6E79C29E0C1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188312D-8D17-3170-1C5F-D7DA1893CFBB}"/>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74054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1CE311-CEC3-BDC0-9B5D-E4856523F133}"/>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3" name="Espace réservé du pied de page 2">
            <a:extLst>
              <a:ext uri="{FF2B5EF4-FFF2-40B4-BE49-F238E27FC236}">
                <a16:creationId xmlns:a16="http://schemas.microsoft.com/office/drawing/2014/main" id="{1B4AACA5-D5A8-2102-9987-6E4CA39D59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CD20F34-882F-583E-030D-C1E8542DC717}"/>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1403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3BEBF-A77F-37D8-1A7D-5B24615034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FF383E-AA02-CD6F-266B-5B3CE3C3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76CDA4-C490-C682-E330-7C7BB75D7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34A0E78-73B5-8219-4EBD-68994C293C86}"/>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9460479B-E00F-5421-5BAE-F678275DFF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995C27-7527-E5A8-4CEE-FC2C08F41D1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29440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3C1D2-C71C-24A4-4963-8BDE161CFB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C0B8FB9-F814-421D-259B-BD249C6875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9230431-8F54-499C-9AEC-5F1C414F7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27E481-FADD-8A6E-E906-ABD7328A16D6}"/>
              </a:ext>
            </a:extLst>
          </p:cNvPr>
          <p:cNvSpPr>
            <a:spLocks noGrp="1"/>
          </p:cNvSpPr>
          <p:nvPr>
            <p:ph type="dt" sz="half" idx="10"/>
          </p:nvPr>
        </p:nvSpPr>
        <p:spPr/>
        <p:txBody>
          <a:bodyPr/>
          <a:lstStyle/>
          <a:p>
            <a:fld id="{D7A457A7-2758-4D84-86A1-2E05521020EE}"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251238B8-714F-724A-1504-7F6D52410D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92F572-791A-4EB0-C88E-FDBA92BF133A}"/>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4308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9BBBB2-4963-73B7-747F-1203EA34E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D5C95C8-ACE3-4F0E-F7F4-CBB019EBD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754B4B-A873-CD90-94C4-78148B7A6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A457A7-2758-4D84-86A1-2E05521020EE}"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271C4085-B0EC-489D-EBF1-C2DD10A2ED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92E7F53-EEFD-ADB3-72FE-0B19B48D3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6E7D18-0BAE-42A4-B54E-4DDF3C3DE63C}" type="slidenum">
              <a:rPr lang="fr-FR" smtClean="0"/>
              <a:t>‹N°›</a:t>
            </a:fld>
            <a:endParaRPr lang="fr-FR"/>
          </a:p>
        </p:txBody>
      </p:sp>
    </p:spTree>
    <p:extLst>
      <p:ext uri="{BB962C8B-B14F-4D97-AF65-F5344CB8AC3E}">
        <p14:creationId xmlns:p14="http://schemas.microsoft.com/office/powerpoint/2010/main" val="241688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brooklynrail.org/2011/03/local/the-luxury-cit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éo 4" descr="Skyscrapers And Location Icons">
            <a:extLst>
              <a:ext uri="{FF2B5EF4-FFF2-40B4-BE49-F238E27FC236}">
                <a16:creationId xmlns:a16="http://schemas.microsoft.com/office/drawing/2014/main" id="{CD099C2A-64AB-682A-693A-A4D2033B8A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0A5C5C-2F3C-AFBE-D2A5-E1D41D99C18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dirty="0">
                <a:solidFill>
                  <a:srgbClr val="FFFFFF"/>
                </a:solidFill>
              </a:rPr>
              <a:t>Cities in international </a:t>
            </a:r>
            <a:br>
              <a:rPr lang="fr-FR" sz="5200" dirty="0">
                <a:solidFill>
                  <a:srgbClr val="FFFFFF"/>
                </a:solidFill>
              </a:rPr>
            </a:br>
            <a:r>
              <a:rPr lang="fr-FR" sz="5200" dirty="0" err="1">
                <a:solidFill>
                  <a:srgbClr val="FFFFFF"/>
                </a:solidFill>
              </a:rPr>
              <a:t>climate</a:t>
            </a:r>
            <a:r>
              <a:rPr lang="fr-FR" sz="5200" dirty="0">
                <a:solidFill>
                  <a:srgbClr val="FFFFFF"/>
                </a:solidFill>
              </a:rPr>
              <a:t> </a:t>
            </a:r>
            <a:r>
              <a:rPr lang="fr-FR" sz="5200" dirty="0" err="1">
                <a:solidFill>
                  <a:srgbClr val="FFFFFF"/>
                </a:solidFill>
              </a:rPr>
              <a:t>politics</a:t>
            </a:r>
            <a:endParaRPr lang="fr-FR" sz="5200" dirty="0">
              <a:solidFill>
                <a:srgbClr val="FFFFFF"/>
              </a:solidFill>
            </a:endParaRPr>
          </a:p>
        </p:txBody>
      </p:sp>
      <p:sp>
        <p:nvSpPr>
          <p:cNvPr id="3" name="Sous-titre 2">
            <a:extLst>
              <a:ext uri="{FF2B5EF4-FFF2-40B4-BE49-F238E27FC236}">
                <a16:creationId xmlns:a16="http://schemas.microsoft.com/office/drawing/2014/main" id="{FAF3F029-690A-691B-65D7-87486980E1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a:solidFill>
                  <a:srgbClr val="FFFFFF"/>
                </a:solidFill>
              </a:rPr>
              <a:t>Week 9</a:t>
            </a:r>
          </a:p>
        </p:txBody>
      </p:sp>
    </p:spTree>
    <p:extLst>
      <p:ext uri="{BB962C8B-B14F-4D97-AF65-F5344CB8AC3E}">
        <p14:creationId xmlns:p14="http://schemas.microsoft.com/office/powerpoint/2010/main" val="24190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6B3BC7C-DCE1-1933-118E-922B6A4C30A2}"/>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(2)</a:t>
            </a:r>
          </a:p>
        </p:txBody>
      </p:sp>
      <p:pic>
        <p:nvPicPr>
          <p:cNvPr id="3074" name="Picture 2" descr="By 2100, arid cities will suffer from more severe heat waves than temperate  cities - High Meadows Environmental Institute">
            <a:extLst>
              <a:ext uri="{FF2B5EF4-FFF2-40B4-BE49-F238E27FC236}">
                <a16:creationId xmlns:a16="http://schemas.microsoft.com/office/drawing/2014/main" id="{20FA05DF-0838-5432-729F-CCE26C0BE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17" r="2157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8584680-0491-D8BC-355A-5C33DBB48A4A}"/>
              </a:ext>
            </a:extLst>
          </p:cNvPr>
          <p:cNvSpPr>
            <a:spLocks noGrp="1"/>
          </p:cNvSpPr>
          <p:nvPr>
            <p:ph idx="1"/>
          </p:nvPr>
        </p:nvSpPr>
        <p:spPr>
          <a:xfrm>
            <a:off x="7016045" y="2194102"/>
            <a:ext cx="4916312" cy="3908586"/>
          </a:xfrm>
        </p:spPr>
        <p:txBody>
          <a:bodyPr>
            <a:noAutofit/>
          </a:bodyPr>
          <a:lstStyle/>
          <a:p>
            <a:r>
              <a:rPr lang="fr-FR" sz="1600" dirty="0" err="1"/>
              <a:t>Extreme</a:t>
            </a:r>
            <a:r>
              <a:rPr lang="fr-FR" sz="1600" dirty="0"/>
              <a:t> </a:t>
            </a:r>
            <a:r>
              <a:rPr lang="fr-FR" sz="1600" dirty="0" err="1"/>
              <a:t>heat</a:t>
            </a:r>
            <a:r>
              <a:rPr lang="fr-FR" sz="1600" dirty="0"/>
              <a:t> (Urban </a:t>
            </a:r>
            <a:r>
              <a:rPr lang="fr-FR" sz="1600" dirty="0" err="1"/>
              <a:t>heat</a:t>
            </a:r>
            <a:r>
              <a:rPr lang="fr-FR" sz="1600" dirty="0"/>
              <a:t> </a:t>
            </a:r>
            <a:r>
              <a:rPr lang="fr-FR" sz="1600" dirty="0" err="1"/>
              <a:t>island</a:t>
            </a:r>
            <a:r>
              <a:rPr lang="fr-FR" sz="1600" dirty="0"/>
              <a:t> </a:t>
            </a:r>
            <a:r>
              <a:rPr lang="fr-FR" sz="1600" dirty="0" err="1"/>
              <a:t>effect</a:t>
            </a:r>
            <a:r>
              <a:rPr lang="fr-FR" sz="1600" dirty="0"/>
              <a:t>)</a:t>
            </a:r>
          </a:p>
          <a:p>
            <a:pPr lvl="1"/>
            <a:r>
              <a:rPr lang="fr-FR" sz="1600" dirty="0" err="1"/>
              <a:t>Concrete</a:t>
            </a:r>
            <a:r>
              <a:rPr lang="fr-FR" sz="1600" dirty="0"/>
              <a:t>, tarmac</a:t>
            </a:r>
          </a:p>
          <a:p>
            <a:pPr lvl="1"/>
            <a:r>
              <a:rPr lang="fr-FR" sz="1600" dirty="0"/>
              <a:t>Cities = 30% hotter </a:t>
            </a:r>
            <a:r>
              <a:rPr lang="fr-FR" sz="1600" dirty="0" err="1"/>
              <a:t>than</a:t>
            </a:r>
            <a:r>
              <a:rPr lang="fr-FR" sz="1600" dirty="0"/>
              <a:t> </a:t>
            </a:r>
            <a:r>
              <a:rPr lang="fr-FR" sz="1600" dirty="0" err="1"/>
              <a:t>countryside</a:t>
            </a:r>
            <a:endParaRPr lang="fr-FR" sz="1600" dirty="0"/>
          </a:p>
          <a:p>
            <a:pPr lvl="1"/>
            <a:r>
              <a:rPr lang="fr-FR" sz="1600" dirty="0"/>
              <a:t>By 2050: more </a:t>
            </a:r>
            <a:r>
              <a:rPr lang="fr-FR" sz="1600" dirty="0" err="1"/>
              <a:t>than</a:t>
            </a:r>
            <a:r>
              <a:rPr lang="fr-FR" sz="1600" dirty="0"/>
              <a:t> 970 </a:t>
            </a:r>
            <a:r>
              <a:rPr lang="fr-FR" sz="1600" dirty="0" err="1"/>
              <a:t>cities</a:t>
            </a:r>
            <a:r>
              <a:rPr lang="fr-FR" sz="1600" dirty="0"/>
              <a:t> </a:t>
            </a:r>
            <a:r>
              <a:rPr lang="fr-FR" sz="1600" dirty="0" err="1"/>
              <a:t>will</a:t>
            </a:r>
            <a:r>
              <a:rPr lang="fr-FR" sz="1600" dirty="0"/>
              <a:t> </a:t>
            </a:r>
            <a:r>
              <a:rPr lang="fr-FR" sz="1600" dirty="0" err="1"/>
              <a:t>experience</a:t>
            </a:r>
            <a:r>
              <a:rPr lang="fr-FR" sz="1600" dirty="0"/>
              <a:t> </a:t>
            </a:r>
            <a:r>
              <a:rPr lang="fr-FR" sz="1600" dirty="0" err="1"/>
              <a:t>average</a:t>
            </a:r>
            <a:r>
              <a:rPr lang="fr-FR" sz="1600" dirty="0"/>
              <a:t> </a:t>
            </a:r>
            <a:r>
              <a:rPr lang="fr-FR" sz="1600" dirty="0" err="1"/>
              <a:t>summertime</a:t>
            </a:r>
            <a:r>
              <a:rPr lang="fr-FR" sz="1600" dirty="0"/>
              <a:t> </a:t>
            </a:r>
            <a:r>
              <a:rPr lang="fr-FR" sz="1600" dirty="0" err="1"/>
              <a:t>temperature</a:t>
            </a:r>
            <a:r>
              <a:rPr lang="fr-FR" sz="1600" dirty="0"/>
              <a:t> </a:t>
            </a:r>
            <a:r>
              <a:rPr lang="fr-FR" sz="1600" dirty="0" err="1"/>
              <a:t>highs</a:t>
            </a:r>
            <a:r>
              <a:rPr lang="fr-FR" sz="1600" dirty="0"/>
              <a:t> of 35°C (</a:t>
            </a:r>
            <a:r>
              <a:rPr lang="fr-FR" sz="1600" dirty="0" err="1"/>
              <a:t>today</a:t>
            </a:r>
            <a:r>
              <a:rPr lang="fr-FR" sz="1600" dirty="0"/>
              <a:t>: </a:t>
            </a:r>
            <a:r>
              <a:rPr lang="fr-FR" sz="1600" dirty="0" err="1"/>
              <a:t>approximately</a:t>
            </a:r>
            <a:r>
              <a:rPr lang="fr-FR" sz="1600" dirty="0"/>
              <a:t> 350 </a:t>
            </a:r>
            <a:r>
              <a:rPr lang="fr-FR" sz="1600" dirty="0" err="1"/>
              <a:t>cities</a:t>
            </a:r>
            <a:r>
              <a:rPr lang="fr-FR" sz="1600" dirty="0"/>
              <a:t>)</a:t>
            </a:r>
          </a:p>
          <a:p>
            <a:pPr lvl="1"/>
            <a:r>
              <a:rPr lang="fr-FR" sz="1600" dirty="0"/>
              <a:t>Urban population </a:t>
            </a:r>
            <a:r>
              <a:rPr lang="fr-FR" sz="1600" dirty="0" err="1"/>
              <a:t>exposed</a:t>
            </a:r>
            <a:r>
              <a:rPr lang="fr-FR" sz="1600" dirty="0"/>
              <a:t> to high </a:t>
            </a:r>
            <a:r>
              <a:rPr lang="fr-FR" sz="1600" dirty="0" err="1"/>
              <a:t>temperatures</a:t>
            </a:r>
            <a:r>
              <a:rPr lang="fr-FR" sz="1600" dirty="0"/>
              <a:t> </a:t>
            </a:r>
            <a:r>
              <a:rPr lang="fr-FR" sz="1600" dirty="0" err="1"/>
              <a:t>will</a:t>
            </a:r>
            <a:r>
              <a:rPr lang="fr-FR" sz="1600" dirty="0"/>
              <a:t> </a:t>
            </a:r>
            <a:r>
              <a:rPr lang="fr-FR" sz="1600" dirty="0" err="1"/>
              <a:t>reach</a:t>
            </a:r>
            <a:r>
              <a:rPr lang="fr-FR" sz="1600" dirty="0"/>
              <a:t> 1.6 billion by </a:t>
            </a:r>
            <a:r>
              <a:rPr lang="fr-FR" sz="1600" dirty="0" err="1"/>
              <a:t>mid</a:t>
            </a:r>
            <a:r>
              <a:rPr lang="fr-FR" sz="1600" dirty="0"/>
              <a:t>-century.</a:t>
            </a:r>
          </a:p>
          <a:p>
            <a:pPr lvl="1"/>
            <a:r>
              <a:rPr lang="fr-FR" sz="1600" dirty="0"/>
              <a:t>Cities in countries </a:t>
            </a:r>
            <a:r>
              <a:rPr lang="fr-FR" sz="1600" dirty="0" err="1"/>
              <a:t>less</a:t>
            </a:r>
            <a:r>
              <a:rPr lang="fr-FR" sz="1600" dirty="0"/>
              <a:t> </a:t>
            </a:r>
            <a:r>
              <a:rPr lang="fr-FR" sz="1600" dirty="0" err="1"/>
              <a:t>used</a:t>
            </a:r>
            <a:r>
              <a:rPr lang="fr-FR" sz="1600" dirty="0"/>
              <a:t> to </a:t>
            </a:r>
            <a:r>
              <a:rPr lang="fr-FR" sz="1600" dirty="0" err="1"/>
              <a:t>dealing</a:t>
            </a:r>
            <a:r>
              <a:rPr lang="fr-FR" sz="1600" dirty="0"/>
              <a:t> </a:t>
            </a:r>
            <a:r>
              <a:rPr lang="fr-FR" sz="1600" dirty="0" err="1"/>
              <a:t>with</a:t>
            </a:r>
            <a:r>
              <a:rPr lang="fr-FR" sz="1600" dirty="0"/>
              <a:t> </a:t>
            </a:r>
            <a:r>
              <a:rPr lang="fr-FR" sz="1600" dirty="0" err="1"/>
              <a:t>extreme</a:t>
            </a:r>
            <a:r>
              <a:rPr lang="fr-FR" sz="1600" dirty="0"/>
              <a:t> </a:t>
            </a:r>
            <a:r>
              <a:rPr lang="fr-FR" sz="1600" dirty="0" err="1"/>
              <a:t>heat</a:t>
            </a:r>
            <a:r>
              <a:rPr lang="fr-FR" sz="1600" dirty="0"/>
              <a:t> are </a:t>
            </a:r>
            <a:r>
              <a:rPr lang="fr-FR" sz="1600" dirty="0" err="1"/>
              <a:t>especially</a:t>
            </a:r>
            <a:r>
              <a:rPr lang="fr-FR" sz="1600" dirty="0"/>
              <a:t> </a:t>
            </a:r>
            <a:r>
              <a:rPr lang="fr-FR" sz="1600" dirty="0" err="1"/>
              <a:t>vulnerable</a:t>
            </a:r>
            <a:r>
              <a:rPr lang="fr-FR" sz="1600" dirty="0"/>
              <a:t> (2003 </a:t>
            </a:r>
            <a:r>
              <a:rPr lang="fr-FR" sz="1600" dirty="0" err="1"/>
              <a:t>heatwave</a:t>
            </a:r>
            <a:r>
              <a:rPr lang="fr-FR" sz="1600" dirty="0"/>
              <a:t> in Europe </a:t>
            </a:r>
            <a:r>
              <a:rPr lang="fr-FR" sz="1600" dirty="0" err="1"/>
              <a:t>led</a:t>
            </a:r>
            <a:r>
              <a:rPr lang="fr-FR" sz="1600" dirty="0"/>
              <a:t> to 70 000 </a:t>
            </a:r>
            <a:r>
              <a:rPr lang="fr-FR" sz="1600" dirty="0" err="1"/>
              <a:t>deaths</a:t>
            </a:r>
            <a:r>
              <a:rPr lang="fr-FR" sz="1600" dirty="0"/>
              <a:t>). </a:t>
            </a:r>
          </a:p>
          <a:p>
            <a:pPr lvl="1"/>
            <a:r>
              <a:rPr lang="fr-FR" sz="1600" dirty="0"/>
              <a:t>Pressure on essential services: </a:t>
            </a:r>
            <a:r>
              <a:rPr lang="fr-FR" sz="1600" dirty="0" err="1"/>
              <a:t>energy</a:t>
            </a:r>
            <a:r>
              <a:rPr lang="fr-FR" sz="1600" dirty="0"/>
              <a:t>, transport, </a:t>
            </a:r>
            <a:r>
              <a:rPr lang="fr-FR" sz="1600" dirty="0" err="1"/>
              <a:t>health</a:t>
            </a:r>
            <a:endParaRPr lang="fr-FR" sz="1600" dirty="0"/>
          </a:p>
          <a:p>
            <a:pPr lvl="1"/>
            <a:r>
              <a:rPr lang="fr-FR" sz="1600" dirty="0" err="1"/>
              <a:t>Heatwaves</a:t>
            </a:r>
            <a:r>
              <a:rPr lang="fr-FR" sz="1600" dirty="0"/>
              <a:t> are </a:t>
            </a:r>
            <a:r>
              <a:rPr lang="fr-FR" sz="1600" dirty="0" err="1"/>
              <a:t>economic</a:t>
            </a:r>
            <a:r>
              <a:rPr lang="fr-FR" sz="1600" dirty="0"/>
              <a:t> drain (</a:t>
            </a:r>
            <a:r>
              <a:rPr lang="fr-FR" sz="1600" dirty="0" err="1"/>
              <a:t>lower</a:t>
            </a:r>
            <a:r>
              <a:rPr lang="fr-FR" sz="1600" dirty="0"/>
              <a:t> </a:t>
            </a:r>
            <a:r>
              <a:rPr lang="fr-FR" sz="1600" dirty="0" err="1"/>
              <a:t>levels</a:t>
            </a:r>
            <a:r>
              <a:rPr lang="fr-FR" sz="1600" dirty="0"/>
              <a:t> of </a:t>
            </a:r>
            <a:r>
              <a:rPr lang="fr-FR" sz="1600" dirty="0" err="1"/>
              <a:t>productivity</a:t>
            </a:r>
            <a:r>
              <a:rPr lang="fr-FR" sz="1600" dirty="0"/>
              <a:t>)</a:t>
            </a:r>
          </a:p>
        </p:txBody>
      </p:sp>
    </p:spTree>
    <p:extLst>
      <p:ext uri="{BB962C8B-B14F-4D97-AF65-F5344CB8AC3E}">
        <p14:creationId xmlns:p14="http://schemas.microsoft.com/office/powerpoint/2010/main" val="45475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6B0B53-3977-C61F-0FC5-CECCE3EEE58F}"/>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(3)</a:t>
            </a:r>
          </a:p>
        </p:txBody>
      </p:sp>
      <p:pic>
        <p:nvPicPr>
          <p:cNvPr id="4098" name="Picture 2" descr="The multibillion-dollar toll of the climate change crisis in 2022 |  International | EL PAÍS English">
            <a:extLst>
              <a:ext uri="{FF2B5EF4-FFF2-40B4-BE49-F238E27FC236}">
                <a16:creationId xmlns:a16="http://schemas.microsoft.com/office/drawing/2014/main" id="{343CB80F-8B75-D930-7BC1-B9DB7F7A3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3" r="22420"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3E08312-B116-6D1D-BD27-EA08B87B5DAE}"/>
              </a:ext>
            </a:extLst>
          </p:cNvPr>
          <p:cNvSpPr>
            <a:spLocks noGrp="1"/>
          </p:cNvSpPr>
          <p:nvPr>
            <p:ph idx="1"/>
          </p:nvPr>
        </p:nvSpPr>
        <p:spPr>
          <a:xfrm>
            <a:off x="7320465" y="2194102"/>
            <a:ext cx="4140013" cy="3908586"/>
          </a:xfrm>
        </p:spPr>
        <p:txBody>
          <a:bodyPr>
            <a:normAutofit/>
          </a:bodyPr>
          <a:lstStyle/>
          <a:p>
            <a:r>
              <a:rPr lang="fr-FR" sz="1600"/>
              <a:t>Water scarcity:</a:t>
            </a:r>
          </a:p>
          <a:p>
            <a:pPr lvl="1"/>
            <a:r>
              <a:rPr lang="fr-FR" sz="1600"/>
              <a:t>By 2050: 685 million people in cities will face decline in freshwater availability by at least 10% due to climate change</a:t>
            </a:r>
          </a:p>
          <a:p>
            <a:pPr lvl="1"/>
            <a:r>
              <a:rPr lang="fr-FR" sz="1600"/>
              <a:t>Water shortages + poor water quality = health problems </a:t>
            </a:r>
          </a:p>
          <a:p>
            <a:r>
              <a:rPr lang="fr-FR" sz="1600"/>
              <a:t>Food scarcity:</a:t>
            </a:r>
          </a:p>
          <a:p>
            <a:pPr lvl="1"/>
            <a:r>
              <a:rPr lang="fr-FR" sz="1600"/>
              <a:t>Reduction in crop yields (10% by 2050, impacting 2.5 billion people in 1600 cities)</a:t>
            </a:r>
          </a:p>
          <a:p>
            <a:pPr lvl="1"/>
            <a:r>
              <a:rPr lang="fr-FR" sz="1600"/>
              <a:t>Vulnerability to disruption of critical supplies (London: more than 80% of food imported from outside UK)</a:t>
            </a:r>
          </a:p>
        </p:txBody>
      </p:sp>
    </p:spTree>
    <p:extLst>
      <p:ext uri="{BB962C8B-B14F-4D97-AF65-F5344CB8AC3E}">
        <p14:creationId xmlns:p14="http://schemas.microsoft.com/office/powerpoint/2010/main" val="38289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rtist shows how climate change could leave cities under water">
            <a:extLst>
              <a:ext uri="{FF2B5EF4-FFF2-40B4-BE49-F238E27FC236}">
                <a16:creationId xmlns:a16="http://schemas.microsoft.com/office/drawing/2014/main" id="{4E2B98A0-130F-DBF2-CCE4-F169E6487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6153" name="Freeform: Shape 615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C44CCC9-935D-5432-D48A-46A33961CD1D}"/>
              </a:ext>
            </a:extLst>
          </p:cNvPr>
          <p:cNvSpPr>
            <a:spLocks noGrp="1"/>
          </p:cNvSpPr>
          <p:nvPr>
            <p:ph type="title"/>
          </p:nvPr>
        </p:nvSpPr>
        <p:spPr>
          <a:xfrm>
            <a:off x="1037809" y="1071350"/>
            <a:ext cx="4775162" cy="1339382"/>
          </a:xfrm>
        </p:spPr>
        <p:txBody>
          <a:bodyPr>
            <a:normAutofit/>
          </a:bodyPr>
          <a:lstStyle/>
          <a:p>
            <a:pPr algn="ctr"/>
            <a:r>
              <a:rPr lang="fr-FR" sz="3600"/>
              <a:t>Vulnerability to climate change (4) </a:t>
            </a:r>
          </a:p>
        </p:txBody>
      </p:sp>
      <p:sp>
        <p:nvSpPr>
          <p:cNvPr id="615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8082ADC-CBB2-2BAD-0AE6-F2A0C5C9E670}"/>
              </a:ext>
            </a:extLst>
          </p:cNvPr>
          <p:cNvSpPr>
            <a:spLocks noGrp="1"/>
          </p:cNvSpPr>
          <p:nvPr>
            <p:ph idx="1"/>
          </p:nvPr>
        </p:nvSpPr>
        <p:spPr>
          <a:xfrm>
            <a:off x="1189319" y="2547257"/>
            <a:ext cx="4458446" cy="3109740"/>
          </a:xfrm>
        </p:spPr>
        <p:txBody>
          <a:bodyPr anchor="ctr">
            <a:normAutofit/>
          </a:bodyPr>
          <a:lstStyle/>
          <a:p>
            <a:r>
              <a:rPr lang="fr-FR" sz="2400" dirty="0"/>
              <a:t>Coastal </a:t>
            </a:r>
            <a:r>
              <a:rPr lang="fr-FR" sz="2400" dirty="0" err="1"/>
              <a:t>cities</a:t>
            </a:r>
            <a:endParaRPr lang="fr-FR" sz="2400" dirty="0"/>
          </a:p>
          <a:p>
            <a:pPr lvl="1"/>
            <a:r>
              <a:rPr lang="fr-FR" sz="2000" dirty="0"/>
              <a:t>Europe: 70% of </a:t>
            </a:r>
            <a:r>
              <a:rPr lang="fr-FR" sz="2000" dirty="0" err="1"/>
              <a:t>largest</a:t>
            </a:r>
            <a:r>
              <a:rPr lang="fr-FR" sz="2000" dirty="0"/>
              <a:t> </a:t>
            </a:r>
            <a:r>
              <a:rPr lang="fr-FR" sz="2000" dirty="0" err="1"/>
              <a:t>cities</a:t>
            </a:r>
            <a:r>
              <a:rPr lang="fr-FR" sz="2000" dirty="0"/>
              <a:t> are </a:t>
            </a:r>
            <a:r>
              <a:rPr lang="fr-FR" sz="2000" dirty="0" err="1"/>
              <a:t>vulnerable</a:t>
            </a:r>
            <a:r>
              <a:rPr lang="fr-FR" sz="2000" dirty="0"/>
              <a:t> to </a:t>
            </a:r>
            <a:r>
              <a:rPr lang="fr-FR" sz="2000" dirty="0" err="1"/>
              <a:t>rising</a:t>
            </a:r>
            <a:r>
              <a:rPr lang="fr-FR" sz="2000" dirty="0"/>
              <a:t> </a:t>
            </a:r>
            <a:r>
              <a:rPr lang="fr-FR" sz="2000" dirty="0" err="1"/>
              <a:t>sea</a:t>
            </a:r>
            <a:r>
              <a:rPr lang="fr-FR" sz="2000" dirty="0"/>
              <a:t> </a:t>
            </a:r>
            <a:r>
              <a:rPr lang="fr-FR" sz="2000" dirty="0" err="1"/>
              <a:t>levels</a:t>
            </a:r>
            <a:endParaRPr lang="fr-FR" sz="2000" dirty="0"/>
          </a:p>
          <a:p>
            <a:pPr lvl="1"/>
            <a:r>
              <a:rPr lang="fr-FR" sz="2000" dirty="0"/>
              <a:t>15 of </a:t>
            </a:r>
            <a:r>
              <a:rPr lang="fr-FR" sz="2000" dirty="0" err="1"/>
              <a:t>world’s</a:t>
            </a:r>
            <a:r>
              <a:rPr lang="fr-FR" sz="2000" dirty="0"/>
              <a:t> 20 </a:t>
            </a:r>
            <a:r>
              <a:rPr lang="fr-FR" sz="2000" dirty="0" err="1"/>
              <a:t>megacities</a:t>
            </a:r>
            <a:r>
              <a:rPr lang="fr-FR" sz="2000" dirty="0"/>
              <a:t> are at </a:t>
            </a:r>
            <a:r>
              <a:rPr lang="fr-FR" sz="2000" dirty="0" err="1"/>
              <a:t>risk</a:t>
            </a:r>
            <a:r>
              <a:rPr lang="fr-FR" sz="2000" dirty="0"/>
              <a:t> </a:t>
            </a:r>
            <a:r>
              <a:rPr lang="fr-FR" sz="2000" dirty="0" err="1"/>
              <a:t>from</a:t>
            </a:r>
            <a:r>
              <a:rPr lang="fr-FR" sz="2000" dirty="0"/>
              <a:t> </a:t>
            </a:r>
            <a:r>
              <a:rPr lang="fr-FR" sz="2000" dirty="0" err="1"/>
              <a:t>rising</a:t>
            </a:r>
            <a:r>
              <a:rPr lang="fr-FR" sz="2000" dirty="0"/>
              <a:t> </a:t>
            </a:r>
            <a:r>
              <a:rPr lang="fr-FR" sz="2000" dirty="0" err="1"/>
              <a:t>sea</a:t>
            </a:r>
            <a:r>
              <a:rPr lang="fr-FR" sz="2000" dirty="0"/>
              <a:t> </a:t>
            </a:r>
            <a:r>
              <a:rPr lang="fr-FR" sz="2000" dirty="0" err="1"/>
              <a:t>levals</a:t>
            </a:r>
            <a:r>
              <a:rPr lang="fr-FR" sz="2000" dirty="0"/>
              <a:t> and </a:t>
            </a:r>
            <a:r>
              <a:rPr lang="fr-FR" sz="2000" dirty="0" err="1"/>
              <a:t>coastal</a:t>
            </a:r>
            <a:r>
              <a:rPr lang="fr-FR" sz="2000" dirty="0"/>
              <a:t> </a:t>
            </a:r>
            <a:r>
              <a:rPr lang="fr-FR" sz="2000" dirty="0" err="1"/>
              <a:t>surges</a:t>
            </a:r>
            <a:endParaRPr lang="fr-FR" sz="2000" dirty="0"/>
          </a:p>
          <a:p>
            <a:pPr lvl="1"/>
            <a:endParaRPr lang="fr-FR" sz="2000" dirty="0"/>
          </a:p>
        </p:txBody>
      </p:sp>
    </p:spTree>
    <p:extLst>
      <p:ext uri="{BB962C8B-B14F-4D97-AF65-F5344CB8AC3E}">
        <p14:creationId xmlns:p14="http://schemas.microsoft.com/office/powerpoint/2010/main" val="185371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 Level Rise and Coastal Flooding - C40 Cities">
            <a:extLst>
              <a:ext uri="{FF2B5EF4-FFF2-40B4-BE49-F238E27FC236}">
                <a16:creationId xmlns:a16="http://schemas.microsoft.com/office/drawing/2014/main" id="{7A721D0D-3385-73B6-200C-54ED603DB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12192000" cy="50911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590A307-C6EF-DC11-4137-4E6B5FB93F6A}"/>
              </a:ext>
            </a:extLst>
          </p:cNvPr>
          <p:cNvSpPr txBox="1"/>
          <p:nvPr/>
        </p:nvSpPr>
        <p:spPr>
          <a:xfrm>
            <a:off x="3913934" y="6187613"/>
            <a:ext cx="6098458" cy="461665"/>
          </a:xfrm>
          <a:prstGeom prst="rect">
            <a:avLst/>
          </a:prstGeom>
          <a:noFill/>
        </p:spPr>
        <p:txBody>
          <a:bodyPr wrap="square">
            <a:spAutoFit/>
          </a:bodyPr>
          <a:lstStyle/>
          <a:p>
            <a:r>
              <a:rPr lang="fr-FR" sz="1200" dirty="0"/>
              <a:t>SOURCE: https://www.c40.org/what-we-do/scaling-up-climate-action/adaptation-water/the-future-we-dont-want/sea-level-rise/</a:t>
            </a:r>
          </a:p>
        </p:txBody>
      </p:sp>
    </p:spTree>
    <p:extLst>
      <p:ext uri="{BB962C8B-B14F-4D97-AF65-F5344CB8AC3E}">
        <p14:creationId xmlns:p14="http://schemas.microsoft.com/office/powerpoint/2010/main" val="1786008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A25D45-0967-6EA4-A91E-1303F47D2EE2}"/>
              </a:ext>
            </a:extLst>
          </p:cNvPr>
          <p:cNvSpPr>
            <a:spLocks noGrp="1"/>
          </p:cNvSpPr>
          <p:nvPr>
            <p:ph type="title"/>
          </p:nvPr>
        </p:nvSpPr>
        <p:spPr>
          <a:xfrm>
            <a:off x="7320466" y="609600"/>
            <a:ext cx="4140014" cy="1330839"/>
          </a:xfrm>
        </p:spPr>
        <p:txBody>
          <a:bodyPr>
            <a:normAutofit/>
          </a:bodyPr>
          <a:lstStyle/>
          <a:p>
            <a:r>
              <a:rPr lang="fr-FR" dirty="0" err="1"/>
              <a:t>Vulnerability</a:t>
            </a:r>
            <a:r>
              <a:rPr lang="fr-FR" dirty="0"/>
              <a:t> varies:</a:t>
            </a:r>
          </a:p>
        </p:txBody>
      </p:sp>
      <p:pic>
        <p:nvPicPr>
          <p:cNvPr id="7170" name="Picture 2" descr="Could this favela be the blueprint for how our cities should look by 2050?  | The Independent | The Independent">
            <a:extLst>
              <a:ext uri="{FF2B5EF4-FFF2-40B4-BE49-F238E27FC236}">
                <a16:creationId xmlns:a16="http://schemas.microsoft.com/office/drawing/2014/main" id="{C6BF3870-4D3E-6DF5-1644-B57133E50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4" r="16088"/>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3E563180-676D-D9F6-9391-5917F7FA39FE}"/>
              </a:ext>
            </a:extLst>
          </p:cNvPr>
          <p:cNvSpPr>
            <a:spLocks noGrp="1"/>
          </p:cNvSpPr>
          <p:nvPr>
            <p:ph idx="1"/>
          </p:nvPr>
        </p:nvSpPr>
        <p:spPr>
          <a:xfrm>
            <a:off x="7320465" y="2194102"/>
            <a:ext cx="4140013" cy="3908586"/>
          </a:xfrm>
        </p:spPr>
        <p:txBody>
          <a:bodyPr>
            <a:normAutofit/>
          </a:bodyPr>
          <a:lstStyle/>
          <a:p>
            <a:r>
              <a:rPr lang="fr-FR" sz="1400"/>
              <a:t>From one city to the next depending on:</a:t>
            </a:r>
          </a:p>
          <a:p>
            <a:pPr lvl="1"/>
            <a:r>
              <a:rPr lang="fr-FR" sz="1400"/>
              <a:t>Patterns of urbanization, economic development, physical exposure, urban planning, disaster preparedness…</a:t>
            </a:r>
          </a:p>
          <a:p>
            <a:pPr lvl="1"/>
            <a:r>
              <a:rPr lang="fr-FR" sz="1400"/>
              <a:t>Geographical local (Coastal vs. Inland, North vs. South…)</a:t>
            </a:r>
          </a:p>
          <a:p>
            <a:r>
              <a:rPr lang="fr-FR" sz="1400"/>
              <a:t>Within cities/urban areas:</a:t>
            </a:r>
          </a:p>
          <a:p>
            <a:pPr lvl="1"/>
            <a:r>
              <a:rPr lang="fr-FR" sz="1400"/>
              <a:t>Inequalities in terms of amount of GHG produced and vulnerability</a:t>
            </a:r>
          </a:p>
          <a:p>
            <a:pPr lvl="1"/>
            <a:r>
              <a:rPr lang="fr-FR" sz="1400"/>
              <a:t>Gender, race, income and location</a:t>
            </a:r>
          </a:p>
          <a:p>
            <a:pPr lvl="1"/>
            <a:r>
              <a:rPr lang="fr-FR" sz="1400"/>
              <a:t>Low-income groups = pushed in locations that are more prone to natural hazards (floods, landslides…) + polluting industries and infrastructures</a:t>
            </a:r>
          </a:p>
          <a:p>
            <a:pPr lvl="1"/>
            <a:r>
              <a:rPr lang="fr-FR" sz="1400"/>
              <a:t>1980s: poor people are 4 times more likely to be exposed to high noise levels</a:t>
            </a:r>
          </a:p>
          <a:p>
            <a:endParaRPr lang="fr-FR" sz="1400"/>
          </a:p>
        </p:txBody>
      </p:sp>
    </p:spTree>
    <p:extLst>
      <p:ext uri="{BB962C8B-B14F-4D97-AF65-F5344CB8AC3E}">
        <p14:creationId xmlns:p14="http://schemas.microsoft.com/office/powerpoint/2010/main" val="252409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9011F4-0F0A-6263-86B8-338D39476B94}"/>
              </a:ext>
            </a:extLst>
          </p:cNvPr>
          <p:cNvSpPr>
            <a:spLocks noGrp="1"/>
          </p:cNvSpPr>
          <p:nvPr>
            <p:ph type="title"/>
          </p:nvPr>
        </p:nvSpPr>
        <p:spPr>
          <a:xfrm>
            <a:off x="7320466" y="609600"/>
            <a:ext cx="4140014" cy="1330839"/>
          </a:xfrm>
        </p:spPr>
        <p:txBody>
          <a:bodyPr>
            <a:normAutofit/>
          </a:bodyPr>
          <a:lstStyle/>
          <a:p>
            <a:r>
              <a:rPr lang="fr-FR" sz="3700" dirty="0"/>
              <a:t>Cities’ </a:t>
            </a:r>
            <a:r>
              <a:rPr lang="fr-FR" sz="3700" dirty="0" err="1"/>
              <a:t>responsibility</a:t>
            </a:r>
            <a:r>
              <a:rPr lang="fr-FR" sz="3700" dirty="0"/>
              <a:t> in the </a:t>
            </a:r>
            <a:r>
              <a:rPr lang="fr-FR" sz="3700" dirty="0" err="1"/>
              <a:t>crisis</a:t>
            </a:r>
            <a:r>
              <a:rPr lang="fr-FR" sz="3700" dirty="0"/>
              <a:t> </a:t>
            </a:r>
          </a:p>
        </p:txBody>
      </p:sp>
      <p:pic>
        <p:nvPicPr>
          <p:cNvPr id="8194" name="Picture 2" descr="Things to do in Times Square for Free">
            <a:extLst>
              <a:ext uri="{FF2B5EF4-FFF2-40B4-BE49-F238E27FC236}">
                <a16:creationId xmlns:a16="http://schemas.microsoft.com/office/drawing/2014/main" id="{09C3DE87-3C7B-A530-F7B1-2ED0D312A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12" r="11464"/>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A7026E3-D88E-4B10-1FB2-90BB340A2B72}"/>
              </a:ext>
            </a:extLst>
          </p:cNvPr>
          <p:cNvSpPr>
            <a:spLocks noGrp="1"/>
          </p:cNvSpPr>
          <p:nvPr>
            <p:ph idx="1"/>
          </p:nvPr>
        </p:nvSpPr>
        <p:spPr>
          <a:xfrm>
            <a:off x="7320465" y="2194102"/>
            <a:ext cx="4140013" cy="3908586"/>
          </a:xfrm>
        </p:spPr>
        <p:txBody>
          <a:bodyPr>
            <a:normAutofit fontScale="85000" lnSpcReduction="20000"/>
          </a:bodyPr>
          <a:lstStyle/>
          <a:p>
            <a:r>
              <a:rPr lang="fr-FR" sz="2000" dirty="0"/>
              <a:t>Urban production of </a:t>
            </a:r>
            <a:r>
              <a:rPr lang="fr-FR" sz="2000" dirty="0" err="1"/>
              <a:t>climate</a:t>
            </a:r>
            <a:r>
              <a:rPr lang="fr-FR" sz="2000" dirty="0"/>
              <a:t> </a:t>
            </a:r>
            <a:r>
              <a:rPr lang="fr-FR" sz="2000" dirty="0" err="1"/>
              <a:t>risk</a:t>
            </a:r>
            <a:endParaRPr lang="fr-FR" sz="2000" dirty="0"/>
          </a:p>
          <a:p>
            <a:pPr lvl="1"/>
            <a:r>
              <a:rPr lang="fr-FR" sz="2000" dirty="0"/>
              <a:t>« Urban world »: concentration of people, industries, </a:t>
            </a:r>
            <a:r>
              <a:rPr lang="fr-FR" sz="2000" dirty="0" err="1"/>
              <a:t>energy</a:t>
            </a:r>
            <a:r>
              <a:rPr lang="fr-FR" sz="2000" dirty="0"/>
              <a:t>, </a:t>
            </a:r>
            <a:r>
              <a:rPr lang="fr-FR" sz="2000" dirty="0" err="1"/>
              <a:t>consumption</a:t>
            </a:r>
            <a:r>
              <a:rPr lang="fr-FR" sz="2000" dirty="0"/>
              <a:t>…</a:t>
            </a:r>
          </a:p>
          <a:p>
            <a:pPr lvl="1"/>
            <a:r>
              <a:rPr lang="fr-FR" sz="2000" dirty="0" err="1"/>
              <a:t>Approximately</a:t>
            </a:r>
            <a:r>
              <a:rPr lang="fr-FR" sz="2000" dirty="0"/>
              <a:t> 70% of global </a:t>
            </a:r>
            <a:r>
              <a:rPr lang="fr-FR" sz="2000" dirty="0" err="1"/>
              <a:t>energy</a:t>
            </a:r>
            <a:r>
              <a:rPr lang="fr-FR" sz="2000" dirty="0"/>
              <a:t> use</a:t>
            </a:r>
          </a:p>
          <a:p>
            <a:r>
              <a:rPr lang="en-GB" sz="2100" dirty="0">
                <a:solidFill>
                  <a:schemeClr val="tx1"/>
                </a:solidFill>
              </a:rPr>
              <a:t>“Heating and cooling the urban built environment alone is responsible for an estimated 35 to 45 per cent of current carbon emissions, while urban industries and transportation contribute another 35 to 40 per cent. In a sense, city life is rapidly destroying the ecological niche – Holocene climate stability – which made its evolution into complexity possible” (Davis, 2010).</a:t>
            </a:r>
            <a:endParaRPr lang="fr-FR" sz="2100" dirty="0"/>
          </a:p>
          <a:p>
            <a:pPr lvl="1"/>
            <a:endParaRPr lang="fr-FR" sz="2000" dirty="0"/>
          </a:p>
        </p:txBody>
      </p:sp>
    </p:spTree>
    <p:extLst>
      <p:ext uri="{BB962C8B-B14F-4D97-AF65-F5344CB8AC3E}">
        <p14:creationId xmlns:p14="http://schemas.microsoft.com/office/powerpoint/2010/main" val="186743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31"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9233" name="Rectangle 9232">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93AB51-D51B-C9AC-4440-A5BED21A4353}"/>
              </a:ext>
            </a:extLst>
          </p:cNvPr>
          <p:cNvSpPr>
            <a:spLocks noGrp="1"/>
          </p:cNvSpPr>
          <p:nvPr>
            <p:ph type="title"/>
          </p:nvPr>
        </p:nvSpPr>
        <p:spPr>
          <a:xfrm>
            <a:off x="6816432" y="762001"/>
            <a:ext cx="4554680" cy="1708243"/>
          </a:xfrm>
        </p:spPr>
        <p:txBody>
          <a:bodyPr anchor="ctr">
            <a:normAutofit/>
          </a:bodyPr>
          <a:lstStyle/>
          <a:p>
            <a:r>
              <a:rPr lang="fr-FR" sz="4000"/>
              <a:t>Dominant narrative</a:t>
            </a:r>
          </a:p>
        </p:txBody>
      </p:sp>
      <p:pic>
        <p:nvPicPr>
          <p:cNvPr id="9224" name="Picture 8" descr="Une image contenant Visage humain, habits, personne, Porte-parole&#10;&#10;Description générée automatiquement">
            <a:extLst>
              <a:ext uri="{FF2B5EF4-FFF2-40B4-BE49-F238E27FC236}">
                <a16:creationId xmlns:a16="http://schemas.microsoft.com/office/drawing/2014/main" id="{6C20DD8E-10B5-FE06-B358-2325FDB29E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367" y="920161"/>
            <a:ext cx="4541003" cy="50176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7B406ED-2542-5AA8-4700-E23311954D3C}"/>
              </a:ext>
            </a:extLst>
          </p:cNvPr>
          <p:cNvSpPr>
            <a:spLocks noGrp="1"/>
          </p:cNvSpPr>
          <p:nvPr>
            <p:ph idx="1"/>
          </p:nvPr>
        </p:nvSpPr>
        <p:spPr>
          <a:xfrm>
            <a:off x="6816432" y="2470244"/>
            <a:ext cx="4554680" cy="3769835"/>
          </a:xfrm>
        </p:spPr>
        <p:txBody>
          <a:bodyPr anchor="ctr">
            <a:normAutofit/>
          </a:bodyPr>
          <a:lstStyle/>
          <a:p>
            <a:r>
              <a:rPr lang="fr-FR" sz="1900"/>
              <a:t>Since cities are part of the problem, they are also key part of the solution. </a:t>
            </a:r>
          </a:p>
          <a:p>
            <a:r>
              <a:rPr lang="en-GB" sz="1900">
                <a:latin typeface="Aptos  "/>
              </a:rPr>
              <a:t>“Fifty percent of the world’s population lives in cities. In a couple of decades, 70 percent of the world’s population will be living in cities. Cities are where the problem is. Cities are where the solution is, where creativity exists to address the challenges and where they have most impact. […] Cities simply are the key to saving the planet” (Michael Bloomberg, 2017).</a:t>
            </a:r>
          </a:p>
          <a:p>
            <a:endParaRPr lang="fr-FR" sz="1900"/>
          </a:p>
        </p:txBody>
      </p:sp>
      <p:sp>
        <p:nvSpPr>
          <p:cNvPr id="4" name="ZoneTexte 3">
            <a:extLst>
              <a:ext uri="{FF2B5EF4-FFF2-40B4-BE49-F238E27FC236}">
                <a16:creationId xmlns:a16="http://schemas.microsoft.com/office/drawing/2014/main" id="{1FFA8619-1D67-6C29-5DB1-AEC133FA443C}"/>
              </a:ext>
            </a:extLst>
          </p:cNvPr>
          <p:cNvSpPr txBox="1"/>
          <p:nvPr/>
        </p:nvSpPr>
        <p:spPr>
          <a:xfrm>
            <a:off x="987778" y="6090356"/>
            <a:ext cx="4148666" cy="369332"/>
          </a:xfrm>
          <a:prstGeom prst="rect">
            <a:avLst/>
          </a:prstGeom>
          <a:noFill/>
        </p:spPr>
        <p:txBody>
          <a:bodyPr wrap="square" rtlCol="0">
            <a:spAutoFit/>
          </a:bodyPr>
          <a:lstStyle/>
          <a:p>
            <a:pPr algn="ctr"/>
            <a:r>
              <a:rPr lang="fr-FR" dirty="0"/>
              <a:t>Michael Bloomberg</a:t>
            </a:r>
          </a:p>
        </p:txBody>
      </p:sp>
    </p:spTree>
    <p:extLst>
      <p:ext uri="{BB962C8B-B14F-4D97-AF65-F5344CB8AC3E}">
        <p14:creationId xmlns:p14="http://schemas.microsoft.com/office/powerpoint/2010/main" val="385363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ccelerating Climate Change Solutions">
            <a:extLst>
              <a:ext uri="{FF2B5EF4-FFF2-40B4-BE49-F238E27FC236}">
                <a16:creationId xmlns:a16="http://schemas.microsoft.com/office/drawing/2014/main" id="{AA96A34B-023C-1505-0792-77B705118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321" name="Freeform: Shape 133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C54BABC-677E-68A5-AE8D-7A554EC849F2}"/>
              </a:ext>
            </a:extLst>
          </p:cNvPr>
          <p:cNvSpPr>
            <a:spLocks noGrp="1"/>
          </p:cNvSpPr>
          <p:nvPr>
            <p:ph type="title"/>
          </p:nvPr>
        </p:nvSpPr>
        <p:spPr>
          <a:xfrm>
            <a:off x="1037809" y="1071350"/>
            <a:ext cx="4775162" cy="1339382"/>
          </a:xfrm>
        </p:spPr>
        <p:txBody>
          <a:bodyPr>
            <a:normAutofit/>
          </a:bodyPr>
          <a:lstStyle/>
          <a:p>
            <a:pPr algn="ctr"/>
            <a:r>
              <a:rPr lang="fr-FR" sz="3600"/>
              <a:t>Cities as solution</a:t>
            </a:r>
          </a:p>
        </p:txBody>
      </p:sp>
      <p:sp>
        <p:nvSpPr>
          <p:cNvPr id="133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1C209FD-A2C8-4066-41C2-E08B00A25A26}"/>
              </a:ext>
            </a:extLst>
          </p:cNvPr>
          <p:cNvSpPr>
            <a:spLocks noGrp="1"/>
          </p:cNvSpPr>
          <p:nvPr>
            <p:ph idx="1"/>
          </p:nvPr>
        </p:nvSpPr>
        <p:spPr>
          <a:xfrm>
            <a:off x="1189319" y="2547257"/>
            <a:ext cx="4458446" cy="3109740"/>
          </a:xfrm>
        </p:spPr>
        <p:txBody>
          <a:bodyPr anchor="ctr">
            <a:normAutofit/>
          </a:bodyPr>
          <a:lstStyle/>
          <a:p>
            <a:r>
              <a:rPr lang="fr-FR" sz="1600"/>
              <a:t>Mitigation: Cities as more efficient than states</a:t>
            </a:r>
          </a:p>
          <a:p>
            <a:pPr lvl="1"/>
            <a:r>
              <a:rPr lang="fr-FR" sz="1600"/>
              <a:t>Comparative advantage: economies of scale, concentration of enterprises and innovation, and finance…</a:t>
            </a:r>
          </a:p>
          <a:p>
            <a:pPr lvl="1"/>
            <a:r>
              <a:rPr lang="fr-FR" sz="1600"/>
              <a:t>Promise of urban density: « hyper-urbanization »</a:t>
            </a:r>
          </a:p>
          <a:p>
            <a:r>
              <a:rPr lang="fr-FR" sz="1600"/>
              <a:t>Cities have potential to act as « fulcrums » of sustainability, driving more efficient and environmentally sustainable practices in the city and beyon (Yanarella &amp; Levine, 2011). </a:t>
            </a:r>
          </a:p>
          <a:p>
            <a:endParaRPr lang="fr-FR" sz="1600"/>
          </a:p>
        </p:txBody>
      </p:sp>
    </p:spTree>
    <p:extLst>
      <p:ext uri="{BB962C8B-B14F-4D97-AF65-F5344CB8AC3E}">
        <p14:creationId xmlns:p14="http://schemas.microsoft.com/office/powerpoint/2010/main" val="217360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D2290-400E-9529-9708-65F31EFFC1E0}"/>
              </a:ext>
            </a:extLst>
          </p:cNvPr>
          <p:cNvSpPr>
            <a:spLocks noGrp="1"/>
          </p:cNvSpPr>
          <p:nvPr>
            <p:ph type="title"/>
          </p:nvPr>
        </p:nvSpPr>
        <p:spPr>
          <a:xfrm>
            <a:off x="876693" y="741391"/>
            <a:ext cx="4597747" cy="1616203"/>
          </a:xfrm>
        </p:spPr>
        <p:txBody>
          <a:bodyPr anchor="b">
            <a:normAutofit/>
          </a:bodyPr>
          <a:lstStyle/>
          <a:p>
            <a:r>
              <a:rPr lang="fr-FR" sz="3200"/>
              <a:t>Cities in international climate debate (1)</a:t>
            </a:r>
          </a:p>
        </p:txBody>
      </p:sp>
      <p:sp>
        <p:nvSpPr>
          <p:cNvPr id="3" name="Espace réservé du contenu 2">
            <a:extLst>
              <a:ext uri="{FF2B5EF4-FFF2-40B4-BE49-F238E27FC236}">
                <a16:creationId xmlns:a16="http://schemas.microsoft.com/office/drawing/2014/main" id="{18349B18-790E-3A81-A15D-C147DCC21A77}"/>
              </a:ext>
            </a:extLst>
          </p:cNvPr>
          <p:cNvSpPr>
            <a:spLocks noGrp="1"/>
          </p:cNvSpPr>
          <p:nvPr>
            <p:ph idx="1"/>
          </p:nvPr>
        </p:nvSpPr>
        <p:spPr>
          <a:xfrm>
            <a:off x="876693" y="2533476"/>
            <a:ext cx="4597746" cy="3447832"/>
          </a:xfrm>
        </p:spPr>
        <p:txBody>
          <a:bodyPr anchor="t">
            <a:normAutofit/>
          </a:bodyPr>
          <a:lstStyle/>
          <a:p>
            <a:r>
              <a:rPr lang="fr-FR" sz="1700" dirty="0"/>
              <a:t>1990: ICLEI (</a:t>
            </a:r>
            <a:r>
              <a:rPr lang="fr-FR" sz="1700" b="1" dirty="0"/>
              <a:t>International Council for Local </a:t>
            </a:r>
            <a:r>
              <a:rPr lang="fr-FR" sz="1700" b="1" dirty="0" err="1"/>
              <a:t>Environmental</a:t>
            </a:r>
            <a:r>
              <a:rPr lang="fr-FR" sz="1700" b="1" dirty="0"/>
              <a:t> Initiatives</a:t>
            </a:r>
            <a:r>
              <a:rPr lang="fr-FR" sz="1700" dirty="0"/>
              <a:t>)</a:t>
            </a:r>
          </a:p>
          <a:p>
            <a:pPr lvl="1"/>
            <a:r>
              <a:rPr lang="fr-FR" sz="1700" dirty="0"/>
              <a:t>1500 </a:t>
            </a:r>
            <a:r>
              <a:rPr lang="fr-FR" sz="1700" dirty="0" err="1"/>
              <a:t>cities</a:t>
            </a:r>
            <a:r>
              <a:rPr lang="fr-FR" sz="1700" dirty="0"/>
              <a:t>, </a:t>
            </a:r>
            <a:r>
              <a:rPr lang="fr-FR" sz="1700" dirty="0" err="1"/>
              <a:t>towns</a:t>
            </a:r>
            <a:r>
              <a:rPr lang="fr-FR" sz="1700" dirty="0"/>
              <a:t> and </a:t>
            </a:r>
            <a:r>
              <a:rPr lang="fr-FR" sz="1700" dirty="0" err="1"/>
              <a:t>regions</a:t>
            </a:r>
            <a:endParaRPr lang="fr-FR" sz="1700" dirty="0"/>
          </a:p>
          <a:p>
            <a:r>
              <a:rPr lang="fr-FR" sz="1700" dirty="0"/>
              <a:t>2005: </a:t>
            </a:r>
            <a:r>
              <a:rPr lang="fr-FR" sz="1700" b="1" dirty="0"/>
              <a:t>C40</a:t>
            </a:r>
            <a:r>
              <a:rPr lang="fr-FR" sz="1700" dirty="0"/>
              <a:t> (Cities </a:t>
            </a:r>
            <a:r>
              <a:rPr lang="fr-FR" sz="1700" dirty="0" err="1"/>
              <a:t>Climate</a:t>
            </a:r>
            <a:r>
              <a:rPr lang="fr-FR" sz="1700" dirty="0"/>
              <a:t> Leadership Group)</a:t>
            </a:r>
          </a:p>
          <a:p>
            <a:pPr lvl="1"/>
            <a:r>
              <a:rPr lang="fr-FR" sz="1700" dirty="0"/>
              <a:t>Over 80 of </a:t>
            </a:r>
            <a:r>
              <a:rPr lang="fr-FR" sz="1700" dirty="0" err="1"/>
              <a:t>biggest</a:t>
            </a:r>
            <a:r>
              <a:rPr lang="fr-FR" sz="1700" dirty="0"/>
              <a:t> </a:t>
            </a:r>
            <a:r>
              <a:rPr lang="fr-FR" sz="1700" dirty="0" err="1"/>
              <a:t>cities</a:t>
            </a:r>
            <a:endParaRPr lang="fr-FR" sz="1700" dirty="0"/>
          </a:p>
          <a:p>
            <a:pPr lvl="1"/>
            <a:r>
              <a:rPr lang="fr-FR" sz="1700" dirty="0"/>
              <a:t>600 million people</a:t>
            </a:r>
          </a:p>
          <a:p>
            <a:pPr lvl="1"/>
            <a:r>
              <a:rPr lang="fr-FR" sz="1700" dirty="0"/>
              <a:t>25% of global </a:t>
            </a:r>
            <a:r>
              <a:rPr lang="fr-FR" sz="1700" dirty="0" err="1"/>
              <a:t>economy</a:t>
            </a:r>
            <a:endParaRPr lang="fr-FR" sz="1700" dirty="0"/>
          </a:p>
          <a:p>
            <a:r>
              <a:rPr lang="fr-FR" sz="1700" dirty="0"/>
              <a:t>2016: </a:t>
            </a:r>
            <a:r>
              <a:rPr lang="fr-FR" sz="1700" b="1" dirty="0"/>
              <a:t>Global Covenant of </a:t>
            </a:r>
            <a:r>
              <a:rPr lang="fr-FR" sz="1700" b="1" dirty="0" err="1"/>
              <a:t>Mayors</a:t>
            </a:r>
            <a:r>
              <a:rPr lang="fr-FR" sz="1700" b="1" dirty="0"/>
              <a:t> </a:t>
            </a:r>
            <a:r>
              <a:rPr lang="fr-FR" sz="1700" dirty="0"/>
              <a:t>(</a:t>
            </a:r>
            <a:r>
              <a:rPr lang="fr-FR" sz="1700" dirty="0" err="1"/>
              <a:t>with</a:t>
            </a:r>
            <a:r>
              <a:rPr lang="fr-FR" sz="1700" dirty="0"/>
              <a:t> support </a:t>
            </a:r>
            <a:r>
              <a:rPr lang="fr-FR" sz="1700" dirty="0" err="1"/>
              <a:t>from</a:t>
            </a:r>
            <a:r>
              <a:rPr lang="fr-FR" sz="1700" dirty="0"/>
              <a:t> C40 and ICLEI)</a:t>
            </a:r>
          </a:p>
          <a:p>
            <a:pPr lvl="1"/>
            <a:r>
              <a:rPr lang="fr-FR" sz="1700" dirty="0"/>
              <a:t>7100 Cities</a:t>
            </a:r>
          </a:p>
          <a:p>
            <a:pPr lvl="1"/>
            <a:r>
              <a:rPr lang="fr-FR" sz="1700" dirty="0"/>
              <a:t>8% of </a:t>
            </a:r>
            <a:r>
              <a:rPr lang="fr-FR" sz="1700" dirty="0" err="1"/>
              <a:t>world’s</a:t>
            </a:r>
            <a:r>
              <a:rPr lang="fr-FR" sz="1700" dirty="0"/>
              <a:t> population</a:t>
            </a:r>
          </a:p>
        </p:txBody>
      </p:sp>
      <p:pic>
        <p:nvPicPr>
          <p:cNvPr id="14342" name="Picture 6" descr="C40 Cities Climate Leadership Group - Wikipedia">
            <a:extLst>
              <a:ext uri="{FF2B5EF4-FFF2-40B4-BE49-F238E27FC236}">
                <a16:creationId xmlns:a16="http://schemas.microsoft.com/office/drawing/2014/main" id="{EB9BCA82-FA00-F65E-4549-0D5023ACAB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1137" y="867064"/>
            <a:ext cx="5048790"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4351" name="Group 1434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352" name="Rectangle 1435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3" name="Rectangle 1435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utoShape 2" descr="Paris's greenest ever mayor just got greener - Imagine5 Imagine5">
            <a:extLst>
              <a:ext uri="{FF2B5EF4-FFF2-40B4-BE49-F238E27FC236}">
                <a16:creationId xmlns:a16="http://schemas.microsoft.com/office/drawing/2014/main" id="{671EEFB4-6545-5E81-339D-D1D407E49E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6100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1B262-CC5D-73AB-EBF2-8FE25C86B3D6}"/>
              </a:ext>
            </a:extLst>
          </p:cNvPr>
          <p:cNvSpPr>
            <a:spLocks noGrp="1"/>
          </p:cNvSpPr>
          <p:nvPr>
            <p:ph type="title"/>
          </p:nvPr>
        </p:nvSpPr>
        <p:spPr>
          <a:xfrm>
            <a:off x="876693" y="741391"/>
            <a:ext cx="4597747" cy="1616203"/>
          </a:xfrm>
        </p:spPr>
        <p:txBody>
          <a:bodyPr anchor="b">
            <a:normAutofit/>
          </a:bodyPr>
          <a:lstStyle/>
          <a:p>
            <a:r>
              <a:rPr lang="fr-FR" sz="3200"/>
              <a:t>Cities in international climate debate (2)</a:t>
            </a:r>
          </a:p>
        </p:txBody>
      </p:sp>
      <p:sp>
        <p:nvSpPr>
          <p:cNvPr id="3" name="Espace réservé du contenu 2">
            <a:extLst>
              <a:ext uri="{FF2B5EF4-FFF2-40B4-BE49-F238E27FC236}">
                <a16:creationId xmlns:a16="http://schemas.microsoft.com/office/drawing/2014/main" id="{1B453A9F-9AA7-433B-90D8-5F6034BAD23A}"/>
              </a:ext>
            </a:extLst>
          </p:cNvPr>
          <p:cNvSpPr>
            <a:spLocks noGrp="1"/>
          </p:cNvSpPr>
          <p:nvPr>
            <p:ph idx="1"/>
          </p:nvPr>
        </p:nvSpPr>
        <p:spPr>
          <a:xfrm>
            <a:off x="876693" y="2533476"/>
            <a:ext cx="4597746" cy="3447832"/>
          </a:xfrm>
        </p:spPr>
        <p:txBody>
          <a:bodyPr anchor="t">
            <a:normAutofit/>
          </a:bodyPr>
          <a:lstStyle/>
          <a:p>
            <a:r>
              <a:rPr lang="fr-FR" sz="2000" dirty="0" err="1"/>
              <a:t>What</a:t>
            </a:r>
            <a:r>
              <a:rPr lang="fr-FR" sz="2000" dirty="0"/>
              <a:t> do </a:t>
            </a:r>
            <a:r>
              <a:rPr lang="fr-FR" sz="2000" dirty="0" err="1"/>
              <a:t>these</a:t>
            </a:r>
            <a:r>
              <a:rPr lang="fr-FR" sz="2000" dirty="0"/>
              <a:t> city networks do?</a:t>
            </a:r>
          </a:p>
          <a:p>
            <a:pPr lvl="1"/>
            <a:r>
              <a:rPr lang="fr-FR" sz="2000" dirty="0"/>
              <a:t>Policy </a:t>
            </a:r>
            <a:r>
              <a:rPr lang="fr-FR" sz="2000" dirty="0" err="1"/>
              <a:t>advocacy</a:t>
            </a:r>
            <a:endParaRPr lang="fr-FR" sz="2000" dirty="0"/>
          </a:p>
          <a:p>
            <a:pPr lvl="1"/>
            <a:r>
              <a:rPr lang="fr-FR" sz="2000" dirty="0" err="1"/>
              <a:t>Awareness</a:t>
            </a:r>
            <a:r>
              <a:rPr lang="fr-FR" sz="2000" dirty="0"/>
              <a:t> </a:t>
            </a:r>
            <a:r>
              <a:rPr lang="fr-FR" sz="2000" dirty="0" err="1"/>
              <a:t>raising</a:t>
            </a:r>
            <a:endParaRPr lang="fr-FR" sz="2000" dirty="0"/>
          </a:p>
          <a:p>
            <a:pPr lvl="1"/>
            <a:r>
              <a:rPr lang="fr-FR" sz="2000" dirty="0" err="1"/>
              <a:t>Paradiplomacy</a:t>
            </a:r>
            <a:endParaRPr lang="fr-FR" sz="2000" dirty="0"/>
          </a:p>
          <a:p>
            <a:pPr lvl="1"/>
            <a:r>
              <a:rPr lang="fr-FR" sz="2000" dirty="0" err="1"/>
              <a:t>Dissemination</a:t>
            </a:r>
            <a:r>
              <a:rPr lang="fr-FR" sz="2000" dirty="0"/>
              <a:t> of </a:t>
            </a:r>
            <a:r>
              <a:rPr lang="fr-FR" sz="2000" dirty="0" err="1"/>
              <a:t>norms</a:t>
            </a:r>
            <a:r>
              <a:rPr lang="fr-FR" sz="2000" dirty="0"/>
              <a:t>, </a:t>
            </a:r>
            <a:r>
              <a:rPr lang="fr-FR" sz="2000" dirty="0" err="1"/>
              <a:t>knowledge</a:t>
            </a:r>
            <a:r>
              <a:rPr lang="fr-FR" sz="2000" dirty="0"/>
              <a:t>, </a:t>
            </a:r>
            <a:r>
              <a:rPr lang="fr-FR" sz="2000" dirty="0" err="1"/>
              <a:t>resources</a:t>
            </a:r>
            <a:r>
              <a:rPr lang="fr-FR" sz="2000" dirty="0"/>
              <a:t>, best practices…</a:t>
            </a:r>
          </a:p>
          <a:p>
            <a:r>
              <a:rPr lang="fr-FR" sz="2000" dirty="0"/>
              <a:t>Link to </a:t>
            </a:r>
            <a:r>
              <a:rPr lang="fr-FR" sz="2000" dirty="0" err="1"/>
              <a:t>broader</a:t>
            </a:r>
            <a:r>
              <a:rPr lang="fr-FR" sz="2000" dirty="0"/>
              <a:t> </a:t>
            </a:r>
            <a:r>
              <a:rPr lang="fr-FR" sz="2000" dirty="0" err="1"/>
              <a:t>evolution</a:t>
            </a:r>
            <a:r>
              <a:rPr lang="fr-FR" sz="2000" dirty="0"/>
              <a:t> of international </a:t>
            </a:r>
            <a:r>
              <a:rPr lang="fr-FR" sz="2000" dirty="0" err="1"/>
              <a:t>climate</a:t>
            </a:r>
            <a:r>
              <a:rPr lang="fr-FR" sz="2000" dirty="0"/>
              <a:t> </a:t>
            </a:r>
            <a:r>
              <a:rPr lang="fr-FR" sz="2000" dirty="0" err="1"/>
              <a:t>debate</a:t>
            </a:r>
            <a:endParaRPr lang="fr-FR" sz="2000" dirty="0"/>
          </a:p>
          <a:p>
            <a:endParaRPr lang="fr-FR" sz="2000" dirty="0"/>
          </a:p>
        </p:txBody>
      </p:sp>
      <p:pic>
        <p:nvPicPr>
          <p:cNvPr id="20482" name="Picture 2" descr="How U.S. Local Leaders Ensured COP28 was the 'Cities COP' | ICLEI USA">
            <a:extLst>
              <a:ext uri="{FF2B5EF4-FFF2-40B4-BE49-F238E27FC236}">
                <a16:creationId xmlns:a16="http://schemas.microsoft.com/office/drawing/2014/main" id="{604BA53B-9BF2-E6A2-2464-E000FCF62A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396811"/>
            <a:ext cx="5319062" cy="3989296"/>
          </a:xfrm>
          <a:prstGeom prst="rect">
            <a:avLst/>
          </a:prstGeom>
          <a:noFill/>
          <a:extLst>
            <a:ext uri="{909E8E84-426E-40DD-AFC4-6F175D3DCCD1}">
              <a14:hiddenFill xmlns:a14="http://schemas.microsoft.com/office/drawing/2010/main">
                <a:solidFill>
                  <a:srgbClr val="FFFFFF"/>
                </a:solidFill>
              </a14:hiddenFill>
            </a:ext>
          </a:extLst>
        </p:spPr>
      </p:pic>
      <p:grpSp>
        <p:nvGrpSpPr>
          <p:cNvPr id="20487" name="Group 2048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488" name="Rectangle 20487">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269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B8AB05-CD80-29AB-59D3-0367F4C96922}"/>
              </a:ext>
            </a:extLst>
          </p:cNvPr>
          <p:cNvSpPr>
            <a:spLocks noGrp="1"/>
          </p:cNvSpPr>
          <p:nvPr>
            <p:ph type="title"/>
          </p:nvPr>
        </p:nvSpPr>
        <p:spPr>
          <a:xfrm>
            <a:off x="7320466" y="609600"/>
            <a:ext cx="4140014" cy="1330839"/>
          </a:xfrm>
        </p:spPr>
        <p:txBody>
          <a:bodyPr>
            <a:normAutofit/>
          </a:bodyPr>
          <a:lstStyle/>
          <a:p>
            <a:r>
              <a:rPr lang="fr-FR" dirty="0" err="1"/>
              <a:t>Aims</a:t>
            </a:r>
            <a:r>
              <a:rPr lang="fr-FR" dirty="0"/>
              <a:t> of </a:t>
            </a:r>
            <a:r>
              <a:rPr lang="fr-FR" dirty="0" err="1"/>
              <a:t>this</a:t>
            </a:r>
            <a:r>
              <a:rPr lang="fr-FR" dirty="0"/>
              <a:t> session</a:t>
            </a:r>
          </a:p>
        </p:txBody>
      </p:sp>
      <p:pic>
        <p:nvPicPr>
          <p:cNvPr id="1026" name="Picture 2" descr="We now know how badly our cities will be flooded due to climate change |  Salon.com">
            <a:extLst>
              <a:ext uri="{FF2B5EF4-FFF2-40B4-BE49-F238E27FC236}">
                <a16:creationId xmlns:a16="http://schemas.microsoft.com/office/drawing/2014/main" id="{FEF7E59E-48A3-EB34-6B59-055CC6129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3" r="24867"/>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339BCAA-AA18-8EE2-F924-EBEF85EEA77A}"/>
              </a:ext>
            </a:extLst>
          </p:cNvPr>
          <p:cNvSpPr>
            <a:spLocks noGrp="1"/>
          </p:cNvSpPr>
          <p:nvPr>
            <p:ph idx="1"/>
          </p:nvPr>
        </p:nvSpPr>
        <p:spPr>
          <a:xfrm>
            <a:off x="7320465" y="2194102"/>
            <a:ext cx="4140013" cy="3908586"/>
          </a:xfrm>
        </p:spPr>
        <p:txBody>
          <a:bodyPr>
            <a:normAutofit/>
          </a:bodyPr>
          <a:lstStyle/>
          <a:p>
            <a:r>
              <a:rPr lang="fr-FR" sz="2000" dirty="0"/>
              <a:t>Look at </a:t>
            </a:r>
            <a:r>
              <a:rPr lang="fr-FR" sz="2000" dirty="0" err="1"/>
              <a:t>cities</a:t>
            </a:r>
            <a:r>
              <a:rPr lang="fr-FR" sz="2000" dirty="0"/>
              <a:t>’ </a:t>
            </a:r>
            <a:r>
              <a:rPr lang="fr-FR" sz="2000" dirty="0" err="1"/>
              <a:t>responsibility</a:t>
            </a:r>
            <a:r>
              <a:rPr lang="fr-FR" sz="2000" dirty="0"/>
              <a:t> and </a:t>
            </a:r>
            <a:r>
              <a:rPr lang="fr-FR" sz="2000" dirty="0" err="1"/>
              <a:t>vulnerability</a:t>
            </a:r>
            <a:r>
              <a:rPr lang="fr-FR" sz="2000" dirty="0"/>
              <a:t>.</a:t>
            </a:r>
          </a:p>
          <a:p>
            <a:pPr marL="0" indent="0">
              <a:buNone/>
            </a:pPr>
            <a:endParaRPr lang="fr-FR" sz="2000" dirty="0"/>
          </a:p>
          <a:p>
            <a:r>
              <a:rPr lang="fr-FR" sz="2000" dirty="0"/>
              <a:t>Focus on </a:t>
            </a:r>
            <a:r>
              <a:rPr lang="fr-FR" sz="2000" dirty="0" err="1"/>
              <a:t>their</a:t>
            </a:r>
            <a:r>
              <a:rPr lang="fr-FR" sz="2000" dirty="0"/>
              <a:t> </a:t>
            </a:r>
            <a:r>
              <a:rPr lang="fr-FR" sz="2000" dirty="0" err="1"/>
              <a:t>role</a:t>
            </a:r>
            <a:r>
              <a:rPr lang="fr-FR" sz="2000" dirty="0"/>
              <a:t> in international </a:t>
            </a:r>
            <a:r>
              <a:rPr lang="fr-FR" sz="2000" dirty="0" err="1"/>
              <a:t>climate</a:t>
            </a:r>
            <a:r>
              <a:rPr lang="fr-FR" sz="2000" dirty="0"/>
              <a:t> </a:t>
            </a:r>
            <a:r>
              <a:rPr lang="fr-FR" sz="2000" dirty="0" err="1"/>
              <a:t>politics</a:t>
            </a:r>
            <a:r>
              <a:rPr lang="fr-FR" sz="2000" dirty="0"/>
              <a:t>. </a:t>
            </a:r>
          </a:p>
        </p:txBody>
      </p:sp>
    </p:spTree>
    <p:extLst>
      <p:ext uri="{BB962C8B-B14F-4D97-AF65-F5344CB8AC3E}">
        <p14:creationId xmlns:p14="http://schemas.microsoft.com/office/powerpoint/2010/main" val="3814043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FCE11-ECDD-D929-D6AB-D91FAD7C6FF4}"/>
              </a:ext>
            </a:extLst>
          </p:cNvPr>
          <p:cNvSpPr>
            <a:spLocks noGrp="1"/>
          </p:cNvSpPr>
          <p:nvPr>
            <p:ph type="title"/>
          </p:nvPr>
        </p:nvSpPr>
        <p:spPr>
          <a:xfrm>
            <a:off x="876693" y="741391"/>
            <a:ext cx="4597747" cy="1616203"/>
          </a:xfrm>
        </p:spPr>
        <p:txBody>
          <a:bodyPr anchor="b">
            <a:normAutofit/>
          </a:bodyPr>
          <a:lstStyle/>
          <a:p>
            <a:r>
              <a:rPr lang="fr-FR" sz="3200"/>
              <a:t>C40 Cities – Early years</a:t>
            </a:r>
          </a:p>
        </p:txBody>
      </p:sp>
      <p:sp>
        <p:nvSpPr>
          <p:cNvPr id="3" name="Espace réservé du contenu 2">
            <a:extLst>
              <a:ext uri="{FF2B5EF4-FFF2-40B4-BE49-F238E27FC236}">
                <a16:creationId xmlns:a16="http://schemas.microsoft.com/office/drawing/2014/main" id="{D29BAF23-DB9E-C233-B8AF-1A3578E2F886}"/>
              </a:ext>
            </a:extLst>
          </p:cNvPr>
          <p:cNvSpPr>
            <a:spLocks noGrp="1"/>
          </p:cNvSpPr>
          <p:nvPr>
            <p:ph idx="1"/>
          </p:nvPr>
        </p:nvSpPr>
        <p:spPr>
          <a:xfrm>
            <a:off x="876693" y="2533476"/>
            <a:ext cx="4597746" cy="3447832"/>
          </a:xfrm>
        </p:spPr>
        <p:txBody>
          <a:bodyPr anchor="t">
            <a:normAutofit/>
          </a:bodyPr>
          <a:lstStyle/>
          <a:p>
            <a:r>
              <a:rPr lang="fr-FR" sz="1600"/>
              <a:t>October 2005: Representatives of 18 large cities meet in London to discuss joining forces to tackle global warming and climate change.</a:t>
            </a:r>
          </a:p>
          <a:p>
            <a:pPr lvl="1"/>
            <a:r>
              <a:rPr lang="fr-FR" sz="1600"/>
              <a:t>Large Cities Climate Leadership Group (LCCLG)</a:t>
            </a:r>
          </a:p>
          <a:p>
            <a:r>
              <a:rPr lang="fr-FR" sz="1600"/>
              <a:t>August 2006: Bill Clinton and Ken Livingston announce partnership between LCCLG and Clinton Climate Initiative</a:t>
            </a:r>
          </a:p>
          <a:p>
            <a:pPr lvl="1"/>
            <a:r>
              <a:rPr lang="fr-FR" sz="1600"/>
              <a:t>Reduce carbon emissions </a:t>
            </a:r>
          </a:p>
          <a:p>
            <a:pPr lvl="1"/>
            <a:r>
              <a:rPr lang="fr-FR" sz="1600"/>
              <a:t>Increase energy efficiency in large cities</a:t>
            </a:r>
          </a:p>
          <a:p>
            <a:r>
              <a:rPr lang="fr-FR" sz="1600"/>
              <a:t>May 2007: C40 Cities Large Cities Climate Summit in NYC</a:t>
            </a:r>
          </a:p>
          <a:p>
            <a:endParaRPr lang="fr-FR" sz="1600"/>
          </a:p>
        </p:txBody>
      </p:sp>
      <p:pic>
        <p:nvPicPr>
          <p:cNvPr id="5" name="Image 4">
            <a:extLst>
              <a:ext uri="{FF2B5EF4-FFF2-40B4-BE49-F238E27FC236}">
                <a16:creationId xmlns:a16="http://schemas.microsoft.com/office/drawing/2014/main" id="{0EBB24F9-FFBE-2AD6-6CD8-4AE05F766F4E}"/>
              </a:ext>
            </a:extLst>
          </p:cNvPr>
          <p:cNvPicPr>
            <a:picLocks noChangeAspect="1"/>
          </p:cNvPicPr>
          <p:nvPr/>
        </p:nvPicPr>
        <p:blipFill rotWithShape="1">
          <a:blip r:embed="rId2"/>
          <a:srcRect l="3448" r="-1" b="-1"/>
          <a:stretch/>
        </p:blipFill>
        <p:spPr>
          <a:xfrm>
            <a:off x="6096001" y="1236059"/>
            <a:ext cx="5319062" cy="4310799"/>
          </a:xfrm>
          <a:prstGeom prst="rect">
            <a:avLst/>
          </a:prstGeom>
        </p:spPr>
      </p:pic>
      <p:grpSp>
        <p:nvGrpSpPr>
          <p:cNvPr id="10" name="Group 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152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821B88-B3E7-0E19-3072-158AE83ECD63}"/>
              </a:ext>
            </a:extLst>
          </p:cNvPr>
          <p:cNvPicPr>
            <a:picLocks noChangeAspect="1"/>
          </p:cNvPicPr>
          <p:nvPr/>
        </p:nvPicPr>
        <p:blipFill>
          <a:blip r:embed="rId2"/>
          <a:stretch>
            <a:fillRect/>
          </a:stretch>
        </p:blipFill>
        <p:spPr>
          <a:xfrm>
            <a:off x="1199444" y="0"/>
            <a:ext cx="9793111" cy="6858000"/>
          </a:xfrm>
          <a:prstGeom prst="rect">
            <a:avLst/>
          </a:prstGeom>
        </p:spPr>
      </p:pic>
    </p:spTree>
    <p:extLst>
      <p:ext uri="{BB962C8B-B14F-4D97-AF65-F5344CB8AC3E}">
        <p14:creationId xmlns:p14="http://schemas.microsoft.com/office/powerpoint/2010/main" val="126127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1B8F13-6C66-EF24-0313-D541720A000B}"/>
              </a:ext>
            </a:extLst>
          </p:cNvPr>
          <p:cNvSpPr txBox="1"/>
          <p:nvPr/>
        </p:nvSpPr>
        <p:spPr>
          <a:xfrm>
            <a:off x="876693" y="2533476"/>
            <a:ext cx="4597746"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0" i="0" dirty="0">
                <a:effectLst/>
              </a:rPr>
              <a:t>Gordon DJ. </a:t>
            </a:r>
            <a:r>
              <a:rPr lang="en-US" sz="2000" b="0" i="1" dirty="0">
                <a:effectLst/>
              </a:rPr>
              <a:t>Cities on the World Stage: The Politics of Global Urban Climate Governance</a:t>
            </a:r>
            <a:r>
              <a:rPr lang="en-US" sz="2000" b="0" i="0" dirty="0">
                <a:effectLst/>
              </a:rPr>
              <a:t>. Cambridge University Press; 2020 (p.139).</a:t>
            </a:r>
            <a:endParaRPr lang="en-US" sz="2000" dirty="0"/>
          </a:p>
        </p:txBody>
      </p:sp>
      <p:pic>
        <p:nvPicPr>
          <p:cNvPr id="3" name="Image 2">
            <a:extLst>
              <a:ext uri="{FF2B5EF4-FFF2-40B4-BE49-F238E27FC236}">
                <a16:creationId xmlns:a16="http://schemas.microsoft.com/office/drawing/2014/main" id="{5115E9DA-A802-A028-DADD-F7A4F32174DC}"/>
              </a:ext>
            </a:extLst>
          </p:cNvPr>
          <p:cNvPicPr>
            <a:picLocks noChangeAspect="1"/>
          </p:cNvPicPr>
          <p:nvPr/>
        </p:nvPicPr>
        <p:blipFill>
          <a:blip r:embed="rId3"/>
          <a:stretch>
            <a:fillRect/>
          </a:stretch>
        </p:blipFill>
        <p:spPr>
          <a:xfrm>
            <a:off x="6096001" y="1948664"/>
            <a:ext cx="5319062" cy="2885590"/>
          </a:xfrm>
          <a:prstGeom prst="rect">
            <a:avLst/>
          </a:prstGeom>
        </p:spPr>
      </p:pic>
      <p:grpSp>
        <p:nvGrpSpPr>
          <p:cNvPr id="17" name="Group 1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5178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32AAD-3277-1DFC-7F1A-9AA9C85295B1}"/>
              </a:ext>
            </a:extLst>
          </p:cNvPr>
          <p:cNvSpPr>
            <a:spLocks noGrp="1"/>
          </p:cNvSpPr>
          <p:nvPr>
            <p:ph type="title"/>
          </p:nvPr>
        </p:nvSpPr>
        <p:spPr>
          <a:xfrm>
            <a:off x="6103658" y="741391"/>
            <a:ext cx="5219307" cy="1616203"/>
          </a:xfrm>
        </p:spPr>
        <p:txBody>
          <a:bodyPr anchor="b">
            <a:normAutofit/>
          </a:bodyPr>
          <a:lstStyle/>
          <a:p>
            <a:r>
              <a:rPr lang="fr-FR" sz="3200"/>
              <a:t>Link to evolution of international climate debate</a:t>
            </a:r>
          </a:p>
        </p:txBody>
      </p:sp>
      <p:pic>
        <p:nvPicPr>
          <p:cNvPr id="19458" name="Picture 2" descr="Pittsburgh, not Paris': Dueling rallies today Downtown and in Washington,  D.C. | Pittsburgh Post-Gazette">
            <a:extLst>
              <a:ext uri="{FF2B5EF4-FFF2-40B4-BE49-F238E27FC236}">
                <a16:creationId xmlns:a16="http://schemas.microsoft.com/office/drawing/2014/main" id="{738079CD-36EA-E6BD-8EA3-C7F134A1D9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114" y="1831898"/>
            <a:ext cx="4408730" cy="3086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0A91D48-8FEF-A142-6647-A2E234A38B80}"/>
              </a:ext>
            </a:extLst>
          </p:cNvPr>
          <p:cNvSpPr>
            <a:spLocks noGrp="1"/>
          </p:cNvSpPr>
          <p:nvPr>
            <p:ph idx="1"/>
          </p:nvPr>
        </p:nvSpPr>
        <p:spPr>
          <a:xfrm>
            <a:off x="6103657" y="2533475"/>
            <a:ext cx="5219307" cy="3448225"/>
          </a:xfrm>
        </p:spPr>
        <p:txBody>
          <a:bodyPr anchor="t">
            <a:normAutofit/>
          </a:bodyPr>
          <a:lstStyle/>
          <a:p>
            <a:r>
              <a:rPr lang="en-GB" sz="1700"/>
              <a:t>Drivers &amp; beneficiaries of change</a:t>
            </a:r>
          </a:p>
          <a:p>
            <a:r>
              <a:rPr lang="en-GB" sz="1700"/>
              <a:t>Paris Climate Agreement (2015)</a:t>
            </a:r>
          </a:p>
          <a:p>
            <a:pPr lvl="1"/>
            <a:r>
              <a:rPr lang="en-GB" sz="1700"/>
              <a:t>Bottom-up actors (not just States)</a:t>
            </a:r>
          </a:p>
          <a:p>
            <a:pPr lvl="1"/>
            <a:r>
              <a:rPr lang="en-GB" sz="1700"/>
              <a:t>Article 118: Agreement “welcomes the efforts of non-Party stakeholders (including cities) to scale up their climate actions, and encourages the registration of those actions in the Non-State Actor Zone for Climate Action</a:t>
            </a:r>
          </a:p>
          <a:p>
            <a:r>
              <a:rPr lang="en-GB" sz="1700"/>
              <a:t>Post-Paris: Trump election and exit from Paris Agreement</a:t>
            </a:r>
          </a:p>
          <a:p>
            <a:pPr lvl="1"/>
            <a:r>
              <a:rPr lang="en-GB" sz="1700"/>
              <a:t>Further legitimizes non-State actors (including cities)</a:t>
            </a:r>
          </a:p>
        </p:txBody>
      </p:sp>
      <p:grpSp>
        <p:nvGrpSpPr>
          <p:cNvPr id="19463" name="Group 1946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464" name="Rectangle 1946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5" name="Rectangle 1946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52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937CB1-66B1-3C2E-801D-4924CDEE7A29}"/>
              </a:ext>
            </a:extLst>
          </p:cNvPr>
          <p:cNvSpPr>
            <a:spLocks noGrp="1"/>
          </p:cNvSpPr>
          <p:nvPr>
            <p:ph type="title"/>
          </p:nvPr>
        </p:nvSpPr>
        <p:spPr>
          <a:xfrm>
            <a:off x="876693" y="741391"/>
            <a:ext cx="4597747" cy="1616203"/>
          </a:xfrm>
        </p:spPr>
        <p:txBody>
          <a:bodyPr anchor="b">
            <a:normAutofit/>
          </a:bodyPr>
          <a:lstStyle/>
          <a:p>
            <a:r>
              <a:rPr lang="fr-FR" sz="3200"/>
              <a:t>« Governments talk. Cities walk. »</a:t>
            </a:r>
          </a:p>
        </p:txBody>
      </p:sp>
      <p:sp>
        <p:nvSpPr>
          <p:cNvPr id="3" name="Espace réservé du contenu 2">
            <a:extLst>
              <a:ext uri="{FF2B5EF4-FFF2-40B4-BE49-F238E27FC236}">
                <a16:creationId xmlns:a16="http://schemas.microsoft.com/office/drawing/2014/main" id="{CA60EF2B-CCA8-908A-4884-C82DD58C5FB7}"/>
              </a:ext>
            </a:extLst>
          </p:cNvPr>
          <p:cNvSpPr>
            <a:spLocks noGrp="1"/>
          </p:cNvSpPr>
          <p:nvPr>
            <p:ph idx="1"/>
          </p:nvPr>
        </p:nvSpPr>
        <p:spPr>
          <a:xfrm>
            <a:off x="876692" y="2533476"/>
            <a:ext cx="4858064" cy="3447832"/>
          </a:xfrm>
        </p:spPr>
        <p:txBody>
          <a:bodyPr anchor="t">
            <a:noAutofit/>
          </a:bodyPr>
          <a:lstStyle/>
          <a:p>
            <a:r>
              <a:rPr lang="en-US" sz="1600" b="1" dirty="0">
                <a:cs typeface="Times New Roman" panose="02020603050405020304" pitchFamily="18" charset="0"/>
              </a:rPr>
              <a:t>Michael Bloomberg (2</a:t>
            </a:r>
            <a:r>
              <a:rPr lang="en-US" sz="1600" b="1" baseline="30000" dirty="0">
                <a:cs typeface="Times New Roman" panose="02020603050405020304" pitchFamily="18" charset="0"/>
              </a:rPr>
              <a:t>nd</a:t>
            </a:r>
            <a:r>
              <a:rPr lang="en-US" sz="1600" b="1" dirty="0">
                <a:cs typeface="Times New Roman" panose="02020603050405020304" pitchFamily="18" charset="0"/>
              </a:rPr>
              <a:t> June 2017): </a:t>
            </a:r>
          </a:p>
          <a:p>
            <a:pPr lvl="1"/>
            <a:r>
              <a:rPr lang="en-US" sz="1600" dirty="0">
                <a:cs typeface="Times New Roman" panose="02020603050405020304" pitchFamily="18" charset="0"/>
              </a:rPr>
              <a:t>“</a:t>
            </a:r>
            <a:r>
              <a:rPr lang="en-US" sz="1600" b="0" i="0" dirty="0">
                <a:effectLst/>
                <a:cs typeface="Times New Roman" panose="02020603050405020304" pitchFamily="18" charset="0"/>
              </a:rPr>
              <a:t>The fact of the matter is: Americans don’t need Washington to meet our Paris commitment, and Americans are not going to let Washington stand in the way of fulfilling it. That’s the message mayors, governors, and business leaders all across the U.S. have been sending.”</a:t>
            </a:r>
          </a:p>
          <a:p>
            <a:pPr lvl="1"/>
            <a:r>
              <a:rPr lang="en-US" sz="1600" b="0" i="0" dirty="0">
                <a:effectLst/>
                <a:cs typeface="Times New Roman" panose="02020603050405020304" pitchFamily="18" charset="0"/>
              </a:rPr>
              <a:t>“So today, we want the world to know: The U.S. will meet our Paris commitment, and, through a partnership among American cities, states, and businesses, we will seek to remain part of the Paris Agreement process. The American government may have pulled out of the Agreement, but the American people remain committed to it – and we will meet our targets.”</a:t>
            </a:r>
          </a:p>
        </p:txBody>
      </p:sp>
      <p:pic>
        <p:nvPicPr>
          <p:cNvPr id="16386" name="Picture 2" descr="Mike Bloomberg meets with President Macron: Americans don't need Washington  to meet our Paris commitment">
            <a:extLst>
              <a:ext uri="{FF2B5EF4-FFF2-40B4-BE49-F238E27FC236}">
                <a16:creationId xmlns:a16="http://schemas.microsoft.com/office/drawing/2014/main" id="{2FF5193F-31C3-C07B-62FF-C530E2362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616222"/>
            <a:ext cx="5319062" cy="3550473"/>
          </a:xfrm>
          <a:prstGeom prst="rect">
            <a:avLst/>
          </a:prstGeom>
          <a:noFill/>
          <a:extLst>
            <a:ext uri="{909E8E84-426E-40DD-AFC4-6F175D3DCCD1}">
              <a14:hiddenFill xmlns:a14="http://schemas.microsoft.com/office/drawing/2010/main">
                <a:solidFill>
                  <a:srgbClr val="FFFFFF"/>
                </a:solidFill>
              </a14:hiddenFill>
            </a:ext>
          </a:extLst>
        </p:spPr>
      </p:pic>
      <p:grpSp>
        <p:nvGrpSpPr>
          <p:cNvPr id="16398" name="Group 1639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392" name="Rectangle 1639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409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15-minute city” – how do we get there? - citiesforum.org">
            <a:extLst>
              <a:ext uri="{FF2B5EF4-FFF2-40B4-BE49-F238E27FC236}">
                <a16:creationId xmlns:a16="http://schemas.microsoft.com/office/drawing/2014/main" id="{3697A7C5-53DF-1B62-23D3-F1456EB33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61" b="2852"/>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5369" name="Freeform: Shape 1536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1517CB7-DB0E-9AF0-FA5C-CEA836EB6053}"/>
              </a:ext>
            </a:extLst>
          </p:cNvPr>
          <p:cNvSpPr>
            <a:spLocks noGrp="1"/>
          </p:cNvSpPr>
          <p:nvPr>
            <p:ph type="title"/>
          </p:nvPr>
        </p:nvSpPr>
        <p:spPr>
          <a:xfrm>
            <a:off x="1037809" y="1071350"/>
            <a:ext cx="4775162" cy="1339382"/>
          </a:xfrm>
        </p:spPr>
        <p:txBody>
          <a:bodyPr>
            <a:normAutofit/>
          </a:bodyPr>
          <a:lstStyle/>
          <a:p>
            <a:pPr algn="ctr"/>
            <a:r>
              <a:rPr lang="fr-FR" sz="3600"/>
              <a:t>Why cities? </a:t>
            </a:r>
          </a:p>
        </p:txBody>
      </p:sp>
      <p:sp>
        <p:nvSpPr>
          <p:cNvPr id="1537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3D6AFA2-3210-60AF-9FB2-8BD30AB73345}"/>
              </a:ext>
            </a:extLst>
          </p:cNvPr>
          <p:cNvSpPr>
            <a:spLocks noGrp="1"/>
          </p:cNvSpPr>
          <p:nvPr>
            <p:ph idx="1"/>
          </p:nvPr>
        </p:nvSpPr>
        <p:spPr>
          <a:xfrm>
            <a:off x="1189319" y="2547257"/>
            <a:ext cx="4458446" cy="3109740"/>
          </a:xfrm>
        </p:spPr>
        <p:txBody>
          <a:bodyPr anchor="ctr">
            <a:normAutofit/>
          </a:bodyPr>
          <a:lstStyle/>
          <a:p>
            <a:pPr marL="285750">
              <a:spcAft>
                <a:spcPts val="600"/>
              </a:spcAft>
            </a:pPr>
            <a:r>
              <a:rPr lang="en-US" sz="1300" b="1" dirty="0"/>
              <a:t>Arguments put forward: </a:t>
            </a:r>
          </a:p>
          <a:p>
            <a:pPr marL="742950" lvl="1">
              <a:spcAft>
                <a:spcPts val="600"/>
              </a:spcAft>
            </a:pPr>
            <a:r>
              <a:rPr lang="en-US" sz="1300" dirty="0"/>
              <a:t>Idea that city engagement in global climate politics reflects the inability of national governments to fulfil their responsibilities under Kyoto and Paris.</a:t>
            </a:r>
          </a:p>
          <a:p>
            <a:pPr marL="742950" lvl="1">
              <a:spcAft>
                <a:spcPts val="600"/>
              </a:spcAft>
            </a:pPr>
            <a:r>
              <a:rPr lang="en-US" sz="1300" dirty="0"/>
              <a:t>Cities bear responsibility.</a:t>
            </a:r>
          </a:p>
          <a:p>
            <a:pPr marL="742950" lvl="1">
              <a:spcAft>
                <a:spcPts val="600"/>
              </a:spcAft>
            </a:pPr>
            <a:r>
              <a:rPr lang="en-US" sz="1300" dirty="0"/>
              <a:t>Cities are able to “move more nimbly than national governments” (Spector 2015).</a:t>
            </a:r>
          </a:p>
          <a:p>
            <a:pPr marL="742950" lvl="1">
              <a:spcAft>
                <a:spcPts val="600"/>
              </a:spcAft>
            </a:pPr>
            <a:r>
              <a:rPr lang="en-US" sz="1300" dirty="0"/>
              <a:t>Cities are more familiar with local needs, issues, complexities and interests.</a:t>
            </a:r>
          </a:p>
          <a:p>
            <a:pPr marL="742950" lvl="1">
              <a:spcAft>
                <a:spcPts val="600"/>
              </a:spcAft>
            </a:pPr>
            <a:r>
              <a:rPr lang="en-US" sz="1300" dirty="0"/>
              <a:t>Uniquely placed to understand and address challenge of reducing emissions at urban scale.</a:t>
            </a:r>
          </a:p>
          <a:p>
            <a:pPr marL="1200150" lvl="2" indent="-228600">
              <a:spcAft>
                <a:spcPts val="600"/>
              </a:spcAft>
              <a:buFont typeface="Arial" panose="020B0604020202020204" pitchFamily="34" charset="0"/>
              <a:buChar char="•"/>
            </a:pPr>
            <a:endParaRPr lang="en-US" sz="1300" dirty="0"/>
          </a:p>
          <a:p>
            <a:endParaRPr lang="fr-FR" sz="1300" dirty="0"/>
          </a:p>
        </p:txBody>
      </p:sp>
    </p:spTree>
    <p:extLst>
      <p:ext uri="{BB962C8B-B14F-4D97-AF65-F5344CB8AC3E}">
        <p14:creationId xmlns:p14="http://schemas.microsoft.com/office/powerpoint/2010/main" val="390085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17D70-FABF-24CC-8D48-A71DE0E902A6}"/>
              </a:ext>
            </a:extLst>
          </p:cNvPr>
          <p:cNvSpPr>
            <a:spLocks noGrp="1"/>
          </p:cNvSpPr>
          <p:nvPr>
            <p:ph type="title"/>
          </p:nvPr>
        </p:nvSpPr>
        <p:spPr>
          <a:xfrm>
            <a:off x="876693" y="741391"/>
            <a:ext cx="4597747" cy="1616203"/>
          </a:xfrm>
        </p:spPr>
        <p:txBody>
          <a:bodyPr anchor="b">
            <a:normAutofit/>
          </a:bodyPr>
          <a:lstStyle/>
          <a:p>
            <a:r>
              <a:rPr lang="fr-FR" sz="3200"/>
              <a:t>A particular approach to decarbonization &amp; green urban development.</a:t>
            </a:r>
          </a:p>
        </p:txBody>
      </p:sp>
      <p:sp>
        <p:nvSpPr>
          <p:cNvPr id="3" name="Espace réservé du contenu 2">
            <a:extLst>
              <a:ext uri="{FF2B5EF4-FFF2-40B4-BE49-F238E27FC236}">
                <a16:creationId xmlns:a16="http://schemas.microsoft.com/office/drawing/2014/main" id="{C5F05822-0FBE-3C6F-BDB3-E6DA1FA52A5C}"/>
              </a:ext>
            </a:extLst>
          </p:cNvPr>
          <p:cNvSpPr>
            <a:spLocks noGrp="1"/>
          </p:cNvSpPr>
          <p:nvPr>
            <p:ph idx="1"/>
          </p:nvPr>
        </p:nvSpPr>
        <p:spPr>
          <a:xfrm>
            <a:off x="876692" y="2533475"/>
            <a:ext cx="5663255" cy="3833457"/>
          </a:xfrm>
        </p:spPr>
        <p:txBody>
          <a:bodyPr anchor="t">
            <a:normAutofit lnSpcReduction="10000"/>
          </a:bodyPr>
          <a:lstStyle/>
          <a:p>
            <a:r>
              <a:rPr lang="fr-FR" sz="1600" dirty="0"/>
              <a:t>Bottom-up </a:t>
            </a:r>
            <a:r>
              <a:rPr lang="fr-FR" sz="1600" dirty="0" err="1"/>
              <a:t>approach</a:t>
            </a:r>
            <a:endParaRPr lang="fr-FR" sz="1600" dirty="0"/>
          </a:p>
          <a:p>
            <a:r>
              <a:rPr lang="en-GB" sz="1600" dirty="0"/>
              <a:t>“(Green) luxury city”</a:t>
            </a:r>
          </a:p>
          <a:p>
            <a:r>
              <a:rPr lang="en-GB" sz="1600" b="1" dirty="0"/>
              <a:t>Global city “as a place of competition, elite sociality, cosmopolitanism, and luxury, populated by ambitious, creative, hardworking, and intelligent innovators” </a:t>
            </a:r>
            <a:r>
              <a:rPr lang="en-GB" sz="1600" dirty="0"/>
              <a:t>Julian Brash, </a:t>
            </a:r>
            <a:r>
              <a:rPr lang="en-GB" sz="1600" i="1" dirty="0"/>
              <a:t>Bloomberg’s New York</a:t>
            </a:r>
            <a:r>
              <a:rPr lang="en-GB" sz="1600" dirty="0"/>
              <a:t> (2011).</a:t>
            </a:r>
          </a:p>
          <a:p>
            <a:pPr lvl="1"/>
            <a:r>
              <a:rPr lang="en-GB" sz="1200" dirty="0"/>
              <a:t>Professional managerial class (PMC)</a:t>
            </a:r>
          </a:p>
          <a:p>
            <a:r>
              <a:rPr lang="fr-FR" sz="1600" b="1" dirty="0"/>
              <a:t>City as </a:t>
            </a:r>
            <a:r>
              <a:rPr lang="fr-FR" sz="1600" b="1" dirty="0" err="1"/>
              <a:t>luxury</a:t>
            </a:r>
            <a:r>
              <a:rPr lang="fr-FR" sz="1600" b="1" dirty="0"/>
              <a:t> </a:t>
            </a:r>
            <a:r>
              <a:rPr lang="fr-FR" sz="1600" b="1" dirty="0" err="1"/>
              <a:t>product</a:t>
            </a:r>
            <a:r>
              <a:rPr lang="fr-FR" sz="1600" dirty="0"/>
              <a:t>: « </a:t>
            </a:r>
            <a:r>
              <a:rPr lang="fr-FR" sz="1600" dirty="0" err="1"/>
              <a:t>Idea</a:t>
            </a:r>
            <a:r>
              <a:rPr lang="fr-FR" sz="1600" dirty="0"/>
              <a:t> </a:t>
            </a:r>
            <a:r>
              <a:rPr lang="fr-FR" sz="1600" dirty="0" err="1"/>
              <a:t>that</a:t>
            </a:r>
            <a:r>
              <a:rPr lang="fr-FR" sz="1600" dirty="0"/>
              <a:t>, </a:t>
            </a:r>
            <a:r>
              <a:rPr lang="en-US" sz="1600" b="0" i="0" dirty="0">
                <a:effectLst/>
              </a:rPr>
              <a:t>at least for the target market of high-valued-added companies in the media, finance, and business services sectors, the value inherent in a city location outweighed its high cost” (Brash, </a:t>
            </a:r>
            <a:r>
              <a:rPr lang="en-US" sz="1600" b="0" i="0" dirty="0">
                <a:effectLst/>
                <a:hlinkClick r:id="rId2"/>
              </a:rPr>
              <a:t>https://brooklynrail.org/2011/03/local/the-luxury-city</a:t>
            </a:r>
            <a:r>
              <a:rPr lang="en-US" sz="1600" b="0" i="0" dirty="0">
                <a:effectLst/>
              </a:rPr>
              <a:t>, 2011).</a:t>
            </a:r>
          </a:p>
          <a:p>
            <a:r>
              <a:rPr lang="en-US" sz="1600" dirty="0"/>
              <a:t>Developing climate policies to make cities more attractive.</a:t>
            </a:r>
          </a:p>
          <a:p>
            <a:r>
              <a:rPr lang="en-US" sz="1600" dirty="0"/>
              <a:t>Competition between cities.</a:t>
            </a:r>
            <a:endParaRPr lang="en-US" sz="1600" b="0" i="0" dirty="0">
              <a:effectLst/>
            </a:endParaRPr>
          </a:p>
          <a:p>
            <a:endParaRPr lang="en-GB" sz="1300" dirty="0">
              <a:latin typeface="Garamond" panose="02020404030301010803" pitchFamily="18" charset="0"/>
            </a:endParaRPr>
          </a:p>
          <a:p>
            <a:endParaRPr lang="fr-FR" sz="1300" dirty="0">
              <a:latin typeface="Garamond" panose="02020404030301010803" pitchFamily="18" charset="0"/>
            </a:endParaRPr>
          </a:p>
          <a:p>
            <a:endParaRPr lang="en-GB" sz="1300" dirty="0">
              <a:latin typeface="Garamond" panose="02020404030301010803" pitchFamily="18" charset="0"/>
            </a:endParaRPr>
          </a:p>
          <a:p>
            <a:endParaRPr lang="fr-FR" sz="1300" dirty="0"/>
          </a:p>
        </p:txBody>
      </p:sp>
      <p:pic>
        <p:nvPicPr>
          <p:cNvPr id="17410" name="Picture 2" descr="Bloomberg's New York: Class and Governance in the Luxury City (Geographies  of Justice and Social Transformation Ser.): Brash, Julian: 9780820336817:  Amazon.com: Books">
            <a:extLst>
              <a:ext uri="{FF2B5EF4-FFF2-40B4-BE49-F238E27FC236}">
                <a16:creationId xmlns:a16="http://schemas.microsoft.com/office/drawing/2014/main" id="{39AEB893-F501-C906-EC30-D4FA848DFA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6809" y="867064"/>
            <a:ext cx="3357445"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7415" name="Group 1741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416" name="Rectangle 1741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580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igh Line NYC: Full Guide to the Elevated Park Including What to Eat">
            <a:extLst>
              <a:ext uri="{FF2B5EF4-FFF2-40B4-BE49-F238E27FC236}">
                <a16:creationId xmlns:a16="http://schemas.microsoft.com/office/drawing/2014/main" id="{B438A98E-3ACE-7643-3046-8DC7859A9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8441" name="Freeform: Shape 1844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EE0395E-A5F5-6965-78E3-587D65631EFA}"/>
              </a:ext>
            </a:extLst>
          </p:cNvPr>
          <p:cNvSpPr>
            <a:spLocks noGrp="1"/>
          </p:cNvSpPr>
          <p:nvPr>
            <p:ph type="title"/>
          </p:nvPr>
        </p:nvSpPr>
        <p:spPr>
          <a:xfrm>
            <a:off x="1037809" y="1071350"/>
            <a:ext cx="4775162" cy="1339382"/>
          </a:xfrm>
        </p:spPr>
        <p:txBody>
          <a:bodyPr>
            <a:normAutofit/>
          </a:bodyPr>
          <a:lstStyle/>
          <a:p>
            <a:pPr algn="ctr"/>
            <a:r>
              <a:rPr lang="fr-FR" sz="2800"/>
              <a:t>A particular approach to decarbonization &amp; green urban development.</a:t>
            </a:r>
          </a:p>
        </p:txBody>
      </p:sp>
      <p:sp>
        <p:nvSpPr>
          <p:cNvPr id="1844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6371D39-B173-21AC-4DD3-1CA43D99A1BE}"/>
              </a:ext>
            </a:extLst>
          </p:cNvPr>
          <p:cNvSpPr>
            <a:spLocks noGrp="1"/>
          </p:cNvSpPr>
          <p:nvPr>
            <p:ph idx="1"/>
          </p:nvPr>
        </p:nvSpPr>
        <p:spPr>
          <a:xfrm>
            <a:off x="1189319" y="2547257"/>
            <a:ext cx="4458446" cy="3109740"/>
          </a:xfrm>
        </p:spPr>
        <p:txBody>
          <a:bodyPr anchor="ctr">
            <a:normAutofit/>
          </a:bodyPr>
          <a:lstStyle/>
          <a:p>
            <a:r>
              <a:rPr lang="en-GB" sz="1400" dirty="0"/>
              <a:t>Rise of </a:t>
            </a:r>
            <a:r>
              <a:rPr lang="en-GB" sz="1400" b="1" dirty="0"/>
              <a:t>g</a:t>
            </a:r>
            <a:r>
              <a:rPr lang="en-GB" sz="1400" b="1" i="0" dirty="0">
                <a:effectLst/>
              </a:rPr>
              <a:t>reen neoliberal cities. </a:t>
            </a:r>
          </a:p>
          <a:p>
            <a:r>
              <a:rPr lang="en-GB" sz="1400" dirty="0"/>
              <a:t>Focus on certain dimensions: </a:t>
            </a:r>
          </a:p>
          <a:p>
            <a:pPr lvl="1"/>
            <a:r>
              <a:rPr lang="en-GB" sz="1400" dirty="0"/>
              <a:t>Density: higher density = lower carbon footprint</a:t>
            </a:r>
          </a:p>
          <a:p>
            <a:pPr lvl="1"/>
            <a:r>
              <a:rPr lang="en-GB" sz="1400" dirty="0"/>
              <a:t>Factoring in certain emissions (relating to housing/buildings) and not others (consumer habits)</a:t>
            </a:r>
          </a:p>
          <a:p>
            <a:r>
              <a:rPr lang="en-GB" sz="1400" dirty="0"/>
              <a:t>Focus on certain policies and </a:t>
            </a:r>
            <a:r>
              <a:rPr lang="en-GB" sz="1400" dirty="0" err="1"/>
              <a:t>neighborhoods</a:t>
            </a:r>
            <a:r>
              <a:rPr lang="en-GB" sz="1400" dirty="0"/>
              <a:t>: </a:t>
            </a:r>
          </a:p>
          <a:p>
            <a:pPr lvl="1"/>
            <a:r>
              <a:rPr lang="en-GB" sz="1400" dirty="0"/>
              <a:t>Transport (N.B. Cars)</a:t>
            </a:r>
          </a:p>
          <a:p>
            <a:pPr lvl="1"/>
            <a:r>
              <a:rPr lang="en-GB" sz="1400" dirty="0"/>
              <a:t>Buildings</a:t>
            </a:r>
          </a:p>
          <a:p>
            <a:r>
              <a:rPr lang="en-GB" sz="1400" dirty="0"/>
              <a:t>Limited attention to social dimensions. </a:t>
            </a:r>
          </a:p>
        </p:txBody>
      </p:sp>
    </p:spTree>
    <p:extLst>
      <p:ext uri="{BB962C8B-B14F-4D97-AF65-F5344CB8AC3E}">
        <p14:creationId xmlns:p14="http://schemas.microsoft.com/office/powerpoint/2010/main" val="2914474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26221C2-B897-92DE-11C2-E23D8F16B8A2}"/>
              </a:ext>
            </a:extLst>
          </p:cNvPr>
          <p:cNvPicPr>
            <a:picLocks noChangeAspect="1"/>
          </p:cNvPicPr>
          <p:nvPr/>
        </p:nvPicPr>
        <p:blipFill>
          <a:blip r:embed="rId2"/>
          <a:stretch>
            <a:fillRect/>
          </a:stretch>
        </p:blipFill>
        <p:spPr>
          <a:xfrm>
            <a:off x="2084841" y="0"/>
            <a:ext cx="7871958" cy="6794843"/>
          </a:xfrm>
          <a:prstGeom prst="rect">
            <a:avLst/>
          </a:prstGeom>
        </p:spPr>
      </p:pic>
      <p:sp>
        <p:nvSpPr>
          <p:cNvPr id="4" name="ZoneTexte 3">
            <a:extLst>
              <a:ext uri="{FF2B5EF4-FFF2-40B4-BE49-F238E27FC236}">
                <a16:creationId xmlns:a16="http://schemas.microsoft.com/office/drawing/2014/main" id="{B894D06F-0DCD-6EA3-533E-24AFC098EFA0}"/>
              </a:ext>
            </a:extLst>
          </p:cNvPr>
          <p:cNvSpPr txBox="1"/>
          <p:nvPr/>
        </p:nvSpPr>
        <p:spPr>
          <a:xfrm>
            <a:off x="7928941" y="6206195"/>
            <a:ext cx="6097656" cy="276999"/>
          </a:xfrm>
          <a:prstGeom prst="rect">
            <a:avLst/>
          </a:prstGeom>
          <a:noFill/>
        </p:spPr>
        <p:txBody>
          <a:bodyPr wrap="square">
            <a:spAutoFit/>
          </a:bodyPr>
          <a:lstStyle/>
          <a:p>
            <a:pPr algn="ctr"/>
            <a:r>
              <a:rPr lang="fr-FR" sz="1200" dirty="0" err="1"/>
              <a:t>Aldana</a:t>
            </a:r>
            <a:r>
              <a:rPr lang="fr-FR" sz="1200" dirty="0"/>
              <a:t>-Cohen (2016)</a:t>
            </a:r>
          </a:p>
        </p:txBody>
      </p:sp>
    </p:spTree>
    <p:extLst>
      <p:ext uri="{BB962C8B-B14F-4D97-AF65-F5344CB8AC3E}">
        <p14:creationId xmlns:p14="http://schemas.microsoft.com/office/powerpoint/2010/main" val="228624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Don't call them naff — we need garden cities now more than ever">
            <a:extLst>
              <a:ext uri="{FF2B5EF4-FFF2-40B4-BE49-F238E27FC236}">
                <a16:creationId xmlns:a16="http://schemas.microsoft.com/office/drawing/2014/main" id="{12E9DD7B-9121-B493-7888-EAD6154FF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49" name="Freeform: Shape 1024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684130FF-8827-B456-8738-9051EF70C855}"/>
              </a:ext>
            </a:extLst>
          </p:cNvPr>
          <p:cNvSpPr>
            <a:spLocks noGrp="1"/>
          </p:cNvSpPr>
          <p:nvPr>
            <p:ph type="title"/>
          </p:nvPr>
        </p:nvSpPr>
        <p:spPr>
          <a:xfrm>
            <a:off x="1037809" y="1071350"/>
            <a:ext cx="4775162" cy="1339382"/>
          </a:xfrm>
        </p:spPr>
        <p:txBody>
          <a:bodyPr>
            <a:normAutofit/>
          </a:bodyPr>
          <a:lstStyle/>
          <a:p>
            <a:pPr algn="ctr"/>
            <a:r>
              <a:rPr lang="fr-FR" sz="2800" dirty="0"/>
              <a:t>Introduction – </a:t>
            </a:r>
            <a:r>
              <a:rPr lang="fr-FR" sz="2800" dirty="0" err="1"/>
              <a:t>When</a:t>
            </a:r>
            <a:r>
              <a:rPr lang="fr-FR" sz="2800" dirty="0"/>
              <a:t> </a:t>
            </a:r>
            <a:r>
              <a:rPr lang="fr-FR" sz="2800" dirty="0" err="1"/>
              <a:t>did</a:t>
            </a:r>
            <a:r>
              <a:rPr lang="fr-FR" sz="2800" dirty="0"/>
              <a:t> </a:t>
            </a:r>
            <a:r>
              <a:rPr lang="fr-FR" sz="2800" dirty="0" err="1"/>
              <a:t>we</a:t>
            </a:r>
            <a:r>
              <a:rPr lang="fr-FR" sz="2800" dirty="0"/>
              <a:t> start to </a:t>
            </a:r>
            <a:r>
              <a:rPr lang="fr-FR" sz="2800" dirty="0" err="1"/>
              <a:t>take</a:t>
            </a:r>
            <a:r>
              <a:rPr lang="fr-FR" sz="2800" dirty="0"/>
              <a:t> an </a:t>
            </a:r>
            <a:r>
              <a:rPr lang="fr-FR" sz="2800" dirty="0" err="1"/>
              <a:t>interest</a:t>
            </a:r>
            <a:r>
              <a:rPr lang="fr-FR" sz="2800" dirty="0"/>
              <a:t> in </a:t>
            </a:r>
            <a:r>
              <a:rPr lang="fr-FR" sz="2800" dirty="0" err="1"/>
              <a:t>cities</a:t>
            </a:r>
            <a:r>
              <a:rPr lang="fr-FR" sz="2800" dirty="0"/>
              <a:t> and </a:t>
            </a:r>
            <a:r>
              <a:rPr lang="fr-FR" sz="2800" dirty="0" err="1"/>
              <a:t>climate</a:t>
            </a:r>
            <a:r>
              <a:rPr lang="fr-FR" sz="2800" dirty="0"/>
              <a:t> change?</a:t>
            </a:r>
          </a:p>
        </p:txBody>
      </p:sp>
      <p:sp>
        <p:nvSpPr>
          <p:cNvPr id="1025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E2C2BE1-7CF8-E0DD-521D-248955429C1F}"/>
              </a:ext>
            </a:extLst>
          </p:cNvPr>
          <p:cNvSpPr>
            <a:spLocks noGrp="1"/>
          </p:cNvSpPr>
          <p:nvPr>
            <p:ph idx="1"/>
          </p:nvPr>
        </p:nvSpPr>
        <p:spPr>
          <a:xfrm>
            <a:off x="1189319" y="2547257"/>
            <a:ext cx="4458446" cy="3109740"/>
          </a:xfrm>
        </p:spPr>
        <p:txBody>
          <a:bodyPr anchor="ctr">
            <a:normAutofit/>
          </a:bodyPr>
          <a:lstStyle/>
          <a:p>
            <a:r>
              <a:rPr lang="fr-FR" sz="2000" dirty="0"/>
              <a:t>Long </a:t>
            </a:r>
            <a:r>
              <a:rPr lang="fr-FR" sz="2000" dirty="0" err="1"/>
              <a:t>history</a:t>
            </a:r>
            <a:r>
              <a:rPr lang="fr-FR" sz="2000" dirty="0"/>
              <a:t> of focus on </a:t>
            </a:r>
            <a:r>
              <a:rPr lang="fr-FR" sz="2000" dirty="0" err="1"/>
              <a:t>cities</a:t>
            </a:r>
            <a:r>
              <a:rPr lang="fr-FR" sz="2000" dirty="0"/>
              <a:t> and </a:t>
            </a:r>
            <a:r>
              <a:rPr lang="fr-FR" sz="2000" dirty="0" err="1"/>
              <a:t>environment</a:t>
            </a:r>
            <a:r>
              <a:rPr lang="fr-FR" sz="2000" dirty="0"/>
              <a:t>: </a:t>
            </a:r>
            <a:r>
              <a:rPr lang="fr-FR" sz="2000" dirty="0" err="1"/>
              <a:t>Effects</a:t>
            </a:r>
            <a:r>
              <a:rPr lang="fr-FR" sz="2000" dirty="0"/>
              <a:t> on </a:t>
            </a:r>
            <a:r>
              <a:rPr lang="fr-FR" sz="2000" dirty="0" err="1"/>
              <a:t>human</a:t>
            </a:r>
            <a:r>
              <a:rPr lang="fr-FR" sz="2000" dirty="0"/>
              <a:t> </a:t>
            </a:r>
            <a:r>
              <a:rPr lang="fr-FR" sz="2000" dirty="0" err="1"/>
              <a:t>health</a:t>
            </a:r>
            <a:r>
              <a:rPr lang="fr-FR" sz="2000" dirty="0"/>
              <a:t>, </a:t>
            </a:r>
            <a:r>
              <a:rPr lang="fr-FR" sz="2000" dirty="0" err="1"/>
              <a:t>quality</a:t>
            </a:r>
            <a:r>
              <a:rPr lang="fr-FR" sz="2000" dirty="0"/>
              <a:t> of </a:t>
            </a:r>
            <a:r>
              <a:rPr lang="fr-FR" sz="2000" dirty="0" err="1"/>
              <a:t>urban</a:t>
            </a:r>
            <a:r>
              <a:rPr lang="fr-FR" sz="2000" dirty="0"/>
              <a:t> life, pollution…</a:t>
            </a:r>
          </a:p>
          <a:p>
            <a:pPr lvl="1"/>
            <a:r>
              <a:rPr lang="fr-FR" sz="2000" dirty="0"/>
              <a:t>Ebenezer Howard &amp; Garden Cities (end of 19th century)</a:t>
            </a:r>
          </a:p>
          <a:p>
            <a:pPr lvl="1"/>
            <a:r>
              <a:rPr lang="fr-FR" sz="2000" dirty="0"/>
              <a:t>Le Corbusier (20th century)</a:t>
            </a:r>
          </a:p>
          <a:p>
            <a:pPr lvl="1"/>
            <a:r>
              <a:rPr lang="fr-FR" sz="2000" dirty="0"/>
              <a:t>New </a:t>
            </a:r>
            <a:r>
              <a:rPr lang="fr-FR" sz="2000" dirty="0" err="1"/>
              <a:t>towns</a:t>
            </a:r>
            <a:r>
              <a:rPr lang="fr-FR" sz="2000" dirty="0"/>
              <a:t> </a:t>
            </a:r>
            <a:r>
              <a:rPr lang="fr-FR" sz="2000" dirty="0" err="1"/>
              <a:t>movement</a:t>
            </a:r>
            <a:r>
              <a:rPr lang="fr-FR" sz="2000" dirty="0"/>
              <a:t> in UK (2</a:t>
            </a:r>
            <a:r>
              <a:rPr lang="fr-FR" sz="2000" baseline="30000" dirty="0"/>
              <a:t>nd</a:t>
            </a:r>
            <a:r>
              <a:rPr lang="fr-FR" sz="2000" dirty="0"/>
              <a:t> </a:t>
            </a:r>
            <a:r>
              <a:rPr lang="fr-FR" sz="2000" dirty="0" err="1"/>
              <a:t>half</a:t>
            </a:r>
            <a:r>
              <a:rPr lang="fr-FR" sz="2000" dirty="0"/>
              <a:t> of 20th century)</a:t>
            </a:r>
          </a:p>
        </p:txBody>
      </p:sp>
    </p:spTree>
    <p:extLst>
      <p:ext uri="{BB962C8B-B14F-4D97-AF65-F5344CB8AC3E}">
        <p14:creationId xmlns:p14="http://schemas.microsoft.com/office/powerpoint/2010/main" val="14721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Map of Welwyn Garden City, Hertfordshire, England, 1926. Artist: Unknown  Stock Photo - Alamy">
            <a:extLst>
              <a:ext uri="{FF2B5EF4-FFF2-40B4-BE49-F238E27FC236}">
                <a16:creationId xmlns:a16="http://schemas.microsoft.com/office/drawing/2014/main" id="{42597978-240E-FD91-12B1-368F60B47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337"/>
          <a:stretch/>
        </p:blipFill>
        <p:spPr bwMode="auto">
          <a:xfrm>
            <a:off x="321734" y="557189"/>
            <a:ext cx="4276956" cy="5743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lwyn Garden City - Wikipedia">
            <a:extLst>
              <a:ext uri="{FF2B5EF4-FFF2-40B4-BE49-F238E27FC236}">
                <a16:creationId xmlns:a16="http://schemas.microsoft.com/office/drawing/2014/main" id="{CD0A75E2-C894-0A1B-572B-D726FD040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16" b="-2"/>
          <a:stretch/>
        </p:blipFill>
        <p:spPr bwMode="auto">
          <a:xfrm>
            <a:off x="4772525" y="557189"/>
            <a:ext cx="7097742" cy="574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6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6" descr="Parc Monceau: A Paris Park for Art Lovers - Paris Perfect">
            <a:extLst>
              <a:ext uri="{FF2B5EF4-FFF2-40B4-BE49-F238E27FC236}">
                <a16:creationId xmlns:a16="http://schemas.microsoft.com/office/drawing/2014/main" id="{8CA3E252-4E38-E9B7-08CF-84DC6907B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64" r="19258"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devenir touristique du Paris d'Haussmann">
            <a:extLst>
              <a:ext uri="{FF2B5EF4-FFF2-40B4-BE49-F238E27FC236}">
                <a16:creationId xmlns:a16="http://schemas.microsoft.com/office/drawing/2014/main" id="{AE7986BA-4C0A-1CB8-52F6-804C803EE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7" r="17411"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939926C-2D47-FBC4-A32F-AD724A5B07E7}"/>
              </a:ext>
            </a:extLst>
          </p:cNvPr>
          <p:cNvSpPr txBox="1"/>
          <p:nvPr/>
        </p:nvSpPr>
        <p:spPr>
          <a:xfrm>
            <a:off x="4149436" y="6386945"/>
            <a:ext cx="4454237" cy="381000"/>
          </a:xfrm>
          <a:prstGeom prst="rect">
            <a:avLst/>
          </a:prstGeom>
          <a:noFill/>
        </p:spPr>
        <p:txBody>
          <a:bodyPr wrap="square" rtlCol="0">
            <a:spAutoFit/>
          </a:bodyPr>
          <a:lstStyle/>
          <a:p>
            <a:pPr algn="ctr"/>
            <a:r>
              <a:rPr lang="fr-FR" dirty="0" err="1"/>
              <a:t>Haussman’s</a:t>
            </a:r>
            <a:r>
              <a:rPr lang="fr-FR" dirty="0"/>
              <a:t> Paris</a:t>
            </a:r>
          </a:p>
        </p:txBody>
      </p:sp>
    </p:spTree>
    <p:extLst>
      <p:ext uri="{BB962C8B-B14F-4D97-AF65-F5344CB8AC3E}">
        <p14:creationId xmlns:p14="http://schemas.microsoft.com/office/powerpoint/2010/main" val="39583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té Radieuse' of Le Corbusier | Marseille Tourism">
            <a:extLst>
              <a:ext uri="{FF2B5EF4-FFF2-40B4-BE49-F238E27FC236}">
                <a16:creationId xmlns:a16="http://schemas.microsoft.com/office/drawing/2014/main" id="{5CF7DF09-F7C0-6802-6BB6-AB7A95C3B3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artment in Le Corbusier's famous La Cité Radieuse lists for €598k">
            <a:extLst>
              <a:ext uri="{FF2B5EF4-FFF2-40B4-BE49-F238E27FC236}">
                <a16:creationId xmlns:a16="http://schemas.microsoft.com/office/drawing/2014/main" id="{CBA6DA7D-D0FE-CF38-2D00-5F0B0E552E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715823"/>
            <a:ext cx="5291667" cy="342635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1CA35D1-B347-0F6D-94DB-6B3C8FDA7490}"/>
              </a:ext>
            </a:extLst>
          </p:cNvPr>
          <p:cNvSpPr txBox="1"/>
          <p:nvPr/>
        </p:nvSpPr>
        <p:spPr>
          <a:xfrm>
            <a:off x="6747164" y="5611091"/>
            <a:ext cx="4655127" cy="369332"/>
          </a:xfrm>
          <a:prstGeom prst="rect">
            <a:avLst/>
          </a:prstGeom>
          <a:noFill/>
        </p:spPr>
        <p:txBody>
          <a:bodyPr wrap="square" rtlCol="0">
            <a:spAutoFit/>
          </a:bodyPr>
          <a:lstStyle/>
          <a:p>
            <a:r>
              <a:rPr lang="fr-FR" dirty="0"/>
              <a:t>Le </a:t>
            </a:r>
            <a:r>
              <a:rPr lang="fr-FR" dirty="0" err="1"/>
              <a:t>Corbusieur</a:t>
            </a:r>
            <a:r>
              <a:rPr lang="fr-FR" dirty="0"/>
              <a:t> – Cité radieuse (Marseille)</a:t>
            </a:r>
          </a:p>
        </p:txBody>
      </p:sp>
    </p:spTree>
    <p:extLst>
      <p:ext uri="{BB962C8B-B14F-4D97-AF65-F5344CB8AC3E}">
        <p14:creationId xmlns:p14="http://schemas.microsoft.com/office/powerpoint/2010/main" val="403591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2EEA4-0DB6-F373-7AAD-3E5C27DD5CC1}"/>
              </a:ext>
            </a:extLst>
          </p:cNvPr>
          <p:cNvSpPr>
            <a:spLocks noGrp="1"/>
          </p:cNvSpPr>
          <p:nvPr>
            <p:ph type="title"/>
          </p:nvPr>
        </p:nvSpPr>
        <p:spPr>
          <a:xfrm>
            <a:off x="876692" y="741391"/>
            <a:ext cx="5479719" cy="1616203"/>
          </a:xfrm>
        </p:spPr>
        <p:txBody>
          <a:bodyPr anchor="b">
            <a:normAutofit/>
          </a:bodyPr>
          <a:lstStyle/>
          <a:p>
            <a:r>
              <a:rPr lang="fr-FR" sz="3200"/>
              <a:t>Introduction – Contemporary debates</a:t>
            </a:r>
          </a:p>
        </p:txBody>
      </p:sp>
      <p:sp>
        <p:nvSpPr>
          <p:cNvPr id="3" name="Espace réservé du contenu 2">
            <a:extLst>
              <a:ext uri="{FF2B5EF4-FFF2-40B4-BE49-F238E27FC236}">
                <a16:creationId xmlns:a16="http://schemas.microsoft.com/office/drawing/2014/main" id="{68074A57-7CE5-171F-C313-81582E9EF41B}"/>
              </a:ext>
            </a:extLst>
          </p:cNvPr>
          <p:cNvSpPr>
            <a:spLocks noGrp="1"/>
          </p:cNvSpPr>
          <p:nvPr>
            <p:ph idx="1"/>
          </p:nvPr>
        </p:nvSpPr>
        <p:spPr>
          <a:xfrm>
            <a:off x="876692" y="2533476"/>
            <a:ext cx="5479719" cy="3447832"/>
          </a:xfrm>
        </p:spPr>
        <p:txBody>
          <a:bodyPr anchor="t">
            <a:normAutofit lnSpcReduction="10000"/>
          </a:bodyPr>
          <a:lstStyle/>
          <a:p>
            <a:r>
              <a:rPr lang="en-GB" sz="1600" dirty="0"/>
              <a:t>1970s: Debates (re)emerge out of multiple crises:</a:t>
            </a:r>
          </a:p>
          <a:p>
            <a:pPr lvl="1"/>
            <a:r>
              <a:rPr lang="en-GB" sz="1600" dirty="0"/>
              <a:t>Economic</a:t>
            </a:r>
          </a:p>
          <a:p>
            <a:pPr lvl="1"/>
            <a:r>
              <a:rPr lang="en-GB" sz="1600" dirty="0"/>
              <a:t>Ecological </a:t>
            </a:r>
          </a:p>
          <a:p>
            <a:pPr lvl="1"/>
            <a:r>
              <a:rPr lang="en-GB" sz="1600" dirty="0"/>
              <a:t>Crisis of capitalism</a:t>
            </a:r>
          </a:p>
          <a:p>
            <a:pPr lvl="1"/>
            <a:r>
              <a:rPr lang="en-GB" sz="1600" dirty="0"/>
              <a:t>Urban crisis</a:t>
            </a:r>
          </a:p>
          <a:p>
            <a:r>
              <a:rPr lang="en-GB" sz="1600" b="1" dirty="0"/>
              <a:t>At international level: </a:t>
            </a:r>
          </a:p>
          <a:p>
            <a:pPr lvl="1"/>
            <a:r>
              <a:rPr lang="en-GB" sz="1600" dirty="0"/>
              <a:t>UN Habitat Conference on Human Settlements (1976, Vancouver)</a:t>
            </a:r>
          </a:p>
          <a:p>
            <a:pPr lvl="1"/>
            <a:r>
              <a:rPr lang="en-GB" sz="1600" dirty="0"/>
              <a:t>Challenges: provide clean water &amp; sanitation; addressing poverty &amp; homelessness (posed by shift from rural to urban centres)</a:t>
            </a:r>
          </a:p>
          <a:p>
            <a:pPr lvl="1"/>
            <a:r>
              <a:rPr lang="en-GB" sz="1600" dirty="0"/>
              <a:t>City recognized as actor to address environmental change (1970s: </a:t>
            </a:r>
            <a:r>
              <a:rPr lang="en-GB" sz="1600" dirty="0" err="1"/>
              <a:t>émergence</a:t>
            </a:r>
            <a:r>
              <a:rPr lang="en-GB" sz="1600" dirty="0"/>
              <a:t> of environmental concerns). </a:t>
            </a:r>
          </a:p>
          <a:p>
            <a:pPr lvl="1"/>
            <a:endParaRPr lang="fr-FR" sz="1400" dirty="0"/>
          </a:p>
        </p:txBody>
      </p:sp>
      <p:pic>
        <p:nvPicPr>
          <p:cNvPr id="11266" name="Picture 2" descr="Habitat Forum 76 | People's forum of the 1976 UN Conference on Human  Settlements, held in Vancouver">
            <a:extLst>
              <a:ext uri="{FF2B5EF4-FFF2-40B4-BE49-F238E27FC236}">
                <a16:creationId xmlns:a16="http://schemas.microsoft.com/office/drawing/2014/main" id="{83EA43C6-0DF8-D516-6674-C5309DED6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03"/>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1271" name="Group 1127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272" name="Rectangle 1127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458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A9CC0-1D13-70F2-506B-E67DDCAFBE8B}"/>
              </a:ext>
            </a:extLst>
          </p:cNvPr>
          <p:cNvSpPr>
            <a:spLocks noGrp="1"/>
          </p:cNvSpPr>
          <p:nvPr>
            <p:ph type="title"/>
          </p:nvPr>
        </p:nvSpPr>
        <p:spPr>
          <a:xfrm>
            <a:off x="876692" y="741391"/>
            <a:ext cx="5479719" cy="1616203"/>
          </a:xfrm>
        </p:spPr>
        <p:txBody>
          <a:bodyPr anchor="b">
            <a:normAutofit/>
          </a:bodyPr>
          <a:lstStyle/>
          <a:p>
            <a:r>
              <a:rPr lang="fr-FR" sz="3200" dirty="0"/>
              <a:t>Introduction – Growing </a:t>
            </a:r>
            <a:r>
              <a:rPr lang="fr-FR" sz="3200" dirty="0" err="1"/>
              <a:t>policy</a:t>
            </a:r>
            <a:r>
              <a:rPr lang="fr-FR" sz="3200" dirty="0"/>
              <a:t> focus </a:t>
            </a:r>
            <a:r>
              <a:rPr lang="fr-FR" sz="3200" dirty="0" err="1"/>
              <a:t>accompanied</a:t>
            </a:r>
            <a:r>
              <a:rPr lang="fr-FR" sz="3200" dirty="0"/>
              <a:t> by </a:t>
            </a:r>
            <a:r>
              <a:rPr lang="fr-FR" sz="3200" dirty="0" err="1"/>
              <a:t>growing</a:t>
            </a:r>
            <a:r>
              <a:rPr lang="fr-FR" sz="3200" dirty="0"/>
              <a:t> </a:t>
            </a:r>
            <a:r>
              <a:rPr lang="fr-FR" sz="3200" dirty="0" err="1"/>
              <a:t>academic</a:t>
            </a:r>
            <a:r>
              <a:rPr lang="fr-FR" sz="3200" dirty="0"/>
              <a:t> focus</a:t>
            </a:r>
          </a:p>
        </p:txBody>
      </p:sp>
      <p:sp>
        <p:nvSpPr>
          <p:cNvPr id="3" name="Espace réservé du contenu 2">
            <a:extLst>
              <a:ext uri="{FF2B5EF4-FFF2-40B4-BE49-F238E27FC236}">
                <a16:creationId xmlns:a16="http://schemas.microsoft.com/office/drawing/2014/main" id="{5983CE51-C725-1D13-90D6-7C6FAF61021A}"/>
              </a:ext>
            </a:extLst>
          </p:cNvPr>
          <p:cNvSpPr>
            <a:spLocks noGrp="1"/>
          </p:cNvSpPr>
          <p:nvPr>
            <p:ph idx="1"/>
          </p:nvPr>
        </p:nvSpPr>
        <p:spPr>
          <a:xfrm>
            <a:off x="876692" y="2895600"/>
            <a:ext cx="5479719" cy="3085708"/>
          </a:xfrm>
        </p:spPr>
        <p:txBody>
          <a:bodyPr anchor="t">
            <a:normAutofit/>
          </a:bodyPr>
          <a:lstStyle/>
          <a:p>
            <a:r>
              <a:rPr lang="en-US" sz="1900" noProof="0" dirty="0"/>
              <a:t>Many policy-oriented analyses</a:t>
            </a:r>
          </a:p>
          <a:p>
            <a:r>
              <a:rPr lang="en-US" sz="1900" b="1" noProof="0" dirty="0"/>
              <a:t>Trend: </a:t>
            </a:r>
            <a:r>
              <a:rPr lang="en-US" sz="1900" noProof="0" dirty="0"/>
              <a:t>to frame sustainable urban development as a technical issue: socio-technical transition, new forms of policy and planning…</a:t>
            </a:r>
          </a:p>
          <a:p>
            <a:r>
              <a:rPr lang="en-US" sz="1900" noProof="0" dirty="0"/>
              <a:t>Little attention to </a:t>
            </a:r>
            <a:r>
              <a:rPr lang="en-US" sz="1900" b="1" noProof="0" dirty="0"/>
              <a:t>political struggles </a:t>
            </a:r>
            <a:r>
              <a:rPr lang="en-US" sz="1900" noProof="0" dirty="0"/>
              <a:t>+ tendency to divorce local from other scales through which environmental governance is constructed (need for multilevel governance perspectives)</a:t>
            </a:r>
          </a:p>
          <a:p>
            <a:r>
              <a:rPr lang="en-US" sz="1900" b="1" noProof="0" dirty="0"/>
              <a:t>Growing critical scholarship </a:t>
            </a:r>
            <a:r>
              <a:rPr lang="en-US" sz="1900" noProof="0" dirty="0"/>
              <a:t>(urban studies, urban political ecology, critical geography…)</a:t>
            </a:r>
          </a:p>
        </p:txBody>
      </p:sp>
      <p:pic>
        <p:nvPicPr>
          <p:cNvPr id="12292" name="Picture 4" descr="UN Economist Barbara Ward writing in 1974 on Vancouver, cities and income  inequality | Habitat Forum 76">
            <a:extLst>
              <a:ext uri="{FF2B5EF4-FFF2-40B4-BE49-F238E27FC236}">
                <a16:creationId xmlns:a16="http://schemas.microsoft.com/office/drawing/2014/main" id="{558853AE-1DDC-1C15-1B91-8EB6DABD4C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81" r="16171" b="1"/>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14" name="Group 1230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303" name="Rectangle 1230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5" name="Rectangle 1231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714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CD35D24-5D89-EC2F-7664-628B440E7D80}"/>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(1)</a:t>
            </a:r>
          </a:p>
        </p:txBody>
      </p:sp>
      <p:pic>
        <p:nvPicPr>
          <p:cNvPr id="2050" name="Picture 2" descr="Climate change and cities: a prime source of problems, yet key to a  solution | Cities | The Guardian">
            <a:extLst>
              <a:ext uri="{FF2B5EF4-FFF2-40B4-BE49-F238E27FC236}">
                <a16:creationId xmlns:a16="http://schemas.microsoft.com/office/drawing/2014/main" id="{31738170-0D72-7E11-BD38-4B79ABA91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2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8B78BFF-555C-AC36-74AD-B41C8A294DB9}"/>
              </a:ext>
            </a:extLst>
          </p:cNvPr>
          <p:cNvSpPr>
            <a:spLocks noGrp="1"/>
          </p:cNvSpPr>
          <p:nvPr>
            <p:ph idx="1"/>
          </p:nvPr>
        </p:nvSpPr>
        <p:spPr>
          <a:xfrm>
            <a:off x="7320465" y="2194102"/>
            <a:ext cx="4140013" cy="3908586"/>
          </a:xfrm>
        </p:spPr>
        <p:txBody>
          <a:bodyPr>
            <a:normAutofit/>
          </a:bodyPr>
          <a:lstStyle/>
          <a:p>
            <a:r>
              <a:rPr lang="en-US" sz="2000" noProof="0" dirty="0"/>
              <a:t>Urban areas concentrate:</a:t>
            </a:r>
          </a:p>
          <a:p>
            <a:pPr lvl="1"/>
            <a:r>
              <a:rPr lang="en-US" sz="2000" noProof="0" dirty="0"/>
              <a:t>Economic activities</a:t>
            </a:r>
          </a:p>
          <a:p>
            <a:pPr lvl="1"/>
            <a:r>
              <a:rPr lang="en-US" sz="2000" noProof="0" dirty="0"/>
              <a:t>Households (50% of world’s population)</a:t>
            </a:r>
          </a:p>
          <a:p>
            <a:pPr lvl="1"/>
            <a:r>
              <a:rPr lang="en-US" sz="2000" noProof="0" dirty="0"/>
              <a:t>Industries</a:t>
            </a:r>
          </a:p>
          <a:p>
            <a:pPr lvl="1"/>
            <a:r>
              <a:rPr lang="en-US" sz="2000" noProof="0" dirty="0"/>
              <a:t>Infrastructures (bridges, undergrounds, buildings, roads,…)</a:t>
            </a:r>
          </a:p>
          <a:p>
            <a:r>
              <a:rPr lang="en-US" sz="2000" noProof="0" dirty="0"/>
              <a:t>Hotspots for energy consumption + key sources of greenhouse gases</a:t>
            </a:r>
          </a:p>
        </p:txBody>
      </p:sp>
    </p:spTree>
    <p:extLst>
      <p:ext uri="{BB962C8B-B14F-4D97-AF65-F5344CB8AC3E}">
        <p14:creationId xmlns:p14="http://schemas.microsoft.com/office/powerpoint/2010/main" val="41181264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0</TotalTime>
  <Words>1632</Words>
  <Application>Microsoft Office PowerPoint</Application>
  <PresentationFormat>Grand écran</PresentationFormat>
  <Paragraphs>144</Paragraphs>
  <Slides>28</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Aptos</vt:lpstr>
      <vt:lpstr>Aptos  </vt:lpstr>
      <vt:lpstr>Aptos Display</vt:lpstr>
      <vt:lpstr>Arial</vt:lpstr>
      <vt:lpstr>Garamond</vt:lpstr>
      <vt:lpstr>Times New Roman</vt:lpstr>
      <vt:lpstr>Thème Office</vt:lpstr>
      <vt:lpstr>Cities in international  climate politics</vt:lpstr>
      <vt:lpstr>Aims of this session</vt:lpstr>
      <vt:lpstr>Introduction – When did we start to take an interest in cities and climate change?</vt:lpstr>
      <vt:lpstr>Présentation PowerPoint</vt:lpstr>
      <vt:lpstr>Présentation PowerPoint</vt:lpstr>
      <vt:lpstr>Présentation PowerPoint</vt:lpstr>
      <vt:lpstr>Introduction – Contemporary debates</vt:lpstr>
      <vt:lpstr>Introduction – Growing policy focus accompanied by growing academic focus</vt:lpstr>
      <vt:lpstr>Vulnerability to climate change (1)</vt:lpstr>
      <vt:lpstr>Vulnerability to climate change (2)</vt:lpstr>
      <vt:lpstr>Vulnerability to climate change (3)</vt:lpstr>
      <vt:lpstr>Vulnerability to climate change (4) </vt:lpstr>
      <vt:lpstr>Présentation PowerPoint</vt:lpstr>
      <vt:lpstr>Vulnerability varies:</vt:lpstr>
      <vt:lpstr>Cities’ responsibility in the crisis </vt:lpstr>
      <vt:lpstr>Dominant narrative</vt:lpstr>
      <vt:lpstr>Cities as solution</vt:lpstr>
      <vt:lpstr>Cities in international climate debate (1)</vt:lpstr>
      <vt:lpstr>Cities in international climate debate (2)</vt:lpstr>
      <vt:lpstr>C40 Cities – Early years</vt:lpstr>
      <vt:lpstr>Présentation PowerPoint</vt:lpstr>
      <vt:lpstr>Présentation PowerPoint</vt:lpstr>
      <vt:lpstr>Link to evolution of international climate debate</vt:lpstr>
      <vt:lpstr>« Governments talk. Cities walk. »</vt:lpstr>
      <vt:lpstr>Why cities? </vt:lpstr>
      <vt:lpstr>A particular approach to decarbonization &amp; green urban development.</vt:lpstr>
      <vt:lpstr>A particular approach to decarbonization &amp; green urban development.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in international  climate politics</dc:title>
  <dc:creator>Edouard Morena</dc:creator>
  <cp:lastModifiedBy>Edouard Morena</cp:lastModifiedBy>
  <cp:revision>1</cp:revision>
  <dcterms:created xsi:type="dcterms:W3CDTF">2024-03-17T15:28:14Z</dcterms:created>
  <dcterms:modified xsi:type="dcterms:W3CDTF">2025-03-20T12:27:43Z</dcterms:modified>
</cp:coreProperties>
</file>