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90" r:id="rId3"/>
    <p:sldId id="381" r:id="rId4"/>
    <p:sldId id="391" r:id="rId5"/>
    <p:sldId id="261" r:id="rId6"/>
    <p:sldId id="274" r:id="rId7"/>
    <p:sldId id="278" r:id="rId8"/>
    <p:sldId id="279" r:id="rId9"/>
    <p:sldId id="280" r:id="rId10"/>
    <p:sldId id="287" r:id="rId11"/>
    <p:sldId id="275" r:id="rId12"/>
    <p:sldId id="286" r:id="rId13"/>
    <p:sldId id="285" r:id="rId14"/>
    <p:sldId id="288" r:id="rId15"/>
    <p:sldId id="289" r:id="rId16"/>
    <p:sldId id="276" r:id="rId17"/>
    <p:sldId id="284" r:id="rId18"/>
    <p:sldId id="392" r:id="rId19"/>
    <p:sldId id="283" r:id="rId20"/>
    <p:sldId id="277" r:id="rId21"/>
    <p:sldId id="282" r:id="rId22"/>
    <p:sldId id="393" r:id="rId23"/>
    <p:sldId id="383" r:id="rId24"/>
    <p:sldId id="394" r:id="rId25"/>
    <p:sldId id="259" r:id="rId26"/>
    <p:sldId id="386" r:id="rId27"/>
    <p:sldId id="396" r:id="rId28"/>
    <p:sldId id="397" r:id="rId29"/>
    <p:sldId id="395" r:id="rId30"/>
    <p:sldId id="388" r:id="rId31"/>
    <p:sldId id="389" r:id="rId32"/>
    <p:sldId id="390" r:id="rId33"/>
    <p:sldId id="39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3"/>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60B0DC-B317-42ED-ACE2-CBBB54809AFF}" type="doc">
      <dgm:prSet loTypeId="urn:microsoft.com/office/officeart/2005/8/layout/pyramid2" loCatId="pyramid" qsTypeId="urn:microsoft.com/office/officeart/2005/8/quickstyle/simple1" qsCatId="simple" csTypeId="urn:microsoft.com/office/officeart/2005/8/colors/accent1_2" csCatId="accent1" phldr="1"/>
      <dgm:spPr/>
    </dgm:pt>
    <dgm:pt modelId="{7FCD9C7A-D159-4A53-A326-3EA883D3B73D}">
      <dgm:prSet phldrT="[Text]"/>
      <dgm:spPr/>
      <dgm:t>
        <a:bodyPr/>
        <a:lstStyle/>
        <a:p>
          <a:r>
            <a:rPr lang="en-US" dirty="0"/>
            <a:t>General Clause (art.5 UCPD)</a:t>
          </a:r>
        </a:p>
      </dgm:t>
    </dgm:pt>
    <dgm:pt modelId="{F455789D-252D-465D-AD4A-B0F121A67766}" type="parTrans" cxnId="{9713DE1F-AB8C-4161-BE42-BED2B276CEFC}">
      <dgm:prSet/>
      <dgm:spPr/>
      <dgm:t>
        <a:bodyPr/>
        <a:lstStyle/>
        <a:p>
          <a:endParaRPr lang="en-US"/>
        </a:p>
      </dgm:t>
    </dgm:pt>
    <dgm:pt modelId="{F1E0701A-FBF7-4FA5-BA2C-1F48864ACF9E}" type="sibTrans" cxnId="{9713DE1F-AB8C-4161-BE42-BED2B276CEFC}">
      <dgm:prSet/>
      <dgm:spPr/>
      <dgm:t>
        <a:bodyPr/>
        <a:lstStyle/>
        <a:p>
          <a:endParaRPr lang="en-US"/>
        </a:p>
      </dgm:t>
    </dgm:pt>
    <dgm:pt modelId="{F0C03075-88AE-46B0-AD5D-90D85CD049DB}">
      <dgm:prSet phldrT="[Text]"/>
      <dgm:spPr/>
      <dgm:t>
        <a:bodyPr/>
        <a:lstStyle/>
        <a:p>
          <a:r>
            <a:rPr lang="en-US" dirty="0"/>
            <a:t>Misleading Practices (Art.6-7 UCPD) </a:t>
          </a:r>
        </a:p>
        <a:p>
          <a:r>
            <a:rPr lang="en-US" dirty="0"/>
            <a:t>Aggressive Practices (Art.8-9 UCPD)</a:t>
          </a:r>
        </a:p>
      </dgm:t>
    </dgm:pt>
    <dgm:pt modelId="{84AED15D-863A-4CF4-B894-B7A91390F1F4}" type="parTrans" cxnId="{E9C4F566-3A60-4EF8-A3C1-2A05D5E6CC00}">
      <dgm:prSet/>
      <dgm:spPr/>
      <dgm:t>
        <a:bodyPr/>
        <a:lstStyle/>
        <a:p>
          <a:endParaRPr lang="en-US"/>
        </a:p>
      </dgm:t>
    </dgm:pt>
    <dgm:pt modelId="{F6714828-333C-4276-B56D-EA95AE4C622E}" type="sibTrans" cxnId="{E9C4F566-3A60-4EF8-A3C1-2A05D5E6CC00}">
      <dgm:prSet/>
      <dgm:spPr/>
      <dgm:t>
        <a:bodyPr/>
        <a:lstStyle/>
        <a:p>
          <a:endParaRPr lang="en-US"/>
        </a:p>
      </dgm:t>
    </dgm:pt>
    <dgm:pt modelId="{3F0731B8-2D78-48B1-B4CD-E17982A94BF0}">
      <dgm:prSet phldrT="[Text]" custT="1"/>
      <dgm:spPr/>
      <dgm:t>
        <a:bodyPr/>
        <a:lstStyle/>
        <a:p>
          <a:r>
            <a:rPr lang="en-US" sz="2000" dirty="0"/>
            <a:t>Blacklist (Annex I UCPD)</a:t>
          </a:r>
        </a:p>
      </dgm:t>
    </dgm:pt>
    <dgm:pt modelId="{4BBAE0D6-C87D-46D1-9195-C0AFAC6DDFA0}" type="parTrans" cxnId="{C3712A19-BE47-4914-A044-EF336E03518C}">
      <dgm:prSet/>
      <dgm:spPr/>
      <dgm:t>
        <a:bodyPr/>
        <a:lstStyle/>
        <a:p>
          <a:endParaRPr lang="en-US"/>
        </a:p>
      </dgm:t>
    </dgm:pt>
    <dgm:pt modelId="{DA88993C-37B8-4EA6-9982-944F26947438}" type="sibTrans" cxnId="{C3712A19-BE47-4914-A044-EF336E03518C}">
      <dgm:prSet/>
      <dgm:spPr/>
      <dgm:t>
        <a:bodyPr/>
        <a:lstStyle/>
        <a:p>
          <a:endParaRPr lang="en-US"/>
        </a:p>
      </dgm:t>
    </dgm:pt>
    <dgm:pt modelId="{8529C532-646F-4B96-B26B-44589E95E774}" type="pres">
      <dgm:prSet presAssocID="{CC60B0DC-B317-42ED-ACE2-CBBB54809AFF}" presName="compositeShape" presStyleCnt="0">
        <dgm:presLayoutVars>
          <dgm:dir/>
          <dgm:resizeHandles/>
        </dgm:presLayoutVars>
      </dgm:prSet>
      <dgm:spPr/>
    </dgm:pt>
    <dgm:pt modelId="{8A2DD2DB-67B5-4C06-9880-E59364E90DA7}" type="pres">
      <dgm:prSet presAssocID="{CC60B0DC-B317-42ED-ACE2-CBBB54809AFF}" presName="pyramid" presStyleLbl="node1" presStyleIdx="0" presStyleCnt="1"/>
      <dgm:spPr/>
    </dgm:pt>
    <dgm:pt modelId="{33F2124B-218B-4BDD-8DCF-D0FB6B62989E}" type="pres">
      <dgm:prSet presAssocID="{CC60B0DC-B317-42ED-ACE2-CBBB54809AFF}" presName="theList" presStyleCnt="0"/>
      <dgm:spPr/>
    </dgm:pt>
    <dgm:pt modelId="{79CC7983-F713-4339-9A4D-7FC690CF3B2D}" type="pres">
      <dgm:prSet presAssocID="{7FCD9C7A-D159-4A53-A326-3EA883D3B73D}" presName="aNode" presStyleLbl="fgAcc1" presStyleIdx="0" presStyleCnt="3" custScaleX="136502" custScaleY="126485">
        <dgm:presLayoutVars>
          <dgm:bulletEnabled val="1"/>
        </dgm:presLayoutVars>
      </dgm:prSet>
      <dgm:spPr/>
    </dgm:pt>
    <dgm:pt modelId="{DF0A5A37-4A79-43A7-B627-BC624C817609}" type="pres">
      <dgm:prSet presAssocID="{7FCD9C7A-D159-4A53-A326-3EA883D3B73D}" presName="aSpace" presStyleCnt="0"/>
      <dgm:spPr/>
    </dgm:pt>
    <dgm:pt modelId="{15775695-1E3B-463C-984D-3FC04E6875EF}" type="pres">
      <dgm:prSet presAssocID="{F0C03075-88AE-46B0-AD5D-90D85CD049DB}" presName="aNode" presStyleLbl="fgAcc1" presStyleIdx="1" presStyleCnt="3" custScaleX="136665" custScaleY="106315">
        <dgm:presLayoutVars>
          <dgm:bulletEnabled val="1"/>
        </dgm:presLayoutVars>
      </dgm:prSet>
      <dgm:spPr/>
    </dgm:pt>
    <dgm:pt modelId="{7CB50533-2E45-4CE9-A4BA-8A1369EFDA3C}" type="pres">
      <dgm:prSet presAssocID="{F0C03075-88AE-46B0-AD5D-90D85CD049DB}" presName="aSpace" presStyleCnt="0"/>
      <dgm:spPr/>
    </dgm:pt>
    <dgm:pt modelId="{1AA881E4-5306-4839-8F78-4ACC72A36999}" type="pres">
      <dgm:prSet presAssocID="{3F0731B8-2D78-48B1-B4CD-E17982A94BF0}" presName="aNode" presStyleLbl="fgAcc1" presStyleIdx="2" presStyleCnt="3" custScaleX="138086" custScaleY="120871">
        <dgm:presLayoutVars>
          <dgm:bulletEnabled val="1"/>
        </dgm:presLayoutVars>
      </dgm:prSet>
      <dgm:spPr/>
    </dgm:pt>
    <dgm:pt modelId="{E9EC4C77-53DC-4820-B659-EAFE10C58FF1}" type="pres">
      <dgm:prSet presAssocID="{3F0731B8-2D78-48B1-B4CD-E17982A94BF0}" presName="aSpace" presStyleCnt="0"/>
      <dgm:spPr/>
    </dgm:pt>
  </dgm:ptLst>
  <dgm:cxnLst>
    <dgm:cxn modelId="{B4264604-0CBB-4D41-BEB4-CE6830F22E24}" type="presOf" srcId="{CC60B0DC-B317-42ED-ACE2-CBBB54809AFF}" destId="{8529C532-646F-4B96-B26B-44589E95E774}" srcOrd="0" destOrd="0" presId="urn:microsoft.com/office/officeart/2005/8/layout/pyramid2"/>
    <dgm:cxn modelId="{C3712A19-BE47-4914-A044-EF336E03518C}" srcId="{CC60B0DC-B317-42ED-ACE2-CBBB54809AFF}" destId="{3F0731B8-2D78-48B1-B4CD-E17982A94BF0}" srcOrd="2" destOrd="0" parTransId="{4BBAE0D6-C87D-46D1-9195-C0AFAC6DDFA0}" sibTransId="{DA88993C-37B8-4EA6-9982-944F26947438}"/>
    <dgm:cxn modelId="{9713DE1F-AB8C-4161-BE42-BED2B276CEFC}" srcId="{CC60B0DC-B317-42ED-ACE2-CBBB54809AFF}" destId="{7FCD9C7A-D159-4A53-A326-3EA883D3B73D}" srcOrd="0" destOrd="0" parTransId="{F455789D-252D-465D-AD4A-B0F121A67766}" sibTransId="{F1E0701A-FBF7-4FA5-BA2C-1F48864ACF9E}"/>
    <dgm:cxn modelId="{8B84AF21-002F-4509-84CB-79678013B758}" type="presOf" srcId="{F0C03075-88AE-46B0-AD5D-90D85CD049DB}" destId="{15775695-1E3B-463C-984D-3FC04E6875EF}" srcOrd="0" destOrd="0" presId="urn:microsoft.com/office/officeart/2005/8/layout/pyramid2"/>
    <dgm:cxn modelId="{E9C4F566-3A60-4EF8-A3C1-2A05D5E6CC00}" srcId="{CC60B0DC-B317-42ED-ACE2-CBBB54809AFF}" destId="{F0C03075-88AE-46B0-AD5D-90D85CD049DB}" srcOrd="1" destOrd="0" parTransId="{84AED15D-863A-4CF4-B894-B7A91390F1F4}" sibTransId="{F6714828-333C-4276-B56D-EA95AE4C622E}"/>
    <dgm:cxn modelId="{0E669E7F-13CD-49CA-ACB1-969C2417B727}" type="presOf" srcId="{3F0731B8-2D78-48B1-B4CD-E17982A94BF0}" destId="{1AA881E4-5306-4839-8F78-4ACC72A36999}" srcOrd="0" destOrd="0" presId="urn:microsoft.com/office/officeart/2005/8/layout/pyramid2"/>
    <dgm:cxn modelId="{6D2975FA-D4CE-4A2D-AFD4-B212EA7DA90B}" type="presOf" srcId="{7FCD9C7A-D159-4A53-A326-3EA883D3B73D}" destId="{79CC7983-F713-4339-9A4D-7FC690CF3B2D}" srcOrd="0" destOrd="0" presId="urn:microsoft.com/office/officeart/2005/8/layout/pyramid2"/>
    <dgm:cxn modelId="{2B493427-05DA-43AC-AE9C-DFBFA0320DA8}" type="presParOf" srcId="{8529C532-646F-4B96-B26B-44589E95E774}" destId="{8A2DD2DB-67B5-4C06-9880-E59364E90DA7}" srcOrd="0" destOrd="0" presId="urn:microsoft.com/office/officeart/2005/8/layout/pyramid2"/>
    <dgm:cxn modelId="{99AD65ED-EAB7-40C7-8B4A-BA917103CB73}" type="presParOf" srcId="{8529C532-646F-4B96-B26B-44589E95E774}" destId="{33F2124B-218B-4BDD-8DCF-D0FB6B62989E}" srcOrd="1" destOrd="0" presId="urn:microsoft.com/office/officeart/2005/8/layout/pyramid2"/>
    <dgm:cxn modelId="{858DD813-4607-408B-8591-A0BA716E720E}" type="presParOf" srcId="{33F2124B-218B-4BDD-8DCF-D0FB6B62989E}" destId="{79CC7983-F713-4339-9A4D-7FC690CF3B2D}" srcOrd="0" destOrd="0" presId="urn:microsoft.com/office/officeart/2005/8/layout/pyramid2"/>
    <dgm:cxn modelId="{37BEF22E-4FDA-4779-80FC-8C1B368B8990}" type="presParOf" srcId="{33F2124B-218B-4BDD-8DCF-D0FB6B62989E}" destId="{DF0A5A37-4A79-43A7-B627-BC624C817609}" srcOrd="1" destOrd="0" presId="urn:microsoft.com/office/officeart/2005/8/layout/pyramid2"/>
    <dgm:cxn modelId="{931732D9-7B0C-418A-A11B-00552C3E32E6}" type="presParOf" srcId="{33F2124B-218B-4BDD-8DCF-D0FB6B62989E}" destId="{15775695-1E3B-463C-984D-3FC04E6875EF}" srcOrd="2" destOrd="0" presId="urn:microsoft.com/office/officeart/2005/8/layout/pyramid2"/>
    <dgm:cxn modelId="{4E8640E6-33FA-4798-954B-9370EF98326B}" type="presParOf" srcId="{33F2124B-218B-4BDD-8DCF-D0FB6B62989E}" destId="{7CB50533-2E45-4CE9-A4BA-8A1369EFDA3C}" srcOrd="3" destOrd="0" presId="urn:microsoft.com/office/officeart/2005/8/layout/pyramid2"/>
    <dgm:cxn modelId="{388C3EFA-1154-4572-A531-5F2716BEC403}" type="presParOf" srcId="{33F2124B-218B-4BDD-8DCF-D0FB6B62989E}" destId="{1AA881E4-5306-4839-8F78-4ACC72A36999}" srcOrd="4" destOrd="0" presId="urn:microsoft.com/office/officeart/2005/8/layout/pyramid2"/>
    <dgm:cxn modelId="{01737E86-E146-43F1-B1C6-AF51CF676401}" type="presParOf" srcId="{33F2124B-218B-4BDD-8DCF-D0FB6B62989E}" destId="{E9EC4C77-53DC-4820-B659-EAFE10C58FF1}"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DD2DB-67B5-4C06-9880-E59364E90DA7}">
      <dsp:nvSpPr>
        <dsp:cNvPr id="0" name=""/>
        <dsp:cNvSpPr/>
      </dsp:nvSpPr>
      <dsp:spPr>
        <a:xfrm>
          <a:off x="2307911" y="0"/>
          <a:ext cx="4883519" cy="4883519"/>
        </a:xfrm>
        <a:prstGeom prst="triangl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CC7983-F713-4339-9A4D-7FC690CF3B2D}">
      <dsp:nvSpPr>
        <dsp:cNvPr id="0" name=""/>
        <dsp:cNvSpPr/>
      </dsp:nvSpPr>
      <dsp:spPr>
        <a:xfrm>
          <a:off x="4170331" y="490427"/>
          <a:ext cx="4332965" cy="126192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General Clause (art.5 UCPD)</a:t>
          </a:r>
        </a:p>
      </dsp:txBody>
      <dsp:txXfrm>
        <a:off x="4231933" y="552029"/>
        <a:ext cx="4209761" cy="1138721"/>
      </dsp:txXfrm>
    </dsp:sp>
    <dsp:sp modelId="{15775695-1E3B-463C-984D-3FC04E6875EF}">
      <dsp:nvSpPr>
        <dsp:cNvPr id="0" name=""/>
        <dsp:cNvSpPr/>
      </dsp:nvSpPr>
      <dsp:spPr>
        <a:xfrm>
          <a:off x="4167744" y="1877063"/>
          <a:ext cx="4338139" cy="1060691"/>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Misleading Practices (Art.6-7 UCPD) </a:t>
          </a:r>
        </a:p>
        <a:p>
          <a:pPr marL="0" lvl="0" indent="0" algn="ctr" defTabSz="889000">
            <a:lnSpc>
              <a:spcPct val="90000"/>
            </a:lnSpc>
            <a:spcBef>
              <a:spcPct val="0"/>
            </a:spcBef>
            <a:spcAft>
              <a:spcPct val="35000"/>
            </a:spcAft>
            <a:buNone/>
          </a:pPr>
          <a:r>
            <a:rPr lang="en-US" sz="2000" kern="1200" dirty="0"/>
            <a:t>Aggressive Practices (Art.8-9 UCPD)</a:t>
          </a:r>
        </a:p>
      </dsp:txBody>
      <dsp:txXfrm>
        <a:off x="4219523" y="1928842"/>
        <a:ext cx="4234581" cy="957133"/>
      </dsp:txXfrm>
    </dsp:sp>
    <dsp:sp modelId="{1AA881E4-5306-4839-8F78-4ACC72A36999}">
      <dsp:nvSpPr>
        <dsp:cNvPr id="0" name=""/>
        <dsp:cNvSpPr/>
      </dsp:nvSpPr>
      <dsp:spPr>
        <a:xfrm>
          <a:off x="4145191" y="3062465"/>
          <a:ext cx="4383246" cy="1205915"/>
        </a:xfrm>
        <a:prstGeom prst="round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Blacklist (Annex I UCPD)</a:t>
          </a:r>
        </a:p>
      </dsp:txBody>
      <dsp:txXfrm>
        <a:off x="4204059" y="3121333"/>
        <a:ext cx="4265510" cy="108817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EE451-04B7-4B55-9E28-A1D492DB2296}" type="datetimeFigureOut">
              <a:rPr lang="en-GB" smtClean="0"/>
              <a:t>09/10/2024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67509E-D01A-4E20-B246-40ADCB5F22EF}" type="slidenum">
              <a:rPr lang="en-GB" smtClean="0"/>
              <a:t>‹#›</a:t>
            </a:fld>
            <a:endParaRPr lang="en-GB"/>
          </a:p>
        </p:txBody>
      </p:sp>
    </p:spTree>
    <p:extLst>
      <p:ext uri="{BB962C8B-B14F-4D97-AF65-F5344CB8AC3E}">
        <p14:creationId xmlns:p14="http://schemas.microsoft.com/office/powerpoint/2010/main" val="3111396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E67509E-D01A-4E20-B246-40ADCB5F22EF}" type="slidenum">
              <a:rPr lang="en-GB" smtClean="0"/>
              <a:t>5</a:t>
            </a:fld>
            <a:endParaRPr lang="en-GB"/>
          </a:p>
        </p:txBody>
      </p:sp>
    </p:spTree>
    <p:extLst>
      <p:ext uri="{BB962C8B-B14F-4D97-AF65-F5344CB8AC3E}">
        <p14:creationId xmlns:p14="http://schemas.microsoft.com/office/powerpoint/2010/main" val="736235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Professional diligence is closely related to good faith or honest practice</a:t>
            </a:r>
          </a:p>
        </p:txBody>
      </p:sp>
      <p:sp>
        <p:nvSpPr>
          <p:cNvPr id="4" name="Slide Number Placeholder 3"/>
          <p:cNvSpPr>
            <a:spLocks noGrp="1"/>
          </p:cNvSpPr>
          <p:nvPr>
            <p:ph type="sldNum" sz="quarter" idx="5"/>
          </p:nvPr>
        </p:nvSpPr>
        <p:spPr/>
        <p:txBody>
          <a:bodyPr/>
          <a:lstStyle/>
          <a:p>
            <a:fld id="{4E67509E-D01A-4E20-B246-40ADCB5F22EF}" type="slidenum">
              <a:rPr lang="en-GB" smtClean="0"/>
              <a:t>7</a:t>
            </a:fld>
            <a:endParaRPr lang="en-GB"/>
          </a:p>
        </p:txBody>
      </p:sp>
    </p:spTree>
    <p:extLst>
      <p:ext uri="{BB962C8B-B14F-4D97-AF65-F5344CB8AC3E}">
        <p14:creationId xmlns:p14="http://schemas.microsoft.com/office/powerpoint/2010/main" val="57704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379373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257996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58136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4104417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0678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27049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1433564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2751804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382345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FDF840-0A7D-4F62-A25C-B8C4271A211E}" type="datetimeFigureOut">
              <a:rPr lang="en-GB" smtClean="0"/>
              <a:t>09/10/2024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96681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8FDF840-0A7D-4F62-A25C-B8C4271A211E}" type="datetimeFigureOut">
              <a:rPr lang="en-GB" smtClean="0"/>
              <a:t>09/10/2024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159682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8FDF840-0A7D-4F62-A25C-B8C4271A211E}" type="datetimeFigureOut">
              <a:rPr lang="en-GB" smtClean="0"/>
              <a:t>09/10/2024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3287058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FDF840-0A7D-4F62-A25C-B8C4271A211E}" type="datetimeFigureOut">
              <a:rPr lang="en-GB" smtClean="0"/>
              <a:t>09/10/2024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104149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FDF840-0A7D-4F62-A25C-B8C4271A211E}" type="datetimeFigureOut">
              <a:rPr lang="en-GB" smtClean="0"/>
              <a:t>09/10/2024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1630166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FDF840-0A7D-4F62-A25C-B8C4271A211E}" type="datetimeFigureOut">
              <a:rPr lang="en-GB" smtClean="0"/>
              <a:t>09/10/2024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4220514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8FDF840-0A7D-4F62-A25C-B8C4271A211E}" type="datetimeFigureOut">
              <a:rPr lang="en-GB" smtClean="0"/>
              <a:t>09/10/2024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34CB7E-E899-41A3-B57E-BA0A3AF4F087}" type="slidenum">
              <a:rPr lang="en-GB" smtClean="0"/>
              <a:t>‹#›</a:t>
            </a:fld>
            <a:endParaRPr lang="en-GB"/>
          </a:p>
        </p:txBody>
      </p:sp>
    </p:spTree>
    <p:extLst>
      <p:ext uri="{BB962C8B-B14F-4D97-AF65-F5344CB8AC3E}">
        <p14:creationId xmlns:p14="http://schemas.microsoft.com/office/powerpoint/2010/main" val="4173873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FDF840-0A7D-4F62-A25C-B8C4271A211E}" type="datetimeFigureOut">
              <a:rPr lang="en-GB" smtClean="0"/>
              <a:t>09/10/2024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F34CB7E-E899-41A3-B57E-BA0A3AF4F087}" type="slidenum">
              <a:rPr lang="en-GB" smtClean="0"/>
              <a:t>‹#›</a:t>
            </a:fld>
            <a:endParaRPr lang="en-GB"/>
          </a:p>
        </p:txBody>
      </p:sp>
    </p:spTree>
    <p:extLst>
      <p:ext uri="{BB962C8B-B14F-4D97-AF65-F5344CB8AC3E}">
        <p14:creationId xmlns:p14="http://schemas.microsoft.com/office/powerpoint/2010/main" val="1645477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ommission.europa.eu/document/download/707d7404-78e5-4aef-acfa-82b4cf639f55_en?filename=Commission%20Staff%20Working%20Document%20Fitness%20Check%20on%20EU%20consumer%20law%20on%20digital%20fairness.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asa.org.uk/resource/influencers-guide.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B3AFA-A525-404A-8BFE-1303417BB81D}"/>
              </a:ext>
            </a:extLst>
          </p:cNvPr>
          <p:cNvSpPr>
            <a:spLocks noGrp="1"/>
          </p:cNvSpPr>
          <p:nvPr>
            <p:ph type="ctrTitle"/>
          </p:nvPr>
        </p:nvSpPr>
        <p:spPr/>
        <p:txBody>
          <a:bodyPr/>
          <a:lstStyle/>
          <a:p>
            <a:r>
              <a:rPr lang="en-GB" dirty="0"/>
              <a:t>The Unfair Commercial Practices Directive-Digital applications</a:t>
            </a:r>
          </a:p>
        </p:txBody>
      </p:sp>
      <p:sp>
        <p:nvSpPr>
          <p:cNvPr id="3" name="Subtitle 2">
            <a:extLst>
              <a:ext uri="{FF2B5EF4-FFF2-40B4-BE49-F238E27FC236}">
                <a16:creationId xmlns:a16="http://schemas.microsoft.com/office/drawing/2014/main" id="{DF8BFA8B-A178-450C-8553-05645B1165C5}"/>
              </a:ext>
            </a:extLst>
          </p:cNvPr>
          <p:cNvSpPr>
            <a:spLocks noGrp="1"/>
          </p:cNvSpPr>
          <p:nvPr>
            <p:ph type="subTitle" idx="1"/>
          </p:nvPr>
        </p:nvSpPr>
        <p:spPr/>
        <p:txBody>
          <a:bodyPr>
            <a:normAutofit/>
          </a:bodyPr>
          <a:lstStyle/>
          <a:p>
            <a:r>
              <a:rPr lang="en-GB" dirty="0"/>
              <a:t>Dr Eleni Kaprou</a:t>
            </a:r>
          </a:p>
          <a:p>
            <a:r>
              <a:rPr lang="en-GB" dirty="0"/>
              <a:t>SOLM311 CONSUMER LAW FOR THE DIGITAL AGE</a:t>
            </a:r>
          </a:p>
        </p:txBody>
      </p:sp>
    </p:spTree>
    <p:extLst>
      <p:ext uri="{BB962C8B-B14F-4D97-AF65-F5344CB8AC3E}">
        <p14:creationId xmlns:p14="http://schemas.microsoft.com/office/powerpoint/2010/main" val="248723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402C7-1BBB-4CFF-8F1E-517B20E2F35A}"/>
              </a:ext>
            </a:extLst>
          </p:cNvPr>
          <p:cNvSpPr>
            <a:spLocks noGrp="1"/>
          </p:cNvSpPr>
          <p:nvPr>
            <p:ph type="title"/>
          </p:nvPr>
        </p:nvSpPr>
        <p:spPr/>
        <p:txBody>
          <a:bodyPr/>
          <a:lstStyle/>
          <a:p>
            <a:r>
              <a:rPr lang="en-GB" dirty="0"/>
              <a:t>Misleading practices</a:t>
            </a:r>
          </a:p>
        </p:txBody>
      </p:sp>
      <p:sp>
        <p:nvSpPr>
          <p:cNvPr id="3" name="Content Placeholder 2">
            <a:extLst>
              <a:ext uri="{FF2B5EF4-FFF2-40B4-BE49-F238E27FC236}">
                <a16:creationId xmlns:a16="http://schemas.microsoft.com/office/drawing/2014/main" id="{2B85C5ED-A9D7-4373-BB22-E37DEC577647}"/>
              </a:ext>
            </a:extLst>
          </p:cNvPr>
          <p:cNvSpPr>
            <a:spLocks noGrp="1"/>
          </p:cNvSpPr>
          <p:nvPr>
            <p:ph idx="1"/>
          </p:nvPr>
        </p:nvSpPr>
        <p:spPr/>
        <p:txBody>
          <a:bodyPr/>
          <a:lstStyle/>
          <a:p>
            <a:r>
              <a:rPr lang="en-GB" dirty="0"/>
              <a:t>The most frequently used provisions of the UCPD</a:t>
            </a:r>
          </a:p>
          <a:p>
            <a:r>
              <a:rPr lang="en-GB" dirty="0"/>
              <a:t>There is a longer tradition of regulating misleading practices (see the previous misleading advertising directive)</a:t>
            </a:r>
          </a:p>
          <a:p>
            <a:r>
              <a:rPr lang="en-GB" dirty="0"/>
              <a:t>They demonstrate the importance of information disclosure as a regulatory technique in consumer law</a:t>
            </a:r>
          </a:p>
        </p:txBody>
      </p:sp>
    </p:spTree>
    <p:extLst>
      <p:ext uri="{BB962C8B-B14F-4D97-AF65-F5344CB8AC3E}">
        <p14:creationId xmlns:p14="http://schemas.microsoft.com/office/powerpoint/2010/main" val="3654048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66C0A-74B1-4E00-B073-A03B58A89071}"/>
              </a:ext>
            </a:extLst>
          </p:cNvPr>
          <p:cNvSpPr>
            <a:spLocks noGrp="1"/>
          </p:cNvSpPr>
          <p:nvPr>
            <p:ph type="title"/>
          </p:nvPr>
        </p:nvSpPr>
        <p:spPr/>
        <p:txBody>
          <a:bodyPr/>
          <a:lstStyle/>
          <a:p>
            <a:r>
              <a:rPr lang="en-GB" dirty="0"/>
              <a:t>Misleading Actions art. 6</a:t>
            </a:r>
          </a:p>
        </p:txBody>
      </p:sp>
      <p:sp>
        <p:nvSpPr>
          <p:cNvPr id="3" name="Content Placeholder 2">
            <a:extLst>
              <a:ext uri="{FF2B5EF4-FFF2-40B4-BE49-F238E27FC236}">
                <a16:creationId xmlns:a16="http://schemas.microsoft.com/office/drawing/2014/main" id="{561C8277-C2EE-4402-BC6D-17FC0914B4D7}"/>
              </a:ext>
            </a:extLst>
          </p:cNvPr>
          <p:cNvSpPr>
            <a:spLocks noGrp="1"/>
          </p:cNvSpPr>
          <p:nvPr>
            <p:ph idx="1"/>
          </p:nvPr>
        </p:nvSpPr>
        <p:spPr/>
        <p:txBody>
          <a:bodyPr/>
          <a:lstStyle/>
          <a:p>
            <a:r>
              <a:rPr lang="en-GB" dirty="0"/>
              <a:t>Practice containing false information likely to mislead the average consumer</a:t>
            </a:r>
          </a:p>
          <a:p>
            <a:r>
              <a:rPr lang="en-GB" dirty="0"/>
              <a:t>Art, 6 highlights certain aspects: </a:t>
            </a:r>
          </a:p>
          <a:p>
            <a:r>
              <a:rPr lang="en-GB" dirty="0"/>
              <a:t>Nature and main characteristics of the product</a:t>
            </a:r>
          </a:p>
          <a:p>
            <a:r>
              <a:rPr lang="en-GB" dirty="0"/>
              <a:t>Qualifications/affiliations of trader and agents</a:t>
            </a:r>
          </a:p>
          <a:p>
            <a:r>
              <a:rPr lang="en-GB" dirty="0"/>
              <a:t>Rights of the consumer</a:t>
            </a:r>
          </a:p>
          <a:p>
            <a:r>
              <a:rPr lang="en-GB" dirty="0"/>
              <a:t>Non-compliance with codes of conduct</a:t>
            </a:r>
          </a:p>
          <a:p>
            <a:r>
              <a:rPr lang="en-GB" dirty="0"/>
              <a:t>Creating confusion with trademarks of other companies (overlap with IP law?)</a:t>
            </a:r>
          </a:p>
          <a:p>
            <a:endParaRPr lang="en-GB" dirty="0"/>
          </a:p>
        </p:txBody>
      </p:sp>
    </p:spTree>
    <p:extLst>
      <p:ext uri="{BB962C8B-B14F-4D97-AF65-F5344CB8AC3E}">
        <p14:creationId xmlns:p14="http://schemas.microsoft.com/office/powerpoint/2010/main" val="423929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4AD3-22D7-47B9-9DEA-ECC9FE267BE7}"/>
              </a:ext>
            </a:extLst>
          </p:cNvPr>
          <p:cNvSpPr>
            <a:spLocks noGrp="1"/>
          </p:cNvSpPr>
          <p:nvPr>
            <p:ph type="title"/>
          </p:nvPr>
        </p:nvSpPr>
        <p:spPr/>
        <p:txBody>
          <a:bodyPr/>
          <a:lstStyle/>
          <a:p>
            <a:r>
              <a:rPr lang="en-GB" dirty="0"/>
              <a:t>Misleading omissions art.7 UCPD</a:t>
            </a:r>
          </a:p>
        </p:txBody>
      </p:sp>
      <p:sp>
        <p:nvSpPr>
          <p:cNvPr id="3" name="Content Placeholder 2">
            <a:extLst>
              <a:ext uri="{FF2B5EF4-FFF2-40B4-BE49-F238E27FC236}">
                <a16:creationId xmlns:a16="http://schemas.microsoft.com/office/drawing/2014/main" id="{A57997D1-A1DC-4001-B906-56BFCC59225B}"/>
              </a:ext>
            </a:extLst>
          </p:cNvPr>
          <p:cNvSpPr>
            <a:spLocks noGrp="1"/>
          </p:cNvSpPr>
          <p:nvPr>
            <p:ph idx="1"/>
          </p:nvPr>
        </p:nvSpPr>
        <p:spPr/>
        <p:txBody>
          <a:bodyPr/>
          <a:lstStyle/>
          <a:p>
            <a:r>
              <a:rPr lang="en-GB" dirty="0"/>
              <a:t>Omitting material information the average consumer needs to make an informed decision</a:t>
            </a:r>
          </a:p>
          <a:p>
            <a:r>
              <a:rPr lang="en-GB" dirty="0"/>
              <a:t>Hiding information or presenting it in an unclear manner</a:t>
            </a:r>
          </a:p>
          <a:p>
            <a:r>
              <a:rPr lang="en-GB" dirty="0"/>
              <a:t>Material info that should not be omitted:</a:t>
            </a:r>
          </a:p>
          <a:p>
            <a:r>
              <a:rPr lang="en-GB" dirty="0"/>
              <a:t>Main characteristics of product</a:t>
            </a:r>
          </a:p>
          <a:p>
            <a:r>
              <a:rPr lang="en-GB" dirty="0"/>
              <a:t>Address and identity of trader</a:t>
            </a:r>
          </a:p>
          <a:p>
            <a:r>
              <a:rPr lang="en-GB" dirty="0"/>
              <a:t>Price</a:t>
            </a:r>
          </a:p>
          <a:p>
            <a:r>
              <a:rPr lang="en-GB" dirty="0"/>
              <a:t>Arrangements for payment and delivery</a:t>
            </a:r>
          </a:p>
        </p:txBody>
      </p:sp>
    </p:spTree>
    <p:extLst>
      <p:ext uri="{BB962C8B-B14F-4D97-AF65-F5344CB8AC3E}">
        <p14:creationId xmlns:p14="http://schemas.microsoft.com/office/powerpoint/2010/main" val="1467571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3D503-FE6E-408C-806F-5A5361CFF5B1}"/>
              </a:ext>
            </a:extLst>
          </p:cNvPr>
          <p:cNvSpPr>
            <a:spLocks noGrp="1"/>
          </p:cNvSpPr>
          <p:nvPr>
            <p:ph type="title"/>
          </p:nvPr>
        </p:nvSpPr>
        <p:spPr/>
        <p:txBody>
          <a:bodyPr/>
          <a:lstStyle/>
          <a:p>
            <a:r>
              <a:rPr lang="en-GB" dirty="0"/>
              <a:t>Have you been affected by misleading practices?</a:t>
            </a:r>
          </a:p>
        </p:txBody>
      </p:sp>
      <p:sp>
        <p:nvSpPr>
          <p:cNvPr id="3" name="Content Placeholder 2">
            <a:extLst>
              <a:ext uri="{FF2B5EF4-FFF2-40B4-BE49-F238E27FC236}">
                <a16:creationId xmlns:a16="http://schemas.microsoft.com/office/drawing/2014/main" id="{DC89B940-CAFE-44B3-B909-0C8944CF2ABE}"/>
              </a:ext>
            </a:extLst>
          </p:cNvPr>
          <p:cNvSpPr>
            <a:spLocks noGrp="1"/>
          </p:cNvSpPr>
          <p:nvPr>
            <p:ph idx="1"/>
          </p:nvPr>
        </p:nvSpPr>
        <p:spPr/>
        <p:txBody>
          <a:bodyPr/>
          <a:lstStyle/>
          <a:p>
            <a:r>
              <a:rPr lang="en-GB" dirty="0"/>
              <a:t>Can you think of some examples from your everyday life or the news?</a:t>
            </a:r>
          </a:p>
          <a:p>
            <a:r>
              <a:rPr lang="en-GB" dirty="0"/>
              <a:t>What did you do in that scenario?</a:t>
            </a:r>
          </a:p>
        </p:txBody>
      </p:sp>
    </p:spTree>
    <p:extLst>
      <p:ext uri="{BB962C8B-B14F-4D97-AF65-F5344CB8AC3E}">
        <p14:creationId xmlns:p14="http://schemas.microsoft.com/office/powerpoint/2010/main" val="3866395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35525-D7D0-4632-BF2E-6923FF187F76}"/>
              </a:ext>
            </a:extLst>
          </p:cNvPr>
          <p:cNvSpPr>
            <a:spLocks noGrp="1"/>
          </p:cNvSpPr>
          <p:nvPr>
            <p:ph type="title"/>
          </p:nvPr>
        </p:nvSpPr>
        <p:spPr/>
        <p:txBody>
          <a:bodyPr/>
          <a:lstStyle/>
          <a:p>
            <a:r>
              <a:rPr lang="en-GB" dirty="0"/>
              <a:t>Some examples from MS practice</a:t>
            </a:r>
          </a:p>
        </p:txBody>
      </p:sp>
      <p:sp>
        <p:nvSpPr>
          <p:cNvPr id="3" name="Content Placeholder 2">
            <a:extLst>
              <a:ext uri="{FF2B5EF4-FFF2-40B4-BE49-F238E27FC236}">
                <a16:creationId xmlns:a16="http://schemas.microsoft.com/office/drawing/2014/main" id="{3FE2ACB7-8A94-431A-B05A-4BC04DD47371}"/>
              </a:ext>
            </a:extLst>
          </p:cNvPr>
          <p:cNvSpPr>
            <a:spLocks noGrp="1"/>
          </p:cNvSpPr>
          <p:nvPr>
            <p:ph idx="1"/>
          </p:nvPr>
        </p:nvSpPr>
        <p:spPr/>
        <p:txBody>
          <a:bodyPr>
            <a:normAutofit lnSpcReduction="10000"/>
          </a:bodyPr>
          <a:lstStyle/>
          <a:p>
            <a:r>
              <a:rPr lang="en-GB" dirty="0"/>
              <a:t>Rum making references to Cuba in bottle, while in fact produced in Dominican republic</a:t>
            </a:r>
          </a:p>
          <a:p>
            <a:r>
              <a:rPr lang="en-GB" dirty="0"/>
              <a:t>Consumer loans advertised as lowest rates on the market when that was not true</a:t>
            </a:r>
          </a:p>
          <a:p>
            <a:r>
              <a:rPr lang="en-GB" dirty="0"/>
              <a:t>Danish regulator said ‘up to’ claims for internet speed may only be used if true for 80% of customers</a:t>
            </a:r>
          </a:p>
          <a:p>
            <a:r>
              <a:rPr lang="en-GB" dirty="0"/>
              <a:t>Swedish newspaper launching section which was in fact commercial and not editorial, without making that sufficiently clear</a:t>
            </a:r>
          </a:p>
          <a:p>
            <a:r>
              <a:rPr lang="en-GB" dirty="0"/>
              <a:t>Hungarian phone operator using big letters for price benefits and small print for restrictions</a:t>
            </a:r>
          </a:p>
          <a:p>
            <a:r>
              <a:rPr lang="en-GB" dirty="0"/>
              <a:t>Information provided in another language</a:t>
            </a:r>
          </a:p>
          <a:p>
            <a:r>
              <a:rPr lang="en-GB" dirty="0"/>
              <a:t>Free trials that amount to subscription</a:t>
            </a:r>
          </a:p>
        </p:txBody>
      </p:sp>
    </p:spTree>
    <p:extLst>
      <p:ext uri="{BB962C8B-B14F-4D97-AF65-F5344CB8AC3E}">
        <p14:creationId xmlns:p14="http://schemas.microsoft.com/office/powerpoint/2010/main" val="2796897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BDA4C-742C-4780-A4AC-3F31C05D3B54}"/>
              </a:ext>
            </a:extLst>
          </p:cNvPr>
          <p:cNvSpPr>
            <a:spLocks noGrp="1"/>
          </p:cNvSpPr>
          <p:nvPr>
            <p:ph type="title"/>
          </p:nvPr>
        </p:nvSpPr>
        <p:spPr/>
        <p:txBody>
          <a:bodyPr/>
          <a:lstStyle/>
          <a:p>
            <a:r>
              <a:rPr lang="en-GB" dirty="0"/>
              <a:t>Q: Can you help?</a:t>
            </a:r>
          </a:p>
        </p:txBody>
      </p:sp>
      <p:sp>
        <p:nvSpPr>
          <p:cNvPr id="3" name="Content Placeholder 2">
            <a:extLst>
              <a:ext uri="{FF2B5EF4-FFF2-40B4-BE49-F238E27FC236}">
                <a16:creationId xmlns:a16="http://schemas.microsoft.com/office/drawing/2014/main" id="{8AF57B1B-F37D-4220-9BB3-AEB3F7A9C944}"/>
              </a:ext>
            </a:extLst>
          </p:cNvPr>
          <p:cNvSpPr>
            <a:spLocks noGrp="1"/>
          </p:cNvSpPr>
          <p:nvPr>
            <p:ph idx="1"/>
          </p:nvPr>
        </p:nvSpPr>
        <p:spPr/>
        <p:txBody>
          <a:bodyPr/>
          <a:lstStyle/>
          <a:p>
            <a:r>
              <a:rPr lang="en-GB" dirty="0"/>
              <a:t>C sees an online ad from the low cost company welsh airlines reading:</a:t>
            </a:r>
          </a:p>
          <a:p>
            <a:pPr marL="0" indent="0">
              <a:buNone/>
            </a:pPr>
            <a:r>
              <a:rPr lang="en-GB" dirty="0"/>
              <a:t>FLIGHTS TO NEW YORK FROM 200 POUNDS!</a:t>
            </a:r>
          </a:p>
          <a:p>
            <a:pPr marL="0" indent="0">
              <a:buNone/>
            </a:pPr>
            <a:r>
              <a:rPr lang="en-GB" sz="1000" dirty="0"/>
              <a:t>FLIGHT FROM CARDIFF, 2 NIGHT STAY IN HOTEL, EXTRA DAYS FROM 500 POUNDS, LIMITED PLACES</a:t>
            </a:r>
          </a:p>
          <a:p>
            <a:pPr marL="0" indent="0">
              <a:buNone/>
            </a:pPr>
            <a:endParaRPr lang="en-GB" sz="1000" dirty="0"/>
          </a:p>
          <a:p>
            <a:pPr marL="0" indent="0">
              <a:buNone/>
            </a:pPr>
            <a:r>
              <a:rPr lang="en-GB" dirty="0"/>
              <a:t>Can C count on the UCPD for her protection?</a:t>
            </a:r>
          </a:p>
        </p:txBody>
      </p:sp>
    </p:spTree>
    <p:extLst>
      <p:ext uri="{BB962C8B-B14F-4D97-AF65-F5344CB8AC3E}">
        <p14:creationId xmlns:p14="http://schemas.microsoft.com/office/powerpoint/2010/main" val="29275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C1514-EE50-4015-ADF9-EDD505BBCB9C}"/>
              </a:ext>
            </a:extLst>
          </p:cNvPr>
          <p:cNvSpPr>
            <a:spLocks noGrp="1"/>
          </p:cNvSpPr>
          <p:nvPr>
            <p:ph type="title"/>
          </p:nvPr>
        </p:nvSpPr>
        <p:spPr/>
        <p:txBody>
          <a:bodyPr/>
          <a:lstStyle/>
          <a:p>
            <a:r>
              <a:rPr lang="en-GB" dirty="0"/>
              <a:t>Aggressive Practices art.8 UCPD</a:t>
            </a:r>
          </a:p>
        </p:txBody>
      </p:sp>
      <p:sp>
        <p:nvSpPr>
          <p:cNvPr id="3" name="Content Placeholder 2">
            <a:extLst>
              <a:ext uri="{FF2B5EF4-FFF2-40B4-BE49-F238E27FC236}">
                <a16:creationId xmlns:a16="http://schemas.microsoft.com/office/drawing/2014/main" id="{804320EE-0BB1-4668-860A-EBBCDA80B8E6}"/>
              </a:ext>
            </a:extLst>
          </p:cNvPr>
          <p:cNvSpPr>
            <a:spLocks noGrp="1"/>
          </p:cNvSpPr>
          <p:nvPr>
            <p:ph idx="1"/>
          </p:nvPr>
        </p:nvSpPr>
        <p:spPr/>
        <p:txBody>
          <a:bodyPr/>
          <a:lstStyle/>
          <a:p>
            <a:r>
              <a:rPr lang="en-GB" dirty="0"/>
              <a:t>Regulated for the first time on an EU level by the UCPD</a:t>
            </a:r>
          </a:p>
          <a:p>
            <a:r>
              <a:rPr lang="en-GB" dirty="0"/>
              <a:t>An often overlooked element of the UCPD- less detailed provisions compared to misleading</a:t>
            </a:r>
          </a:p>
          <a:p>
            <a:r>
              <a:rPr lang="en-GB" dirty="0"/>
              <a:t>Practices using </a:t>
            </a:r>
            <a:r>
              <a:rPr lang="en-GB" b="1" dirty="0"/>
              <a:t>harassment, coercion, and undue influence, </a:t>
            </a:r>
            <a:r>
              <a:rPr lang="en-GB" dirty="0"/>
              <a:t>likely to impair the freedom of choice of the consumer</a:t>
            </a:r>
          </a:p>
          <a:p>
            <a:r>
              <a:rPr lang="en-GB" dirty="0"/>
              <a:t>No need to show which of the three elements apply- overall effect is what matters</a:t>
            </a:r>
          </a:p>
          <a:p>
            <a:r>
              <a:rPr lang="en-GB" dirty="0"/>
              <a:t>NB this is European undue influence- not to be confused with undue influence in contract law</a:t>
            </a:r>
          </a:p>
          <a:p>
            <a:pPr marL="0" indent="0">
              <a:buNone/>
            </a:pPr>
            <a:endParaRPr lang="en-GB" b="1" dirty="0"/>
          </a:p>
        </p:txBody>
      </p:sp>
    </p:spTree>
    <p:extLst>
      <p:ext uri="{BB962C8B-B14F-4D97-AF65-F5344CB8AC3E}">
        <p14:creationId xmlns:p14="http://schemas.microsoft.com/office/powerpoint/2010/main" val="304805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4AFFC-AB0F-4B68-9B43-739D08D1E16B}"/>
              </a:ext>
            </a:extLst>
          </p:cNvPr>
          <p:cNvSpPr>
            <a:spLocks noGrp="1"/>
          </p:cNvSpPr>
          <p:nvPr>
            <p:ph type="title"/>
          </p:nvPr>
        </p:nvSpPr>
        <p:spPr/>
        <p:txBody>
          <a:bodyPr/>
          <a:lstStyle/>
          <a:p>
            <a:r>
              <a:rPr lang="en-GB" dirty="0"/>
              <a:t>Aggressive practices art.9 UCPD</a:t>
            </a:r>
          </a:p>
        </p:txBody>
      </p:sp>
      <p:sp>
        <p:nvSpPr>
          <p:cNvPr id="3" name="Content Placeholder 2">
            <a:extLst>
              <a:ext uri="{FF2B5EF4-FFF2-40B4-BE49-F238E27FC236}">
                <a16:creationId xmlns:a16="http://schemas.microsoft.com/office/drawing/2014/main" id="{A8A0BB1C-DAC3-43C9-B9A7-BD4600565C89}"/>
              </a:ext>
            </a:extLst>
          </p:cNvPr>
          <p:cNvSpPr>
            <a:spLocks noGrp="1"/>
          </p:cNvSpPr>
          <p:nvPr>
            <p:ph idx="1"/>
          </p:nvPr>
        </p:nvSpPr>
        <p:spPr/>
        <p:txBody>
          <a:bodyPr/>
          <a:lstStyle/>
          <a:p>
            <a:r>
              <a:rPr lang="en-GB" dirty="0"/>
              <a:t>A range of useful factors to determine whether a practice is aggressive</a:t>
            </a:r>
          </a:p>
          <a:p>
            <a:r>
              <a:rPr lang="en-GB" dirty="0"/>
              <a:t>Timing and location of the practice</a:t>
            </a:r>
          </a:p>
          <a:p>
            <a:r>
              <a:rPr lang="en-GB" dirty="0"/>
              <a:t>Use of threatening language</a:t>
            </a:r>
          </a:p>
          <a:p>
            <a:r>
              <a:rPr lang="en-GB" dirty="0"/>
              <a:t>Exploitation of misfortune of the consumer</a:t>
            </a:r>
          </a:p>
          <a:p>
            <a:r>
              <a:rPr lang="en-GB" dirty="0"/>
              <a:t>Barriers to switching or terminating a contract</a:t>
            </a:r>
          </a:p>
          <a:p>
            <a:r>
              <a:rPr lang="en-GB" dirty="0"/>
              <a:t>Threatening to take legal action that cannot legally be taken</a:t>
            </a:r>
          </a:p>
          <a:p>
            <a:pPr marL="0" indent="0">
              <a:buNone/>
            </a:pPr>
            <a:endParaRPr lang="en-GB" dirty="0"/>
          </a:p>
        </p:txBody>
      </p:sp>
    </p:spTree>
    <p:extLst>
      <p:ext uri="{BB962C8B-B14F-4D97-AF65-F5344CB8AC3E}">
        <p14:creationId xmlns:p14="http://schemas.microsoft.com/office/powerpoint/2010/main" val="2268748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AD3A2-422C-2E48-9F7C-52CF5BE76EFC}"/>
              </a:ext>
            </a:extLst>
          </p:cNvPr>
          <p:cNvSpPr>
            <a:spLocks noGrp="1"/>
          </p:cNvSpPr>
          <p:nvPr>
            <p:ph type="title"/>
          </p:nvPr>
        </p:nvSpPr>
        <p:spPr/>
        <p:txBody>
          <a:bodyPr/>
          <a:lstStyle/>
          <a:p>
            <a:r>
              <a:rPr lang="en-GB" b="0" i="0" u="none" strike="noStrike" dirty="0">
                <a:solidFill>
                  <a:srgbClr val="111111"/>
                </a:solidFill>
                <a:effectLst/>
                <a:latin typeface="Arial" panose="020B0604020202020204" pitchFamily="34" charset="0"/>
              </a:rPr>
              <a:t>C-102/20 </a:t>
            </a:r>
            <a:r>
              <a:rPr lang="en-GB" b="0" i="1" u="none" strike="noStrike" dirty="0" err="1">
                <a:solidFill>
                  <a:srgbClr val="111111"/>
                </a:solidFill>
                <a:effectLst/>
                <a:latin typeface="Arial" panose="020B0604020202020204" pitchFamily="34" charset="0"/>
              </a:rPr>
              <a:t>StWL</a:t>
            </a:r>
            <a:r>
              <a:rPr lang="en-GB" b="0" i="1" u="none" strike="noStrike" dirty="0">
                <a:solidFill>
                  <a:srgbClr val="111111"/>
                </a:solidFill>
                <a:effectLst/>
                <a:latin typeface="Arial" panose="020B0604020202020204" pitchFamily="34" charset="0"/>
              </a:rPr>
              <a:t> Städtische Werke </a:t>
            </a:r>
            <a:r>
              <a:rPr lang="en-GB" b="0" i="1" u="none" strike="noStrike" dirty="0" err="1">
                <a:solidFill>
                  <a:srgbClr val="111111"/>
                </a:solidFill>
                <a:effectLst/>
                <a:latin typeface="Arial" panose="020B0604020202020204" pitchFamily="34" charset="0"/>
              </a:rPr>
              <a:t>Lauf</a:t>
            </a:r>
            <a:endParaRPr lang="en-US" dirty="0"/>
          </a:p>
        </p:txBody>
      </p:sp>
      <p:sp>
        <p:nvSpPr>
          <p:cNvPr id="3" name="Content Placeholder 2">
            <a:extLst>
              <a:ext uri="{FF2B5EF4-FFF2-40B4-BE49-F238E27FC236}">
                <a16:creationId xmlns:a16="http://schemas.microsoft.com/office/drawing/2014/main" id="{48EA33A3-9C6A-DC46-A23E-B5794E268992}"/>
              </a:ext>
            </a:extLst>
          </p:cNvPr>
          <p:cNvSpPr>
            <a:spLocks noGrp="1"/>
          </p:cNvSpPr>
          <p:nvPr>
            <p:ph idx="1"/>
          </p:nvPr>
        </p:nvSpPr>
        <p:spPr/>
        <p:txBody>
          <a:bodyPr/>
          <a:lstStyle/>
          <a:p>
            <a:r>
              <a:rPr lang="en-US" dirty="0"/>
              <a:t>Unsolicited email marketing</a:t>
            </a:r>
          </a:p>
          <a:p>
            <a:r>
              <a:rPr lang="en-US" dirty="0"/>
              <a:t>persistent and unwanted solicitations by telephone, fax, email or other remote media </a:t>
            </a:r>
          </a:p>
          <a:p>
            <a:r>
              <a:rPr lang="en-US" dirty="0"/>
              <a:t>message appeared directly within the inbox of the private, password-protected email of the user concerned, within a private space protected by a password where they expect to receive only messages addressed to them individually the advertising message in question was in fact direct marketing</a:t>
            </a:r>
          </a:p>
          <a:p>
            <a:r>
              <a:rPr lang="en-US" dirty="0"/>
              <a:t>that no prior consent was obtained from the users and they opposed to the messages after receiving them- so it was persistent</a:t>
            </a:r>
          </a:p>
        </p:txBody>
      </p:sp>
    </p:spTree>
    <p:extLst>
      <p:ext uri="{BB962C8B-B14F-4D97-AF65-F5344CB8AC3E}">
        <p14:creationId xmlns:p14="http://schemas.microsoft.com/office/powerpoint/2010/main" val="4070128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7C89B-C230-4126-810D-1ADA8A541C3B}"/>
              </a:ext>
            </a:extLst>
          </p:cNvPr>
          <p:cNvSpPr>
            <a:spLocks noGrp="1"/>
          </p:cNvSpPr>
          <p:nvPr>
            <p:ph type="title"/>
          </p:nvPr>
        </p:nvSpPr>
        <p:spPr/>
        <p:txBody>
          <a:bodyPr/>
          <a:lstStyle/>
          <a:p>
            <a:r>
              <a:rPr lang="en-GB" dirty="0"/>
              <a:t>Q: Can you help?</a:t>
            </a:r>
          </a:p>
        </p:txBody>
      </p:sp>
      <p:sp>
        <p:nvSpPr>
          <p:cNvPr id="3" name="Content Placeholder 2">
            <a:extLst>
              <a:ext uri="{FF2B5EF4-FFF2-40B4-BE49-F238E27FC236}">
                <a16:creationId xmlns:a16="http://schemas.microsoft.com/office/drawing/2014/main" id="{51AB4EA4-2E15-4104-90C5-163065CC8A32}"/>
              </a:ext>
            </a:extLst>
          </p:cNvPr>
          <p:cNvSpPr>
            <a:spLocks noGrp="1"/>
          </p:cNvSpPr>
          <p:nvPr>
            <p:ph idx="1"/>
          </p:nvPr>
        </p:nvSpPr>
        <p:spPr/>
        <p:txBody>
          <a:bodyPr/>
          <a:lstStyle/>
          <a:p>
            <a:r>
              <a:rPr lang="en-GB" dirty="0"/>
              <a:t>M bought a mobile phone and sim card with telecommunications company </a:t>
            </a:r>
            <a:r>
              <a:rPr lang="en-GB" dirty="0" err="1"/>
              <a:t>Telenot</a:t>
            </a:r>
            <a:r>
              <a:rPr lang="en-GB" dirty="0"/>
              <a:t>. She started using the phone with the card, which came with pre-installed programmes, such as an internet browser. M was careful not to go over her minutes and messages allowance so was confused by her first bill of £100. Customer service told her it is data charges. When M protested that she did not use data, they told her she must have cause it was automatically activated on her phone.</a:t>
            </a:r>
          </a:p>
        </p:txBody>
      </p:sp>
    </p:spTree>
    <p:extLst>
      <p:ext uri="{BB962C8B-B14F-4D97-AF65-F5344CB8AC3E}">
        <p14:creationId xmlns:p14="http://schemas.microsoft.com/office/powerpoint/2010/main" val="3412783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74939-E708-6F40-9F85-4A09CD8E07BA}"/>
              </a:ext>
            </a:extLst>
          </p:cNvPr>
          <p:cNvSpPr>
            <a:spLocks noGrp="1"/>
          </p:cNvSpPr>
          <p:nvPr>
            <p:ph type="title"/>
          </p:nvPr>
        </p:nvSpPr>
        <p:spPr>
          <a:xfrm>
            <a:off x="1285240" y="1050595"/>
            <a:ext cx="8074815" cy="1618489"/>
          </a:xfrm>
        </p:spPr>
        <p:txBody>
          <a:bodyPr anchor="ctr">
            <a:normAutofit fontScale="90000"/>
          </a:bodyPr>
          <a:lstStyle/>
          <a:p>
            <a:r>
              <a:rPr lang="en-GB" sz="3400" b="1"/>
              <a:t>Directive 2005/29/EC concerning unfair business-to-consumer commercial practices in the internal market (UCPD)</a:t>
            </a:r>
            <a:endParaRPr lang="en-US" sz="3400"/>
          </a:p>
        </p:txBody>
      </p:sp>
      <p:sp>
        <p:nvSpPr>
          <p:cNvPr id="3" name="Content Placeholder 2">
            <a:extLst>
              <a:ext uri="{FF2B5EF4-FFF2-40B4-BE49-F238E27FC236}">
                <a16:creationId xmlns:a16="http://schemas.microsoft.com/office/drawing/2014/main" id="{486BBC76-5133-5F4C-B33C-F871ADADBB45}"/>
              </a:ext>
            </a:extLst>
          </p:cNvPr>
          <p:cNvSpPr>
            <a:spLocks noGrp="1"/>
          </p:cNvSpPr>
          <p:nvPr>
            <p:ph idx="1"/>
          </p:nvPr>
        </p:nvSpPr>
        <p:spPr>
          <a:xfrm>
            <a:off x="1285240" y="2969469"/>
            <a:ext cx="8074815" cy="2800395"/>
          </a:xfrm>
        </p:spPr>
        <p:txBody>
          <a:bodyPr anchor="t">
            <a:normAutofit lnSpcReduction="10000"/>
          </a:bodyPr>
          <a:lstStyle/>
          <a:p>
            <a:r>
              <a:rPr lang="en-US" sz="2000"/>
              <a:t>Harmonising the law on unfair commercial practices in the EU</a:t>
            </a:r>
          </a:p>
          <a:p>
            <a:r>
              <a:rPr lang="en-US" sz="2000"/>
              <a:t>Key development in EU consumer law</a:t>
            </a:r>
          </a:p>
          <a:p>
            <a:r>
              <a:rPr lang="en-US" sz="2000"/>
              <a:t>Horizontal measure</a:t>
            </a:r>
          </a:p>
          <a:p>
            <a:r>
              <a:rPr lang="en-US" sz="2000"/>
              <a:t>Wide scope of application</a:t>
            </a:r>
          </a:p>
          <a:p>
            <a:r>
              <a:rPr lang="en-US" sz="2000"/>
              <a:t>Exceptions: financial services and immovable property for which UCPD is only minimum harmonization (art.3(9))</a:t>
            </a:r>
          </a:p>
          <a:p>
            <a:r>
              <a:rPr lang="en-US" sz="2000"/>
              <a:t>Maximum harmonisation</a:t>
            </a:r>
          </a:p>
        </p:txBody>
      </p:sp>
    </p:spTree>
    <p:extLst>
      <p:ext uri="{BB962C8B-B14F-4D97-AF65-F5344CB8AC3E}">
        <p14:creationId xmlns:p14="http://schemas.microsoft.com/office/powerpoint/2010/main" val="2963353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5037B-C594-4E83-93FB-4A5CDED8E00D}"/>
              </a:ext>
            </a:extLst>
          </p:cNvPr>
          <p:cNvSpPr>
            <a:spLocks noGrp="1"/>
          </p:cNvSpPr>
          <p:nvPr>
            <p:ph type="title"/>
          </p:nvPr>
        </p:nvSpPr>
        <p:spPr/>
        <p:txBody>
          <a:bodyPr/>
          <a:lstStyle/>
          <a:p>
            <a:r>
              <a:rPr lang="en-GB" dirty="0"/>
              <a:t>Blacklisted practices</a:t>
            </a:r>
          </a:p>
        </p:txBody>
      </p:sp>
      <p:sp>
        <p:nvSpPr>
          <p:cNvPr id="3" name="Content Placeholder 2">
            <a:extLst>
              <a:ext uri="{FF2B5EF4-FFF2-40B4-BE49-F238E27FC236}">
                <a16:creationId xmlns:a16="http://schemas.microsoft.com/office/drawing/2014/main" id="{11A1F663-4F7E-4286-A3D4-85FC19EB6E50}"/>
              </a:ext>
            </a:extLst>
          </p:cNvPr>
          <p:cNvSpPr>
            <a:spLocks noGrp="1"/>
          </p:cNvSpPr>
          <p:nvPr>
            <p:ph idx="1"/>
          </p:nvPr>
        </p:nvSpPr>
        <p:spPr/>
        <p:txBody>
          <a:bodyPr/>
          <a:lstStyle/>
          <a:p>
            <a:r>
              <a:rPr lang="en-GB" dirty="0"/>
              <a:t>Annex I in the UCPD- Schedule 1 in UTR 2008</a:t>
            </a:r>
          </a:p>
          <a:p>
            <a:r>
              <a:rPr lang="en-GB" dirty="0"/>
              <a:t>Automatically unfair- no need to show impact on average consumer</a:t>
            </a:r>
          </a:p>
          <a:p>
            <a:r>
              <a:rPr lang="en-GB" dirty="0"/>
              <a:t>Meant to achieve legal certainty</a:t>
            </a:r>
          </a:p>
          <a:p>
            <a:r>
              <a:rPr lang="en-GB" dirty="0"/>
              <a:t>Most commonly found practices</a:t>
            </a:r>
          </a:p>
          <a:p>
            <a:r>
              <a:rPr lang="en-GB" dirty="0"/>
              <a:t>MS cannot interfere with the list- either to add or to detract practices</a:t>
            </a:r>
          </a:p>
          <a:p>
            <a:r>
              <a:rPr lang="en-GB" dirty="0"/>
              <a:t>List can change </a:t>
            </a:r>
            <a:r>
              <a:rPr lang="en-GB" u="sng" dirty="0"/>
              <a:t>only </a:t>
            </a:r>
            <a:r>
              <a:rPr lang="en-GB" dirty="0"/>
              <a:t>with revision of the Directive</a:t>
            </a:r>
          </a:p>
          <a:p>
            <a:pPr marL="0" indent="0">
              <a:buNone/>
            </a:pPr>
            <a:endParaRPr lang="en-GB" dirty="0"/>
          </a:p>
        </p:txBody>
      </p:sp>
    </p:spTree>
    <p:extLst>
      <p:ext uri="{BB962C8B-B14F-4D97-AF65-F5344CB8AC3E}">
        <p14:creationId xmlns:p14="http://schemas.microsoft.com/office/powerpoint/2010/main" val="1074311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C6A6C-89F6-431D-BAC0-81FDE68CB9A7}"/>
              </a:ext>
            </a:extLst>
          </p:cNvPr>
          <p:cNvSpPr>
            <a:spLocks noGrp="1"/>
          </p:cNvSpPr>
          <p:nvPr>
            <p:ph type="title"/>
          </p:nvPr>
        </p:nvSpPr>
        <p:spPr/>
        <p:txBody>
          <a:bodyPr/>
          <a:lstStyle/>
          <a:p>
            <a:r>
              <a:rPr lang="en-GB" dirty="0"/>
              <a:t>Some examples</a:t>
            </a:r>
          </a:p>
        </p:txBody>
      </p:sp>
      <p:sp>
        <p:nvSpPr>
          <p:cNvPr id="3" name="Content Placeholder 2">
            <a:extLst>
              <a:ext uri="{FF2B5EF4-FFF2-40B4-BE49-F238E27FC236}">
                <a16:creationId xmlns:a16="http://schemas.microsoft.com/office/drawing/2014/main" id="{2DDF3123-BC79-4E41-8006-C62B26FEA275}"/>
              </a:ext>
            </a:extLst>
          </p:cNvPr>
          <p:cNvSpPr>
            <a:spLocks noGrp="1"/>
          </p:cNvSpPr>
          <p:nvPr>
            <p:ph idx="1"/>
          </p:nvPr>
        </p:nvSpPr>
        <p:spPr/>
        <p:txBody>
          <a:bodyPr/>
          <a:lstStyle/>
          <a:p>
            <a:r>
              <a:rPr lang="en-GB" dirty="0"/>
              <a:t>Displaying a trust mark without authorisation (point 1)</a:t>
            </a:r>
          </a:p>
          <a:p>
            <a:r>
              <a:rPr lang="en-GB" dirty="0"/>
              <a:t>Bait and switch (point 6)</a:t>
            </a:r>
          </a:p>
          <a:p>
            <a:r>
              <a:rPr lang="en-GB" dirty="0"/>
              <a:t>Claims that products can help with games of chance or falsely claim they cure illnesses (points 16-17)</a:t>
            </a:r>
          </a:p>
          <a:p>
            <a:r>
              <a:rPr lang="en-GB" dirty="0"/>
              <a:t>Creating the impression that consumers cannot leave the premises until a contract is formed (point 24)</a:t>
            </a:r>
          </a:p>
          <a:p>
            <a:r>
              <a:rPr lang="en-GB" dirty="0"/>
              <a:t>Inertia selling (point 29)</a:t>
            </a:r>
          </a:p>
          <a:p>
            <a:r>
              <a:rPr lang="en-GB" dirty="0"/>
              <a:t>Direct exhortations to children (point 28)</a:t>
            </a:r>
          </a:p>
          <a:p>
            <a:endParaRPr lang="en-GB" dirty="0"/>
          </a:p>
        </p:txBody>
      </p:sp>
    </p:spTree>
    <p:extLst>
      <p:ext uri="{BB962C8B-B14F-4D97-AF65-F5344CB8AC3E}">
        <p14:creationId xmlns:p14="http://schemas.microsoft.com/office/powerpoint/2010/main" val="3881515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0CF0B-B7C5-C046-9400-D0E0B49278B7}"/>
              </a:ext>
            </a:extLst>
          </p:cNvPr>
          <p:cNvSpPr>
            <a:spLocks noGrp="1"/>
          </p:cNvSpPr>
          <p:nvPr>
            <p:ph type="title"/>
          </p:nvPr>
        </p:nvSpPr>
        <p:spPr/>
        <p:txBody>
          <a:bodyPr/>
          <a:lstStyle/>
          <a:p>
            <a:r>
              <a:rPr lang="en-GB" b="0" i="0" u="none" strike="noStrike" dirty="0">
                <a:solidFill>
                  <a:srgbClr val="000000"/>
                </a:solidFill>
                <a:effectLst/>
                <a:latin typeface="Arial" panose="020B0604020202020204" pitchFamily="34" charset="0"/>
              </a:rPr>
              <a:t>C‑371/20 Peek and </a:t>
            </a:r>
            <a:r>
              <a:rPr lang="en-GB" b="0" i="0" u="none" strike="noStrike" dirty="0" err="1">
                <a:solidFill>
                  <a:srgbClr val="000000"/>
                </a:solidFill>
                <a:effectLst/>
                <a:latin typeface="Arial" panose="020B0604020202020204" pitchFamily="34" charset="0"/>
              </a:rPr>
              <a:t>Cloppenburg</a:t>
            </a:r>
            <a:endParaRPr lang="en-US" dirty="0"/>
          </a:p>
        </p:txBody>
      </p:sp>
      <p:sp>
        <p:nvSpPr>
          <p:cNvPr id="3" name="Content Placeholder 2">
            <a:extLst>
              <a:ext uri="{FF2B5EF4-FFF2-40B4-BE49-F238E27FC236}">
                <a16:creationId xmlns:a16="http://schemas.microsoft.com/office/drawing/2014/main" id="{90023FED-5251-0B46-AB1A-45794E6A7A55}"/>
              </a:ext>
            </a:extLst>
          </p:cNvPr>
          <p:cNvSpPr>
            <a:spLocks noGrp="1"/>
          </p:cNvSpPr>
          <p:nvPr>
            <p:ph idx="1"/>
          </p:nvPr>
        </p:nvSpPr>
        <p:spPr/>
        <p:txBody>
          <a:bodyPr/>
          <a:lstStyle/>
          <a:p>
            <a:r>
              <a:rPr lang="en-US" dirty="0"/>
              <a:t>Point 11 of Annex I- advertorial</a:t>
            </a:r>
          </a:p>
          <a:p>
            <a:r>
              <a:rPr lang="en-US" dirty="0"/>
              <a:t>Meaning of payment</a:t>
            </a:r>
          </a:p>
          <a:p>
            <a:r>
              <a:rPr lang="en-US" dirty="0"/>
              <a:t>the promotion of a product by the publication of editorial content is ‘paid for’ by a trader, within the meaning of that provision, in the case where that trader provides consideration with an asset value for that publication, whether in the form of payment of a sum of money or in any other form, provided that there is a definite link between the payment thus made by that trader and that publication. That will, inter alia, be the case where that trader makes available, free of charge, images protected by copyright on which are visible the commercial premises and products which it offers for sale.</a:t>
            </a:r>
          </a:p>
        </p:txBody>
      </p:sp>
    </p:spTree>
    <p:extLst>
      <p:ext uri="{BB962C8B-B14F-4D97-AF65-F5344CB8AC3E}">
        <p14:creationId xmlns:p14="http://schemas.microsoft.com/office/powerpoint/2010/main" val="18982660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4684E-8C32-2545-82F8-B76B49C4B4CA}"/>
              </a:ext>
            </a:extLst>
          </p:cNvPr>
          <p:cNvSpPr>
            <a:spLocks noGrp="1"/>
          </p:cNvSpPr>
          <p:nvPr>
            <p:ph type="title"/>
          </p:nvPr>
        </p:nvSpPr>
        <p:spPr/>
        <p:txBody>
          <a:bodyPr/>
          <a:lstStyle/>
          <a:p>
            <a:r>
              <a:rPr lang="en-US" dirty="0"/>
              <a:t>Unfair digital practices</a:t>
            </a:r>
          </a:p>
        </p:txBody>
      </p:sp>
      <p:sp>
        <p:nvSpPr>
          <p:cNvPr id="3" name="Text Placeholder 2">
            <a:extLst>
              <a:ext uri="{FF2B5EF4-FFF2-40B4-BE49-F238E27FC236}">
                <a16:creationId xmlns:a16="http://schemas.microsoft.com/office/drawing/2014/main" id="{360116D6-6F18-C24D-A6C2-F4A5EE93D36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88560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DAB79-8431-1B48-8DF8-D335E310FC60}"/>
              </a:ext>
            </a:extLst>
          </p:cNvPr>
          <p:cNvSpPr>
            <a:spLocks noGrp="1"/>
          </p:cNvSpPr>
          <p:nvPr>
            <p:ph type="title"/>
          </p:nvPr>
        </p:nvSpPr>
        <p:spPr/>
        <p:txBody>
          <a:bodyPr/>
          <a:lstStyle/>
          <a:p>
            <a:r>
              <a:rPr lang="en-US" dirty="0"/>
              <a:t>Does the UCPD apply to the digital environment?</a:t>
            </a:r>
          </a:p>
        </p:txBody>
      </p:sp>
      <p:sp>
        <p:nvSpPr>
          <p:cNvPr id="3" name="Content Placeholder 2">
            <a:extLst>
              <a:ext uri="{FF2B5EF4-FFF2-40B4-BE49-F238E27FC236}">
                <a16:creationId xmlns:a16="http://schemas.microsoft.com/office/drawing/2014/main" id="{11B9F8FD-7D13-554E-8D0D-0C18906933F8}"/>
              </a:ext>
            </a:extLst>
          </p:cNvPr>
          <p:cNvSpPr>
            <a:spLocks noGrp="1"/>
          </p:cNvSpPr>
          <p:nvPr>
            <p:ph idx="1"/>
          </p:nvPr>
        </p:nvSpPr>
        <p:spPr/>
        <p:txBody>
          <a:bodyPr>
            <a:normAutofit/>
          </a:bodyPr>
          <a:lstStyle/>
          <a:p>
            <a:r>
              <a:rPr lang="en-US" dirty="0"/>
              <a:t>Technologically neutral measure</a:t>
            </a:r>
          </a:p>
          <a:p>
            <a:r>
              <a:rPr lang="en-US" dirty="0"/>
              <a:t>Adopted in 2005 when digital markets were less prominent</a:t>
            </a:r>
          </a:p>
          <a:p>
            <a:r>
              <a:rPr lang="en-US" dirty="0"/>
              <a:t>Still it can be applied to a variety of scenarios, for example:</a:t>
            </a:r>
            <a:br>
              <a:rPr lang="en-GB" dirty="0">
                <a:effectLst/>
                <a:latin typeface="Times" pitchFamily="2" charset="0"/>
              </a:rPr>
            </a:br>
            <a:endParaRPr lang="en-GB" dirty="0">
              <a:effectLst/>
              <a:latin typeface="Times" pitchFamily="2" charset="0"/>
            </a:endParaRPr>
          </a:p>
          <a:p>
            <a:r>
              <a:rPr lang="en-GB" dirty="0">
                <a:effectLst/>
                <a:latin typeface="Times" pitchFamily="2" charset="0"/>
              </a:rPr>
              <a:t>online intermediaries, including social media, online marketplaces and app stores, search engines, comparison tools </a:t>
            </a:r>
          </a:p>
          <a:p>
            <a:r>
              <a:rPr lang="en-GB" dirty="0">
                <a:latin typeface="Times" pitchFamily="2" charset="0"/>
              </a:rPr>
              <a:t>Commercial </a:t>
            </a:r>
            <a:r>
              <a:rPr lang="en-GB" dirty="0" err="1">
                <a:latin typeface="Times" pitchFamily="2" charset="0"/>
              </a:rPr>
              <a:t>ractices</a:t>
            </a:r>
            <a:r>
              <a:rPr lang="en-GB" dirty="0">
                <a:latin typeface="Times" pitchFamily="2" charset="0"/>
              </a:rPr>
              <a:t> that use </a:t>
            </a:r>
            <a:r>
              <a:rPr lang="en-GB" dirty="0">
                <a:effectLst/>
                <a:latin typeface="Times" pitchFamily="2" charset="0"/>
              </a:rPr>
              <a:t> tracking and targeting technologies, algorithmic personalisation, dynamic optimisation and distributed ledger technologies</a:t>
            </a:r>
          </a:p>
          <a:p>
            <a:endParaRPr lang="en-GB" dirty="0">
              <a:effectLst/>
              <a:latin typeface="Times" pitchFamily="2" charset="0"/>
            </a:endParaRPr>
          </a:p>
          <a:p>
            <a:endParaRPr lang="en-US" dirty="0"/>
          </a:p>
        </p:txBody>
      </p:sp>
    </p:spTree>
    <p:extLst>
      <p:ext uri="{BB962C8B-B14F-4D97-AF65-F5344CB8AC3E}">
        <p14:creationId xmlns:p14="http://schemas.microsoft.com/office/powerpoint/2010/main" val="868717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A187-3E4A-02A0-63E9-EF0C7FE0A46A}"/>
              </a:ext>
            </a:extLst>
          </p:cNvPr>
          <p:cNvSpPr>
            <a:spLocks noGrp="1"/>
          </p:cNvSpPr>
          <p:nvPr>
            <p:ph type="title"/>
          </p:nvPr>
        </p:nvSpPr>
        <p:spPr/>
        <p:txBody>
          <a:bodyPr/>
          <a:lstStyle/>
          <a:p>
            <a:r>
              <a:rPr lang="en-GB" dirty="0"/>
              <a:t>Digital aggressive practices </a:t>
            </a:r>
            <a:endParaRPr lang="en-US" dirty="0"/>
          </a:p>
        </p:txBody>
      </p:sp>
      <p:sp>
        <p:nvSpPr>
          <p:cNvPr id="3" name="Content Placeholder 2">
            <a:extLst>
              <a:ext uri="{FF2B5EF4-FFF2-40B4-BE49-F238E27FC236}">
                <a16:creationId xmlns:a16="http://schemas.microsoft.com/office/drawing/2014/main" id="{77DED218-12AD-B2FC-3FB0-00D810D90745}"/>
              </a:ext>
            </a:extLst>
          </p:cNvPr>
          <p:cNvSpPr>
            <a:spLocks noGrp="1"/>
          </p:cNvSpPr>
          <p:nvPr>
            <p:ph idx="1"/>
          </p:nvPr>
        </p:nvSpPr>
        <p:spPr/>
        <p:txBody>
          <a:bodyPr/>
          <a:lstStyle/>
          <a:p>
            <a:r>
              <a:rPr lang="en-GB" dirty="0"/>
              <a:t>Renewed interest </a:t>
            </a:r>
          </a:p>
          <a:p>
            <a:r>
              <a:rPr lang="en-GB" dirty="0"/>
              <a:t>Relevance for the digital market</a:t>
            </a:r>
          </a:p>
          <a:p>
            <a:r>
              <a:rPr lang="en-GB" dirty="0"/>
              <a:t>New UCPD Guidance 2021- Digital environment heavily featured</a:t>
            </a:r>
          </a:p>
          <a:p>
            <a:r>
              <a:rPr lang="en-GB" dirty="0"/>
              <a:t>Fitness check for digital fairness-ongoing</a:t>
            </a:r>
          </a:p>
          <a:p>
            <a:pPr lvl="1"/>
            <a:r>
              <a:rPr lang="en-GB" dirty="0"/>
              <a:t>Report to be published in second half of 2024</a:t>
            </a:r>
          </a:p>
        </p:txBody>
      </p:sp>
    </p:spTree>
    <p:extLst>
      <p:ext uri="{BB962C8B-B14F-4D97-AF65-F5344CB8AC3E}">
        <p14:creationId xmlns:p14="http://schemas.microsoft.com/office/powerpoint/2010/main" val="1629907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21912-3270-C749-9316-19FC8F39741A}"/>
              </a:ext>
            </a:extLst>
          </p:cNvPr>
          <p:cNvSpPr>
            <a:spLocks noGrp="1"/>
          </p:cNvSpPr>
          <p:nvPr>
            <p:ph type="title"/>
          </p:nvPr>
        </p:nvSpPr>
        <p:spPr/>
        <p:txBody>
          <a:bodyPr/>
          <a:lstStyle/>
          <a:p>
            <a:r>
              <a:rPr lang="en-GB" dirty="0"/>
              <a:t>Online platforms</a:t>
            </a:r>
            <a:endParaRPr lang="en-US" dirty="0"/>
          </a:p>
        </p:txBody>
      </p:sp>
      <p:sp>
        <p:nvSpPr>
          <p:cNvPr id="3" name="Content Placeholder 2">
            <a:extLst>
              <a:ext uri="{FF2B5EF4-FFF2-40B4-BE49-F238E27FC236}">
                <a16:creationId xmlns:a16="http://schemas.microsoft.com/office/drawing/2014/main" id="{E420772E-56AC-AA49-BB5E-BF90E9D66131}"/>
              </a:ext>
            </a:extLst>
          </p:cNvPr>
          <p:cNvSpPr>
            <a:spLocks noGrp="1"/>
          </p:cNvSpPr>
          <p:nvPr>
            <p:ph idx="1"/>
          </p:nvPr>
        </p:nvSpPr>
        <p:spPr/>
        <p:txBody>
          <a:bodyPr/>
          <a:lstStyle/>
          <a:p>
            <a:r>
              <a:rPr lang="en-US" dirty="0"/>
              <a:t>Online platforms provide infrastructure and enable interactions between suppliers and users for the provision of goods, services, digital content and information online</a:t>
            </a:r>
          </a:p>
          <a:p>
            <a:r>
              <a:rPr lang="en-US" dirty="0"/>
              <a:t>May simply be intermediaries, or allow for conclusion of contracts or even sell their own products</a:t>
            </a:r>
          </a:p>
          <a:p>
            <a:r>
              <a:rPr lang="en-US" dirty="0"/>
              <a:t>Is a platform a trader? Yes, if the provider acts for purposes related to its business e.g. by charging for its services or using targeted advertising</a:t>
            </a:r>
          </a:p>
          <a:p>
            <a:r>
              <a:rPr lang="en-US" dirty="0"/>
              <a:t>Must adhere to general fairness</a:t>
            </a:r>
          </a:p>
          <a:p>
            <a:r>
              <a:rPr lang="en-US" dirty="0"/>
              <a:t>+transparency of search results</a:t>
            </a:r>
          </a:p>
        </p:txBody>
      </p:sp>
    </p:spTree>
    <p:extLst>
      <p:ext uri="{BB962C8B-B14F-4D97-AF65-F5344CB8AC3E}">
        <p14:creationId xmlns:p14="http://schemas.microsoft.com/office/powerpoint/2010/main" val="3572752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D09AA-F302-1545-89DD-0AD8F8E1D399}"/>
              </a:ext>
            </a:extLst>
          </p:cNvPr>
          <p:cNvSpPr>
            <a:spLocks noGrp="1"/>
          </p:cNvSpPr>
          <p:nvPr>
            <p:ph type="title"/>
          </p:nvPr>
        </p:nvSpPr>
        <p:spPr/>
        <p:txBody>
          <a:bodyPr/>
          <a:lstStyle/>
          <a:p>
            <a:r>
              <a:rPr lang="en-US" dirty="0"/>
              <a:t>Search results (art.7(4a)</a:t>
            </a:r>
          </a:p>
        </p:txBody>
      </p:sp>
      <p:sp>
        <p:nvSpPr>
          <p:cNvPr id="3" name="Content Placeholder 2">
            <a:extLst>
              <a:ext uri="{FF2B5EF4-FFF2-40B4-BE49-F238E27FC236}">
                <a16:creationId xmlns:a16="http://schemas.microsoft.com/office/drawing/2014/main" id="{BDD33DB7-3978-834B-A536-C636308D3813}"/>
              </a:ext>
            </a:extLst>
          </p:cNvPr>
          <p:cNvSpPr>
            <a:spLocks noGrp="1"/>
          </p:cNvSpPr>
          <p:nvPr>
            <p:ph idx="1"/>
          </p:nvPr>
        </p:nvSpPr>
        <p:spPr/>
        <p:txBody>
          <a:bodyPr/>
          <a:lstStyle/>
          <a:p>
            <a:r>
              <a:rPr lang="en-GB" b="0" i="0" u="none" strike="noStrike" dirty="0">
                <a:solidFill>
                  <a:srgbClr val="333333"/>
                </a:solidFill>
                <a:effectLst/>
                <a:latin typeface="Arial Unicode MS" panose="020B0604020202020204" pitchFamily="34" charset="-128"/>
                <a:ea typeface="Arial Unicode MS" panose="020B0604020202020204" pitchFamily="34" charset="-128"/>
              </a:rPr>
              <a:t>Material information that can result to misleading omission</a:t>
            </a:r>
          </a:p>
          <a:p>
            <a:r>
              <a:rPr lang="en-GB" b="0" i="0" u="none" strike="noStrike" dirty="0">
                <a:solidFill>
                  <a:srgbClr val="333333"/>
                </a:solidFill>
                <a:effectLst/>
                <a:latin typeface="Arial Unicode MS" panose="020B0604020202020204" pitchFamily="34" charset="-128"/>
                <a:ea typeface="Arial Unicode MS" panose="020B0604020202020204" pitchFamily="34" charset="-128"/>
              </a:rPr>
              <a:t>When providing consumers with the possibility to search for products offered by different traders or by consumers on the basis of a query in the form of a keyword, phrase or other input, irrespective of where transactions are ultimately concluded, general information, made available in a specific section of the online interface that is directly and easily accessible from the page where the query results are presented, on the main parameters determining the ranking of products presented to the consumer as a result of the search query and the relative importance of those parameters, as opposed to other parameters, shall be regarded as material. This paragraph does not apply to providers of online search engines as defined in point (6) of Article 2 of Regulation (EU) 2019/1150 of the European Parliament and of the </a:t>
            </a:r>
            <a:r>
              <a:rPr lang="en-GB" b="0" i="0" u="none" strike="noStrike" dirty="0" err="1">
                <a:solidFill>
                  <a:srgbClr val="333333"/>
                </a:solidFill>
                <a:effectLst/>
                <a:latin typeface="Arial Unicode MS" panose="020B0604020202020204" pitchFamily="34" charset="-128"/>
                <a:ea typeface="Arial Unicode MS" panose="020B0604020202020204" pitchFamily="34" charset="-128"/>
              </a:rPr>
              <a:t>Counci</a:t>
            </a:r>
            <a:endParaRPr lang="en-US" dirty="0"/>
          </a:p>
        </p:txBody>
      </p:sp>
    </p:spTree>
    <p:extLst>
      <p:ext uri="{BB962C8B-B14F-4D97-AF65-F5344CB8AC3E}">
        <p14:creationId xmlns:p14="http://schemas.microsoft.com/office/powerpoint/2010/main" val="2117845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C2E07-DCDD-204B-A75B-C0602E0C6E73}"/>
              </a:ext>
            </a:extLst>
          </p:cNvPr>
          <p:cNvSpPr>
            <a:spLocks noGrp="1"/>
          </p:cNvSpPr>
          <p:nvPr>
            <p:ph type="title"/>
          </p:nvPr>
        </p:nvSpPr>
        <p:spPr/>
        <p:txBody>
          <a:bodyPr/>
          <a:lstStyle/>
          <a:p>
            <a:r>
              <a:rPr lang="en-US" dirty="0"/>
              <a:t>Added blacklisted practices </a:t>
            </a:r>
          </a:p>
        </p:txBody>
      </p:sp>
      <p:sp>
        <p:nvSpPr>
          <p:cNvPr id="3" name="Content Placeholder 2">
            <a:extLst>
              <a:ext uri="{FF2B5EF4-FFF2-40B4-BE49-F238E27FC236}">
                <a16:creationId xmlns:a16="http://schemas.microsoft.com/office/drawing/2014/main" id="{1C6B6A50-B833-8447-9D6D-00E90966BBFA}"/>
              </a:ext>
            </a:extLst>
          </p:cNvPr>
          <p:cNvSpPr>
            <a:spLocks noGrp="1"/>
          </p:cNvSpPr>
          <p:nvPr>
            <p:ph idx="1"/>
          </p:nvPr>
        </p:nvSpPr>
        <p:spPr/>
        <p:txBody>
          <a:bodyPr/>
          <a:lstStyle/>
          <a:p>
            <a:pPr marL="0" indent="0">
              <a:buNone/>
            </a:pPr>
            <a:endParaRPr lang="en-GB" dirty="0">
              <a:effectLst/>
              <a:latin typeface="Times" pitchFamily="2" charset="0"/>
            </a:endParaRPr>
          </a:p>
          <a:p>
            <a:r>
              <a:rPr lang="en-GB" i="1" dirty="0">
                <a:effectLst/>
                <a:latin typeface="Times" pitchFamily="2" charset="0"/>
              </a:rPr>
              <a:t>Providing search results in response to a consumer’s online search query without clearly disclosing any paid advertisement or payment specifically for achieving higher ranking of products within the search results.</a:t>
            </a:r>
            <a:r>
              <a:rPr lang="en-GB" dirty="0">
                <a:effectLst/>
                <a:latin typeface="Times" pitchFamily="2" charset="0"/>
              </a:rPr>
              <a:t>’ (point 11A)</a:t>
            </a:r>
          </a:p>
          <a:p>
            <a:r>
              <a:rPr lang="en-GB" i="1" dirty="0">
                <a:effectLst/>
                <a:latin typeface="Times" pitchFamily="2" charset="0"/>
              </a:rPr>
              <a:t>Stating that reviews of a product are submitted by consumers who have actually used or purchased the product without taking reasonable and proportionate steps to check that they originate from such consumers</a:t>
            </a:r>
            <a:r>
              <a:rPr lang="en-GB" dirty="0">
                <a:effectLst/>
                <a:latin typeface="Times" pitchFamily="2" charset="0"/>
              </a:rPr>
              <a:t>. (point 23b)</a:t>
            </a:r>
          </a:p>
          <a:p>
            <a:endParaRPr lang="en-US" dirty="0"/>
          </a:p>
        </p:txBody>
      </p:sp>
    </p:spTree>
    <p:extLst>
      <p:ext uri="{BB962C8B-B14F-4D97-AF65-F5344CB8AC3E}">
        <p14:creationId xmlns:p14="http://schemas.microsoft.com/office/powerpoint/2010/main" val="1442702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7089D-3EF4-F645-B255-18EB0179CB2F}"/>
              </a:ext>
            </a:extLst>
          </p:cNvPr>
          <p:cNvSpPr>
            <a:spLocks noGrp="1"/>
          </p:cNvSpPr>
          <p:nvPr>
            <p:ph type="title"/>
          </p:nvPr>
        </p:nvSpPr>
        <p:spPr/>
        <p:txBody>
          <a:bodyPr/>
          <a:lstStyle/>
          <a:p>
            <a:r>
              <a:rPr lang="en-US" dirty="0"/>
              <a:t>Online marketplace</a:t>
            </a:r>
          </a:p>
        </p:txBody>
      </p:sp>
      <p:sp>
        <p:nvSpPr>
          <p:cNvPr id="3" name="Content Placeholder 2">
            <a:extLst>
              <a:ext uri="{FF2B5EF4-FFF2-40B4-BE49-F238E27FC236}">
                <a16:creationId xmlns:a16="http://schemas.microsoft.com/office/drawing/2014/main" id="{7C6CAC65-00FF-C74E-88F0-F07A94055EE2}"/>
              </a:ext>
            </a:extLst>
          </p:cNvPr>
          <p:cNvSpPr>
            <a:spLocks noGrp="1"/>
          </p:cNvSpPr>
          <p:nvPr>
            <p:ph idx="1"/>
          </p:nvPr>
        </p:nvSpPr>
        <p:spPr/>
        <p:txBody>
          <a:bodyPr/>
          <a:lstStyle/>
          <a:p>
            <a:r>
              <a:rPr lang="en-US" dirty="0"/>
              <a:t>New definition added in the UCPD</a:t>
            </a:r>
          </a:p>
          <a:p>
            <a:r>
              <a:rPr lang="en-US" dirty="0"/>
              <a:t>Sub-category of online platform</a:t>
            </a:r>
          </a:p>
          <a:p>
            <a:r>
              <a:rPr lang="en-GB" b="0" i="0" u="none" strike="noStrike" dirty="0">
                <a:solidFill>
                  <a:srgbClr val="333333"/>
                </a:solidFill>
                <a:effectLst/>
                <a:latin typeface="Arial Unicode MS" panose="020B0604020202020204" pitchFamily="34" charset="-128"/>
                <a:ea typeface="Arial Unicode MS" panose="020B0604020202020204" pitchFamily="34" charset="-128"/>
              </a:rPr>
              <a:t>a service using software, including a website, part of a website or an application, operated by or on behalf of a trader which allows consumers to conclude distance contracts with other traders or consumers</a:t>
            </a:r>
            <a:r>
              <a:rPr lang="en-US" b="0" i="0" u="none" strike="noStrike" dirty="0">
                <a:solidFill>
                  <a:srgbClr val="333333"/>
                </a:solidFill>
                <a:effectLst/>
                <a:latin typeface="Arial Unicode MS" panose="020B0604020202020204" pitchFamily="34" charset="-128"/>
                <a:ea typeface="Arial Unicode MS" panose="020B0604020202020204" pitchFamily="34" charset="-128"/>
              </a:rPr>
              <a:t> (art.2(n))</a:t>
            </a:r>
            <a:endParaRPr lang="en-US" dirty="0"/>
          </a:p>
          <a:p>
            <a:r>
              <a:rPr lang="en-US" dirty="0"/>
              <a:t>Online marketplaces must ensure that the consumer is informed about the identity of the trader aka is it a professional trader or not</a:t>
            </a:r>
          </a:p>
          <a:p>
            <a:r>
              <a:rPr lang="en-US" dirty="0"/>
              <a:t>For this purpose they collect third-party declarations (art.7(4f).</a:t>
            </a:r>
          </a:p>
        </p:txBody>
      </p:sp>
    </p:spTree>
    <p:extLst>
      <p:ext uri="{BB962C8B-B14F-4D97-AF65-F5344CB8AC3E}">
        <p14:creationId xmlns:p14="http://schemas.microsoft.com/office/powerpoint/2010/main" val="1634062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D9D3D-505F-450F-94AC-ADD125037B4C}"/>
              </a:ext>
            </a:extLst>
          </p:cNvPr>
          <p:cNvSpPr>
            <a:spLocks noGrp="1"/>
          </p:cNvSpPr>
          <p:nvPr>
            <p:ph type="title"/>
          </p:nvPr>
        </p:nvSpPr>
        <p:spPr/>
        <p:txBody>
          <a:bodyPr/>
          <a:lstStyle/>
          <a:p>
            <a:r>
              <a:rPr lang="en-GB" dirty="0"/>
              <a:t>A turning point in EU consumer law</a:t>
            </a:r>
          </a:p>
        </p:txBody>
      </p:sp>
      <p:sp>
        <p:nvSpPr>
          <p:cNvPr id="3" name="Content Placeholder 2">
            <a:extLst>
              <a:ext uri="{FF2B5EF4-FFF2-40B4-BE49-F238E27FC236}">
                <a16:creationId xmlns:a16="http://schemas.microsoft.com/office/drawing/2014/main" id="{FE27D681-DDE8-4411-9F43-153FB5D7ECA9}"/>
              </a:ext>
            </a:extLst>
          </p:cNvPr>
          <p:cNvSpPr>
            <a:spLocks noGrp="1"/>
          </p:cNvSpPr>
          <p:nvPr>
            <p:ph idx="1"/>
          </p:nvPr>
        </p:nvSpPr>
        <p:spPr/>
        <p:txBody>
          <a:bodyPr/>
          <a:lstStyle/>
          <a:p>
            <a:r>
              <a:rPr lang="en-GB" dirty="0"/>
              <a:t>UCPD has been the first maximum harmonisation directive in EU consumer law</a:t>
            </a:r>
          </a:p>
          <a:p>
            <a:r>
              <a:rPr lang="en-GB" dirty="0"/>
              <a:t>Maximum harmonisation has been controversial</a:t>
            </a:r>
          </a:p>
          <a:p>
            <a:r>
              <a:rPr lang="en-GB" dirty="0"/>
              <a:t>It is meant to achieve a uniform level of protection and legal certainty</a:t>
            </a:r>
          </a:p>
          <a:p>
            <a:r>
              <a:rPr lang="en-GB" dirty="0"/>
              <a:t>Yet for some MS it meant a lower level of protection than before and less flexibility</a:t>
            </a:r>
          </a:p>
          <a:p>
            <a:r>
              <a:rPr lang="en-GB" dirty="0"/>
              <a:t>Has it achieved its purpose?</a:t>
            </a:r>
          </a:p>
        </p:txBody>
      </p:sp>
    </p:spTree>
    <p:extLst>
      <p:ext uri="{BB962C8B-B14F-4D97-AF65-F5344CB8AC3E}">
        <p14:creationId xmlns:p14="http://schemas.microsoft.com/office/powerpoint/2010/main" val="3115617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E6C98-8ADA-F145-A26B-9E61C4C87FB7}"/>
              </a:ext>
            </a:extLst>
          </p:cNvPr>
          <p:cNvSpPr>
            <a:spLocks noGrp="1"/>
          </p:cNvSpPr>
          <p:nvPr>
            <p:ph type="title"/>
          </p:nvPr>
        </p:nvSpPr>
        <p:spPr/>
        <p:txBody>
          <a:bodyPr/>
          <a:lstStyle/>
          <a:p>
            <a:r>
              <a:rPr lang="en-US" dirty="0"/>
              <a:t>Data-driven practices (dark patterns)</a:t>
            </a:r>
          </a:p>
        </p:txBody>
      </p:sp>
      <p:sp>
        <p:nvSpPr>
          <p:cNvPr id="3" name="Content Placeholder 2">
            <a:extLst>
              <a:ext uri="{FF2B5EF4-FFF2-40B4-BE49-F238E27FC236}">
                <a16:creationId xmlns:a16="http://schemas.microsoft.com/office/drawing/2014/main" id="{E0B4BC7F-3B11-7344-BD20-7AF6774D0926}"/>
              </a:ext>
            </a:extLst>
          </p:cNvPr>
          <p:cNvSpPr>
            <a:spLocks noGrp="1"/>
          </p:cNvSpPr>
          <p:nvPr>
            <p:ph idx="1"/>
          </p:nvPr>
        </p:nvSpPr>
        <p:spPr/>
        <p:txBody>
          <a:bodyPr/>
          <a:lstStyle/>
          <a:p>
            <a:r>
              <a:rPr lang="en-US" dirty="0"/>
              <a:t>﻿“tricks used in websites and apps that make you do things that you didn’t mean to, like buying or signing up for something.” (</a:t>
            </a:r>
            <a:r>
              <a:rPr lang="en-US" dirty="0" err="1"/>
              <a:t>Brignull</a:t>
            </a:r>
            <a:r>
              <a:rPr lang="en-US" dirty="0"/>
              <a:t>)</a:t>
            </a:r>
          </a:p>
          <a:p>
            <a:r>
              <a:rPr lang="en-US" dirty="0"/>
              <a:t>Dark patterns-business practices employing elements of digital choice architecture, in particular in online user interfaces, that subvert or impair consumer autonomy, decision-making or choice (OECD)</a:t>
            </a:r>
          </a:p>
          <a:p>
            <a:r>
              <a:rPr lang="en-US" dirty="0"/>
              <a:t>E.g. using user history to manipulate choices </a:t>
            </a:r>
          </a:p>
          <a:p>
            <a:r>
              <a:rPr lang="en-US" dirty="0"/>
              <a:t>Emotion-based advertising</a:t>
            </a:r>
          </a:p>
          <a:p>
            <a:r>
              <a:rPr lang="en-US" dirty="0"/>
              <a:t>Confirm-shaming (barrier to switching)</a:t>
            </a:r>
          </a:p>
          <a:p>
            <a:r>
              <a:rPr lang="en-US" dirty="0"/>
              <a:t>Relevant for aggressive practices provisions (art.8-9 UCPD)</a:t>
            </a:r>
          </a:p>
          <a:p>
            <a:endParaRPr lang="en-US" dirty="0"/>
          </a:p>
        </p:txBody>
      </p:sp>
    </p:spTree>
    <p:extLst>
      <p:ext uri="{BB962C8B-B14F-4D97-AF65-F5344CB8AC3E}">
        <p14:creationId xmlns:p14="http://schemas.microsoft.com/office/powerpoint/2010/main" val="1059345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00D29-D684-D846-933F-2D6381D3D85A}"/>
              </a:ext>
            </a:extLst>
          </p:cNvPr>
          <p:cNvSpPr>
            <a:spLocks noGrp="1"/>
          </p:cNvSpPr>
          <p:nvPr>
            <p:ph type="title"/>
          </p:nvPr>
        </p:nvSpPr>
        <p:spPr/>
        <p:txBody>
          <a:bodyPr/>
          <a:lstStyle/>
          <a:p>
            <a:r>
              <a:rPr lang="en-US" dirty="0"/>
              <a:t>Lock-in practices</a:t>
            </a:r>
          </a:p>
        </p:txBody>
      </p:sp>
      <p:sp>
        <p:nvSpPr>
          <p:cNvPr id="3" name="Content Placeholder 2">
            <a:extLst>
              <a:ext uri="{FF2B5EF4-FFF2-40B4-BE49-F238E27FC236}">
                <a16:creationId xmlns:a16="http://schemas.microsoft.com/office/drawing/2014/main" id="{EA2FFF4F-B3FB-0E4E-BD0F-9062666743A2}"/>
              </a:ext>
            </a:extLst>
          </p:cNvPr>
          <p:cNvSpPr>
            <a:spLocks noGrp="1"/>
          </p:cNvSpPr>
          <p:nvPr>
            <p:ph idx="1"/>
          </p:nvPr>
        </p:nvSpPr>
        <p:spPr/>
        <p:txBody>
          <a:bodyPr/>
          <a:lstStyle/>
          <a:p>
            <a:r>
              <a:rPr lang="en-US" dirty="0"/>
              <a:t>Art.9(d) barriers to switching</a:t>
            </a:r>
          </a:p>
          <a:p>
            <a:r>
              <a:rPr lang="en-US" dirty="0"/>
              <a:t>Consumers may lose out or have lower quality products</a:t>
            </a:r>
          </a:p>
          <a:p>
            <a:r>
              <a:rPr lang="en-US" dirty="0"/>
              <a:t>See also </a:t>
            </a:r>
            <a:r>
              <a:rPr lang="en-GB" dirty="0">
                <a:latin typeface="Times" pitchFamily="2" charset="0"/>
              </a:rPr>
              <a:t> </a:t>
            </a:r>
            <a:r>
              <a:rPr lang="en-GB" dirty="0">
                <a:effectLst/>
                <a:latin typeface="Times" pitchFamily="2" charset="0"/>
              </a:rPr>
              <a:t>C-310/15, </a:t>
            </a:r>
            <a:r>
              <a:rPr lang="en-GB" i="1" dirty="0">
                <a:effectLst/>
                <a:latin typeface="Times" pitchFamily="2" charset="0"/>
              </a:rPr>
              <a:t>Sony - pre-installed software may amount to an </a:t>
            </a:r>
            <a:r>
              <a:rPr lang="en-GB" i="1">
                <a:effectLst/>
                <a:latin typeface="Times" pitchFamily="2" charset="0"/>
              </a:rPr>
              <a:t>unfair practice</a:t>
            </a:r>
            <a:endParaRPr lang="en-GB" dirty="0">
              <a:effectLst/>
              <a:latin typeface="Times" pitchFamily="2" charset="0"/>
            </a:endParaRPr>
          </a:p>
          <a:p>
            <a:endParaRPr lang="en-US" dirty="0"/>
          </a:p>
        </p:txBody>
      </p:sp>
    </p:spTree>
    <p:extLst>
      <p:ext uri="{BB962C8B-B14F-4D97-AF65-F5344CB8AC3E}">
        <p14:creationId xmlns:p14="http://schemas.microsoft.com/office/powerpoint/2010/main" val="1128523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99E5-E550-D240-8068-282D3FD49F9B}"/>
              </a:ext>
            </a:extLst>
          </p:cNvPr>
          <p:cNvSpPr>
            <a:spLocks noGrp="1"/>
          </p:cNvSpPr>
          <p:nvPr>
            <p:ph type="title"/>
          </p:nvPr>
        </p:nvSpPr>
        <p:spPr/>
        <p:txBody>
          <a:bodyPr/>
          <a:lstStyle/>
          <a:p>
            <a:r>
              <a:rPr lang="en-US" dirty="0"/>
              <a:t>Digital fairness fitness check</a:t>
            </a:r>
          </a:p>
        </p:txBody>
      </p:sp>
      <p:sp>
        <p:nvSpPr>
          <p:cNvPr id="3" name="Content Placeholder 2">
            <a:extLst>
              <a:ext uri="{FF2B5EF4-FFF2-40B4-BE49-F238E27FC236}">
                <a16:creationId xmlns:a16="http://schemas.microsoft.com/office/drawing/2014/main" id="{11703232-B500-2546-BFB8-43556957FA93}"/>
              </a:ext>
            </a:extLst>
          </p:cNvPr>
          <p:cNvSpPr>
            <a:spLocks noGrp="1"/>
          </p:cNvSpPr>
          <p:nvPr>
            <p:ph idx="1"/>
          </p:nvPr>
        </p:nvSpPr>
        <p:spPr/>
        <p:txBody>
          <a:bodyPr/>
          <a:lstStyle/>
          <a:p>
            <a:r>
              <a:rPr lang="en-US" dirty="0"/>
              <a:t>Ex-post review of major </a:t>
            </a:r>
            <a:r>
              <a:rPr lang="en-US" dirty="0" err="1"/>
              <a:t>eu</a:t>
            </a:r>
            <a:r>
              <a:rPr lang="en-US" dirty="0"/>
              <a:t> consumer law legislation including UCPD</a:t>
            </a:r>
          </a:p>
          <a:p>
            <a:r>
              <a:rPr lang="en-US" dirty="0"/>
              <a:t>Focusing on the digital environment with case studies e.g. dark patterns</a:t>
            </a:r>
          </a:p>
          <a:p>
            <a:r>
              <a:rPr lang="en-US" dirty="0"/>
              <a:t>Report published in October 2024</a:t>
            </a:r>
          </a:p>
          <a:p>
            <a:r>
              <a:rPr lang="en-US" dirty="0"/>
              <a:t>Available here: </a:t>
            </a:r>
            <a:r>
              <a:rPr lang="en-GB" dirty="0">
                <a:hlinkClick r:id="rId2"/>
              </a:rPr>
              <a:t>707d7404-78e5-4aef-acfa-82b4cf639f55_en (europa.eu)</a:t>
            </a:r>
            <a:r>
              <a:rPr lang="en-US" dirty="0"/>
              <a:t> </a:t>
            </a:r>
          </a:p>
          <a:p>
            <a:r>
              <a:rPr lang="en-US" dirty="0"/>
              <a:t>Have a look at annex VI- which are the problem areas identified?</a:t>
            </a:r>
          </a:p>
          <a:p>
            <a:r>
              <a:rPr lang="en-US" dirty="0"/>
              <a:t>Check the conclusions in s.5 what is the way forward? Are these directives still relevant?</a:t>
            </a:r>
          </a:p>
        </p:txBody>
      </p:sp>
    </p:spTree>
    <p:extLst>
      <p:ext uri="{BB962C8B-B14F-4D97-AF65-F5344CB8AC3E}">
        <p14:creationId xmlns:p14="http://schemas.microsoft.com/office/powerpoint/2010/main" val="3375494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69392-080D-0A4C-BC13-C68D0BF7F080}"/>
              </a:ext>
            </a:extLst>
          </p:cNvPr>
          <p:cNvSpPr>
            <a:spLocks noGrp="1"/>
          </p:cNvSpPr>
          <p:nvPr>
            <p:ph type="title"/>
          </p:nvPr>
        </p:nvSpPr>
        <p:spPr/>
        <p:txBody>
          <a:bodyPr/>
          <a:lstStyle/>
          <a:p>
            <a:r>
              <a:rPr lang="en-US" dirty="0"/>
              <a:t>Time to practice</a:t>
            </a:r>
          </a:p>
        </p:txBody>
      </p:sp>
      <p:sp>
        <p:nvSpPr>
          <p:cNvPr id="3" name="Content Placeholder 2">
            <a:extLst>
              <a:ext uri="{FF2B5EF4-FFF2-40B4-BE49-F238E27FC236}">
                <a16:creationId xmlns:a16="http://schemas.microsoft.com/office/drawing/2014/main" id="{650DE404-9C3F-6241-89B4-BAC73F6389BD}"/>
              </a:ext>
            </a:extLst>
          </p:cNvPr>
          <p:cNvSpPr>
            <a:spLocks noGrp="1"/>
          </p:cNvSpPr>
          <p:nvPr>
            <p:ph idx="1"/>
          </p:nvPr>
        </p:nvSpPr>
        <p:spPr/>
        <p:txBody>
          <a:bodyPr/>
          <a:lstStyle/>
          <a:p>
            <a:r>
              <a:rPr lang="en-US" dirty="0"/>
              <a:t>Known influencer David publishes a social media video stating that he will travel wherever his finger points to the globe. It points to Dubai and he is very excited about the trip. A few days later he makes posts that tag and are shared by the Dubai tourism board and attends a social media award show in Dubai where he receives an award. </a:t>
            </a:r>
          </a:p>
          <a:p>
            <a:r>
              <a:rPr lang="en-US" dirty="0"/>
              <a:t>Did David’s activities have consumer law implications?</a:t>
            </a:r>
          </a:p>
          <a:p>
            <a:r>
              <a:rPr lang="en-US" dirty="0"/>
              <a:t>To help you answer see: </a:t>
            </a:r>
            <a:r>
              <a:rPr lang="en-GB" dirty="0">
                <a:hlinkClick r:id="rId2"/>
              </a:rPr>
              <a:t>Influencers' guide to making clear that ads are ads - ASA | CAP</a:t>
            </a:r>
            <a:r>
              <a:rPr lang="en-GB" dirty="0"/>
              <a:t> </a:t>
            </a:r>
            <a:endParaRPr lang="en-US" dirty="0"/>
          </a:p>
        </p:txBody>
      </p:sp>
    </p:spTree>
    <p:extLst>
      <p:ext uri="{BB962C8B-B14F-4D97-AF65-F5344CB8AC3E}">
        <p14:creationId xmlns:p14="http://schemas.microsoft.com/office/powerpoint/2010/main" val="325759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93CA-5009-2946-A3F7-E0567F64A9F2}"/>
              </a:ext>
            </a:extLst>
          </p:cNvPr>
          <p:cNvSpPr>
            <a:spLocks noGrp="1"/>
          </p:cNvSpPr>
          <p:nvPr>
            <p:ph type="title"/>
          </p:nvPr>
        </p:nvSpPr>
        <p:spPr>
          <a:xfrm>
            <a:off x="1285240" y="1050595"/>
            <a:ext cx="8074815" cy="1618489"/>
          </a:xfrm>
        </p:spPr>
        <p:txBody>
          <a:bodyPr anchor="ctr">
            <a:normAutofit/>
          </a:bodyPr>
          <a:lstStyle/>
          <a:p>
            <a:r>
              <a:rPr lang="en-US" sz="5000"/>
              <a:t>Meaning of commercial practice</a:t>
            </a:r>
          </a:p>
        </p:txBody>
      </p:sp>
      <p:sp>
        <p:nvSpPr>
          <p:cNvPr id="3" name="Content Placeholder 2">
            <a:extLst>
              <a:ext uri="{FF2B5EF4-FFF2-40B4-BE49-F238E27FC236}">
                <a16:creationId xmlns:a16="http://schemas.microsoft.com/office/drawing/2014/main" id="{8E3E8FAA-31E5-DF40-9863-A403A84C7363}"/>
              </a:ext>
            </a:extLst>
          </p:cNvPr>
          <p:cNvSpPr>
            <a:spLocks noGrp="1"/>
          </p:cNvSpPr>
          <p:nvPr>
            <p:ph idx="1"/>
          </p:nvPr>
        </p:nvSpPr>
        <p:spPr>
          <a:xfrm>
            <a:off x="1285240" y="2969469"/>
            <a:ext cx="8074815" cy="2800395"/>
          </a:xfrm>
        </p:spPr>
        <p:txBody>
          <a:bodyPr anchor="t">
            <a:normAutofit fontScale="92500" lnSpcReduction="20000"/>
          </a:bodyPr>
          <a:lstStyle/>
          <a:p>
            <a:r>
              <a:rPr lang="en-GB" sz="1700"/>
              <a:t>C-388/13 UPC Magyarorszag- false information to consumer by Polish cable company</a:t>
            </a:r>
          </a:p>
          <a:p>
            <a:r>
              <a:rPr lang="en-GB" sz="1700"/>
              <a:t>Neither the definitions set out in Articles 2(c) and (d), 3(1) and 6(1) of the Unfair Commercial Practices Directive nor the latter, considered as a whole, contain any indication that the act or omission on the part of the professional must be recurrent or must concern more than one consumer</a:t>
            </a:r>
          </a:p>
          <a:p>
            <a:r>
              <a:rPr lang="en-GB" sz="1700"/>
              <a:t>The provision requires only that the practice is directly connected with the promotion, sale or supply of a product or service to consumers</a:t>
            </a:r>
          </a:p>
          <a:p>
            <a:r>
              <a:rPr lang="en-GB" sz="1700"/>
              <a:t>Information to a single consumer can be a commercial practice</a:t>
            </a:r>
          </a:p>
          <a:p>
            <a:r>
              <a:rPr lang="en-GB" sz="1700"/>
              <a:t>UCPD protects also interests of individual consumers and not only collective interests</a:t>
            </a:r>
            <a:endParaRPr lang="en-US" sz="1700"/>
          </a:p>
        </p:txBody>
      </p:sp>
    </p:spTree>
    <p:extLst>
      <p:ext uri="{BB962C8B-B14F-4D97-AF65-F5344CB8AC3E}">
        <p14:creationId xmlns:p14="http://schemas.microsoft.com/office/powerpoint/2010/main" val="3708234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UCPD Structure</a:t>
            </a:r>
          </a:p>
        </p:txBody>
      </p:sp>
      <p:graphicFrame>
        <p:nvGraphicFramePr>
          <p:cNvPr id="4" name="Content Placeholder 3"/>
          <p:cNvGraphicFramePr>
            <a:graphicFrameLocks noGrp="1"/>
          </p:cNvGraphicFramePr>
          <p:nvPr>
            <p:ph idx="1"/>
          </p:nvPr>
        </p:nvGraphicFramePr>
        <p:xfrm>
          <a:off x="838199" y="1825624"/>
          <a:ext cx="10836349" cy="48835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3281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AE7F-DC90-4199-A5B3-A13F8E4829C8}"/>
              </a:ext>
            </a:extLst>
          </p:cNvPr>
          <p:cNvSpPr>
            <a:spLocks noGrp="1"/>
          </p:cNvSpPr>
          <p:nvPr>
            <p:ph type="title"/>
          </p:nvPr>
        </p:nvSpPr>
        <p:spPr/>
        <p:txBody>
          <a:bodyPr/>
          <a:lstStyle/>
          <a:p>
            <a:r>
              <a:rPr lang="en-GB" dirty="0"/>
              <a:t>General Clause- art.5 UCPD </a:t>
            </a:r>
          </a:p>
        </p:txBody>
      </p:sp>
      <p:sp>
        <p:nvSpPr>
          <p:cNvPr id="3" name="Content Placeholder 2">
            <a:extLst>
              <a:ext uri="{FF2B5EF4-FFF2-40B4-BE49-F238E27FC236}">
                <a16:creationId xmlns:a16="http://schemas.microsoft.com/office/drawing/2014/main" id="{A901A1F8-28F6-4EEE-A989-D4801130ACFA}"/>
              </a:ext>
            </a:extLst>
          </p:cNvPr>
          <p:cNvSpPr>
            <a:spLocks noGrp="1"/>
          </p:cNvSpPr>
          <p:nvPr>
            <p:ph idx="1"/>
          </p:nvPr>
        </p:nvSpPr>
        <p:spPr>
          <a:xfrm>
            <a:off x="677334" y="1687287"/>
            <a:ext cx="8596668" cy="4354076"/>
          </a:xfrm>
        </p:spPr>
        <p:txBody>
          <a:bodyPr>
            <a:normAutofit/>
          </a:bodyPr>
          <a:lstStyle/>
          <a:p>
            <a:r>
              <a:rPr lang="en-GB" sz="2000" dirty="0"/>
              <a:t>S.3 of Unfair Trading Regulations 2008</a:t>
            </a:r>
          </a:p>
          <a:p>
            <a:r>
              <a:rPr lang="en-GB" sz="2000" dirty="0"/>
              <a:t>A practice is unfair if:</a:t>
            </a:r>
          </a:p>
          <a:p>
            <a:pPr lvl="1"/>
            <a:r>
              <a:rPr lang="en-GB" sz="1800" dirty="0"/>
              <a:t>It contravenes professional diligence AND</a:t>
            </a:r>
          </a:p>
          <a:p>
            <a:pPr lvl="1"/>
            <a:r>
              <a:rPr lang="en-GB" sz="1800" dirty="0"/>
              <a:t>Is </a:t>
            </a:r>
            <a:r>
              <a:rPr lang="en-GB" sz="1800" b="1" dirty="0"/>
              <a:t>likely </a:t>
            </a:r>
            <a:r>
              <a:rPr lang="en-GB" sz="1800" dirty="0"/>
              <a:t>to </a:t>
            </a:r>
            <a:r>
              <a:rPr lang="en-GB" sz="1800" b="1" dirty="0"/>
              <a:t>materially </a:t>
            </a:r>
            <a:r>
              <a:rPr lang="en-GB" sz="1800" dirty="0"/>
              <a:t>distort the economic behaviour of the </a:t>
            </a:r>
            <a:r>
              <a:rPr lang="en-GB" sz="1800" b="1" dirty="0"/>
              <a:t>average consumer</a:t>
            </a:r>
          </a:p>
          <a:p>
            <a:r>
              <a:rPr lang="en-GB" sz="2000" dirty="0"/>
              <a:t>Also the practices classified as:</a:t>
            </a:r>
          </a:p>
          <a:p>
            <a:pPr lvl="1"/>
            <a:r>
              <a:rPr lang="en-GB" sz="1800" dirty="0"/>
              <a:t>Misleading actions</a:t>
            </a:r>
          </a:p>
          <a:p>
            <a:pPr lvl="1"/>
            <a:r>
              <a:rPr lang="en-GB" sz="1800" dirty="0"/>
              <a:t>Misleading omissions</a:t>
            </a:r>
          </a:p>
          <a:p>
            <a:pPr lvl="1"/>
            <a:r>
              <a:rPr lang="en-GB" sz="1800" dirty="0"/>
              <a:t>Aggressive</a:t>
            </a:r>
          </a:p>
          <a:p>
            <a:pPr lvl="1"/>
            <a:r>
              <a:rPr lang="en-GB" sz="1800" dirty="0"/>
              <a:t>And the blacklist of practices</a:t>
            </a:r>
          </a:p>
        </p:txBody>
      </p:sp>
    </p:spTree>
    <p:extLst>
      <p:ext uri="{BB962C8B-B14F-4D97-AF65-F5344CB8AC3E}">
        <p14:creationId xmlns:p14="http://schemas.microsoft.com/office/powerpoint/2010/main" val="140115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3776E-5F9B-4D39-81D3-F16EA26D3ADC}"/>
              </a:ext>
            </a:extLst>
          </p:cNvPr>
          <p:cNvSpPr>
            <a:spLocks noGrp="1"/>
          </p:cNvSpPr>
          <p:nvPr>
            <p:ph type="title"/>
          </p:nvPr>
        </p:nvSpPr>
        <p:spPr/>
        <p:txBody>
          <a:bodyPr/>
          <a:lstStyle/>
          <a:p>
            <a:r>
              <a:rPr lang="en-GB" dirty="0"/>
              <a:t>General Clause </a:t>
            </a:r>
          </a:p>
        </p:txBody>
      </p:sp>
      <p:sp>
        <p:nvSpPr>
          <p:cNvPr id="3" name="Content Placeholder 2">
            <a:extLst>
              <a:ext uri="{FF2B5EF4-FFF2-40B4-BE49-F238E27FC236}">
                <a16:creationId xmlns:a16="http://schemas.microsoft.com/office/drawing/2014/main" id="{43A7F2AC-1DC1-49A4-8F0C-17E2843DEA51}"/>
              </a:ext>
            </a:extLst>
          </p:cNvPr>
          <p:cNvSpPr>
            <a:spLocks noGrp="1"/>
          </p:cNvSpPr>
          <p:nvPr>
            <p:ph idx="1"/>
          </p:nvPr>
        </p:nvSpPr>
        <p:spPr/>
        <p:txBody>
          <a:bodyPr>
            <a:normAutofit/>
          </a:bodyPr>
          <a:lstStyle/>
          <a:p>
            <a:r>
              <a:rPr lang="en-GB" sz="2000" dirty="0"/>
              <a:t>Acts as a safety net to catch practices not caught by the other specific instances of misleading and aggressive practices</a:t>
            </a:r>
          </a:p>
          <a:p>
            <a:r>
              <a:rPr lang="en-GB" sz="2000" dirty="0"/>
              <a:t>Futureproofs the directive- is general enough to catch a multitude of practices</a:t>
            </a:r>
          </a:p>
          <a:p>
            <a:r>
              <a:rPr lang="en-GB" sz="2000" dirty="0"/>
              <a:t>If a practice is misleading according to art.6 -7 there is no need to show it is contrary to professional diligence (C-435/11, CHS Tour Services) </a:t>
            </a:r>
          </a:p>
          <a:p>
            <a:r>
              <a:rPr lang="en-GB" sz="2000" dirty="0"/>
              <a:t>This means professional diligence is a stand-alone criterion only to be used as a last resort-still in practice it is often evoked as a secondary legal basis</a:t>
            </a:r>
          </a:p>
        </p:txBody>
      </p:sp>
    </p:spTree>
    <p:extLst>
      <p:ext uri="{BB962C8B-B14F-4D97-AF65-F5344CB8AC3E}">
        <p14:creationId xmlns:p14="http://schemas.microsoft.com/office/powerpoint/2010/main" val="3534224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8C888-2FF8-43FE-88F5-497DE28B0936}"/>
              </a:ext>
            </a:extLst>
          </p:cNvPr>
          <p:cNvSpPr>
            <a:spLocks noGrp="1"/>
          </p:cNvSpPr>
          <p:nvPr>
            <p:ph type="title"/>
          </p:nvPr>
        </p:nvSpPr>
        <p:spPr/>
        <p:txBody>
          <a:bodyPr/>
          <a:lstStyle/>
          <a:p>
            <a:r>
              <a:rPr lang="en-GB" dirty="0"/>
              <a:t>Professional diligence </a:t>
            </a:r>
          </a:p>
        </p:txBody>
      </p:sp>
      <p:sp>
        <p:nvSpPr>
          <p:cNvPr id="3" name="Content Placeholder 2">
            <a:extLst>
              <a:ext uri="{FF2B5EF4-FFF2-40B4-BE49-F238E27FC236}">
                <a16:creationId xmlns:a16="http://schemas.microsoft.com/office/drawing/2014/main" id="{000280B5-5E6C-4044-9887-EDA10A3143EA}"/>
              </a:ext>
            </a:extLst>
          </p:cNvPr>
          <p:cNvSpPr>
            <a:spLocks noGrp="1"/>
          </p:cNvSpPr>
          <p:nvPr>
            <p:ph idx="1"/>
          </p:nvPr>
        </p:nvSpPr>
        <p:spPr/>
        <p:txBody>
          <a:bodyPr/>
          <a:lstStyle/>
          <a:p>
            <a:r>
              <a:rPr lang="en-GB" dirty="0"/>
              <a:t>‘professional diligence’ means the standard of </a:t>
            </a:r>
            <a:r>
              <a:rPr lang="en-GB" b="1" dirty="0"/>
              <a:t>special skill and care </a:t>
            </a:r>
            <a:r>
              <a:rPr lang="en-GB" dirty="0"/>
              <a:t>which a trader may </a:t>
            </a:r>
            <a:r>
              <a:rPr lang="en-GB" b="1" dirty="0"/>
              <a:t>reasonably </a:t>
            </a:r>
            <a:r>
              <a:rPr lang="en-GB" dirty="0"/>
              <a:t>be expected to exercise towards consumers, commensurate with honest market practice and/or the general principle of good faith in the trader's field of activity;(art.2(h) UCPD)</a:t>
            </a:r>
          </a:p>
          <a:p>
            <a:r>
              <a:rPr lang="en-GB" dirty="0"/>
              <a:t>OFT said special care and skill actually meant what can reasonably be expected from the trader in this field of activity</a:t>
            </a:r>
          </a:p>
          <a:p>
            <a:r>
              <a:rPr lang="en-GB" dirty="0"/>
              <a:t>Examples of professional diligence from the MS: </a:t>
            </a:r>
          </a:p>
          <a:p>
            <a:r>
              <a:rPr lang="en-GB" dirty="0"/>
              <a:t>Polish regulator took action against a trader providing satellite television services because if the consumer did not take steps to prevent renewal of the contract at the time of expiry, the trader would automatically consider the contract renewed</a:t>
            </a:r>
          </a:p>
        </p:txBody>
      </p:sp>
    </p:spTree>
    <p:extLst>
      <p:ext uri="{BB962C8B-B14F-4D97-AF65-F5344CB8AC3E}">
        <p14:creationId xmlns:p14="http://schemas.microsoft.com/office/powerpoint/2010/main" val="572216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27D9-1B16-424C-AF12-367E2AF31F77}"/>
              </a:ext>
            </a:extLst>
          </p:cNvPr>
          <p:cNvSpPr>
            <a:spLocks noGrp="1"/>
          </p:cNvSpPr>
          <p:nvPr>
            <p:ph type="title"/>
          </p:nvPr>
        </p:nvSpPr>
        <p:spPr/>
        <p:txBody>
          <a:bodyPr/>
          <a:lstStyle/>
          <a:p>
            <a:r>
              <a:rPr lang="en-GB" dirty="0"/>
              <a:t>Material distortion of economic behaviour</a:t>
            </a:r>
          </a:p>
        </p:txBody>
      </p:sp>
      <p:sp>
        <p:nvSpPr>
          <p:cNvPr id="3" name="Content Placeholder 2">
            <a:extLst>
              <a:ext uri="{FF2B5EF4-FFF2-40B4-BE49-F238E27FC236}">
                <a16:creationId xmlns:a16="http://schemas.microsoft.com/office/drawing/2014/main" id="{9034E20B-3434-4A8D-AC42-DA54B28BC9B3}"/>
              </a:ext>
            </a:extLst>
          </p:cNvPr>
          <p:cNvSpPr>
            <a:spLocks noGrp="1"/>
          </p:cNvSpPr>
          <p:nvPr>
            <p:ph idx="1"/>
          </p:nvPr>
        </p:nvSpPr>
        <p:spPr>
          <a:xfrm>
            <a:off x="677334" y="1930400"/>
            <a:ext cx="8596668" cy="4110962"/>
          </a:xfrm>
        </p:spPr>
        <p:txBody>
          <a:bodyPr>
            <a:normAutofit fontScale="92500" lnSpcReduction="10000"/>
          </a:bodyPr>
          <a:lstStyle/>
          <a:p>
            <a:r>
              <a:rPr lang="en-GB" dirty="0"/>
              <a:t>‘to materially distort the economic behaviour of consumers’ means using a commercial practice to appreciably impair the consumer's ability to make an informed decision, thereby causing the consumer to take a transactional decision that he would not have taken otherwise (art.2(e) UCPD)</a:t>
            </a:r>
          </a:p>
          <a:p>
            <a:r>
              <a:rPr lang="en-GB" dirty="0"/>
              <a:t>Second condition of unfairness for the general clause</a:t>
            </a:r>
          </a:p>
          <a:p>
            <a:r>
              <a:rPr lang="en-GB" dirty="0"/>
              <a:t>A similar term is used also for misleading and aggressive practices but in those cases reference is made to: “causing the consumer to take a transactional decision he would not have taken otherwise”</a:t>
            </a:r>
          </a:p>
          <a:p>
            <a:r>
              <a:rPr lang="en-GB" dirty="0"/>
              <a:t>transactional decision’ means any decision taken by a consumer concerning whether, how and on what terms to purchase, make payment in whole or in part for, retain or dispose of a product or to exercise a contractual right in relation to the product, whether the consumer decides to act or to refrain from acting (art.2k UCPD)</a:t>
            </a:r>
          </a:p>
          <a:p>
            <a:r>
              <a:rPr lang="en-GB" dirty="0"/>
              <a:t>Broad concept, encompasses not only the decision to purchase but also e.g. the decision to enter a shop (C-281/12 Trento </a:t>
            </a:r>
            <a:r>
              <a:rPr lang="en-GB" dirty="0" err="1"/>
              <a:t>Sviluppo</a:t>
            </a:r>
            <a:r>
              <a:rPr lang="en-GB" dirty="0"/>
              <a:t>)</a:t>
            </a:r>
          </a:p>
          <a:p>
            <a:endParaRPr lang="en-GB" b="1" dirty="0"/>
          </a:p>
          <a:p>
            <a:endParaRPr lang="en-GB" dirty="0"/>
          </a:p>
        </p:txBody>
      </p:sp>
    </p:spTree>
    <p:extLst>
      <p:ext uri="{BB962C8B-B14F-4D97-AF65-F5344CB8AC3E}">
        <p14:creationId xmlns:p14="http://schemas.microsoft.com/office/powerpoint/2010/main" val="1084722518"/>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6590</TotalTime>
  <Words>2490</Words>
  <Application>Microsoft Office PowerPoint</Application>
  <PresentationFormat>Widescreen</PresentationFormat>
  <Paragraphs>185</Paragraphs>
  <Slides>33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Arial Unicode MS</vt:lpstr>
      <vt:lpstr>Calibri</vt:lpstr>
      <vt:lpstr>Times</vt:lpstr>
      <vt:lpstr>Trebuchet MS</vt:lpstr>
      <vt:lpstr>Wingdings 3</vt:lpstr>
      <vt:lpstr>Facet</vt:lpstr>
      <vt:lpstr>The Unfair Commercial Practices Directive-Digital applications</vt:lpstr>
      <vt:lpstr>Directive 2005/29/EC concerning unfair business-to-consumer commercial practices in the internal market (UCPD)</vt:lpstr>
      <vt:lpstr>A turning point in EU consumer law</vt:lpstr>
      <vt:lpstr>Meaning of commercial practice</vt:lpstr>
      <vt:lpstr>UCPD Structure</vt:lpstr>
      <vt:lpstr>General Clause- art.5 UCPD </vt:lpstr>
      <vt:lpstr>General Clause </vt:lpstr>
      <vt:lpstr>Professional diligence </vt:lpstr>
      <vt:lpstr>Material distortion of economic behaviour</vt:lpstr>
      <vt:lpstr>Misleading practices</vt:lpstr>
      <vt:lpstr>Misleading Actions art. 6</vt:lpstr>
      <vt:lpstr>Misleading omissions art.7 UCPD</vt:lpstr>
      <vt:lpstr>Have you been affected by misleading practices?</vt:lpstr>
      <vt:lpstr>Some examples from MS practice</vt:lpstr>
      <vt:lpstr>Q: Can you help?</vt:lpstr>
      <vt:lpstr>Aggressive Practices art.8 UCPD</vt:lpstr>
      <vt:lpstr>Aggressive practices art.9 UCPD</vt:lpstr>
      <vt:lpstr>C-102/20 StWL Städtische Werke Lauf</vt:lpstr>
      <vt:lpstr>Q: Can you help?</vt:lpstr>
      <vt:lpstr>Blacklisted practices</vt:lpstr>
      <vt:lpstr>Some examples</vt:lpstr>
      <vt:lpstr>C‑371/20 Peek and Cloppenburg</vt:lpstr>
      <vt:lpstr>Unfair digital practices</vt:lpstr>
      <vt:lpstr>Does the UCPD apply to the digital environment?</vt:lpstr>
      <vt:lpstr>Digital aggressive practices </vt:lpstr>
      <vt:lpstr>Online platforms</vt:lpstr>
      <vt:lpstr>Search results (art.7(4a)</vt:lpstr>
      <vt:lpstr>Added blacklisted practices </vt:lpstr>
      <vt:lpstr>Online marketplace</vt:lpstr>
      <vt:lpstr>Data-driven practices (dark patterns)</vt:lpstr>
      <vt:lpstr>Lock-in practices</vt:lpstr>
      <vt:lpstr>Digital fairness fitness check</vt:lpstr>
      <vt:lpstr>Time to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Unfair Commercial Practices Directive- An introduction</dc:title>
  <dc:creator>ele</dc:creator>
  <cp:lastModifiedBy>Eleni Kaprou</cp:lastModifiedBy>
  <cp:revision>56</cp:revision>
  <dcterms:created xsi:type="dcterms:W3CDTF">2019-01-17T08:23:19Z</dcterms:created>
  <dcterms:modified xsi:type="dcterms:W3CDTF">2024-10-09T15:04:03Z</dcterms:modified>
</cp:coreProperties>
</file>