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5" r:id="rId4"/>
    <p:sldId id="273" r:id="rId5"/>
    <p:sldId id="261" r:id="rId6"/>
    <p:sldId id="268" r:id="rId7"/>
    <p:sldId id="270" r:id="rId8"/>
    <p:sldId id="269" r:id="rId9"/>
    <p:sldId id="267" r:id="rId10"/>
    <p:sldId id="274" r:id="rId11"/>
    <p:sldId id="257"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328"/>
  </p:normalViewPr>
  <p:slideViewPr>
    <p:cSldViewPr snapToGrid="0" snapToObjects="1">
      <p:cViewPr varScale="1">
        <p:scale>
          <a:sx n="152" d="100"/>
          <a:sy n="152" d="100"/>
        </p:scale>
        <p:origin x="20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276D-BC09-4C4A-B908-05DEDC1CF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ADA86-2926-3844-ACD9-CEAE2EEEA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0DC17F-1C32-6342-9306-A1E7942B0D95}"/>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E1A9DED8-D368-5448-B1A7-A3A89D8C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63CC9-3BE9-DD45-8E5F-39E904AB9EE7}"/>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24499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2BE0-FC41-F542-B218-B3E67C8FC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06E1C5-80E6-D445-8217-DB2B6AE666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BFF94-DD1C-5E46-8434-04FC04CD55F3}"/>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64F49364-8974-D34C-BA17-711A0BE6C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23D9C-EED9-A54A-A0EA-FD787E1C342D}"/>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353567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D6C2E-089E-5C4A-9D22-03D3BDF290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39F4DE-3CDF-454A-824E-AB15DD24DB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DE797-BF6F-384F-8568-65DD8FEE8BB3}"/>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810E5BA3-8977-A04D-8614-27012DCBF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A4F26-AE86-1147-ABDA-83BE86094BDC}"/>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69801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0E8F-31D1-1048-8071-E5F156664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84473-80A3-204D-9ACC-3FAE43E53E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0B64B-D876-FE49-B08B-FCB1C28C8486}"/>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45862CF2-D82D-954E-B384-56F6207CE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309E8-538E-3A46-925C-E57992F93D53}"/>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314309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460A-5EC9-8E44-A36C-FFDFC1F71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A970E-A88C-B640-A7D1-328D877A7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71920B-C9CE-8A4C-9C14-A9BD9CDE9F6C}"/>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4AC38497-3FA3-B14D-8AFD-A3FE33352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73703-6EF7-764A-B82A-9A58B76B1EE3}"/>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291896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B097-48D0-5942-B706-3718F2F5E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C7BF3-DD76-D642-A7E5-167DD6A8B3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FCA60-DE76-064F-BF19-694DA13E7A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5144EB-A20F-C644-A2A4-A0E7EE3D8A16}"/>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6" name="Footer Placeholder 5">
            <a:extLst>
              <a:ext uri="{FF2B5EF4-FFF2-40B4-BE49-F238E27FC236}">
                <a16:creationId xmlns:a16="http://schemas.microsoft.com/office/drawing/2014/main" id="{AE7731BD-A0EB-4144-A98B-D768C740F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B142F-F518-FC49-BECC-94ECE7766963}"/>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173616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42B6-C898-7E4D-8812-B2D6401FF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0F460-50AD-3F4D-848B-68ADC95F5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35FC5D-9A48-3E43-B566-E7564978E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BEF27-008F-1840-BEF7-4791610F4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C4F882-C0F7-9440-843F-66FAC2769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4B26B-64AC-7244-875F-547022DE3339}"/>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8" name="Footer Placeholder 7">
            <a:extLst>
              <a:ext uri="{FF2B5EF4-FFF2-40B4-BE49-F238E27FC236}">
                <a16:creationId xmlns:a16="http://schemas.microsoft.com/office/drawing/2014/main" id="{E250EEC9-3BBE-F94A-8B49-194C1C316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D2DAD-5A07-7744-84F6-46B41E2A001A}"/>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279955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9370-7692-C349-909E-332668F26B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5E3E7-3C64-A642-94F7-1F6436CB9052}"/>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4" name="Footer Placeholder 3">
            <a:extLst>
              <a:ext uri="{FF2B5EF4-FFF2-40B4-BE49-F238E27FC236}">
                <a16:creationId xmlns:a16="http://schemas.microsoft.com/office/drawing/2014/main" id="{65D82E79-7881-614F-BE2E-43BBFCFFE9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BE3863-3F88-E84A-9253-62D708B0CA26}"/>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86063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5558E-43E3-A64A-8B5A-C60AE1E60DAE}"/>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3" name="Footer Placeholder 2">
            <a:extLst>
              <a:ext uri="{FF2B5EF4-FFF2-40B4-BE49-F238E27FC236}">
                <a16:creationId xmlns:a16="http://schemas.microsoft.com/office/drawing/2014/main" id="{C05C8039-C7E4-3C45-927A-487B84112C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FE80F-22BC-394A-AE6D-0F2CF3DC22B0}"/>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203018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AB39-0BE5-6241-B235-6DAACB0A5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A138B-83F6-9340-944A-7B73EA9B4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DCEE9-DD07-A54B-8194-F2F5A3F7C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EFC4EC-FE25-C44F-AD13-08863960ADBB}"/>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6" name="Footer Placeholder 5">
            <a:extLst>
              <a:ext uri="{FF2B5EF4-FFF2-40B4-BE49-F238E27FC236}">
                <a16:creationId xmlns:a16="http://schemas.microsoft.com/office/drawing/2014/main" id="{77EE4904-1215-F744-A3AF-65BEF7979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5F8BA-BBBF-C044-A159-E31E09A5C69E}"/>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238629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D62A-E747-8048-9B7D-DE9282E86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7FBE4-87F8-D749-BED8-425EBD502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C871AB-AE23-4D47-8495-398A0F46F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10358E-BE5A-B941-94B9-FB75D6C08631}"/>
              </a:ext>
            </a:extLst>
          </p:cNvPr>
          <p:cNvSpPr>
            <a:spLocks noGrp="1"/>
          </p:cNvSpPr>
          <p:nvPr>
            <p:ph type="dt" sz="half" idx="10"/>
          </p:nvPr>
        </p:nvSpPr>
        <p:spPr/>
        <p:txBody>
          <a:bodyPr/>
          <a:lstStyle/>
          <a:p>
            <a:fld id="{4DEA8827-FB39-A448-B2E4-8AD3D2412D9E}" type="datetimeFigureOut">
              <a:rPr lang="en-US" smtClean="0"/>
              <a:t>12/8/22</a:t>
            </a:fld>
            <a:endParaRPr lang="en-US"/>
          </a:p>
        </p:txBody>
      </p:sp>
      <p:sp>
        <p:nvSpPr>
          <p:cNvPr id="6" name="Footer Placeholder 5">
            <a:extLst>
              <a:ext uri="{FF2B5EF4-FFF2-40B4-BE49-F238E27FC236}">
                <a16:creationId xmlns:a16="http://schemas.microsoft.com/office/drawing/2014/main" id="{4BB321ED-A98B-4E4A-A8E9-933043C65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26FB8-9E9F-F245-B58D-6DD2CC5AE193}"/>
              </a:ext>
            </a:extLst>
          </p:cNvPr>
          <p:cNvSpPr>
            <a:spLocks noGrp="1"/>
          </p:cNvSpPr>
          <p:nvPr>
            <p:ph type="sldNum" sz="quarter" idx="12"/>
          </p:nvPr>
        </p:nvSpPr>
        <p:spPr/>
        <p:txBody>
          <a:bodyPr/>
          <a:lstStyle/>
          <a:p>
            <a:fld id="{A8C43612-A020-414F-B4B3-67228F064685}" type="slidenum">
              <a:rPr lang="en-US" smtClean="0"/>
              <a:t>‹#›</a:t>
            </a:fld>
            <a:endParaRPr lang="en-US"/>
          </a:p>
        </p:txBody>
      </p:sp>
    </p:spTree>
    <p:extLst>
      <p:ext uri="{BB962C8B-B14F-4D97-AF65-F5344CB8AC3E}">
        <p14:creationId xmlns:p14="http://schemas.microsoft.com/office/powerpoint/2010/main" val="82268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F504C-EF43-8447-8410-CC1ECBC9C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8CCCD2-2BD1-E64C-B704-02A6BE8D4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55B4F-E9B1-3D4D-B2DF-872E69C7C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A8827-FB39-A448-B2E4-8AD3D2412D9E}" type="datetimeFigureOut">
              <a:rPr lang="en-US" smtClean="0"/>
              <a:t>12/8/22</a:t>
            </a:fld>
            <a:endParaRPr lang="en-US"/>
          </a:p>
        </p:txBody>
      </p:sp>
      <p:sp>
        <p:nvSpPr>
          <p:cNvPr id="5" name="Footer Placeholder 4">
            <a:extLst>
              <a:ext uri="{FF2B5EF4-FFF2-40B4-BE49-F238E27FC236}">
                <a16:creationId xmlns:a16="http://schemas.microsoft.com/office/drawing/2014/main" id="{6AD304E2-A1F0-F245-A73D-3C1EB2E0F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5C489D-F75F-B24B-903D-2FDAF7046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43612-A020-414F-B4B3-67228F064685}" type="slidenum">
              <a:rPr lang="en-US" smtClean="0"/>
              <a:t>‹#›</a:t>
            </a:fld>
            <a:endParaRPr lang="en-US"/>
          </a:p>
        </p:txBody>
      </p:sp>
    </p:spTree>
    <p:extLst>
      <p:ext uri="{BB962C8B-B14F-4D97-AF65-F5344CB8AC3E}">
        <p14:creationId xmlns:p14="http://schemas.microsoft.com/office/powerpoint/2010/main" val="422986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0Z9hXt8gAw"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9131-ED9F-C448-888A-019D878AE708}"/>
              </a:ext>
            </a:extLst>
          </p:cNvPr>
          <p:cNvSpPr>
            <a:spLocks noGrp="1"/>
          </p:cNvSpPr>
          <p:nvPr>
            <p:ph type="ctrTitle"/>
          </p:nvPr>
        </p:nvSpPr>
        <p:spPr/>
        <p:txBody>
          <a:bodyPr/>
          <a:lstStyle/>
          <a:p>
            <a:r>
              <a:rPr lang="en-US" dirty="0"/>
              <a:t>Contemporary Russian Short Stories </a:t>
            </a:r>
          </a:p>
        </p:txBody>
      </p:sp>
      <p:sp>
        <p:nvSpPr>
          <p:cNvPr id="3" name="Subtitle 2">
            <a:extLst>
              <a:ext uri="{FF2B5EF4-FFF2-40B4-BE49-F238E27FC236}">
                <a16:creationId xmlns:a16="http://schemas.microsoft.com/office/drawing/2014/main" id="{F5A7B47A-AB82-7D44-B283-6BE6A3D54480}"/>
              </a:ext>
            </a:extLst>
          </p:cNvPr>
          <p:cNvSpPr>
            <a:spLocks noGrp="1"/>
          </p:cNvSpPr>
          <p:nvPr>
            <p:ph type="subTitle" idx="1"/>
          </p:nvPr>
        </p:nvSpPr>
        <p:spPr/>
        <p:txBody>
          <a:bodyPr/>
          <a:lstStyle/>
          <a:p>
            <a:r>
              <a:rPr lang="en-US" sz="3200" dirty="0"/>
              <a:t>Week 11, </a:t>
            </a:r>
            <a:r>
              <a:rPr lang="en-US" sz="3200" dirty="0" err="1"/>
              <a:t>Prilepin</a:t>
            </a:r>
            <a:endParaRPr lang="en-US" sz="3200" dirty="0"/>
          </a:p>
          <a:p>
            <a:endParaRPr lang="en-US" dirty="0"/>
          </a:p>
        </p:txBody>
      </p:sp>
    </p:spTree>
    <p:extLst>
      <p:ext uri="{BB962C8B-B14F-4D97-AF65-F5344CB8AC3E}">
        <p14:creationId xmlns:p14="http://schemas.microsoft.com/office/powerpoint/2010/main" val="56667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07E6-E7A7-0C44-B054-79B48DA2E18D}"/>
              </a:ext>
            </a:extLst>
          </p:cNvPr>
          <p:cNvSpPr>
            <a:spLocks noGrp="1"/>
          </p:cNvSpPr>
          <p:nvPr>
            <p:ph type="title"/>
          </p:nvPr>
        </p:nvSpPr>
        <p:spPr/>
        <p:txBody>
          <a:bodyPr/>
          <a:lstStyle/>
          <a:p>
            <a:r>
              <a:rPr lang="en-US" dirty="0" err="1"/>
              <a:t>Prilepin</a:t>
            </a:r>
            <a:r>
              <a:rPr lang="en-US" dirty="0"/>
              <a:t>, </a:t>
            </a:r>
            <a:r>
              <a:rPr lang="en-US" i="1" dirty="0"/>
              <a:t>Sin</a:t>
            </a:r>
            <a:r>
              <a:rPr lang="en-US" dirty="0"/>
              <a:t>, 2007 novel in stories</a:t>
            </a:r>
          </a:p>
        </p:txBody>
      </p:sp>
      <p:pic>
        <p:nvPicPr>
          <p:cNvPr id="5" name="Content Placeholder 4">
            <a:extLst>
              <a:ext uri="{FF2B5EF4-FFF2-40B4-BE49-F238E27FC236}">
                <a16:creationId xmlns:a16="http://schemas.microsoft.com/office/drawing/2014/main" id="{C1D3B14C-CAD2-1545-A71C-4D1B4A1BF61A}"/>
              </a:ext>
            </a:extLst>
          </p:cNvPr>
          <p:cNvPicPr>
            <a:picLocks noGrp="1" noChangeAspect="1"/>
          </p:cNvPicPr>
          <p:nvPr>
            <p:ph idx="1"/>
          </p:nvPr>
        </p:nvPicPr>
        <p:blipFill>
          <a:blip r:embed="rId2"/>
          <a:stretch>
            <a:fillRect/>
          </a:stretch>
        </p:blipFill>
        <p:spPr>
          <a:xfrm>
            <a:off x="4736207" y="1825625"/>
            <a:ext cx="2719586" cy="4351338"/>
          </a:xfrm>
        </p:spPr>
      </p:pic>
    </p:spTree>
    <p:extLst>
      <p:ext uri="{BB962C8B-B14F-4D97-AF65-F5344CB8AC3E}">
        <p14:creationId xmlns:p14="http://schemas.microsoft.com/office/powerpoint/2010/main" val="332712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9946-48C7-FC42-9280-66F11F2A951D}"/>
              </a:ext>
            </a:extLst>
          </p:cNvPr>
          <p:cNvSpPr>
            <a:spLocks noGrp="1"/>
          </p:cNvSpPr>
          <p:nvPr>
            <p:ph type="title"/>
          </p:nvPr>
        </p:nvSpPr>
        <p:spPr/>
        <p:txBody>
          <a:bodyPr/>
          <a:lstStyle/>
          <a:p>
            <a:pPr algn="ctr"/>
            <a:r>
              <a:rPr lang="en-US" dirty="0" err="1"/>
              <a:t>Oushakine</a:t>
            </a:r>
            <a:endParaRPr lang="en-US" dirty="0"/>
          </a:p>
        </p:txBody>
      </p:sp>
      <p:pic>
        <p:nvPicPr>
          <p:cNvPr id="5" name="Content Placeholder 4">
            <a:extLst>
              <a:ext uri="{FF2B5EF4-FFF2-40B4-BE49-F238E27FC236}">
                <a16:creationId xmlns:a16="http://schemas.microsoft.com/office/drawing/2014/main" id="{ACF701C0-9494-4347-925E-42C4B6760FF1}"/>
              </a:ext>
            </a:extLst>
          </p:cNvPr>
          <p:cNvPicPr>
            <a:picLocks noGrp="1" noChangeAspect="1"/>
          </p:cNvPicPr>
          <p:nvPr>
            <p:ph idx="1"/>
          </p:nvPr>
        </p:nvPicPr>
        <p:blipFill>
          <a:blip r:embed="rId2"/>
          <a:stretch>
            <a:fillRect/>
          </a:stretch>
        </p:blipFill>
        <p:spPr>
          <a:xfrm>
            <a:off x="2089150" y="3722562"/>
            <a:ext cx="7937500" cy="2514600"/>
          </a:xfrm>
        </p:spPr>
      </p:pic>
      <p:pic>
        <p:nvPicPr>
          <p:cNvPr id="6" name="Content Placeholder 4">
            <a:extLst>
              <a:ext uri="{FF2B5EF4-FFF2-40B4-BE49-F238E27FC236}">
                <a16:creationId xmlns:a16="http://schemas.microsoft.com/office/drawing/2014/main" id="{7E301A75-1B05-D949-9B48-42A57280F9DF}"/>
              </a:ext>
            </a:extLst>
          </p:cNvPr>
          <p:cNvPicPr>
            <a:picLocks noChangeAspect="1"/>
          </p:cNvPicPr>
          <p:nvPr/>
        </p:nvPicPr>
        <p:blipFill>
          <a:blip r:embed="rId3"/>
          <a:stretch>
            <a:fillRect/>
          </a:stretch>
        </p:blipFill>
        <p:spPr>
          <a:xfrm>
            <a:off x="2070100" y="1919162"/>
            <a:ext cx="7975600" cy="1803400"/>
          </a:xfrm>
          <a:prstGeom prst="rect">
            <a:avLst/>
          </a:prstGeom>
        </p:spPr>
      </p:pic>
    </p:spTree>
    <p:extLst>
      <p:ext uri="{BB962C8B-B14F-4D97-AF65-F5344CB8AC3E}">
        <p14:creationId xmlns:p14="http://schemas.microsoft.com/office/powerpoint/2010/main" val="105129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FF4-81A6-2448-932B-254B3A807005}"/>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211E64A9-78B4-5948-96A8-50DD7ECC4CC3}"/>
              </a:ext>
            </a:extLst>
          </p:cNvPr>
          <p:cNvPicPr>
            <a:picLocks noGrp="1" noChangeAspect="1"/>
          </p:cNvPicPr>
          <p:nvPr>
            <p:ph idx="1"/>
          </p:nvPr>
        </p:nvPicPr>
        <p:blipFill>
          <a:blip r:embed="rId2"/>
          <a:stretch>
            <a:fillRect/>
          </a:stretch>
        </p:blipFill>
        <p:spPr>
          <a:xfrm>
            <a:off x="1433797" y="3048000"/>
            <a:ext cx="10120815" cy="2069432"/>
          </a:xfrm>
        </p:spPr>
      </p:pic>
    </p:spTree>
    <p:extLst>
      <p:ext uri="{BB962C8B-B14F-4D97-AF65-F5344CB8AC3E}">
        <p14:creationId xmlns:p14="http://schemas.microsoft.com/office/powerpoint/2010/main" val="366790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A721-5B06-7046-815E-E87A8C218CA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E80433-792A-3148-A0F3-B616906F2CFB}"/>
              </a:ext>
            </a:extLst>
          </p:cNvPr>
          <p:cNvPicPr>
            <a:picLocks noGrp="1" noChangeAspect="1"/>
          </p:cNvPicPr>
          <p:nvPr>
            <p:ph idx="1"/>
          </p:nvPr>
        </p:nvPicPr>
        <p:blipFill>
          <a:blip r:embed="rId2"/>
          <a:stretch>
            <a:fillRect/>
          </a:stretch>
        </p:blipFill>
        <p:spPr>
          <a:xfrm>
            <a:off x="1075943" y="3031958"/>
            <a:ext cx="9065007" cy="1750386"/>
          </a:xfrm>
        </p:spPr>
      </p:pic>
    </p:spTree>
    <p:extLst>
      <p:ext uri="{BB962C8B-B14F-4D97-AF65-F5344CB8AC3E}">
        <p14:creationId xmlns:p14="http://schemas.microsoft.com/office/powerpoint/2010/main" val="400596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5E7D-DDF4-9A4D-A971-D87170E9AB17}"/>
              </a:ext>
            </a:extLst>
          </p:cNvPr>
          <p:cNvSpPr>
            <a:spLocks noGrp="1"/>
          </p:cNvSpPr>
          <p:nvPr>
            <p:ph type="title"/>
          </p:nvPr>
        </p:nvSpPr>
        <p:spPr/>
        <p:txBody>
          <a:bodyPr/>
          <a:lstStyle/>
          <a:p>
            <a:pPr algn="ctr"/>
            <a:r>
              <a:rPr lang="en-GB" dirty="0"/>
              <a:t>Eduard </a:t>
            </a:r>
            <a:r>
              <a:rPr lang="en-GB" dirty="0" err="1"/>
              <a:t>Limonov</a:t>
            </a:r>
            <a:endParaRPr lang="en-US" dirty="0"/>
          </a:p>
        </p:txBody>
      </p:sp>
      <p:pic>
        <p:nvPicPr>
          <p:cNvPr id="6" name="Content Placeholder 5">
            <a:extLst>
              <a:ext uri="{FF2B5EF4-FFF2-40B4-BE49-F238E27FC236}">
                <a16:creationId xmlns:a16="http://schemas.microsoft.com/office/drawing/2014/main" id="{873C4915-0275-6644-9655-3B93EFF40F2E}"/>
              </a:ext>
            </a:extLst>
          </p:cNvPr>
          <p:cNvPicPr>
            <a:picLocks noGrp="1" noChangeAspect="1"/>
          </p:cNvPicPr>
          <p:nvPr>
            <p:ph sz="half" idx="1"/>
          </p:nvPr>
        </p:nvPicPr>
        <p:blipFill>
          <a:blip r:embed="rId2"/>
          <a:stretch>
            <a:fillRect/>
          </a:stretch>
        </p:blipFill>
        <p:spPr>
          <a:xfrm>
            <a:off x="1688465" y="1825625"/>
            <a:ext cx="3481070" cy="4351338"/>
          </a:xfrm>
        </p:spPr>
      </p:pic>
      <p:sp>
        <p:nvSpPr>
          <p:cNvPr id="4" name="Content Placeholder 3">
            <a:extLst>
              <a:ext uri="{FF2B5EF4-FFF2-40B4-BE49-F238E27FC236}">
                <a16:creationId xmlns:a16="http://schemas.microsoft.com/office/drawing/2014/main" id="{25476FF6-D78F-8147-BB8C-124385D2F2C6}"/>
              </a:ext>
            </a:extLst>
          </p:cNvPr>
          <p:cNvSpPr>
            <a:spLocks noGrp="1"/>
          </p:cNvSpPr>
          <p:nvPr>
            <p:ph sz="half" idx="2"/>
          </p:nvPr>
        </p:nvSpPr>
        <p:spPr/>
        <p:txBody>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Boris </a:t>
            </a:r>
            <a:r>
              <a:rPr lang="en-US" dirty="0" err="1">
                <a:latin typeface="Calibri" panose="020F0502020204030204" pitchFamily="34" charset="0"/>
                <a:ea typeface="Calibri" panose="020F0502020204030204" pitchFamily="34" charset="0"/>
                <a:cs typeface="Times New Roman" panose="02020603050405020304" pitchFamily="18" charset="0"/>
              </a:rPr>
              <a:t>Noordenbos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 series of important</a:t>
            </a:r>
            <a:r>
              <a:rPr lang="ru-RU"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Russian writers have come to ‘adopt politically</a:t>
            </a:r>
            <a:r>
              <a:rPr lang="ru-RU"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engaged stances and insert themselves into debates</a:t>
            </a:r>
            <a:r>
              <a:rPr lang="ru-RU"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about national destiny’.</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i="1" dirty="0"/>
              <a:t>Post-Soviet Literature and the Search for a Russian Identity</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44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41479E-4002-5A4E-80E8-A21EAF595A2E}"/>
              </a:ext>
            </a:extLst>
          </p:cNvPr>
          <p:cNvSpPr>
            <a:spLocks noGrp="1"/>
          </p:cNvSpPr>
          <p:nvPr>
            <p:ph type="title"/>
          </p:nvPr>
        </p:nvSpPr>
        <p:spPr/>
        <p:txBody>
          <a:bodyPr/>
          <a:lstStyle/>
          <a:p>
            <a:pPr algn="ctr"/>
            <a:r>
              <a:rPr lang="en-US" dirty="0"/>
              <a:t>National Bolsheviks</a:t>
            </a:r>
          </a:p>
        </p:txBody>
      </p:sp>
      <p:pic>
        <p:nvPicPr>
          <p:cNvPr id="5" name="Content Placeholder 4">
            <a:extLst>
              <a:ext uri="{FF2B5EF4-FFF2-40B4-BE49-F238E27FC236}">
                <a16:creationId xmlns:a16="http://schemas.microsoft.com/office/drawing/2014/main" id="{0A1955D8-7954-DD48-8EE2-233BF8EF7D22}"/>
              </a:ext>
            </a:extLst>
          </p:cNvPr>
          <p:cNvPicPr>
            <a:picLocks noGrp="1" noChangeAspect="1"/>
          </p:cNvPicPr>
          <p:nvPr>
            <p:ph idx="1"/>
          </p:nvPr>
        </p:nvPicPr>
        <p:blipFill>
          <a:blip r:embed="rId2"/>
          <a:stretch>
            <a:fillRect/>
          </a:stretch>
        </p:blipFill>
        <p:spPr>
          <a:xfrm>
            <a:off x="2921000" y="1899444"/>
            <a:ext cx="6350000" cy="4203700"/>
          </a:xfrm>
        </p:spPr>
      </p:pic>
    </p:spTree>
    <p:extLst>
      <p:ext uri="{BB962C8B-B14F-4D97-AF65-F5344CB8AC3E}">
        <p14:creationId xmlns:p14="http://schemas.microsoft.com/office/powerpoint/2010/main" val="349601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2555-E1A6-4B4A-85A7-854C1B5E2C3E}"/>
              </a:ext>
            </a:extLst>
          </p:cNvPr>
          <p:cNvSpPr>
            <a:spLocks noGrp="1"/>
          </p:cNvSpPr>
          <p:nvPr>
            <p:ph type="title"/>
          </p:nvPr>
        </p:nvSpPr>
        <p:spPr/>
        <p:txBody>
          <a:bodyPr/>
          <a:lstStyle/>
          <a:p>
            <a:pPr algn="ctr"/>
            <a:r>
              <a:rPr lang="en-US" dirty="0"/>
              <a:t>Anisimova</a:t>
            </a:r>
          </a:p>
        </p:txBody>
      </p:sp>
      <p:pic>
        <p:nvPicPr>
          <p:cNvPr id="5" name="Content Placeholder 4">
            <a:extLst>
              <a:ext uri="{FF2B5EF4-FFF2-40B4-BE49-F238E27FC236}">
                <a16:creationId xmlns:a16="http://schemas.microsoft.com/office/drawing/2014/main" id="{78029F85-D604-2E46-8B1C-880FDA9ABDB9}"/>
              </a:ext>
            </a:extLst>
          </p:cNvPr>
          <p:cNvPicPr>
            <a:picLocks noGrp="1" noChangeAspect="1"/>
          </p:cNvPicPr>
          <p:nvPr>
            <p:ph idx="1"/>
          </p:nvPr>
        </p:nvPicPr>
        <p:blipFill>
          <a:blip r:embed="rId2"/>
          <a:stretch>
            <a:fillRect/>
          </a:stretch>
        </p:blipFill>
        <p:spPr>
          <a:xfrm>
            <a:off x="838200" y="1837768"/>
            <a:ext cx="10515600" cy="4327052"/>
          </a:xfrm>
        </p:spPr>
      </p:pic>
    </p:spTree>
    <p:extLst>
      <p:ext uri="{BB962C8B-B14F-4D97-AF65-F5344CB8AC3E}">
        <p14:creationId xmlns:p14="http://schemas.microsoft.com/office/powerpoint/2010/main" val="121365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85B4B2-79D2-4249-A6CA-B8D17DE771AD}"/>
              </a:ext>
            </a:extLst>
          </p:cNvPr>
          <p:cNvSpPr>
            <a:spLocks noGrp="1"/>
          </p:cNvSpPr>
          <p:nvPr>
            <p:ph type="title"/>
          </p:nvPr>
        </p:nvSpPr>
        <p:spPr/>
        <p:txBody>
          <a:bodyPr/>
          <a:lstStyle/>
          <a:p>
            <a:pPr algn="ctr"/>
            <a:r>
              <a:rPr lang="en-US" dirty="0"/>
              <a:t>The Art of War</a:t>
            </a:r>
          </a:p>
        </p:txBody>
      </p:sp>
      <p:pic>
        <p:nvPicPr>
          <p:cNvPr id="8" name="Content Placeholder 7">
            <a:extLst>
              <a:ext uri="{FF2B5EF4-FFF2-40B4-BE49-F238E27FC236}">
                <a16:creationId xmlns:a16="http://schemas.microsoft.com/office/drawing/2014/main" id="{BBC6901D-6EBB-2E4F-8076-AD8C407E129F}"/>
              </a:ext>
            </a:extLst>
          </p:cNvPr>
          <p:cNvPicPr>
            <a:picLocks noGrp="1" noChangeAspect="1"/>
          </p:cNvPicPr>
          <p:nvPr>
            <p:ph sz="half" idx="1"/>
          </p:nvPr>
        </p:nvPicPr>
        <p:blipFill>
          <a:blip r:embed="rId2"/>
          <a:stretch>
            <a:fillRect/>
          </a:stretch>
        </p:blipFill>
        <p:spPr>
          <a:xfrm>
            <a:off x="1347537" y="1372078"/>
            <a:ext cx="3803867" cy="4804885"/>
          </a:xfrm>
        </p:spPr>
      </p:pic>
      <p:sp>
        <p:nvSpPr>
          <p:cNvPr id="6" name="Content Placeholder 5">
            <a:extLst>
              <a:ext uri="{FF2B5EF4-FFF2-40B4-BE49-F238E27FC236}">
                <a16:creationId xmlns:a16="http://schemas.microsoft.com/office/drawing/2014/main" id="{2ED31520-CDA9-8D4A-AC0E-642A7E0C5FF6}"/>
              </a:ext>
            </a:extLst>
          </p:cNvPr>
          <p:cNvSpPr>
            <a:spLocks noGrp="1"/>
          </p:cNvSpPr>
          <p:nvPr>
            <p:ph sz="half" idx="2"/>
          </p:nvPr>
        </p:nvSpPr>
        <p:spPr/>
        <p:txBody>
          <a:bodyPr>
            <a:noAutofit/>
          </a:bodyPr>
          <a:lstStyle/>
          <a:p>
            <a:pPr marL="0" indent="0">
              <a:buNone/>
            </a:pPr>
            <a:r>
              <a:rPr lang="en-GB" sz="2400" dirty="0"/>
              <a:t>the notion of a special Russian relationship to war, grounded in Russian historical experience and memory, is held up as both challenge and antidote to the Western liberal hegemonic order. The dominant Western civilian sensibility, casualty aversion and general decadence are contrasted to a Russian willingness to wage war and to die in war, a willingness that is proclaimed as both a defining feature of Russianness and a crucial geopolitical strategic advantage. (</a:t>
            </a:r>
            <a:r>
              <a:rPr lang="en-GB" sz="2400" dirty="0" err="1"/>
              <a:t>Fedor</a:t>
            </a:r>
            <a:r>
              <a:rPr lang="en-GB" sz="2400" dirty="0"/>
              <a:t>)</a:t>
            </a:r>
          </a:p>
        </p:txBody>
      </p:sp>
    </p:spTree>
    <p:extLst>
      <p:ext uri="{BB962C8B-B14F-4D97-AF65-F5344CB8AC3E}">
        <p14:creationId xmlns:p14="http://schemas.microsoft.com/office/powerpoint/2010/main" val="303478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0AED-BB88-8145-8C75-0FC34A07637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029EA88-4E41-054A-950A-1F9D88D2E367}"/>
              </a:ext>
            </a:extLst>
          </p:cNvPr>
          <p:cNvPicPr>
            <a:picLocks noGrp="1" noChangeAspect="1"/>
          </p:cNvPicPr>
          <p:nvPr>
            <p:ph sz="half" idx="1"/>
          </p:nvPr>
        </p:nvPicPr>
        <p:blipFill>
          <a:blip r:embed="rId2"/>
          <a:stretch>
            <a:fillRect/>
          </a:stretch>
        </p:blipFill>
        <p:spPr>
          <a:xfrm>
            <a:off x="838200" y="2552102"/>
            <a:ext cx="5181600" cy="2898383"/>
          </a:xfrm>
        </p:spPr>
      </p:pic>
      <p:sp>
        <p:nvSpPr>
          <p:cNvPr id="4" name="Content Placeholder 3">
            <a:extLst>
              <a:ext uri="{FF2B5EF4-FFF2-40B4-BE49-F238E27FC236}">
                <a16:creationId xmlns:a16="http://schemas.microsoft.com/office/drawing/2014/main" id="{F3AB5A9E-1EEE-F34C-92A5-6EB9CE3BE432}"/>
              </a:ext>
            </a:extLst>
          </p:cNvPr>
          <p:cNvSpPr>
            <a:spLocks noGrp="1"/>
          </p:cNvSpPr>
          <p:nvPr>
            <p:ph sz="half" idx="2"/>
          </p:nvPr>
        </p:nvSpPr>
        <p:spPr/>
        <p:txBody>
          <a:bodyPr/>
          <a:lstStyle/>
          <a:p>
            <a:r>
              <a:rPr lang="en-GB" dirty="0" err="1"/>
              <a:t>Prilepin</a:t>
            </a:r>
            <a:r>
              <a:rPr lang="en-GB" dirty="0"/>
              <a:t> warns that we should be cautious in claiming the right to condemn war as evil; ‘War is more ancient than art’, he writes – indeed, ‘war is itself art’; the world we live in is one that has been shaped by war, which is the key engine of history.</a:t>
            </a:r>
          </a:p>
          <a:p>
            <a:r>
              <a:rPr lang="en-US" dirty="0">
                <a:hlinkClick r:id="rId3"/>
              </a:rPr>
              <a:t>https://www.youtube.com/watch?v=e0Z9hXt8gAw</a:t>
            </a:r>
            <a:endParaRPr lang="ru-RU" dirty="0"/>
          </a:p>
          <a:p>
            <a:endParaRPr lang="en-GB" dirty="0"/>
          </a:p>
          <a:p>
            <a:endParaRPr lang="en-US" dirty="0"/>
          </a:p>
        </p:txBody>
      </p:sp>
    </p:spTree>
    <p:extLst>
      <p:ext uri="{BB962C8B-B14F-4D97-AF65-F5344CB8AC3E}">
        <p14:creationId xmlns:p14="http://schemas.microsoft.com/office/powerpoint/2010/main" val="389524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BFE76-1F9A-B84D-B6D1-B896EC7F17B1}"/>
              </a:ext>
            </a:extLst>
          </p:cNvPr>
          <p:cNvSpPr>
            <a:spLocks noGrp="1"/>
          </p:cNvSpPr>
          <p:nvPr>
            <p:ph type="title"/>
          </p:nvPr>
        </p:nvSpPr>
        <p:spPr/>
        <p:txBody>
          <a:bodyPr/>
          <a:lstStyle/>
          <a:p>
            <a:r>
              <a:rPr lang="en-US" dirty="0"/>
              <a:t>Russian 2014 Annexation of Crimea</a:t>
            </a:r>
          </a:p>
        </p:txBody>
      </p:sp>
      <p:pic>
        <p:nvPicPr>
          <p:cNvPr id="8" name="Content Placeholder 7">
            <a:extLst>
              <a:ext uri="{FF2B5EF4-FFF2-40B4-BE49-F238E27FC236}">
                <a16:creationId xmlns:a16="http://schemas.microsoft.com/office/drawing/2014/main" id="{2FDAF128-FCE2-6E41-BD08-37BE0BA01DD5}"/>
              </a:ext>
            </a:extLst>
          </p:cNvPr>
          <p:cNvPicPr>
            <a:picLocks noGrp="1" noChangeAspect="1"/>
          </p:cNvPicPr>
          <p:nvPr>
            <p:ph idx="1"/>
          </p:nvPr>
        </p:nvPicPr>
        <p:blipFill>
          <a:blip r:embed="rId2"/>
          <a:stretch>
            <a:fillRect/>
          </a:stretch>
        </p:blipFill>
        <p:spPr>
          <a:xfrm>
            <a:off x="2855495" y="1825187"/>
            <a:ext cx="6063916" cy="4072119"/>
          </a:xfrm>
        </p:spPr>
      </p:pic>
    </p:spTree>
    <p:extLst>
      <p:ext uri="{BB962C8B-B14F-4D97-AF65-F5344CB8AC3E}">
        <p14:creationId xmlns:p14="http://schemas.microsoft.com/office/powerpoint/2010/main" val="162267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BCB8-D30A-E648-B5D1-400EE6F7BEEA}"/>
              </a:ext>
            </a:extLst>
          </p:cNvPr>
          <p:cNvSpPr>
            <a:spLocks noGrp="1"/>
          </p:cNvSpPr>
          <p:nvPr>
            <p:ph type="title"/>
          </p:nvPr>
        </p:nvSpPr>
        <p:spPr/>
        <p:txBody>
          <a:bodyPr/>
          <a:lstStyle/>
          <a:p>
            <a:r>
              <a:rPr lang="en-US" dirty="0" err="1"/>
              <a:t>Fedor</a:t>
            </a:r>
            <a:endParaRPr lang="en-US" dirty="0"/>
          </a:p>
        </p:txBody>
      </p:sp>
      <p:pic>
        <p:nvPicPr>
          <p:cNvPr id="5" name="Content Placeholder 4">
            <a:extLst>
              <a:ext uri="{FF2B5EF4-FFF2-40B4-BE49-F238E27FC236}">
                <a16:creationId xmlns:a16="http://schemas.microsoft.com/office/drawing/2014/main" id="{54354C80-DABB-0644-92D5-D4AF82D1D20F}"/>
              </a:ext>
            </a:extLst>
          </p:cNvPr>
          <p:cNvPicPr>
            <a:picLocks noGrp="1" noChangeAspect="1"/>
          </p:cNvPicPr>
          <p:nvPr>
            <p:ph idx="1"/>
          </p:nvPr>
        </p:nvPicPr>
        <p:blipFill>
          <a:blip r:embed="rId2"/>
          <a:stretch>
            <a:fillRect/>
          </a:stretch>
        </p:blipFill>
        <p:spPr>
          <a:xfrm>
            <a:off x="1276350" y="1886744"/>
            <a:ext cx="9639300" cy="4229100"/>
          </a:xfrm>
        </p:spPr>
      </p:pic>
    </p:spTree>
    <p:extLst>
      <p:ext uri="{BB962C8B-B14F-4D97-AF65-F5344CB8AC3E}">
        <p14:creationId xmlns:p14="http://schemas.microsoft.com/office/powerpoint/2010/main" val="181803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A30D3-2A2B-1047-B330-7B8343216CDF}"/>
              </a:ext>
            </a:extLst>
          </p:cNvPr>
          <p:cNvSpPr>
            <a:spLocks noGrp="1"/>
          </p:cNvSpPr>
          <p:nvPr>
            <p:ph type="title"/>
          </p:nvPr>
        </p:nvSpPr>
        <p:spPr/>
        <p:txBody>
          <a:bodyPr/>
          <a:lstStyle/>
          <a:p>
            <a:pPr algn="ctr"/>
            <a:r>
              <a:rPr lang="en-US" dirty="0" err="1"/>
              <a:t>Kukulin</a:t>
            </a:r>
            <a:endParaRPr lang="en-US" dirty="0"/>
          </a:p>
        </p:txBody>
      </p:sp>
      <p:pic>
        <p:nvPicPr>
          <p:cNvPr id="8" name="Content Placeholder 7">
            <a:extLst>
              <a:ext uri="{FF2B5EF4-FFF2-40B4-BE49-F238E27FC236}">
                <a16:creationId xmlns:a16="http://schemas.microsoft.com/office/drawing/2014/main" id="{52478516-DD71-AF41-81E0-25705AE1D3BC}"/>
              </a:ext>
            </a:extLst>
          </p:cNvPr>
          <p:cNvPicPr>
            <a:picLocks noGrp="1" noChangeAspect="1"/>
          </p:cNvPicPr>
          <p:nvPr>
            <p:ph idx="1"/>
          </p:nvPr>
        </p:nvPicPr>
        <p:blipFill rotWithShape="1">
          <a:blip r:embed="rId2"/>
          <a:srcRect r="1068" b="2500"/>
          <a:stretch/>
        </p:blipFill>
        <p:spPr>
          <a:xfrm>
            <a:off x="1696119" y="1476333"/>
            <a:ext cx="8229600" cy="2389814"/>
          </a:xfrm>
        </p:spPr>
      </p:pic>
      <p:pic>
        <p:nvPicPr>
          <p:cNvPr id="11" name="Content Placeholder 4">
            <a:extLst>
              <a:ext uri="{FF2B5EF4-FFF2-40B4-BE49-F238E27FC236}">
                <a16:creationId xmlns:a16="http://schemas.microsoft.com/office/drawing/2014/main" id="{E4BF42C6-3486-704B-B678-3F94F718DF2E}"/>
              </a:ext>
            </a:extLst>
          </p:cNvPr>
          <p:cNvPicPr>
            <a:picLocks noChangeAspect="1"/>
          </p:cNvPicPr>
          <p:nvPr/>
        </p:nvPicPr>
        <p:blipFill rotWithShape="1">
          <a:blip r:embed="rId3"/>
          <a:srcRect t="3445"/>
          <a:stretch/>
        </p:blipFill>
        <p:spPr>
          <a:xfrm>
            <a:off x="1696119" y="4363452"/>
            <a:ext cx="8229600" cy="1140409"/>
          </a:xfrm>
          <a:prstGeom prst="rect">
            <a:avLst/>
          </a:prstGeom>
        </p:spPr>
      </p:pic>
    </p:spTree>
    <p:extLst>
      <p:ext uri="{BB962C8B-B14F-4D97-AF65-F5344CB8AC3E}">
        <p14:creationId xmlns:p14="http://schemas.microsoft.com/office/powerpoint/2010/main" val="325950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6575</TotalTime>
  <Words>220</Words>
  <Application>Microsoft Macintosh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Contemporary Russian Short Stories </vt:lpstr>
      <vt:lpstr>Eduard Limonov</vt:lpstr>
      <vt:lpstr>National Bolsheviks</vt:lpstr>
      <vt:lpstr>Anisimova</vt:lpstr>
      <vt:lpstr>The Art of War</vt:lpstr>
      <vt:lpstr>PowerPoint Presentation</vt:lpstr>
      <vt:lpstr>Russian 2014 Annexation of Crimea</vt:lpstr>
      <vt:lpstr>Fedor</vt:lpstr>
      <vt:lpstr>Kukulin</vt:lpstr>
      <vt:lpstr>Prilepin, Sin, 2007 novel in stories</vt:lpstr>
      <vt:lpstr>Oushakine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Russian Short Stories </dc:title>
  <dc:creator>Jeremy Hicks</dc:creator>
  <cp:lastModifiedBy>Jeremy Hicks</cp:lastModifiedBy>
  <cp:revision>17</cp:revision>
  <dcterms:created xsi:type="dcterms:W3CDTF">2019-12-07T14:51:16Z</dcterms:created>
  <dcterms:modified xsi:type="dcterms:W3CDTF">2022-12-08T08:52:48Z</dcterms:modified>
</cp:coreProperties>
</file>