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8" r:id="rId3"/>
    <p:sldId id="277" r:id="rId4"/>
    <p:sldId id="263" r:id="rId5"/>
    <p:sldId id="257" r:id="rId6"/>
    <p:sldId id="265" r:id="rId7"/>
    <p:sldId id="269" r:id="rId8"/>
    <p:sldId id="280" r:id="rId9"/>
    <p:sldId id="259" r:id="rId10"/>
    <p:sldId id="281" r:id="rId11"/>
    <p:sldId id="282" r:id="rId12"/>
    <p:sldId id="283" r:id="rId13"/>
    <p:sldId id="284" r:id="rId14"/>
    <p:sldId id="285" r:id="rId15"/>
    <p:sldId id="286" r:id="rId16"/>
    <p:sldId id="260" r:id="rId17"/>
    <p:sldId id="261" r:id="rId18"/>
    <p:sldId id="262" r:id="rId19"/>
    <p:sldId id="271" r:id="rId20"/>
    <p:sldId id="287" r:id="rId21"/>
    <p:sldId id="288" r:id="rId22"/>
    <p:sldId id="289" r:id="rId23"/>
    <p:sldId id="266" r:id="rId24"/>
    <p:sldId id="276" r:id="rId25"/>
    <p:sldId id="268" r:id="rId26"/>
    <p:sldId id="267" r:id="rId27"/>
    <p:sldId id="272" r:id="rId28"/>
    <p:sldId id="290" r:id="rId29"/>
    <p:sldId id="273" r:id="rId30"/>
    <p:sldId id="291" r:id="rId31"/>
    <p:sldId id="292" r:id="rId32"/>
    <p:sldId id="275" r:id="rId33"/>
    <p:sldId id="293" r:id="rId34"/>
    <p:sldId id="294" r:id="rId35"/>
    <p:sldId id="264" r:id="rId36"/>
    <p:sldId id="295" r:id="rId37"/>
    <p:sldId id="296" r:id="rId38"/>
  </p:sldIdLst>
  <p:sldSz cx="12192000" cy="6858000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B287-D5C3-447D-8C47-EB1626F0AFBB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346D-5329-4C92-A837-1B1CC74BC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4B98-B610-4047-9FC6-2E3B302F7C47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6456-CBCD-4C6D-90CB-06BFCE192C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Not merely</a:t>
            </a:r>
            <a:r>
              <a:rPr lang="en-GB" b="1" i="1" baseline="0" dirty="0" smtClean="0"/>
              <a:t> an instrumental intention -&gt; </a:t>
            </a:r>
            <a:r>
              <a:rPr lang="en-GB" b="1" i="1" dirty="0" smtClean="0"/>
              <a:t>GP career   ...</a:t>
            </a:r>
            <a:r>
              <a:rPr lang="en-GB" b="1" i="1" dirty="0" err="1" smtClean="0"/>
              <a:t>probalby</a:t>
            </a:r>
            <a:r>
              <a:rPr lang="en-GB" b="1" i="1" baseline="0" dirty="0" smtClean="0"/>
              <a:t> lacks an evidence base (US data – different albeit converging  - context) </a:t>
            </a:r>
            <a:endParaRPr lang="en-GB" b="1" i="1" dirty="0" smtClean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 smtClean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Multi-</a:t>
            </a:r>
            <a:r>
              <a:rPr lang="en-GB" b="1" i="1" dirty="0" err="1" smtClean="0"/>
              <a:t>morbity</a:t>
            </a:r>
            <a:r>
              <a:rPr lang="en-GB" b="1" i="1" dirty="0" smtClean="0"/>
              <a:t>  &amp;  uncertainty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Excellent physicians – means excellent </a:t>
            </a:r>
            <a:r>
              <a:rPr lang="en-GB" b="0" i="1" u="sng" dirty="0" smtClean="0"/>
              <a:t>generalist</a:t>
            </a:r>
            <a:r>
              <a:rPr lang="en-GB" b="1" i="1" dirty="0" smtClean="0"/>
              <a:t>  - type of integrative , problem</a:t>
            </a:r>
            <a:r>
              <a:rPr lang="en-GB" b="1" i="1" baseline="0" dirty="0" smtClean="0"/>
              <a:t> based, complex problems solving &amp; person-centred </a:t>
            </a:r>
            <a:r>
              <a:rPr lang="en-GB" b="1" i="1" dirty="0" smtClean="0"/>
              <a:t>can be best</a:t>
            </a:r>
            <a:r>
              <a:rPr lang="en-GB" b="1" i="1" baseline="0" dirty="0" smtClean="0"/>
              <a:t> learned – in the current health system  in GP and/ or from GP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/>
              <a:t>In the golden years – when there was considerable untapped resource s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 err="1" smtClean="0"/>
              <a:t>takne</a:t>
            </a:r>
            <a:r>
              <a:rPr lang="en-GB" dirty="0" smtClean="0"/>
              <a:t> for granted .......focus was those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0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65" charset="-128"/>
              </a:rPr>
              <a:t>Take the pandora’s box, accept the issues and find a way of progressing – embracing small steps and producing a report and a way forward</a:t>
            </a:r>
          </a:p>
          <a:p>
            <a:pPr eaLnBrk="1" hangingPunct="1"/>
            <a:endParaRPr lang="en-US" smtClean="0"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ea typeface="ＭＳ Ｐゴシック" pitchFamily="-65" charset="-128"/>
              </a:rPr>
              <a:t>Lots more work to do</a:t>
            </a:r>
          </a:p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99E9E-8A1A-4CA2-AC0C-C3355B4B296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13 of its 19 wards being within the least prosperous 3% of wards in England and Wales. I can’t go into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detial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jsut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to flag up my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awereness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ofnthe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wider landscape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0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Timely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Salient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 </a:t>
            </a:r>
            <a:r>
              <a:rPr lang="en-GB" dirty="0" err="1" smtClean="0"/>
              <a:t>skiolls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coomunication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sclin</a:t>
            </a:r>
            <a:r>
              <a:rPr lang="en-GB" baseline="0" dirty="0" smtClean="0"/>
              <a:t> skills -  be careful how we frame our tasks – the subliminal messages  - our stock in trade is NOT taking blood pressures all day – how do we ensure we do not represent our immense and often beautifully rewarding endeavours as </a:t>
            </a:r>
            <a:r>
              <a:rPr lang="en-GB" baseline="0" dirty="0" err="1" smtClean="0"/>
              <a:t>intellutual</a:t>
            </a:r>
            <a:r>
              <a:rPr lang="en-GB" baseline="0" dirty="0" smtClean="0"/>
              <a:t> limited  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lack toys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technology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Greatest</a:t>
            </a:r>
            <a:r>
              <a:rPr lang="en-GB" baseline="0" dirty="0" smtClean="0"/>
              <a:t> kit is in between our ears out and proud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0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Integrated approaches to interventions</a:t>
            </a:r>
            <a:r>
              <a:rPr lang="en-GB" baseline="0" dirty="0" smtClean="0"/>
              <a:t> </a:t>
            </a:r>
            <a:r>
              <a:rPr lang="en-GB" dirty="0" smtClean="0"/>
              <a:t> both individual patients and to</a:t>
            </a:r>
            <a:r>
              <a:rPr lang="en-GB" baseline="0" dirty="0" smtClean="0"/>
              <a:t> public health and population challenges </a:t>
            </a:r>
          </a:p>
          <a:p>
            <a:r>
              <a:rPr lang="en-GB" baseline="0" dirty="0" smtClean="0"/>
              <a:t>Drivers for integration practical and intellectual .....6 weeks is excellent – </a:t>
            </a:r>
            <a:r>
              <a:rPr lang="en-GB" b="1" baseline="0" dirty="0" smtClean="0"/>
              <a:t>what about over 3 year? In a longitudinal POST hospital  </a:t>
            </a:r>
          </a:p>
          <a:p>
            <a:r>
              <a:rPr lang="en-GB" baseline="0" dirty="0" smtClean="0"/>
              <a:t>GBD  - </a:t>
            </a:r>
            <a:r>
              <a:rPr lang="en-GB" baseline="0" dirty="0" err="1" smtClean="0"/>
              <a:t>Multimorbitidity</a:t>
            </a:r>
            <a:r>
              <a:rPr lang="en-GB" baseline="0" dirty="0" smtClean="0"/>
              <a:t> &amp; </a:t>
            </a:r>
            <a:r>
              <a:rPr lang="en-GB" baseline="0" dirty="0" err="1" smtClean="0"/>
              <a:t>polypharmacy</a:t>
            </a:r>
            <a:r>
              <a:rPr lang="en-GB" baseline="0" dirty="0" smtClean="0"/>
              <a:t> UK and local characteristic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5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just learning  in “health system</a:t>
            </a:r>
            <a:r>
              <a:rPr lang="en-GB" baseline="0" dirty="0" smtClean="0"/>
              <a:t>  spaces” build on year 1 Medicine In Society community profile </a:t>
            </a:r>
          </a:p>
          <a:p>
            <a:r>
              <a:rPr lang="en-GB" dirty="0" smtClean="0"/>
              <a:t>I</a:t>
            </a:r>
            <a:r>
              <a:rPr lang="en-GB" baseline="0" dirty="0" smtClean="0"/>
              <a:t> bring expertise in embedded SDH &amp; health systems – Take for example child development and obesity – greatest health gain requires understanding impact of politics, policy, and health economics /health systems interventions  : </a:t>
            </a:r>
            <a:r>
              <a:rPr lang="en-GB" b="1" baseline="0" dirty="0" err="1" smtClean="0"/>
              <a:t>intersectoral</a:t>
            </a:r>
            <a:r>
              <a:rPr lang="en-GB" b="1" baseline="0" dirty="0" smtClean="0"/>
              <a:t> advocacy projects  </a:t>
            </a:r>
            <a:r>
              <a:rPr lang="en-GB" baseline="0" dirty="0" smtClean="0"/>
              <a:t>focussing on transport, built environment , education, poverty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1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37CE5-7833-4775-88CE-62016CEC11FD}" type="slidenum">
              <a:rPr lang="en-GB">
                <a:latin typeface="Arial" charset="0"/>
                <a:cs typeface="Arial" charset="0"/>
              </a:rPr>
              <a:pPr/>
              <a:t>27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Proximity – look at the master’s face – generally active engagement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Sushi chef is an interesting exceptions and raising questions about what can be learned thru </a:t>
            </a:r>
            <a:r>
              <a:rPr lang="en-GB" b="1" dirty="0" smtClean="0">
                <a:latin typeface="Arial" charset="0"/>
                <a:cs typeface="Arial" charset="0"/>
              </a:rPr>
              <a:t>observation</a:t>
            </a:r>
            <a:r>
              <a:rPr lang="en-GB" dirty="0" smtClean="0">
                <a:latin typeface="Arial" charset="0"/>
                <a:cs typeface="Arial" charset="0"/>
              </a:rPr>
              <a:t> alone – they a re not allowed dot touch the tools for 3 months 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Questions about merits of :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Observing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Performing observed 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Performing alone </a:t>
            </a:r>
          </a:p>
          <a:p>
            <a:pPr marL="228600" indent="-228600"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But note  = associate with craft NOT profession – a bigger question – what are we doing – what make’s it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Profession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2. a university / academic pursuit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41D9F-2B8B-448E-BF5D-CE3D8C998BC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5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9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D067-E10E-4B45-A022-1D26B5C91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7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0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jgp.org/content/early/2017/02/27/bjgp17X68988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moods.files.wordpress.com/2012/11/a-unique-art-of-restore-order-by-ursus-wehrli-023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1763"/>
            <a:ext cx="9144000" cy="1868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i="1" dirty="0" smtClean="0"/>
              <a:t>GP </a:t>
            </a:r>
            <a:r>
              <a:rPr lang="en-GB" b="1" i="1" dirty="0"/>
              <a:t>tutors – Inspiring the next generation</a:t>
            </a:r>
            <a:r>
              <a:rPr lang="en-GB" b="1" i="1" dirty="0" smtClean="0"/>
              <a:t>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4000" b="1" dirty="0" smtClean="0"/>
              <a:t>Implementing the Wass report </a:t>
            </a:r>
            <a:endParaRPr lang="en-GB" sz="4000" b="1" dirty="0"/>
          </a:p>
        </p:txBody>
      </p:sp>
      <p:pic>
        <p:nvPicPr>
          <p:cNvPr id="3379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1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7942" y="653143"/>
            <a:ext cx="9085944" cy="77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468"/>
            <a:ext cx="10515600" cy="1325563"/>
          </a:xfrm>
        </p:spPr>
        <p:txBody>
          <a:bodyPr/>
          <a:lstStyle/>
          <a:p>
            <a:r>
              <a:rPr lang="en-GB" b="1" dirty="0" smtClean="0"/>
              <a:t>In the headlines </a:t>
            </a:r>
            <a:br>
              <a:rPr lang="en-GB" b="1" dirty="0" smtClean="0"/>
            </a:br>
            <a:r>
              <a:rPr lang="en-GB" b="1" i="1" dirty="0" smtClean="0">
                <a:solidFill>
                  <a:srgbClr val="0070C0"/>
                </a:solidFill>
              </a:rPr>
              <a:t>Slump in GPs "disastrous"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9" y="1709510"/>
            <a:ext cx="5453743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Efforts to recruit more GPs are not bearing fruit </a:t>
            </a:r>
          </a:p>
          <a:p>
            <a:r>
              <a:rPr lang="en-GB" dirty="0" smtClean="0"/>
              <a:t>Numbers continue to decline. </a:t>
            </a:r>
          </a:p>
          <a:p>
            <a:r>
              <a:rPr lang="en-GB" dirty="0" smtClean="0"/>
              <a:t>“These figures clearly demonstrate that the crisis in general practice is getting worse, not better.”</a:t>
            </a:r>
          </a:p>
          <a:p>
            <a:pPr>
              <a:buNone/>
            </a:pPr>
            <a:r>
              <a:rPr lang="en-GB" b="1" dirty="0" smtClean="0"/>
              <a:t> 26/01/2017 </a:t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75658" y="762205"/>
            <a:ext cx="2870200" cy="40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3315" y="812800"/>
            <a:ext cx="6970486" cy="5364163"/>
          </a:xfrm>
        </p:spPr>
        <p:txBody>
          <a:bodyPr>
            <a:normAutofit/>
          </a:bodyPr>
          <a:lstStyle/>
          <a:p>
            <a:r>
              <a:rPr lang="en-GB" dirty="0" smtClean="0"/>
              <a:t>GP workload has grown : volume &amp; complexity. </a:t>
            </a:r>
          </a:p>
          <a:p>
            <a:r>
              <a:rPr lang="en-GB" dirty="0" smtClean="0"/>
              <a:t>15 per cent overall increase in contacts</a:t>
            </a:r>
          </a:p>
          <a:p>
            <a:r>
              <a:rPr lang="en-GB" dirty="0" smtClean="0"/>
              <a:t>a 13 per cent increase in face-to-face contacts </a:t>
            </a:r>
          </a:p>
          <a:p>
            <a:r>
              <a:rPr lang="en-GB" dirty="0" smtClean="0"/>
              <a:t> 63 per cent increase in telephone contacts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Retirement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Burnout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Work-life balance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BB1F92"/>
                </a:solidFill>
              </a:rPr>
              <a:t>Wass</a:t>
            </a:r>
            <a:r>
              <a:rPr lang="en-GB" b="1" dirty="0" smtClean="0">
                <a:solidFill>
                  <a:srgbClr val="BB1F92"/>
                </a:solidFill>
              </a:rPr>
              <a:t> Report  - 8 sections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825625"/>
            <a:ext cx="1156788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1: Goals : to explore factors influencing general practice as a career choice.</a:t>
            </a:r>
          </a:p>
          <a:p>
            <a:r>
              <a:rPr lang="en-GB" dirty="0" smtClean="0"/>
              <a:t>2: Serious tensions at the primary – secondary care interface</a:t>
            </a:r>
          </a:p>
          <a:p>
            <a:r>
              <a:rPr lang="en-GB" dirty="0" smtClean="0"/>
              <a:t>3: Student experience </a:t>
            </a:r>
            <a:r>
              <a:rPr lang="en-GB" i="1" u="sng" dirty="0" smtClean="0"/>
              <a:t>before</a:t>
            </a:r>
            <a:r>
              <a:rPr lang="en-GB" dirty="0" smtClean="0"/>
              <a:t> medical school entry</a:t>
            </a:r>
          </a:p>
          <a:p>
            <a:r>
              <a:rPr lang="en-GB" dirty="0" smtClean="0"/>
              <a:t>4: Influence of the formal curriculum</a:t>
            </a:r>
          </a:p>
          <a:p>
            <a:r>
              <a:rPr lang="en-GB" dirty="0" smtClean="0"/>
              <a:t>5: Influence of the informal curriculum</a:t>
            </a:r>
          </a:p>
          <a:p>
            <a:r>
              <a:rPr lang="en-GB" dirty="0" smtClean="0"/>
              <a:t>6: Influence of the hidden curriculum</a:t>
            </a:r>
          </a:p>
          <a:p>
            <a:r>
              <a:rPr lang="en-GB" dirty="0" smtClean="0"/>
              <a:t>7: External influences: the RCGP and SAPC</a:t>
            </a:r>
          </a:p>
          <a:p>
            <a:r>
              <a:rPr lang="en-GB" dirty="0" smtClean="0"/>
              <a:t>8: Student expectations on graduation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Section 4: the influence of the </a:t>
            </a:r>
            <a:r>
              <a:rPr lang="en-GB" sz="3600" b="1" u="sng" dirty="0" smtClean="0">
                <a:solidFill>
                  <a:srgbClr val="0070C0"/>
                </a:solidFill>
              </a:rPr>
              <a:t>formal</a:t>
            </a:r>
            <a:r>
              <a:rPr lang="en-GB" sz="3600" b="1" dirty="0" smtClean="0">
                <a:solidFill>
                  <a:srgbClr val="0070C0"/>
                </a:solidFill>
              </a:rPr>
              <a:t> curriculum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20800"/>
            <a:ext cx="10101943" cy="4856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63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5:</a:t>
            </a:r>
          </a:p>
          <a:p>
            <a:r>
              <a:rPr lang="en-GB" sz="2900" dirty="0" smtClean="0"/>
              <a:t>Revise curricula to reflect the </a:t>
            </a:r>
            <a:r>
              <a:rPr lang="en-GB" sz="2900" b="1" u="sng" dirty="0" smtClean="0"/>
              <a:t>patient journey</a:t>
            </a:r>
            <a:r>
              <a:rPr lang="en-GB" sz="2900" dirty="0" smtClean="0"/>
              <a:t> &amp;  </a:t>
            </a:r>
            <a:r>
              <a:rPr lang="en-GB" sz="2900" b="1" u="sng" dirty="0" smtClean="0"/>
              <a:t>prepared for future health and care delivery.</a:t>
            </a:r>
            <a:endParaRPr lang="en-GB" sz="2900" dirty="0" smtClean="0"/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GMC review its Outcomes for Graduates in one year</a:t>
            </a:r>
          </a:p>
          <a:p>
            <a:endParaRPr lang="en-GB" dirty="0" smtClean="0"/>
          </a:p>
          <a:p>
            <a:pPr>
              <a:buNone/>
            </a:pPr>
            <a:r>
              <a:rPr lang="en-GB" sz="62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6:</a:t>
            </a:r>
          </a:p>
          <a:p>
            <a:r>
              <a:rPr lang="en-GB" sz="2900" dirty="0" smtClean="0"/>
              <a:t>Students should recognise </a:t>
            </a:r>
            <a:r>
              <a:rPr lang="en-GB" sz="2900" b="1" u="sng" dirty="0" smtClean="0"/>
              <a:t>breadth and complexity</a:t>
            </a:r>
            <a:r>
              <a:rPr lang="en-GB" sz="2900" dirty="0" smtClean="0"/>
              <a:t> of GP as </a:t>
            </a:r>
            <a:r>
              <a:rPr lang="en-GB" sz="2900" b="1" u="sng" dirty="0" smtClean="0"/>
              <a:t>intellectual challenge</a:t>
            </a:r>
            <a:r>
              <a:rPr lang="en-GB" sz="2900" dirty="0" smtClean="0"/>
              <a:t>. </a:t>
            </a:r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Medical Schools</a:t>
            </a:r>
          </a:p>
          <a:p>
            <a:r>
              <a:rPr lang="en-GB" sz="2900" b="1" dirty="0" smtClean="0"/>
              <a:t>Supported by: </a:t>
            </a:r>
            <a:r>
              <a:rPr lang="en-GB" sz="2900" dirty="0" smtClean="0"/>
              <a:t>GMC RCGP SAPC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62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7:</a:t>
            </a:r>
          </a:p>
          <a:p>
            <a:r>
              <a:rPr lang="en-GB" sz="2900" dirty="0" smtClean="0"/>
              <a:t>General practice should be </a:t>
            </a:r>
            <a:r>
              <a:rPr lang="en-GB" sz="2900" b="1" u="sng" dirty="0" smtClean="0"/>
              <a:t>recognised as a specialty</a:t>
            </a:r>
            <a:r>
              <a:rPr lang="en-GB" sz="2900" dirty="0" smtClean="0"/>
              <a:t> </a:t>
            </a:r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GMC</a:t>
            </a:r>
          </a:p>
          <a:p>
            <a:r>
              <a:rPr lang="en-GB" sz="2900" b="1" dirty="0" smtClean="0"/>
              <a:t>Supported by: </a:t>
            </a:r>
            <a:r>
              <a:rPr lang="en-GB" sz="2900" dirty="0" smtClean="0"/>
              <a:t>BMA RCGP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Section 5: the influence of the </a:t>
            </a:r>
            <a:r>
              <a:rPr lang="en-GB" b="1" u="sng" dirty="0" smtClean="0">
                <a:solidFill>
                  <a:srgbClr val="0070C0"/>
                </a:solidFill>
              </a:rPr>
              <a:t>informal</a:t>
            </a:r>
            <a:r>
              <a:rPr lang="en-GB" b="1" dirty="0" smtClean="0">
                <a:solidFill>
                  <a:srgbClr val="0070C0"/>
                </a:solidFill>
              </a:rPr>
              <a:t> curriculum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8:</a:t>
            </a:r>
          </a:p>
          <a:p>
            <a:r>
              <a:rPr lang="en-GB" sz="2200" b="1" dirty="0" smtClean="0"/>
              <a:t>An increase in UG general practice placements </a:t>
            </a:r>
            <a:r>
              <a:rPr lang="en-GB" sz="2200" b="1" u="sng" dirty="0" smtClean="0"/>
              <a:t>must address improved quality, content, timing and variety</a:t>
            </a:r>
            <a:r>
              <a:rPr lang="en-GB" sz="2200" dirty="0" smtClean="0"/>
              <a:t>. </a:t>
            </a:r>
          </a:p>
          <a:p>
            <a:r>
              <a:rPr lang="en-GB" sz="2200" b="1" dirty="0" smtClean="0"/>
              <a:t>Lead Responsibility: </a:t>
            </a:r>
            <a:r>
              <a:rPr lang="en-GB" sz="2200" dirty="0" smtClean="0"/>
              <a:t>Medical Schools</a:t>
            </a:r>
          </a:p>
          <a:p>
            <a:pPr>
              <a:buNone/>
            </a:pPr>
            <a:r>
              <a:rPr lang="en-GB" sz="2200" b="1" dirty="0" smtClean="0"/>
              <a:t> </a:t>
            </a:r>
            <a:endParaRPr lang="en-GB" sz="2200" dirty="0" smtClean="0"/>
          </a:p>
          <a:p>
            <a:r>
              <a:rPr lang="en-GB" sz="44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9:</a:t>
            </a:r>
          </a:p>
          <a:p>
            <a:r>
              <a:rPr lang="en-GB" sz="2000" dirty="0" smtClean="0"/>
              <a:t>Positive and enthusiastic </a:t>
            </a:r>
            <a:r>
              <a:rPr lang="en-GB" sz="2000" b="1" u="sng" dirty="0" smtClean="0"/>
              <a:t>GP role models </a:t>
            </a:r>
            <a:r>
              <a:rPr lang="en-GB" sz="2000" dirty="0" smtClean="0"/>
              <a:t> identified and </a:t>
            </a:r>
            <a:r>
              <a:rPr lang="en-GB" sz="2000" b="1" u="sng" dirty="0" smtClean="0"/>
              <a:t>made visible </a:t>
            </a:r>
            <a:r>
              <a:rPr lang="en-GB" sz="2000" dirty="0" smtClean="0"/>
              <a:t>across all medical schools. Including </a:t>
            </a:r>
            <a:r>
              <a:rPr lang="en-GB" sz="2000" b="1" u="sng" dirty="0" smtClean="0"/>
              <a:t>near peers</a:t>
            </a:r>
            <a:r>
              <a:rPr lang="en-GB" sz="2000" dirty="0" smtClean="0"/>
              <a:t> in training.</a:t>
            </a:r>
          </a:p>
          <a:p>
            <a:r>
              <a:rPr lang="en-GB" sz="2000" b="1" dirty="0" smtClean="0"/>
              <a:t>Lead Responsibility: </a:t>
            </a:r>
            <a:r>
              <a:rPr lang="en-GB" sz="2000" dirty="0" smtClean="0"/>
              <a:t>Medical Schools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Section 6: the influence of the </a:t>
            </a:r>
            <a:r>
              <a:rPr lang="en-GB" b="1" u="sng" dirty="0" smtClean="0">
                <a:solidFill>
                  <a:srgbClr val="0070C0"/>
                </a:solidFill>
              </a:rPr>
              <a:t>hidden</a:t>
            </a:r>
            <a:r>
              <a:rPr lang="en-GB" b="1" dirty="0" smtClean="0">
                <a:solidFill>
                  <a:srgbClr val="0070C0"/>
                </a:solidFill>
              </a:rPr>
              <a:t> curriculum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3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11:</a:t>
            </a:r>
          </a:p>
          <a:p>
            <a:r>
              <a:rPr lang="en-GB" b="1" dirty="0" smtClean="0"/>
              <a:t>Tackle undermining of general practice</a:t>
            </a:r>
            <a:r>
              <a:rPr lang="en-GB" dirty="0" smtClean="0"/>
              <a:t> across medical schools (including by GPs )</a:t>
            </a:r>
          </a:p>
          <a:p>
            <a:pPr lvl="1"/>
            <a:r>
              <a:rPr lang="en-GB" dirty="0" smtClean="0"/>
              <a:t>(</a:t>
            </a:r>
            <a:r>
              <a:rPr lang="en-GB" sz="2000" dirty="0" smtClean="0"/>
              <a:t>1) incorporating ANTI-“undermining” into Faculty development</a:t>
            </a:r>
          </a:p>
          <a:p>
            <a:pPr lvl="1"/>
            <a:r>
              <a:rPr lang="en-GB" sz="2000" dirty="0" smtClean="0"/>
              <a:t>(2) teaching students about the hidden curriculum</a:t>
            </a:r>
          </a:p>
          <a:p>
            <a:pPr lvl="1"/>
            <a:r>
              <a:rPr lang="en-GB" sz="2000" dirty="0" smtClean="0"/>
              <a:t>(3) developing student self-assertiveness to question denigration (BASHING) </a:t>
            </a:r>
          </a:p>
          <a:p>
            <a:pPr lvl="1"/>
            <a:r>
              <a:rPr lang="en-GB" sz="2000" dirty="0" smtClean="0"/>
              <a:t>(4) improved feedback mechanisms to enable students to report safely on any serious undermining whilst on placement</a:t>
            </a:r>
          </a:p>
          <a:p>
            <a:pPr lvl="1"/>
            <a:r>
              <a:rPr lang="en-GB" sz="2000" dirty="0" smtClean="0"/>
              <a:t>(5) create a professional positive culture of respect.</a:t>
            </a:r>
          </a:p>
          <a:p>
            <a:endParaRPr lang="en-GB" dirty="0" smtClean="0"/>
          </a:p>
          <a:p>
            <a:r>
              <a:rPr lang="en-GB" b="1" dirty="0" smtClean="0"/>
              <a:t>Lead Responsibility: </a:t>
            </a:r>
            <a:r>
              <a:rPr lang="en-GB" dirty="0" smtClean="0"/>
              <a:t>Medical Schools</a:t>
            </a:r>
          </a:p>
          <a:p>
            <a:r>
              <a:rPr lang="en-GB" b="1" dirty="0" smtClean="0"/>
              <a:t>Supported by: </a:t>
            </a:r>
            <a:r>
              <a:rPr lang="en-GB" dirty="0" smtClean="0"/>
              <a:t>All Medical Royal Colleges </a:t>
            </a:r>
            <a:r>
              <a:rPr lang="en-GB" dirty="0" err="1" smtClean="0"/>
              <a:t>AoMRC</a:t>
            </a:r>
            <a:r>
              <a:rPr lang="en-GB" dirty="0" smtClean="0"/>
              <a:t> GMC HEE MSC RCGP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ita\Documents\My Dropbox\Personal AB\QMU\Hidden curriculum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86" y="2089524"/>
            <a:ext cx="10551885" cy="37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970315" y="2696028"/>
            <a:ext cx="1447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1686" y="2859315"/>
            <a:ext cx="18288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rot="5400000">
            <a:off x="4472215" y="3430814"/>
            <a:ext cx="1143000" cy="5029200"/>
          </a:xfrm>
          <a:prstGeom prst="rightBrace">
            <a:avLst>
              <a:gd name="adj1" fmla="val 8333"/>
              <a:gd name="adj2" fmla="val 48846"/>
            </a:avLst>
          </a:prstGeom>
          <a:ln w="57150">
            <a:solidFill>
              <a:srgbClr val="BB1F9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2286" y="489858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solidFill>
                  <a:srgbClr val="BB1F92"/>
                </a:solidFill>
              </a:rPr>
              <a:t>Wass</a:t>
            </a:r>
            <a:r>
              <a:rPr lang="en-GB" sz="2500" b="1" dirty="0">
                <a:solidFill>
                  <a:srgbClr val="BB1F92"/>
                </a:solidFill>
              </a:rPr>
              <a:t> Recommendation 6 &amp; 11: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Tackle undermining of GPs</a:t>
            </a:r>
            <a:endParaRPr lang="en-GB" sz="2500" dirty="0">
              <a:solidFill>
                <a:srgbClr val="BB1F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Highlight intellectual challenge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Intellectually under-stimulating 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1"/>
            <a:ext cx="2755962" cy="16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1" y="1295400"/>
            <a:ext cx="1990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1"/>
            <a:ext cx="2381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1" y="3733801"/>
            <a:ext cx="1920727" cy="28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988" y="3810000"/>
            <a:ext cx="2822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1" y="1447801"/>
            <a:ext cx="2276475" cy="18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6096000"/>
            <a:ext cx="579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All images: </a:t>
            </a:r>
            <a:r>
              <a:rPr lang="en-GB" dirty="0" err="1"/>
              <a:t>Wass</a:t>
            </a:r>
            <a:r>
              <a:rPr lang="en-GB" dirty="0"/>
              <a:t> Report (By choice-not by chance , 2016)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mage brain electrical 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Unpack and share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4400" dirty="0" smtClean="0"/>
              <a:t>Project </a:t>
            </a:r>
            <a:r>
              <a:rPr lang="en-GB" sz="4400" dirty="0">
                <a:solidFill>
                  <a:srgbClr val="FF0000"/>
                </a:solidFill>
              </a:rPr>
              <a:t>pride</a:t>
            </a:r>
            <a:r>
              <a:rPr lang="en-GB" sz="4400" dirty="0"/>
              <a:t>, enthusiasm </a:t>
            </a:r>
            <a:endParaRPr lang="en-GB" sz="4400" dirty="0" smtClean="0"/>
          </a:p>
          <a:p>
            <a:pPr lvl="0"/>
            <a:r>
              <a:rPr lang="en-GB" sz="4400" dirty="0" smtClean="0"/>
              <a:t>Positive </a:t>
            </a:r>
            <a:r>
              <a:rPr lang="en-GB" sz="4400" dirty="0"/>
              <a:t>morale in general practice</a:t>
            </a:r>
          </a:p>
          <a:p>
            <a:pPr lvl="0"/>
            <a:r>
              <a:rPr lang="en-GB" sz="4400" dirty="0"/>
              <a:t>Promoting </a:t>
            </a:r>
            <a:r>
              <a:rPr lang="en-GB" sz="4400" dirty="0" smtClean="0"/>
              <a:t>scholarship</a:t>
            </a:r>
          </a:p>
          <a:p>
            <a:pPr lvl="0"/>
            <a:r>
              <a:rPr lang="en-GB" sz="4400" dirty="0" smtClean="0"/>
              <a:t> highlight </a:t>
            </a:r>
            <a:r>
              <a:rPr lang="en-GB" sz="4400" dirty="0" smtClean="0">
                <a:solidFill>
                  <a:srgbClr val="FF0000"/>
                </a:solidFill>
              </a:rPr>
              <a:t>intellectual </a:t>
            </a:r>
            <a:r>
              <a:rPr lang="en-GB" sz="4400" dirty="0">
                <a:solidFill>
                  <a:srgbClr val="FF0000"/>
                </a:solidFill>
              </a:rPr>
              <a:t>basis </a:t>
            </a:r>
            <a:endParaRPr lang="en-GB" sz="4400" dirty="0" smtClean="0">
              <a:solidFill>
                <a:srgbClr val="FF0000"/>
              </a:solidFill>
            </a:endParaRPr>
          </a:p>
          <a:p>
            <a:pPr lvl="0"/>
            <a:r>
              <a:rPr lang="en-GB" sz="4400" dirty="0" smtClean="0"/>
              <a:t>opportunity </a:t>
            </a:r>
            <a:r>
              <a:rPr lang="en-GB" sz="4400" dirty="0"/>
              <a:t>for </a:t>
            </a:r>
            <a:r>
              <a:rPr lang="en-GB" sz="4400" dirty="0">
                <a:solidFill>
                  <a:srgbClr val="FF0000"/>
                </a:solidFill>
              </a:rPr>
              <a:t>innovation</a:t>
            </a:r>
            <a:r>
              <a:rPr lang="en-GB" sz="4400" dirty="0"/>
              <a:t> </a:t>
            </a:r>
            <a:r>
              <a:rPr lang="en-GB" sz="4400" dirty="0" smtClean="0"/>
              <a:t>(students and GP tutors )</a:t>
            </a: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08786" y="522515"/>
            <a:ext cx="5525964" cy="34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image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1763"/>
            <a:ext cx="9144000" cy="1868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i="1" dirty="0" smtClean="0"/>
              <a:t>GP </a:t>
            </a:r>
            <a:r>
              <a:rPr lang="en-GB" b="1" i="1" dirty="0"/>
              <a:t>tutors – Inspiring the next generation</a:t>
            </a:r>
            <a:r>
              <a:rPr lang="en-GB" b="1" i="1" dirty="0" smtClean="0"/>
              <a:t>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4000" b="1" dirty="0" smtClean="0"/>
              <a:t>Implementing the Wass report </a:t>
            </a:r>
            <a:endParaRPr lang="en-GB" sz="4000" b="1" dirty="0"/>
          </a:p>
        </p:txBody>
      </p:sp>
      <p:pic>
        <p:nvPicPr>
          <p:cNvPr id="3379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1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works ??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Placements </a:t>
            </a:r>
          </a:p>
          <a:p>
            <a:r>
              <a:rPr lang="en-GB" dirty="0" smtClean="0"/>
              <a:t>Curriculum choices &amp; Expectations </a:t>
            </a:r>
          </a:p>
          <a:p>
            <a:r>
              <a:rPr lang="en-GB" dirty="0" smtClean="0"/>
              <a:t>Patients </a:t>
            </a:r>
          </a:p>
          <a:p>
            <a:r>
              <a:rPr lang="en-GB" dirty="0" smtClean="0"/>
              <a:t>Feedback </a:t>
            </a:r>
          </a:p>
          <a:p>
            <a:r>
              <a:rPr lang="en-GB" dirty="0" smtClean="0"/>
              <a:t>Rewards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Placements  Evidence base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Volume of exposure – the more the better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Type of exposure – longer blocks better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Focus of exposure  - </a:t>
            </a:r>
            <a:r>
              <a:rPr lang="en-GB" sz="3800" dirty="0" smtClean="0">
                <a:hlinkClick r:id="rId2"/>
              </a:rPr>
              <a:t>“authentic”  versus “</a:t>
            </a:r>
            <a:r>
              <a:rPr lang="en-GB" sz="3800" i="1" dirty="0" err="1" smtClean="0">
                <a:hlinkClick r:id="rId2"/>
              </a:rPr>
              <a:t>specialoid</a:t>
            </a:r>
            <a:r>
              <a:rPr lang="en-GB" sz="3800" dirty="0" smtClean="0">
                <a:hlinkClick r:id="rId2"/>
              </a:rPr>
              <a:t>” </a:t>
            </a:r>
          </a:p>
          <a:p>
            <a:endParaRPr lang="en-GB" sz="3800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sz="1600" dirty="0" smtClean="0">
                <a:hlinkClick r:id="rId2"/>
              </a:rPr>
              <a:t>Exposure of undergraduates to authentic GP teaching and subsequent entry to GP training: a quantitative study of UK medical schools</a:t>
            </a:r>
            <a:endParaRPr lang="en-GB" sz="1600" dirty="0" smtClean="0"/>
          </a:p>
          <a:p>
            <a:r>
              <a:rPr lang="en-GB" sz="1600" dirty="0" smtClean="0"/>
              <a:t>Hugh </a:t>
            </a:r>
            <a:r>
              <a:rPr lang="en-GB" sz="1600" dirty="0" err="1" smtClean="0"/>
              <a:t>Alberti</a:t>
            </a:r>
            <a:r>
              <a:rPr lang="en-GB" sz="1600" dirty="0" smtClean="0"/>
              <a:t>, Hannah </a:t>
            </a:r>
            <a:r>
              <a:rPr lang="en-GB" sz="1600" dirty="0" err="1" smtClean="0"/>
              <a:t>Randles</a:t>
            </a:r>
            <a:r>
              <a:rPr lang="en-GB" sz="1600" dirty="0" smtClean="0"/>
              <a:t>, Alex Harding and Robert McKinley</a:t>
            </a:r>
          </a:p>
          <a:p>
            <a:r>
              <a:rPr lang="en-GB" sz="1600" dirty="0" smtClean="0">
                <a:hlinkClick r:id="rId2"/>
              </a:rPr>
              <a:t>Influences on Students' Career Decisions Concerning General Practice: A Focus Group Study </a:t>
            </a:r>
          </a:p>
          <a:p>
            <a:r>
              <a:rPr lang="en-GB" sz="1600" dirty="0" smtClean="0"/>
              <a:t>S Nicholson et al. Br J Gen </a:t>
            </a:r>
            <a:r>
              <a:rPr lang="en-GB" sz="1600" dirty="0" err="1" smtClean="0"/>
              <a:t>Pract</a:t>
            </a:r>
            <a:r>
              <a:rPr lang="en-GB" sz="1600" dirty="0" smtClean="0"/>
              <a:t> 66 (651</a:t>
            </a:r>
          </a:p>
          <a:p>
            <a:endParaRPr lang="en-GB" sz="1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ursus - deconstruction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72830" y="1066800"/>
            <a:ext cx="9195171" cy="39366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82886" y="5910943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u="sng" dirty="0" err="1">
                <a:solidFill>
                  <a:srgbClr val="0070C0"/>
                </a:solidFill>
              </a:rPr>
              <a:t>Ursus</a:t>
            </a:r>
            <a:r>
              <a:rPr lang="en-GB" sz="1400" u="sng" dirty="0">
                <a:solidFill>
                  <a:srgbClr val="0070C0"/>
                </a:solidFill>
              </a:rPr>
              <a:t> </a:t>
            </a:r>
            <a:r>
              <a:rPr lang="en-GB" sz="1400" u="sng" dirty="0" err="1">
                <a:solidFill>
                  <a:srgbClr val="0070C0"/>
                </a:solidFill>
              </a:rPr>
              <a:t>Wehrli</a:t>
            </a:r>
            <a:r>
              <a:rPr lang="en-GB" sz="1400" u="sng" dirty="0">
                <a:solidFill>
                  <a:srgbClr val="0070C0"/>
                </a:solidFill>
              </a:rPr>
              <a:t>  “Tidying Up Art</a:t>
            </a:r>
            <a:r>
              <a:rPr lang="en-GB" dirty="0"/>
              <a:t>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74372" y="5469039"/>
            <a:ext cx="632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Longer Placements in general practice – “authentic experience 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Feedback Creating the virtuous cycle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Tutor feedback to student </a:t>
            </a:r>
          </a:p>
          <a:p>
            <a:endParaRPr lang="en-GB" sz="3600" dirty="0" smtClean="0"/>
          </a:p>
          <a:p>
            <a:r>
              <a:rPr lang="en-GB" sz="3600" dirty="0" smtClean="0"/>
              <a:t>Student feedback on tutors </a:t>
            </a:r>
          </a:p>
          <a:p>
            <a:pPr lvl="1"/>
            <a:r>
              <a:rPr lang="en-GB" sz="3200" dirty="0" smtClean="0"/>
              <a:t> questionnaires  </a:t>
            </a:r>
          </a:p>
          <a:p>
            <a:pPr lvl="2"/>
            <a:r>
              <a:rPr lang="en-GB" sz="2800" dirty="0" smtClean="0"/>
              <a:t>alignment </a:t>
            </a:r>
          </a:p>
          <a:p>
            <a:pPr lvl="2"/>
            <a:r>
              <a:rPr lang="en-GB" sz="2800" dirty="0" smtClean="0"/>
              <a:t>Increase response rate</a:t>
            </a:r>
          </a:p>
          <a:p>
            <a:pPr lvl="2"/>
            <a:r>
              <a:rPr lang="en-GB" sz="2800" dirty="0" smtClean="0"/>
              <a:t>Change oriented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New pedagogic choices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>
              <a:solidFill>
                <a:srgbClr val="80008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800080"/>
                </a:solidFill>
              </a:rPr>
              <a:t>Competency-based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Clarity for: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Learners 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 smtClean="0"/>
              <a:t>Assessments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Regulators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Measurable outcomes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Technical , procedural , reflec</a:t>
            </a:r>
            <a:r>
              <a:rPr lang="en-GB" dirty="0"/>
              <a:t>t</a:t>
            </a:r>
            <a:r>
              <a:rPr lang="en-GB" dirty="0" smtClean="0"/>
              <a:t>ive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Defines professional boundaries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>
              <a:solidFill>
                <a:srgbClr val="00B0F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00B0F0"/>
                </a:solidFill>
              </a:rPr>
              <a:t>Transformative </a:t>
            </a:r>
          </a:p>
          <a:p>
            <a:endParaRPr lang="en-GB" dirty="0" smtClean="0"/>
          </a:p>
          <a:p>
            <a:r>
              <a:rPr lang="en-GB" dirty="0" smtClean="0"/>
              <a:t>Promote </a:t>
            </a:r>
            <a:r>
              <a:rPr lang="en-GB" i="1" dirty="0" smtClean="0"/>
              <a:t>critical</a:t>
            </a:r>
            <a:r>
              <a:rPr lang="en-GB" dirty="0" smtClean="0"/>
              <a:t> reflection </a:t>
            </a:r>
          </a:p>
          <a:p>
            <a:r>
              <a:rPr lang="en-GB" dirty="0"/>
              <a:t>L</a:t>
            </a:r>
            <a:r>
              <a:rPr lang="en-GB" dirty="0" smtClean="0"/>
              <a:t>earning beyond facts &amp; skills </a:t>
            </a:r>
          </a:p>
          <a:p>
            <a:r>
              <a:rPr lang="en-GB" dirty="0" smtClean="0"/>
              <a:t>Develop professional role </a:t>
            </a:r>
          </a:p>
          <a:p>
            <a:pPr lvl="1"/>
            <a:r>
              <a:rPr lang="en-GB" dirty="0" smtClean="0"/>
              <a:t>Advocacy</a:t>
            </a:r>
          </a:p>
          <a:p>
            <a:pPr lvl="1"/>
            <a:r>
              <a:rPr lang="en-GB" dirty="0" smtClean="0"/>
              <a:t>Agency</a:t>
            </a:r>
          </a:p>
          <a:p>
            <a:r>
              <a:rPr lang="en-GB" dirty="0" smtClean="0"/>
              <a:t>Promote epistemic &amp; social justice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Professional working  across boundaries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789-8A31-4B83-B8AA-D6F0DF91528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52601" y="152400"/>
            <a:ext cx="310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B1F92"/>
                </a:solidFill>
              </a:rPr>
              <a:t>Area 1: </a:t>
            </a:r>
            <a:r>
              <a:rPr lang="en-GB" b="1" dirty="0"/>
              <a:t>Curriculum innovation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9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934671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https://moodmoods.files.wordpress.com/2012/11/a-unique-art-of-restore-order-by-ursus-wehrli-023.jpeg</a:t>
            </a:r>
            <a:r>
              <a:rPr lang="en-GB" sz="1400" dirty="0"/>
              <a:t> </a:t>
            </a:r>
          </a:p>
        </p:txBody>
      </p:sp>
      <p:pic>
        <p:nvPicPr>
          <p:cNvPr id="52226" name="Picture 2" descr="Image result for ursus - deconstruction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57400"/>
            <a:ext cx="9144000" cy="316016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Population perspective &amp; health inequalities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57400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On-going inter-</a:t>
            </a:r>
            <a:r>
              <a:rPr lang="en-GB" b="1" dirty="0" err="1"/>
              <a:t>sectoral</a:t>
            </a:r>
            <a:r>
              <a:rPr lang="en-GB" b="1" dirty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0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57FC4-D9F2-4D85-B946-5AE38D052FC7}" type="slidenum">
              <a:rPr lang="en-GB">
                <a:latin typeface="Arial" charset="0"/>
                <a:cs typeface="Arial" charset="0"/>
              </a:rPr>
              <a:pPr/>
              <a:t>27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549275"/>
            <a:ext cx="109728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Clinical education – Apprenticeship / service learning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system by which a person learning a craft is instructed by a master for a set time under set conditions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Learning by doing – REAL WORK !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08801" y="1600200"/>
            <a:ext cx="3960284" cy="2185988"/>
          </a:xfrm>
          <a:noFill/>
        </p:spPr>
      </p:pic>
      <p:pic>
        <p:nvPicPr>
          <p:cNvPr id="1331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13185" y="3803650"/>
            <a:ext cx="2002367" cy="2185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Patients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29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Deflected Gaze – observation </a:t>
            </a:r>
            <a:r>
              <a:rPr lang="en-GB" dirty="0" smtClean="0"/>
              <a:t> </a:t>
            </a:r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6479118" y="2781300"/>
            <a:ext cx="2495549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3790952" y="2636838"/>
            <a:ext cx="518583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3790951" y="2852738"/>
            <a:ext cx="24003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1200151" y="2349501"/>
            <a:ext cx="25929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8784167" y="2060575"/>
            <a:ext cx="259291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1102785" y="2205039"/>
            <a:ext cx="25929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5135034" y="4797426"/>
            <a:ext cx="25929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pic>
        <p:nvPicPr>
          <p:cNvPr id="19467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69400" y="3716338"/>
            <a:ext cx="1727200" cy="187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08786" y="522515"/>
            <a:ext cx="5525964" cy="34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06886" y="3897085"/>
            <a:ext cx="5181600" cy="2057401"/>
          </a:xfrm>
        </p:spPr>
        <p:txBody>
          <a:bodyPr>
            <a:prstTxWarp prst="textCan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8" name="AutoShape 4" descr="Image result for image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30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Patient-as-teachers</a:t>
            </a:r>
            <a:endParaRPr lang="en-GB" dirty="0" smtClean="0"/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6479118" y="2781300"/>
            <a:ext cx="2495549" cy="2016125"/>
          </a:xfrm>
          <a:prstGeom prst="line">
            <a:avLst/>
          </a:prstGeom>
          <a:noFill/>
          <a:ln w="41275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3790952" y="2636838"/>
            <a:ext cx="5185833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3790951" y="2852738"/>
            <a:ext cx="2400300" cy="1728787"/>
          </a:xfrm>
          <a:prstGeom prst="line">
            <a:avLst/>
          </a:prstGeom>
          <a:noFill/>
          <a:ln w="127000">
            <a:solidFill>
              <a:srgbClr val="00B05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1200151" y="2349501"/>
            <a:ext cx="25929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8784167" y="2060575"/>
            <a:ext cx="259291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1102785" y="2205039"/>
            <a:ext cx="25929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5135034" y="4797426"/>
            <a:ext cx="25929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CFE8D-8F99-45F6-975D-D028D480E35A}" type="slidenum">
              <a:rPr lang="en-GB">
                <a:latin typeface="Arial" charset="0"/>
                <a:cs typeface="Arial" charset="0"/>
              </a:rPr>
              <a:pPr/>
              <a:t>31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7710" y="4690187"/>
            <a:ext cx="3360373" cy="172819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800" dirty="0" smtClean="0"/>
              <a:t>Cover: Human Traces, Sebastian </a:t>
            </a:r>
            <a:r>
              <a:rPr lang="en-GB" sz="1800" dirty="0" err="1" smtClean="0"/>
              <a:t>Faulks</a:t>
            </a:r>
            <a:endParaRPr lang="en-GB" sz="1800" dirty="0" smtClean="0"/>
          </a:p>
        </p:txBody>
      </p:sp>
      <p:pic>
        <p:nvPicPr>
          <p:cNvPr id="10245" name="Picture 5" descr="dissectionofitall_d_e_eas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9" y="447030"/>
            <a:ext cx="6439431" cy="64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70282" y="1714759"/>
            <a:ext cx="3360373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text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A3AF-4F16-47E7-9220-591E6037492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8" descr="http://t3.gstatic.com/images?q=tbn:ANd9GcQAovRvrj65jFbZn41ANpPtekXQHBo4Y6oB3wvrntb6kNnID7W4C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838" y="3251200"/>
            <a:ext cx="4662869" cy="26194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143000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4800" dirty="0" smtClean="0"/>
              <a:t>From patient as text to .....</a:t>
            </a:r>
          </a:p>
          <a:p>
            <a:pPr marL="342900" indent="-342900" algn="ctr" defTabSz="914400">
              <a:spcBef>
                <a:spcPct val="20000"/>
              </a:spcBef>
            </a:pPr>
            <a:r>
              <a:rPr lang="en-GB" sz="3200" dirty="0" smtClean="0"/>
              <a:t>  </a:t>
            </a:r>
            <a:r>
              <a:rPr lang="en-GB" sz="4000" dirty="0" smtClean="0"/>
              <a:t>talking book?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Rewards &amp; Recognition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ita\Documents\My Dropbox\Personal AB\QMU\Hidden curriculum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86" y="2089524"/>
            <a:ext cx="10551885" cy="37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970315" y="2696028"/>
            <a:ext cx="1447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1686" y="2859315"/>
            <a:ext cx="18288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rot="5400000">
            <a:off x="4472215" y="3430814"/>
            <a:ext cx="1143000" cy="5029200"/>
          </a:xfrm>
          <a:prstGeom prst="rightBrace">
            <a:avLst>
              <a:gd name="adj1" fmla="val 8333"/>
              <a:gd name="adj2" fmla="val 48846"/>
            </a:avLst>
          </a:prstGeom>
          <a:ln w="57150">
            <a:solidFill>
              <a:srgbClr val="BB1F9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2286" y="489858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solidFill>
                  <a:srgbClr val="BB1F92"/>
                </a:solidFill>
              </a:rPr>
              <a:t>Wass</a:t>
            </a:r>
            <a:r>
              <a:rPr lang="en-GB" sz="2500" b="1" dirty="0">
                <a:solidFill>
                  <a:srgbClr val="BB1F92"/>
                </a:solidFill>
              </a:rPr>
              <a:t> Recommendation 6 &amp; 11: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Tackle undermining of GPs</a:t>
            </a:r>
            <a:endParaRPr lang="en-GB" sz="2500" dirty="0">
              <a:solidFill>
                <a:srgbClr val="BB1F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Highlight intellectual challenge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inspire the next generation !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1457" y="1317625"/>
            <a:ext cx="10515600" cy="4351338"/>
          </a:xfrm>
          <a:prstGeom prst="wedgeEllipseCallout">
            <a:avLst>
              <a:gd name="adj1" fmla="val 43777"/>
              <a:gd name="adj2" fmla="val 6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They were both inspiring and made GP very interesting and enjoyable! </a:t>
            </a:r>
            <a:endParaRPr lang="en-GB" dirty="0" smtClean="0"/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Probably </a:t>
            </a:r>
            <a:r>
              <a:rPr lang="en-GB" b="1" dirty="0">
                <a:solidFill>
                  <a:srgbClr val="FFFF00"/>
                </a:solidFill>
              </a:rPr>
              <a:t>the first placement that actually made me consider the potential of becoming a GP and not a hospital based doctor. 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dirty="0" smtClean="0"/>
              <a:t>Had </a:t>
            </a:r>
            <a:r>
              <a:rPr lang="en-GB" dirty="0"/>
              <a:t>the best time being taught by these individuals. </a:t>
            </a:r>
          </a:p>
        </p:txBody>
      </p:sp>
    </p:spTree>
    <p:extLst>
      <p:ext uri="{BB962C8B-B14F-4D97-AF65-F5344CB8AC3E}">
        <p14:creationId xmlns:p14="http://schemas.microsoft.com/office/powerpoint/2010/main" val="14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20685" y="2177143"/>
            <a:ext cx="8886371" cy="3491820"/>
          </a:xfrm>
          <a:prstGeom prst="wedgeEllipseCallout">
            <a:avLst>
              <a:gd name="adj1" fmla="val 43777"/>
              <a:gd name="adj2" fmla="val 6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Pessimism of the mind</a:t>
            </a:r>
          </a:p>
          <a:p>
            <a:pPr algn="ctr"/>
            <a:r>
              <a:rPr lang="en-GB" dirty="0" smtClean="0"/>
              <a:t>Optimism of the soul </a:t>
            </a:r>
          </a:p>
          <a:p>
            <a:pPr algn="ctr"/>
            <a:endParaRPr lang="en-GB" dirty="0" smtClean="0"/>
          </a:p>
          <a:p>
            <a:pPr algn="ctr"/>
            <a:r>
              <a:rPr lang="en-GB" sz="6000" dirty="0" smtClean="0"/>
              <a:t>Be the best we can </a:t>
            </a:r>
          </a:p>
          <a:p>
            <a:pPr algn="ctr"/>
            <a:r>
              <a:rPr lang="en-GB" sz="6000" dirty="0" smtClean="0"/>
              <a:t>Inspire the next generation</a:t>
            </a:r>
          </a:p>
          <a:p>
            <a:pPr algn="ctr"/>
            <a:endParaRPr lang="en-GB" dirty="0"/>
          </a:p>
        </p:txBody>
      </p:sp>
      <p:pic>
        <p:nvPicPr>
          <p:cNvPr id="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402" y="593952"/>
            <a:ext cx="4287959" cy="11332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ea typeface="ＭＳ Ｐゴシック" pitchFamily="-65" charset="-128"/>
              </a:rPr>
              <a:t>Gift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609600" y="4448176"/>
            <a:ext cx="10972800" cy="1908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i="1" dirty="0" smtClean="0">
                <a:ea typeface="ＭＳ Ｐゴシック" pitchFamily="-65" charset="-128"/>
              </a:rPr>
              <a:t>“Giving is an offering … it’s not just a donation – it’s an offering,</a:t>
            </a:r>
            <a:r>
              <a:rPr lang="en-GB" dirty="0" smtClean="0">
                <a:ea typeface="ＭＳ Ｐゴシック" pitchFamily="-65" charset="-128"/>
              </a:rPr>
              <a:t> </a:t>
            </a:r>
            <a:r>
              <a:rPr lang="en-GB" i="1" dirty="0" smtClean="0">
                <a:ea typeface="ＭＳ Ｐゴシック" pitchFamily="-65" charset="-128"/>
              </a:rPr>
              <a:t>and what you offer then comes back to you transformed…”</a:t>
            </a:r>
          </a:p>
          <a:p>
            <a:pPr eaLnBrk="1" hangingPunct="1">
              <a:buFont typeface="Arial" charset="0"/>
              <a:buNone/>
            </a:pPr>
            <a:r>
              <a:rPr lang="en-GB" sz="1400" i="1" dirty="0" smtClean="0">
                <a:solidFill>
                  <a:srgbClr val="000000"/>
                </a:solidFill>
                <a:ea typeface="ＭＳ Ｐゴシック" pitchFamily="-65" charset="-128"/>
              </a:rPr>
              <a:t> The Gift, Lewis Hyde</a:t>
            </a:r>
            <a:endParaRPr lang="en-US" sz="1400" dirty="0" smtClean="0">
              <a:ea typeface="ＭＳ Ｐゴシック" pitchFamily="-65" charset="-128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ea typeface="ＭＳ Ｐゴシック" pitchFamily="-65" charset="-128"/>
            </a:endParaRPr>
          </a:p>
          <a:p>
            <a:pPr eaLnBrk="1" hangingPunct="1"/>
            <a:endParaRPr lang="en-GB" dirty="0" smtClean="0">
              <a:ea typeface="ＭＳ Ｐゴシック" pitchFamily="-65" charset="-128"/>
            </a:endParaRPr>
          </a:p>
        </p:txBody>
      </p:sp>
      <p:sp>
        <p:nvSpPr>
          <p:cNvPr id="77828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DEA44-5304-43F0-AC65-B29C0A7BA1A4}" type="slidenum">
              <a:rPr lang="en-US"/>
              <a:pPr/>
              <a:t>37</a:t>
            </a:fld>
            <a:endParaRPr lang="en-US"/>
          </a:p>
        </p:txBody>
      </p:sp>
      <p:pic>
        <p:nvPicPr>
          <p:cNvPr id="77829" name="Picture 2" descr="http://1.bp.blogspot.com/_kZEYaqu3cys/TRxzWnewbiI/AAAAAAAAAAk/5uSZzoqzfN4/s1600/pres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8334" y="1035050"/>
            <a:ext cx="577003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458076" y="3243262"/>
            <a:ext cx="4157662" cy="1928813"/>
          </a:xfrm>
          <a:prstGeom prst="wedgeEllipseCallout">
            <a:avLst>
              <a:gd name="adj1" fmla="val -84718"/>
              <a:gd name="adj2" fmla="val 6429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Great GP has always given a 100%!  A great inspiration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43665" y="728663"/>
            <a:ext cx="6270783" cy="2171700"/>
          </a:xfrm>
          <a:prstGeom prst="wedgeEllipseCallout">
            <a:avLst>
              <a:gd name="adj1" fmla="val 64129"/>
              <a:gd name="adj2" fmla="val 6644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Co-ordinated many inspiring and influential events. </a:t>
            </a:r>
            <a:endParaRPr lang="en-GB" sz="2400" dirty="0" smtClean="0"/>
          </a:p>
          <a:p>
            <a:pPr algn="ctr"/>
            <a:r>
              <a:rPr lang="en-GB" sz="2400" dirty="0" smtClean="0"/>
              <a:t>Very </a:t>
            </a:r>
            <a:r>
              <a:rPr lang="en-GB" sz="2400" dirty="0"/>
              <a:t>enthusiastic and caring for students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40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endParaRPr lang="en-GB" b="1" i="1" dirty="0"/>
          </a:p>
          <a:p>
            <a:endParaRPr lang="en-GB" b="1" i="1" dirty="0"/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589314" y="947056"/>
            <a:ext cx="5410200" cy="30752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rgbClr val="0070C0"/>
                </a:solidFill>
              </a:rPr>
              <a:t>Innovation &amp;  </a:t>
            </a:r>
            <a:r>
              <a:rPr lang="en-GB" sz="2800" b="1" i="1" dirty="0">
                <a:solidFill>
                  <a:srgbClr val="0070C0"/>
                </a:solidFill>
              </a:rPr>
              <a:t>development of primary care education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89915" y="936172"/>
            <a:ext cx="4648200" cy="3124200"/>
          </a:xfrm>
          <a:prstGeom prst="ellipse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i="1" dirty="0">
                <a:solidFill>
                  <a:srgbClr val="7030A0"/>
                </a:solidFill>
              </a:rPr>
              <a:t>Encouraging new graduates to choose GP as career</a:t>
            </a:r>
            <a:endParaRPr lang="en-GB" sz="28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62600" y="28956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362200" y="2971800"/>
            <a:ext cx="8001000" cy="3352800"/>
            <a:chOff x="838200" y="2971800"/>
            <a:chExt cx="8001000" cy="3352800"/>
          </a:xfrm>
        </p:grpSpPr>
        <p:sp>
          <p:nvSpPr>
            <p:cNvPr id="8" name="Oval 7"/>
            <p:cNvSpPr/>
            <p:nvPr/>
          </p:nvSpPr>
          <p:spPr>
            <a:xfrm>
              <a:off x="838200" y="3886200"/>
              <a:ext cx="8001000" cy="2438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Ensure all graduates</a:t>
              </a:r>
              <a:r>
                <a:rPr lang="en-GB" sz="2800" dirty="0"/>
                <a:t>: </a:t>
              </a:r>
            </a:p>
            <a:p>
              <a:pPr>
                <a:buFont typeface="Wingdings" pitchFamily="2" charset="2"/>
                <a:buChar char="ü"/>
              </a:pPr>
              <a:r>
                <a:rPr lang="en-GB" sz="2400" dirty="0"/>
                <a:t>Are excellent  doctors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GB" sz="2400" dirty="0"/>
                <a:t> Have deep &amp; respectful understanding </a:t>
              </a:r>
              <a:br>
                <a:rPr lang="en-GB" sz="2400" dirty="0"/>
              </a:br>
              <a:r>
                <a:rPr lang="en-GB" sz="2400" dirty="0"/>
                <a:t>of general practice</a:t>
              </a:r>
            </a:p>
            <a:p>
              <a:pPr algn="ctr">
                <a:buFont typeface="Wingdings" pitchFamily="2" charset="2"/>
                <a:buChar char="ü"/>
              </a:pPr>
              <a:endParaRPr lang="en-GB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38600" y="3048000"/>
              <a:ext cx="806242" cy="990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953000" y="2971800"/>
              <a:ext cx="72390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</a:rPr>
              <a:t>A complex system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543" y="1825625"/>
            <a:ext cx="5468257" cy="4351338"/>
          </a:xfrm>
        </p:spPr>
        <p:txBody>
          <a:bodyPr/>
          <a:lstStyle/>
          <a:p>
            <a:pPr lvl="1"/>
            <a:endParaRPr lang="en-GB" dirty="0" smtClean="0"/>
          </a:p>
          <a:p>
            <a:r>
              <a:rPr lang="en-GB" sz="4000" dirty="0" smtClean="0"/>
              <a:t>MBBS </a:t>
            </a:r>
          </a:p>
          <a:p>
            <a:pPr>
              <a:buNone/>
            </a:pPr>
            <a:r>
              <a:rPr lang="en-GB" sz="4000" dirty="0" smtClean="0"/>
              <a:t>(total 1500 over 5 years) </a:t>
            </a:r>
          </a:p>
          <a:p>
            <a:pPr lvl="1"/>
            <a:endParaRPr lang="en-GB" sz="3600" dirty="0" smtClean="0"/>
          </a:p>
          <a:p>
            <a:r>
              <a:rPr lang="en-GB" sz="4000" dirty="0" smtClean="0"/>
              <a:t>Physicians' Associates  </a:t>
            </a:r>
            <a:r>
              <a:rPr lang="en-GB" sz="3600" dirty="0" smtClean="0"/>
              <a:t>(total 22 students year 1 ) </a:t>
            </a:r>
            <a:endParaRPr lang="en-GB" sz="4000" dirty="0" smtClean="0"/>
          </a:p>
          <a:p>
            <a:pPr lvl="1"/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r>
              <a:rPr lang="en-GB" b="1" dirty="0" smtClean="0"/>
              <a:t>On the horizon 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C18  - Barts revised curriculum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Increase interprofessional learning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MLA – medical licensing exam implemented fully in 2022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TEF – teaching excellence framework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Implementation - wider landscape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562600" y="1752600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STP 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2409372"/>
            <a:ext cx="925286" cy="9434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GMC &amp; MLA 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4724400"/>
            <a:ext cx="18288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models of primary care</a:t>
            </a:r>
          </a:p>
        </p:txBody>
      </p:sp>
      <p:sp>
        <p:nvSpPr>
          <p:cNvPr id="8" name="Oval 7"/>
          <p:cNvSpPr/>
          <p:nvPr/>
        </p:nvSpPr>
        <p:spPr>
          <a:xfrm>
            <a:off x="6794500" y="1719943"/>
            <a:ext cx="1600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Variability in care quality </a:t>
            </a:r>
          </a:p>
        </p:txBody>
      </p:sp>
      <p:sp>
        <p:nvSpPr>
          <p:cNvPr id="9" name="Oval 8"/>
          <p:cNvSpPr/>
          <p:nvPr/>
        </p:nvSpPr>
        <p:spPr>
          <a:xfrm>
            <a:off x="8077200" y="3962400"/>
            <a:ext cx="21336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service configuration</a:t>
            </a:r>
          </a:p>
        </p:txBody>
      </p:sp>
      <p:sp>
        <p:nvSpPr>
          <p:cNvPr id="10" name="Oval 9"/>
          <p:cNvSpPr/>
          <p:nvPr/>
        </p:nvSpPr>
        <p:spPr>
          <a:xfrm>
            <a:off x="2133600" y="3581400"/>
            <a:ext cx="22098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? New school on patch (Anglia Ruskin) </a:t>
            </a:r>
          </a:p>
        </p:txBody>
      </p:sp>
      <p:sp>
        <p:nvSpPr>
          <p:cNvPr id="11" name="Oval 10"/>
          <p:cNvSpPr/>
          <p:nvPr/>
        </p:nvSpPr>
        <p:spPr>
          <a:xfrm>
            <a:off x="7696200" y="2438400"/>
            <a:ext cx="24384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Care Integration  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/>
              <a:t>Health-social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PHC + Hosp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572000" y="4953000"/>
            <a:ext cx="1752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Diversity, poverty, destitution </a:t>
            </a:r>
          </a:p>
        </p:txBody>
      </p:sp>
      <p:sp>
        <p:nvSpPr>
          <p:cNvPr id="13" name="Oval 12"/>
          <p:cNvSpPr/>
          <p:nvPr/>
        </p:nvSpPr>
        <p:spPr>
          <a:xfrm>
            <a:off x="4648200" y="3200400"/>
            <a:ext cx="30480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</a:t>
            </a:r>
          </a:p>
        </p:txBody>
      </p:sp>
      <p:sp>
        <p:nvSpPr>
          <p:cNvPr id="15" name="Oval 14"/>
          <p:cNvSpPr/>
          <p:nvPr/>
        </p:nvSpPr>
        <p:spPr>
          <a:xfrm>
            <a:off x="2209800" y="4876800"/>
            <a:ext cx="2057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Physical &amp; social environment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10000" y="1981200"/>
            <a:ext cx="1560286" cy="11139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 SIFT</a:t>
            </a:r>
          </a:p>
          <a:p>
            <a:pPr algn="ctr"/>
            <a:r>
              <a:rPr lang="en-GB" dirty="0" smtClean="0"/>
              <a:t>payments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5449" y="384022"/>
            <a:ext cx="9135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4000" dirty="0" smtClean="0"/>
              <a:t>Projections </a:t>
            </a:r>
          </a:p>
          <a:p>
            <a:pPr marL="0" lvl="1"/>
            <a:r>
              <a:rPr lang="en-GB" sz="4000" dirty="0" smtClean="0"/>
              <a:t>Primary </a:t>
            </a:r>
            <a:r>
              <a:rPr lang="en-GB" sz="4000" dirty="0"/>
              <a:t>Care Provision Profiles: 2021</a:t>
            </a:r>
          </a:p>
          <a:p>
            <a:endParaRPr lang="en-GB" sz="2400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86" y="2386829"/>
            <a:ext cx="1423182" cy="35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94857" y="1937657"/>
            <a:ext cx="6629399" cy="426625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630227" y="195361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2016 Profile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768" y="195362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2021 Profile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27" y="3050267"/>
            <a:ext cx="1441938" cy="28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40395" y="3111403"/>
            <a:ext cx="113685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NON GP CLINICAL </a:t>
            </a:r>
          </a:p>
          <a:p>
            <a:pPr algn="ctr"/>
            <a:r>
              <a:rPr lang="en-GB" sz="1000" dirty="0" smtClean="0"/>
              <a:t>ACTIVITY</a:t>
            </a:r>
          </a:p>
          <a:p>
            <a:pPr algn="ctr"/>
            <a:r>
              <a:rPr lang="en-GB" sz="1000" dirty="0" smtClean="0"/>
              <a:t>40%</a:t>
            </a:r>
          </a:p>
          <a:p>
            <a:pPr algn="ctr"/>
            <a:endParaRPr lang="en-GB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079911" y="2819343"/>
            <a:ext cx="13786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NON GP CLINICAL </a:t>
            </a:r>
          </a:p>
          <a:p>
            <a:pPr algn="ctr"/>
            <a:r>
              <a:rPr lang="en-GB" sz="1000" dirty="0" smtClean="0"/>
              <a:t>ACTIVITY</a:t>
            </a:r>
          </a:p>
          <a:p>
            <a:pPr algn="ctr"/>
            <a:r>
              <a:rPr lang="en-GB" sz="1000" dirty="0" smtClean="0"/>
              <a:t>45%</a:t>
            </a:r>
          </a:p>
          <a:p>
            <a:pPr algn="ctr"/>
            <a:endParaRPr lang="en-GB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239310" y="4425308"/>
            <a:ext cx="8611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GP ACTIVITY</a:t>
            </a:r>
          </a:p>
          <a:p>
            <a:pPr algn="ctr"/>
            <a:r>
              <a:rPr lang="en-GB" sz="1050" dirty="0" smtClean="0"/>
              <a:t>55%</a:t>
            </a:r>
          </a:p>
          <a:p>
            <a:pPr algn="ctr"/>
            <a:endParaRPr lang="en-GB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700770" y="4335250"/>
            <a:ext cx="8611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GP ACTIVITY</a:t>
            </a:r>
          </a:p>
          <a:p>
            <a:pPr algn="ctr"/>
            <a:r>
              <a:rPr lang="en-GB" sz="1050" dirty="0" smtClean="0"/>
              <a:t>60%</a:t>
            </a:r>
          </a:p>
          <a:p>
            <a:pPr algn="ctr"/>
            <a:endParaRPr lang="en-GB" sz="1050" dirty="0"/>
          </a:p>
        </p:txBody>
      </p:sp>
      <p:sp>
        <p:nvSpPr>
          <p:cNvPr id="2" name="Right Brace 1"/>
          <p:cNvSpPr/>
          <p:nvPr/>
        </p:nvSpPr>
        <p:spPr>
          <a:xfrm>
            <a:off x="6458567" y="2437448"/>
            <a:ext cx="387710" cy="34299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40062" y="3873760"/>
            <a:ext cx="112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amount of activity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825" y="457200"/>
            <a:ext cx="2643317" cy="8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1066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21083367">
            <a:off x="5005392" y="3757213"/>
            <a:ext cx="4310371" cy="17526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1455</Words>
  <Application>Microsoft Office PowerPoint</Application>
  <PresentationFormat>Widescreen</PresentationFormat>
  <Paragraphs>276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Wingdings</vt:lpstr>
      <vt:lpstr>Office Theme</vt:lpstr>
      <vt:lpstr>GP tutors – Inspiring the next generation”</vt:lpstr>
      <vt:lpstr>PowerPoint Presentation</vt:lpstr>
      <vt:lpstr>PowerPoint Presentation</vt:lpstr>
      <vt:lpstr>PowerPoint Presentation</vt:lpstr>
      <vt:lpstr>PowerPoint Presentation</vt:lpstr>
      <vt:lpstr>A complex system</vt:lpstr>
      <vt:lpstr>Implementation - wider landscape </vt:lpstr>
      <vt:lpstr>PowerPoint Presentation</vt:lpstr>
      <vt:lpstr>PowerPoint Presentation</vt:lpstr>
      <vt:lpstr>In the headlines  Slump in GPs "disastrous"</vt:lpstr>
      <vt:lpstr>       </vt:lpstr>
      <vt:lpstr>Wass Report  - 8 sections </vt:lpstr>
      <vt:lpstr>Section 4: the influence of the formal curriculum </vt:lpstr>
      <vt:lpstr>Section 5: the influence of the informal curriculum </vt:lpstr>
      <vt:lpstr>Section 6: the influence of the hidden curriculum </vt:lpstr>
      <vt:lpstr>PowerPoint Presentation</vt:lpstr>
      <vt:lpstr>Intellectually under-stimulating </vt:lpstr>
      <vt:lpstr>PowerPoint Presentation</vt:lpstr>
      <vt:lpstr>Unpack and share </vt:lpstr>
      <vt:lpstr>GP tutors – Inspiring the next generation”</vt:lpstr>
      <vt:lpstr>What works ??</vt:lpstr>
      <vt:lpstr>Placements  Evidence base </vt:lpstr>
      <vt:lpstr>PowerPoint Presentation</vt:lpstr>
      <vt:lpstr>Feedback Creating the virtuous cycle </vt:lpstr>
      <vt:lpstr>New pedagogic choices</vt:lpstr>
      <vt:lpstr>Population perspective &amp; health inequalities</vt:lpstr>
      <vt:lpstr>Clinical education – Apprenticeship / service learning </vt:lpstr>
      <vt:lpstr>Patients </vt:lpstr>
      <vt:lpstr>Deflected Gaze – observation  </vt:lpstr>
      <vt:lpstr>Patient-as-teachers</vt:lpstr>
      <vt:lpstr>Cover: Human Traces, Sebastian Faulks</vt:lpstr>
      <vt:lpstr>PowerPoint Presentation</vt:lpstr>
      <vt:lpstr>Rewards &amp; Recognition </vt:lpstr>
      <vt:lpstr>PowerPoint Presentation</vt:lpstr>
      <vt:lpstr>we do inspire the next generation !</vt:lpstr>
      <vt:lpstr>PowerPoint Presentation</vt:lpstr>
      <vt:lpstr>Gift</vt:lpstr>
    </vt:vector>
  </TitlesOfParts>
  <Company>QMUL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“GP tutors – Inspiring the next generation”</dc:title>
  <dc:creator>Anita Berlin</dc:creator>
  <cp:lastModifiedBy>Jim Manzano</cp:lastModifiedBy>
  <cp:revision>9</cp:revision>
  <cp:lastPrinted>2017-07-05T08:00:51Z</cp:lastPrinted>
  <dcterms:created xsi:type="dcterms:W3CDTF">2017-07-05T07:45:57Z</dcterms:created>
  <dcterms:modified xsi:type="dcterms:W3CDTF">2018-06-28T13:06:48Z</dcterms:modified>
</cp:coreProperties>
</file>