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256" r:id="rId6"/>
    <p:sldId id="258" r:id="rId7"/>
    <p:sldId id="303" r:id="rId8"/>
    <p:sldId id="304" r:id="rId9"/>
    <p:sldId id="319" r:id="rId10"/>
    <p:sldId id="260" r:id="rId11"/>
    <p:sldId id="315" r:id="rId12"/>
    <p:sldId id="316" r:id="rId13"/>
    <p:sldId id="317" r:id="rId14"/>
    <p:sldId id="276" r:id="rId15"/>
    <p:sldId id="307" r:id="rId16"/>
    <p:sldId id="318" r:id="rId17"/>
    <p:sldId id="277" r:id="rId18"/>
    <p:sldId id="281" r:id="rId19"/>
    <p:sldId id="313" r:id="rId20"/>
    <p:sldId id="282" r:id="rId21"/>
    <p:sldId id="300" r:id="rId22"/>
    <p:sldId id="306" r:id="rId23"/>
    <p:sldId id="314" r:id="rId24"/>
    <p:sldId id="305" r:id="rId25"/>
    <p:sldId id="292" r:id="rId26"/>
    <p:sldId id="299" r:id="rId27"/>
    <p:sldId id="284" r:id="rId28"/>
    <p:sldId id="285" r:id="rId29"/>
    <p:sldId id="280" r:id="rId30"/>
    <p:sldId id="301"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35BDD-ECA8-4DB2-8163-BE05B40A294C}" v="48" dt="2025-08-27T14:16:53.6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2014" autoAdjust="0"/>
  </p:normalViewPr>
  <p:slideViewPr>
    <p:cSldViewPr snapToGrid="0">
      <p:cViewPr varScale="1">
        <p:scale>
          <a:sx n="79" d="100"/>
          <a:sy n="79" d="100"/>
        </p:scale>
        <p:origin x="5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37" Type="http://schemas.openxmlformats.org/officeDocument/2006/relationships/tableStyles" Target="tableStyles.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Hebda-Boon" userId="d9ef2ea9-9a8c-4bcf-a7a0-b65366f47539" providerId="ADAL" clId="{86E35BDD-ECA8-4DB2-8163-BE05B40A294C}"/>
    <pc:docChg chg="undo custSel addSld delSld modSld sldOrd">
      <pc:chgData name="Anna Hebda-Boon" userId="d9ef2ea9-9a8c-4bcf-a7a0-b65366f47539" providerId="ADAL" clId="{86E35BDD-ECA8-4DB2-8163-BE05B40A294C}" dt="2025-08-27T14:17:26.290" v="831" actId="20577"/>
      <pc:docMkLst>
        <pc:docMk/>
      </pc:docMkLst>
      <pc:sldChg chg="modSp mod">
        <pc:chgData name="Anna Hebda-Boon" userId="d9ef2ea9-9a8c-4bcf-a7a0-b65366f47539" providerId="ADAL" clId="{86E35BDD-ECA8-4DB2-8163-BE05B40A294C}" dt="2025-08-27T12:11:33.461" v="3" actId="20577"/>
        <pc:sldMkLst>
          <pc:docMk/>
          <pc:sldMk cId="480159952" sldId="256"/>
        </pc:sldMkLst>
        <pc:spChg chg="mod">
          <ac:chgData name="Anna Hebda-Boon" userId="d9ef2ea9-9a8c-4bcf-a7a0-b65366f47539" providerId="ADAL" clId="{86E35BDD-ECA8-4DB2-8163-BE05B40A294C}" dt="2025-08-27T12:11:33.461" v="3" actId="20577"/>
          <ac:spMkLst>
            <pc:docMk/>
            <pc:sldMk cId="480159952" sldId="256"/>
            <ac:spMk id="8" creationId="{25E6C92E-6327-7D57-D0CB-19E2C0BF79A1}"/>
          </ac:spMkLst>
        </pc:spChg>
      </pc:sldChg>
      <pc:sldChg chg="modSp mod">
        <pc:chgData name="Anna Hebda-Boon" userId="d9ef2ea9-9a8c-4bcf-a7a0-b65366f47539" providerId="ADAL" clId="{86E35BDD-ECA8-4DB2-8163-BE05B40A294C}" dt="2025-08-27T13:48:47.867" v="262" actId="20577"/>
        <pc:sldMkLst>
          <pc:docMk/>
          <pc:sldMk cId="120663859" sldId="260"/>
        </pc:sldMkLst>
        <pc:spChg chg="mod">
          <ac:chgData name="Anna Hebda-Boon" userId="d9ef2ea9-9a8c-4bcf-a7a0-b65366f47539" providerId="ADAL" clId="{86E35BDD-ECA8-4DB2-8163-BE05B40A294C}" dt="2025-08-27T13:48:47.867" v="262" actId="20577"/>
          <ac:spMkLst>
            <pc:docMk/>
            <pc:sldMk cId="120663859" sldId="260"/>
            <ac:spMk id="3" creationId="{8194405B-20DA-B352-84DE-10D1249B0409}"/>
          </ac:spMkLst>
        </pc:spChg>
        <pc:picChg chg="mod">
          <ac:chgData name="Anna Hebda-Boon" userId="d9ef2ea9-9a8c-4bcf-a7a0-b65366f47539" providerId="ADAL" clId="{86E35BDD-ECA8-4DB2-8163-BE05B40A294C}" dt="2025-08-27T13:48:45.459" v="261" actId="1076"/>
          <ac:picMkLst>
            <pc:docMk/>
            <pc:sldMk cId="120663859" sldId="260"/>
            <ac:picMk id="4" creationId="{92619366-567A-B96F-6483-2705891751EC}"/>
          </ac:picMkLst>
        </pc:picChg>
      </pc:sldChg>
      <pc:sldChg chg="addSp modSp mod">
        <pc:chgData name="Anna Hebda-Boon" userId="d9ef2ea9-9a8c-4bcf-a7a0-b65366f47539" providerId="ADAL" clId="{86E35BDD-ECA8-4DB2-8163-BE05B40A294C}" dt="2025-08-27T13:58:09.382" v="566" actId="6549"/>
        <pc:sldMkLst>
          <pc:docMk/>
          <pc:sldMk cId="3781250677" sldId="276"/>
        </pc:sldMkLst>
        <pc:spChg chg="mod">
          <ac:chgData name="Anna Hebda-Boon" userId="d9ef2ea9-9a8c-4bcf-a7a0-b65366f47539" providerId="ADAL" clId="{86E35BDD-ECA8-4DB2-8163-BE05B40A294C}" dt="2025-08-27T13:58:09.382" v="566" actId="6549"/>
          <ac:spMkLst>
            <pc:docMk/>
            <pc:sldMk cId="3781250677" sldId="276"/>
            <ac:spMk id="3" creationId="{CDCFFA87-CF49-1EB2-4C34-8AE621DC65BF}"/>
          </ac:spMkLst>
        </pc:spChg>
        <pc:spChg chg="add mod">
          <ac:chgData name="Anna Hebda-Boon" userId="d9ef2ea9-9a8c-4bcf-a7a0-b65366f47539" providerId="ADAL" clId="{86E35BDD-ECA8-4DB2-8163-BE05B40A294C}" dt="2025-08-27T13:56:33.346" v="534" actId="1076"/>
          <ac:spMkLst>
            <pc:docMk/>
            <pc:sldMk cId="3781250677" sldId="276"/>
            <ac:spMk id="4" creationId="{D9D75795-F03A-0B0D-9759-1E8F5A2EBF32}"/>
          </ac:spMkLst>
        </pc:spChg>
      </pc:sldChg>
      <pc:sldChg chg="modSp mod">
        <pc:chgData name="Anna Hebda-Boon" userId="d9ef2ea9-9a8c-4bcf-a7a0-b65366f47539" providerId="ADAL" clId="{86E35BDD-ECA8-4DB2-8163-BE05B40A294C}" dt="2025-08-27T12:17:01.353" v="52" actId="20577"/>
        <pc:sldMkLst>
          <pc:docMk/>
          <pc:sldMk cId="41696940" sldId="277"/>
        </pc:sldMkLst>
        <pc:spChg chg="mod">
          <ac:chgData name="Anna Hebda-Boon" userId="d9ef2ea9-9a8c-4bcf-a7a0-b65366f47539" providerId="ADAL" clId="{86E35BDD-ECA8-4DB2-8163-BE05B40A294C}" dt="2025-08-27T12:17:01.353" v="52" actId="20577"/>
          <ac:spMkLst>
            <pc:docMk/>
            <pc:sldMk cId="41696940" sldId="277"/>
            <ac:spMk id="3" creationId="{CDCFFA87-CF49-1EB2-4C34-8AE621DC65BF}"/>
          </ac:spMkLst>
        </pc:spChg>
      </pc:sldChg>
      <pc:sldChg chg="modSp mod">
        <pc:chgData name="Anna Hebda-Boon" userId="d9ef2ea9-9a8c-4bcf-a7a0-b65366f47539" providerId="ADAL" clId="{86E35BDD-ECA8-4DB2-8163-BE05B40A294C}" dt="2025-08-27T14:11:57.579" v="758" actId="13926"/>
        <pc:sldMkLst>
          <pc:docMk/>
          <pc:sldMk cId="2786648879" sldId="281"/>
        </pc:sldMkLst>
        <pc:spChg chg="mod">
          <ac:chgData name="Anna Hebda-Boon" userId="d9ef2ea9-9a8c-4bcf-a7a0-b65366f47539" providerId="ADAL" clId="{86E35BDD-ECA8-4DB2-8163-BE05B40A294C}" dt="2025-08-27T14:11:57.579" v="758" actId="13926"/>
          <ac:spMkLst>
            <pc:docMk/>
            <pc:sldMk cId="2786648879" sldId="281"/>
            <ac:spMk id="3" creationId="{CDCFFA87-CF49-1EB2-4C34-8AE621DC65BF}"/>
          </ac:spMkLst>
        </pc:spChg>
      </pc:sldChg>
      <pc:sldChg chg="modSp mod">
        <pc:chgData name="Anna Hebda-Boon" userId="d9ef2ea9-9a8c-4bcf-a7a0-b65366f47539" providerId="ADAL" clId="{86E35BDD-ECA8-4DB2-8163-BE05B40A294C}" dt="2025-08-27T12:18:55.568" v="83" actId="20577"/>
        <pc:sldMkLst>
          <pc:docMk/>
          <pc:sldMk cId="1819380827" sldId="282"/>
        </pc:sldMkLst>
        <pc:spChg chg="mod">
          <ac:chgData name="Anna Hebda-Boon" userId="d9ef2ea9-9a8c-4bcf-a7a0-b65366f47539" providerId="ADAL" clId="{86E35BDD-ECA8-4DB2-8163-BE05B40A294C}" dt="2025-08-27T12:18:55.568" v="83" actId="20577"/>
          <ac:spMkLst>
            <pc:docMk/>
            <pc:sldMk cId="1819380827" sldId="282"/>
            <ac:spMk id="3" creationId="{CDCFFA87-CF49-1EB2-4C34-8AE621DC65BF}"/>
          </ac:spMkLst>
        </pc:spChg>
      </pc:sldChg>
      <pc:sldChg chg="modSp mod">
        <pc:chgData name="Anna Hebda-Boon" userId="d9ef2ea9-9a8c-4bcf-a7a0-b65366f47539" providerId="ADAL" clId="{86E35BDD-ECA8-4DB2-8163-BE05B40A294C}" dt="2025-08-27T12:25:46.094" v="231" actId="20577"/>
        <pc:sldMkLst>
          <pc:docMk/>
          <pc:sldMk cId="157832935" sldId="290"/>
        </pc:sldMkLst>
        <pc:spChg chg="mod">
          <ac:chgData name="Anna Hebda-Boon" userId="d9ef2ea9-9a8c-4bcf-a7a0-b65366f47539" providerId="ADAL" clId="{86E35BDD-ECA8-4DB2-8163-BE05B40A294C}" dt="2025-08-27T12:25:46.094" v="231" actId="20577"/>
          <ac:spMkLst>
            <pc:docMk/>
            <pc:sldMk cId="157832935" sldId="290"/>
            <ac:spMk id="3" creationId="{CDCFFA87-CF49-1EB2-4C34-8AE621DC65BF}"/>
          </ac:spMkLst>
        </pc:spChg>
      </pc:sldChg>
      <pc:sldChg chg="modSp mod">
        <pc:chgData name="Anna Hebda-Boon" userId="d9ef2ea9-9a8c-4bcf-a7a0-b65366f47539" providerId="ADAL" clId="{86E35BDD-ECA8-4DB2-8163-BE05B40A294C}" dt="2025-08-27T12:23:28.848" v="190" actId="20577"/>
        <pc:sldMkLst>
          <pc:docMk/>
          <pc:sldMk cId="3593908708" sldId="292"/>
        </pc:sldMkLst>
        <pc:spChg chg="mod">
          <ac:chgData name="Anna Hebda-Boon" userId="d9ef2ea9-9a8c-4bcf-a7a0-b65366f47539" providerId="ADAL" clId="{86E35BDD-ECA8-4DB2-8163-BE05B40A294C}" dt="2025-08-27T12:23:28.848" v="190" actId="20577"/>
          <ac:spMkLst>
            <pc:docMk/>
            <pc:sldMk cId="3593908708" sldId="292"/>
            <ac:spMk id="3" creationId="{A6E35D13-89EB-63DC-4421-4A19F9D9762F}"/>
          </ac:spMkLst>
        </pc:spChg>
      </pc:sldChg>
      <pc:sldChg chg="modSp del mod">
        <pc:chgData name="Anna Hebda-Boon" userId="d9ef2ea9-9a8c-4bcf-a7a0-b65366f47539" providerId="ADAL" clId="{86E35BDD-ECA8-4DB2-8163-BE05B40A294C}" dt="2025-08-27T14:06:38.378" v="720" actId="47"/>
        <pc:sldMkLst>
          <pc:docMk/>
          <pc:sldMk cId="1950696108" sldId="296"/>
        </pc:sldMkLst>
        <pc:spChg chg="mod">
          <ac:chgData name="Anna Hebda-Boon" userId="d9ef2ea9-9a8c-4bcf-a7a0-b65366f47539" providerId="ADAL" clId="{86E35BDD-ECA8-4DB2-8163-BE05B40A294C}" dt="2025-08-27T12:22:51.656" v="182" actId="13926"/>
          <ac:spMkLst>
            <pc:docMk/>
            <pc:sldMk cId="1950696108" sldId="296"/>
            <ac:spMk id="6" creationId="{EDD5683A-58F4-83BC-DA85-155A7E59E4C9}"/>
          </ac:spMkLst>
        </pc:spChg>
      </pc:sldChg>
      <pc:sldChg chg="modSp mod">
        <pc:chgData name="Anna Hebda-Boon" userId="d9ef2ea9-9a8c-4bcf-a7a0-b65366f47539" providerId="ADAL" clId="{86E35BDD-ECA8-4DB2-8163-BE05B40A294C}" dt="2025-08-27T14:06:58.396" v="726" actId="27636"/>
        <pc:sldMkLst>
          <pc:docMk/>
          <pc:sldMk cId="112826924" sldId="299"/>
        </pc:sldMkLst>
        <pc:spChg chg="mod">
          <ac:chgData name="Anna Hebda-Boon" userId="d9ef2ea9-9a8c-4bcf-a7a0-b65366f47539" providerId="ADAL" clId="{86E35BDD-ECA8-4DB2-8163-BE05B40A294C}" dt="2025-08-27T14:06:58.396" v="726" actId="27636"/>
          <ac:spMkLst>
            <pc:docMk/>
            <pc:sldMk cId="112826924" sldId="299"/>
            <ac:spMk id="3" creationId="{509B4168-E1AC-39C0-E9BF-450F8669EE66}"/>
          </ac:spMkLst>
        </pc:spChg>
      </pc:sldChg>
      <pc:sldChg chg="addSp delSp modSp mod modNotesTx">
        <pc:chgData name="Anna Hebda-Boon" userId="d9ef2ea9-9a8c-4bcf-a7a0-b65366f47539" providerId="ADAL" clId="{86E35BDD-ECA8-4DB2-8163-BE05B40A294C}" dt="2025-08-27T14:17:26.290" v="831" actId="20577"/>
        <pc:sldMkLst>
          <pc:docMk/>
          <pc:sldMk cId="3943085108" sldId="300"/>
        </pc:sldMkLst>
        <pc:spChg chg="mod">
          <ac:chgData name="Anna Hebda-Boon" userId="d9ef2ea9-9a8c-4bcf-a7a0-b65366f47539" providerId="ADAL" clId="{86E35BDD-ECA8-4DB2-8163-BE05B40A294C}" dt="2025-08-27T14:16:03.314" v="815" actId="404"/>
          <ac:spMkLst>
            <pc:docMk/>
            <pc:sldMk cId="3943085108" sldId="300"/>
            <ac:spMk id="2" creationId="{8D4FAC6E-1678-2DDF-C64D-CE86AF43FFDE}"/>
          </ac:spMkLst>
        </pc:spChg>
        <pc:spChg chg="del mod">
          <ac:chgData name="Anna Hebda-Boon" userId="d9ef2ea9-9a8c-4bcf-a7a0-b65366f47539" providerId="ADAL" clId="{86E35BDD-ECA8-4DB2-8163-BE05B40A294C}" dt="2025-08-27T14:15:23.620" v="804" actId="478"/>
          <ac:spMkLst>
            <pc:docMk/>
            <pc:sldMk cId="3943085108" sldId="300"/>
            <ac:spMk id="3" creationId="{FCA9F07D-E8D5-98FC-47B5-E4B23CDA72E0}"/>
          </ac:spMkLst>
        </pc:spChg>
        <pc:spChg chg="del">
          <ac:chgData name="Anna Hebda-Boon" userId="d9ef2ea9-9a8c-4bcf-a7a0-b65366f47539" providerId="ADAL" clId="{86E35BDD-ECA8-4DB2-8163-BE05B40A294C}" dt="2025-08-27T14:15:31.171" v="807" actId="21"/>
          <ac:spMkLst>
            <pc:docMk/>
            <pc:sldMk cId="3943085108" sldId="300"/>
            <ac:spMk id="5" creationId="{AB893F59-1AB3-8448-9B14-6E37DB7E7D33}"/>
          </ac:spMkLst>
        </pc:spChg>
        <pc:spChg chg="mod">
          <ac:chgData name="Anna Hebda-Boon" userId="d9ef2ea9-9a8c-4bcf-a7a0-b65366f47539" providerId="ADAL" clId="{86E35BDD-ECA8-4DB2-8163-BE05B40A294C}" dt="2025-08-27T14:16:10.042" v="816" actId="1076"/>
          <ac:spMkLst>
            <pc:docMk/>
            <pc:sldMk cId="3943085108" sldId="300"/>
            <ac:spMk id="8" creationId="{75521905-FE30-7E36-83F4-5DA2ABD22AF3}"/>
          </ac:spMkLst>
        </pc:spChg>
        <pc:spChg chg="add mod">
          <ac:chgData name="Anna Hebda-Boon" userId="d9ef2ea9-9a8c-4bcf-a7a0-b65366f47539" providerId="ADAL" clId="{86E35BDD-ECA8-4DB2-8163-BE05B40A294C}" dt="2025-08-27T14:16:53.673" v="819" actId="1076"/>
          <ac:spMkLst>
            <pc:docMk/>
            <pc:sldMk cId="3943085108" sldId="300"/>
            <ac:spMk id="9" creationId="{AB893F59-1AB3-8448-9B14-6E37DB7E7D33}"/>
          </ac:spMkLst>
        </pc:spChg>
        <pc:spChg chg="add mod">
          <ac:chgData name="Anna Hebda-Boon" userId="d9ef2ea9-9a8c-4bcf-a7a0-b65366f47539" providerId="ADAL" clId="{86E35BDD-ECA8-4DB2-8163-BE05B40A294C}" dt="2025-08-27T14:17:18.027" v="830" actId="1076"/>
          <ac:spMkLst>
            <pc:docMk/>
            <pc:sldMk cId="3943085108" sldId="300"/>
            <ac:spMk id="11" creationId="{30003446-67A9-F7FC-8FC1-D0B021A9630A}"/>
          </ac:spMkLst>
        </pc:spChg>
        <pc:picChg chg="del mod">
          <ac:chgData name="Anna Hebda-Boon" userId="d9ef2ea9-9a8c-4bcf-a7a0-b65366f47539" providerId="ADAL" clId="{86E35BDD-ECA8-4DB2-8163-BE05B40A294C}" dt="2025-08-27T14:15:31.171" v="807" actId="21"/>
          <ac:picMkLst>
            <pc:docMk/>
            <pc:sldMk cId="3943085108" sldId="300"/>
            <ac:picMk id="4" creationId="{97980BE6-18E1-C1D0-DF3E-98F5E5CF72B8}"/>
          </ac:picMkLst>
        </pc:picChg>
        <pc:picChg chg="add mod">
          <ac:chgData name="Anna Hebda-Boon" userId="d9ef2ea9-9a8c-4bcf-a7a0-b65366f47539" providerId="ADAL" clId="{86E35BDD-ECA8-4DB2-8163-BE05B40A294C}" dt="2025-08-27T14:16:53.673" v="819" actId="1076"/>
          <ac:picMkLst>
            <pc:docMk/>
            <pc:sldMk cId="3943085108" sldId="300"/>
            <ac:picMk id="7" creationId="{97980BE6-18E1-C1D0-DF3E-98F5E5CF72B8}"/>
          </ac:picMkLst>
        </pc:picChg>
      </pc:sldChg>
      <pc:sldChg chg="modSp mod">
        <pc:chgData name="Anna Hebda-Boon" userId="d9ef2ea9-9a8c-4bcf-a7a0-b65366f47539" providerId="ADAL" clId="{86E35BDD-ECA8-4DB2-8163-BE05B40A294C}" dt="2025-08-27T12:12:31.461" v="7" actId="20577"/>
        <pc:sldMkLst>
          <pc:docMk/>
          <pc:sldMk cId="2678677473" sldId="303"/>
        </pc:sldMkLst>
        <pc:spChg chg="mod">
          <ac:chgData name="Anna Hebda-Boon" userId="d9ef2ea9-9a8c-4bcf-a7a0-b65366f47539" providerId="ADAL" clId="{86E35BDD-ECA8-4DB2-8163-BE05B40A294C}" dt="2025-08-27T12:12:31.461" v="7" actId="20577"/>
          <ac:spMkLst>
            <pc:docMk/>
            <pc:sldMk cId="2678677473" sldId="303"/>
            <ac:spMk id="3" creationId="{5588283F-925C-F68A-E4B4-DA8F594F7472}"/>
          </ac:spMkLst>
        </pc:spChg>
      </pc:sldChg>
      <pc:sldChg chg="modSp mod">
        <pc:chgData name="Anna Hebda-Boon" userId="d9ef2ea9-9a8c-4bcf-a7a0-b65366f47539" providerId="ADAL" clId="{86E35BDD-ECA8-4DB2-8163-BE05B40A294C}" dt="2025-08-27T14:04:22.793" v="689" actId="113"/>
        <pc:sldMkLst>
          <pc:docMk/>
          <pc:sldMk cId="2105722529" sldId="304"/>
        </pc:sldMkLst>
        <pc:spChg chg="mod">
          <ac:chgData name="Anna Hebda-Boon" userId="d9ef2ea9-9a8c-4bcf-a7a0-b65366f47539" providerId="ADAL" clId="{86E35BDD-ECA8-4DB2-8163-BE05B40A294C}" dt="2025-08-27T14:04:22.793" v="689" actId="113"/>
          <ac:spMkLst>
            <pc:docMk/>
            <pc:sldMk cId="2105722529" sldId="304"/>
            <ac:spMk id="3" creationId="{4E1A26C0-4A1C-EE8D-8857-51E0E30E96C0}"/>
          </ac:spMkLst>
        </pc:spChg>
        <pc:picChg chg="mod">
          <ac:chgData name="Anna Hebda-Boon" userId="d9ef2ea9-9a8c-4bcf-a7a0-b65366f47539" providerId="ADAL" clId="{86E35BDD-ECA8-4DB2-8163-BE05B40A294C}" dt="2025-08-27T14:04:15.018" v="687" actId="1076"/>
          <ac:picMkLst>
            <pc:docMk/>
            <pc:sldMk cId="2105722529" sldId="304"/>
            <ac:picMk id="4" creationId="{605A883B-2CFB-C6F0-08B1-F2E19F831CD8}"/>
          </ac:picMkLst>
        </pc:picChg>
      </pc:sldChg>
      <pc:sldChg chg="modSp mod">
        <pc:chgData name="Anna Hebda-Boon" userId="d9ef2ea9-9a8c-4bcf-a7a0-b65366f47539" providerId="ADAL" clId="{86E35BDD-ECA8-4DB2-8163-BE05B40A294C}" dt="2025-08-27T14:06:30.438" v="719" actId="27636"/>
        <pc:sldMkLst>
          <pc:docMk/>
          <pc:sldMk cId="3245925614" sldId="305"/>
        </pc:sldMkLst>
        <pc:spChg chg="mod">
          <ac:chgData name="Anna Hebda-Boon" userId="d9ef2ea9-9a8c-4bcf-a7a0-b65366f47539" providerId="ADAL" clId="{86E35BDD-ECA8-4DB2-8163-BE05B40A294C}" dt="2025-08-27T14:06:30.438" v="719" actId="27636"/>
          <ac:spMkLst>
            <pc:docMk/>
            <pc:sldMk cId="3245925614" sldId="305"/>
            <ac:spMk id="3" creationId="{D938C00B-385E-A931-4AD8-FC65BE58BC27}"/>
          </ac:spMkLst>
        </pc:spChg>
      </pc:sldChg>
      <pc:sldChg chg="modSp mod">
        <pc:chgData name="Anna Hebda-Boon" userId="d9ef2ea9-9a8c-4bcf-a7a0-b65366f47539" providerId="ADAL" clId="{86E35BDD-ECA8-4DB2-8163-BE05B40A294C}" dt="2025-08-27T14:07:27.850" v="728" actId="20577"/>
        <pc:sldMkLst>
          <pc:docMk/>
          <pc:sldMk cId="3348166354" sldId="306"/>
        </pc:sldMkLst>
        <pc:spChg chg="mod">
          <ac:chgData name="Anna Hebda-Boon" userId="d9ef2ea9-9a8c-4bcf-a7a0-b65366f47539" providerId="ADAL" clId="{86E35BDD-ECA8-4DB2-8163-BE05B40A294C}" dt="2025-08-27T14:07:27.850" v="728" actId="20577"/>
          <ac:spMkLst>
            <pc:docMk/>
            <pc:sldMk cId="3348166354" sldId="306"/>
            <ac:spMk id="3" creationId="{FE9E086B-8467-63FE-6DF3-7C955B4CCEF6}"/>
          </ac:spMkLst>
        </pc:spChg>
      </pc:sldChg>
      <pc:sldChg chg="addSp modSp mod">
        <pc:chgData name="Anna Hebda-Boon" userId="d9ef2ea9-9a8c-4bcf-a7a0-b65366f47539" providerId="ADAL" clId="{86E35BDD-ECA8-4DB2-8163-BE05B40A294C}" dt="2025-08-27T13:58:13.505" v="568" actId="5793"/>
        <pc:sldMkLst>
          <pc:docMk/>
          <pc:sldMk cId="406838568" sldId="307"/>
        </pc:sldMkLst>
        <pc:spChg chg="mod">
          <ac:chgData name="Anna Hebda-Boon" userId="d9ef2ea9-9a8c-4bcf-a7a0-b65366f47539" providerId="ADAL" clId="{86E35BDD-ECA8-4DB2-8163-BE05B40A294C}" dt="2025-08-27T13:58:13.505" v="568" actId="5793"/>
          <ac:spMkLst>
            <pc:docMk/>
            <pc:sldMk cId="406838568" sldId="307"/>
            <ac:spMk id="3" creationId="{F2954E7F-EFA1-565C-AC27-BCFDF3ABA8E9}"/>
          </ac:spMkLst>
        </pc:spChg>
        <pc:spChg chg="add mod">
          <ac:chgData name="Anna Hebda-Boon" userId="d9ef2ea9-9a8c-4bcf-a7a0-b65366f47539" providerId="ADAL" clId="{86E35BDD-ECA8-4DB2-8163-BE05B40A294C}" dt="2025-08-27T13:56:37.185" v="535"/>
          <ac:spMkLst>
            <pc:docMk/>
            <pc:sldMk cId="406838568" sldId="307"/>
            <ac:spMk id="5" creationId="{30D2287E-4A73-6C95-9895-E80CD8946EB9}"/>
          </ac:spMkLst>
        </pc:spChg>
      </pc:sldChg>
      <pc:sldChg chg="addSp delSp modSp mod">
        <pc:chgData name="Anna Hebda-Boon" userId="d9ef2ea9-9a8c-4bcf-a7a0-b65366f47539" providerId="ADAL" clId="{86E35BDD-ECA8-4DB2-8163-BE05B40A294C}" dt="2025-08-27T14:14:00.770" v="773" actId="13926"/>
        <pc:sldMkLst>
          <pc:docMk/>
          <pc:sldMk cId="1959021462" sldId="313"/>
        </pc:sldMkLst>
        <pc:spChg chg="mod">
          <ac:chgData name="Anna Hebda-Boon" userId="d9ef2ea9-9a8c-4bcf-a7a0-b65366f47539" providerId="ADAL" clId="{86E35BDD-ECA8-4DB2-8163-BE05B40A294C}" dt="2025-08-27T14:14:00.770" v="773" actId="13926"/>
          <ac:spMkLst>
            <pc:docMk/>
            <pc:sldMk cId="1959021462" sldId="313"/>
            <ac:spMk id="2" creationId="{84480504-8435-7044-8051-4CD47E6BAA9E}"/>
          </ac:spMkLst>
        </pc:spChg>
        <pc:spChg chg="mod">
          <ac:chgData name="Anna Hebda-Boon" userId="d9ef2ea9-9a8c-4bcf-a7a0-b65366f47539" providerId="ADAL" clId="{86E35BDD-ECA8-4DB2-8163-BE05B40A294C}" dt="2025-08-27T14:13:56.401" v="772" actId="20577"/>
          <ac:spMkLst>
            <pc:docMk/>
            <pc:sldMk cId="1959021462" sldId="313"/>
            <ac:spMk id="3" creationId="{761FCAFF-470F-3845-A1C2-512296E1B021}"/>
          </ac:spMkLst>
        </pc:spChg>
        <pc:spChg chg="del">
          <ac:chgData name="Anna Hebda-Boon" userId="d9ef2ea9-9a8c-4bcf-a7a0-b65366f47539" providerId="ADAL" clId="{86E35BDD-ECA8-4DB2-8163-BE05B40A294C}" dt="2025-08-27T14:12:54.369" v="761" actId="478"/>
          <ac:spMkLst>
            <pc:docMk/>
            <pc:sldMk cId="1959021462" sldId="313"/>
            <ac:spMk id="5" creationId="{3905EEF9-0FCE-5F0A-7EAF-F9BC05F7C6E6}"/>
          </ac:spMkLst>
        </pc:spChg>
        <pc:graphicFrameChg chg="add mod">
          <ac:chgData name="Anna Hebda-Boon" userId="d9ef2ea9-9a8c-4bcf-a7a0-b65366f47539" providerId="ADAL" clId="{86E35BDD-ECA8-4DB2-8163-BE05B40A294C}" dt="2025-08-27T14:13:50.420" v="770" actId="1076"/>
          <ac:graphicFrameMkLst>
            <pc:docMk/>
            <pc:sldMk cId="1959021462" sldId="313"/>
            <ac:graphicFrameMk id="4" creationId="{400E1966-BB62-6D28-541E-3127F27E507D}"/>
          </ac:graphicFrameMkLst>
        </pc:graphicFrameChg>
        <pc:picChg chg="del">
          <ac:chgData name="Anna Hebda-Boon" userId="d9ef2ea9-9a8c-4bcf-a7a0-b65366f47539" providerId="ADAL" clId="{86E35BDD-ECA8-4DB2-8163-BE05B40A294C}" dt="2025-08-27T14:12:51.999" v="759" actId="478"/>
          <ac:picMkLst>
            <pc:docMk/>
            <pc:sldMk cId="1959021462" sldId="313"/>
            <ac:picMk id="6" creationId="{1E5295E7-E706-0645-9B31-98326CEC6AA5}"/>
          </ac:picMkLst>
        </pc:picChg>
        <pc:picChg chg="del">
          <ac:chgData name="Anna Hebda-Boon" userId="d9ef2ea9-9a8c-4bcf-a7a0-b65366f47539" providerId="ADAL" clId="{86E35BDD-ECA8-4DB2-8163-BE05B40A294C}" dt="2025-08-27T14:12:52.863" v="760" actId="478"/>
          <ac:picMkLst>
            <pc:docMk/>
            <pc:sldMk cId="1959021462" sldId="313"/>
            <ac:picMk id="7" creationId="{D3D07FF0-135D-3209-1F12-46A367C93B82}"/>
          </ac:picMkLst>
        </pc:picChg>
      </pc:sldChg>
      <pc:sldChg chg="modSp mod">
        <pc:chgData name="Anna Hebda-Boon" userId="d9ef2ea9-9a8c-4bcf-a7a0-b65366f47539" providerId="ADAL" clId="{86E35BDD-ECA8-4DB2-8163-BE05B40A294C}" dt="2025-08-27T12:20:49.536" v="141" actId="20577"/>
        <pc:sldMkLst>
          <pc:docMk/>
          <pc:sldMk cId="120795893" sldId="314"/>
        </pc:sldMkLst>
        <pc:spChg chg="mod">
          <ac:chgData name="Anna Hebda-Boon" userId="d9ef2ea9-9a8c-4bcf-a7a0-b65366f47539" providerId="ADAL" clId="{86E35BDD-ECA8-4DB2-8163-BE05B40A294C}" dt="2025-08-27T12:20:49.536" v="141" actId="20577"/>
          <ac:spMkLst>
            <pc:docMk/>
            <pc:sldMk cId="120795893" sldId="314"/>
            <ac:spMk id="3" creationId="{00000000-0000-0000-0000-000000000000}"/>
          </ac:spMkLst>
        </pc:spChg>
      </pc:sldChg>
      <pc:sldChg chg="add">
        <pc:chgData name="Anna Hebda-Boon" userId="d9ef2ea9-9a8c-4bcf-a7a0-b65366f47539" providerId="ADAL" clId="{86E35BDD-ECA8-4DB2-8163-BE05B40A294C}" dt="2025-08-27T13:47:49.091" v="232"/>
        <pc:sldMkLst>
          <pc:docMk/>
          <pc:sldMk cId="3963675925" sldId="315"/>
        </pc:sldMkLst>
      </pc:sldChg>
      <pc:sldChg chg="modSp add mod ord">
        <pc:chgData name="Anna Hebda-Boon" userId="d9ef2ea9-9a8c-4bcf-a7a0-b65366f47539" providerId="ADAL" clId="{86E35BDD-ECA8-4DB2-8163-BE05B40A294C}" dt="2025-08-27T13:54:41.691" v="435" actId="20577"/>
        <pc:sldMkLst>
          <pc:docMk/>
          <pc:sldMk cId="3274548320" sldId="316"/>
        </pc:sldMkLst>
        <pc:spChg chg="mod">
          <ac:chgData name="Anna Hebda-Boon" userId="d9ef2ea9-9a8c-4bcf-a7a0-b65366f47539" providerId="ADAL" clId="{86E35BDD-ECA8-4DB2-8163-BE05B40A294C}" dt="2025-08-27T13:49:23.020" v="268" actId="20577"/>
          <ac:spMkLst>
            <pc:docMk/>
            <pc:sldMk cId="3274548320" sldId="316"/>
            <ac:spMk id="2" creationId="{36B38996-E114-DCAD-AD8B-5F2C489BDA10}"/>
          </ac:spMkLst>
        </pc:spChg>
        <pc:spChg chg="mod">
          <ac:chgData name="Anna Hebda-Boon" userId="d9ef2ea9-9a8c-4bcf-a7a0-b65366f47539" providerId="ADAL" clId="{86E35BDD-ECA8-4DB2-8163-BE05B40A294C}" dt="2025-08-27T13:54:41.691" v="435" actId="20577"/>
          <ac:spMkLst>
            <pc:docMk/>
            <pc:sldMk cId="3274548320" sldId="316"/>
            <ac:spMk id="3" creationId="{71910A2F-AF2A-57B3-1078-EA63CDA52265}"/>
          </ac:spMkLst>
        </pc:spChg>
        <pc:graphicFrameChg chg="mod">
          <ac:chgData name="Anna Hebda-Boon" userId="d9ef2ea9-9a8c-4bcf-a7a0-b65366f47539" providerId="ADAL" clId="{86E35BDD-ECA8-4DB2-8163-BE05B40A294C}" dt="2025-08-27T13:49:58.592" v="271" actId="207"/>
          <ac:graphicFrameMkLst>
            <pc:docMk/>
            <pc:sldMk cId="3274548320" sldId="316"/>
            <ac:graphicFrameMk id="5" creationId="{7FC542D9-67C3-8C7C-EECE-031CE6790561}"/>
          </ac:graphicFrameMkLst>
        </pc:graphicFrameChg>
      </pc:sldChg>
      <pc:sldChg chg="modSp add mod">
        <pc:chgData name="Anna Hebda-Boon" userId="d9ef2ea9-9a8c-4bcf-a7a0-b65366f47539" providerId="ADAL" clId="{86E35BDD-ECA8-4DB2-8163-BE05B40A294C}" dt="2025-08-27T13:54:00.315" v="426" actId="27636"/>
        <pc:sldMkLst>
          <pc:docMk/>
          <pc:sldMk cId="4180065875" sldId="317"/>
        </pc:sldMkLst>
        <pc:spChg chg="mod">
          <ac:chgData name="Anna Hebda-Boon" userId="d9ef2ea9-9a8c-4bcf-a7a0-b65366f47539" providerId="ADAL" clId="{86E35BDD-ECA8-4DB2-8163-BE05B40A294C}" dt="2025-08-27T13:54:00.315" v="426" actId="27636"/>
          <ac:spMkLst>
            <pc:docMk/>
            <pc:sldMk cId="4180065875" sldId="317"/>
            <ac:spMk id="3" creationId="{37BA5F7A-0189-6FD0-3E99-79218342A385}"/>
          </ac:spMkLst>
        </pc:spChg>
      </pc:sldChg>
      <pc:sldChg chg="modSp add mod ord">
        <pc:chgData name="Anna Hebda-Boon" userId="d9ef2ea9-9a8c-4bcf-a7a0-b65366f47539" providerId="ADAL" clId="{86E35BDD-ECA8-4DB2-8163-BE05B40A294C}" dt="2025-08-27T13:58:34.589" v="571" actId="27636"/>
        <pc:sldMkLst>
          <pc:docMk/>
          <pc:sldMk cId="1441873650" sldId="318"/>
        </pc:sldMkLst>
        <pc:spChg chg="mod">
          <ac:chgData name="Anna Hebda-Boon" userId="d9ef2ea9-9a8c-4bcf-a7a0-b65366f47539" providerId="ADAL" clId="{86E35BDD-ECA8-4DB2-8163-BE05B40A294C}" dt="2025-08-27T13:58:34.589" v="571" actId="27636"/>
          <ac:spMkLst>
            <pc:docMk/>
            <pc:sldMk cId="1441873650" sldId="318"/>
            <ac:spMk id="3" creationId="{27B77210-BF20-5784-32C3-2917F12B8516}"/>
          </ac:spMkLst>
        </pc:spChg>
      </pc:sldChg>
      <pc:sldChg chg="modSp add mod">
        <pc:chgData name="Anna Hebda-Boon" userId="d9ef2ea9-9a8c-4bcf-a7a0-b65366f47539" providerId="ADAL" clId="{86E35BDD-ECA8-4DB2-8163-BE05B40A294C}" dt="2025-08-27T14:04:54.261" v="710" actId="20577"/>
        <pc:sldMkLst>
          <pc:docMk/>
          <pc:sldMk cId="195102264" sldId="319"/>
        </pc:sldMkLst>
        <pc:spChg chg="mod">
          <ac:chgData name="Anna Hebda-Boon" userId="d9ef2ea9-9a8c-4bcf-a7a0-b65366f47539" providerId="ADAL" clId="{86E35BDD-ECA8-4DB2-8163-BE05B40A294C}" dt="2025-08-27T14:04:54.261" v="710" actId="20577"/>
          <ac:spMkLst>
            <pc:docMk/>
            <pc:sldMk cId="195102264" sldId="319"/>
            <ac:spMk id="3" creationId="{FCEDDC7C-5583-CB78-692A-8FD44AD268A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a:solidFill>
          <a:schemeClr val="accent4"/>
        </a:solidFill>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dgm:t>
        <a:bodyPr anchor="b" anchorCtr="0"/>
        <a:lstStyle/>
        <a:p>
          <a:pPr algn="ctr"/>
          <a:r>
            <a:rPr lang="en-GB" b="0" i="1" dirty="0"/>
            <a:t>B</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dgm:t>
        <a:bodyPr anchor="b" anchorCtr="0"/>
        <a:lstStyle/>
        <a:p>
          <a:pPr algn="ctr"/>
          <a:r>
            <a:rPr lang="en-GB" b="0" i="1" dirty="0"/>
            <a:t>B</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a:solidFill>
          <a:srgbClr val="00B0F0"/>
        </a:solidFill>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dgm:t>
        <a:bodyPr anchor="b" anchorCtr="0"/>
        <a:lstStyle/>
        <a:p>
          <a:pPr algn="ctr"/>
          <a:r>
            <a:rPr lang="en-GB" b="0" i="1" dirty="0"/>
            <a:t>B</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a:solidFill>
          <a:srgbClr val="00B0F0"/>
        </a:solidFill>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dgm:t>
        <a:bodyPr anchor="b" anchorCtr="0"/>
        <a:lstStyle/>
        <a:p>
          <a:pPr algn="ctr"/>
          <a:r>
            <a:rPr lang="en-GB" b="0" i="1" dirty="0"/>
            <a:t>B</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a:solidFill>
          <a:srgbClr val="00B0F0"/>
        </a:solidFill>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dgm:t>
        <a:bodyPr anchor="b" anchorCtr="0"/>
        <a:lstStyle/>
        <a:p>
          <a:pPr algn="ctr"/>
          <a:r>
            <a:rPr lang="en-GB" b="0" i="1" dirty="0"/>
            <a:t>B</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a:solidFill>
          <a:schemeClr val="accent1"/>
        </a:solidFill>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a:solidFill>
          <a:schemeClr val="accent1"/>
        </a:solidFill>
      </dgm:spPr>
      <dgm:t>
        <a:bodyPr anchor="b" anchorCtr="0"/>
        <a:lstStyle/>
        <a:p>
          <a:pPr algn="ctr"/>
          <a:r>
            <a:rPr lang="en-GB" b="0" i="1" dirty="0"/>
            <a:t>B </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dgm:t>
        <a:bodyPr anchor="b" anchorCtr="0"/>
        <a:lstStyle/>
        <a:p>
          <a:pPr algn="ctr"/>
          <a:r>
            <a:rPr lang="en-GB" b="0" i="1" dirty="0"/>
            <a:t>B</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a:solidFill>
          <a:schemeClr val="accent4"/>
        </a:solidFill>
      </dgm:spPr>
      <dgm:t>
        <a:bodyPr/>
        <a:lstStyle/>
        <a:p>
          <a:pPr algn="ctr"/>
          <a:r>
            <a:rPr lang="en-GB" b="0" i="1" dirty="0"/>
            <a:t>C -PSA</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dgm:t>
        <a:bodyPr anchor="b" anchorCtr="0"/>
        <a:lstStyle/>
        <a:p>
          <a:pPr algn="ctr"/>
          <a:r>
            <a:rPr lang="en-GB" b="0" i="1" dirty="0"/>
            <a:t>B</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a:solidFill>
          <a:schemeClr val="accent4"/>
        </a:solidFill>
      </dgm:spPr>
      <dgm:t>
        <a:bodyPr/>
        <a:lstStyle/>
        <a:p>
          <a:pPr algn="ctr"/>
          <a:r>
            <a:rPr lang="en-GB" b="0" i="1" dirty="0"/>
            <a:t>C - PSA</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a:solidFill>
          <a:schemeClr val="accent4"/>
        </a:solidFill>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dgm:t>
        <a:bodyPr anchor="b" anchorCtr="0"/>
        <a:lstStyle/>
        <a:p>
          <a:pPr algn="ctr"/>
          <a:r>
            <a:rPr lang="en-GB" b="0" i="1" dirty="0"/>
            <a:t>B</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a:solidFill>
          <a:schemeClr val="accent4"/>
        </a:solidFill>
      </dgm:spPr>
      <dgm:t>
        <a:bodyPr anchor="b" anchorCtr="0"/>
        <a:lstStyle/>
        <a:p>
          <a:pPr algn="ctr"/>
          <a:r>
            <a:rPr lang="en-GB" b="0" i="1" dirty="0"/>
            <a:t>B </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a:solidFill>
          <a:schemeClr val="accent4"/>
        </a:solidFill>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a:solidFill>
          <a:schemeClr val="accent4"/>
        </a:solidFill>
      </dgm:spPr>
      <dgm:t>
        <a:bodyPr anchor="b" anchorCtr="0"/>
        <a:lstStyle/>
        <a:p>
          <a:pPr algn="ctr"/>
          <a:r>
            <a:rPr lang="en-GB" b="0" i="1" dirty="0"/>
            <a:t>B </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a:solidFill>
          <a:schemeClr val="accent4"/>
        </a:solidFill>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a:solidFill>
          <a:schemeClr val="accent4"/>
        </a:solidFill>
      </dgm:spPr>
      <dgm:t>
        <a:bodyPr anchor="b" anchorCtr="0"/>
        <a:lstStyle/>
        <a:p>
          <a:pPr algn="ctr"/>
          <a:r>
            <a:rPr lang="en-GB" b="0" i="1" dirty="0"/>
            <a:t>B </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a:solidFill>
          <a:schemeClr val="accent1"/>
        </a:solidFill>
      </dgm:spPr>
      <dgm:t>
        <a:bodyPr anchor="b" anchorCtr="0"/>
        <a:lstStyle/>
        <a:p>
          <a:pPr algn="ctr"/>
          <a:r>
            <a:rPr lang="en-GB" b="0" i="1" dirty="0"/>
            <a:t>B</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a:solidFill>
          <a:schemeClr val="accent4"/>
        </a:solidFill>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a:solidFill>
          <a:schemeClr val="accent4"/>
        </a:solidFill>
      </dgm:spPr>
      <dgm:t>
        <a:bodyPr anchor="b" anchorCtr="0"/>
        <a:lstStyle/>
        <a:p>
          <a:pPr algn="ctr"/>
          <a:r>
            <a:rPr lang="en-GB" b="0" i="1" dirty="0"/>
            <a:t>B </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a:solidFill>
          <a:schemeClr val="accent4"/>
        </a:solidFill>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a:solidFill>
          <a:schemeClr val="accent4"/>
        </a:solidFill>
      </dgm:spPr>
      <dgm:t>
        <a:bodyPr anchor="b" anchorCtr="0"/>
        <a:lstStyle/>
        <a:p>
          <a:pPr algn="ctr"/>
          <a:r>
            <a:rPr lang="en-GB" b="0" i="1" dirty="0"/>
            <a:t>B</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a:solidFill>
          <a:schemeClr val="accent4"/>
        </a:solidFill>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58AD4F-A17A-4B2C-9483-26858D9AC48A}" type="doc">
      <dgm:prSet loTypeId="urn:microsoft.com/office/officeart/2005/8/layout/chevron1" loCatId="process" qsTypeId="urn:microsoft.com/office/officeart/2005/8/quickstyle/simple1" qsCatId="simple" csTypeId="urn:microsoft.com/office/officeart/2005/8/colors/accent1_2" csCatId="accent1" phldr="1"/>
      <dgm:spPr/>
    </dgm:pt>
    <dgm:pt modelId="{E3C4E2D9-8A25-4ECD-932C-3A31B03D7A0F}">
      <dgm:prSet phldrT="[Text]"/>
      <dgm:spPr/>
      <dgm:t>
        <a:bodyPr/>
        <a:lstStyle/>
        <a:p>
          <a:pPr algn="ctr"/>
          <a:r>
            <a:rPr lang="en-GB" b="0" i="1" dirty="0"/>
            <a:t>A</a:t>
          </a:r>
        </a:p>
      </dgm:t>
    </dgm:pt>
    <dgm:pt modelId="{3E394D04-9474-4175-8FFC-3E526F1215FB}" type="parTrans" cxnId="{7AD31D5B-E3D5-47F5-86AC-861D6B53D075}">
      <dgm:prSet/>
      <dgm:spPr/>
      <dgm:t>
        <a:bodyPr/>
        <a:lstStyle/>
        <a:p>
          <a:pPr algn="ctr"/>
          <a:endParaRPr lang="en-GB" b="0" i="1"/>
        </a:p>
      </dgm:t>
    </dgm:pt>
    <dgm:pt modelId="{71F21BC1-3688-4B14-B4DE-DA6CBA7C7AB8}" type="sibTrans" cxnId="{7AD31D5B-E3D5-47F5-86AC-861D6B53D075}">
      <dgm:prSet/>
      <dgm:spPr/>
      <dgm:t>
        <a:bodyPr/>
        <a:lstStyle/>
        <a:p>
          <a:pPr algn="ctr"/>
          <a:endParaRPr lang="en-GB" b="0" i="1"/>
        </a:p>
      </dgm:t>
    </dgm:pt>
    <dgm:pt modelId="{BE2483CB-B705-4AC2-A537-03335B50DE3C}">
      <dgm:prSet phldrT="[Text]"/>
      <dgm:spPr/>
      <dgm:t>
        <a:bodyPr anchor="b" anchorCtr="0"/>
        <a:lstStyle/>
        <a:p>
          <a:pPr algn="ctr"/>
          <a:r>
            <a:rPr lang="en-GB" b="0" i="1" dirty="0"/>
            <a:t>B</a:t>
          </a:r>
        </a:p>
      </dgm:t>
    </dgm:pt>
    <dgm:pt modelId="{38745270-E1F9-490F-83FF-E1F007BCB2D3}" type="parTrans" cxnId="{8E2A42A8-AC2B-4144-80EE-55F4F1C3C975}">
      <dgm:prSet/>
      <dgm:spPr/>
      <dgm:t>
        <a:bodyPr/>
        <a:lstStyle/>
        <a:p>
          <a:pPr algn="ctr"/>
          <a:endParaRPr lang="en-GB" b="0" i="1"/>
        </a:p>
      </dgm:t>
    </dgm:pt>
    <dgm:pt modelId="{B1D1481C-AC8F-46B8-856E-100A188610D8}" type="sibTrans" cxnId="{8E2A42A8-AC2B-4144-80EE-55F4F1C3C975}">
      <dgm:prSet/>
      <dgm:spPr/>
      <dgm:t>
        <a:bodyPr/>
        <a:lstStyle/>
        <a:p>
          <a:pPr algn="ctr"/>
          <a:endParaRPr lang="en-GB" b="0" i="1"/>
        </a:p>
      </dgm:t>
    </dgm:pt>
    <dgm:pt modelId="{938CE6C0-ED9D-4F7C-9DE1-C9E6E148BFFC}">
      <dgm:prSet phldrT="[Text]"/>
      <dgm:spPr/>
      <dgm:t>
        <a:bodyPr/>
        <a:lstStyle/>
        <a:p>
          <a:pPr algn="ctr"/>
          <a:r>
            <a:rPr lang="en-GB" b="0" i="1" dirty="0"/>
            <a:t>C</a:t>
          </a:r>
        </a:p>
      </dgm:t>
    </dgm:pt>
    <dgm:pt modelId="{5B3EDD7A-FAE8-4A80-9D37-6613C2B425EB}" type="parTrans" cxnId="{E517AFA9-26E4-4609-A1B3-05AE485D601B}">
      <dgm:prSet/>
      <dgm:spPr/>
      <dgm:t>
        <a:bodyPr/>
        <a:lstStyle/>
        <a:p>
          <a:pPr algn="ctr"/>
          <a:endParaRPr lang="en-GB" b="0" i="1"/>
        </a:p>
      </dgm:t>
    </dgm:pt>
    <dgm:pt modelId="{619A445C-9B8A-4DE6-AEC5-DCD88980C612}" type="sibTrans" cxnId="{E517AFA9-26E4-4609-A1B3-05AE485D601B}">
      <dgm:prSet/>
      <dgm:spPr/>
      <dgm:t>
        <a:bodyPr/>
        <a:lstStyle/>
        <a:p>
          <a:pPr algn="ctr"/>
          <a:endParaRPr lang="en-GB" b="0" i="1"/>
        </a:p>
      </dgm:t>
    </dgm:pt>
    <dgm:pt modelId="{9D0D647F-C820-4211-A1E7-6DE763DB4B0E}">
      <dgm:prSet phldrT="[Text]"/>
      <dgm:spPr/>
      <dgm:t>
        <a:bodyPr/>
        <a:lstStyle/>
        <a:p>
          <a:pPr algn="ctr"/>
          <a:r>
            <a:rPr lang="en-GB" b="0" i="1" dirty="0"/>
            <a:t>E</a:t>
          </a:r>
        </a:p>
      </dgm:t>
    </dgm:pt>
    <dgm:pt modelId="{33D76407-4A8B-49A9-BD1D-5F6B812C04B5}" type="parTrans" cxnId="{CA01475F-E424-4449-B2FD-8C9DBD34D62A}">
      <dgm:prSet/>
      <dgm:spPr/>
      <dgm:t>
        <a:bodyPr/>
        <a:lstStyle/>
        <a:p>
          <a:pPr algn="ctr"/>
          <a:endParaRPr lang="en-GB" b="0" i="1"/>
        </a:p>
      </dgm:t>
    </dgm:pt>
    <dgm:pt modelId="{28CE14BA-2389-492F-98CB-0B424BFF7917}" type="sibTrans" cxnId="{CA01475F-E424-4449-B2FD-8C9DBD34D62A}">
      <dgm:prSet/>
      <dgm:spPr/>
      <dgm:t>
        <a:bodyPr/>
        <a:lstStyle/>
        <a:p>
          <a:pPr algn="ctr"/>
          <a:endParaRPr lang="en-GB" b="0" i="1"/>
        </a:p>
      </dgm:t>
    </dgm:pt>
    <dgm:pt modelId="{200AB142-D263-44ED-B28C-90904CD5B6EF}">
      <dgm:prSet phldrT="[Text]"/>
      <dgm:spPr>
        <a:solidFill>
          <a:schemeClr val="accent4"/>
        </a:solidFill>
      </dgm:spPr>
      <dgm:t>
        <a:bodyPr/>
        <a:lstStyle/>
        <a:p>
          <a:pPr algn="ctr"/>
          <a:r>
            <a:rPr lang="en-GB" b="0" i="1" dirty="0"/>
            <a:t>D</a:t>
          </a:r>
        </a:p>
      </dgm:t>
    </dgm:pt>
    <dgm:pt modelId="{CC42544D-F661-4DC9-99EF-5213DD9F9FE2}" type="parTrans" cxnId="{8BE63083-1E84-450D-83E5-917B618C329F}">
      <dgm:prSet/>
      <dgm:spPr/>
      <dgm:t>
        <a:bodyPr/>
        <a:lstStyle/>
        <a:p>
          <a:pPr algn="ctr"/>
          <a:endParaRPr lang="en-GB" b="0" i="1"/>
        </a:p>
      </dgm:t>
    </dgm:pt>
    <dgm:pt modelId="{71028AA1-16DE-4FE6-93C6-EA1C7115CD9C}" type="sibTrans" cxnId="{8BE63083-1E84-450D-83E5-917B618C329F}">
      <dgm:prSet/>
      <dgm:spPr/>
      <dgm:t>
        <a:bodyPr/>
        <a:lstStyle/>
        <a:p>
          <a:pPr algn="ctr"/>
          <a:endParaRPr lang="en-GB" b="0" i="1"/>
        </a:p>
      </dgm:t>
    </dgm:pt>
    <dgm:pt modelId="{65AE029C-17BE-410B-829D-D9A34F317B35}" type="pres">
      <dgm:prSet presAssocID="{D558AD4F-A17A-4B2C-9483-26858D9AC48A}" presName="Name0" presStyleCnt="0">
        <dgm:presLayoutVars>
          <dgm:dir/>
          <dgm:animLvl val="lvl"/>
          <dgm:resizeHandles val="exact"/>
        </dgm:presLayoutVars>
      </dgm:prSet>
      <dgm:spPr/>
    </dgm:pt>
    <dgm:pt modelId="{B0B88FF8-75CA-4CC3-B3C5-5131A6C9EC84}" type="pres">
      <dgm:prSet presAssocID="{E3C4E2D9-8A25-4ECD-932C-3A31B03D7A0F}" presName="parTxOnly" presStyleLbl="node1" presStyleIdx="0" presStyleCnt="5">
        <dgm:presLayoutVars>
          <dgm:chMax val="0"/>
          <dgm:chPref val="0"/>
          <dgm:bulletEnabled val="1"/>
        </dgm:presLayoutVars>
      </dgm:prSet>
      <dgm:spPr/>
    </dgm:pt>
    <dgm:pt modelId="{C695FC7D-CEED-459E-8095-7949B1E63DE3}" type="pres">
      <dgm:prSet presAssocID="{71F21BC1-3688-4B14-B4DE-DA6CBA7C7AB8}" presName="parTxOnlySpace" presStyleCnt="0"/>
      <dgm:spPr/>
    </dgm:pt>
    <dgm:pt modelId="{39982C35-F6F8-4F0D-B753-C2A548542E50}" type="pres">
      <dgm:prSet presAssocID="{BE2483CB-B705-4AC2-A537-03335B50DE3C}" presName="parTxOnly" presStyleLbl="node1" presStyleIdx="1" presStyleCnt="5">
        <dgm:presLayoutVars>
          <dgm:chMax val="0"/>
          <dgm:chPref val="0"/>
          <dgm:bulletEnabled val="1"/>
        </dgm:presLayoutVars>
      </dgm:prSet>
      <dgm:spPr/>
    </dgm:pt>
    <dgm:pt modelId="{4E7530C4-7ECE-40C1-82D4-0A637F7BD36C}" type="pres">
      <dgm:prSet presAssocID="{B1D1481C-AC8F-46B8-856E-100A188610D8}" presName="parTxOnlySpace" presStyleCnt="0"/>
      <dgm:spPr/>
    </dgm:pt>
    <dgm:pt modelId="{187F8ECF-EB29-480A-A2EA-4DB17F9E5415}" type="pres">
      <dgm:prSet presAssocID="{938CE6C0-ED9D-4F7C-9DE1-C9E6E148BFFC}" presName="parTxOnly" presStyleLbl="node1" presStyleIdx="2" presStyleCnt="5">
        <dgm:presLayoutVars>
          <dgm:chMax val="0"/>
          <dgm:chPref val="0"/>
          <dgm:bulletEnabled val="1"/>
        </dgm:presLayoutVars>
      </dgm:prSet>
      <dgm:spPr/>
    </dgm:pt>
    <dgm:pt modelId="{CFF32917-508D-4702-914E-685CAD99A242}" type="pres">
      <dgm:prSet presAssocID="{619A445C-9B8A-4DE6-AEC5-DCD88980C612}" presName="parTxOnlySpace" presStyleCnt="0"/>
      <dgm:spPr/>
    </dgm:pt>
    <dgm:pt modelId="{1D936039-80B9-4FFE-8AA5-5712996623F0}" type="pres">
      <dgm:prSet presAssocID="{200AB142-D263-44ED-B28C-90904CD5B6EF}" presName="parTxOnly" presStyleLbl="node1" presStyleIdx="3" presStyleCnt="5">
        <dgm:presLayoutVars>
          <dgm:chMax val="0"/>
          <dgm:chPref val="0"/>
          <dgm:bulletEnabled val="1"/>
        </dgm:presLayoutVars>
      </dgm:prSet>
      <dgm:spPr/>
    </dgm:pt>
    <dgm:pt modelId="{682E803C-D1BA-49FA-9FAF-BFC91106E03C}" type="pres">
      <dgm:prSet presAssocID="{71028AA1-16DE-4FE6-93C6-EA1C7115CD9C}" presName="parTxOnlySpace" presStyleCnt="0"/>
      <dgm:spPr/>
    </dgm:pt>
    <dgm:pt modelId="{3D8D704E-B7B6-44A8-A830-F24591FF1AF3}" type="pres">
      <dgm:prSet presAssocID="{9D0D647F-C820-4211-A1E7-6DE763DB4B0E}" presName="parTxOnly" presStyleLbl="node1" presStyleIdx="4" presStyleCnt="5">
        <dgm:presLayoutVars>
          <dgm:chMax val="0"/>
          <dgm:chPref val="0"/>
          <dgm:bulletEnabled val="1"/>
        </dgm:presLayoutVars>
      </dgm:prSet>
      <dgm:spPr/>
    </dgm:pt>
  </dgm:ptLst>
  <dgm:cxnLst>
    <dgm:cxn modelId="{7AD31D5B-E3D5-47F5-86AC-861D6B53D075}" srcId="{D558AD4F-A17A-4B2C-9483-26858D9AC48A}" destId="{E3C4E2D9-8A25-4ECD-932C-3A31B03D7A0F}" srcOrd="0" destOrd="0" parTransId="{3E394D04-9474-4175-8FFC-3E526F1215FB}" sibTransId="{71F21BC1-3688-4B14-B4DE-DA6CBA7C7AB8}"/>
    <dgm:cxn modelId="{CA01475F-E424-4449-B2FD-8C9DBD34D62A}" srcId="{D558AD4F-A17A-4B2C-9483-26858D9AC48A}" destId="{9D0D647F-C820-4211-A1E7-6DE763DB4B0E}" srcOrd="4" destOrd="0" parTransId="{33D76407-4A8B-49A9-BD1D-5F6B812C04B5}" sibTransId="{28CE14BA-2389-492F-98CB-0B424BFF7917}"/>
    <dgm:cxn modelId="{575EC647-BE49-4151-B482-06BFCE4C356B}" type="presOf" srcId="{E3C4E2D9-8A25-4ECD-932C-3A31B03D7A0F}" destId="{B0B88FF8-75CA-4CC3-B3C5-5131A6C9EC84}" srcOrd="0" destOrd="0" presId="urn:microsoft.com/office/officeart/2005/8/layout/chevron1"/>
    <dgm:cxn modelId="{8BE63083-1E84-450D-83E5-917B618C329F}" srcId="{D558AD4F-A17A-4B2C-9483-26858D9AC48A}" destId="{200AB142-D263-44ED-B28C-90904CD5B6EF}" srcOrd="3" destOrd="0" parTransId="{CC42544D-F661-4DC9-99EF-5213DD9F9FE2}" sibTransId="{71028AA1-16DE-4FE6-93C6-EA1C7115CD9C}"/>
    <dgm:cxn modelId="{E41ADA8A-E608-424D-8668-99EC439FE463}" type="presOf" srcId="{938CE6C0-ED9D-4F7C-9DE1-C9E6E148BFFC}" destId="{187F8ECF-EB29-480A-A2EA-4DB17F9E5415}" srcOrd="0" destOrd="0" presId="urn:microsoft.com/office/officeart/2005/8/layout/chevron1"/>
    <dgm:cxn modelId="{47CE069D-7EBC-4D3A-9958-6192041D9849}" type="presOf" srcId="{9D0D647F-C820-4211-A1E7-6DE763DB4B0E}" destId="{3D8D704E-B7B6-44A8-A830-F24591FF1AF3}" srcOrd="0" destOrd="0" presId="urn:microsoft.com/office/officeart/2005/8/layout/chevron1"/>
    <dgm:cxn modelId="{8E2A42A8-AC2B-4144-80EE-55F4F1C3C975}" srcId="{D558AD4F-A17A-4B2C-9483-26858D9AC48A}" destId="{BE2483CB-B705-4AC2-A537-03335B50DE3C}" srcOrd="1" destOrd="0" parTransId="{38745270-E1F9-490F-83FF-E1F007BCB2D3}" sibTransId="{B1D1481C-AC8F-46B8-856E-100A188610D8}"/>
    <dgm:cxn modelId="{E517AFA9-26E4-4609-A1B3-05AE485D601B}" srcId="{D558AD4F-A17A-4B2C-9483-26858D9AC48A}" destId="{938CE6C0-ED9D-4F7C-9DE1-C9E6E148BFFC}" srcOrd="2" destOrd="0" parTransId="{5B3EDD7A-FAE8-4A80-9D37-6613C2B425EB}" sibTransId="{619A445C-9B8A-4DE6-AEC5-DCD88980C612}"/>
    <dgm:cxn modelId="{ABEEA0C5-1C70-432F-8722-68FDC55CE3F8}" type="presOf" srcId="{D558AD4F-A17A-4B2C-9483-26858D9AC48A}" destId="{65AE029C-17BE-410B-829D-D9A34F317B35}" srcOrd="0" destOrd="0" presId="urn:microsoft.com/office/officeart/2005/8/layout/chevron1"/>
    <dgm:cxn modelId="{E2BF6CCD-F35C-46B3-8C27-81B7624CE09A}" type="presOf" srcId="{200AB142-D263-44ED-B28C-90904CD5B6EF}" destId="{1D936039-80B9-4FFE-8AA5-5712996623F0}" srcOrd="0" destOrd="0" presId="urn:microsoft.com/office/officeart/2005/8/layout/chevron1"/>
    <dgm:cxn modelId="{7B583FE1-438F-4D37-B0F2-F5A5A070D298}" type="presOf" srcId="{BE2483CB-B705-4AC2-A537-03335B50DE3C}" destId="{39982C35-F6F8-4F0D-B753-C2A548542E50}" srcOrd="0" destOrd="0" presId="urn:microsoft.com/office/officeart/2005/8/layout/chevron1"/>
    <dgm:cxn modelId="{1D2DB396-8BAD-407B-99C5-F1EA22E53DE0}" type="presParOf" srcId="{65AE029C-17BE-410B-829D-D9A34F317B35}" destId="{B0B88FF8-75CA-4CC3-B3C5-5131A6C9EC84}" srcOrd="0" destOrd="0" presId="urn:microsoft.com/office/officeart/2005/8/layout/chevron1"/>
    <dgm:cxn modelId="{9201F50C-D4CD-464B-B96C-C0897BE0BD65}" type="presParOf" srcId="{65AE029C-17BE-410B-829D-D9A34F317B35}" destId="{C695FC7D-CEED-459E-8095-7949B1E63DE3}" srcOrd="1" destOrd="0" presId="urn:microsoft.com/office/officeart/2005/8/layout/chevron1"/>
    <dgm:cxn modelId="{25E0D710-7AB0-4BCC-AB35-A8CCB7C11D34}" type="presParOf" srcId="{65AE029C-17BE-410B-829D-D9A34F317B35}" destId="{39982C35-F6F8-4F0D-B753-C2A548542E50}" srcOrd="2" destOrd="0" presId="urn:microsoft.com/office/officeart/2005/8/layout/chevron1"/>
    <dgm:cxn modelId="{DEDE9E6C-88D1-40B4-8877-23BACFCC2B65}" type="presParOf" srcId="{65AE029C-17BE-410B-829D-D9A34F317B35}" destId="{4E7530C4-7ECE-40C1-82D4-0A637F7BD36C}" srcOrd="3" destOrd="0" presId="urn:microsoft.com/office/officeart/2005/8/layout/chevron1"/>
    <dgm:cxn modelId="{309FA62B-9163-4459-8FBF-EFFE6910B2EE}" type="presParOf" srcId="{65AE029C-17BE-410B-829D-D9A34F317B35}" destId="{187F8ECF-EB29-480A-A2EA-4DB17F9E5415}" srcOrd="4" destOrd="0" presId="urn:microsoft.com/office/officeart/2005/8/layout/chevron1"/>
    <dgm:cxn modelId="{0FE12147-6C83-48E8-9D88-21EF964AB3F9}" type="presParOf" srcId="{65AE029C-17BE-410B-829D-D9A34F317B35}" destId="{CFF32917-508D-4702-914E-685CAD99A242}" srcOrd="5" destOrd="0" presId="urn:microsoft.com/office/officeart/2005/8/layout/chevron1"/>
    <dgm:cxn modelId="{8C04C6A8-F4B8-496D-BF26-CAF98366EDC1}" type="presParOf" srcId="{65AE029C-17BE-410B-829D-D9A34F317B35}" destId="{1D936039-80B9-4FFE-8AA5-5712996623F0}" srcOrd="6" destOrd="0" presId="urn:microsoft.com/office/officeart/2005/8/layout/chevron1"/>
    <dgm:cxn modelId="{E23BDE12-21FD-4354-A216-1BB8CCB1785E}" type="presParOf" srcId="{65AE029C-17BE-410B-829D-D9A34F317B35}" destId="{682E803C-D1BA-49FA-9FAF-BFC91106E03C}" srcOrd="7" destOrd="0" presId="urn:microsoft.com/office/officeart/2005/8/layout/chevron1"/>
    <dgm:cxn modelId="{AEC2EA66-F3F8-401E-B1F1-79AB9C5F4496}" type="presParOf" srcId="{65AE029C-17BE-410B-829D-D9A34F317B35}" destId="{3D8D704E-B7B6-44A8-A830-F24591FF1AF3}"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 </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 -PSA</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 - PSA</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 </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 </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 </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 </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88FF8-75CA-4CC3-B3C5-5131A6C9EC84}">
      <dsp:nvSpPr>
        <dsp:cNvPr id="0" name=""/>
        <dsp:cNvSpPr/>
      </dsp:nvSpPr>
      <dsp:spPr>
        <a:xfrm>
          <a:off x="298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A</a:t>
          </a:r>
        </a:p>
      </dsp:txBody>
      <dsp:txXfrm>
        <a:off x="179630" y="0"/>
        <a:ext cx="2303174" cy="353291"/>
      </dsp:txXfrm>
    </dsp:sp>
    <dsp:sp modelId="{39982C35-F6F8-4F0D-B753-C2A548542E50}">
      <dsp:nvSpPr>
        <dsp:cNvPr id="0" name=""/>
        <dsp:cNvSpPr/>
      </dsp:nvSpPr>
      <dsp:spPr>
        <a:xfrm>
          <a:off x="2393804"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b" anchorCtr="0">
          <a:noAutofit/>
        </a:bodyPr>
        <a:lstStyle/>
        <a:p>
          <a:pPr marL="0" lvl="0" indent="0" algn="ctr" defTabSz="933450">
            <a:lnSpc>
              <a:spcPct val="90000"/>
            </a:lnSpc>
            <a:spcBef>
              <a:spcPct val="0"/>
            </a:spcBef>
            <a:spcAft>
              <a:spcPct val="35000"/>
            </a:spcAft>
            <a:buNone/>
          </a:pPr>
          <a:r>
            <a:rPr lang="en-GB" sz="2100" b="0" i="1" kern="1200" dirty="0"/>
            <a:t>B</a:t>
          </a:r>
        </a:p>
      </dsp:txBody>
      <dsp:txXfrm>
        <a:off x="2570450" y="0"/>
        <a:ext cx="2303174" cy="353291"/>
      </dsp:txXfrm>
    </dsp:sp>
    <dsp:sp modelId="{187F8ECF-EB29-480A-A2EA-4DB17F9E5415}">
      <dsp:nvSpPr>
        <dsp:cNvPr id="0" name=""/>
        <dsp:cNvSpPr/>
      </dsp:nvSpPr>
      <dsp:spPr>
        <a:xfrm>
          <a:off x="4784623"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C</a:t>
          </a:r>
        </a:p>
      </dsp:txBody>
      <dsp:txXfrm>
        <a:off x="4961269" y="0"/>
        <a:ext cx="2303174" cy="353291"/>
      </dsp:txXfrm>
    </dsp:sp>
    <dsp:sp modelId="{1D936039-80B9-4FFE-8AA5-5712996623F0}">
      <dsp:nvSpPr>
        <dsp:cNvPr id="0" name=""/>
        <dsp:cNvSpPr/>
      </dsp:nvSpPr>
      <dsp:spPr>
        <a:xfrm>
          <a:off x="7175442" y="0"/>
          <a:ext cx="2656465" cy="353291"/>
        </a:xfrm>
        <a:prstGeom prst="chevron">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D</a:t>
          </a:r>
        </a:p>
      </dsp:txBody>
      <dsp:txXfrm>
        <a:off x="7352088" y="0"/>
        <a:ext cx="2303174" cy="353291"/>
      </dsp:txXfrm>
    </dsp:sp>
    <dsp:sp modelId="{3D8D704E-B7B6-44A8-A830-F24591FF1AF3}">
      <dsp:nvSpPr>
        <dsp:cNvPr id="0" name=""/>
        <dsp:cNvSpPr/>
      </dsp:nvSpPr>
      <dsp:spPr>
        <a:xfrm>
          <a:off x="9566262" y="0"/>
          <a:ext cx="2656465" cy="3532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GB" sz="2100" b="0" i="1" kern="1200" dirty="0"/>
            <a:t>E</a:t>
          </a:r>
        </a:p>
      </dsp:txBody>
      <dsp:txXfrm>
        <a:off x="9742908" y="0"/>
        <a:ext cx="2303174" cy="3532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1875E-D7E2-4C07-B8B8-0A81161019C4}" type="datetimeFigureOut">
              <a:rPr lang="en-GB" smtClean="0"/>
              <a:t>27/08/2025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EC945-4D5A-4ECE-BE4F-167703B4EB2B}" type="slidenum">
              <a:rPr lang="en-GB" smtClean="0"/>
              <a:t>‹#›</a:t>
            </a:fld>
            <a:endParaRPr lang="en-GB"/>
          </a:p>
        </p:txBody>
      </p:sp>
    </p:spTree>
    <p:extLst>
      <p:ext uri="{BB962C8B-B14F-4D97-AF65-F5344CB8AC3E}">
        <p14:creationId xmlns:p14="http://schemas.microsoft.com/office/powerpoint/2010/main" val="119002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BEC945-4D5A-4ECE-BE4F-167703B4EB2B}" type="slidenum">
              <a:rPr lang="en-GB" smtClean="0"/>
              <a:t>17</a:t>
            </a:fld>
            <a:endParaRPr lang="en-GB"/>
          </a:p>
        </p:txBody>
      </p:sp>
    </p:spTree>
    <p:extLst>
      <p:ext uri="{BB962C8B-B14F-4D97-AF65-F5344CB8AC3E}">
        <p14:creationId xmlns:p14="http://schemas.microsoft.com/office/powerpoint/2010/main" val="4613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B4C9-5FC3-E99D-AA3D-0A150F6DC3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171387-7116-BB38-51C3-FE022DC4E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379E03-5404-0F79-EE57-5BDC36DBF147}"/>
              </a:ext>
            </a:extLst>
          </p:cNvPr>
          <p:cNvSpPr>
            <a:spLocks noGrp="1"/>
          </p:cNvSpPr>
          <p:nvPr>
            <p:ph type="dt" sz="half" idx="10"/>
          </p:nvPr>
        </p:nvSpPr>
        <p:spPr/>
        <p:txBody>
          <a:bodyPr/>
          <a:lstStyle/>
          <a:p>
            <a:fld id="{BBAC2724-F7B1-4417-932B-CAD22AA206F6}" type="datetimeFigureOut">
              <a:rPr lang="en-GB" smtClean="0"/>
              <a:t>27/08/2025</a:t>
            </a:fld>
            <a:endParaRPr lang="en-GB"/>
          </a:p>
        </p:txBody>
      </p:sp>
      <p:sp>
        <p:nvSpPr>
          <p:cNvPr id="5" name="Footer Placeholder 4">
            <a:extLst>
              <a:ext uri="{FF2B5EF4-FFF2-40B4-BE49-F238E27FC236}">
                <a16:creationId xmlns:a16="http://schemas.microsoft.com/office/drawing/2014/main" id="{CBF79FBB-852A-67FB-AB70-2B45F460A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0A9A9-8084-A2C6-B5FA-FDCD36E1F3A4}"/>
              </a:ext>
            </a:extLst>
          </p:cNvPr>
          <p:cNvSpPr>
            <a:spLocks noGrp="1"/>
          </p:cNvSpPr>
          <p:nvPr>
            <p:ph type="sldNum" sz="quarter" idx="12"/>
          </p:nvPr>
        </p:nvSpPr>
        <p:spPr/>
        <p:txBody>
          <a:bodyPr/>
          <a:lstStyle/>
          <a:p>
            <a:fld id="{E2AD6476-17BB-4AEA-A0D4-6926362682BA}" type="slidenum">
              <a:rPr lang="en-GB" smtClean="0"/>
              <a:t>‹#›</a:t>
            </a:fld>
            <a:endParaRPr lang="en-GB"/>
          </a:p>
        </p:txBody>
      </p:sp>
    </p:spTree>
    <p:extLst>
      <p:ext uri="{BB962C8B-B14F-4D97-AF65-F5344CB8AC3E}">
        <p14:creationId xmlns:p14="http://schemas.microsoft.com/office/powerpoint/2010/main" val="255764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1C10-72E2-B4AF-2C3E-A44F54761A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ABBEB5-CFCB-A22A-23EF-8156BB2F62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85D005-63B8-9067-9CDD-20D1B01D498D}"/>
              </a:ext>
            </a:extLst>
          </p:cNvPr>
          <p:cNvSpPr>
            <a:spLocks noGrp="1"/>
          </p:cNvSpPr>
          <p:nvPr>
            <p:ph type="dt" sz="half" idx="10"/>
          </p:nvPr>
        </p:nvSpPr>
        <p:spPr/>
        <p:txBody>
          <a:bodyPr/>
          <a:lstStyle/>
          <a:p>
            <a:fld id="{BBAC2724-F7B1-4417-932B-CAD22AA206F6}" type="datetimeFigureOut">
              <a:rPr lang="en-GB" smtClean="0"/>
              <a:t>27/08/2025</a:t>
            </a:fld>
            <a:endParaRPr lang="en-GB"/>
          </a:p>
        </p:txBody>
      </p:sp>
      <p:sp>
        <p:nvSpPr>
          <p:cNvPr id="5" name="Footer Placeholder 4">
            <a:extLst>
              <a:ext uri="{FF2B5EF4-FFF2-40B4-BE49-F238E27FC236}">
                <a16:creationId xmlns:a16="http://schemas.microsoft.com/office/drawing/2014/main" id="{90287778-35A1-15FD-EB8E-3F933C5CCA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49F8E0-9E4C-20A1-136A-87CA8057103C}"/>
              </a:ext>
            </a:extLst>
          </p:cNvPr>
          <p:cNvSpPr>
            <a:spLocks noGrp="1"/>
          </p:cNvSpPr>
          <p:nvPr>
            <p:ph type="sldNum" sz="quarter" idx="12"/>
          </p:nvPr>
        </p:nvSpPr>
        <p:spPr/>
        <p:txBody>
          <a:bodyPr/>
          <a:lstStyle/>
          <a:p>
            <a:fld id="{E2AD6476-17BB-4AEA-A0D4-6926362682BA}" type="slidenum">
              <a:rPr lang="en-GB" smtClean="0"/>
              <a:t>‹#›</a:t>
            </a:fld>
            <a:endParaRPr lang="en-GB"/>
          </a:p>
        </p:txBody>
      </p:sp>
    </p:spTree>
    <p:extLst>
      <p:ext uri="{BB962C8B-B14F-4D97-AF65-F5344CB8AC3E}">
        <p14:creationId xmlns:p14="http://schemas.microsoft.com/office/powerpoint/2010/main" val="258555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6986D-C715-64DD-948C-C1BA4E47C9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F49D91-AB6F-00C8-E9E7-442CBF4040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A6DB9-B509-40DF-6ED3-BDD6F291BEF9}"/>
              </a:ext>
            </a:extLst>
          </p:cNvPr>
          <p:cNvSpPr>
            <a:spLocks noGrp="1"/>
          </p:cNvSpPr>
          <p:nvPr>
            <p:ph type="dt" sz="half" idx="10"/>
          </p:nvPr>
        </p:nvSpPr>
        <p:spPr/>
        <p:txBody>
          <a:bodyPr/>
          <a:lstStyle/>
          <a:p>
            <a:fld id="{BBAC2724-F7B1-4417-932B-CAD22AA206F6}" type="datetimeFigureOut">
              <a:rPr lang="en-GB" smtClean="0"/>
              <a:t>27/08/2025</a:t>
            </a:fld>
            <a:endParaRPr lang="en-GB"/>
          </a:p>
        </p:txBody>
      </p:sp>
      <p:sp>
        <p:nvSpPr>
          <p:cNvPr id="5" name="Footer Placeholder 4">
            <a:extLst>
              <a:ext uri="{FF2B5EF4-FFF2-40B4-BE49-F238E27FC236}">
                <a16:creationId xmlns:a16="http://schemas.microsoft.com/office/drawing/2014/main" id="{5A8379DD-40F2-9C52-4E43-D9977EC7DF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C18A37-A35F-D47A-1962-F8405C426A2D}"/>
              </a:ext>
            </a:extLst>
          </p:cNvPr>
          <p:cNvSpPr>
            <a:spLocks noGrp="1"/>
          </p:cNvSpPr>
          <p:nvPr>
            <p:ph type="sldNum" sz="quarter" idx="12"/>
          </p:nvPr>
        </p:nvSpPr>
        <p:spPr/>
        <p:txBody>
          <a:bodyPr/>
          <a:lstStyle/>
          <a:p>
            <a:fld id="{E2AD6476-17BB-4AEA-A0D4-6926362682BA}" type="slidenum">
              <a:rPr lang="en-GB" smtClean="0"/>
              <a:t>‹#›</a:t>
            </a:fld>
            <a:endParaRPr lang="en-GB"/>
          </a:p>
        </p:txBody>
      </p:sp>
    </p:spTree>
    <p:extLst>
      <p:ext uri="{BB962C8B-B14F-4D97-AF65-F5344CB8AC3E}">
        <p14:creationId xmlns:p14="http://schemas.microsoft.com/office/powerpoint/2010/main" val="382616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A41C-D2D5-6123-B317-99CD4F83DB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F6E272-6582-EAA4-CAF0-F17D085106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40EAEF-DE2C-0B78-493F-8013B6C2DEB6}"/>
              </a:ext>
            </a:extLst>
          </p:cNvPr>
          <p:cNvSpPr>
            <a:spLocks noGrp="1"/>
          </p:cNvSpPr>
          <p:nvPr>
            <p:ph type="dt" sz="half" idx="10"/>
          </p:nvPr>
        </p:nvSpPr>
        <p:spPr/>
        <p:txBody>
          <a:bodyPr/>
          <a:lstStyle/>
          <a:p>
            <a:fld id="{BBAC2724-F7B1-4417-932B-CAD22AA206F6}" type="datetimeFigureOut">
              <a:rPr lang="en-GB" smtClean="0"/>
              <a:t>27/08/2025</a:t>
            </a:fld>
            <a:endParaRPr lang="en-GB"/>
          </a:p>
        </p:txBody>
      </p:sp>
      <p:sp>
        <p:nvSpPr>
          <p:cNvPr id="5" name="Footer Placeholder 4">
            <a:extLst>
              <a:ext uri="{FF2B5EF4-FFF2-40B4-BE49-F238E27FC236}">
                <a16:creationId xmlns:a16="http://schemas.microsoft.com/office/drawing/2014/main" id="{D93539EB-DE97-19D1-CE3E-F38DDB497B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CF5B25-B297-7273-0E68-5E4C8AFCC5FA}"/>
              </a:ext>
            </a:extLst>
          </p:cNvPr>
          <p:cNvSpPr>
            <a:spLocks noGrp="1"/>
          </p:cNvSpPr>
          <p:nvPr>
            <p:ph type="sldNum" sz="quarter" idx="12"/>
          </p:nvPr>
        </p:nvSpPr>
        <p:spPr/>
        <p:txBody>
          <a:bodyPr/>
          <a:lstStyle/>
          <a:p>
            <a:fld id="{E2AD6476-17BB-4AEA-A0D4-6926362682BA}" type="slidenum">
              <a:rPr lang="en-GB" smtClean="0"/>
              <a:t>‹#›</a:t>
            </a:fld>
            <a:endParaRPr lang="en-GB"/>
          </a:p>
        </p:txBody>
      </p:sp>
    </p:spTree>
    <p:extLst>
      <p:ext uri="{BB962C8B-B14F-4D97-AF65-F5344CB8AC3E}">
        <p14:creationId xmlns:p14="http://schemas.microsoft.com/office/powerpoint/2010/main" val="71712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4C8C-AFBD-656C-77B9-46C3D12026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D9ADC1-BD11-8CE0-2DF7-7F44F05B02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31DFC-CCDD-1476-3CC6-A3589B628F23}"/>
              </a:ext>
            </a:extLst>
          </p:cNvPr>
          <p:cNvSpPr>
            <a:spLocks noGrp="1"/>
          </p:cNvSpPr>
          <p:nvPr>
            <p:ph type="dt" sz="half" idx="10"/>
          </p:nvPr>
        </p:nvSpPr>
        <p:spPr/>
        <p:txBody>
          <a:bodyPr/>
          <a:lstStyle/>
          <a:p>
            <a:fld id="{BBAC2724-F7B1-4417-932B-CAD22AA206F6}" type="datetimeFigureOut">
              <a:rPr lang="en-GB" smtClean="0"/>
              <a:t>27/08/2025</a:t>
            </a:fld>
            <a:endParaRPr lang="en-GB"/>
          </a:p>
        </p:txBody>
      </p:sp>
      <p:sp>
        <p:nvSpPr>
          <p:cNvPr id="5" name="Footer Placeholder 4">
            <a:extLst>
              <a:ext uri="{FF2B5EF4-FFF2-40B4-BE49-F238E27FC236}">
                <a16:creationId xmlns:a16="http://schemas.microsoft.com/office/drawing/2014/main" id="{DAA3BC46-F251-7E78-6F14-3045619F0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FC798A-0D64-BD01-2685-13822779E6E7}"/>
              </a:ext>
            </a:extLst>
          </p:cNvPr>
          <p:cNvSpPr>
            <a:spLocks noGrp="1"/>
          </p:cNvSpPr>
          <p:nvPr>
            <p:ph type="sldNum" sz="quarter" idx="12"/>
          </p:nvPr>
        </p:nvSpPr>
        <p:spPr/>
        <p:txBody>
          <a:bodyPr/>
          <a:lstStyle/>
          <a:p>
            <a:fld id="{E2AD6476-17BB-4AEA-A0D4-6926362682BA}" type="slidenum">
              <a:rPr lang="en-GB" smtClean="0"/>
              <a:t>‹#›</a:t>
            </a:fld>
            <a:endParaRPr lang="en-GB"/>
          </a:p>
        </p:txBody>
      </p:sp>
    </p:spTree>
    <p:extLst>
      <p:ext uri="{BB962C8B-B14F-4D97-AF65-F5344CB8AC3E}">
        <p14:creationId xmlns:p14="http://schemas.microsoft.com/office/powerpoint/2010/main" val="87708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A4EB-F69E-4651-AE38-96F5349BB3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992175-D3F8-097F-5ED9-E28E93FDB1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0190A6-386E-EA99-BAC5-0C6599000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400D83-4241-883B-B59E-0CA1AC57AB0F}"/>
              </a:ext>
            </a:extLst>
          </p:cNvPr>
          <p:cNvSpPr>
            <a:spLocks noGrp="1"/>
          </p:cNvSpPr>
          <p:nvPr>
            <p:ph type="dt" sz="half" idx="10"/>
          </p:nvPr>
        </p:nvSpPr>
        <p:spPr/>
        <p:txBody>
          <a:bodyPr/>
          <a:lstStyle/>
          <a:p>
            <a:fld id="{BBAC2724-F7B1-4417-932B-CAD22AA206F6}" type="datetimeFigureOut">
              <a:rPr lang="en-GB" smtClean="0"/>
              <a:t>27/08/2025</a:t>
            </a:fld>
            <a:endParaRPr lang="en-GB"/>
          </a:p>
        </p:txBody>
      </p:sp>
      <p:sp>
        <p:nvSpPr>
          <p:cNvPr id="6" name="Footer Placeholder 5">
            <a:extLst>
              <a:ext uri="{FF2B5EF4-FFF2-40B4-BE49-F238E27FC236}">
                <a16:creationId xmlns:a16="http://schemas.microsoft.com/office/drawing/2014/main" id="{0DF8BF9C-C355-02FC-B318-C811F3006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5C73C5-8D43-61E0-E9D0-73C3B9D97705}"/>
              </a:ext>
            </a:extLst>
          </p:cNvPr>
          <p:cNvSpPr>
            <a:spLocks noGrp="1"/>
          </p:cNvSpPr>
          <p:nvPr>
            <p:ph type="sldNum" sz="quarter" idx="12"/>
          </p:nvPr>
        </p:nvSpPr>
        <p:spPr/>
        <p:txBody>
          <a:bodyPr/>
          <a:lstStyle/>
          <a:p>
            <a:fld id="{E2AD6476-17BB-4AEA-A0D4-6926362682BA}" type="slidenum">
              <a:rPr lang="en-GB" smtClean="0"/>
              <a:t>‹#›</a:t>
            </a:fld>
            <a:endParaRPr lang="en-GB"/>
          </a:p>
        </p:txBody>
      </p:sp>
    </p:spTree>
    <p:extLst>
      <p:ext uri="{BB962C8B-B14F-4D97-AF65-F5344CB8AC3E}">
        <p14:creationId xmlns:p14="http://schemas.microsoft.com/office/powerpoint/2010/main" val="414744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CB34-2B46-D9D4-22C6-1DF4A0C2BA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8649D0-267B-B9A5-F242-DB515D41B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DD9A48-8160-85BE-AA37-B0CBA4B4A6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D2BB73-6525-B80A-C894-B34DA33C8F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8E6B17-4CFD-6AC1-74DC-443BE2A314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7CC42-76C0-7085-2B38-0C109F38A983}"/>
              </a:ext>
            </a:extLst>
          </p:cNvPr>
          <p:cNvSpPr>
            <a:spLocks noGrp="1"/>
          </p:cNvSpPr>
          <p:nvPr>
            <p:ph type="dt" sz="half" idx="10"/>
          </p:nvPr>
        </p:nvSpPr>
        <p:spPr/>
        <p:txBody>
          <a:bodyPr/>
          <a:lstStyle/>
          <a:p>
            <a:fld id="{BBAC2724-F7B1-4417-932B-CAD22AA206F6}" type="datetimeFigureOut">
              <a:rPr lang="en-GB" smtClean="0"/>
              <a:t>27/08/2025</a:t>
            </a:fld>
            <a:endParaRPr lang="en-GB"/>
          </a:p>
        </p:txBody>
      </p:sp>
      <p:sp>
        <p:nvSpPr>
          <p:cNvPr id="8" name="Footer Placeholder 7">
            <a:extLst>
              <a:ext uri="{FF2B5EF4-FFF2-40B4-BE49-F238E27FC236}">
                <a16:creationId xmlns:a16="http://schemas.microsoft.com/office/drawing/2014/main" id="{9A839DE3-472A-73A4-BD72-818541903D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B6BA04-0BF6-DC12-DFEA-B06A103FC5C7}"/>
              </a:ext>
            </a:extLst>
          </p:cNvPr>
          <p:cNvSpPr>
            <a:spLocks noGrp="1"/>
          </p:cNvSpPr>
          <p:nvPr>
            <p:ph type="sldNum" sz="quarter" idx="12"/>
          </p:nvPr>
        </p:nvSpPr>
        <p:spPr/>
        <p:txBody>
          <a:bodyPr/>
          <a:lstStyle/>
          <a:p>
            <a:fld id="{E2AD6476-17BB-4AEA-A0D4-6926362682BA}" type="slidenum">
              <a:rPr lang="en-GB" smtClean="0"/>
              <a:t>‹#›</a:t>
            </a:fld>
            <a:endParaRPr lang="en-GB"/>
          </a:p>
        </p:txBody>
      </p:sp>
    </p:spTree>
    <p:extLst>
      <p:ext uri="{BB962C8B-B14F-4D97-AF65-F5344CB8AC3E}">
        <p14:creationId xmlns:p14="http://schemas.microsoft.com/office/powerpoint/2010/main" val="328037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8DE68-9A37-456B-70B2-423A87F00E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105FB0-10A5-314A-D3C2-B49779F40438}"/>
              </a:ext>
            </a:extLst>
          </p:cNvPr>
          <p:cNvSpPr>
            <a:spLocks noGrp="1"/>
          </p:cNvSpPr>
          <p:nvPr>
            <p:ph type="dt" sz="half" idx="10"/>
          </p:nvPr>
        </p:nvSpPr>
        <p:spPr/>
        <p:txBody>
          <a:bodyPr/>
          <a:lstStyle/>
          <a:p>
            <a:fld id="{BBAC2724-F7B1-4417-932B-CAD22AA206F6}" type="datetimeFigureOut">
              <a:rPr lang="en-GB" smtClean="0"/>
              <a:t>27/08/2025</a:t>
            </a:fld>
            <a:endParaRPr lang="en-GB"/>
          </a:p>
        </p:txBody>
      </p:sp>
      <p:sp>
        <p:nvSpPr>
          <p:cNvPr id="4" name="Footer Placeholder 3">
            <a:extLst>
              <a:ext uri="{FF2B5EF4-FFF2-40B4-BE49-F238E27FC236}">
                <a16:creationId xmlns:a16="http://schemas.microsoft.com/office/drawing/2014/main" id="{A26B2C65-709D-FB33-A456-8A0B4D70D6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830926-4E28-8597-0259-4C993AA39DA7}"/>
              </a:ext>
            </a:extLst>
          </p:cNvPr>
          <p:cNvSpPr>
            <a:spLocks noGrp="1"/>
          </p:cNvSpPr>
          <p:nvPr>
            <p:ph type="sldNum" sz="quarter" idx="12"/>
          </p:nvPr>
        </p:nvSpPr>
        <p:spPr/>
        <p:txBody>
          <a:bodyPr/>
          <a:lstStyle/>
          <a:p>
            <a:fld id="{E2AD6476-17BB-4AEA-A0D4-6926362682BA}" type="slidenum">
              <a:rPr lang="en-GB" smtClean="0"/>
              <a:t>‹#›</a:t>
            </a:fld>
            <a:endParaRPr lang="en-GB"/>
          </a:p>
        </p:txBody>
      </p:sp>
    </p:spTree>
    <p:extLst>
      <p:ext uri="{BB962C8B-B14F-4D97-AF65-F5344CB8AC3E}">
        <p14:creationId xmlns:p14="http://schemas.microsoft.com/office/powerpoint/2010/main" val="370940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45D69B-D242-90F9-20AB-6B4C05ADAD57}"/>
              </a:ext>
            </a:extLst>
          </p:cNvPr>
          <p:cNvSpPr>
            <a:spLocks noGrp="1"/>
          </p:cNvSpPr>
          <p:nvPr>
            <p:ph type="dt" sz="half" idx="10"/>
          </p:nvPr>
        </p:nvSpPr>
        <p:spPr/>
        <p:txBody>
          <a:bodyPr/>
          <a:lstStyle/>
          <a:p>
            <a:fld id="{BBAC2724-F7B1-4417-932B-CAD22AA206F6}" type="datetimeFigureOut">
              <a:rPr lang="en-GB" smtClean="0"/>
              <a:t>27/08/2025</a:t>
            </a:fld>
            <a:endParaRPr lang="en-GB"/>
          </a:p>
        </p:txBody>
      </p:sp>
      <p:sp>
        <p:nvSpPr>
          <p:cNvPr id="3" name="Footer Placeholder 2">
            <a:extLst>
              <a:ext uri="{FF2B5EF4-FFF2-40B4-BE49-F238E27FC236}">
                <a16:creationId xmlns:a16="http://schemas.microsoft.com/office/drawing/2014/main" id="{5F75EAAE-CDE6-7D77-1D23-3079047EDC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F1568D-964C-38EC-AA87-EDAF62B0B265}"/>
              </a:ext>
            </a:extLst>
          </p:cNvPr>
          <p:cNvSpPr>
            <a:spLocks noGrp="1"/>
          </p:cNvSpPr>
          <p:nvPr>
            <p:ph type="sldNum" sz="quarter" idx="12"/>
          </p:nvPr>
        </p:nvSpPr>
        <p:spPr/>
        <p:txBody>
          <a:bodyPr/>
          <a:lstStyle/>
          <a:p>
            <a:fld id="{E2AD6476-17BB-4AEA-A0D4-6926362682BA}" type="slidenum">
              <a:rPr lang="en-GB" smtClean="0"/>
              <a:t>‹#›</a:t>
            </a:fld>
            <a:endParaRPr lang="en-GB"/>
          </a:p>
        </p:txBody>
      </p:sp>
    </p:spTree>
    <p:extLst>
      <p:ext uri="{BB962C8B-B14F-4D97-AF65-F5344CB8AC3E}">
        <p14:creationId xmlns:p14="http://schemas.microsoft.com/office/powerpoint/2010/main" val="21893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B7BF-775E-F660-C290-A48B8F16E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B2B53E-1EDA-D4BA-E636-B9E28204E7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286C1F5-8421-0667-8AF1-48E9366CC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B08DC-A709-CE68-81DD-943A4A21E162}"/>
              </a:ext>
            </a:extLst>
          </p:cNvPr>
          <p:cNvSpPr>
            <a:spLocks noGrp="1"/>
          </p:cNvSpPr>
          <p:nvPr>
            <p:ph type="dt" sz="half" idx="10"/>
          </p:nvPr>
        </p:nvSpPr>
        <p:spPr/>
        <p:txBody>
          <a:bodyPr/>
          <a:lstStyle/>
          <a:p>
            <a:fld id="{BBAC2724-F7B1-4417-932B-CAD22AA206F6}" type="datetimeFigureOut">
              <a:rPr lang="en-GB" smtClean="0"/>
              <a:t>27/08/2025</a:t>
            </a:fld>
            <a:endParaRPr lang="en-GB"/>
          </a:p>
        </p:txBody>
      </p:sp>
      <p:sp>
        <p:nvSpPr>
          <p:cNvPr id="6" name="Footer Placeholder 5">
            <a:extLst>
              <a:ext uri="{FF2B5EF4-FFF2-40B4-BE49-F238E27FC236}">
                <a16:creationId xmlns:a16="http://schemas.microsoft.com/office/drawing/2014/main" id="{F063716B-959A-FA5D-696C-70064D3B3D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C45E72-99B3-9FAD-401B-6A4333738B87}"/>
              </a:ext>
            </a:extLst>
          </p:cNvPr>
          <p:cNvSpPr>
            <a:spLocks noGrp="1"/>
          </p:cNvSpPr>
          <p:nvPr>
            <p:ph type="sldNum" sz="quarter" idx="12"/>
          </p:nvPr>
        </p:nvSpPr>
        <p:spPr/>
        <p:txBody>
          <a:bodyPr/>
          <a:lstStyle/>
          <a:p>
            <a:fld id="{E2AD6476-17BB-4AEA-A0D4-6926362682BA}" type="slidenum">
              <a:rPr lang="en-GB" smtClean="0"/>
              <a:t>‹#›</a:t>
            </a:fld>
            <a:endParaRPr lang="en-GB"/>
          </a:p>
        </p:txBody>
      </p:sp>
    </p:spTree>
    <p:extLst>
      <p:ext uri="{BB962C8B-B14F-4D97-AF65-F5344CB8AC3E}">
        <p14:creationId xmlns:p14="http://schemas.microsoft.com/office/powerpoint/2010/main" val="233027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D0BA-EA9E-356D-B80F-136CA1C78D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0C6E672-DAFC-C084-DAE3-AC0EFA09D5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CD274C-F834-D2C7-3AC6-417C9D8CE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302EEC-B821-31AB-8CC9-7F3D681C7B5F}"/>
              </a:ext>
            </a:extLst>
          </p:cNvPr>
          <p:cNvSpPr>
            <a:spLocks noGrp="1"/>
          </p:cNvSpPr>
          <p:nvPr>
            <p:ph type="dt" sz="half" idx="10"/>
          </p:nvPr>
        </p:nvSpPr>
        <p:spPr/>
        <p:txBody>
          <a:bodyPr/>
          <a:lstStyle/>
          <a:p>
            <a:fld id="{BBAC2724-F7B1-4417-932B-CAD22AA206F6}" type="datetimeFigureOut">
              <a:rPr lang="en-GB" smtClean="0"/>
              <a:t>27/08/2025</a:t>
            </a:fld>
            <a:endParaRPr lang="en-GB"/>
          </a:p>
        </p:txBody>
      </p:sp>
      <p:sp>
        <p:nvSpPr>
          <p:cNvPr id="6" name="Footer Placeholder 5">
            <a:extLst>
              <a:ext uri="{FF2B5EF4-FFF2-40B4-BE49-F238E27FC236}">
                <a16:creationId xmlns:a16="http://schemas.microsoft.com/office/drawing/2014/main" id="{69C03816-1AF5-9070-4046-945B0BB708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D4F97F-AB7E-9F0C-CCF1-961AD5551F53}"/>
              </a:ext>
            </a:extLst>
          </p:cNvPr>
          <p:cNvSpPr>
            <a:spLocks noGrp="1"/>
          </p:cNvSpPr>
          <p:nvPr>
            <p:ph type="sldNum" sz="quarter" idx="12"/>
          </p:nvPr>
        </p:nvSpPr>
        <p:spPr/>
        <p:txBody>
          <a:bodyPr/>
          <a:lstStyle/>
          <a:p>
            <a:fld id="{E2AD6476-17BB-4AEA-A0D4-6926362682BA}" type="slidenum">
              <a:rPr lang="en-GB" smtClean="0"/>
              <a:t>‹#›</a:t>
            </a:fld>
            <a:endParaRPr lang="en-GB"/>
          </a:p>
        </p:txBody>
      </p:sp>
    </p:spTree>
    <p:extLst>
      <p:ext uri="{BB962C8B-B14F-4D97-AF65-F5344CB8AC3E}">
        <p14:creationId xmlns:p14="http://schemas.microsoft.com/office/powerpoint/2010/main" val="21127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6715E6-58E0-868F-27F3-2598FEC449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60FA5-0516-46A0-46ED-AB3E5FCE7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97C33-50CD-C720-E4E5-F90099EAA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AC2724-F7B1-4417-932B-CAD22AA206F6}" type="datetimeFigureOut">
              <a:rPr lang="en-GB" smtClean="0"/>
              <a:t>27/08/2025</a:t>
            </a:fld>
            <a:endParaRPr lang="en-GB"/>
          </a:p>
        </p:txBody>
      </p:sp>
      <p:sp>
        <p:nvSpPr>
          <p:cNvPr id="5" name="Footer Placeholder 4">
            <a:extLst>
              <a:ext uri="{FF2B5EF4-FFF2-40B4-BE49-F238E27FC236}">
                <a16:creationId xmlns:a16="http://schemas.microsoft.com/office/drawing/2014/main" id="{C588310D-F69B-8009-8893-B8BB79BD63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9899573-B75E-61AA-D42A-41E267A67D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D6476-17BB-4AEA-A0D4-6926362682BA}" type="slidenum">
              <a:rPr lang="en-GB" smtClean="0"/>
              <a:t>‹#›</a:t>
            </a:fld>
            <a:endParaRPr lang="en-GB"/>
          </a:p>
        </p:txBody>
      </p:sp>
    </p:spTree>
    <p:extLst>
      <p:ext uri="{BB962C8B-B14F-4D97-AF65-F5344CB8AC3E}">
        <p14:creationId xmlns:p14="http://schemas.microsoft.com/office/powerpoint/2010/main" val="129045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10.xml"/><Relationship Id="rId7" Type="http://schemas.openxmlformats.org/officeDocument/2006/relationships/oleObject" Target="../embeddings/oleObject1.bin"/><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https://prescribingsafetyassessment.ac.uk/" TargetMode="Externa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6.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347B-7546-0205-2065-64331726790F}"/>
              </a:ext>
            </a:extLst>
          </p:cNvPr>
          <p:cNvSpPr>
            <a:spLocks noGrp="1"/>
          </p:cNvSpPr>
          <p:nvPr>
            <p:ph type="ctrTitle"/>
          </p:nvPr>
        </p:nvSpPr>
        <p:spPr>
          <a:xfrm>
            <a:off x="48491" y="1022465"/>
            <a:ext cx="6690360" cy="1581410"/>
          </a:xfrm>
        </p:spPr>
        <p:txBody>
          <a:bodyPr>
            <a:normAutofit fontScale="90000"/>
          </a:bodyPr>
          <a:lstStyle/>
          <a:p>
            <a:r>
              <a:rPr lang="en-GB" sz="4800" cap="none" dirty="0">
                <a:ln w="0"/>
                <a:solidFill>
                  <a:schemeClr val="tx1"/>
                </a:solidFill>
                <a:effectLst>
                  <a:outerShdw blurRad="38100" dist="19050" dir="2700000" algn="tl" rotWithShape="0">
                    <a:schemeClr val="dk1">
                      <a:alpha val="40000"/>
                    </a:schemeClr>
                  </a:outerShdw>
                </a:effectLst>
                <a:latin typeface="Aptos Narrow" panose="020B0004020202020204" pitchFamily="34" charset="0"/>
              </a:rPr>
              <a:t>MBBS ASSESSEMENT &amp; PROGRESSION </a:t>
            </a:r>
            <a:br>
              <a:rPr lang="en-GB" sz="4800" cap="none" dirty="0">
                <a:ln w="0"/>
                <a:solidFill>
                  <a:schemeClr val="tx1"/>
                </a:solidFill>
                <a:effectLst>
                  <a:outerShdw blurRad="38100" dist="19050" dir="2700000" algn="tl" rotWithShape="0">
                    <a:schemeClr val="dk1">
                      <a:alpha val="40000"/>
                    </a:schemeClr>
                  </a:outerShdw>
                </a:effectLst>
                <a:latin typeface="Aptos Narrow" panose="020B0004020202020204" pitchFamily="34" charset="0"/>
              </a:rPr>
            </a:br>
            <a:r>
              <a:rPr lang="en-GB" sz="4800" cap="none" dirty="0">
                <a:ln w="0"/>
                <a:solidFill>
                  <a:schemeClr val="tx1"/>
                </a:solidFill>
                <a:effectLst>
                  <a:outerShdw blurRad="38100" dist="19050" dir="2700000" algn="tl" rotWithShape="0">
                    <a:schemeClr val="dk1">
                      <a:alpha val="40000"/>
                    </a:schemeClr>
                  </a:outerShdw>
                </a:effectLst>
                <a:latin typeface="Aptos Narrow" panose="020B0004020202020204" pitchFamily="34" charset="0"/>
              </a:rPr>
              <a:t>PART 4</a:t>
            </a:r>
            <a:endParaRPr lang="en-GB" sz="4800" dirty="0"/>
          </a:p>
        </p:txBody>
      </p:sp>
      <p:sp>
        <p:nvSpPr>
          <p:cNvPr id="3" name="Subtitle 2">
            <a:extLst>
              <a:ext uri="{FF2B5EF4-FFF2-40B4-BE49-F238E27FC236}">
                <a16:creationId xmlns:a16="http://schemas.microsoft.com/office/drawing/2014/main" id="{09E88D67-A32B-4112-B796-98F1DBCD307A}"/>
              </a:ext>
            </a:extLst>
          </p:cNvPr>
          <p:cNvSpPr>
            <a:spLocks noGrp="1"/>
          </p:cNvSpPr>
          <p:nvPr>
            <p:ph type="subTitle" idx="1"/>
          </p:nvPr>
        </p:nvSpPr>
        <p:spPr>
          <a:xfrm>
            <a:off x="721567" y="3792461"/>
            <a:ext cx="5007429" cy="1655762"/>
          </a:xfrm>
        </p:spPr>
        <p:txBody>
          <a:bodyPr>
            <a:normAutofit fontScale="92500" lnSpcReduction="10000"/>
          </a:bodyPr>
          <a:lstStyle/>
          <a:p>
            <a:r>
              <a:rPr lang="en-GB" sz="2800" dirty="0"/>
              <a:t>Dr Anna Hebda-Boon</a:t>
            </a:r>
          </a:p>
          <a:p>
            <a:r>
              <a:rPr lang="en-GB" dirty="0"/>
              <a:t>Head of Assessment</a:t>
            </a:r>
          </a:p>
          <a:p>
            <a:endParaRPr lang="en-GB" dirty="0"/>
          </a:p>
          <a:p>
            <a:r>
              <a:rPr lang="en-GB" b="1" dirty="0"/>
              <a:t>e: a.hebda-boon@qmul.ac.uk</a:t>
            </a:r>
          </a:p>
        </p:txBody>
      </p:sp>
      <p:sp>
        <p:nvSpPr>
          <p:cNvPr id="8" name="TextBox 7">
            <a:extLst>
              <a:ext uri="{FF2B5EF4-FFF2-40B4-BE49-F238E27FC236}">
                <a16:creationId xmlns:a16="http://schemas.microsoft.com/office/drawing/2014/main" id="{25E6C92E-6327-7D57-D0CB-19E2C0BF79A1}"/>
              </a:ext>
            </a:extLst>
          </p:cNvPr>
          <p:cNvSpPr txBox="1"/>
          <p:nvPr/>
        </p:nvSpPr>
        <p:spPr>
          <a:xfrm>
            <a:off x="2750820" y="2603875"/>
            <a:ext cx="1285702" cy="461665"/>
          </a:xfrm>
          <a:prstGeom prst="rect">
            <a:avLst/>
          </a:prstGeom>
          <a:noFill/>
        </p:spPr>
        <p:txBody>
          <a:bodyPr wrap="square" rtlCol="0">
            <a:spAutoFit/>
          </a:bodyPr>
          <a:lstStyle/>
          <a:p>
            <a:pPr algn="ctr"/>
            <a:r>
              <a:rPr lang="en-GB" sz="2400" cap="none" dirty="0">
                <a:ln w="0"/>
                <a:solidFill>
                  <a:schemeClr val="tx1"/>
                </a:solidFill>
                <a:effectLst>
                  <a:outerShdw blurRad="38100" dist="19050" dir="2700000" algn="tl" rotWithShape="0">
                    <a:schemeClr val="dk1">
                      <a:alpha val="40000"/>
                    </a:schemeClr>
                  </a:outerShdw>
                </a:effectLst>
                <a:latin typeface="Aptos Narrow" panose="020B0004020202020204" pitchFamily="34" charset="0"/>
              </a:rPr>
              <a:t>2025/26</a:t>
            </a:r>
            <a:endParaRPr lang="en-GB" sz="2400" dirty="0"/>
          </a:p>
        </p:txBody>
      </p:sp>
      <p:pic>
        <p:nvPicPr>
          <p:cNvPr id="9" name="Picture 2" descr="See the source image">
            <a:extLst>
              <a:ext uri="{FF2B5EF4-FFF2-40B4-BE49-F238E27FC236}">
                <a16:creationId xmlns:a16="http://schemas.microsoft.com/office/drawing/2014/main" id="{C9BC4FCA-5E45-65C2-5963-44834DC7A1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97" r="3263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Our Partners | Queen Mary Innovation">
            <a:extLst>
              <a:ext uri="{FF2B5EF4-FFF2-40B4-BE49-F238E27FC236}">
                <a16:creationId xmlns:a16="http://schemas.microsoft.com/office/drawing/2014/main" id="{32B97332-0341-C51D-B9C8-D8452BAC93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2949" y="5561646"/>
            <a:ext cx="3339124" cy="1075163"/>
          </a:xfrm>
          <a:prstGeom prst="rect">
            <a:avLst/>
          </a:prstGeom>
          <a:noFill/>
          <a:ln>
            <a:noFill/>
          </a:ln>
        </p:spPr>
      </p:pic>
    </p:spTree>
    <p:extLst>
      <p:ext uri="{BB962C8B-B14F-4D97-AF65-F5344CB8AC3E}">
        <p14:creationId xmlns:p14="http://schemas.microsoft.com/office/powerpoint/2010/main" val="480159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D7FF-D6AC-A0DF-5F05-B1CF552B5BF7}"/>
              </a:ext>
            </a:extLst>
          </p:cNvPr>
          <p:cNvSpPr>
            <a:spLocks noGrp="1"/>
          </p:cNvSpPr>
          <p:nvPr>
            <p:ph type="title"/>
          </p:nvPr>
        </p:nvSpPr>
        <p:spPr>
          <a:xfrm>
            <a:off x="838200" y="487973"/>
            <a:ext cx="10515600" cy="1202715"/>
          </a:xfrm>
        </p:spPr>
        <p:txBody>
          <a:bodyPr/>
          <a:lstStyle/>
          <a:p>
            <a:r>
              <a:rPr lang="en-GB" dirty="0"/>
              <a:t>PAPER B </a:t>
            </a:r>
          </a:p>
        </p:txBody>
      </p:sp>
      <p:sp>
        <p:nvSpPr>
          <p:cNvPr id="3" name="Content Placeholder 2">
            <a:extLst>
              <a:ext uri="{FF2B5EF4-FFF2-40B4-BE49-F238E27FC236}">
                <a16:creationId xmlns:a16="http://schemas.microsoft.com/office/drawing/2014/main" id="{CDCFFA87-CF49-1EB2-4C34-8AE621DC65BF}"/>
              </a:ext>
            </a:extLst>
          </p:cNvPr>
          <p:cNvSpPr>
            <a:spLocks noGrp="1"/>
          </p:cNvSpPr>
          <p:nvPr>
            <p:ph idx="1"/>
          </p:nvPr>
        </p:nvSpPr>
        <p:spPr>
          <a:xfrm>
            <a:off x="838200" y="1825624"/>
            <a:ext cx="10515600" cy="4456479"/>
          </a:xfrm>
        </p:spPr>
        <p:txBody>
          <a:bodyPr>
            <a:normAutofit fontScale="92500" lnSpcReduction="10000"/>
          </a:bodyPr>
          <a:lstStyle/>
          <a:p>
            <a:pPr marL="0" indent="0" fontAlgn="base">
              <a:buNone/>
            </a:pPr>
            <a:r>
              <a:rPr lang="en-GB" b="1" dirty="0"/>
              <a:t>Paper 4B (total 100 questions) content will include</a:t>
            </a:r>
            <a:r>
              <a:rPr lang="en-GB" dirty="0"/>
              <a:t>:  </a:t>
            </a:r>
          </a:p>
          <a:p>
            <a:pPr fontAlgn="base"/>
            <a:r>
              <a:rPr lang="en-GB" dirty="0"/>
              <a:t>Psychiatry </a:t>
            </a:r>
          </a:p>
          <a:p>
            <a:pPr fontAlgn="base"/>
            <a:r>
              <a:rPr lang="en-GB" dirty="0"/>
              <a:t>Neurology/ Neurosurgery </a:t>
            </a:r>
          </a:p>
          <a:p>
            <a:pPr fontAlgn="base"/>
            <a:r>
              <a:rPr lang="en-GB" dirty="0"/>
              <a:t>Ophthalmology </a:t>
            </a:r>
          </a:p>
          <a:p>
            <a:pPr fontAlgn="base"/>
            <a:r>
              <a:rPr lang="en-GB" dirty="0"/>
              <a:t>Musculoskeletal / rheumatology </a:t>
            </a:r>
          </a:p>
          <a:p>
            <a:pPr fontAlgn="base"/>
            <a:r>
              <a:rPr lang="en-GB" dirty="0"/>
              <a:t>Care of the elderly </a:t>
            </a:r>
          </a:p>
          <a:p>
            <a:pPr fontAlgn="base"/>
            <a:r>
              <a:rPr lang="en-GB" dirty="0"/>
              <a:t>Sexual health </a:t>
            </a:r>
          </a:p>
          <a:p>
            <a:pPr fontAlgn="base"/>
            <a:r>
              <a:rPr lang="en-GB" dirty="0"/>
              <a:t>Dermatology </a:t>
            </a:r>
          </a:p>
          <a:p>
            <a:pPr fontAlgn="base"/>
            <a:r>
              <a:rPr lang="en-GB" dirty="0"/>
              <a:t>ENT </a:t>
            </a:r>
          </a:p>
          <a:p>
            <a:pPr marL="0" indent="0" fontAlgn="base">
              <a:buNone/>
            </a:pPr>
            <a:r>
              <a:rPr lang="en-GB" dirty="0"/>
              <a:t> </a:t>
            </a:r>
          </a:p>
        </p:txBody>
      </p:sp>
      <p:graphicFrame>
        <p:nvGraphicFramePr>
          <p:cNvPr id="5" name="Diagram 4">
            <a:extLst>
              <a:ext uri="{FF2B5EF4-FFF2-40B4-BE49-F238E27FC236}">
                <a16:creationId xmlns:a16="http://schemas.microsoft.com/office/drawing/2014/main" id="{1323440F-8310-E474-0E4F-ADA0335E3E97}"/>
              </a:ext>
            </a:extLst>
          </p:cNvPr>
          <p:cNvGraphicFramePr/>
          <p:nvPr>
            <p:extLst>
              <p:ext uri="{D42A27DB-BD31-4B8C-83A1-F6EECF244321}">
                <p14:modId xmlns:p14="http://schemas.microsoft.com/office/powerpoint/2010/main" val="2228875353"/>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9D75795-F03A-0B0D-9759-1E8F5A2EBF32}"/>
              </a:ext>
            </a:extLst>
          </p:cNvPr>
          <p:cNvSpPr txBox="1"/>
          <p:nvPr/>
        </p:nvSpPr>
        <p:spPr>
          <a:xfrm>
            <a:off x="5165450" y="6370027"/>
            <a:ext cx="6829114" cy="369332"/>
          </a:xfrm>
          <a:prstGeom prst="rect">
            <a:avLst/>
          </a:prstGeom>
          <a:noFill/>
        </p:spPr>
        <p:txBody>
          <a:bodyPr wrap="none" rtlCol="0">
            <a:spAutoFit/>
          </a:bodyPr>
          <a:lstStyle/>
          <a:p>
            <a:r>
              <a:rPr lang="en-GB" dirty="0"/>
              <a:t>Any changes to the content spread will be communicated via e-mail</a:t>
            </a:r>
          </a:p>
        </p:txBody>
      </p:sp>
    </p:spTree>
    <p:extLst>
      <p:ext uri="{BB962C8B-B14F-4D97-AF65-F5344CB8AC3E}">
        <p14:creationId xmlns:p14="http://schemas.microsoft.com/office/powerpoint/2010/main" val="378125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C8A4-EE91-4CEE-B3A1-E52221D319EB}"/>
              </a:ext>
            </a:extLst>
          </p:cNvPr>
          <p:cNvSpPr>
            <a:spLocks noGrp="1"/>
          </p:cNvSpPr>
          <p:nvPr>
            <p:ph type="title"/>
          </p:nvPr>
        </p:nvSpPr>
        <p:spPr/>
        <p:txBody>
          <a:bodyPr/>
          <a:lstStyle/>
          <a:p>
            <a:r>
              <a:rPr lang="en-GB" dirty="0"/>
              <a:t>PAPER C</a:t>
            </a:r>
          </a:p>
        </p:txBody>
      </p:sp>
      <p:sp>
        <p:nvSpPr>
          <p:cNvPr id="3" name="Content Placeholder 2">
            <a:extLst>
              <a:ext uri="{FF2B5EF4-FFF2-40B4-BE49-F238E27FC236}">
                <a16:creationId xmlns:a16="http://schemas.microsoft.com/office/drawing/2014/main" id="{F2954E7F-EFA1-565C-AC27-BCFDF3ABA8E9}"/>
              </a:ext>
            </a:extLst>
          </p:cNvPr>
          <p:cNvSpPr>
            <a:spLocks noGrp="1"/>
          </p:cNvSpPr>
          <p:nvPr>
            <p:ph idx="1"/>
          </p:nvPr>
        </p:nvSpPr>
        <p:spPr/>
        <p:txBody>
          <a:bodyPr>
            <a:normAutofit/>
          </a:bodyPr>
          <a:lstStyle/>
          <a:p>
            <a:pPr marL="0" indent="0" fontAlgn="base">
              <a:buNone/>
            </a:pPr>
            <a:r>
              <a:rPr lang="en-GB" b="1" dirty="0"/>
              <a:t>Paper 4C (total 100 questions) content will include:</a:t>
            </a:r>
            <a:r>
              <a:rPr lang="en-GB" dirty="0"/>
              <a:t> </a:t>
            </a:r>
          </a:p>
          <a:p>
            <a:pPr fontAlgn="base"/>
            <a:r>
              <a:rPr lang="en-GB" dirty="0"/>
              <a:t>Obstetrics &amp; gynaecology </a:t>
            </a:r>
          </a:p>
          <a:p>
            <a:pPr fontAlgn="base"/>
            <a:r>
              <a:rPr lang="en-GB" dirty="0"/>
              <a:t>Child health </a:t>
            </a:r>
          </a:p>
          <a:p>
            <a:pPr fontAlgn="base"/>
            <a:r>
              <a:rPr lang="en-GB" dirty="0"/>
              <a:t>General practice </a:t>
            </a:r>
          </a:p>
          <a:p>
            <a:pPr fontAlgn="base"/>
            <a:r>
              <a:rPr lang="en-GB" dirty="0"/>
              <a:t>Global health </a:t>
            </a:r>
          </a:p>
          <a:p>
            <a:pPr marL="0" indent="0" fontAlgn="base">
              <a:buNone/>
            </a:pPr>
            <a:endParaRPr lang="en-GB" dirty="0"/>
          </a:p>
          <a:p>
            <a:pPr marL="0" indent="0">
              <a:buNone/>
            </a:pPr>
            <a:endParaRPr lang="en-GB" dirty="0"/>
          </a:p>
        </p:txBody>
      </p:sp>
      <p:graphicFrame>
        <p:nvGraphicFramePr>
          <p:cNvPr id="4" name="Diagram 3">
            <a:extLst>
              <a:ext uri="{FF2B5EF4-FFF2-40B4-BE49-F238E27FC236}">
                <a16:creationId xmlns:a16="http://schemas.microsoft.com/office/drawing/2014/main" id="{5B90610D-EC58-821B-FDD6-2CD3DB590043}"/>
              </a:ext>
            </a:extLst>
          </p:cNvPr>
          <p:cNvGraphicFramePr/>
          <p:nvPr>
            <p:extLst>
              <p:ext uri="{D42A27DB-BD31-4B8C-83A1-F6EECF244321}">
                <p14:modId xmlns:p14="http://schemas.microsoft.com/office/powerpoint/2010/main" val="1843188351"/>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0D2287E-4A73-6C95-9895-E80CD8946EB9}"/>
              </a:ext>
            </a:extLst>
          </p:cNvPr>
          <p:cNvSpPr txBox="1"/>
          <p:nvPr/>
        </p:nvSpPr>
        <p:spPr>
          <a:xfrm>
            <a:off x="5165450" y="6370027"/>
            <a:ext cx="6829114" cy="369332"/>
          </a:xfrm>
          <a:prstGeom prst="rect">
            <a:avLst/>
          </a:prstGeom>
          <a:noFill/>
        </p:spPr>
        <p:txBody>
          <a:bodyPr wrap="none" rtlCol="0">
            <a:spAutoFit/>
          </a:bodyPr>
          <a:lstStyle/>
          <a:p>
            <a:r>
              <a:rPr lang="en-GB" dirty="0"/>
              <a:t>Any changes to the content spread will be communicated via e-mail</a:t>
            </a:r>
          </a:p>
        </p:txBody>
      </p:sp>
    </p:spTree>
    <p:extLst>
      <p:ext uri="{BB962C8B-B14F-4D97-AF65-F5344CB8AC3E}">
        <p14:creationId xmlns:p14="http://schemas.microsoft.com/office/powerpoint/2010/main" val="40683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27F17-075B-DA21-81EB-84CFF89E0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9D7C5-80EA-CABF-133D-1950F9FEB8B0}"/>
              </a:ext>
            </a:extLst>
          </p:cNvPr>
          <p:cNvSpPr>
            <a:spLocks noGrp="1"/>
          </p:cNvSpPr>
          <p:nvPr>
            <p:ph type="title"/>
          </p:nvPr>
        </p:nvSpPr>
        <p:spPr>
          <a:xfrm>
            <a:off x="838200" y="487973"/>
            <a:ext cx="10515600" cy="1202715"/>
          </a:xfrm>
        </p:spPr>
        <p:txBody>
          <a:bodyPr/>
          <a:lstStyle/>
          <a:p>
            <a:r>
              <a:rPr lang="en-GB" dirty="0"/>
              <a:t>PAPER B &amp; C</a:t>
            </a:r>
          </a:p>
        </p:txBody>
      </p:sp>
      <p:sp>
        <p:nvSpPr>
          <p:cNvPr id="3" name="Content Placeholder 2">
            <a:extLst>
              <a:ext uri="{FF2B5EF4-FFF2-40B4-BE49-F238E27FC236}">
                <a16:creationId xmlns:a16="http://schemas.microsoft.com/office/drawing/2014/main" id="{27B77210-BF20-5784-32C3-2917F12B8516}"/>
              </a:ext>
            </a:extLst>
          </p:cNvPr>
          <p:cNvSpPr>
            <a:spLocks noGrp="1"/>
          </p:cNvSpPr>
          <p:nvPr>
            <p:ph idx="1"/>
          </p:nvPr>
        </p:nvSpPr>
        <p:spPr>
          <a:xfrm>
            <a:off x="838200" y="1690688"/>
            <a:ext cx="10515600" cy="4591415"/>
          </a:xfrm>
        </p:spPr>
        <p:txBody>
          <a:bodyPr>
            <a:normAutofit fontScale="85000" lnSpcReduction="20000"/>
          </a:bodyPr>
          <a:lstStyle/>
          <a:p>
            <a:pPr fontAlgn="base">
              <a:lnSpc>
                <a:spcPct val="110000"/>
              </a:lnSpc>
            </a:pPr>
            <a:r>
              <a:rPr lang="en-GB" dirty="0"/>
              <a:t>The approximate number of questions for each domain will be approximately equivalent to the number of timetabled weeks spent in each module. </a:t>
            </a:r>
          </a:p>
          <a:p>
            <a:pPr fontAlgn="base">
              <a:lnSpc>
                <a:spcPct val="110000"/>
              </a:lnSpc>
            </a:pPr>
            <a:r>
              <a:rPr lang="en-GB" dirty="0"/>
              <a:t>Questions on therapeutics will be incorporated alongside these topics.  </a:t>
            </a:r>
          </a:p>
          <a:p>
            <a:pPr fontAlgn="base">
              <a:lnSpc>
                <a:spcPct val="110000"/>
              </a:lnSpc>
            </a:pPr>
            <a:r>
              <a:rPr lang="en-GB" dirty="0"/>
              <a:t>You can expect to see some overlap between topics. For example, sexual health will be included in paper 4B but it would be unsurprising to see a question on pelvic inflammatory disease in paper 4C (which includes gynaecology). Likewise, several areas of general practice (paper 4C) will also be covered in paper 4B (ENT, care of the elderly, MSK, etc).  </a:t>
            </a:r>
          </a:p>
          <a:p>
            <a:pPr fontAlgn="base">
              <a:lnSpc>
                <a:spcPct val="110000"/>
              </a:lnSpc>
            </a:pPr>
            <a:r>
              <a:rPr lang="en-GB" b="1" u="sng" dirty="0"/>
              <a:t>Use of calculators</a:t>
            </a:r>
            <a:r>
              <a:rPr lang="en-GB" dirty="0"/>
              <a:t> </a:t>
            </a:r>
            <a:br>
              <a:rPr lang="en-GB" dirty="0"/>
            </a:br>
            <a:r>
              <a:rPr lang="en-GB" dirty="0" err="1"/>
              <a:t>Calculators</a:t>
            </a:r>
            <a:r>
              <a:rPr lang="en-GB" dirty="0"/>
              <a:t> will be provided on the online system, if required. If a calculator is needed then students are permitted to use simple calculators only, i.e., non-scientific calculators. </a:t>
            </a:r>
          </a:p>
          <a:p>
            <a:pPr marL="0" indent="0" fontAlgn="base">
              <a:lnSpc>
                <a:spcPct val="110000"/>
              </a:lnSpc>
              <a:buNone/>
            </a:pPr>
            <a:endParaRPr lang="en-GB" dirty="0"/>
          </a:p>
        </p:txBody>
      </p:sp>
      <p:graphicFrame>
        <p:nvGraphicFramePr>
          <p:cNvPr id="5" name="Diagram 4">
            <a:extLst>
              <a:ext uri="{FF2B5EF4-FFF2-40B4-BE49-F238E27FC236}">
                <a16:creationId xmlns:a16="http://schemas.microsoft.com/office/drawing/2014/main" id="{6E4800D5-6C9A-B964-33E5-636400AA3B12}"/>
              </a:ext>
            </a:extLst>
          </p:cNvPr>
          <p:cNvGraphicFramePr/>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187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FFA87-CF49-1EB2-4C34-8AE621DC65BF}"/>
              </a:ext>
            </a:extLst>
          </p:cNvPr>
          <p:cNvSpPr>
            <a:spLocks noGrp="1"/>
          </p:cNvSpPr>
          <p:nvPr>
            <p:ph idx="1"/>
          </p:nvPr>
        </p:nvSpPr>
        <p:spPr>
          <a:xfrm>
            <a:off x="928761" y="1824014"/>
            <a:ext cx="10027681" cy="4391248"/>
          </a:xfrm>
        </p:spPr>
        <p:txBody>
          <a:bodyPr>
            <a:normAutofit/>
          </a:bodyPr>
          <a:lstStyle/>
          <a:p>
            <a:pPr marL="0" indent="0">
              <a:buNone/>
            </a:pPr>
            <a:r>
              <a:rPr lang="en-GB" dirty="0"/>
              <a:t>The cut score is set by </a:t>
            </a:r>
            <a:r>
              <a:rPr lang="en-GB" dirty="0" err="1"/>
              <a:t>Angoff</a:t>
            </a:r>
            <a:r>
              <a:rPr lang="en-GB" dirty="0"/>
              <a:t> method </a:t>
            </a:r>
          </a:p>
          <a:p>
            <a:pPr lvl="1"/>
            <a:r>
              <a:rPr lang="en-GB" dirty="0"/>
              <a:t>Evidence-based, approved by GMC</a:t>
            </a:r>
          </a:p>
          <a:p>
            <a:pPr lvl="1"/>
            <a:r>
              <a:rPr lang="en-GB" dirty="0"/>
              <a:t>Panel of faculty</a:t>
            </a:r>
          </a:p>
          <a:p>
            <a:pPr lvl="1"/>
            <a:r>
              <a:rPr lang="en-GB" dirty="0"/>
              <a:t>Each item is reviewed</a:t>
            </a:r>
          </a:p>
          <a:p>
            <a:pPr lvl="1"/>
            <a:r>
              <a:rPr lang="en-GB" altLang="en-US" dirty="0"/>
              <a:t>Difficulty of each item is j</a:t>
            </a:r>
            <a:r>
              <a:rPr lang="en-GB" altLang="en-US" sz="2400" dirty="0"/>
              <a:t>udged based on FY1 on day 1.</a:t>
            </a:r>
            <a:endParaRPr lang="en-GB" dirty="0"/>
          </a:p>
          <a:p>
            <a:pPr marL="914400" lvl="2" indent="0">
              <a:buNone/>
            </a:pPr>
            <a:r>
              <a:rPr lang="en-GB" sz="2200" i="1" dirty="0"/>
              <a:t>“what proportion of borderline students should get the question correct at the level of an FY1 on day 1”</a:t>
            </a:r>
            <a:endParaRPr lang="en-GB" dirty="0"/>
          </a:p>
          <a:p>
            <a:pPr marL="0" indent="0">
              <a:buNone/>
            </a:pPr>
            <a:r>
              <a:rPr lang="en-GB" dirty="0"/>
              <a:t>Cut score is not shared before the exam </a:t>
            </a:r>
          </a:p>
          <a:p>
            <a:pPr marL="0" indent="0">
              <a:buNone/>
            </a:pPr>
            <a:r>
              <a:rPr lang="en-GB" dirty="0"/>
              <a:t>Quality checks post exam </a:t>
            </a:r>
          </a:p>
          <a:p>
            <a:pPr marL="0" indent="0">
              <a:buNone/>
            </a:pPr>
            <a:r>
              <a:rPr lang="en-GB" dirty="0"/>
              <a:t>Your scores will be adjusted</a:t>
            </a:r>
          </a:p>
        </p:txBody>
      </p:sp>
      <p:graphicFrame>
        <p:nvGraphicFramePr>
          <p:cNvPr id="5" name="Diagram 4">
            <a:extLst>
              <a:ext uri="{FF2B5EF4-FFF2-40B4-BE49-F238E27FC236}">
                <a16:creationId xmlns:a16="http://schemas.microsoft.com/office/drawing/2014/main" id="{1323440F-8310-E474-0E4F-ADA0335E3E97}"/>
              </a:ext>
            </a:extLst>
          </p:cNvPr>
          <p:cNvGraphicFramePr/>
          <p:nvPr>
            <p:extLst>
              <p:ext uri="{D42A27DB-BD31-4B8C-83A1-F6EECF244321}">
                <p14:modId xmlns:p14="http://schemas.microsoft.com/office/powerpoint/2010/main" val="865593423"/>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DAD5AF0-D850-A556-FBB6-2F51B4322FC4}"/>
              </a:ext>
            </a:extLst>
          </p:cNvPr>
          <p:cNvSpPr>
            <a:spLocks noGrp="1"/>
          </p:cNvSpPr>
          <p:nvPr>
            <p:ph type="title"/>
          </p:nvPr>
        </p:nvSpPr>
        <p:spPr>
          <a:xfrm>
            <a:off x="838200" y="365125"/>
            <a:ext cx="10515600" cy="1325563"/>
          </a:xfrm>
        </p:spPr>
        <p:txBody>
          <a:bodyPr/>
          <a:lstStyle/>
          <a:p>
            <a:r>
              <a:rPr lang="en-GB" dirty="0"/>
              <a:t>Standard setting </a:t>
            </a:r>
          </a:p>
        </p:txBody>
      </p:sp>
    </p:spTree>
    <p:extLst>
      <p:ext uri="{BB962C8B-B14F-4D97-AF65-F5344CB8AC3E}">
        <p14:creationId xmlns:p14="http://schemas.microsoft.com/office/powerpoint/2010/main" val="41696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D7FF-D6AC-A0DF-5F05-B1CF552B5BF7}"/>
              </a:ext>
            </a:extLst>
          </p:cNvPr>
          <p:cNvSpPr>
            <a:spLocks noGrp="1"/>
          </p:cNvSpPr>
          <p:nvPr>
            <p:ph type="title"/>
          </p:nvPr>
        </p:nvSpPr>
        <p:spPr/>
        <p:txBody>
          <a:bodyPr>
            <a:normAutofit/>
          </a:bodyPr>
          <a:lstStyle/>
          <a:p>
            <a:r>
              <a:rPr lang="en-GB" dirty="0"/>
              <a:t>OSCE</a:t>
            </a:r>
          </a:p>
        </p:txBody>
      </p:sp>
      <p:sp>
        <p:nvSpPr>
          <p:cNvPr id="3" name="Content Placeholder 2">
            <a:extLst>
              <a:ext uri="{FF2B5EF4-FFF2-40B4-BE49-F238E27FC236}">
                <a16:creationId xmlns:a16="http://schemas.microsoft.com/office/drawing/2014/main" id="{CDCFFA87-CF49-1EB2-4C34-8AE621DC65BF}"/>
              </a:ext>
            </a:extLst>
          </p:cNvPr>
          <p:cNvSpPr>
            <a:spLocks noGrp="1"/>
          </p:cNvSpPr>
          <p:nvPr>
            <p:ph idx="1"/>
          </p:nvPr>
        </p:nvSpPr>
        <p:spPr>
          <a:xfrm>
            <a:off x="838200" y="1641075"/>
            <a:ext cx="10515600" cy="4851799"/>
          </a:xfrm>
        </p:spPr>
        <p:txBody>
          <a:bodyPr>
            <a:normAutofit fontScale="62500" lnSpcReduction="20000"/>
          </a:bodyPr>
          <a:lstStyle/>
          <a:p>
            <a:pPr marL="0" indent="0">
              <a:lnSpc>
                <a:spcPct val="120000"/>
              </a:lnSpc>
              <a:buNone/>
            </a:pPr>
            <a:r>
              <a:rPr lang="en-GB" dirty="0"/>
              <a:t>OSCE primarily tests skills and attitudes that cannot be tested easily in other exam formats.  </a:t>
            </a:r>
          </a:p>
          <a:p>
            <a:pPr marL="0" indent="0">
              <a:lnSpc>
                <a:spcPct val="120000"/>
              </a:lnSpc>
              <a:buNone/>
            </a:pPr>
            <a:r>
              <a:rPr lang="en-US" b="1" dirty="0">
                <a:solidFill>
                  <a:schemeClr val="accent4">
                    <a:lumMod val="50000"/>
                  </a:schemeClr>
                </a:solidFill>
              </a:rPr>
              <a:t>Format: </a:t>
            </a:r>
          </a:p>
          <a:p>
            <a:pPr marL="0" indent="0">
              <a:lnSpc>
                <a:spcPct val="120000"/>
              </a:lnSpc>
              <a:buClr>
                <a:srgbClr val="0066FF"/>
              </a:buClr>
              <a:buSzPct val="125000"/>
              <a:buNone/>
            </a:pPr>
            <a:r>
              <a:rPr lang="en-GB" dirty="0"/>
              <a:t>Will take place across 4 days. </a:t>
            </a:r>
          </a:p>
          <a:p>
            <a:pPr marL="0" indent="0">
              <a:lnSpc>
                <a:spcPct val="120000"/>
              </a:lnSpc>
              <a:buClr>
                <a:srgbClr val="0066FF"/>
              </a:buClr>
              <a:buSzPct val="125000"/>
              <a:buNone/>
            </a:pPr>
            <a:r>
              <a:rPr lang="en-GB" dirty="0"/>
              <a:t>You will undertake these sessions on two separate days. </a:t>
            </a:r>
          </a:p>
          <a:p>
            <a:pPr marL="0" indent="0">
              <a:lnSpc>
                <a:spcPct val="120000"/>
              </a:lnSpc>
              <a:buClr>
                <a:srgbClr val="0066FF"/>
              </a:buClr>
              <a:buSzPct val="125000"/>
              <a:buNone/>
            </a:pPr>
            <a:r>
              <a:rPr lang="en-GB" dirty="0"/>
              <a:t>You will not be corralled between circuits. </a:t>
            </a:r>
          </a:p>
          <a:p>
            <a:pPr marL="0" indent="0">
              <a:lnSpc>
                <a:spcPct val="120000"/>
              </a:lnSpc>
              <a:buClr>
                <a:srgbClr val="0066FF"/>
              </a:buClr>
              <a:buSzPct val="125000"/>
              <a:buNone/>
            </a:pPr>
            <a:r>
              <a:rPr lang="en-US" dirty="0"/>
              <a:t>Will consist of 10 stations of 10 minutes each (25% extra time available as part of EAA). </a:t>
            </a:r>
          </a:p>
          <a:p>
            <a:pPr marL="0" indent="0">
              <a:lnSpc>
                <a:spcPct val="120000"/>
              </a:lnSpc>
              <a:buClr>
                <a:srgbClr val="0066FF"/>
              </a:buClr>
              <a:buSzPct val="125000"/>
              <a:buNone/>
            </a:pPr>
            <a:r>
              <a:rPr lang="en-US" b="1" dirty="0">
                <a:solidFill>
                  <a:schemeClr val="accent4">
                    <a:lumMod val="50000"/>
                  </a:schemeClr>
                </a:solidFill>
              </a:rPr>
              <a:t>Content: </a:t>
            </a:r>
          </a:p>
          <a:p>
            <a:pPr marL="0" indent="0">
              <a:lnSpc>
                <a:spcPct val="120000"/>
              </a:lnSpc>
              <a:buNone/>
            </a:pPr>
            <a:r>
              <a:rPr lang="en-GB" dirty="0"/>
              <a:t>Stations will examine communication, examination, and practical skills. </a:t>
            </a:r>
          </a:p>
          <a:p>
            <a:pPr marL="0" indent="0">
              <a:lnSpc>
                <a:spcPct val="120000"/>
              </a:lnSpc>
              <a:buNone/>
            </a:pPr>
            <a:r>
              <a:rPr lang="en-GB" dirty="0"/>
              <a:t>All stations are drawn from core MBBS Part 4 learning materials and align to the professional skills and values learning outcomes in your MBBS Part 4 Handbook. </a:t>
            </a:r>
          </a:p>
          <a:p>
            <a:pPr marL="0" indent="0" fontAlgn="base">
              <a:lnSpc>
                <a:spcPct val="120000"/>
              </a:lnSpc>
              <a:buNone/>
            </a:pPr>
            <a:r>
              <a:rPr lang="en-GB" dirty="0"/>
              <a:t>For all stations, you should be able to demonstrate appropriate knowledge and skills. The exam assesses how safe patients are in your care and hence should be the cornerstone of your practice and revision.  </a:t>
            </a:r>
          </a:p>
        </p:txBody>
      </p:sp>
      <p:graphicFrame>
        <p:nvGraphicFramePr>
          <p:cNvPr id="5" name="Diagram 4">
            <a:extLst>
              <a:ext uri="{FF2B5EF4-FFF2-40B4-BE49-F238E27FC236}">
                <a16:creationId xmlns:a16="http://schemas.microsoft.com/office/drawing/2014/main" id="{1323440F-8310-E474-0E4F-ADA0335E3E97}"/>
              </a:ext>
            </a:extLst>
          </p:cNvPr>
          <p:cNvGraphicFramePr/>
          <p:nvPr>
            <p:extLst>
              <p:ext uri="{D42A27DB-BD31-4B8C-83A1-F6EECF244321}">
                <p14:modId xmlns:p14="http://schemas.microsoft.com/office/powerpoint/2010/main" val="3029406244"/>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64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80504-8435-7044-8051-4CD47E6BAA9E}"/>
              </a:ext>
            </a:extLst>
          </p:cNvPr>
          <p:cNvSpPr>
            <a:spLocks noGrp="1"/>
          </p:cNvSpPr>
          <p:nvPr>
            <p:ph type="title"/>
          </p:nvPr>
        </p:nvSpPr>
        <p:spPr/>
        <p:txBody>
          <a:bodyPr/>
          <a:lstStyle/>
          <a:p>
            <a:r>
              <a:rPr lang="en-US" dirty="0"/>
              <a:t>Quarantining/Corralling</a:t>
            </a:r>
          </a:p>
        </p:txBody>
      </p:sp>
      <p:sp>
        <p:nvSpPr>
          <p:cNvPr id="3" name="Content Placeholder 2">
            <a:extLst>
              <a:ext uri="{FF2B5EF4-FFF2-40B4-BE49-F238E27FC236}">
                <a16:creationId xmlns:a16="http://schemas.microsoft.com/office/drawing/2014/main" id="{761FCAFF-470F-3845-A1C2-512296E1B021}"/>
              </a:ext>
            </a:extLst>
          </p:cNvPr>
          <p:cNvSpPr>
            <a:spLocks noGrp="1"/>
          </p:cNvSpPr>
          <p:nvPr>
            <p:ph idx="1"/>
          </p:nvPr>
        </p:nvSpPr>
        <p:spPr>
          <a:xfrm>
            <a:off x="838200" y="1825625"/>
            <a:ext cx="5441487" cy="4351338"/>
          </a:xfrm>
        </p:spPr>
        <p:txBody>
          <a:bodyPr/>
          <a:lstStyle/>
          <a:p>
            <a:r>
              <a:rPr lang="en-US" dirty="0"/>
              <a:t>Looked at the stats and found that it made no difference if you were placed in AM or PM sessions if you weren’t corralled.</a:t>
            </a:r>
          </a:p>
          <a:p>
            <a:endParaRPr lang="en-US" dirty="0"/>
          </a:p>
          <a:p>
            <a:r>
              <a:rPr lang="en-US" dirty="0"/>
              <a:t>This comes from data we have in year 5 for over 10 years…</a:t>
            </a:r>
          </a:p>
          <a:p>
            <a:endParaRPr lang="en-US" dirty="0"/>
          </a:p>
          <a:p>
            <a:r>
              <a:rPr lang="en-US" dirty="0"/>
              <a:t>In your case, for a year 4 OSCE:</a:t>
            </a:r>
          </a:p>
          <a:p>
            <a:endParaRPr lang="en-US" dirty="0"/>
          </a:p>
        </p:txBody>
      </p:sp>
      <p:graphicFrame>
        <p:nvGraphicFramePr>
          <p:cNvPr id="8" name="Diagram 7">
            <a:extLst>
              <a:ext uri="{FF2B5EF4-FFF2-40B4-BE49-F238E27FC236}">
                <a16:creationId xmlns:a16="http://schemas.microsoft.com/office/drawing/2014/main" id="{78D76F10-2FAB-3112-4DBB-8DD747910CA8}"/>
              </a:ext>
            </a:extLst>
          </p:cNvPr>
          <p:cNvGraphicFramePr/>
          <p:nvPr>
            <p:extLst>
              <p:ext uri="{D42A27DB-BD31-4B8C-83A1-F6EECF244321}">
                <p14:modId xmlns:p14="http://schemas.microsoft.com/office/powerpoint/2010/main" val="231758260"/>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Object 3">
            <a:extLst>
              <a:ext uri="{FF2B5EF4-FFF2-40B4-BE49-F238E27FC236}">
                <a16:creationId xmlns:a16="http://schemas.microsoft.com/office/drawing/2014/main" id="{400E1966-BB62-6D28-541E-3127F27E507D}"/>
              </a:ext>
            </a:extLst>
          </p:cNvPr>
          <p:cNvGraphicFramePr/>
          <p:nvPr>
            <p:extLst>
              <p:ext uri="{D42A27DB-BD31-4B8C-83A1-F6EECF244321}">
                <p14:modId xmlns:p14="http://schemas.microsoft.com/office/powerpoint/2010/main" val="3237069819"/>
              </p:ext>
            </p:extLst>
          </p:nvPr>
        </p:nvGraphicFramePr>
        <p:xfrm>
          <a:off x="6695551" y="1450177"/>
          <a:ext cx="4658249" cy="4865160"/>
        </p:xfrm>
        <a:graphic>
          <a:graphicData uri="http://schemas.openxmlformats.org/presentationml/2006/ole">
            <mc:AlternateContent xmlns:mc="http://schemas.openxmlformats.org/markup-compatibility/2006">
              <mc:Choice xmlns:v="urn:schemas-microsoft-com:vml" Requires="v">
                <p:oleObj r:id="rId7" imgW="3473450" imgH="3333750" progId="">
                  <p:embed/>
                </p:oleObj>
              </mc:Choice>
              <mc:Fallback>
                <p:oleObj r:id="rId7" imgW="3473450" imgH="3333750" progId="">
                  <p:embed/>
                  <p:pic>
                    <p:nvPicPr>
                      <p:cNvPr id="4" name="Object 3">
                        <a:extLst>
                          <a:ext uri="{FF2B5EF4-FFF2-40B4-BE49-F238E27FC236}">
                            <a16:creationId xmlns:a16="http://schemas.microsoft.com/office/drawing/2014/main" id="{400E1966-BB62-6D28-541E-3127F27E507D}"/>
                          </a:ext>
                        </a:extLst>
                      </p:cNvPr>
                      <p:cNvPicPr/>
                      <p:nvPr/>
                    </p:nvPicPr>
                    <p:blipFill>
                      <a:blip r:embed="rId8"/>
                      <a:stretch>
                        <a:fillRect/>
                      </a:stretch>
                    </p:blipFill>
                    <p:spPr>
                      <a:xfrm>
                        <a:off x="6695551" y="1450177"/>
                        <a:ext cx="4658249" cy="4865160"/>
                      </a:xfrm>
                      <a:prstGeom prst="rect">
                        <a:avLst/>
                      </a:prstGeom>
                      <a:noFill/>
                      <a:ln cap="flat">
                        <a:noFill/>
                      </a:ln>
                    </p:spPr>
                  </p:pic>
                </p:oleObj>
              </mc:Fallback>
            </mc:AlternateContent>
          </a:graphicData>
        </a:graphic>
      </p:graphicFrame>
    </p:spTree>
    <p:extLst>
      <p:ext uri="{BB962C8B-B14F-4D97-AF65-F5344CB8AC3E}">
        <p14:creationId xmlns:p14="http://schemas.microsoft.com/office/powerpoint/2010/main" val="195902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FFA87-CF49-1EB2-4C34-8AE621DC65BF}"/>
              </a:ext>
            </a:extLst>
          </p:cNvPr>
          <p:cNvSpPr>
            <a:spLocks noGrp="1"/>
          </p:cNvSpPr>
          <p:nvPr>
            <p:ph idx="1"/>
          </p:nvPr>
        </p:nvSpPr>
        <p:spPr>
          <a:xfrm>
            <a:off x="773593" y="1387077"/>
            <a:ext cx="10515600" cy="4351338"/>
          </a:xfrm>
        </p:spPr>
        <p:txBody>
          <a:bodyPr/>
          <a:lstStyle/>
          <a:p>
            <a:r>
              <a:rPr lang="en-US" dirty="0"/>
              <a:t>Panel of faculty and SIE will design the stations.</a:t>
            </a:r>
          </a:p>
          <a:p>
            <a:endParaRPr lang="en-US" dirty="0"/>
          </a:p>
          <a:p>
            <a:r>
              <a:rPr lang="en-US" dirty="0"/>
              <a:t>Borderline regression method for setting the pass mark (</a:t>
            </a:r>
            <a:r>
              <a:rPr lang="en-US" b="1" dirty="0">
                <a:solidFill>
                  <a:schemeClr val="accent4">
                    <a:lumMod val="50000"/>
                  </a:schemeClr>
                </a:solidFill>
              </a:rPr>
              <a:t>cut score</a:t>
            </a:r>
            <a:r>
              <a:rPr lang="en-US" dirty="0"/>
              <a:t>).</a:t>
            </a:r>
          </a:p>
          <a:p>
            <a:endParaRPr lang="en-US" dirty="0"/>
          </a:p>
          <a:p>
            <a:r>
              <a:rPr lang="en-US" dirty="0"/>
              <a:t>Must also pass 60% of stations (</a:t>
            </a:r>
            <a:r>
              <a:rPr lang="en-US" b="1" dirty="0">
                <a:solidFill>
                  <a:schemeClr val="accent4">
                    <a:lumMod val="50000"/>
                  </a:schemeClr>
                </a:solidFill>
              </a:rPr>
              <a:t>station criteria</a:t>
            </a:r>
            <a:r>
              <a:rPr lang="en-US" dirty="0"/>
              <a:t>).</a:t>
            </a:r>
          </a:p>
          <a:p>
            <a:endParaRPr lang="en-US" dirty="0"/>
          </a:p>
          <a:p>
            <a:r>
              <a:rPr lang="en-US" dirty="0"/>
              <a:t>More details on the format and delivery of Paper 4D in additional Q&amp;A session.</a:t>
            </a:r>
          </a:p>
          <a:p>
            <a:endParaRPr lang="en-GB" dirty="0"/>
          </a:p>
        </p:txBody>
      </p:sp>
      <p:graphicFrame>
        <p:nvGraphicFramePr>
          <p:cNvPr id="5" name="Diagram 4">
            <a:extLst>
              <a:ext uri="{FF2B5EF4-FFF2-40B4-BE49-F238E27FC236}">
                <a16:creationId xmlns:a16="http://schemas.microsoft.com/office/drawing/2014/main" id="{1323440F-8310-E474-0E4F-ADA0335E3E97}"/>
              </a:ext>
            </a:extLst>
          </p:cNvPr>
          <p:cNvGraphicFramePr/>
          <p:nvPr>
            <p:extLst>
              <p:ext uri="{D42A27DB-BD31-4B8C-83A1-F6EECF244321}">
                <p14:modId xmlns:p14="http://schemas.microsoft.com/office/powerpoint/2010/main" val="1209297713"/>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380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FAC6E-1678-2DDF-C64D-CE86AF43FFDE}"/>
              </a:ext>
            </a:extLst>
          </p:cNvPr>
          <p:cNvSpPr>
            <a:spLocks noGrp="1"/>
          </p:cNvSpPr>
          <p:nvPr>
            <p:ph type="title"/>
          </p:nvPr>
        </p:nvSpPr>
        <p:spPr>
          <a:xfrm>
            <a:off x="7539258" y="365125"/>
            <a:ext cx="4519518" cy="1325563"/>
          </a:xfrm>
        </p:spPr>
        <p:txBody>
          <a:bodyPr>
            <a:normAutofit/>
          </a:bodyPr>
          <a:lstStyle/>
          <a:p>
            <a:r>
              <a:rPr lang="en-GB" sz="4000" dirty="0"/>
              <a:t>4D standard setting</a:t>
            </a:r>
          </a:p>
        </p:txBody>
      </p:sp>
      <p:graphicFrame>
        <p:nvGraphicFramePr>
          <p:cNvPr id="6" name="Diagram 5">
            <a:extLst>
              <a:ext uri="{FF2B5EF4-FFF2-40B4-BE49-F238E27FC236}">
                <a16:creationId xmlns:a16="http://schemas.microsoft.com/office/drawing/2014/main" id="{B452008B-8205-2E0E-2B33-ECEA1B11EE50}"/>
              </a:ext>
            </a:extLst>
          </p:cNvPr>
          <p:cNvGraphicFramePr/>
          <p:nvPr>
            <p:extLst>
              <p:ext uri="{D42A27DB-BD31-4B8C-83A1-F6EECF244321}">
                <p14:modId xmlns:p14="http://schemas.microsoft.com/office/powerpoint/2010/main" val="2902966893"/>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5521905-FE30-7E36-83F4-5DA2ABD22AF3}"/>
              </a:ext>
            </a:extLst>
          </p:cNvPr>
          <p:cNvSpPr txBox="1"/>
          <p:nvPr/>
        </p:nvSpPr>
        <p:spPr>
          <a:xfrm>
            <a:off x="187725" y="536313"/>
            <a:ext cx="6340244" cy="6247864"/>
          </a:xfrm>
          <a:prstGeom prst="rect">
            <a:avLst/>
          </a:prstGeom>
          <a:noFill/>
        </p:spPr>
        <p:txBody>
          <a:bodyPr wrap="square">
            <a:spAutoFit/>
          </a:bodyPr>
          <a:lstStyle/>
          <a:p>
            <a:r>
              <a:rPr lang="en-GB" altLang="en-US" sz="2000" dirty="0"/>
              <a:t>Use borderline regression method </a:t>
            </a:r>
            <a:r>
              <a:rPr lang="mr-IN" altLang="en-US" sz="2000" dirty="0"/>
              <a:t>–</a:t>
            </a:r>
            <a:r>
              <a:rPr lang="en-GB" altLang="en-US" sz="2000" dirty="0"/>
              <a:t> evidence-based, approved by GMC</a:t>
            </a:r>
          </a:p>
          <a:p>
            <a:endParaRPr lang="en-GB" sz="2000" dirty="0"/>
          </a:p>
          <a:p>
            <a:r>
              <a:rPr lang="en-GB" sz="2000" dirty="0"/>
              <a:t>Examinee-centred approach </a:t>
            </a:r>
          </a:p>
          <a:p>
            <a:endParaRPr lang="en-GB" sz="2000" dirty="0"/>
          </a:p>
          <a:p>
            <a:r>
              <a:rPr lang="en-GB" sz="2000" dirty="0"/>
              <a:t>This method statistically relates the checklist score to the examiner's global rating.</a:t>
            </a:r>
          </a:p>
          <a:p>
            <a:endParaRPr lang="en-GB" sz="2000" dirty="0"/>
          </a:p>
          <a:p>
            <a:r>
              <a:rPr lang="en-GB" sz="2000" dirty="0"/>
              <a:t>Your score from each station is added to give a final OSCE score</a:t>
            </a:r>
          </a:p>
          <a:p>
            <a:endParaRPr lang="en-GB" sz="2000" dirty="0"/>
          </a:p>
          <a:p>
            <a:r>
              <a:rPr lang="en-GB" sz="2000" dirty="0"/>
              <a:t>The passing score for each station is added to give the OSCE passing score</a:t>
            </a:r>
          </a:p>
          <a:p>
            <a:endParaRPr lang="en-GB" sz="2000" dirty="0"/>
          </a:p>
          <a:p>
            <a:r>
              <a:rPr lang="en-GB" sz="2000" dirty="0"/>
              <a:t>You must achieve this passing score to pass the OSCE, and</a:t>
            </a:r>
          </a:p>
          <a:p>
            <a:endParaRPr lang="en-GB" sz="2000" dirty="0"/>
          </a:p>
          <a:p>
            <a:r>
              <a:rPr lang="en-GB" sz="2000" dirty="0"/>
              <a:t>Pass more than 60% of station, i.e. on a 12 station OSCE you must pass 8 stations, in 10 station OSCE you must pass 6 stations</a:t>
            </a:r>
          </a:p>
        </p:txBody>
      </p:sp>
      <p:pic>
        <p:nvPicPr>
          <p:cNvPr id="7" name="Picture 4">
            <a:extLst>
              <a:ext uri="{FF2B5EF4-FFF2-40B4-BE49-F238E27FC236}">
                <a16:creationId xmlns:a16="http://schemas.microsoft.com/office/drawing/2014/main" id="{97980BE6-18E1-C1D0-DF3E-98F5E5CF72B8}"/>
              </a:ext>
            </a:extLst>
          </p:cNvPr>
          <p:cNvPicPr>
            <a:picLocks noChangeAspect="1"/>
          </p:cNvPicPr>
          <p:nvPr/>
        </p:nvPicPr>
        <p:blipFill rotWithShape="1">
          <a:blip r:embed="rId8">
            <a:extLst>
              <a:ext uri="{28A0092B-C50C-407E-A947-70E740481C1C}">
                <a14:useLocalDpi xmlns:a14="http://schemas.microsoft.com/office/drawing/2010/main" val="0"/>
              </a:ext>
            </a:extLst>
          </a:blip>
          <a:srcRect r="19364" b="8335"/>
          <a:stretch/>
        </p:blipFill>
        <p:spPr bwMode="auto">
          <a:xfrm>
            <a:off x="6381133" y="1419481"/>
            <a:ext cx="5409666" cy="325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B893F59-1AB3-8448-9B14-6E37DB7E7D33}"/>
              </a:ext>
            </a:extLst>
          </p:cNvPr>
          <p:cNvSpPr txBox="1"/>
          <p:nvPr/>
        </p:nvSpPr>
        <p:spPr>
          <a:xfrm>
            <a:off x="7879502" y="4632895"/>
            <a:ext cx="3864135" cy="307777"/>
          </a:xfrm>
          <a:prstGeom prst="rect">
            <a:avLst/>
          </a:prstGeom>
          <a:solidFill>
            <a:schemeClr val="bg1"/>
          </a:solidFill>
          <a:ln>
            <a:solidFill>
              <a:schemeClr val="bg1"/>
            </a:solidFill>
          </a:ln>
        </p:spPr>
        <p:txBody>
          <a:bodyPr wrap="none" rtlCol="0">
            <a:spAutoFit/>
          </a:bodyPr>
          <a:lstStyle/>
          <a:p>
            <a:r>
              <a:rPr lang="en-US" sz="1400" dirty="0"/>
              <a:t>Fail (0)      Borderline (1)       Pass (2)           Good (3)</a:t>
            </a:r>
          </a:p>
        </p:txBody>
      </p:sp>
      <p:sp>
        <p:nvSpPr>
          <p:cNvPr id="11" name="TextBox 10">
            <a:extLst>
              <a:ext uri="{FF2B5EF4-FFF2-40B4-BE49-F238E27FC236}">
                <a16:creationId xmlns:a16="http://schemas.microsoft.com/office/drawing/2014/main" id="{30003446-67A9-F7FC-8FC1-D0B021A9630A}"/>
              </a:ext>
            </a:extLst>
          </p:cNvPr>
          <p:cNvSpPr txBox="1"/>
          <p:nvPr/>
        </p:nvSpPr>
        <p:spPr>
          <a:xfrm>
            <a:off x="6674816" y="5201362"/>
            <a:ext cx="5426349" cy="1169551"/>
          </a:xfrm>
          <a:prstGeom prst="rect">
            <a:avLst/>
          </a:prstGeom>
          <a:noFill/>
        </p:spPr>
        <p:txBody>
          <a:bodyPr wrap="square">
            <a:spAutoFit/>
          </a:bodyPr>
          <a:lstStyle/>
          <a:p>
            <a:pPr algn="just" fontAlgn="base"/>
            <a:r>
              <a:rPr lang="en-GB" sz="1000" dirty="0"/>
              <a:t>After observing a student's performance at a station, examiners assign a global rating on a scale (from fail - good). The BRM uses linear regression to model the relationship between the global rating (as the independent variable) and the total checklist score (as the dependent variable). Each global rating is converted into a numerical value (e.g., Fail = 1, Borderline = 2, etc.).</a:t>
            </a:r>
          </a:p>
          <a:p>
            <a:pPr algn="just" fontAlgn="base"/>
            <a:r>
              <a:rPr lang="en-GB" sz="1000" dirty="0"/>
              <a:t>So how the pass mark (cut score) is determined? The predicted score corresponding to the 'borderline' global rating is calculated using the regression equation. This predicted score becomes the cut score (i.e., the minimum passing mark) for that station.</a:t>
            </a:r>
          </a:p>
        </p:txBody>
      </p:sp>
    </p:spTree>
    <p:extLst>
      <p:ext uri="{BB962C8B-B14F-4D97-AF65-F5344CB8AC3E}">
        <p14:creationId xmlns:p14="http://schemas.microsoft.com/office/powerpoint/2010/main" val="3943085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CBE1-371E-848B-83E7-9C6D2D86B288}"/>
              </a:ext>
            </a:extLst>
          </p:cNvPr>
          <p:cNvSpPr>
            <a:spLocks noGrp="1"/>
          </p:cNvSpPr>
          <p:nvPr>
            <p:ph type="title"/>
          </p:nvPr>
        </p:nvSpPr>
        <p:spPr/>
        <p:txBody>
          <a:bodyPr/>
          <a:lstStyle/>
          <a:p>
            <a:r>
              <a:rPr lang="en-GB" dirty="0"/>
              <a:t>Adjustment of marks</a:t>
            </a:r>
          </a:p>
        </p:txBody>
      </p:sp>
      <p:sp>
        <p:nvSpPr>
          <p:cNvPr id="3" name="Content Placeholder 2">
            <a:extLst>
              <a:ext uri="{FF2B5EF4-FFF2-40B4-BE49-F238E27FC236}">
                <a16:creationId xmlns:a16="http://schemas.microsoft.com/office/drawing/2014/main" id="{FE9E086B-8467-63FE-6DF3-7C955B4CCEF6}"/>
              </a:ext>
            </a:extLst>
          </p:cNvPr>
          <p:cNvSpPr>
            <a:spLocks noGrp="1"/>
          </p:cNvSpPr>
          <p:nvPr>
            <p:ph idx="1"/>
          </p:nvPr>
        </p:nvSpPr>
        <p:spPr>
          <a:xfrm>
            <a:off x="838201" y="1597572"/>
            <a:ext cx="5883358" cy="4579391"/>
          </a:xfrm>
        </p:spPr>
        <p:txBody>
          <a:bodyPr>
            <a:normAutofit/>
          </a:bodyPr>
          <a:lstStyle/>
          <a:p>
            <a:pPr marL="0" indent="0">
              <a:buNone/>
            </a:pPr>
            <a:endParaRPr lang="en-GB" dirty="0"/>
          </a:p>
          <a:p>
            <a:r>
              <a:rPr lang="en-GB" dirty="0"/>
              <a:t>Your raw score (R) is then adjusted to account for the set standard (P) and the pass mark of 50% for the course:</a:t>
            </a:r>
          </a:p>
          <a:p>
            <a:pPr marL="171450" indent="0">
              <a:lnSpc>
                <a:spcPct val="115000"/>
              </a:lnSpc>
              <a:spcBef>
                <a:spcPts val="0"/>
              </a:spcBef>
              <a:buNone/>
            </a:pPr>
            <a:endParaRPr lang="en-GB" dirty="0"/>
          </a:p>
          <a:p>
            <a:pPr marL="171450" indent="0" algn="ctr">
              <a:lnSpc>
                <a:spcPct val="115000"/>
              </a:lnSpc>
              <a:spcBef>
                <a:spcPts val="0"/>
              </a:spcBef>
              <a:buNone/>
            </a:pPr>
            <a:r>
              <a:rPr lang="en-GB" sz="4000" b="1" dirty="0">
                <a:solidFill>
                  <a:srgbClr val="FF0000"/>
                </a:solidFill>
              </a:rPr>
              <a:t>*</a:t>
            </a:r>
            <a:r>
              <a:rPr lang="en-GB" dirty="0"/>
              <a:t>=IF(R&lt;P,R*50/P,(R-P)*50/(100-P)+50)</a:t>
            </a:r>
          </a:p>
          <a:p>
            <a:endParaRPr lang="en-GB" dirty="0"/>
          </a:p>
        </p:txBody>
      </p:sp>
      <p:pic>
        <p:nvPicPr>
          <p:cNvPr id="33" name="Picture 32">
            <a:extLst>
              <a:ext uri="{FF2B5EF4-FFF2-40B4-BE49-F238E27FC236}">
                <a16:creationId xmlns:a16="http://schemas.microsoft.com/office/drawing/2014/main" id="{00796913-95E2-CC39-805C-934BE08C8E09}"/>
              </a:ext>
            </a:extLst>
          </p:cNvPr>
          <p:cNvPicPr>
            <a:picLocks noChangeAspect="1"/>
          </p:cNvPicPr>
          <p:nvPr/>
        </p:nvPicPr>
        <p:blipFill>
          <a:blip r:embed="rId2"/>
          <a:stretch>
            <a:fillRect/>
          </a:stretch>
        </p:blipFill>
        <p:spPr>
          <a:xfrm>
            <a:off x="6874755" y="642005"/>
            <a:ext cx="5030387" cy="1183620"/>
          </a:xfrm>
          <a:prstGeom prst="rect">
            <a:avLst/>
          </a:prstGeom>
        </p:spPr>
      </p:pic>
      <p:graphicFrame>
        <p:nvGraphicFramePr>
          <p:cNvPr id="34" name="Content Placeholder 5">
            <a:extLst>
              <a:ext uri="{FF2B5EF4-FFF2-40B4-BE49-F238E27FC236}">
                <a16:creationId xmlns:a16="http://schemas.microsoft.com/office/drawing/2014/main" id="{A179BD74-EE83-C0B5-7C41-CAF360BC9757}"/>
              </a:ext>
            </a:extLst>
          </p:cNvPr>
          <p:cNvGraphicFramePr>
            <a:graphicFrameLocks/>
          </p:cNvGraphicFramePr>
          <p:nvPr>
            <p:extLst>
              <p:ext uri="{D42A27DB-BD31-4B8C-83A1-F6EECF244321}">
                <p14:modId xmlns:p14="http://schemas.microsoft.com/office/powerpoint/2010/main" val="2931501603"/>
              </p:ext>
            </p:extLst>
          </p:nvPr>
        </p:nvGraphicFramePr>
        <p:xfrm>
          <a:off x="6819464" y="2425258"/>
          <a:ext cx="4987775" cy="3685613"/>
        </p:xfrm>
        <a:graphic>
          <a:graphicData uri="http://schemas.openxmlformats.org/drawingml/2006/table">
            <a:tbl>
              <a:tblPr>
                <a:tableStyleId>{5C22544A-7EE6-4342-B048-85BDC9FD1C3A}</a:tableStyleId>
              </a:tblPr>
              <a:tblGrid>
                <a:gridCol w="997555">
                  <a:extLst>
                    <a:ext uri="{9D8B030D-6E8A-4147-A177-3AD203B41FA5}">
                      <a16:colId xmlns:a16="http://schemas.microsoft.com/office/drawing/2014/main" val="607628665"/>
                    </a:ext>
                  </a:extLst>
                </a:gridCol>
                <a:gridCol w="997555">
                  <a:extLst>
                    <a:ext uri="{9D8B030D-6E8A-4147-A177-3AD203B41FA5}">
                      <a16:colId xmlns:a16="http://schemas.microsoft.com/office/drawing/2014/main" val="1944331480"/>
                    </a:ext>
                  </a:extLst>
                </a:gridCol>
                <a:gridCol w="997555">
                  <a:extLst>
                    <a:ext uri="{9D8B030D-6E8A-4147-A177-3AD203B41FA5}">
                      <a16:colId xmlns:a16="http://schemas.microsoft.com/office/drawing/2014/main" val="183681930"/>
                    </a:ext>
                  </a:extLst>
                </a:gridCol>
                <a:gridCol w="997555">
                  <a:extLst>
                    <a:ext uri="{9D8B030D-6E8A-4147-A177-3AD203B41FA5}">
                      <a16:colId xmlns:a16="http://schemas.microsoft.com/office/drawing/2014/main" val="3205024546"/>
                    </a:ext>
                  </a:extLst>
                </a:gridCol>
                <a:gridCol w="997555">
                  <a:extLst>
                    <a:ext uri="{9D8B030D-6E8A-4147-A177-3AD203B41FA5}">
                      <a16:colId xmlns:a16="http://schemas.microsoft.com/office/drawing/2014/main" val="2455379355"/>
                    </a:ext>
                  </a:extLst>
                </a:gridCol>
              </a:tblGrid>
              <a:tr h="670109">
                <a:tc>
                  <a:txBody>
                    <a:bodyPr/>
                    <a:lstStyle/>
                    <a:p>
                      <a:pPr algn="ctr" fontAlgn="ctr"/>
                      <a:r>
                        <a:rPr lang="en-GB" sz="1600" u="none" strike="noStrike" dirty="0">
                          <a:effectLst/>
                        </a:rPr>
                        <a:t>University pass mark</a:t>
                      </a:r>
                      <a:endParaRPr lang="en-GB" sz="1600" b="1"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n-GB" sz="1600" u="none" strike="noStrike" dirty="0">
                          <a:effectLst/>
                        </a:rPr>
                        <a:t>Raw pass mark (P)</a:t>
                      </a:r>
                      <a:endParaRPr lang="en-GB" sz="16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en-GB" sz="1600" u="none" strike="noStrike" dirty="0">
                          <a:effectLst/>
                        </a:rPr>
                        <a:t>Raw mark (R)</a:t>
                      </a:r>
                      <a:endParaRPr lang="en-GB" sz="16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en-GB" sz="1600" u="none" strike="noStrike" dirty="0">
                          <a:effectLst/>
                        </a:rPr>
                        <a:t>Old adjusted</a:t>
                      </a:r>
                      <a:endParaRPr lang="en-GB" sz="16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en-GB" sz="2000" b="1" u="none" strike="noStrike" dirty="0">
                          <a:solidFill>
                            <a:srgbClr val="FF0000"/>
                          </a:solidFill>
                          <a:effectLst/>
                        </a:rPr>
                        <a:t>*</a:t>
                      </a:r>
                      <a:r>
                        <a:rPr lang="en-GB" sz="1600" u="none" strike="noStrike" dirty="0">
                          <a:effectLst/>
                        </a:rPr>
                        <a:t>New adjusted</a:t>
                      </a:r>
                      <a:endParaRPr lang="en-GB" sz="1600" b="1" i="0" u="none" strike="noStrike" dirty="0">
                        <a:solidFill>
                          <a:srgbClr val="000000"/>
                        </a:solidFill>
                        <a:effectLst/>
                        <a:latin typeface="Calibri" panose="020F0502020204030204" pitchFamily="34" charset="0"/>
                      </a:endParaRPr>
                    </a:p>
                  </a:txBody>
                  <a:tcPr marL="9525" marR="9525" marT="9525" marB="0" anchor="ctr">
                    <a:solidFill>
                      <a:srgbClr val="FFC000"/>
                    </a:solidFill>
                  </a:tcPr>
                </a:tc>
                <a:extLst>
                  <a:ext uri="{0D108BD9-81ED-4DB2-BD59-A6C34878D82A}">
                    <a16:rowId xmlns:a16="http://schemas.microsoft.com/office/drawing/2014/main" val="3754563453"/>
                  </a:ext>
                </a:extLst>
              </a:tr>
              <a:tr h="335056">
                <a:tc>
                  <a:txBody>
                    <a:bodyPr/>
                    <a:lstStyle/>
                    <a:p>
                      <a:pPr algn="ctr" fontAlgn="ctr"/>
                      <a:r>
                        <a:rPr lang="en-GB" sz="1600" u="none" strike="noStrike" dirty="0">
                          <a:effectLst/>
                        </a:rPr>
                        <a:t>50</a:t>
                      </a:r>
                      <a:endParaRPr lang="en-GB"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n-GB" sz="16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36.36</a:t>
                      </a:r>
                    </a:p>
                  </a:txBody>
                  <a:tcPr marL="9525" marR="9525" marT="9525" marB="0" anchor="ctr"/>
                </a:tc>
                <a:extLst>
                  <a:ext uri="{0D108BD9-81ED-4DB2-BD59-A6C34878D82A}">
                    <a16:rowId xmlns:a16="http://schemas.microsoft.com/office/drawing/2014/main" val="4236774984"/>
                  </a:ext>
                </a:extLst>
              </a:tr>
              <a:tr h="335056">
                <a:tc>
                  <a:txBody>
                    <a:bodyPr/>
                    <a:lstStyle/>
                    <a:p>
                      <a:pPr algn="ctr" fontAlgn="ctr"/>
                      <a:r>
                        <a:rPr lang="en-GB" sz="1600" u="none" strike="noStrike" dirty="0">
                          <a:effectLst/>
                        </a:rPr>
                        <a:t>50</a:t>
                      </a:r>
                      <a:endParaRPr lang="en-GB"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n-GB" sz="16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55.56</a:t>
                      </a:r>
                    </a:p>
                  </a:txBody>
                  <a:tcPr marL="9525" marR="9525" marT="9525" marB="0" anchor="ctr"/>
                </a:tc>
                <a:extLst>
                  <a:ext uri="{0D108BD9-81ED-4DB2-BD59-A6C34878D82A}">
                    <a16:rowId xmlns:a16="http://schemas.microsoft.com/office/drawing/2014/main" val="3282704457"/>
                  </a:ext>
                </a:extLst>
              </a:tr>
              <a:tr h="335056">
                <a:tc>
                  <a:txBody>
                    <a:bodyPr/>
                    <a:lstStyle/>
                    <a:p>
                      <a:pPr algn="ctr" fontAlgn="ctr"/>
                      <a:r>
                        <a:rPr lang="en-GB" sz="1600" u="none" strike="noStrike" dirty="0">
                          <a:effectLst/>
                        </a:rPr>
                        <a:t>50</a:t>
                      </a:r>
                      <a:endParaRPr lang="en-GB"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n-GB" sz="16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ctr"/>
                      <a:r>
                        <a:rPr lang="en-GB" sz="16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0.00</a:t>
                      </a:r>
                    </a:p>
                  </a:txBody>
                  <a:tcPr marL="9525" marR="9525" marT="9525" marB="0" anchor="ctr"/>
                </a:tc>
                <a:extLst>
                  <a:ext uri="{0D108BD9-81ED-4DB2-BD59-A6C34878D82A}">
                    <a16:rowId xmlns:a16="http://schemas.microsoft.com/office/drawing/2014/main" val="1050108381"/>
                  </a:ext>
                </a:extLst>
              </a:tr>
              <a:tr h="335056">
                <a:tc>
                  <a:txBody>
                    <a:bodyPr/>
                    <a:lstStyle/>
                    <a:p>
                      <a:pPr algn="ctr" fontAlgn="ctr"/>
                      <a:r>
                        <a:rPr lang="en-GB" sz="1600" u="none" strike="noStrike" dirty="0">
                          <a:effectLst/>
                        </a:rPr>
                        <a:t>50</a:t>
                      </a:r>
                      <a:endParaRPr lang="en-GB"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n-GB" sz="16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ctr"/>
                      <a:r>
                        <a:rPr lang="en-GB" sz="16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100.00</a:t>
                      </a:r>
                    </a:p>
                  </a:txBody>
                  <a:tcPr marL="9525" marR="9525" marT="9525" marB="0" anchor="ctr"/>
                </a:tc>
                <a:extLst>
                  <a:ext uri="{0D108BD9-81ED-4DB2-BD59-A6C34878D82A}">
                    <a16:rowId xmlns:a16="http://schemas.microsoft.com/office/drawing/2014/main" val="4108105699"/>
                  </a:ext>
                </a:extLst>
              </a:tr>
              <a:tr h="335056">
                <a:tc>
                  <a:txBody>
                    <a:bodyPr/>
                    <a:lstStyle/>
                    <a:p>
                      <a:pPr algn="ctr" fontAlgn="ctr"/>
                      <a:r>
                        <a:rPr lang="en-GB" sz="1600" u="none" strike="noStrike" dirty="0">
                          <a:effectLst/>
                        </a:rPr>
                        <a:t>50</a:t>
                      </a:r>
                      <a:endParaRPr lang="en-GB"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n-GB" sz="16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ctr"/>
                      <a:r>
                        <a:rPr lang="en-GB" sz="1600" b="0" i="0" u="none" strike="noStrike" dirty="0">
                          <a:solidFill>
                            <a:srgbClr val="000000"/>
                          </a:solidFill>
                          <a:effectLst/>
                          <a:latin typeface="Calibri" panose="020F0502020204030204" pitchFamily="34" charset="0"/>
                        </a:rPr>
                        <a:t>90</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88.89</a:t>
                      </a:r>
                    </a:p>
                  </a:txBody>
                  <a:tcPr marL="9525" marR="9525" marT="9525" marB="0" anchor="ctr"/>
                </a:tc>
                <a:extLst>
                  <a:ext uri="{0D108BD9-81ED-4DB2-BD59-A6C34878D82A}">
                    <a16:rowId xmlns:a16="http://schemas.microsoft.com/office/drawing/2014/main" val="3335914592"/>
                  </a:ext>
                </a:extLst>
              </a:tr>
              <a:tr h="335056">
                <a:tc>
                  <a:txBody>
                    <a:bodyPr/>
                    <a:lstStyle/>
                    <a:p>
                      <a:pPr algn="ctr" fontAlgn="ctr"/>
                      <a:r>
                        <a:rPr lang="en-GB" sz="1600" u="none" strike="noStrike" dirty="0">
                          <a:effectLst/>
                        </a:rPr>
                        <a:t>50</a:t>
                      </a:r>
                      <a:endParaRPr lang="en-GB"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n-GB" sz="16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ctr"/>
                      <a:r>
                        <a:rPr lang="en-GB" sz="16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ctr"/>
                      <a:r>
                        <a:rPr lang="en-GB" sz="1600" b="0" i="0" u="none" strike="noStrike" dirty="0">
                          <a:solidFill>
                            <a:srgbClr val="000000"/>
                          </a:solidFill>
                          <a:effectLst/>
                          <a:latin typeface="Calibri" panose="020F0502020204030204" pitchFamily="34" charset="0"/>
                        </a:rPr>
                        <a:t>65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71.43</a:t>
                      </a:r>
                    </a:p>
                  </a:txBody>
                  <a:tcPr marL="9525" marR="9525" marT="9525" marB="0" anchor="ctr"/>
                </a:tc>
                <a:extLst>
                  <a:ext uri="{0D108BD9-81ED-4DB2-BD59-A6C34878D82A}">
                    <a16:rowId xmlns:a16="http://schemas.microsoft.com/office/drawing/2014/main" val="1651467845"/>
                  </a:ext>
                </a:extLst>
              </a:tr>
              <a:tr h="335056">
                <a:tc>
                  <a:txBody>
                    <a:bodyPr/>
                    <a:lstStyle/>
                    <a:p>
                      <a:pPr algn="ctr" fontAlgn="ctr"/>
                      <a:r>
                        <a:rPr lang="en-GB" sz="1600" u="none" strike="noStrike" dirty="0">
                          <a:effectLst/>
                        </a:rPr>
                        <a:t>50</a:t>
                      </a:r>
                      <a:endParaRPr lang="en-GB"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n-GB" sz="16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ctr"/>
                      <a:r>
                        <a:rPr lang="en-GB" sz="16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0.00</a:t>
                      </a:r>
                    </a:p>
                  </a:txBody>
                  <a:tcPr marL="9525" marR="9525" marT="9525" marB="0" anchor="ctr"/>
                </a:tc>
                <a:extLst>
                  <a:ext uri="{0D108BD9-81ED-4DB2-BD59-A6C34878D82A}">
                    <a16:rowId xmlns:a16="http://schemas.microsoft.com/office/drawing/2014/main" val="1973039904"/>
                  </a:ext>
                </a:extLst>
              </a:tr>
              <a:tr h="335056">
                <a:tc>
                  <a:txBody>
                    <a:bodyPr/>
                    <a:lstStyle/>
                    <a:p>
                      <a:pPr algn="ctr" fontAlgn="ctr"/>
                      <a:r>
                        <a:rPr lang="en-GB" sz="1600" u="none" strike="noStrike" dirty="0">
                          <a:effectLst/>
                        </a:rPr>
                        <a:t>50</a:t>
                      </a:r>
                      <a:endParaRPr lang="en-GB"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n-GB" sz="16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ctr"/>
                      <a:r>
                        <a:rPr lang="en-GB" sz="1600" b="0" i="0" u="none" strike="noStrike" dirty="0">
                          <a:solidFill>
                            <a:srgbClr val="000000"/>
                          </a:solidFill>
                          <a:effectLst/>
                          <a:latin typeface="Calibri" panose="020F0502020204030204" pitchFamily="34" charset="0"/>
                        </a:rPr>
                        <a:t>85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100.00</a:t>
                      </a:r>
                    </a:p>
                  </a:txBody>
                  <a:tcPr marL="9525" marR="9525" marT="9525" marB="0" anchor="ctr"/>
                </a:tc>
                <a:extLst>
                  <a:ext uri="{0D108BD9-81ED-4DB2-BD59-A6C34878D82A}">
                    <a16:rowId xmlns:a16="http://schemas.microsoft.com/office/drawing/2014/main" val="2076940072"/>
                  </a:ext>
                </a:extLst>
              </a:tr>
              <a:tr h="335056">
                <a:tc>
                  <a:txBody>
                    <a:bodyPr/>
                    <a:lstStyle/>
                    <a:p>
                      <a:pPr algn="ctr" fontAlgn="ctr"/>
                      <a:r>
                        <a:rPr lang="en-GB" sz="1600" u="none" strike="noStrike" dirty="0">
                          <a:effectLst/>
                        </a:rPr>
                        <a:t>50</a:t>
                      </a:r>
                      <a:endParaRPr lang="en-GB" sz="16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schemeClr>
                    </a:solidFill>
                  </a:tcPr>
                </a:tc>
                <a:tc>
                  <a:txBody>
                    <a:bodyPr/>
                    <a:lstStyle/>
                    <a:p>
                      <a:pPr algn="ctr" fontAlgn="ctr"/>
                      <a:r>
                        <a:rPr lang="en-GB" sz="16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ctr"/>
                      <a:r>
                        <a:rPr lang="en-GB" sz="16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ctr"/>
                      <a:r>
                        <a:rPr lang="en-GB" sz="16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ctr"/>
                      <a:r>
                        <a:rPr lang="en-GB" sz="1600" b="0" i="0" u="none" strike="noStrike" dirty="0">
                          <a:solidFill>
                            <a:srgbClr val="000000"/>
                          </a:solidFill>
                          <a:effectLst/>
                          <a:latin typeface="Calibri" panose="020F0502020204030204" pitchFamily="34" charset="0"/>
                        </a:rPr>
                        <a:t>90.00</a:t>
                      </a:r>
                    </a:p>
                  </a:txBody>
                  <a:tcPr marL="9525" marR="9525" marT="9525" marB="0" anchor="ctr"/>
                </a:tc>
                <a:extLst>
                  <a:ext uri="{0D108BD9-81ED-4DB2-BD59-A6C34878D82A}">
                    <a16:rowId xmlns:a16="http://schemas.microsoft.com/office/drawing/2014/main" val="2136598104"/>
                  </a:ext>
                </a:extLst>
              </a:tr>
            </a:tbl>
          </a:graphicData>
        </a:graphic>
      </p:graphicFrame>
      <p:sp>
        <p:nvSpPr>
          <p:cNvPr id="35" name="Rounded Rectangle 7">
            <a:extLst>
              <a:ext uri="{FF2B5EF4-FFF2-40B4-BE49-F238E27FC236}">
                <a16:creationId xmlns:a16="http://schemas.microsoft.com/office/drawing/2014/main" id="{E6D1D60A-BA82-AF64-BF23-931EAB427C9F}"/>
              </a:ext>
            </a:extLst>
          </p:cNvPr>
          <p:cNvSpPr/>
          <p:nvPr/>
        </p:nvSpPr>
        <p:spPr>
          <a:xfrm>
            <a:off x="6874755" y="3097470"/>
            <a:ext cx="4987776" cy="3013401"/>
          </a:xfrm>
          <a:prstGeom prst="roundRect">
            <a:avLst>
              <a:gd name="adj" fmla="val 6247"/>
            </a:avLst>
          </a:prstGeom>
          <a:no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F819AC13-94F4-43CA-808C-1EDA2C4BEB77}"/>
              </a:ext>
            </a:extLst>
          </p:cNvPr>
          <p:cNvSpPr/>
          <p:nvPr/>
        </p:nvSpPr>
        <p:spPr>
          <a:xfrm>
            <a:off x="10259472" y="1728264"/>
            <a:ext cx="248947" cy="5984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816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Distinctions &amp; Merits</a:t>
            </a:r>
          </a:p>
        </p:txBody>
      </p:sp>
      <p:sp>
        <p:nvSpPr>
          <p:cNvPr id="3" name="Content Placeholder 2"/>
          <p:cNvSpPr>
            <a:spLocks noGrp="1"/>
          </p:cNvSpPr>
          <p:nvPr>
            <p:ph idx="1"/>
          </p:nvPr>
        </p:nvSpPr>
        <p:spPr>
          <a:xfrm>
            <a:off x="780751" y="2141537"/>
            <a:ext cx="10515600" cy="4351338"/>
          </a:xfrm>
        </p:spPr>
        <p:txBody>
          <a:bodyPr/>
          <a:lstStyle/>
          <a:p>
            <a:r>
              <a:rPr lang="en-GB" dirty="0"/>
              <a:t>Cohort ranked on average scores from Papers B, C, D and E (equal weighting to all)</a:t>
            </a:r>
          </a:p>
          <a:p>
            <a:endParaRPr lang="en-GB" dirty="0"/>
          </a:p>
          <a:p>
            <a:r>
              <a:rPr lang="en-GB" dirty="0"/>
              <a:t>Top 10% awarded a Distinction</a:t>
            </a:r>
          </a:p>
          <a:p>
            <a:r>
              <a:rPr lang="en-GB" dirty="0"/>
              <a:t>Next 15% awarded a Merit</a:t>
            </a:r>
          </a:p>
        </p:txBody>
      </p:sp>
      <p:pic>
        <p:nvPicPr>
          <p:cNvPr id="4" name="Picture 3" descr="Our Partners | Queen Mary Innovation">
            <a:extLst>
              <a:ext uri="{FF2B5EF4-FFF2-40B4-BE49-F238E27FC236}">
                <a16:creationId xmlns:a16="http://schemas.microsoft.com/office/drawing/2014/main" id="{6B7A2B58-1D90-516C-89A7-700A436F80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37603" y="5481987"/>
            <a:ext cx="2827268" cy="910351"/>
          </a:xfrm>
          <a:prstGeom prst="rect">
            <a:avLst/>
          </a:prstGeom>
          <a:noFill/>
          <a:ln>
            <a:noFill/>
          </a:ln>
        </p:spPr>
      </p:pic>
    </p:spTree>
    <p:extLst>
      <p:ext uri="{BB962C8B-B14F-4D97-AF65-F5344CB8AC3E}">
        <p14:creationId xmlns:p14="http://schemas.microsoft.com/office/powerpoint/2010/main" val="12079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B4B6-FC37-0AB4-318C-B1A3208C6F29}"/>
              </a:ext>
            </a:extLst>
          </p:cNvPr>
          <p:cNvSpPr>
            <a:spLocks noGrp="1"/>
          </p:cNvSpPr>
          <p:nvPr>
            <p:ph type="title"/>
          </p:nvPr>
        </p:nvSpPr>
        <p:spPr/>
        <p:txBody>
          <a:bodyPr/>
          <a:lstStyle/>
          <a:p>
            <a:r>
              <a:rPr lang="en-GB" dirty="0"/>
              <a:t>In this session…</a:t>
            </a:r>
          </a:p>
        </p:txBody>
      </p:sp>
      <p:sp>
        <p:nvSpPr>
          <p:cNvPr id="3" name="Content Placeholder 2">
            <a:extLst>
              <a:ext uri="{FF2B5EF4-FFF2-40B4-BE49-F238E27FC236}">
                <a16:creationId xmlns:a16="http://schemas.microsoft.com/office/drawing/2014/main" id="{D14C789D-E5D4-0F42-D387-C17B584A49A3}"/>
              </a:ext>
            </a:extLst>
          </p:cNvPr>
          <p:cNvSpPr>
            <a:spLocks noGrp="1"/>
          </p:cNvSpPr>
          <p:nvPr>
            <p:ph idx="1"/>
          </p:nvPr>
        </p:nvSpPr>
        <p:spPr>
          <a:xfrm>
            <a:off x="838200" y="1690688"/>
            <a:ext cx="10515600" cy="4351338"/>
          </a:xfrm>
        </p:spPr>
        <p:txBody>
          <a:bodyPr/>
          <a:lstStyle/>
          <a:p>
            <a:r>
              <a:rPr lang="en-GB" dirty="0"/>
              <a:t>Overview of Paper A - D </a:t>
            </a:r>
          </a:p>
          <a:p>
            <a:pPr lvl="1"/>
            <a:r>
              <a:rPr lang="en-GB" dirty="0"/>
              <a:t>Aim / Format / Content / Delivery</a:t>
            </a:r>
          </a:p>
          <a:p>
            <a:r>
              <a:rPr lang="en-GB" dirty="0"/>
              <a:t>EC and EAA</a:t>
            </a:r>
          </a:p>
          <a:p>
            <a:r>
              <a:rPr lang="en-GB" dirty="0"/>
              <a:t>Blueprinting</a:t>
            </a:r>
          </a:p>
          <a:p>
            <a:r>
              <a:rPr lang="en-GB" dirty="0"/>
              <a:t>Standard setting </a:t>
            </a:r>
          </a:p>
          <a:p>
            <a:r>
              <a:rPr lang="en-GB" dirty="0"/>
              <a:t>Adjustment of marks</a:t>
            </a:r>
          </a:p>
          <a:p>
            <a:r>
              <a:rPr lang="en-GB" dirty="0"/>
              <a:t>MLA at glance</a:t>
            </a:r>
          </a:p>
          <a:p>
            <a:endParaRPr lang="en-GB" dirty="0"/>
          </a:p>
        </p:txBody>
      </p:sp>
      <p:pic>
        <p:nvPicPr>
          <p:cNvPr id="4" name="Picture 3" descr="Our Partners | Queen Mary Innovation">
            <a:extLst>
              <a:ext uri="{FF2B5EF4-FFF2-40B4-BE49-F238E27FC236}">
                <a16:creationId xmlns:a16="http://schemas.microsoft.com/office/drawing/2014/main" id="{3E8748EB-1622-3B5D-9759-36BC8E81E2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5582" y="5678272"/>
            <a:ext cx="2827268" cy="910351"/>
          </a:xfrm>
          <a:prstGeom prst="rect">
            <a:avLst/>
          </a:prstGeom>
          <a:noFill/>
          <a:ln>
            <a:noFill/>
          </a:ln>
        </p:spPr>
      </p:pic>
      <p:pic>
        <p:nvPicPr>
          <p:cNvPr id="5" name="Picture 2" descr="See the source image">
            <a:extLst>
              <a:ext uri="{FF2B5EF4-FFF2-40B4-BE49-F238E27FC236}">
                <a16:creationId xmlns:a16="http://schemas.microsoft.com/office/drawing/2014/main" id="{800059FB-C1F1-503C-1739-574E35184D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97" r="3263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61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C2D9-AE95-329E-C672-0A1EC045C4C5}"/>
              </a:ext>
            </a:extLst>
          </p:cNvPr>
          <p:cNvSpPr>
            <a:spLocks noGrp="1"/>
          </p:cNvSpPr>
          <p:nvPr>
            <p:ph type="title"/>
          </p:nvPr>
        </p:nvSpPr>
        <p:spPr/>
        <p:txBody>
          <a:bodyPr/>
          <a:lstStyle/>
          <a:p>
            <a:r>
              <a:rPr lang="en-GB" dirty="0"/>
              <a:t>Blueprinting </a:t>
            </a:r>
          </a:p>
        </p:txBody>
      </p:sp>
      <p:sp>
        <p:nvSpPr>
          <p:cNvPr id="3" name="Content Placeholder 2">
            <a:extLst>
              <a:ext uri="{FF2B5EF4-FFF2-40B4-BE49-F238E27FC236}">
                <a16:creationId xmlns:a16="http://schemas.microsoft.com/office/drawing/2014/main" id="{D938C00B-385E-A931-4AD8-FC65BE58BC27}"/>
              </a:ext>
            </a:extLst>
          </p:cNvPr>
          <p:cNvSpPr>
            <a:spLocks noGrp="1"/>
          </p:cNvSpPr>
          <p:nvPr>
            <p:ph idx="1"/>
          </p:nvPr>
        </p:nvSpPr>
        <p:spPr>
          <a:xfrm>
            <a:off x="838200" y="1580520"/>
            <a:ext cx="10515600" cy="4811818"/>
          </a:xfrm>
        </p:spPr>
        <p:txBody>
          <a:bodyPr>
            <a:normAutofit fontScale="77500" lnSpcReduction="20000"/>
          </a:bodyPr>
          <a:lstStyle/>
          <a:p>
            <a:pPr>
              <a:lnSpc>
                <a:spcPct val="110000"/>
              </a:lnSpc>
            </a:pPr>
            <a:r>
              <a:rPr lang="en-GB" dirty="0"/>
              <a:t>Exam questions will be based on the agreed 2024/5 blueprint and are aligned to the learning outcomes in your MBBS Part 4 Handbook.</a:t>
            </a:r>
          </a:p>
          <a:p>
            <a:pPr>
              <a:lnSpc>
                <a:spcPct val="110000"/>
              </a:lnSpc>
            </a:pPr>
            <a:r>
              <a:rPr lang="en-GB" dirty="0"/>
              <a:t> Questions will be based on conditions and presentations that you will have encountered during your clinical placements and lecture content of MBBS Part 4 and contained within the MLA content map.  </a:t>
            </a:r>
          </a:p>
          <a:p>
            <a:pPr>
              <a:lnSpc>
                <a:spcPct val="110000"/>
              </a:lnSpc>
            </a:pPr>
            <a:r>
              <a:rPr lang="en-GB" dirty="0"/>
              <a:t>To ensure that the proportion of questions in the exam is roughly the proportion of delivery time in the year for each subject </a:t>
            </a:r>
          </a:p>
          <a:p>
            <a:pPr>
              <a:lnSpc>
                <a:spcPct val="110000"/>
              </a:lnSpc>
            </a:pPr>
            <a:r>
              <a:rPr lang="en-GB" dirty="0"/>
              <a:t>All three papers considered equivalent</a:t>
            </a:r>
          </a:p>
          <a:p>
            <a:pPr>
              <a:lnSpc>
                <a:spcPct val="110000"/>
              </a:lnSpc>
            </a:pPr>
            <a:r>
              <a:rPr lang="en-GB" dirty="0"/>
              <a:t>Module leads commissioned to provide questions</a:t>
            </a:r>
          </a:p>
          <a:p>
            <a:pPr>
              <a:lnSpc>
                <a:spcPct val="110000"/>
              </a:lnSpc>
            </a:pPr>
            <a:r>
              <a:rPr lang="en-GB" dirty="0"/>
              <a:t>Style and proofing</a:t>
            </a:r>
          </a:p>
          <a:p>
            <a:pPr>
              <a:lnSpc>
                <a:spcPct val="110000"/>
              </a:lnSpc>
            </a:pPr>
            <a:r>
              <a:rPr lang="en-GB" dirty="0"/>
              <a:t>Piloting of stations</a:t>
            </a:r>
          </a:p>
          <a:p>
            <a:pPr>
              <a:lnSpc>
                <a:spcPct val="110000"/>
              </a:lnSpc>
            </a:pPr>
            <a:r>
              <a:rPr lang="en-GB" dirty="0"/>
              <a:t>External review</a:t>
            </a:r>
          </a:p>
          <a:p>
            <a:endParaRPr lang="en-GB" dirty="0"/>
          </a:p>
        </p:txBody>
      </p:sp>
      <p:pic>
        <p:nvPicPr>
          <p:cNvPr id="4" name="Picture 3" descr="Our Partners | Queen Mary Innovation">
            <a:extLst>
              <a:ext uri="{FF2B5EF4-FFF2-40B4-BE49-F238E27FC236}">
                <a16:creationId xmlns:a16="http://schemas.microsoft.com/office/drawing/2014/main" id="{6D82C931-81A0-0131-5852-404C3A7A44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37603" y="5481987"/>
            <a:ext cx="2827268" cy="910351"/>
          </a:xfrm>
          <a:prstGeom prst="rect">
            <a:avLst/>
          </a:prstGeom>
          <a:noFill/>
          <a:ln>
            <a:noFill/>
          </a:ln>
        </p:spPr>
      </p:pic>
    </p:spTree>
    <p:extLst>
      <p:ext uri="{BB962C8B-B14F-4D97-AF65-F5344CB8AC3E}">
        <p14:creationId xmlns:p14="http://schemas.microsoft.com/office/powerpoint/2010/main" val="3245925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822A-D7ED-D283-1B2E-4BB0FD24B102}"/>
              </a:ext>
            </a:extLst>
          </p:cNvPr>
          <p:cNvSpPr>
            <a:spLocks noGrp="1"/>
          </p:cNvSpPr>
          <p:nvPr>
            <p:ph type="title"/>
          </p:nvPr>
        </p:nvSpPr>
        <p:spPr>
          <a:xfrm>
            <a:off x="821342" y="575428"/>
            <a:ext cx="10515600" cy="1325563"/>
          </a:xfrm>
        </p:spPr>
        <p:txBody>
          <a:bodyPr/>
          <a:lstStyle/>
          <a:p>
            <a:r>
              <a:rPr lang="en-GB" dirty="0"/>
              <a:t>What should do if I have extenuating circumstances?</a:t>
            </a:r>
          </a:p>
        </p:txBody>
      </p:sp>
      <p:sp>
        <p:nvSpPr>
          <p:cNvPr id="3" name="Content Placeholder 2">
            <a:extLst>
              <a:ext uri="{FF2B5EF4-FFF2-40B4-BE49-F238E27FC236}">
                <a16:creationId xmlns:a16="http://schemas.microsoft.com/office/drawing/2014/main" id="{A6E35D13-89EB-63DC-4421-4A19F9D9762F}"/>
              </a:ext>
            </a:extLst>
          </p:cNvPr>
          <p:cNvSpPr>
            <a:spLocks noGrp="1"/>
          </p:cNvSpPr>
          <p:nvPr>
            <p:ph idx="1"/>
          </p:nvPr>
        </p:nvSpPr>
        <p:spPr>
          <a:xfrm>
            <a:off x="821342" y="2141537"/>
            <a:ext cx="10515600" cy="4351338"/>
          </a:xfrm>
        </p:spPr>
        <p:txBody>
          <a:bodyPr>
            <a:normAutofit/>
          </a:bodyPr>
          <a:lstStyle/>
          <a:p>
            <a:r>
              <a:rPr lang="en-GB" dirty="0"/>
              <a:t>Taking the exam, declares your fitness and renders irrelevant subsequent EC claims.</a:t>
            </a:r>
          </a:p>
          <a:p>
            <a:r>
              <a:rPr lang="en-GB" dirty="0"/>
              <a:t>ECs - extraordinary unpredictable events in the immediate run up to exams</a:t>
            </a:r>
          </a:p>
          <a:p>
            <a:pPr lvl="1"/>
            <a:r>
              <a:rPr lang="en-GB" dirty="0"/>
              <a:t>fill the in form on </a:t>
            </a:r>
            <a:r>
              <a:rPr lang="en-GB" dirty="0" err="1"/>
              <a:t>MySIS</a:t>
            </a:r>
            <a:endParaRPr lang="en-GB" dirty="0"/>
          </a:p>
          <a:p>
            <a:pPr lvl="1"/>
            <a:r>
              <a:rPr lang="en-GB" dirty="0"/>
              <a:t>supply the evidence (not necessary but helps)</a:t>
            </a:r>
          </a:p>
          <a:p>
            <a:pPr lvl="1"/>
            <a:r>
              <a:rPr lang="en-GB" dirty="0"/>
              <a:t>Allows deferral of sit – not progression</a:t>
            </a:r>
          </a:p>
          <a:p>
            <a:r>
              <a:rPr lang="en-GB" b="1" dirty="0"/>
              <a:t>Make sure you reach out for support </a:t>
            </a:r>
            <a:r>
              <a:rPr lang="en-GB" dirty="0"/>
              <a:t>– student support, academic support team are here for you!</a:t>
            </a:r>
          </a:p>
          <a:p>
            <a:r>
              <a:rPr lang="en-GB" dirty="0"/>
              <a:t>Submit EC claim as soon as possible on </a:t>
            </a:r>
            <a:r>
              <a:rPr lang="en-GB" dirty="0" err="1"/>
              <a:t>MySIS</a:t>
            </a:r>
            <a:endParaRPr lang="en-GB" dirty="0"/>
          </a:p>
          <a:p>
            <a:pPr marL="0" indent="0">
              <a:buNone/>
            </a:pPr>
            <a:endParaRPr lang="en-GB" dirty="0"/>
          </a:p>
        </p:txBody>
      </p:sp>
      <p:graphicFrame>
        <p:nvGraphicFramePr>
          <p:cNvPr id="4" name="Diagram 3">
            <a:extLst>
              <a:ext uri="{FF2B5EF4-FFF2-40B4-BE49-F238E27FC236}">
                <a16:creationId xmlns:a16="http://schemas.microsoft.com/office/drawing/2014/main" id="{6588DFD6-86ED-9329-BCE4-64332C01583B}"/>
              </a:ext>
            </a:extLst>
          </p:cNvPr>
          <p:cNvGraphicFramePr/>
          <p:nvPr>
            <p:extLst>
              <p:ext uri="{D42A27DB-BD31-4B8C-83A1-F6EECF244321}">
                <p14:modId xmlns:p14="http://schemas.microsoft.com/office/powerpoint/2010/main" val="4128879521"/>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90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A4CB-F7CA-8600-9A3B-78EB330C5D2C}"/>
              </a:ext>
            </a:extLst>
          </p:cNvPr>
          <p:cNvSpPr>
            <a:spLocks noGrp="1"/>
          </p:cNvSpPr>
          <p:nvPr>
            <p:ph type="title"/>
          </p:nvPr>
        </p:nvSpPr>
        <p:spPr/>
        <p:txBody>
          <a:bodyPr/>
          <a:lstStyle/>
          <a:p>
            <a:r>
              <a:rPr lang="en-GB" dirty="0"/>
              <a:t>Exam Arrangements</a:t>
            </a:r>
          </a:p>
        </p:txBody>
      </p:sp>
      <p:sp>
        <p:nvSpPr>
          <p:cNvPr id="3" name="Content Placeholder 2">
            <a:extLst>
              <a:ext uri="{FF2B5EF4-FFF2-40B4-BE49-F238E27FC236}">
                <a16:creationId xmlns:a16="http://schemas.microsoft.com/office/drawing/2014/main" id="{509B4168-E1AC-39C0-E9BF-450F8669EE66}"/>
              </a:ext>
            </a:extLst>
          </p:cNvPr>
          <p:cNvSpPr>
            <a:spLocks noGrp="1"/>
          </p:cNvSpPr>
          <p:nvPr>
            <p:ph idx="1"/>
          </p:nvPr>
        </p:nvSpPr>
        <p:spPr>
          <a:xfrm>
            <a:off x="838200" y="1825625"/>
            <a:ext cx="10515600" cy="4587286"/>
          </a:xfrm>
        </p:spPr>
        <p:txBody>
          <a:bodyPr>
            <a:normAutofit fontScale="62500" lnSpcReduction="20000"/>
          </a:bodyPr>
          <a:lstStyle/>
          <a:p>
            <a:pPr>
              <a:lnSpc>
                <a:spcPct val="120000"/>
              </a:lnSpc>
            </a:pPr>
            <a:r>
              <a:rPr lang="en-GB" sz="4000" dirty="0"/>
              <a:t>Apply for any examination access arrangements in advance</a:t>
            </a:r>
          </a:p>
          <a:p>
            <a:pPr>
              <a:lnSpc>
                <a:spcPct val="120000"/>
              </a:lnSpc>
            </a:pPr>
            <a:r>
              <a:rPr lang="en-GB" sz="4000" dirty="0"/>
              <a:t>Through Disability &amp; Dyslexia Service</a:t>
            </a:r>
          </a:p>
          <a:p>
            <a:pPr>
              <a:lnSpc>
                <a:spcPct val="120000"/>
              </a:lnSpc>
            </a:pPr>
            <a:r>
              <a:rPr lang="en-GB" sz="4000" dirty="0"/>
              <a:t>Seek advice from Student Academic and Pastoral Support</a:t>
            </a:r>
          </a:p>
          <a:p>
            <a:pPr>
              <a:lnSpc>
                <a:spcPct val="120000"/>
              </a:lnSpc>
            </a:pPr>
            <a:r>
              <a:rPr lang="en-GB" sz="4000" dirty="0"/>
              <a:t>Student Support Card</a:t>
            </a:r>
            <a:r>
              <a:rPr lang="is-IS" sz="4000" dirty="0"/>
              <a:t>…</a:t>
            </a:r>
            <a:endParaRPr lang="en-GB" sz="4000" dirty="0"/>
          </a:p>
          <a:p>
            <a:pPr>
              <a:lnSpc>
                <a:spcPct val="120000"/>
              </a:lnSpc>
            </a:pPr>
            <a:r>
              <a:rPr lang="en-US" sz="4000" dirty="0"/>
              <a:t>We will implement exam arrangements as agreed for all other exams.</a:t>
            </a:r>
          </a:p>
          <a:p>
            <a:pPr>
              <a:lnSpc>
                <a:spcPct val="120000"/>
              </a:lnSpc>
            </a:pPr>
            <a:r>
              <a:rPr lang="en-US" sz="4000" dirty="0"/>
              <a:t>The exam platform can accommodate a number of adjustments.</a:t>
            </a:r>
          </a:p>
          <a:p>
            <a:pPr>
              <a:lnSpc>
                <a:spcPct val="120000"/>
              </a:lnSpc>
            </a:pPr>
            <a:r>
              <a:rPr lang="en-US" sz="4000" dirty="0"/>
              <a:t>If you need a specific </a:t>
            </a:r>
            <a:r>
              <a:rPr lang="en-US" sz="4000" dirty="0" err="1"/>
              <a:t>colour</a:t>
            </a:r>
            <a:r>
              <a:rPr lang="en-US" sz="4000" dirty="0"/>
              <a:t> background, make sure you tell us ASAP.</a:t>
            </a:r>
          </a:p>
          <a:p>
            <a:pPr>
              <a:lnSpc>
                <a:spcPct val="120000"/>
              </a:lnSpc>
            </a:pPr>
            <a:r>
              <a:rPr lang="en-US" sz="4000" u="sng" dirty="0"/>
              <a:t>If you require exam arrangements, please contact the DDS Team at your </a:t>
            </a:r>
            <a:r>
              <a:rPr lang="en-US" sz="4000" b="1" u="sng" dirty="0"/>
              <a:t>earliest opportunity</a:t>
            </a:r>
            <a:r>
              <a:rPr lang="en-US" sz="4000" u="sng" dirty="0"/>
              <a:t>.</a:t>
            </a:r>
          </a:p>
        </p:txBody>
      </p:sp>
      <p:graphicFrame>
        <p:nvGraphicFramePr>
          <p:cNvPr id="4" name="Diagram 3">
            <a:extLst>
              <a:ext uri="{FF2B5EF4-FFF2-40B4-BE49-F238E27FC236}">
                <a16:creationId xmlns:a16="http://schemas.microsoft.com/office/drawing/2014/main" id="{DA97ABD7-6395-44B5-449E-DEE3EB502D4B}"/>
              </a:ext>
            </a:extLst>
          </p:cNvPr>
          <p:cNvGraphicFramePr/>
          <p:nvPr>
            <p:extLst>
              <p:ext uri="{D42A27DB-BD31-4B8C-83A1-F6EECF244321}">
                <p14:modId xmlns:p14="http://schemas.microsoft.com/office/powerpoint/2010/main" val="89633381"/>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26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3D67-C32E-CFB5-0839-6D84C3B39CA5}"/>
              </a:ext>
            </a:extLst>
          </p:cNvPr>
          <p:cNvSpPr>
            <a:spLocks noGrp="1"/>
          </p:cNvSpPr>
          <p:nvPr>
            <p:ph type="title"/>
          </p:nvPr>
        </p:nvSpPr>
        <p:spPr/>
        <p:txBody>
          <a:bodyPr/>
          <a:lstStyle/>
          <a:p>
            <a:r>
              <a:rPr lang="en-GB" dirty="0"/>
              <a:t>What is MLA?</a:t>
            </a:r>
          </a:p>
        </p:txBody>
      </p:sp>
      <p:sp>
        <p:nvSpPr>
          <p:cNvPr id="3" name="Content Placeholder 2">
            <a:extLst>
              <a:ext uri="{FF2B5EF4-FFF2-40B4-BE49-F238E27FC236}">
                <a16:creationId xmlns:a16="http://schemas.microsoft.com/office/drawing/2014/main" id="{07B0E8FB-059F-BE1B-D937-D22106FD123C}"/>
              </a:ext>
            </a:extLst>
          </p:cNvPr>
          <p:cNvSpPr>
            <a:spLocks noGrp="1"/>
          </p:cNvSpPr>
          <p:nvPr>
            <p:ph idx="1"/>
          </p:nvPr>
        </p:nvSpPr>
        <p:spPr/>
        <p:txBody>
          <a:bodyPr/>
          <a:lstStyle/>
          <a:p>
            <a:pPr marL="0" indent="0">
              <a:buNone/>
            </a:pPr>
            <a:r>
              <a:rPr lang="en-US" dirty="0"/>
              <a:t>The Medical Licensing Assessment (MLA) consists of two parts:</a:t>
            </a:r>
          </a:p>
          <a:p>
            <a:pPr marL="0" indent="0">
              <a:buNone/>
            </a:pPr>
            <a:endParaRPr lang="en-US" dirty="0"/>
          </a:p>
          <a:p>
            <a:pPr lvl="1"/>
            <a:r>
              <a:rPr lang="en-US" dirty="0"/>
              <a:t>Applied Knowledge Test (AKT) – </a:t>
            </a:r>
            <a:r>
              <a:rPr lang="en-US" b="1" dirty="0"/>
              <a:t>replaces Paper 5B</a:t>
            </a:r>
          </a:p>
          <a:p>
            <a:pPr marL="457200" lvl="1" indent="0">
              <a:buNone/>
            </a:pPr>
            <a:endParaRPr lang="en-US" dirty="0"/>
          </a:p>
          <a:p>
            <a:pPr lvl="1"/>
            <a:r>
              <a:rPr lang="en-US" dirty="0"/>
              <a:t>Clinical and Professional Skills Assessment (CPSA) – </a:t>
            </a:r>
            <a:r>
              <a:rPr lang="en-US" b="1" dirty="0"/>
              <a:t>replaces Paper 5D</a:t>
            </a:r>
          </a:p>
          <a:p>
            <a:endParaRPr lang="en-GB" dirty="0"/>
          </a:p>
        </p:txBody>
      </p:sp>
    </p:spTree>
    <p:extLst>
      <p:ext uri="{BB962C8B-B14F-4D97-AF65-F5344CB8AC3E}">
        <p14:creationId xmlns:p14="http://schemas.microsoft.com/office/powerpoint/2010/main" val="1852330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4983-5B67-175F-D109-AF1665830A09}"/>
              </a:ext>
            </a:extLst>
          </p:cNvPr>
          <p:cNvSpPr>
            <a:spLocks noGrp="1"/>
          </p:cNvSpPr>
          <p:nvPr>
            <p:ph type="title"/>
          </p:nvPr>
        </p:nvSpPr>
        <p:spPr/>
        <p:txBody>
          <a:bodyPr/>
          <a:lstStyle/>
          <a:p>
            <a:r>
              <a:rPr lang="en-GB" dirty="0"/>
              <a:t>MLA cont.</a:t>
            </a:r>
          </a:p>
        </p:txBody>
      </p:sp>
      <p:sp>
        <p:nvSpPr>
          <p:cNvPr id="3" name="Content Placeholder 2">
            <a:extLst>
              <a:ext uri="{FF2B5EF4-FFF2-40B4-BE49-F238E27FC236}">
                <a16:creationId xmlns:a16="http://schemas.microsoft.com/office/drawing/2014/main" id="{E92510FC-74DE-FC7B-051D-04426A1FE0E3}"/>
              </a:ext>
            </a:extLst>
          </p:cNvPr>
          <p:cNvSpPr>
            <a:spLocks noGrp="1"/>
          </p:cNvSpPr>
          <p:nvPr>
            <p:ph idx="1"/>
          </p:nvPr>
        </p:nvSpPr>
        <p:spPr/>
        <p:txBody>
          <a:bodyPr>
            <a:normAutofit fontScale="85000" lnSpcReduction="10000"/>
          </a:bodyPr>
          <a:lstStyle/>
          <a:p>
            <a:r>
              <a:rPr lang="en-US" dirty="0"/>
              <a:t>Each component must be passed to graduate.</a:t>
            </a:r>
          </a:p>
          <a:p>
            <a:endParaRPr lang="en-US" dirty="0"/>
          </a:p>
          <a:p>
            <a:r>
              <a:rPr lang="en-US" dirty="0"/>
              <a:t>The MLA will be embedded within QMUL finals for those graduating from June 2025.</a:t>
            </a:r>
          </a:p>
          <a:p>
            <a:endParaRPr lang="en-US" dirty="0"/>
          </a:p>
          <a:p>
            <a:r>
              <a:rPr lang="en-US" dirty="0"/>
              <a:t>The AKT (Paper B)will be provided by the Medical Schools Council (MSC).</a:t>
            </a:r>
          </a:p>
          <a:p>
            <a:endParaRPr lang="en-US" dirty="0"/>
          </a:p>
          <a:p>
            <a:r>
              <a:rPr lang="en-US" dirty="0"/>
              <a:t>The CPSA (Paper D OSCE) will be designed by QMUL.</a:t>
            </a:r>
          </a:p>
          <a:p>
            <a:endParaRPr lang="en-US" dirty="0"/>
          </a:p>
          <a:p>
            <a:r>
              <a:rPr lang="en-US" dirty="0"/>
              <a:t>Both the AKT and CPSA will be approved, and quality assured by the GMC using a requirements framework.</a:t>
            </a:r>
          </a:p>
          <a:p>
            <a:endParaRPr lang="en-GB" dirty="0"/>
          </a:p>
        </p:txBody>
      </p:sp>
    </p:spTree>
    <p:extLst>
      <p:ext uri="{BB962C8B-B14F-4D97-AF65-F5344CB8AC3E}">
        <p14:creationId xmlns:p14="http://schemas.microsoft.com/office/powerpoint/2010/main" val="1380711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D7FF-D6AC-A0DF-5F05-B1CF552B5BF7}"/>
              </a:ext>
            </a:extLst>
          </p:cNvPr>
          <p:cNvSpPr>
            <a:spLocks noGrp="1"/>
          </p:cNvSpPr>
          <p:nvPr>
            <p:ph type="title"/>
          </p:nvPr>
        </p:nvSpPr>
        <p:spPr/>
        <p:txBody>
          <a:bodyPr>
            <a:normAutofit/>
          </a:bodyPr>
          <a:lstStyle/>
          <a:p>
            <a:r>
              <a:rPr lang="en-GB" sz="4000" dirty="0"/>
              <a:t>What is PSA (Prescribing Safety Assessment)? </a:t>
            </a:r>
          </a:p>
        </p:txBody>
      </p:sp>
      <p:sp>
        <p:nvSpPr>
          <p:cNvPr id="3" name="Content Placeholder 2">
            <a:extLst>
              <a:ext uri="{FF2B5EF4-FFF2-40B4-BE49-F238E27FC236}">
                <a16:creationId xmlns:a16="http://schemas.microsoft.com/office/drawing/2014/main" id="{CDCFFA87-CF49-1EB2-4C34-8AE621DC65BF}"/>
              </a:ext>
            </a:extLst>
          </p:cNvPr>
          <p:cNvSpPr>
            <a:spLocks noGrp="1"/>
          </p:cNvSpPr>
          <p:nvPr>
            <p:ph idx="1"/>
          </p:nvPr>
        </p:nvSpPr>
        <p:spPr>
          <a:xfrm>
            <a:off x="597529" y="1611517"/>
            <a:ext cx="10756271" cy="4988459"/>
          </a:xfrm>
        </p:spPr>
        <p:txBody>
          <a:bodyPr>
            <a:normAutofit fontScale="32500" lnSpcReduction="20000"/>
          </a:bodyPr>
          <a:lstStyle/>
          <a:p>
            <a:pPr marL="0" indent="0">
              <a:lnSpc>
                <a:spcPct val="120000"/>
              </a:lnSpc>
              <a:buNone/>
            </a:pPr>
            <a:r>
              <a:rPr lang="en-GB" sz="4300" dirty="0"/>
              <a:t>PSA - </a:t>
            </a:r>
            <a:r>
              <a:rPr lang="en-GB" sz="4300" b="1" dirty="0">
                <a:solidFill>
                  <a:schemeClr val="accent4">
                    <a:lumMod val="50000"/>
                  </a:schemeClr>
                </a:solidFill>
              </a:rPr>
              <a:t>Aim:</a:t>
            </a:r>
          </a:p>
          <a:p>
            <a:pPr marL="0" indent="0">
              <a:lnSpc>
                <a:spcPct val="120000"/>
              </a:lnSpc>
              <a:buNone/>
            </a:pPr>
            <a:r>
              <a:rPr lang="en-GB" sz="4300" dirty="0"/>
              <a:t>to assess the outcomes required of newly qualified doctors in Outcomes for graduates (originally published in Tomorrow's Doctors) as they relate to prescribing.</a:t>
            </a:r>
          </a:p>
          <a:p>
            <a:pPr>
              <a:lnSpc>
                <a:spcPct val="120000"/>
              </a:lnSpc>
            </a:pPr>
            <a:r>
              <a:rPr lang="en-GB" sz="4300" b="1" dirty="0">
                <a:solidFill>
                  <a:schemeClr val="accent4">
                    <a:lumMod val="50000"/>
                  </a:schemeClr>
                </a:solidFill>
              </a:rPr>
              <a:t>Format:</a:t>
            </a:r>
          </a:p>
          <a:p>
            <a:pPr marL="0" indent="0">
              <a:lnSpc>
                <a:spcPct val="120000"/>
              </a:lnSpc>
              <a:buNone/>
            </a:pPr>
            <a:r>
              <a:rPr lang="en-GB" sz="4300" dirty="0"/>
              <a:t>Summative and recorded as pass/fail (</a:t>
            </a:r>
            <a:r>
              <a:rPr lang="en-US" sz="4300" dirty="0"/>
              <a:t>the adjusted score will contribute to distinctions and merits</a:t>
            </a:r>
            <a:r>
              <a:rPr lang="en-GB" sz="4300" dirty="0"/>
              <a:t>). </a:t>
            </a:r>
          </a:p>
          <a:p>
            <a:pPr marL="0" indent="0">
              <a:lnSpc>
                <a:spcPct val="120000"/>
              </a:lnSpc>
              <a:buNone/>
            </a:pPr>
            <a:r>
              <a:rPr lang="en-GB" sz="4300" dirty="0"/>
              <a:t>8 sections, 6-8 items in each section, 120min – time can be the biggest issue. Total of 200 marks.</a:t>
            </a:r>
          </a:p>
          <a:p>
            <a:pPr marL="0" indent="0">
              <a:lnSpc>
                <a:spcPct val="120000"/>
              </a:lnSpc>
              <a:buNone/>
            </a:pPr>
            <a:r>
              <a:rPr lang="en-GB" sz="4300" dirty="0"/>
              <a:t>The questions that ask the candidate to fill a prescription chart carry 10 marks each: 5 for the drug choice and 5 for the choice of dose/route/frequency, making a total of 80 marks for this item style in a summative assessment.</a:t>
            </a:r>
          </a:p>
          <a:p>
            <a:pPr>
              <a:lnSpc>
                <a:spcPct val="120000"/>
              </a:lnSpc>
            </a:pPr>
            <a:r>
              <a:rPr lang="en-GB" sz="4300" b="1" dirty="0">
                <a:solidFill>
                  <a:schemeClr val="accent4">
                    <a:lumMod val="50000"/>
                  </a:schemeClr>
                </a:solidFill>
              </a:rPr>
              <a:t>Content:</a:t>
            </a:r>
          </a:p>
          <a:p>
            <a:pPr marL="0" indent="0">
              <a:lnSpc>
                <a:spcPct val="120000"/>
              </a:lnSpc>
              <a:buNone/>
            </a:pPr>
            <a:r>
              <a:rPr lang="en-GB" sz="4300" dirty="0"/>
              <a:t>Tests eight distinct prescribing sections across a range of clinical contexts: prescribing; prescription review; planning management; providing information about medicines; calculation skills; adverse drug reactions; drug monitoring; and data interpretation. </a:t>
            </a:r>
          </a:p>
          <a:p>
            <a:pPr>
              <a:lnSpc>
                <a:spcPct val="120000"/>
              </a:lnSpc>
            </a:pPr>
            <a:r>
              <a:rPr lang="en-GB" sz="4300" b="1" dirty="0">
                <a:solidFill>
                  <a:schemeClr val="accent4">
                    <a:lumMod val="50000"/>
                  </a:schemeClr>
                </a:solidFill>
              </a:rPr>
              <a:t>Delivery:</a:t>
            </a:r>
          </a:p>
          <a:p>
            <a:pPr marL="0" indent="0">
              <a:lnSpc>
                <a:spcPct val="120000"/>
              </a:lnSpc>
              <a:buNone/>
            </a:pPr>
            <a:r>
              <a:rPr lang="en-GB" sz="4300" dirty="0"/>
              <a:t>The MSC Assessment and British Pharmacological Society are leading the delivery of the PSA. The Assessment Board to the PSA is responsible for overseeing the recruitment of experts to write and review assessment items </a:t>
            </a:r>
            <a:r>
              <a:rPr lang="en-GB" dirty="0"/>
              <a:t>and for developing quality assurance processes.</a:t>
            </a:r>
          </a:p>
        </p:txBody>
      </p:sp>
      <p:graphicFrame>
        <p:nvGraphicFramePr>
          <p:cNvPr id="5" name="Diagram 4">
            <a:extLst>
              <a:ext uri="{FF2B5EF4-FFF2-40B4-BE49-F238E27FC236}">
                <a16:creationId xmlns:a16="http://schemas.microsoft.com/office/drawing/2014/main" id="{1323440F-8310-E474-0E4F-ADA0335E3E97}"/>
              </a:ext>
            </a:extLst>
          </p:cNvPr>
          <p:cNvGraphicFramePr/>
          <p:nvPr>
            <p:extLst>
              <p:ext uri="{D42A27DB-BD31-4B8C-83A1-F6EECF244321}">
                <p14:modId xmlns:p14="http://schemas.microsoft.com/office/powerpoint/2010/main" val="1710073810"/>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CADE634-D432-6B83-84D2-D96AD92B3D72}"/>
              </a:ext>
            </a:extLst>
          </p:cNvPr>
          <p:cNvSpPr txBox="1"/>
          <p:nvPr/>
        </p:nvSpPr>
        <p:spPr>
          <a:xfrm>
            <a:off x="4375715" y="6199866"/>
            <a:ext cx="7875330" cy="400110"/>
          </a:xfrm>
          <a:prstGeom prst="rect">
            <a:avLst/>
          </a:prstGeom>
          <a:noFill/>
        </p:spPr>
        <p:txBody>
          <a:bodyPr wrap="square">
            <a:spAutoFit/>
          </a:bodyPr>
          <a:lstStyle/>
          <a:p>
            <a:pPr marL="0" indent="-1460">
              <a:buClr>
                <a:srgbClr val="0066FF"/>
              </a:buClr>
              <a:buSzPct val="125000"/>
              <a:buNone/>
            </a:pPr>
            <a:r>
              <a:rPr lang="en-GB" altLang="en-US" sz="2000" dirty="0"/>
              <a:t>Review resources available on </a:t>
            </a:r>
            <a:r>
              <a:rPr lang="en-GB" sz="1800" dirty="0">
                <a:hlinkClick r:id="rId7"/>
              </a:rPr>
              <a:t>PSA (prescribingsafetyassessment.ac.uk)</a:t>
            </a:r>
            <a:endParaRPr lang="en-GB" altLang="en-US" sz="2800" dirty="0"/>
          </a:p>
        </p:txBody>
      </p:sp>
    </p:spTree>
    <p:extLst>
      <p:ext uri="{BB962C8B-B14F-4D97-AF65-F5344CB8AC3E}">
        <p14:creationId xmlns:p14="http://schemas.microsoft.com/office/powerpoint/2010/main" val="1024201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D462-1A2C-437A-BD0B-3BF3BEC8F321}"/>
              </a:ext>
            </a:extLst>
          </p:cNvPr>
          <p:cNvSpPr>
            <a:spLocks noGrp="1"/>
          </p:cNvSpPr>
          <p:nvPr>
            <p:ph type="title"/>
          </p:nvPr>
        </p:nvSpPr>
        <p:spPr/>
        <p:txBody>
          <a:bodyPr/>
          <a:lstStyle/>
          <a:p>
            <a:endParaRPr lang="en-GB"/>
          </a:p>
        </p:txBody>
      </p:sp>
      <p:graphicFrame>
        <p:nvGraphicFramePr>
          <p:cNvPr id="4" name="Diagram 3">
            <a:extLst>
              <a:ext uri="{FF2B5EF4-FFF2-40B4-BE49-F238E27FC236}">
                <a16:creationId xmlns:a16="http://schemas.microsoft.com/office/drawing/2014/main" id="{6AAB3C51-0C0B-2BD5-8513-9977456AB020}"/>
              </a:ext>
            </a:extLst>
          </p:cNvPr>
          <p:cNvGraphicFramePr/>
          <p:nvPr>
            <p:extLst>
              <p:ext uri="{D42A27DB-BD31-4B8C-83A1-F6EECF244321}">
                <p14:modId xmlns:p14="http://schemas.microsoft.com/office/powerpoint/2010/main" val="2600433730"/>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descr="A diagram of a diagram&#10;&#10;Description automatically generated">
            <a:extLst>
              <a:ext uri="{FF2B5EF4-FFF2-40B4-BE49-F238E27FC236}">
                <a16:creationId xmlns:a16="http://schemas.microsoft.com/office/drawing/2014/main" id="{0FC4EE97-CF90-72B0-40F9-EE0689FC8620}"/>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b="5790"/>
          <a:stretch/>
        </p:blipFill>
        <p:spPr>
          <a:xfrm>
            <a:off x="2397969" y="718416"/>
            <a:ext cx="7623110" cy="6022135"/>
          </a:xfrm>
        </p:spPr>
      </p:pic>
    </p:spTree>
    <p:extLst>
      <p:ext uri="{BB962C8B-B14F-4D97-AF65-F5344CB8AC3E}">
        <p14:creationId xmlns:p14="http://schemas.microsoft.com/office/powerpoint/2010/main" val="2406016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D7FF-D6AC-A0DF-5F05-B1CF552B5BF7}"/>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CDCFFA87-CF49-1EB2-4C34-8AE621DC65BF}"/>
              </a:ext>
            </a:extLst>
          </p:cNvPr>
          <p:cNvSpPr>
            <a:spLocks noGrp="1"/>
          </p:cNvSpPr>
          <p:nvPr>
            <p:ph idx="1"/>
          </p:nvPr>
        </p:nvSpPr>
        <p:spPr>
          <a:xfrm>
            <a:off x="838200" y="1825625"/>
            <a:ext cx="6572749" cy="4351338"/>
          </a:xfrm>
        </p:spPr>
        <p:txBody>
          <a:bodyPr/>
          <a:lstStyle/>
          <a:p>
            <a:pPr marL="0" indent="0">
              <a:buNone/>
            </a:pPr>
            <a:endParaRPr lang="en-GB" dirty="0"/>
          </a:p>
          <a:p>
            <a:pPr marL="0" indent="0" algn="ctr">
              <a:buNone/>
            </a:pPr>
            <a:r>
              <a:rPr lang="en-GB" i="1" dirty="0"/>
              <a:t>Any Questions? </a:t>
            </a:r>
          </a:p>
          <a:p>
            <a:pPr marL="0" indent="0" algn="ctr">
              <a:buNone/>
            </a:pPr>
            <a:endParaRPr lang="en-GB" i="1" dirty="0"/>
          </a:p>
          <a:p>
            <a:pPr marL="0" indent="0" algn="ctr">
              <a:buNone/>
            </a:pPr>
            <a:endParaRPr lang="en-GB" i="1" dirty="0"/>
          </a:p>
          <a:p>
            <a:pPr marL="0" indent="0" algn="ctr">
              <a:buNone/>
            </a:pPr>
            <a:endParaRPr lang="en-GB" i="1" dirty="0"/>
          </a:p>
          <a:p>
            <a:pPr marL="0" indent="0" algn="ctr">
              <a:buNone/>
            </a:pPr>
            <a:endParaRPr lang="en-GB" i="1" dirty="0"/>
          </a:p>
          <a:p>
            <a:pPr marL="0" indent="0">
              <a:buNone/>
            </a:pPr>
            <a:r>
              <a:rPr lang="en-GB" sz="2000" dirty="0"/>
              <a:t>Dr Anna Hebda-Boon</a:t>
            </a:r>
          </a:p>
          <a:p>
            <a:pPr marL="0" indent="0">
              <a:buNone/>
            </a:pPr>
            <a:r>
              <a:rPr lang="en-GB" sz="1800" dirty="0"/>
              <a:t>Head of Assessment</a:t>
            </a:r>
          </a:p>
          <a:p>
            <a:pPr marL="0" indent="0">
              <a:buNone/>
            </a:pPr>
            <a:r>
              <a:rPr lang="en-GB" sz="1800" b="1" dirty="0"/>
              <a:t>e: a.hebda-boon@qmul.ac.uk</a:t>
            </a:r>
          </a:p>
          <a:p>
            <a:pPr marL="0" indent="0" algn="ctr">
              <a:buNone/>
            </a:pPr>
            <a:endParaRPr lang="en-GB" i="1" dirty="0"/>
          </a:p>
        </p:txBody>
      </p:sp>
      <p:pic>
        <p:nvPicPr>
          <p:cNvPr id="4" name="Picture 2" descr="See the source image">
            <a:extLst>
              <a:ext uri="{FF2B5EF4-FFF2-40B4-BE49-F238E27FC236}">
                <a16:creationId xmlns:a16="http://schemas.microsoft.com/office/drawing/2014/main" id="{569423A5-0580-8475-0A28-6BFED4F2B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97" r="3263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3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8283F-925C-F68A-E4B4-DA8F594F7472}"/>
              </a:ext>
            </a:extLst>
          </p:cNvPr>
          <p:cNvSpPr>
            <a:spLocks noGrp="1"/>
          </p:cNvSpPr>
          <p:nvPr>
            <p:ph idx="1"/>
          </p:nvPr>
        </p:nvSpPr>
        <p:spPr>
          <a:xfrm>
            <a:off x="382556" y="699796"/>
            <a:ext cx="5843611" cy="5477167"/>
          </a:xfrm>
        </p:spPr>
        <p:txBody>
          <a:bodyPr>
            <a:normAutofit/>
          </a:bodyPr>
          <a:lstStyle/>
          <a:p>
            <a:pPr marL="0" indent="0">
              <a:buNone/>
            </a:pPr>
            <a:r>
              <a:rPr lang="en-GB" sz="2400" dirty="0"/>
              <a:t>Make sure you are familiar with the </a:t>
            </a:r>
            <a:r>
              <a:rPr lang="en-GB" sz="2400" b="1" i="1" dirty="0"/>
              <a:t>MBBS Assessment and Progression Handbook 2025/26 </a:t>
            </a:r>
            <a:r>
              <a:rPr lang="en-GB" sz="2400" dirty="0"/>
              <a:t>(soon will be available). This is your go-to document. </a:t>
            </a:r>
          </a:p>
          <a:p>
            <a:pPr marL="0" indent="0">
              <a:buNone/>
            </a:pPr>
            <a:r>
              <a:rPr lang="en-GB" sz="2400" dirty="0"/>
              <a:t>This should be used as a companion document to </a:t>
            </a:r>
          </a:p>
          <a:p>
            <a:pPr lvl="1">
              <a:buFont typeface="Wingdings" panose="05000000000000000000" pitchFamily="2" charset="2"/>
              <a:buChar char="Ø"/>
            </a:pPr>
            <a:r>
              <a:rPr lang="en-GB" dirty="0"/>
              <a:t>The QMUL Academic Regulations, </a:t>
            </a:r>
          </a:p>
          <a:p>
            <a:pPr lvl="1">
              <a:buFont typeface="Wingdings" panose="05000000000000000000" pitchFamily="2" charset="2"/>
              <a:buChar char="Ø"/>
            </a:pPr>
            <a:r>
              <a:rPr lang="en-GB" dirty="0"/>
              <a:t>The Assessment Handbook (QMUL)</a:t>
            </a:r>
          </a:p>
          <a:p>
            <a:pPr lvl="1">
              <a:buFont typeface="Wingdings" panose="05000000000000000000" pitchFamily="2" charset="2"/>
              <a:buChar char="Ø"/>
            </a:pPr>
            <a:r>
              <a:rPr lang="en-GB" dirty="0"/>
              <a:t>The Directorate of Governance and Legal Services (DGLS) website. </a:t>
            </a:r>
          </a:p>
          <a:p>
            <a:pPr lvl="1">
              <a:buFont typeface="Wingdings" panose="05000000000000000000" pitchFamily="2" charset="2"/>
              <a:buChar char="Ø"/>
            </a:pPr>
            <a:r>
              <a:rPr lang="en-GB" dirty="0"/>
              <a:t>The Code of Practice on Assessment and Feedback (which focuses on pedagogical issues). </a:t>
            </a:r>
          </a:p>
        </p:txBody>
      </p:sp>
      <p:pic>
        <p:nvPicPr>
          <p:cNvPr id="5" name="Picture 2" descr="See the source image">
            <a:extLst>
              <a:ext uri="{FF2B5EF4-FFF2-40B4-BE49-F238E27FC236}">
                <a16:creationId xmlns:a16="http://schemas.microsoft.com/office/drawing/2014/main" id="{72BA9B84-7095-DAB3-450F-4AF054F011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97" r="3263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descr="Our Partners | Queen Mary Innovation">
            <a:extLst>
              <a:ext uri="{FF2B5EF4-FFF2-40B4-BE49-F238E27FC236}">
                <a16:creationId xmlns:a16="http://schemas.microsoft.com/office/drawing/2014/main" id="{AAE76FD3-E89C-F695-5C4E-F48165B360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5582" y="5678272"/>
            <a:ext cx="2827268" cy="910351"/>
          </a:xfrm>
          <a:prstGeom prst="rect">
            <a:avLst/>
          </a:prstGeom>
          <a:noFill/>
          <a:ln>
            <a:noFill/>
          </a:ln>
        </p:spPr>
      </p:pic>
    </p:spTree>
    <p:extLst>
      <p:ext uri="{BB962C8B-B14F-4D97-AF65-F5344CB8AC3E}">
        <p14:creationId xmlns:p14="http://schemas.microsoft.com/office/powerpoint/2010/main" val="267867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103E-12A8-1D2E-E28E-33D4E1C18E33}"/>
              </a:ext>
            </a:extLst>
          </p:cNvPr>
          <p:cNvSpPr>
            <a:spLocks noGrp="1"/>
          </p:cNvSpPr>
          <p:nvPr>
            <p:ph type="title"/>
          </p:nvPr>
        </p:nvSpPr>
        <p:spPr/>
        <p:txBody>
          <a:bodyPr/>
          <a:lstStyle/>
          <a:p>
            <a:r>
              <a:rPr lang="en-GB" dirty="0"/>
              <a:t>Before the finals </a:t>
            </a:r>
          </a:p>
        </p:txBody>
      </p:sp>
      <p:sp>
        <p:nvSpPr>
          <p:cNvPr id="3" name="Content Placeholder 2">
            <a:extLst>
              <a:ext uri="{FF2B5EF4-FFF2-40B4-BE49-F238E27FC236}">
                <a16:creationId xmlns:a16="http://schemas.microsoft.com/office/drawing/2014/main" id="{4E1A26C0-4A1C-EE8D-8857-51E0E30E96C0}"/>
              </a:ext>
            </a:extLst>
          </p:cNvPr>
          <p:cNvSpPr>
            <a:spLocks noGrp="1"/>
          </p:cNvSpPr>
          <p:nvPr>
            <p:ph idx="1"/>
          </p:nvPr>
        </p:nvSpPr>
        <p:spPr>
          <a:xfrm>
            <a:off x="838200" y="1495740"/>
            <a:ext cx="10515600" cy="4808170"/>
          </a:xfrm>
        </p:spPr>
        <p:txBody>
          <a:bodyPr>
            <a:normAutofit/>
          </a:bodyPr>
          <a:lstStyle/>
          <a:p>
            <a:pPr marL="0" indent="0">
              <a:lnSpc>
                <a:spcPct val="120000"/>
              </a:lnSpc>
              <a:buNone/>
            </a:pPr>
            <a:r>
              <a:rPr lang="en-GB" sz="2000" b="1" dirty="0"/>
              <a:t>Formative tests</a:t>
            </a:r>
          </a:p>
          <a:p>
            <a:pPr>
              <a:lnSpc>
                <a:spcPct val="120000"/>
              </a:lnSpc>
            </a:pPr>
            <a:r>
              <a:rPr lang="en-GB" sz="2000" dirty="0"/>
              <a:t>These progress tests take place on two occasions across the year (TBC). </a:t>
            </a:r>
          </a:p>
          <a:p>
            <a:pPr>
              <a:lnSpc>
                <a:spcPct val="120000"/>
              </a:lnSpc>
            </a:pPr>
            <a:r>
              <a:rPr lang="en-GB" sz="2000" dirty="0"/>
              <a:t>They are formative which means they do not count towards your progression.</a:t>
            </a:r>
          </a:p>
          <a:p>
            <a:pPr>
              <a:lnSpc>
                <a:spcPct val="120000"/>
              </a:lnSpc>
            </a:pPr>
            <a:r>
              <a:rPr lang="en-GB" sz="2000" dirty="0"/>
              <a:t>The formative assessments are conducted on the ROGO/ </a:t>
            </a:r>
            <a:r>
              <a:rPr lang="en-GB" sz="2000" dirty="0" err="1"/>
              <a:t>ExamSys</a:t>
            </a:r>
            <a:r>
              <a:rPr lang="en-GB" sz="2000" dirty="0"/>
              <a:t> platform. </a:t>
            </a:r>
          </a:p>
          <a:p>
            <a:pPr fontAlgn="base">
              <a:lnSpc>
                <a:spcPct val="120000"/>
              </a:lnSpc>
            </a:pPr>
            <a:r>
              <a:rPr lang="en-GB" sz="2000" dirty="0"/>
              <a:t>These written assessments are based on content across the MBBS Part 4. </a:t>
            </a:r>
          </a:p>
          <a:p>
            <a:pPr marL="0" indent="0" fontAlgn="base">
              <a:lnSpc>
                <a:spcPct val="120000"/>
              </a:lnSpc>
              <a:buNone/>
            </a:pPr>
            <a:r>
              <a:rPr lang="en-GB" sz="2000" b="1" dirty="0"/>
              <a:t>The format is as follows: </a:t>
            </a:r>
          </a:p>
          <a:p>
            <a:pPr fontAlgn="base">
              <a:lnSpc>
                <a:spcPct val="120000"/>
              </a:lnSpc>
            </a:pPr>
            <a:r>
              <a:rPr lang="en-GB" sz="2000" dirty="0"/>
              <a:t>75 single best answer questions, each with a clinical stem. </a:t>
            </a:r>
          </a:p>
          <a:p>
            <a:pPr fontAlgn="base">
              <a:lnSpc>
                <a:spcPct val="120000"/>
              </a:lnSpc>
            </a:pPr>
            <a:r>
              <a:rPr lang="en-GB" sz="2000" dirty="0"/>
              <a:t>Approximately half of the questions consist of some form of data interpretation </a:t>
            </a:r>
          </a:p>
          <a:p>
            <a:pPr fontAlgn="base">
              <a:lnSpc>
                <a:spcPct val="120000"/>
              </a:lnSpc>
            </a:pPr>
            <a:r>
              <a:rPr lang="en-GB" sz="2000" dirty="0"/>
              <a:t>After a formative assessment, you will be able to access your personal score, following some analysis of the overall performance of the test and the cohort.  </a:t>
            </a:r>
          </a:p>
          <a:p>
            <a:endParaRPr lang="en-GB" sz="2000" dirty="0"/>
          </a:p>
        </p:txBody>
      </p:sp>
      <p:pic>
        <p:nvPicPr>
          <p:cNvPr id="4" name="Picture 3" descr="Our Partners | Queen Mary Innovation">
            <a:extLst>
              <a:ext uri="{FF2B5EF4-FFF2-40B4-BE49-F238E27FC236}">
                <a16:creationId xmlns:a16="http://schemas.microsoft.com/office/drawing/2014/main" id="{605A883B-2CFB-C6F0-08B1-F2E19F831C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35352" y="5947649"/>
            <a:ext cx="2827268" cy="910351"/>
          </a:xfrm>
          <a:prstGeom prst="rect">
            <a:avLst/>
          </a:prstGeom>
          <a:noFill/>
          <a:ln>
            <a:noFill/>
          </a:ln>
        </p:spPr>
      </p:pic>
    </p:spTree>
    <p:extLst>
      <p:ext uri="{BB962C8B-B14F-4D97-AF65-F5344CB8AC3E}">
        <p14:creationId xmlns:p14="http://schemas.microsoft.com/office/powerpoint/2010/main" val="210572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FA9FF-DBE6-7351-74BA-99F5B274F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26B75-DFC4-ED1C-0F25-86839D0D05DD}"/>
              </a:ext>
            </a:extLst>
          </p:cNvPr>
          <p:cNvSpPr>
            <a:spLocks noGrp="1"/>
          </p:cNvSpPr>
          <p:nvPr>
            <p:ph type="title"/>
          </p:nvPr>
        </p:nvSpPr>
        <p:spPr/>
        <p:txBody>
          <a:bodyPr/>
          <a:lstStyle/>
          <a:p>
            <a:r>
              <a:rPr lang="en-GB" dirty="0"/>
              <a:t>Before the finals </a:t>
            </a:r>
          </a:p>
        </p:txBody>
      </p:sp>
      <p:sp>
        <p:nvSpPr>
          <p:cNvPr id="3" name="Content Placeholder 2">
            <a:extLst>
              <a:ext uri="{FF2B5EF4-FFF2-40B4-BE49-F238E27FC236}">
                <a16:creationId xmlns:a16="http://schemas.microsoft.com/office/drawing/2014/main" id="{FCEDDC7C-5583-CB78-692A-8FD44AD268A4}"/>
              </a:ext>
            </a:extLst>
          </p:cNvPr>
          <p:cNvSpPr>
            <a:spLocks noGrp="1"/>
          </p:cNvSpPr>
          <p:nvPr>
            <p:ph idx="1"/>
          </p:nvPr>
        </p:nvSpPr>
        <p:spPr/>
        <p:txBody>
          <a:bodyPr>
            <a:normAutofit/>
          </a:bodyPr>
          <a:lstStyle/>
          <a:p>
            <a:pPr marL="0" indent="0">
              <a:buNone/>
            </a:pPr>
            <a:r>
              <a:rPr lang="en-GB" sz="3200" dirty="0"/>
              <a:t>Top tips:</a:t>
            </a:r>
          </a:p>
          <a:p>
            <a:r>
              <a:rPr lang="en-GB" dirty="0"/>
              <a:t>Take them as a summative exam</a:t>
            </a:r>
          </a:p>
          <a:p>
            <a:r>
              <a:rPr lang="en-GB" dirty="0"/>
              <a:t>Do not search google</a:t>
            </a:r>
          </a:p>
          <a:p>
            <a:r>
              <a:rPr lang="en-GB" dirty="0"/>
              <a:t>Do not confer with each other</a:t>
            </a:r>
          </a:p>
          <a:p>
            <a:r>
              <a:rPr lang="en-GB" dirty="0"/>
              <a:t>It’s a good opportunity to see where you are…</a:t>
            </a:r>
          </a:p>
          <a:p>
            <a:r>
              <a:rPr lang="en-GB" dirty="0"/>
              <a:t>They do not contribute to progression</a:t>
            </a:r>
          </a:p>
          <a:p>
            <a:pPr marL="0" indent="0" fontAlgn="base">
              <a:buNone/>
            </a:pPr>
            <a:r>
              <a:rPr lang="en-GB" dirty="0"/>
              <a:t>Note: Students whose performance is poor may be referred to a Senior Tutor for academic support, if necessary. </a:t>
            </a:r>
          </a:p>
          <a:p>
            <a:pPr marL="0" indent="0" fontAlgn="base">
              <a:buNone/>
            </a:pPr>
            <a:endParaRPr lang="en-GB" dirty="0"/>
          </a:p>
          <a:p>
            <a:endParaRPr lang="en-GB" dirty="0"/>
          </a:p>
        </p:txBody>
      </p:sp>
      <p:pic>
        <p:nvPicPr>
          <p:cNvPr id="4" name="Picture 3" descr="Our Partners | Queen Mary Innovation">
            <a:extLst>
              <a:ext uri="{FF2B5EF4-FFF2-40B4-BE49-F238E27FC236}">
                <a16:creationId xmlns:a16="http://schemas.microsoft.com/office/drawing/2014/main" id="{EB77C7B1-18F4-076C-6523-2880F0BF2F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3240" y="5721787"/>
            <a:ext cx="2827268" cy="910351"/>
          </a:xfrm>
          <a:prstGeom prst="rect">
            <a:avLst/>
          </a:prstGeom>
          <a:noFill/>
          <a:ln>
            <a:noFill/>
          </a:ln>
        </p:spPr>
      </p:pic>
    </p:spTree>
    <p:extLst>
      <p:ext uri="{BB962C8B-B14F-4D97-AF65-F5344CB8AC3E}">
        <p14:creationId xmlns:p14="http://schemas.microsoft.com/office/powerpoint/2010/main" val="19510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E2B9-AFB7-D23B-BE87-42211B9FC53C}"/>
              </a:ext>
            </a:extLst>
          </p:cNvPr>
          <p:cNvSpPr>
            <a:spLocks noGrp="1"/>
          </p:cNvSpPr>
          <p:nvPr>
            <p:ph type="title"/>
          </p:nvPr>
        </p:nvSpPr>
        <p:spPr>
          <a:xfrm>
            <a:off x="838200" y="426669"/>
            <a:ext cx="10515600" cy="1325563"/>
          </a:xfrm>
        </p:spPr>
        <p:txBody>
          <a:bodyPr/>
          <a:lstStyle/>
          <a:p>
            <a:r>
              <a:rPr lang="en-GB" dirty="0"/>
              <a:t>PAPER A</a:t>
            </a:r>
          </a:p>
        </p:txBody>
      </p:sp>
      <p:sp>
        <p:nvSpPr>
          <p:cNvPr id="3" name="Content Placeholder 2">
            <a:extLst>
              <a:ext uri="{FF2B5EF4-FFF2-40B4-BE49-F238E27FC236}">
                <a16:creationId xmlns:a16="http://schemas.microsoft.com/office/drawing/2014/main" id="{8194405B-20DA-B352-84DE-10D1249B0409}"/>
              </a:ext>
            </a:extLst>
          </p:cNvPr>
          <p:cNvSpPr>
            <a:spLocks noGrp="1"/>
          </p:cNvSpPr>
          <p:nvPr>
            <p:ph idx="1"/>
          </p:nvPr>
        </p:nvSpPr>
        <p:spPr>
          <a:xfrm>
            <a:off x="838200" y="1577344"/>
            <a:ext cx="10515600" cy="4351338"/>
          </a:xfrm>
        </p:spPr>
        <p:txBody>
          <a:bodyPr>
            <a:normAutofit fontScale="85000" lnSpcReduction="20000"/>
          </a:bodyPr>
          <a:lstStyle/>
          <a:p>
            <a:pPr fontAlgn="base"/>
            <a:r>
              <a:rPr lang="en-GB" dirty="0"/>
              <a:t>You will have </a:t>
            </a:r>
            <a:r>
              <a:rPr lang="en-GB" b="1" dirty="0"/>
              <a:t>four clinical placement grades</a:t>
            </a:r>
            <a:r>
              <a:rPr lang="en-GB" dirty="0"/>
              <a:t> to complete before the end of the year:  </a:t>
            </a:r>
          </a:p>
          <a:p>
            <a:pPr lvl="1" fontAlgn="base"/>
            <a:r>
              <a:rPr lang="en-GB" dirty="0"/>
              <a:t>Brain and Behaviour placement grade  (Neuroscience/Ophthalmology and Psychiatry) </a:t>
            </a:r>
          </a:p>
          <a:p>
            <a:pPr lvl="1" fontAlgn="base"/>
            <a:r>
              <a:rPr lang="en-GB" dirty="0"/>
              <a:t>Human Development placement grade  (Child health and O&amp;G) </a:t>
            </a:r>
          </a:p>
          <a:p>
            <a:pPr lvl="1" fontAlgn="base"/>
            <a:r>
              <a:rPr lang="en-GB" dirty="0"/>
              <a:t>Locomotor placement grade  (Musculoskeletal, Dermatology and Care of the Elderly) </a:t>
            </a:r>
          </a:p>
          <a:p>
            <a:pPr lvl="1" fontAlgn="base"/>
            <a:r>
              <a:rPr lang="en-GB" dirty="0"/>
              <a:t>General Practice grade  </a:t>
            </a:r>
          </a:p>
          <a:p>
            <a:pPr marL="0" indent="0" fontAlgn="base">
              <a:buNone/>
            </a:pPr>
            <a:endParaRPr lang="en-GB" dirty="0"/>
          </a:p>
          <a:p>
            <a:pPr fontAlgn="base"/>
            <a:r>
              <a:rPr lang="en-GB" dirty="0"/>
              <a:t>Grades are awarded on the basis of completion of the logbook, including attendance, professionalism, case presentations, procedures and so on. In order to achieve a pass, logbooks must be satisfactorily completed, and there will not have been significant concerns about professional behaviour.  </a:t>
            </a:r>
          </a:p>
          <a:p>
            <a:pPr fontAlgn="base"/>
            <a:r>
              <a:rPr lang="en-GB" dirty="0"/>
              <a:t>To pass Paper 4A, you must pass each of these clinical attachments. </a:t>
            </a:r>
          </a:p>
          <a:p>
            <a:pPr fontAlgn="base"/>
            <a:r>
              <a:rPr lang="en-GB" dirty="0"/>
              <a:t>To qualify for entry to the Part 4 end-of-year examinations (4B, 4C and 4D), you must pass a minimum of two out of the four clinical attachments</a:t>
            </a:r>
          </a:p>
          <a:p>
            <a:endParaRPr lang="en-GB" dirty="0"/>
          </a:p>
        </p:txBody>
      </p:sp>
      <p:graphicFrame>
        <p:nvGraphicFramePr>
          <p:cNvPr id="8" name="Diagram 7">
            <a:extLst>
              <a:ext uri="{FF2B5EF4-FFF2-40B4-BE49-F238E27FC236}">
                <a16:creationId xmlns:a16="http://schemas.microsoft.com/office/drawing/2014/main" id="{4EEE2558-8773-C4B5-AA4F-482FEB5C094D}"/>
              </a:ext>
            </a:extLst>
          </p:cNvPr>
          <p:cNvGraphicFramePr/>
          <p:nvPr>
            <p:extLst>
              <p:ext uri="{D42A27DB-BD31-4B8C-83A1-F6EECF244321}">
                <p14:modId xmlns:p14="http://schemas.microsoft.com/office/powerpoint/2010/main" val="3100724842"/>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Our Partners | Queen Mary Innovation">
            <a:extLst>
              <a:ext uri="{FF2B5EF4-FFF2-40B4-BE49-F238E27FC236}">
                <a16:creationId xmlns:a16="http://schemas.microsoft.com/office/drawing/2014/main" id="{92619366-567A-B96F-6483-2705891751E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3677" y="5782837"/>
            <a:ext cx="3339124" cy="1075163"/>
          </a:xfrm>
          <a:prstGeom prst="rect">
            <a:avLst/>
          </a:prstGeom>
          <a:noFill/>
          <a:ln>
            <a:noFill/>
          </a:ln>
        </p:spPr>
      </p:pic>
    </p:spTree>
    <p:extLst>
      <p:ext uri="{BB962C8B-B14F-4D97-AF65-F5344CB8AC3E}">
        <p14:creationId xmlns:p14="http://schemas.microsoft.com/office/powerpoint/2010/main" val="12066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C1098-0BC7-1A17-2590-18744BBB0F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4A044-54C4-1DEA-457E-DF78376248B5}"/>
              </a:ext>
            </a:extLst>
          </p:cNvPr>
          <p:cNvSpPr>
            <a:spLocks noGrp="1"/>
          </p:cNvSpPr>
          <p:nvPr>
            <p:ph type="title"/>
          </p:nvPr>
        </p:nvSpPr>
        <p:spPr>
          <a:xfrm>
            <a:off x="838200" y="426669"/>
            <a:ext cx="10515600" cy="1325563"/>
          </a:xfrm>
        </p:spPr>
        <p:txBody>
          <a:bodyPr/>
          <a:lstStyle/>
          <a:p>
            <a:r>
              <a:rPr lang="en-GB" dirty="0"/>
              <a:t>PAPER A</a:t>
            </a:r>
          </a:p>
        </p:txBody>
      </p:sp>
      <p:sp>
        <p:nvSpPr>
          <p:cNvPr id="3" name="Content Placeholder 2">
            <a:extLst>
              <a:ext uri="{FF2B5EF4-FFF2-40B4-BE49-F238E27FC236}">
                <a16:creationId xmlns:a16="http://schemas.microsoft.com/office/drawing/2014/main" id="{53674C0F-0C93-80F8-CE8D-1FBEF98A42E8}"/>
              </a:ext>
            </a:extLst>
          </p:cNvPr>
          <p:cNvSpPr>
            <a:spLocks noGrp="1"/>
          </p:cNvSpPr>
          <p:nvPr>
            <p:ph idx="1"/>
          </p:nvPr>
        </p:nvSpPr>
        <p:spPr/>
        <p:txBody>
          <a:bodyPr>
            <a:normAutofit fontScale="92500" lnSpcReduction="20000"/>
          </a:bodyPr>
          <a:lstStyle/>
          <a:p>
            <a:pPr marL="0" indent="0" eaLnBrk="1" hangingPunct="1">
              <a:buClr>
                <a:srgbClr val="0066FF"/>
              </a:buClr>
              <a:buSzPct val="125000"/>
              <a:buNone/>
            </a:pPr>
            <a:r>
              <a:rPr lang="en-GB" altLang="en-US" dirty="0"/>
              <a:t>4 </a:t>
            </a:r>
            <a:r>
              <a:rPr lang="en-GB" altLang="en-US" sz="2800" dirty="0"/>
              <a:t>x clusters of logbooks</a:t>
            </a:r>
          </a:p>
          <a:p>
            <a:pPr lvl="1"/>
            <a:r>
              <a:rPr lang="en-GB" dirty="0"/>
              <a:t>must pass all to pass the year</a:t>
            </a:r>
          </a:p>
          <a:p>
            <a:pPr lvl="1"/>
            <a:r>
              <a:rPr lang="en-GB" dirty="0"/>
              <a:t>failure of one/two – remediation possible if time allows</a:t>
            </a:r>
          </a:p>
          <a:p>
            <a:pPr lvl="1"/>
            <a:r>
              <a:rPr lang="en-GB" dirty="0"/>
              <a:t>failure of three – barred as a minimum</a:t>
            </a:r>
          </a:p>
          <a:p>
            <a:pPr lvl="1"/>
            <a:r>
              <a:rPr lang="en-GB" dirty="0"/>
              <a:t>failure of all four – re-sit year/deregistration</a:t>
            </a:r>
          </a:p>
          <a:p>
            <a:pPr lvl="1"/>
            <a:r>
              <a:rPr lang="en-GB" dirty="0"/>
              <a:t>remediation possible over Xmas, Easter, Summer with deferment</a:t>
            </a:r>
          </a:p>
          <a:p>
            <a:pPr lvl="1"/>
            <a:r>
              <a:rPr lang="en-GB" dirty="0"/>
              <a:t>Module leads will determine level of remediation required</a:t>
            </a:r>
          </a:p>
          <a:p>
            <a:r>
              <a:rPr lang="en-GB" dirty="0"/>
              <a:t>Barring</a:t>
            </a:r>
          </a:p>
          <a:p>
            <a:pPr marL="0" indent="0">
              <a:buNone/>
            </a:pPr>
            <a:r>
              <a:rPr lang="en-GB" dirty="0"/>
              <a:t>If you are barred from main end of year exams</a:t>
            </a:r>
          </a:p>
          <a:p>
            <a:pPr lvl="1"/>
            <a:r>
              <a:rPr lang="en-GB" dirty="0"/>
              <a:t>sit late summer as 2</a:t>
            </a:r>
            <a:r>
              <a:rPr lang="en-GB" baseline="30000" dirty="0"/>
              <a:t>nd</a:t>
            </a:r>
            <a:r>
              <a:rPr lang="en-GB" dirty="0"/>
              <a:t> sit</a:t>
            </a:r>
          </a:p>
          <a:p>
            <a:pPr lvl="1"/>
            <a:r>
              <a:rPr lang="en-GB" dirty="0"/>
              <a:t>re-sit year as 2</a:t>
            </a:r>
            <a:r>
              <a:rPr lang="en-GB" baseline="30000" dirty="0"/>
              <a:t>nd</a:t>
            </a:r>
            <a:r>
              <a:rPr lang="en-GB" dirty="0"/>
              <a:t> sit</a:t>
            </a:r>
          </a:p>
          <a:p>
            <a:pPr lvl="1"/>
            <a:r>
              <a:rPr lang="en-GB" dirty="0"/>
              <a:t>If already on 2</a:t>
            </a:r>
            <a:r>
              <a:rPr lang="en-GB" baseline="30000" dirty="0"/>
              <a:t>nd</a:t>
            </a:r>
            <a:r>
              <a:rPr lang="en-GB" dirty="0"/>
              <a:t> sit then 3</a:t>
            </a:r>
            <a:r>
              <a:rPr lang="en-GB" baseline="30000" dirty="0"/>
              <a:t>rd</a:t>
            </a:r>
            <a:r>
              <a:rPr lang="en-GB" dirty="0"/>
              <a:t> sit</a:t>
            </a:r>
          </a:p>
          <a:p>
            <a:pPr lvl="1"/>
            <a:r>
              <a:rPr lang="en-GB" dirty="0"/>
              <a:t>If already on 3</a:t>
            </a:r>
            <a:r>
              <a:rPr lang="en-GB" baseline="30000" dirty="0"/>
              <a:t>rd</a:t>
            </a:r>
            <a:r>
              <a:rPr lang="en-GB" dirty="0"/>
              <a:t> sit then deregistration</a:t>
            </a:r>
          </a:p>
          <a:p>
            <a:endParaRPr lang="en-GB" dirty="0"/>
          </a:p>
        </p:txBody>
      </p:sp>
      <p:graphicFrame>
        <p:nvGraphicFramePr>
          <p:cNvPr id="8" name="Diagram 7">
            <a:extLst>
              <a:ext uri="{FF2B5EF4-FFF2-40B4-BE49-F238E27FC236}">
                <a16:creationId xmlns:a16="http://schemas.microsoft.com/office/drawing/2014/main" id="{BDF5890D-7414-2F64-ECF3-DCAD31F297E8}"/>
              </a:ext>
            </a:extLst>
          </p:cNvPr>
          <p:cNvGraphicFramePr/>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Our Partners | Queen Mary Innovation">
            <a:extLst>
              <a:ext uri="{FF2B5EF4-FFF2-40B4-BE49-F238E27FC236}">
                <a16:creationId xmlns:a16="http://schemas.microsoft.com/office/drawing/2014/main" id="{180D5FC7-567D-4421-2DA0-303658EE5C1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50175" y="5494311"/>
            <a:ext cx="3339124" cy="1075163"/>
          </a:xfrm>
          <a:prstGeom prst="rect">
            <a:avLst/>
          </a:prstGeom>
          <a:noFill/>
          <a:ln>
            <a:noFill/>
          </a:ln>
        </p:spPr>
      </p:pic>
    </p:spTree>
    <p:extLst>
      <p:ext uri="{BB962C8B-B14F-4D97-AF65-F5344CB8AC3E}">
        <p14:creationId xmlns:p14="http://schemas.microsoft.com/office/powerpoint/2010/main" val="396367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5E53-2E6E-3CC0-1FFD-3D27448EF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38996-E114-DCAD-AD8B-5F2C489BDA10}"/>
              </a:ext>
            </a:extLst>
          </p:cNvPr>
          <p:cNvSpPr>
            <a:spLocks noGrp="1"/>
          </p:cNvSpPr>
          <p:nvPr>
            <p:ph type="title"/>
          </p:nvPr>
        </p:nvSpPr>
        <p:spPr>
          <a:xfrm>
            <a:off x="838200" y="487973"/>
            <a:ext cx="10515600" cy="1202715"/>
          </a:xfrm>
        </p:spPr>
        <p:txBody>
          <a:bodyPr/>
          <a:lstStyle/>
          <a:p>
            <a:r>
              <a:rPr lang="en-GB" dirty="0"/>
              <a:t>PAPER B &amp; C</a:t>
            </a:r>
          </a:p>
        </p:txBody>
      </p:sp>
      <p:sp>
        <p:nvSpPr>
          <p:cNvPr id="3" name="Content Placeholder 2">
            <a:extLst>
              <a:ext uri="{FF2B5EF4-FFF2-40B4-BE49-F238E27FC236}">
                <a16:creationId xmlns:a16="http://schemas.microsoft.com/office/drawing/2014/main" id="{71910A2F-AF2A-57B3-1078-EA63CDA52265}"/>
              </a:ext>
            </a:extLst>
          </p:cNvPr>
          <p:cNvSpPr>
            <a:spLocks noGrp="1"/>
          </p:cNvSpPr>
          <p:nvPr>
            <p:ph idx="1"/>
          </p:nvPr>
        </p:nvSpPr>
        <p:spPr>
          <a:xfrm>
            <a:off x="838200" y="1825624"/>
            <a:ext cx="10515600" cy="4456479"/>
          </a:xfrm>
        </p:spPr>
        <p:txBody>
          <a:bodyPr>
            <a:normAutofit/>
          </a:bodyPr>
          <a:lstStyle/>
          <a:p>
            <a:pPr fontAlgn="base"/>
            <a:r>
              <a:rPr lang="en-GB" sz="2400" dirty="0"/>
              <a:t>Two written papers, sat on two separate days. </a:t>
            </a:r>
          </a:p>
          <a:p>
            <a:pPr fontAlgn="base"/>
            <a:r>
              <a:rPr lang="en-GB" sz="2400" dirty="0"/>
              <a:t>Most of you will be familiar with the format, from the equivalent Year 3 papers. </a:t>
            </a:r>
          </a:p>
          <a:p>
            <a:pPr fontAlgn="base"/>
            <a:r>
              <a:rPr lang="en-GB" sz="2400" dirty="0"/>
              <a:t>Each paper is 2</a:t>
            </a:r>
            <a:r>
              <a:rPr lang="en-GB" sz="2400" b="1" dirty="0"/>
              <a:t> </a:t>
            </a:r>
            <a:r>
              <a:rPr lang="en-GB" sz="2400" dirty="0"/>
              <a:t>hours (120min) in duration.</a:t>
            </a:r>
          </a:p>
          <a:p>
            <a:pPr fontAlgn="base"/>
            <a:r>
              <a:rPr lang="en-GB" sz="2400" dirty="0"/>
              <a:t>Extra time as per EAA</a:t>
            </a:r>
          </a:p>
          <a:p>
            <a:pPr fontAlgn="base"/>
            <a:r>
              <a:rPr lang="en-GB" sz="2400" dirty="0"/>
              <a:t>Will contain</a:t>
            </a:r>
            <a:r>
              <a:rPr lang="en-GB" sz="2400" b="1" dirty="0"/>
              <a:t> </a:t>
            </a:r>
            <a:r>
              <a:rPr lang="en-GB" sz="2400" dirty="0"/>
              <a:t>no more than</a:t>
            </a:r>
            <a:r>
              <a:rPr lang="en-GB" sz="2400" b="1" dirty="0"/>
              <a:t> 100 single best answer (SBA) questions</a:t>
            </a:r>
            <a:r>
              <a:rPr lang="en-GB" sz="2400" dirty="0"/>
              <a:t>. You will be required to choose the best answer from a given list of 5 possible options. </a:t>
            </a:r>
          </a:p>
          <a:p>
            <a:pPr fontAlgn="base"/>
            <a:r>
              <a:rPr lang="en-GB" sz="2400" dirty="0"/>
              <a:t>These end of year SBA papers will be conducted on the Exam Write (MSCAA) platform using Safe Exam Browser in an invigilated venue.</a:t>
            </a:r>
          </a:p>
        </p:txBody>
      </p:sp>
      <p:graphicFrame>
        <p:nvGraphicFramePr>
          <p:cNvPr id="5" name="Diagram 4">
            <a:extLst>
              <a:ext uri="{FF2B5EF4-FFF2-40B4-BE49-F238E27FC236}">
                <a16:creationId xmlns:a16="http://schemas.microsoft.com/office/drawing/2014/main" id="{7FC542D9-67C3-8C7C-EECE-031CE6790561}"/>
              </a:ext>
            </a:extLst>
          </p:cNvPr>
          <p:cNvGraphicFramePr/>
          <p:nvPr>
            <p:extLst>
              <p:ext uri="{D42A27DB-BD31-4B8C-83A1-F6EECF244321}">
                <p14:modId xmlns:p14="http://schemas.microsoft.com/office/powerpoint/2010/main" val="1390947008"/>
              </p:ext>
            </p:extLst>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454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DADE1-0D9A-C3D3-7DD0-93DF6AC09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08B6D-14E2-A715-7F25-C161C8FED43D}"/>
              </a:ext>
            </a:extLst>
          </p:cNvPr>
          <p:cNvSpPr>
            <a:spLocks noGrp="1"/>
          </p:cNvSpPr>
          <p:nvPr>
            <p:ph type="title"/>
          </p:nvPr>
        </p:nvSpPr>
        <p:spPr>
          <a:xfrm>
            <a:off x="838200" y="487973"/>
            <a:ext cx="10515600" cy="1202715"/>
          </a:xfrm>
        </p:spPr>
        <p:txBody>
          <a:bodyPr/>
          <a:lstStyle/>
          <a:p>
            <a:r>
              <a:rPr lang="en-GB" dirty="0"/>
              <a:t>PAPER B &amp; C</a:t>
            </a:r>
          </a:p>
        </p:txBody>
      </p:sp>
      <p:sp>
        <p:nvSpPr>
          <p:cNvPr id="3" name="Content Placeholder 2">
            <a:extLst>
              <a:ext uri="{FF2B5EF4-FFF2-40B4-BE49-F238E27FC236}">
                <a16:creationId xmlns:a16="http://schemas.microsoft.com/office/drawing/2014/main" id="{37BA5F7A-0189-6FD0-3E99-79218342A385}"/>
              </a:ext>
            </a:extLst>
          </p:cNvPr>
          <p:cNvSpPr>
            <a:spLocks noGrp="1"/>
          </p:cNvSpPr>
          <p:nvPr>
            <p:ph idx="1"/>
          </p:nvPr>
        </p:nvSpPr>
        <p:spPr>
          <a:xfrm>
            <a:off x="838200" y="1690688"/>
            <a:ext cx="10515600" cy="4591415"/>
          </a:xfrm>
        </p:spPr>
        <p:txBody>
          <a:bodyPr>
            <a:normAutofit fontScale="92500" lnSpcReduction="10000"/>
          </a:bodyPr>
          <a:lstStyle/>
          <a:p>
            <a:pPr fontAlgn="base"/>
            <a:r>
              <a:rPr lang="en-GB" dirty="0"/>
              <a:t>The content of the questions:</a:t>
            </a:r>
          </a:p>
          <a:p>
            <a:pPr lvl="1" fontAlgn="base">
              <a:lnSpc>
                <a:spcPct val="110000"/>
              </a:lnSpc>
            </a:pPr>
            <a:r>
              <a:rPr lang="en-GB" dirty="0"/>
              <a:t>Aligns with the learning outcomes in the MBBS Part 4 handbook, supported by materials from FFCP (including lectures, CBDs, CBLs and online resources), CPT teaching and online learning, plus skills learnt during the clinical placements. </a:t>
            </a:r>
          </a:p>
          <a:p>
            <a:pPr lvl="1" fontAlgn="base">
              <a:lnSpc>
                <a:spcPct val="110000"/>
              </a:lnSpc>
            </a:pPr>
            <a:r>
              <a:rPr lang="en-GB" dirty="0"/>
              <a:t>Material from years 1, 2 and 3 may be tested if this is also covered by the MBBS Part 4 outcomes. </a:t>
            </a:r>
          </a:p>
          <a:p>
            <a:pPr lvl="1" fontAlgn="base">
              <a:lnSpc>
                <a:spcPct val="110000"/>
              </a:lnSpc>
            </a:pPr>
            <a:r>
              <a:rPr lang="en-GB" dirty="0"/>
              <a:t>Questions may cover signs and symptoms, diagnosis, investigation, management, pathophysiology, therapeutics, and prognosis of patients.  </a:t>
            </a:r>
          </a:p>
          <a:p>
            <a:pPr lvl="1" fontAlgn="base">
              <a:lnSpc>
                <a:spcPct val="110000"/>
              </a:lnSpc>
            </a:pPr>
            <a:r>
              <a:rPr lang="en-GB" dirty="0"/>
              <a:t>Questions will generally be based on a clinical scenario. About half of the questions in each paper require a level of data interpretation. Examples of this include X-rays or other imaging, ECGs, blood results, a Gram stain, a photograph of a rash or a mole, and so on.  </a:t>
            </a:r>
          </a:p>
        </p:txBody>
      </p:sp>
      <p:graphicFrame>
        <p:nvGraphicFramePr>
          <p:cNvPr id="5" name="Diagram 4">
            <a:extLst>
              <a:ext uri="{FF2B5EF4-FFF2-40B4-BE49-F238E27FC236}">
                <a16:creationId xmlns:a16="http://schemas.microsoft.com/office/drawing/2014/main" id="{2CC1BAD0-AFB7-6C6F-AB27-97FE8A78070F}"/>
              </a:ext>
            </a:extLst>
          </p:cNvPr>
          <p:cNvGraphicFramePr/>
          <p:nvPr/>
        </p:nvGraphicFramePr>
        <p:xfrm>
          <a:off x="-33714" y="11834"/>
          <a:ext cx="12225713" cy="353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065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c18f9b8-5ae4-4f0b-a238-a922c51e2dda" ContentTypeId="0x0101005EA864BF41DF8A41860E925F5B29BCF5"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3270ECE91C8A2442BF4FDE44AAAA47A7" ma:contentTypeVersion="18" ma:contentTypeDescription="Create a new document." ma:contentTypeScope="" ma:versionID="8a1de37de552c8cc3147aff3f4e695b2">
  <xsd:schema xmlns:xsd="http://www.w3.org/2001/XMLSchema" xmlns:xs="http://www.w3.org/2001/XMLSchema" xmlns:p="http://schemas.microsoft.com/office/2006/metadata/properties" xmlns:ns2="e730c4ff-bd58-427e-a659-08a410e421aa" xmlns:ns3="aea7e113-c9ba-4c06-8fe9-e502985984d8" targetNamespace="http://schemas.microsoft.com/office/2006/metadata/properties" ma:root="true" ma:fieldsID="1f39b0f86e08be0c7c23b8ea1b36f626" ns2:_="" ns3:_="">
    <xsd:import namespace="e730c4ff-bd58-427e-a659-08a410e421aa"/>
    <xsd:import namespace="aea7e113-c9ba-4c06-8fe9-e502985984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0c4ff-bd58-427e-a659-08a410e421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a7e113-c9ba-4c06-8fe9-e502985984d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fd023df-7dd6-4342-99d5-0e13c2b0f52b}" ma:internalName="TaxCatchAll" ma:showField="CatchAllData" ma:web="aea7e113-c9ba-4c06-8fe9-e502985984d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ea7e113-c9ba-4c06-8fe9-e502985984d8">
      <Value>1</Value>
    </TaxCatchAll>
    <lcf76f155ced4ddcb4097134ff3c332f xmlns="e730c4ff-bd58-427e-a659-08a410e421aa">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B9D1CA-6A9A-43A6-8572-9FC777AA48C7}">
  <ds:schemaRefs>
    <ds:schemaRef ds:uri="Microsoft.SharePoint.Taxonomy.ContentTypeSync"/>
  </ds:schemaRefs>
</ds:datastoreItem>
</file>

<file path=customXml/itemProps2.xml><?xml version="1.0" encoding="utf-8"?>
<ds:datastoreItem xmlns:ds="http://schemas.openxmlformats.org/officeDocument/2006/customXml" ds:itemID="{7BC98942-7DF0-47B0-8477-6B024314DA21}"/>
</file>

<file path=customXml/itemProps3.xml><?xml version="1.0" encoding="utf-8"?>
<ds:datastoreItem xmlns:ds="http://schemas.openxmlformats.org/officeDocument/2006/customXml" ds:itemID="{F043927E-3DA3-4541-B5AC-642D38DE65B7}">
  <ds:schemaRefs>
    <ds:schemaRef ds:uri="http://schemas.microsoft.com/office/2006/metadata/properties"/>
    <ds:schemaRef ds:uri="http://schemas.microsoft.com/office/infopath/2007/PartnerControls"/>
    <ds:schemaRef ds:uri="http://schemas.microsoft.com/sharepoint/v3"/>
    <ds:schemaRef ds:uri="d5efd484-15aa-41a0-83f6-0646502cb6d6"/>
    <ds:schemaRef ds:uri="7172a14f-c8d5-403a-8da6-6b0c59e32aa3"/>
  </ds:schemaRefs>
</ds:datastoreItem>
</file>

<file path=customXml/itemProps4.xml><?xml version="1.0" encoding="utf-8"?>
<ds:datastoreItem xmlns:ds="http://schemas.openxmlformats.org/officeDocument/2006/customXml" ds:itemID="{E1EB34AB-521E-458B-9B53-BC5DDEADC6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2455</Words>
  <Application>Microsoft Office PowerPoint</Application>
  <PresentationFormat>Widescreen</PresentationFormat>
  <Paragraphs>355</Paragraphs>
  <Slides>27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34" baseType="lpstr">
      <vt:lpstr>Aptos</vt:lpstr>
      <vt:lpstr>Aptos Display</vt:lpstr>
      <vt:lpstr>Aptos Narrow</vt:lpstr>
      <vt:lpstr>Arial</vt:lpstr>
      <vt:lpstr>Calibri</vt:lpstr>
      <vt:lpstr>Wingdings</vt:lpstr>
      <vt:lpstr>Office Theme</vt:lpstr>
      <vt:lpstr>MBBS ASSESSEMENT &amp; PROGRESSION  PART 4</vt:lpstr>
      <vt:lpstr>In this session…</vt:lpstr>
      <vt:lpstr>PowerPoint Presentation</vt:lpstr>
      <vt:lpstr>Before the finals </vt:lpstr>
      <vt:lpstr>Before the finals </vt:lpstr>
      <vt:lpstr>PAPER A</vt:lpstr>
      <vt:lpstr>PAPER A</vt:lpstr>
      <vt:lpstr>PAPER B &amp; C</vt:lpstr>
      <vt:lpstr>PAPER B &amp; C</vt:lpstr>
      <vt:lpstr>PAPER B </vt:lpstr>
      <vt:lpstr>PAPER C</vt:lpstr>
      <vt:lpstr>PAPER B &amp; C</vt:lpstr>
      <vt:lpstr>Standard setting </vt:lpstr>
      <vt:lpstr>OSCE</vt:lpstr>
      <vt:lpstr>Quarantining/Corralling</vt:lpstr>
      <vt:lpstr>PowerPoint Presentation</vt:lpstr>
      <vt:lpstr>4D standard setting</vt:lpstr>
      <vt:lpstr>Adjustment of marks</vt:lpstr>
      <vt:lpstr>Distinctions &amp; Merits</vt:lpstr>
      <vt:lpstr>Blueprinting </vt:lpstr>
      <vt:lpstr>What should do if I have extenuating circumstances?</vt:lpstr>
      <vt:lpstr>Exam Arrangements</vt:lpstr>
      <vt:lpstr>What is MLA?</vt:lpstr>
      <vt:lpstr>MLA cont.</vt:lpstr>
      <vt:lpstr>What is PSA (Prescribing Safety Assessment)? </vt:lpstr>
      <vt:lpstr>PowerPoint Presentation</vt:lpstr>
      <vt:lpstr>THANK YOU!</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Irena Hebda-Boon</dc:creator>
  <cp:lastModifiedBy>Anna Hebda-Boon</cp:lastModifiedBy>
  <cp:revision>3</cp:revision>
  <dcterms:created xsi:type="dcterms:W3CDTF">2024-08-28T13:38:50Z</dcterms:created>
  <dcterms:modified xsi:type="dcterms:W3CDTF">2025-08-27T14:17:28Z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0x0101003270ECE91C8A2442BF4FDE44AAAA47A7</vt:lpwstr>
  </property>
  <property fmtid="{D5CDD505-2E9C-101B-9397-08002B2CF9AE}" pid="3" name="QMULDocumentStatus">
    <vt:lpwstr/>
  </property>
  <property fmtid="{D5CDD505-2E9C-101B-9397-08002B2CF9AE}" pid="4" name="TaxKeyword">
    <vt:lpwstr/>
  </property>
  <property fmtid="{D5CDD505-2E9C-101B-9397-08002B2CF9AE}" pid="5" name="QMULDepartment">
    <vt:lpwstr/>
  </property>
  <property fmtid="{D5CDD505-2E9C-101B-9397-08002B2CF9AE}" pid="6" name="MediaServiceImageTags">
    <vt:lpwstr/>
  </property>
  <property fmtid="{D5CDD505-2E9C-101B-9397-08002B2CF9AE}" pid="7" name="QMULInformationClassification">
    <vt:lpwstr>1;#Protect|9124d8d9-0c1c-41e9-aa14-aba001e9a028</vt:lpwstr>
  </property>
  <property fmtid="{D5CDD505-2E9C-101B-9397-08002B2CF9AE}" pid="8" name="QMULDocumentType">
    <vt:lpwstr/>
  </property>
  <property fmtid="{D5CDD505-2E9C-101B-9397-08002B2CF9AE}" pid="9" name="QMULSchool">
    <vt:lpwstr/>
  </property>
  <property fmtid="{D5CDD505-2E9C-101B-9397-08002B2CF9AE}" pid="10" name="QMULLocation">
    <vt:lpwstr/>
  </property>
</Properties>
</file>