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78" r:id="rId2"/>
    <p:sldId id="269" r:id="rId3"/>
    <p:sldId id="279" r:id="rId4"/>
    <p:sldId id="276" r:id="rId5"/>
    <p:sldId id="277" r:id="rId6"/>
    <p:sldId id="263" r:id="rId7"/>
    <p:sldId id="280" r:id="rId8"/>
    <p:sldId id="286" r:id="rId9"/>
    <p:sldId id="274" r:id="rId10"/>
    <p:sldId id="275" r:id="rId11"/>
    <p:sldId id="273" r:id="rId12"/>
    <p:sldId id="270" r:id="rId13"/>
    <p:sldId id="261" r:id="rId14"/>
    <p:sldId id="281" r:id="rId15"/>
    <p:sldId id="282" r:id="rId16"/>
    <p:sldId id="283" r:id="rId17"/>
    <p:sldId id="260" r:id="rId18"/>
    <p:sldId id="287" r:id="rId19"/>
    <p:sldId id="285" r:id="rId20"/>
    <p:sldId id="288" r:id="rId21"/>
    <p:sldId id="290" r:id="rId22"/>
    <p:sldId id="268" r:id="rId23"/>
    <p:sldId id="272" r:id="rId24"/>
    <p:sldId id="264" r:id="rId25"/>
    <p:sldId id="291" r:id="rId26"/>
    <p:sldId id="292" r:id="rId27"/>
    <p:sldId id="289" r:id="rId28"/>
    <p:sldId id="266"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7"/>
  </p:normalViewPr>
  <p:slideViewPr>
    <p:cSldViewPr snapToGrid="0" snapToObjects="1">
      <p:cViewPr>
        <p:scale>
          <a:sx n="90" d="100"/>
          <a:sy n="90" d="100"/>
        </p:scale>
        <p:origin x="144"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15E17-E0B3-014B-9A68-7CE2D3F9828E}" type="datetimeFigureOut">
              <a:rPr lang="en-US" smtClean="0"/>
              <a:t>3/15/21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2ED60-9EB7-8044-9C06-C40D815F3E12}" type="slidenum">
              <a:rPr lang="en-US" smtClean="0"/>
              <a:t>‹#›</a:t>
            </a:fld>
            <a:endParaRPr lang="en-US"/>
          </a:p>
        </p:txBody>
      </p:sp>
    </p:spTree>
    <p:extLst>
      <p:ext uri="{BB962C8B-B14F-4D97-AF65-F5344CB8AC3E}">
        <p14:creationId xmlns:p14="http://schemas.microsoft.com/office/powerpoint/2010/main" val="306076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www.interviewmagazine.com</a:t>
            </a:r>
            <a:r>
              <a:rPr lang="en-US" dirty="0"/>
              <a:t>/culture/</a:t>
            </a:r>
            <a:r>
              <a:rPr lang="en-US" dirty="0" err="1"/>
              <a:t>abdellah-Taïa</a:t>
            </a:r>
            <a:endParaRPr lang="en-US" dirty="0"/>
          </a:p>
        </p:txBody>
      </p:sp>
      <p:sp>
        <p:nvSpPr>
          <p:cNvPr id="4" name="Slide Number Placeholder 3"/>
          <p:cNvSpPr>
            <a:spLocks noGrp="1"/>
          </p:cNvSpPr>
          <p:nvPr>
            <p:ph type="sldNum" sz="quarter" idx="5"/>
          </p:nvPr>
        </p:nvSpPr>
        <p:spPr/>
        <p:txBody>
          <a:bodyPr/>
          <a:lstStyle/>
          <a:p>
            <a:fld id="{37B2ED60-9EB7-8044-9C06-C40D815F3E12}" type="slidenum">
              <a:rPr lang="en-US" smtClean="0"/>
              <a:t>23</a:t>
            </a:fld>
            <a:endParaRPr lang="en-US"/>
          </a:p>
        </p:txBody>
      </p:sp>
    </p:spTree>
    <p:extLst>
      <p:ext uri="{BB962C8B-B14F-4D97-AF65-F5344CB8AC3E}">
        <p14:creationId xmlns:p14="http://schemas.microsoft.com/office/powerpoint/2010/main" val="4219872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2A8EFA0-DE6B-DE47-8939-9C32CC558AA4}" type="datetimeFigureOut">
              <a:rPr lang="en-US" smtClean="0"/>
              <a:t>3/15/21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C6E7B-A8CD-6442-8C40-B39F0E970F19}" type="slidenum">
              <a:rPr lang="en-US" smtClean="0"/>
              <a:t>‹#›</a:t>
            </a:fld>
            <a:endParaRPr lang="en-US"/>
          </a:p>
        </p:txBody>
      </p:sp>
    </p:spTree>
    <p:extLst>
      <p:ext uri="{BB962C8B-B14F-4D97-AF65-F5344CB8AC3E}">
        <p14:creationId xmlns:p14="http://schemas.microsoft.com/office/powerpoint/2010/main" val="42802938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8EFA0-DE6B-DE47-8939-9C32CC558AA4}"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C6E7B-A8CD-6442-8C40-B39F0E970F19}" type="slidenum">
              <a:rPr lang="en-US" smtClean="0"/>
              <a:t>‹#›</a:t>
            </a:fld>
            <a:endParaRPr lang="en-US"/>
          </a:p>
        </p:txBody>
      </p:sp>
    </p:spTree>
    <p:extLst>
      <p:ext uri="{BB962C8B-B14F-4D97-AF65-F5344CB8AC3E}">
        <p14:creationId xmlns:p14="http://schemas.microsoft.com/office/powerpoint/2010/main" val="394812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8EFA0-DE6B-DE47-8939-9C32CC558AA4}"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C6E7B-A8CD-6442-8C40-B39F0E970F19}" type="slidenum">
              <a:rPr lang="en-US" smtClean="0"/>
              <a:t>‹#›</a:t>
            </a:fld>
            <a:endParaRPr lang="en-US"/>
          </a:p>
        </p:txBody>
      </p:sp>
    </p:spTree>
    <p:extLst>
      <p:ext uri="{BB962C8B-B14F-4D97-AF65-F5344CB8AC3E}">
        <p14:creationId xmlns:p14="http://schemas.microsoft.com/office/powerpoint/2010/main" val="385181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A8EFA0-DE6B-DE47-8939-9C32CC558AA4}" type="datetimeFigureOut">
              <a:rPr lang="en-US" smtClean="0"/>
              <a:t>3/15/21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C6E7B-A8CD-6442-8C40-B39F0E970F19}" type="slidenum">
              <a:rPr lang="en-US" smtClean="0"/>
              <a:t>‹#›</a:t>
            </a:fld>
            <a:endParaRPr lang="en-US"/>
          </a:p>
        </p:txBody>
      </p:sp>
    </p:spTree>
    <p:extLst>
      <p:ext uri="{BB962C8B-B14F-4D97-AF65-F5344CB8AC3E}">
        <p14:creationId xmlns:p14="http://schemas.microsoft.com/office/powerpoint/2010/main" val="262530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2A8EFA0-DE6B-DE47-8939-9C32CC558AA4}" type="datetimeFigureOut">
              <a:rPr lang="en-US" smtClean="0"/>
              <a:t>3/15/21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C6E7B-A8CD-6442-8C40-B39F0E970F19}" type="slidenum">
              <a:rPr lang="en-US" smtClean="0"/>
              <a:t>‹#›</a:t>
            </a:fld>
            <a:endParaRPr lang="en-US"/>
          </a:p>
        </p:txBody>
      </p:sp>
    </p:spTree>
    <p:extLst>
      <p:ext uri="{BB962C8B-B14F-4D97-AF65-F5344CB8AC3E}">
        <p14:creationId xmlns:p14="http://schemas.microsoft.com/office/powerpoint/2010/main" val="23965824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2A8EFA0-DE6B-DE47-8939-9C32CC558AA4}" type="datetimeFigureOut">
              <a:rPr lang="en-US" smtClean="0"/>
              <a:t>3/15/21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AFC6E7B-A8CD-6442-8C40-B39F0E970F19}" type="slidenum">
              <a:rPr lang="en-US" smtClean="0"/>
              <a:t>‹#›</a:t>
            </a:fld>
            <a:endParaRPr lang="en-US"/>
          </a:p>
        </p:txBody>
      </p:sp>
    </p:spTree>
    <p:extLst>
      <p:ext uri="{BB962C8B-B14F-4D97-AF65-F5344CB8AC3E}">
        <p14:creationId xmlns:p14="http://schemas.microsoft.com/office/powerpoint/2010/main" val="116142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2A8EFA0-DE6B-DE47-8939-9C32CC558AA4}" type="datetimeFigureOut">
              <a:rPr lang="en-US" smtClean="0"/>
              <a:t>3/15/21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C6E7B-A8CD-6442-8C40-B39F0E970F1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9160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A8EFA0-DE6B-DE47-8939-9C32CC558AA4}" type="datetimeFigureOut">
              <a:rPr lang="en-US" smtClean="0"/>
              <a:t>3/15/21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FC6E7B-A8CD-6442-8C40-B39F0E970F19}" type="slidenum">
              <a:rPr lang="en-US" smtClean="0"/>
              <a:t>‹#›</a:t>
            </a:fld>
            <a:endParaRPr lang="en-US"/>
          </a:p>
        </p:txBody>
      </p:sp>
    </p:spTree>
    <p:extLst>
      <p:ext uri="{BB962C8B-B14F-4D97-AF65-F5344CB8AC3E}">
        <p14:creationId xmlns:p14="http://schemas.microsoft.com/office/powerpoint/2010/main" val="116861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8EFA0-DE6B-DE47-8939-9C32CC558AA4}" type="datetimeFigureOut">
              <a:rPr lang="en-US" smtClean="0"/>
              <a:t>3/15/21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FC6E7B-A8CD-6442-8C40-B39F0E970F19}" type="slidenum">
              <a:rPr lang="en-US" smtClean="0"/>
              <a:t>‹#›</a:t>
            </a:fld>
            <a:endParaRPr lang="en-US"/>
          </a:p>
        </p:txBody>
      </p:sp>
    </p:spTree>
    <p:extLst>
      <p:ext uri="{BB962C8B-B14F-4D97-AF65-F5344CB8AC3E}">
        <p14:creationId xmlns:p14="http://schemas.microsoft.com/office/powerpoint/2010/main" val="37863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2A8EFA0-DE6B-DE47-8939-9C32CC558AA4}" type="datetimeFigureOut">
              <a:rPr lang="en-US" smtClean="0"/>
              <a:t>3/15/21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7AFC6E7B-A8CD-6442-8C40-B39F0E970F19}" type="slidenum">
              <a:rPr lang="en-US" smtClean="0"/>
              <a:t>‹#›</a:t>
            </a:fld>
            <a:endParaRPr lang="en-US"/>
          </a:p>
        </p:txBody>
      </p:sp>
    </p:spTree>
    <p:extLst>
      <p:ext uri="{BB962C8B-B14F-4D97-AF65-F5344CB8AC3E}">
        <p14:creationId xmlns:p14="http://schemas.microsoft.com/office/powerpoint/2010/main" val="234070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2A8EFA0-DE6B-DE47-8939-9C32CC558AA4}" type="datetimeFigureOut">
              <a:rPr lang="en-US" smtClean="0"/>
              <a:t>3/15/21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7AFC6E7B-A8CD-6442-8C40-B39F0E970F19}" type="slidenum">
              <a:rPr lang="en-US" smtClean="0"/>
              <a:t>‹#›</a:t>
            </a:fld>
            <a:endParaRPr lang="en-US"/>
          </a:p>
        </p:txBody>
      </p:sp>
    </p:spTree>
    <p:extLst>
      <p:ext uri="{BB962C8B-B14F-4D97-AF65-F5344CB8AC3E}">
        <p14:creationId xmlns:p14="http://schemas.microsoft.com/office/powerpoint/2010/main" val="283230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2A8EFA0-DE6B-DE47-8939-9C32CC558AA4}" type="datetimeFigureOut">
              <a:rPr lang="en-US" smtClean="0"/>
              <a:t>3/15/21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AFC6E7B-A8CD-6442-8C40-B39F0E970F19}" type="slidenum">
              <a:rPr lang="en-US" smtClean="0"/>
              <a:t>‹#›</a:t>
            </a:fld>
            <a:endParaRPr lang="en-US"/>
          </a:p>
        </p:txBody>
      </p:sp>
    </p:spTree>
    <p:extLst>
      <p:ext uri="{BB962C8B-B14F-4D97-AF65-F5344CB8AC3E}">
        <p14:creationId xmlns:p14="http://schemas.microsoft.com/office/powerpoint/2010/main" val="1040193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THnQ9JmR_tk&amp;t=108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arablit.org/2011/03/21/centers-for-arab-publishing-beirut-cairo-and-tangi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EBB04F9-BC3F-4B4B-BB10-14441E9A01F9}"/>
              </a:ext>
            </a:extLst>
          </p:cNvPr>
          <p:cNvSpPr>
            <a:spLocks noGrp="1"/>
          </p:cNvSpPr>
          <p:nvPr>
            <p:ph type="ctrTitle"/>
          </p:nvPr>
        </p:nvSpPr>
        <p:spPr>
          <a:xfrm>
            <a:off x="2231136" y="467418"/>
            <a:ext cx="7729728" cy="1188720"/>
          </a:xfrm>
          <a:solidFill>
            <a:srgbClr val="FFFFFF"/>
          </a:solidFill>
        </p:spPr>
        <p:txBody>
          <a:bodyPr vert="horz" lIns="182880" tIns="182880" rIns="182880" bIns="182880" rtlCol="0" anchor="ctr">
            <a:normAutofit/>
          </a:bodyPr>
          <a:lstStyle/>
          <a:p>
            <a:r>
              <a:rPr lang="en-US" sz="2800" kern="1200" cap="all" spc="200" baseline="0" dirty="0">
                <a:solidFill>
                  <a:srgbClr val="262626"/>
                </a:solidFill>
                <a:latin typeface="+mj-lt"/>
                <a:ea typeface="+mj-ea"/>
                <a:cs typeface="+mj-cs"/>
              </a:rPr>
              <a:t>DS2 Presentation</a:t>
            </a:r>
          </a:p>
        </p:txBody>
      </p:sp>
      <p:sp>
        <p:nvSpPr>
          <p:cNvPr id="5" name="Content Placeholder 4">
            <a:extLst>
              <a:ext uri="{FF2B5EF4-FFF2-40B4-BE49-F238E27FC236}">
                <a16:creationId xmlns:a16="http://schemas.microsoft.com/office/drawing/2014/main" id="{8A787BC3-16F2-5B4D-80C7-4AA917C08264}"/>
              </a:ext>
            </a:extLst>
          </p:cNvPr>
          <p:cNvSpPr>
            <a:spLocks noGrp="1"/>
          </p:cNvSpPr>
          <p:nvPr>
            <p:ph type="subTitle" idx="1"/>
          </p:nvPr>
        </p:nvSpPr>
        <p:spPr>
          <a:xfrm>
            <a:off x="1706062" y="2291262"/>
            <a:ext cx="8779512" cy="2879256"/>
          </a:xfrm>
        </p:spPr>
        <p:txBody>
          <a:bodyPr vert="horz" lIns="91440" tIns="45720" rIns="91440" bIns="45720" rtlCol="0">
            <a:normAutofit/>
          </a:bodyPr>
          <a:lstStyle/>
          <a:p>
            <a:pPr indent="-228600" algn="l">
              <a:buFont typeface="Arial" panose="020B0604020202020204" pitchFamily="34" charset="0"/>
              <a:buChar char="•"/>
            </a:pPr>
            <a:r>
              <a:rPr lang="en-US">
                <a:solidFill>
                  <a:srgbClr val="404040"/>
                </a:solidFill>
              </a:rPr>
              <a:t>Week 12, 13</a:t>
            </a:r>
            <a:r>
              <a:rPr lang="en-US" baseline="30000">
                <a:solidFill>
                  <a:srgbClr val="404040"/>
                </a:solidFill>
              </a:rPr>
              <a:t>th</a:t>
            </a:r>
            <a:r>
              <a:rPr lang="en-US">
                <a:solidFill>
                  <a:srgbClr val="404040"/>
                </a:solidFill>
              </a:rPr>
              <a:t> April 2020</a:t>
            </a:r>
          </a:p>
          <a:p>
            <a:pPr indent="-228600" algn="l">
              <a:buFont typeface="Arial" panose="020B0604020202020204" pitchFamily="34" charset="0"/>
              <a:buChar char="•"/>
            </a:pPr>
            <a:r>
              <a:rPr lang="en-US">
                <a:solidFill>
                  <a:srgbClr val="404040"/>
                </a:solidFill>
              </a:rPr>
              <a:t>5 small groups: 2 / 3</a:t>
            </a:r>
          </a:p>
          <a:p>
            <a:pPr indent="-228600" algn="l">
              <a:buFont typeface="Arial" panose="020B0604020202020204" pitchFamily="34" charset="0"/>
              <a:buChar char="•"/>
            </a:pPr>
            <a:r>
              <a:rPr lang="en-US">
                <a:solidFill>
                  <a:srgbClr val="404040"/>
                </a:solidFill>
              </a:rPr>
              <a:t>Choose a thinker, writer, or film-maker that we have studied and present on a theme that has interested you in relation to queer theory </a:t>
            </a:r>
          </a:p>
          <a:p>
            <a:pPr indent="-228600" algn="l">
              <a:buFont typeface="Arial" panose="020B0604020202020204" pitchFamily="34" charset="0"/>
              <a:buChar char="•"/>
            </a:pPr>
            <a:r>
              <a:rPr lang="en-US">
                <a:solidFill>
                  <a:srgbClr val="404040"/>
                </a:solidFill>
              </a:rPr>
              <a:t>Produce 6 – 8 PowerPoint slides, underpinned by key textual quotations and at least one theorist</a:t>
            </a:r>
          </a:p>
          <a:p>
            <a:pPr indent="-228600" algn="l">
              <a:buFont typeface="Arial" panose="020B0604020202020204" pitchFamily="34" charset="0"/>
              <a:buChar char="•"/>
            </a:pPr>
            <a:r>
              <a:rPr lang="en-US">
                <a:solidFill>
                  <a:srgbClr val="404040"/>
                </a:solidFill>
              </a:rPr>
              <a:t>Provide a bibliography at the end of the presentation </a:t>
            </a:r>
          </a:p>
        </p:txBody>
      </p:sp>
    </p:spTree>
    <p:extLst>
      <p:ext uri="{BB962C8B-B14F-4D97-AF65-F5344CB8AC3E}">
        <p14:creationId xmlns:p14="http://schemas.microsoft.com/office/powerpoint/2010/main" val="245880721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7BEB-CCE9-D04B-8A42-941D24CFF6E2}"/>
              </a:ext>
            </a:extLst>
          </p:cNvPr>
          <p:cNvSpPr>
            <a:spLocks noGrp="1"/>
          </p:cNvSpPr>
          <p:nvPr>
            <p:ph type="title"/>
          </p:nvPr>
        </p:nvSpPr>
        <p:spPr/>
        <p:txBody>
          <a:bodyPr/>
          <a:lstStyle/>
          <a:p>
            <a:r>
              <a:rPr lang="en-US" dirty="0"/>
              <a:t>Abdallah </a:t>
            </a:r>
            <a:r>
              <a:rPr lang="en-US" dirty="0" err="1"/>
              <a:t>Taïa</a:t>
            </a:r>
            <a:r>
              <a:rPr lang="en-US" dirty="0"/>
              <a:t> Oslo Freedom Speech</a:t>
            </a:r>
          </a:p>
        </p:txBody>
      </p:sp>
      <p:sp>
        <p:nvSpPr>
          <p:cNvPr id="3" name="Content Placeholder 2">
            <a:extLst>
              <a:ext uri="{FF2B5EF4-FFF2-40B4-BE49-F238E27FC236}">
                <a16:creationId xmlns:a16="http://schemas.microsoft.com/office/drawing/2014/main" id="{EC2D1F76-A23C-9A42-9C91-BB3B060BED4C}"/>
              </a:ext>
            </a:extLst>
          </p:cNvPr>
          <p:cNvSpPr>
            <a:spLocks noGrp="1"/>
          </p:cNvSpPr>
          <p:nvPr>
            <p:ph idx="1"/>
          </p:nvPr>
        </p:nvSpPr>
        <p:spPr/>
        <p:txBody>
          <a:bodyPr/>
          <a:lstStyle/>
          <a:p>
            <a:pPr marL="0" indent="0">
              <a:buNone/>
            </a:pPr>
            <a:r>
              <a:rPr lang="en-US" dirty="0">
                <a:hlinkClick r:id="rId2"/>
              </a:rPr>
              <a:t>https://www.youtube.com/watch?v=THnQ9JmR_tk&amp;t=108s</a:t>
            </a:r>
            <a:endParaRPr lang="en-US" dirty="0"/>
          </a:p>
          <a:p>
            <a:pPr marL="0" indent="0">
              <a:buNone/>
            </a:pPr>
            <a:r>
              <a:rPr lang="en-US" dirty="0"/>
              <a:t>Watch from 3 mins 52 – 10 mins</a:t>
            </a:r>
          </a:p>
          <a:p>
            <a:pPr marL="0" indent="0">
              <a:buNone/>
            </a:pPr>
            <a:endParaRPr lang="en-US" dirty="0"/>
          </a:p>
          <a:p>
            <a:pPr marL="0" indent="0">
              <a:buNone/>
            </a:pPr>
            <a:r>
              <a:rPr lang="en-US" dirty="0"/>
              <a:t>How does </a:t>
            </a:r>
            <a:r>
              <a:rPr lang="en-US" dirty="0" err="1"/>
              <a:t>Taïa</a:t>
            </a:r>
            <a:r>
              <a:rPr lang="en-US" dirty="0"/>
              <a:t> </a:t>
            </a:r>
          </a:p>
        </p:txBody>
      </p:sp>
    </p:spTree>
    <p:extLst>
      <p:ext uri="{BB962C8B-B14F-4D97-AF65-F5344CB8AC3E}">
        <p14:creationId xmlns:p14="http://schemas.microsoft.com/office/powerpoint/2010/main" val="111480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9912-AFDB-F148-93A2-7B54A847F206}"/>
              </a:ext>
            </a:extLst>
          </p:cNvPr>
          <p:cNvSpPr>
            <a:spLocks noGrp="1"/>
          </p:cNvSpPr>
          <p:nvPr>
            <p:ph type="title"/>
          </p:nvPr>
        </p:nvSpPr>
        <p:spPr/>
        <p:txBody>
          <a:bodyPr/>
          <a:lstStyle/>
          <a:p>
            <a:r>
              <a:rPr lang="en-US" dirty="0"/>
              <a:t>Jean Paul Sartre – </a:t>
            </a:r>
            <a:r>
              <a:rPr lang="en-US" dirty="0" err="1"/>
              <a:t>littérature</a:t>
            </a:r>
            <a:r>
              <a:rPr lang="en-US" dirty="0"/>
              <a:t> </a:t>
            </a:r>
            <a:r>
              <a:rPr lang="en-US" dirty="0" err="1"/>
              <a:t>engagée</a:t>
            </a:r>
            <a:endParaRPr lang="en-US" dirty="0"/>
          </a:p>
        </p:txBody>
      </p:sp>
      <p:sp>
        <p:nvSpPr>
          <p:cNvPr id="7" name="Content Placeholder 6">
            <a:extLst>
              <a:ext uri="{FF2B5EF4-FFF2-40B4-BE49-F238E27FC236}">
                <a16:creationId xmlns:a16="http://schemas.microsoft.com/office/drawing/2014/main" id="{66F6E471-9298-4040-BA28-779ED414115D}"/>
              </a:ext>
            </a:extLst>
          </p:cNvPr>
          <p:cNvSpPr>
            <a:spLocks noGrp="1"/>
          </p:cNvSpPr>
          <p:nvPr>
            <p:ph idx="1"/>
          </p:nvPr>
        </p:nvSpPr>
        <p:spPr/>
        <p:txBody>
          <a:bodyPr/>
          <a:lstStyle/>
          <a:p>
            <a:pPr marL="0" indent="0">
              <a:buNone/>
            </a:pPr>
            <a:r>
              <a:rPr lang="en-GB" b="1" dirty="0"/>
              <a:t>Post World War II </a:t>
            </a:r>
            <a:r>
              <a:rPr lang="en-GB" dirty="0"/>
              <a:t>–</a:t>
            </a:r>
            <a:r>
              <a:rPr lang="en-GB" b="1" dirty="0"/>
              <a:t> </a:t>
            </a:r>
            <a:r>
              <a:rPr lang="en-GB" dirty="0"/>
              <a:t>French existentialists revived the idea of artist’s serious responsibility to society.</a:t>
            </a:r>
          </a:p>
          <a:p>
            <a:pPr marL="0" indent="0">
              <a:buNone/>
            </a:pPr>
            <a:endParaRPr lang="en-GB" b="1" dirty="0"/>
          </a:p>
          <a:p>
            <a:pPr marL="0" indent="0">
              <a:buNone/>
            </a:pPr>
            <a:r>
              <a:rPr lang="en-GB" b="1" dirty="0" err="1"/>
              <a:t>Littérature</a:t>
            </a:r>
            <a:r>
              <a:rPr lang="en-GB" b="1" dirty="0"/>
              <a:t> </a:t>
            </a:r>
            <a:r>
              <a:rPr lang="en-GB" b="1" dirty="0" err="1"/>
              <a:t>engagée</a:t>
            </a:r>
            <a:r>
              <a:rPr lang="en-GB" b="1" dirty="0"/>
              <a:t> - </a:t>
            </a:r>
            <a:r>
              <a:rPr lang="en-GB" dirty="0"/>
              <a:t>a person defines himself by consciously engaging in willed action. </a:t>
            </a:r>
          </a:p>
          <a:p>
            <a:pPr marL="0" indent="0">
              <a:buNone/>
            </a:pPr>
            <a:endParaRPr lang="en-GB" dirty="0"/>
          </a:p>
          <a:p>
            <a:pPr marL="0" indent="0">
              <a:buNone/>
            </a:pPr>
            <a:r>
              <a:rPr lang="en-GB" dirty="0"/>
              <a:t>No room for self-involvement / Art for art’s sake (Proust, Flaubert, Wilde)</a:t>
            </a:r>
            <a:endParaRPr lang="en-US" dirty="0"/>
          </a:p>
        </p:txBody>
      </p:sp>
    </p:spTree>
    <p:extLst>
      <p:ext uri="{BB962C8B-B14F-4D97-AF65-F5344CB8AC3E}">
        <p14:creationId xmlns:p14="http://schemas.microsoft.com/office/powerpoint/2010/main" val="216229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C421-4D8D-EA4E-9CB4-2DA9260D5BBC}"/>
              </a:ext>
            </a:extLst>
          </p:cNvPr>
          <p:cNvSpPr>
            <a:spLocks noGrp="1"/>
          </p:cNvSpPr>
          <p:nvPr>
            <p:ph type="title"/>
          </p:nvPr>
        </p:nvSpPr>
        <p:spPr>
          <a:xfrm>
            <a:off x="871220" y="860028"/>
            <a:ext cx="6006192" cy="1324907"/>
          </a:xfrm>
        </p:spPr>
        <p:txBody>
          <a:bodyPr>
            <a:noAutofit/>
          </a:bodyPr>
          <a:lstStyle/>
          <a:p>
            <a:r>
              <a:rPr lang="en-GB" sz="2400" dirty="0">
                <a:solidFill>
                  <a:srgbClr val="433A50"/>
                </a:solidFill>
              </a:rPr>
              <a:t>“</a:t>
            </a:r>
            <a:r>
              <a:rPr lang="en-GB" sz="2400" dirty="0" err="1">
                <a:solidFill>
                  <a:srgbClr val="433A50"/>
                </a:solidFill>
              </a:rPr>
              <a:t>Homosexuel</a:t>
            </a:r>
            <a:r>
              <a:rPr lang="en-GB" sz="2400" dirty="0">
                <a:solidFill>
                  <a:srgbClr val="433A50"/>
                </a:solidFill>
              </a:rPr>
              <a:t>, </a:t>
            </a:r>
            <a:r>
              <a:rPr lang="en-GB" sz="2400" dirty="0" err="1">
                <a:solidFill>
                  <a:srgbClr val="433A50"/>
                </a:solidFill>
              </a:rPr>
              <a:t>envers</a:t>
            </a:r>
            <a:r>
              <a:rPr lang="en-GB" sz="2400" dirty="0">
                <a:solidFill>
                  <a:srgbClr val="433A50"/>
                </a:solidFill>
              </a:rPr>
              <a:t> et </a:t>
            </a:r>
            <a:r>
              <a:rPr lang="en-GB" sz="2400" dirty="0" err="1">
                <a:solidFill>
                  <a:srgbClr val="433A50"/>
                </a:solidFill>
              </a:rPr>
              <a:t>contre</a:t>
            </a:r>
            <a:r>
              <a:rPr lang="en-GB" sz="2400" dirty="0">
                <a:solidFill>
                  <a:srgbClr val="433A50"/>
                </a:solidFill>
              </a:rPr>
              <a:t> </a:t>
            </a:r>
            <a:r>
              <a:rPr lang="en-GB" sz="2400" dirty="0" err="1">
                <a:solidFill>
                  <a:srgbClr val="433A50"/>
                </a:solidFill>
              </a:rPr>
              <a:t>tous</a:t>
            </a:r>
            <a:r>
              <a:rPr lang="en-GB" sz="2400" dirty="0">
                <a:solidFill>
                  <a:srgbClr val="433A50"/>
                </a:solidFill>
              </a:rPr>
              <a:t>” [Homosexual, against all odds]. </a:t>
            </a:r>
            <a:endParaRPr lang="en-US" sz="2400" dirty="0">
              <a:solidFill>
                <a:srgbClr val="433A50"/>
              </a:solidFill>
            </a:endParaRPr>
          </a:p>
        </p:txBody>
      </p:sp>
      <p:sp>
        <p:nvSpPr>
          <p:cNvPr id="3" name="Content Placeholder 2">
            <a:extLst>
              <a:ext uri="{FF2B5EF4-FFF2-40B4-BE49-F238E27FC236}">
                <a16:creationId xmlns:a16="http://schemas.microsoft.com/office/drawing/2014/main" id="{719684F5-155D-C842-A945-D8FEEB79F2B5}"/>
              </a:ext>
            </a:extLst>
          </p:cNvPr>
          <p:cNvSpPr>
            <a:spLocks noGrp="1"/>
          </p:cNvSpPr>
          <p:nvPr>
            <p:ph idx="1"/>
          </p:nvPr>
        </p:nvSpPr>
        <p:spPr>
          <a:xfrm>
            <a:off x="871220" y="2248823"/>
            <a:ext cx="6006192" cy="4805120"/>
          </a:xfrm>
        </p:spPr>
        <p:txBody>
          <a:bodyPr>
            <a:normAutofit/>
          </a:bodyPr>
          <a:lstStyle/>
          <a:p>
            <a:pPr marL="0" indent="0" fontAlgn="base">
              <a:buNone/>
            </a:pPr>
            <a:r>
              <a:rPr lang="en-GB" dirty="0">
                <a:solidFill>
                  <a:srgbClr val="433A50"/>
                </a:solidFill>
              </a:rPr>
              <a:t>“I did my coming out in the Moroccan media in 2006. I felt that the more I was speaking the more it was not heard. I was seen like someone outside society, not belonging to the same Morocco as the rest of Moroccan people,” he says. “And it’s not true: I come from the same world, with the same tastes as them, as my family, as my friends when I was in high school. I had to write this letter to say, again and again, that I am normal. Gay people are normal.”</a:t>
            </a:r>
            <a:br>
              <a:rPr lang="en-GB" dirty="0">
                <a:solidFill>
                  <a:srgbClr val="433A50"/>
                </a:solidFill>
              </a:rPr>
            </a:br>
            <a:endParaRPr lang="en-GB" dirty="0">
              <a:solidFill>
                <a:srgbClr val="433A50"/>
              </a:solidFill>
            </a:endParaRPr>
          </a:p>
          <a:p>
            <a:pPr marL="0" indent="0" fontAlgn="base">
              <a:buNone/>
            </a:pPr>
            <a:r>
              <a:rPr lang="en-GB" dirty="0">
                <a:solidFill>
                  <a:srgbClr val="433A50"/>
                </a:solidFill>
              </a:rPr>
              <a:t>“Today, I really don’t know if they got the message. If they changed their mind. To be a homosexual is to to accept you will be alone all your life ... I had this revelation when I was 15. I am today 41 and I am still saying and believing in the same thing.”</a:t>
            </a:r>
          </a:p>
          <a:p>
            <a:pPr marL="0" indent="0">
              <a:buNone/>
            </a:pPr>
            <a:endParaRPr lang="en-US" dirty="0">
              <a:solidFill>
                <a:srgbClr val="433A50"/>
              </a:solidFill>
            </a:endParaRPr>
          </a:p>
        </p:txBody>
      </p:sp>
      <p:pic>
        <p:nvPicPr>
          <p:cNvPr id="4098" name="Picture 2" descr="Abdellah Taia, homosexuel enver en contre tous">
            <a:extLst>
              <a:ext uri="{FF2B5EF4-FFF2-40B4-BE49-F238E27FC236}">
                <a16:creationId xmlns:a16="http://schemas.microsoft.com/office/drawing/2014/main" id="{7D6DF4D6-7B00-314B-8AE0-F9B5A3E22C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9" r="1" b="1"/>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56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F57D-9483-7A4C-8045-AA56C4DFFE82}"/>
              </a:ext>
            </a:extLst>
          </p:cNvPr>
          <p:cNvSpPr>
            <a:spLocks noGrp="1"/>
          </p:cNvSpPr>
          <p:nvPr>
            <p:ph type="title"/>
          </p:nvPr>
        </p:nvSpPr>
        <p:spPr>
          <a:xfrm>
            <a:off x="804672" y="2404872"/>
            <a:ext cx="3044950" cy="1627792"/>
          </a:xfrm>
        </p:spPr>
        <p:txBody>
          <a:bodyPr vert="horz" lIns="274320" tIns="182880" rIns="274320" bIns="182880" rtlCol="0" anchor="ctr" anchorCtr="1">
            <a:normAutofit fontScale="90000"/>
          </a:bodyPr>
          <a:lstStyle/>
          <a:p>
            <a:r>
              <a:rPr lang="en-US" dirty="0"/>
              <a:t>‘Jean Genet </a:t>
            </a:r>
            <a:br>
              <a:rPr lang="en-US" dirty="0"/>
            </a:br>
            <a:r>
              <a:rPr lang="en-US" dirty="0"/>
              <a:t>A Moroccan saint’, </a:t>
            </a:r>
            <a:r>
              <a:rPr lang="en-US" i="1" dirty="0" err="1"/>
              <a:t>Nejma</a:t>
            </a:r>
            <a:r>
              <a:rPr lang="en-US" i="1" dirty="0"/>
              <a:t>,</a:t>
            </a:r>
            <a:r>
              <a:rPr lang="en-US" dirty="0"/>
              <a:t> 2011</a:t>
            </a:r>
          </a:p>
        </p:txBody>
      </p:sp>
      <p:pic>
        <p:nvPicPr>
          <p:cNvPr id="1029" name="Picture 2" descr="Image result for nejma genet">
            <a:hlinkClick r:id="rId2"/>
            <a:extLst>
              <a:ext uri="{FF2B5EF4-FFF2-40B4-BE49-F238E27FC236}">
                <a16:creationId xmlns:a16="http://schemas.microsoft.com/office/drawing/2014/main" id="{85EEF9EC-68AB-EF4B-9F75-C0FE01CEB2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48384" y="570544"/>
            <a:ext cx="7547079" cy="571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67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5A7A-628D-D54A-8E1C-2CF8E349B1E1}"/>
              </a:ext>
            </a:extLst>
          </p:cNvPr>
          <p:cNvSpPr>
            <a:spLocks noGrp="1"/>
          </p:cNvSpPr>
          <p:nvPr>
            <p:ph type="title"/>
          </p:nvPr>
        </p:nvSpPr>
        <p:spPr>
          <a:xfrm>
            <a:off x="804672" y="2404872"/>
            <a:ext cx="3044950" cy="1645920"/>
          </a:xfrm>
        </p:spPr>
        <p:txBody>
          <a:bodyPr vert="horz" lIns="274320" tIns="182880" rIns="274320" bIns="182880" rtlCol="0" anchor="ctr" anchorCtr="1">
            <a:normAutofit/>
          </a:bodyPr>
          <a:lstStyle/>
          <a:p>
            <a:r>
              <a:rPr lang="en-US" sz="1500"/>
              <a:t>Jean Genet’s Tomb</a:t>
            </a:r>
            <a:br>
              <a:rPr lang="en-US" sz="1500"/>
            </a:br>
            <a:r>
              <a:rPr lang="en-US" sz="1500"/>
              <a:t>Larache, Morocco (photograph taken on my visit in 2018)</a:t>
            </a:r>
          </a:p>
        </p:txBody>
      </p:sp>
      <p:pic>
        <p:nvPicPr>
          <p:cNvPr id="8" name="Content Placeholder 4">
            <a:extLst>
              <a:ext uri="{FF2B5EF4-FFF2-40B4-BE49-F238E27FC236}">
                <a16:creationId xmlns:a16="http://schemas.microsoft.com/office/drawing/2014/main" id="{15EA78D7-5A58-6246-931A-11170FBD09D9}"/>
              </a:ext>
            </a:extLst>
          </p:cNvPr>
          <p:cNvPicPr>
            <a:picLocks noChangeAspect="1"/>
          </p:cNvPicPr>
          <p:nvPr/>
        </p:nvPicPr>
        <p:blipFill rotWithShape="1">
          <a:blip r:embed="rId2"/>
          <a:srcRect t="8592" r="1" b="23172"/>
          <a:stretch/>
        </p:blipFill>
        <p:spPr>
          <a:xfrm>
            <a:off x="4654296" y="10"/>
            <a:ext cx="7537703" cy="6857990"/>
          </a:xfrm>
          <a:prstGeom prst="rect">
            <a:avLst/>
          </a:prstGeom>
        </p:spPr>
      </p:pic>
    </p:spTree>
    <p:extLst>
      <p:ext uri="{BB962C8B-B14F-4D97-AF65-F5344CB8AC3E}">
        <p14:creationId xmlns:p14="http://schemas.microsoft.com/office/powerpoint/2010/main" val="76758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ontent Placeholder 14" descr="A person standing on a sandy beach&#10;&#10;Description automatically generated">
            <a:extLst>
              <a:ext uri="{FF2B5EF4-FFF2-40B4-BE49-F238E27FC236}">
                <a16:creationId xmlns:a16="http://schemas.microsoft.com/office/drawing/2014/main" id="{04495B46-6678-FC42-AA3F-69BE60E777EF}"/>
              </a:ext>
            </a:extLst>
          </p:cNvPr>
          <p:cNvPicPr>
            <a:picLocks noGrp="1" noChangeAspect="1"/>
          </p:cNvPicPr>
          <p:nvPr>
            <p:ph idx="1"/>
          </p:nvPr>
        </p:nvPicPr>
        <p:blipFill rotWithShape="1">
          <a:blip r:embed="rId2"/>
          <a:srcRect t="25000"/>
          <a:stretch/>
        </p:blipFill>
        <p:spPr>
          <a:xfrm>
            <a:off x="1999488" y="1124712"/>
            <a:ext cx="8193024" cy="4608576"/>
          </a:xfrm>
          <a:prstGeom prst="rect">
            <a:avLst/>
          </a:prstGeom>
        </p:spPr>
      </p:pic>
    </p:spTree>
    <p:extLst>
      <p:ext uri="{BB962C8B-B14F-4D97-AF65-F5344CB8AC3E}">
        <p14:creationId xmlns:p14="http://schemas.microsoft.com/office/powerpoint/2010/main" val="98204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rge white building&#10;&#10;Description automatically generated">
            <a:extLst>
              <a:ext uri="{FF2B5EF4-FFF2-40B4-BE49-F238E27FC236}">
                <a16:creationId xmlns:a16="http://schemas.microsoft.com/office/drawing/2014/main" id="{E1A60BB3-2993-7042-A106-65703D0DA2B0}"/>
              </a:ext>
            </a:extLst>
          </p:cNvPr>
          <p:cNvPicPr>
            <a:picLocks noGrp="1" noChangeAspect="1"/>
          </p:cNvPicPr>
          <p:nvPr>
            <p:ph idx="1"/>
          </p:nvPr>
        </p:nvPicPr>
        <p:blipFill rotWithShape="1">
          <a:blip r:embed="rId2"/>
          <a:srcRect t="25000"/>
          <a:stretch/>
        </p:blipFill>
        <p:spPr>
          <a:xfrm>
            <a:off x="1999488" y="1124712"/>
            <a:ext cx="8193024" cy="4608576"/>
          </a:xfrm>
          <a:prstGeom prst="rect">
            <a:avLst/>
          </a:prstGeom>
        </p:spPr>
      </p:pic>
    </p:spTree>
    <p:extLst>
      <p:ext uri="{BB962C8B-B14F-4D97-AF65-F5344CB8AC3E}">
        <p14:creationId xmlns:p14="http://schemas.microsoft.com/office/powerpoint/2010/main" val="4064079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477A-ED0B-5D46-931F-A21A0FA3C33D}"/>
              </a:ext>
            </a:extLst>
          </p:cNvPr>
          <p:cNvSpPr>
            <a:spLocks noGrp="1"/>
          </p:cNvSpPr>
          <p:nvPr>
            <p:ph type="title"/>
          </p:nvPr>
        </p:nvSpPr>
        <p:spPr/>
        <p:txBody>
          <a:bodyPr>
            <a:noAutofit/>
          </a:bodyPr>
          <a:lstStyle/>
          <a:p>
            <a:r>
              <a:rPr lang="en-US" sz="2000" dirty="0" err="1"/>
              <a:t>Abdellah</a:t>
            </a:r>
            <a:r>
              <a:rPr lang="en-US" sz="2000" dirty="0"/>
              <a:t> </a:t>
            </a:r>
            <a:r>
              <a:rPr lang="en-US" sz="2000" dirty="0" err="1"/>
              <a:t>Taïa</a:t>
            </a:r>
            <a:r>
              <a:rPr lang="en-US" sz="2000" dirty="0"/>
              <a:t>, Preface to </a:t>
            </a:r>
            <a:br>
              <a:rPr lang="en-US" sz="2000" dirty="0"/>
            </a:br>
            <a:r>
              <a:rPr lang="en-US" sz="2000" dirty="0"/>
              <a:t>‘Jean Genet un saint marocain’, </a:t>
            </a:r>
            <a:r>
              <a:rPr lang="en-US" sz="2000" i="1" dirty="0" err="1"/>
              <a:t>Nejma</a:t>
            </a:r>
            <a:r>
              <a:rPr lang="en-US" sz="2000" dirty="0"/>
              <a:t>, </a:t>
            </a:r>
            <a:br>
              <a:rPr lang="en-US" sz="2000" dirty="0"/>
            </a:br>
            <a:r>
              <a:rPr lang="en-US" sz="2000" dirty="0"/>
              <a:t>(Tangiers: </a:t>
            </a:r>
            <a:r>
              <a:rPr lang="en-US" sz="2000" dirty="0" err="1"/>
              <a:t>Librairie</a:t>
            </a:r>
            <a:r>
              <a:rPr lang="en-US" sz="2000" dirty="0"/>
              <a:t> des </a:t>
            </a:r>
            <a:r>
              <a:rPr lang="en-US" sz="2000" dirty="0" err="1"/>
              <a:t>Colonnes</a:t>
            </a:r>
            <a:r>
              <a:rPr lang="en-US" sz="2000" dirty="0"/>
              <a:t>, 2011), p.6.</a:t>
            </a:r>
          </a:p>
        </p:txBody>
      </p:sp>
      <p:sp>
        <p:nvSpPr>
          <p:cNvPr id="3" name="Content Placeholder 2">
            <a:extLst>
              <a:ext uri="{FF2B5EF4-FFF2-40B4-BE49-F238E27FC236}">
                <a16:creationId xmlns:a16="http://schemas.microsoft.com/office/drawing/2014/main" id="{7C47A6EF-0EEF-104C-8559-70F4747C9706}"/>
              </a:ext>
            </a:extLst>
          </p:cNvPr>
          <p:cNvSpPr>
            <a:spLocks noGrp="1"/>
          </p:cNvSpPr>
          <p:nvPr>
            <p:ph idx="1"/>
          </p:nvPr>
        </p:nvSpPr>
        <p:spPr>
          <a:xfrm>
            <a:off x="2231136" y="2638044"/>
            <a:ext cx="7947580" cy="3955261"/>
          </a:xfrm>
        </p:spPr>
        <p:txBody>
          <a:bodyPr>
            <a:normAutofit/>
          </a:bodyPr>
          <a:lstStyle/>
          <a:p>
            <a:pPr marL="0" indent="0">
              <a:buNone/>
            </a:pPr>
            <a:r>
              <a:rPr lang="en-GB" dirty="0"/>
              <a:t>Jean Genet, since the beginning, since he saw Tangiers for the first time in the thirties, is back home. Living. Dead. A spirit. A genie. […] I knew of him, well before reading his books. I knew him well before being impressed by his immense literary talent, his style, his depths. Far before deciding that I would also be his faithful servant, his friend, his tightrope walker, his lover, his poor Moroccan. My mother, </a:t>
            </a:r>
            <a:r>
              <a:rPr lang="en-GB" dirty="0" err="1"/>
              <a:t>M’Barka</a:t>
            </a:r>
            <a:r>
              <a:rPr lang="en-GB" dirty="0"/>
              <a:t>, knew of him. This woman from the back of beyond, who never learned to read or write, was in communion with him. Someone had spoken to her of this writer. It was she who wanted to bring me to visit his tomb. For good luck. It was she who put me on the path to Jean Genet. I simply followed her advice, and today, in </a:t>
            </a:r>
            <a:r>
              <a:rPr lang="en-GB" i="1" dirty="0" err="1"/>
              <a:t>Nejma</a:t>
            </a:r>
            <a:r>
              <a:rPr lang="en-GB" dirty="0"/>
              <a:t>, alongside other writers and photographers, I am celebrating this good and cruel man with the words of my mother, through her way of reinventing the rituals, overstepping the mark, and the gods. </a:t>
            </a:r>
          </a:p>
        </p:txBody>
      </p:sp>
    </p:spTree>
    <p:extLst>
      <p:ext uri="{BB962C8B-B14F-4D97-AF65-F5344CB8AC3E}">
        <p14:creationId xmlns:p14="http://schemas.microsoft.com/office/powerpoint/2010/main" val="1812952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AA71-EB82-2641-8917-FAF73AB67D32}"/>
              </a:ext>
            </a:extLst>
          </p:cNvPr>
          <p:cNvSpPr>
            <a:spLocks noGrp="1"/>
          </p:cNvSpPr>
          <p:nvPr>
            <p:ph type="title"/>
          </p:nvPr>
        </p:nvSpPr>
        <p:spPr/>
        <p:txBody>
          <a:bodyPr/>
          <a:lstStyle/>
          <a:p>
            <a:r>
              <a:rPr lang="en-US" dirty="0"/>
              <a:t>Edward Said, </a:t>
            </a:r>
            <a:r>
              <a:rPr lang="en-US" i="1" dirty="0"/>
              <a:t>on late style </a:t>
            </a:r>
            <a:r>
              <a:rPr lang="en-US" dirty="0"/>
              <a:t>(2006) pp.55 – 56.</a:t>
            </a:r>
          </a:p>
        </p:txBody>
      </p:sp>
      <p:sp>
        <p:nvSpPr>
          <p:cNvPr id="3" name="Content Placeholder 2">
            <a:extLst>
              <a:ext uri="{FF2B5EF4-FFF2-40B4-BE49-F238E27FC236}">
                <a16:creationId xmlns:a16="http://schemas.microsoft.com/office/drawing/2014/main" id="{61337FAF-A838-694D-8824-2907F9E8EC8A}"/>
              </a:ext>
            </a:extLst>
          </p:cNvPr>
          <p:cNvSpPr>
            <a:spLocks noGrp="1"/>
          </p:cNvSpPr>
          <p:nvPr>
            <p:ph idx="1"/>
          </p:nvPr>
        </p:nvSpPr>
        <p:spPr/>
        <p:txBody>
          <a:bodyPr/>
          <a:lstStyle/>
          <a:p>
            <a:r>
              <a:rPr lang="en-GB" dirty="0"/>
              <a:t>Does his love for the Palestinians nevertheless amount to a kind of overturned or exploded Orientalism? Or is it a sort of reformulated colonialist love of handsomely dark young men? Genet did allow his love for Arabs to be his approach to them, but there is no indication that he aspired to a special position, like some benevolent White Father, when he was with them or wrote about them […] In the context of a dominant Orientalism that commanded, codified, articulated virtually all Western knowledge and experience of the Arab/Islamic world, there is something quietly but heroically subversive about Genet’s extraordinary relationship with the Arabs.</a:t>
            </a:r>
          </a:p>
          <a:p>
            <a:r>
              <a:rPr lang="fr-FR" dirty="0" err="1"/>
              <a:t>Said</a:t>
            </a:r>
            <a:r>
              <a:rPr lang="fr-FR" dirty="0"/>
              <a:t>, </a:t>
            </a:r>
            <a:r>
              <a:rPr lang="fr-FR" i="1" dirty="0"/>
              <a:t>On </a:t>
            </a:r>
            <a:r>
              <a:rPr lang="fr-FR" i="1" dirty="0" err="1"/>
              <a:t>Late</a:t>
            </a:r>
            <a:r>
              <a:rPr lang="fr-FR" i="1" dirty="0"/>
              <a:t> style</a:t>
            </a:r>
            <a:r>
              <a:rPr lang="fr-FR" dirty="0"/>
              <a:t>, 55 – 56.</a:t>
            </a:r>
            <a:endParaRPr lang="en-GB" dirty="0"/>
          </a:p>
          <a:p>
            <a:pPr marL="0" indent="0">
              <a:buNone/>
            </a:pPr>
            <a:endParaRPr lang="en-US" dirty="0"/>
          </a:p>
        </p:txBody>
      </p:sp>
    </p:spTree>
    <p:extLst>
      <p:ext uri="{BB962C8B-B14F-4D97-AF65-F5344CB8AC3E}">
        <p14:creationId xmlns:p14="http://schemas.microsoft.com/office/powerpoint/2010/main" val="950750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3EC2-517A-DB45-AA27-188291184C11}"/>
              </a:ext>
            </a:extLst>
          </p:cNvPr>
          <p:cNvSpPr>
            <a:spLocks noGrp="1"/>
          </p:cNvSpPr>
          <p:nvPr>
            <p:ph type="title"/>
          </p:nvPr>
        </p:nvSpPr>
        <p:spPr/>
        <p:txBody>
          <a:bodyPr>
            <a:noAutofit/>
          </a:bodyPr>
          <a:lstStyle/>
          <a:p>
            <a:r>
              <a:rPr lang="en-US" sz="2400" dirty="0"/>
              <a:t>Desiring Arabs and the entanglement of sexual-racial-national discourse</a:t>
            </a:r>
          </a:p>
        </p:txBody>
      </p:sp>
      <p:sp>
        <p:nvSpPr>
          <p:cNvPr id="3" name="Content Placeholder 2">
            <a:extLst>
              <a:ext uri="{FF2B5EF4-FFF2-40B4-BE49-F238E27FC236}">
                <a16:creationId xmlns:a16="http://schemas.microsoft.com/office/drawing/2014/main" id="{2306DEC6-5493-BC48-AFB8-3ED099877E44}"/>
              </a:ext>
            </a:extLst>
          </p:cNvPr>
          <p:cNvSpPr>
            <a:spLocks noGrp="1"/>
          </p:cNvSpPr>
          <p:nvPr>
            <p:ph idx="1"/>
          </p:nvPr>
        </p:nvSpPr>
        <p:spPr>
          <a:xfrm>
            <a:off x="682171" y="2638044"/>
            <a:ext cx="10769600" cy="3762756"/>
          </a:xfrm>
        </p:spPr>
        <p:txBody>
          <a:bodyPr/>
          <a:lstStyle/>
          <a:p>
            <a:r>
              <a:rPr lang="en-US" dirty="0"/>
              <a:t>Fetishization of Arab sexuality (Todd Shepherd, </a:t>
            </a:r>
            <a:r>
              <a:rPr lang="en-US" i="1" dirty="0"/>
              <a:t>Sex, France, and Arab Men, 1962–1979, 2017) or </a:t>
            </a:r>
            <a:r>
              <a:rPr lang="en-US" dirty="0" err="1"/>
              <a:t>Mehammed</a:t>
            </a:r>
            <a:r>
              <a:rPr lang="en-US" dirty="0"/>
              <a:t> Amadeus Mack</a:t>
            </a:r>
            <a:r>
              <a:rPr lang="en-US" i="1" dirty="0"/>
              <a:t>, </a:t>
            </a:r>
            <a:r>
              <a:rPr lang="en-US" i="1" dirty="0" err="1"/>
              <a:t>Sexagon</a:t>
            </a:r>
            <a:r>
              <a:rPr lang="en-US" i="1" dirty="0"/>
              <a:t> </a:t>
            </a:r>
            <a:r>
              <a:rPr lang="en-US" i="1" dirty="0" err="1"/>
              <a:t>Sexagon</a:t>
            </a:r>
            <a:r>
              <a:rPr lang="en-US" i="1" dirty="0"/>
              <a:t>: Muslims, France, and the Sexualization of National Culture, </a:t>
            </a:r>
            <a:r>
              <a:rPr lang="en-US" dirty="0"/>
              <a:t>2017)</a:t>
            </a:r>
          </a:p>
          <a:p>
            <a:r>
              <a:rPr lang="en-US" dirty="0"/>
              <a:t>Western orientalism – Edward Said</a:t>
            </a:r>
          </a:p>
          <a:p>
            <a:r>
              <a:rPr lang="en-US" dirty="0"/>
              <a:t>Said</a:t>
            </a:r>
            <a:r>
              <a:rPr lang="en-GB" dirty="0"/>
              <a:t> exonerates Genet’s love of Arabs as his reason for entering into political coalition, while Ivan </a:t>
            </a:r>
            <a:r>
              <a:rPr lang="en-GB" dirty="0" err="1"/>
              <a:t>Jablonka</a:t>
            </a:r>
            <a:r>
              <a:rPr lang="en-GB" dirty="0"/>
              <a:t> argues that because ‘[H]e praised the erotic charge of the revolt and the beauty of the fighters [...] we no longer know if Genet’s support is political or sexual’, ‘Les </a:t>
            </a:r>
            <a:r>
              <a:rPr lang="en-GB" dirty="0" err="1"/>
              <a:t>vérités</a:t>
            </a:r>
            <a:r>
              <a:rPr lang="en-GB" dirty="0"/>
              <a:t> </a:t>
            </a:r>
            <a:r>
              <a:rPr lang="en-GB" dirty="0" err="1"/>
              <a:t>inavouables</a:t>
            </a:r>
            <a:r>
              <a:rPr lang="en-GB" dirty="0"/>
              <a:t> de Jean Genet (Paris: </a:t>
            </a:r>
            <a:r>
              <a:rPr lang="en-GB" dirty="0" err="1"/>
              <a:t>Seuil</a:t>
            </a:r>
            <a:r>
              <a:rPr lang="en-GB" dirty="0"/>
              <a:t>, 2004), p. 18.</a:t>
            </a:r>
          </a:p>
          <a:p>
            <a:r>
              <a:rPr lang="en-GB" dirty="0"/>
              <a:t>‘</a:t>
            </a:r>
            <a:r>
              <a:rPr lang="en-US" dirty="0"/>
              <a:t>Rex </a:t>
            </a:r>
            <a:r>
              <a:rPr lang="en-US" dirty="0" err="1"/>
              <a:t>Wockner</a:t>
            </a:r>
            <a:r>
              <a:rPr lang="en-US" dirty="0"/>
              <a:t> – Gay International seeks to stabilize the </a:t>
            </a:r>
            <a:r>
              <a:rPr lang="en-US" dirty="0" err="1"/>
              <a:t>polymorphousness</a:t>
            </a:r>
            <a:r>
              <a:rPr lang="en-US" dirty="0"/>
              <a:t> that confounds gay and straight sexual epistemology. </a:t>
            </a:r>
          </a:p>
        </p:txBody>
      </p:sp>
    </p:spTree>
    <p:extLst>
      <p:ext uri="{BB962C8B-B14F-4D97-AF65-F5344CB8AC3E}">
        <p14:creationId xmlns:p14="http://schemas.microsoft.com/office/powerpoint/2010/main" val="202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C3968B-576E-3C4C-87B0-0F59BDDE4A80}"/>
              </a:ext>
            </a:extLst>
          </p:cNvPr>
          <p:cNvSpPr>
            <a:spLocks noGrp="1"/>
          </p:cNvSpPr>
          <p:nvPr>
            <p:ph type="ctrTitle"/>
          </p:nvPr>
        </p:nvSpPr>
        <p:spPr>
          <a:xfrm>
            <a:off x="693680" y="732250"/>
            <a:ext cx="4620584" cy="2359293"/>
          </a:xfrm>
        </p:spPr>
        <p:txBody>
          <a:bodyPr>
            <a:normAutofit/>
          </a:bodyPr>
          <a:lstStyle/>
          <a:p>
            <a:pPr algn="l"/>
            <a:r>
              <a:rPr lang="en-US" sz="4400" dirty="0" err="1"/>
              <a:t>Abdellah</a:t>
            </a:r>
            <a:r>
              <a:rPr lang="en-US" sz="4400" dirty="0"/>
              <a:t> </a:t>
            </a:r>
            <a:r>
              <a:rPr lang="en-US" sz="4400" dirty="0" err="1"/>
              <a:t>Taïa</a:t>
            </a:r>
            <a:r>
              <a:rPr lang="en-US" sz="4400" dirty="0"/>
              <a:t> (1973 – )</a:t>
            </a:r>
          </a:p>
        </p:txBody>
      </p:sp>
      <p:sp>
        <p:nvSpPr>
          <p:cNvPr id="7" name="Subtitle 6">
            <a:extLst>
              <a:ext uri="{FF2B5EF4-FFF2-40B4-BE49-F238E27FC236}">
                <a16:creationId xmlns:a16="http://schemas.microsoft.com/office/drawing/2014/main" id="{4DD500B1-5E17-594A-A94F-32D10D88701A}"/>
              </a:ext>
            </a:extLst>
          </p:cNvPr>
          <p:cNvSpPr>
            <a:spLocks noGrp="1"/>
          </p:cNvSpPr>
          <p:nvPr>
            <p:ph type="subTitle" idx="1"/>
          </p:nvPr>
        </p:nvSpPr>
        <p:spPr>
          <a:xfrm>
            <a:off x="693680" y="4209143"/>
            <a:ext cx="4620584" cy="1916607"/>
          </a:xfrm>
        </p:spPr>
        <p:txBody>
          <a:bodyPr>
            <a:normAutofit/>
          </a:bodyPr>
          <a:lstStyle/>
          <a:p>
            <a:pPr algn="l"/>
            <a:r>
              <a:rPr lang="en-US" sz="3200" dirty="0"/>
              <a:t>Queer diaspora and transnational French homosexuality</a:t>
            </a:r>
          </a:p>
          <a:p>
            <a:pPr algn="l"/>
            <a:endParaRPr lang="en-US" dirty="0"/>
          </a:p>
        </p:txBody>
      </p:sp>
      <p:pic>
        <p:nvPicPr>
          <p:cNvPr id="5" name="Content Placeholder 4" descr="A person standing in front of a blue wall&#10;&#10;Description automatically generated with medium confidence">
            <a:extLst>
              <a:ext uri="{FF2B5EF4-FFF2-40B4-BE49-F238E27FC236}">
                <a16:creationId xmlns:a16="http://schemas.microsoft.com/office/drawing/2014/main" id="{089019E7-7051-1A49-80B0-0E2B56223316}"/>
              </a:ext>
            </a:extLst>
          </p:cNvPr>
          <p:cNvPicPr>
            <a:picLocks noGrp="1" noChangeAspect="1"/>
          </p:cNvPicPr>
          <p:nvPr>
            <p:ph idx="4294967295"/>
          </p:nvPr>
        </p:nvPicPr>
        <p:blipFill rotWithShape="1">
          <a:blip r:embed="rId2"/>
          <a:srcRect r="2" b="23230"/>
          <a:stretch/>
        </p:blipFill>
        <p:spPr>
          <a:xfrm>
            <a:off x="6229350" y="0"/>
            <a:ext cx="596265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1791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C464-E34B-D84B-8BA6-2CD7732464D1}"/>
              </a:ext>
            </a:extLst>
          </p:cNvPr>
          <p:cNvSpPr>
            <a:spLocks noGrp="1"/>
          </p:cNvSpPr>
          <p:nvPr>
            <p:ph type="title"/>
          </p:nvPr>
        </p:nvSpPr>
        <p:spPr>
          <a:xfrm>
            <a:off x="804672" y="978776"/>
            <a:ext cx="5925310" cy="1174991"/>
          </a:xfrm>
        </p:spPr>
        <p:txBody>
          <a:bodyPr>
            <a:normAutofit/>
          </a:bodyPr>
          <a:lstStyle/>
          <a:p>
            <a:r>
              <a:rPr lang="en-US" sz="2400"/>
              <a:t>Jasbir Puar (2007)</a:t>
            </a:r>
          </a:p>
        </p:txBody>
      </p:sp>
      <p:sp>
        <p:nvSpPr>
          <p:cNvPr id="3" name="Content Placeholder 2">
            <a:extLst>
              <a:ext uri="{FF2B5EF4-FFF2-40B4-BE49-F238E27FC236}">
                <a16:creationId xmlns:a16="http://schemas.microsoft.com/office/drawing/2014/main" id="{770D6504-3CE7-084E-9619-3053AA973E67}"/>
              </a:ext>
            </a:extLst>
          </p:cNvPr>
          <p:cNvSpPr>
            <a:spLocks noGrp="1"/>
          </p:cNvSpPr>
          <p:nvPr>
            <p:ph idx="1"/>
          </p:nvPr>
        </p:nvSpPr>
        <p:spPr>
          <a:xfrm>
            <a:off x="804672" y="2640692"/>
            <a:ext cx="5925310" cy="3255252"/>
          </a:xfrm>
        </p:spPr>
        <p:txBody>
          <a:bodyPr>
            <a:normAutofit/>
          </a:bodyPr>
          <a:lstStyle/>
          <a:p>
            <a:pPr marL="0" indent="0">
              <a:buNone/>
            </a:pPr>
            <a:r>
              <a:rPr lang="en-US" sz="2800" dirty="0" err="1"/>
              <a:t>Homonationalism</a:t>
            </a:r>
            <a:r>
              <a:rPr lang="en-US" sz="2800" dirty="0"/>
              <a:t> is a form of sexual exceptionalism – the emergence of national homosexuality […] it becomes a regulatory script not only of normative gayness, queerness, or homosexuality, but also of the racial and national norms that reinforce these sexual subjects (Puar, 2007, p.2).</a:t>
            </a:r>
          </a:p>
        </p:txBody>
      </p:sp>
      <p:pic>
        <p:nvPicPr>
          <p:cNvPr id="7170" name="Picture 2" descr="Terrorist Assemblages">
            <a:extLst>
              <a:ext uri="{FF2B5EF4-FFF2-40B4-BE49-F238E27FC236}">
                <a16:creationId xmlns:a16="http://schemas.microsoft.com/office/drawing/2014/main" id="{223EFF8C-02EA-F14A-88CA-42B1FAD0DD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09"/>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767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3A9B-44AA-7D4D-9B19-B1433ED36ADE}"/>
              </a:ext>
            </a:extLst>
          </p:cNvPr>
          <p:cNvSpPr>
            <a:spLocks noGrp="1"/>
          </p:cNvSpPr>
          <p:nvPr>
            <p:ph type="title"/>
          </p:nvPr>
        </p:nvSpPr>
        <p:spPr/>
        <p:txBody>
          <a:bodyPr/>
          <a:lstStyle/>
          <a:p>
            <a:r>
              <a:rPr lang="en-US" dirty="0"/>
              <a:t>Homosexuality explained to my mother (July 2012)</a:t>
            </a:r>
          </a:p>
        </p:txBody>
      </p:sp>
      <p:sp>
        <p:nvSpPr>
          <p:cNvPr id="3" name="Content Placeholder 2">
            <a:extLst>
              <a:ext uri="{FF2B5EF4-FFF2-40B4-BE49-F238E27FC236}">
                <a16:creationId xmlns:a16="http://schemas.microsoft.com/office/drawing/2014/main" id="{57DD16F2-BABC-9E4C-BCAD-5668A5A5FF44}"/>
              </a:ext>
            </a:extLst>
          </p:cNvPr>
          <p:cNvSpPr>
            <a:spLocks noGrp="1"/>
          </p:cNvSpPr>
          <p:nvPr>
            <p:ph idx="1"/>
          </p:nvPr>
        </p:nvSpPr>
        <p:spPr/>
        <p:txBody>
          <a:bodyPr/>
          <a:lstStyle/>
          <a:p>
            <a:pPr marL="0" indent="0">
              <a:buNone/>
            </a:pPr>
            <a:r>
              <a:rPr lang="en-GB" dirty="0"/>
              <a:t>I know I am scandalous. To you. And to those around you: </a:t>
            </a:r>
            <a:r>
              <a:rPr lang="en-GB" dirty="0" err="1"/>
              <a:t>neighbors</a:t>
            </a:r>
            <a:r>
              <a:rPr lang="en-GB" dirty="0"/>
              <a:t>, colleagues, friends, mothers-in-law... I know to what degree I'm involuntarily causing you harm, giving you worry. I expose myself by signing my real first name and my real last name. And I expose you along with me. I drag you along on this adventure, which is just the beginning for me and for people like me: To exist, finally! To come out of the shadows, head held high! To tell the truth, my truth! To be: </a:t>
            </a:r>
            <a:r>
              <a:rPr lang="en-GB" dirty="0" err="1"/>
              <a:t>Abdellah</a:t>
            </a:r>
            <a:r>
              <a:rPr lang="en-GB" dirty="0"/>
              <a:t>. To be: </a:t>
            </a:r>
            <a:r>
              <a:rPr lang="en-GB" dirty="0" err="1"/>
              <a:t>Taïa</a:t>
            </a:r>
            <a:r>
              <a:rPr lang="en-GB" dirty="0"/>
              <a:t>. To be both. Alone. Yet not alone at the same time.</a:t>
            </a:r>
          </a:p>
          <a:p>
            <a:pPr marL="0" indent="0">
              <a:buNone/>
            </a:pPr>
            <a:endParaRPr lang="en-GB" dirty="0"/>
          </a:p>
          <a:p>
            <a:pPr marL="0" indent="0">
              <a:buNone/>
            </a:pPr>
            <a:r>
              <a:rPr lang="en-GB" dirty="0"/>
              <a:t>How does </a:t>
            </a:r>
            <a:r>
              <a:rPr lang="en-GB" dirty="0" err="1"/>
              <a:t>Taia</a:t>
            </a:r>
            <a:r>
              <a:rPr lang="en-GB" dirty="0"/>
              <a:t> use literary fragmentation to speak violently? </a:t>
            </a:r>
          </a:p>
          <a:p>
            <a:pPr marL="0" indent="0">
              <a:buNone/>
            </a:pPr>
            <a:r>
              <a:rPr lang="en-GB" dirty="0"/>
              <a:t>How does he express a sense of self?</a:t>
            </a:r>
          </a:p>
          <a:p>
            <a:pPr marL="0" indent="0">
              <a:buNone/>
            </a:pPr>
            <a:r>
              <a:rPr lang="en-GB" dirty="0"/>
              <a:t>Is his minimalistic aesthetic important?</a:t>
            </a:r>
            <a:endParaRPr lang="en-US" dirty="0"/>
          </a:p>
        </p:txBody>
      </p:sp>
    </p:spTree>
    <p:extLst>
      <p:ext uri="{BB962C8B-B14F-4D97-AF65-F5344CB8AC3E}">
        <p14:creationId xmlns:p14="http://schemas.microsoft.com/office/powerpoint/2010/main" val="160174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BC99-6B78-7B4B-B37A-0852642B5C0D}"/>
              </a:ext>
            </a:extLst>
          </p:cNvPr>
          <p:cNvSpPr>
            <a:spLocks noGrp="1"/>
          </p:cNvSpPr>
          <p:nvPr>
            <p:ph type="title"/>
          </p:nvPr>
        </p:nvSpPr>
        <p:spPr/>
        <p:txBody>
          <a:bodyPr/>
          <a:lstStyle/>
          <a:p>
            <a:r>
              <a:rPr lang="en-US" dirty="0"/>
              <a:t>Literary fragmentation</a:t>
            </a:r>
          </a:p>
        </p:txBody>
      </p:sp>
      <p:sp>
        <p:nvSpPr>
          <p:cNvPr id="3" name="Content Placeholder 2">
            <a:extLst>
              <a:ext uri="{FF2B5EF4-FFF2-40B4-BE49-F238E27FC236}">
                <a16:creationId xmlns:a16="http://schemas.microsoft.com/office/drawing/2014/main" id="{F8495E57-4DF3-2241-AD41-8644EF3158F1}"/>
              </a:ext>
            </a:extLst>
          </p:cNvPr>
          <p:cNvSpPr>
            <a:spLocks noGrp="1"/>
          </p:cNvSpPr>
          <p:nvPr>
            <p:ph idx="1"/>
          </p:nvPr>
        </p:nvSpPr>
        <p:spPr/>
        <p:txBody>
          <a:bodyPr/>
          <a:lstStyle/>
          <a:p>
            <a:pPr marL="0" indent="0">
              <a:buNone/>
            </a:pPr>
            <a:r>
              <a:rPr lang="en-GB" dirty="0"/>
              <a:t>The fragments are classic </a:t>
            </a:r>
            <a:r>
              <a:rPr lang="en-GB" dirty="0" err="1"/>
              <a:t>Taïa</a:t>
            </a:r>
            <a:r>
              <a:rPr lang="en-GB" dirty="0"/>
              <a:t>. He uses them to dig into the page and to get at something that smooth-rolling sentences can’t: “To tell the truth, my truth! To be: </a:t>
            </a:r>
            <a:r>
              <a:rPr lang="en-GB" dirty="0" err="1"/>
              <a:t>Abdellah</a:t>
            </a:r>
            <a:r>
              <a:rPr lang="en-GB" dirty="0"/>
              <a:t>. To be: </a:t>
            </a:r>
            <a:r>
              <a:rPr lang="en-GB" dirty="0" err="1"/>
              <a:t>Taïa</a:t>
            </a:r>
            <a:r>
              <a:rPr lang="en-GB" dirty="0"/>
              <a:t>. To be both. Alone. Yet not alone at the same time,” he tells his family, in “Homosexuality Explained to my Mother.” These fragments are everywhere in his novels and essays, and what can easily be a blunt tool—one that draws more attention to itself than to the job at hand—is instead a fine instrument</a:t>
            </a:r>
            <a:endParaRPr lang="en-US" dirty="0"/>
          </a:p>
        </p:txBody>
      </p:sp>
    </p:spTree>
    <p:extLst>
      <p:ext uri="{BB962C8B-B14F-4D97-AF65-F5344CB8AC3E}">
        <p14:creationId xmlns:p14="http://schemas.microsoft.com/office/powerpoint/2010/main" val="289936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CCC78-09A8-DD47-BB54-278F2D415876}"/>
              </a:ext>
            </a:extLst>
          </p:cNvPr>
          <p:cNvSpPr>
            <a:spLocks noGrp="1"/>
          </p:cNvSpPr>
          <p:nvPr>
            <p:ph type="title"/>
          </p:nvPr>
        </p:nvSpPr>
        <p:spPr/>
        <p:txBody>
          <a:bodyPr/>
          <a:lstStyle/>
          <a:p>
            <a:r>
              <a:rPr lang="en-US" dirty="0"/>
              <a:t>The importance of cinema</a:t>
            </a:r>
          </a:p>
        </p:txBody>
      </p:sp>
      <p:sp>
        <p:nvSpPr>
          <p:cNvPr id="3" name="Content Placeholder 2">
            <a:extLst>
              <a:ext uri="{FF2B5EF4-FFF2-40B4-BE49-F238E27FC236}">
                <a16:creationId xmlns:a16="http://schemas.microsoft.com/office/drawing/2014/main" id="{35CB1033-C837-2D45-AB28-F77CD73A949C}"/>
              </a:ext>
            </a:extLst>
          </p:cNvPr>
          <p:cNvSpPr>
            <a:spLocks noGrp="1"/>
          </p:cNvSpPr>
          <p:nvPr>
            <p:ph idx="1"/>
          </p:nvPr>
        </p:nvSpPr>
        <p:spPr/>
        <p:txBody>
          <a:bodyPr>
            <a:normAutofit fontScale="62500" lnSpcReduction="20000"/>
          </a:bodyPr>
          <a:lstStyle/>
          <a:p>
            <a:r>
              <a:rPr lang="en-GB" dirty="0"/>
              <a:t>TAÏA: I first encountered movies on Moroccan television when I was a child. Egyptian films are very popular in the Arab world. I still love them a lot. When I discovered that I was homosexual and that there was no possibility to change, I understood that I had to hide this really impotent part of myself. Cinema helped me to deal with affliction and this killing of myself I was experiencing.  When I was thirteen, cinema represented a space where I could be exist as </a:t>
            </a:r>
            <a:r>
              <a:rPr lang="en-GB" dirty="0" err="1"/>
              <a:t>Abdellah</a:t>
            </a:r>
            <a:r>
              <a:rPr lang="en-GB" dirty="0"/>
              <a:t>–teenager, homosexual–in silence. </a:t>
            </a:r>
          </a:p>
          <a:p>
            <a:r>
              <a:rPr lang="en-GB" dirty="0"/>
              <a:t>The movie </a:t>
            </a:r>
            <a:r>
              <a:rPr lang="en-GB" dirty="0" err="1"/>
              <a:t>theaters</a:t>
            </a:r>
            <a:r>
              <a:rPr lang="en-GB" dirty="0"/>
              <a:t> I used to go to only showed popular films, melodramas from India and martial arts movies from Hong Kong. Although they’re not considered masterpieces, these films were, for me, the essence of cinema. They entered though my body not though my intellect. These films are still in my heart and they influence for sure my way of writing and being in life. To be faithful to them is like being faithful to my family and is something I found in myself as I started writing a text or a novel.  I don’t think I am under the influence of movie directors like David Lean, Douglas </a:t>
            </a:r>
            <a:r>
              <a:rPr lang="en-GB" dirty="0" err="1"/>
              <a:t>Sirk</a:t>
            </a:r>
            <a:r>
              <a:rPr lang="en-GB" dirty="0"/>
              <a:t>, Fassbinder, or other great filmmakers. The cheap cinema is not cheap for me. </a:t>
            </a:r>
          </a:p>
          <a:p>
            <a:r>
              <a:rPr lang="en-GB" dirty="0"/>
              <a:t>Later at seventeen, I fell in love with the French movie star Isabelle Adjani. She’s French but from an Algerian father and German mother. She is very beautiful in a strange and sublime way. When I first saw her images in movie magazines I told myself, she’s possessed like my sister. I can relate to that possession. Isabelle Adjani brought me the dream of Paris.  I am not comfortable when I say I am a writer, my books seem to me like movies. They are filled with images and dreams coming from cinema and Isabelle Adjani.</a:t>
            </a:r>
          </a:p>
          <a:p>
            <a:pPr marL="0" indent="0">
              <a:buNone/>
            </a:pPr>
            <a:endParaRPr lang="en-US" dirty="0"/>
          </a:p>
        </p:txBody>
      </p:sp>
    </p:spTree>
    <p:extLst>
      <p:ext uri="{BB962C8B-B14F-4D97-AF65-F5344CB8AC3E}">
        <p14:creationId xmlns:p14="http://schemas.microsoft.com/office/powerpoint/2010/main" val="3833858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B6B7-6A7A-C54F-8388-F951FD04FF2B}"/>
              </a:ext>
            </a:extLst>
          </p:cNvPr>
          <p:cNvSpPr>
            <a:spLocks noGrp="1"/>
          </p:cNvSpPr>
          <p:nvPr>
            <p:ph type="ctrTitle"/>
          </p:nvPr>
        </p:nvSpPr>
        <p:spPr/>
        <p:txBody>
          <a:bodyPr/>
          <a:lstStyle/>
          <a:p>
            <a:r>
              <a:rPr lang="en-US" dirty="0"/>
              <a:t>Abdallah </a:t>
            </a:r>
            <a:r>
              <a:rPr lang="en-US" dirty="0" err="1"/>
              <a:t>Taïa</a:t>
            </a:r>
            <a:r>
              <a:rPr lang="en-US" dirty="0"/>
              <a:t> and queer Morocco </a:t>
            </a:r>
          </a:p>
        </p:txBody>
      </p:sp>
      <p:sp>
        <p:nvSpPr>
          <p:cNvPr id="3" name="Subtitle 2">
            <a:extLst>
              <a:ext uri="{FF2B5EF4-FFF2-40B4-BE49-F238E27FC236}">
                <a16:creationId xmlns:a16="http://schemas.microsoft.com/office/drawing/2014/main" id="{0B16FFE2-B701-A44C-8710-8461B09F2AA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4C06895-56FF-6F40-811F-DCB85A58032B}"/>
              </a:ext>
            </a:extLst>
          </p:cNvPr>
          <p:cNvPicPr>
            <a:picLocks noChangeAspect="1"/>
          </p:cNvPicPr>
          <p:nvPr/>
        </p:nvPicPr>
        <p:blipFill>
          <a:blip r:embed="rId2"/>
          <a:stretch>
            <a:fillRect/>
          </a:stretch>
        </p:blipFill>
        <p:spPr>
          <a:xfrm>
            <a:off x="0" y="66457"/>
            <a:ext cx="12192000" cy="6725085"/>
          </a:xfrm>
          <a:prstGeom prst="rect">
            <a:avLst/>
          </a:prstGeom>
        </p:spPr>
      </p:pic>
    </p:spTree>
    <p:extLst>
      <p:ext uri="{BB962C8B-B14F-4D97-AF65-F5344CB8AC3E}">
        <p14:creationId xmlns:p14="http://schemas.microsoft.com/office/powerpoint/2010/main" val="3226110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0C2C-5AF7-5746-AEA0-F64F266DDA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0E1620-D01B-6046-8635-C963B3E2E03A}"/>
              </a:ext>
            </a:extLst>
          </p:cNvPr>
          <p:cNvSpPr>
            <a:spLocks noGrp="1"/>
          </p:cNvSpPr>
          <p:nvPr>
            <p:ph idx="1"/>
          </p:nvPr>
        </p:nvSpPr>
        <p:spPr/>
        <p:txBody>
          <a:bodyPr/>
          <a:lstStyle/>
          <a:p>
            <a:endParaRPr lang="en-US"/>
          </a:p>
        </p:txBody>
      </p:sp>
      <p:pic>
        <p:nvPicPr>
          <p:cNvPr id="5" name="Picture 4" descr="A picture containing person, sitting, person&#10;&#10;Description automatically generated">
            <a:extLst>
              <a:ext uri="{FF2B5EF4-FFF2-40B4-BE49-F238E27FC236}">
                <a16:creationId xmlns:a16="http://schemas.microsoft.com/office/drawing/2014/main" id="{43EAC411-9E09-8045-8015-69FAF58844B5}"/>
              </a:ext>
            </a:extLst>
          </p:cNvPr>
          <p:cNvPicPr>
            <a:picLocks noChangeAspect="1"/>
          </p:cNvPicPr>
          <p:nvPr/>
        </p:nvPicPr>
        <p:blipFill>
          <a:blip r:embed="rId2"/>
          <a:stretch>
            <a:fillRect/>
          </a:stretch>
        </p:blipFill>
        <p:spPr>
          <a:xfrm>
            <a:off x="215474" y="0"/>
            <a:ext cx="11761052" cy="6858000"/>
          </a:xfrm>
          <a:prstGeom prst="rect">
            <a:avLst/>
          </a:prstGeom>
        </p:spPr>
      </p:pic>
    </p:spTree>
    <p:extLst>
      <p:ext uri="{BB962C8B-B14F-4D97-AF65-F5344CB8AC3E}">
        <p14:creationId xmlns:p14="http://schemas.microsoft.com/office/powerpoint/2010/main" val="4091983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58C2-6B3D-ED44-AA96-5FEE9277F8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F28A48-2408-A448-B70A-14581D1EABF7}"/>
              </a:ext>
            </a:extLst>
          </p:cNvPr>
          <p:cNvSpPr>
            <a:spLocks noGrp="1"/>
          </p:cNvSpPr>
          <p:nvPr>
            <p:ph idx="1"/>
          </p:nvPr>
        </p:nvSpPr>
        <p:spPr/>
        <p:txBody>
          <a:bodyPr/>
          <a:lstStyle/>
          <a:p>
            <a:endParaRPr lang="en-US"/>
          </a:p>
        </p:txBody>
      </p:sp>
      <p:pic>
        <p:nvPicPr>
          <p:cNvPr id="5" name="Picture 4" descr="A picture containing text, person, indoor, screenshot&#10;&#10;Description automatically generated">
            <a:extLst>
              <a:ext uri="{FF2B5EF4-FFF2-40B4-BE49-F238E27FC236}">
                <a16:creationId xmlns:a16="http://schemas.microsoft.com/office/drawing/2014/main" id="{31A786C0-92A4-3448-BD79-CED337FE5A1F}"/>
              </a:ext>
            </a:extLst>
          </p:cNvPr>
          <p:cNvPicPr>
            <a:picLocks noChangeAspect="1"/>
          </p:cNvPicPr>
          <p:nvPr/>
        </p:nvPicPr>
        <p:blipFill>
          <a:blip r:embed="rId2"/>
          <a:stretch>
            <a:fillRect/>
          </a:stretch>
        </p:blipFill>
        <p:spPr>
          <a:xfrm>
            <a:off x="87337" y="0"/>
            <a:ext cx="12017326" cy="6858000"/>
          </a:xfrm>
          <a:prstGeom prst="rect">
            <a:avLst/>
          </a:prstGeom>
        </p:spPr>
      </p:pic>
    </p:spTree>
    <p:extLst>
      <p:ext uri="{BB962C8B-B14F-4D97-AF65-F5344CB8AC3E}">
        <p14:creationId xmlns:p14="http://schemas.microsoft.com/office/powerpoint/2010/main" val="2365798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9D8A-D87E-1F44-9069-972259EF305D}"/>
              </a:ext>
            </a:extLst>
          </p:cNvPr>
          <p:cNvSpPr>
            <a:spLocks noGrp="1"/>
          </p:cNvSpPr>
          <p:nvPr>
            <p:ph type="title"/>
          </p:nvPr>
        </p:nvSpPr>
        <p:spPr/>
        <p:txBody>
          <a:bodyPr/>
          <a:lstStyle/>
          <a:p>
            <a:r>
              <a:rPr lang="en-US" dirty="0"/>
              <a:t>First section of film – 35 mins</a:t>
            </a:r>
          </a:p>
        </p:txBody>
      </p:sp>
      <p:sp>
        <p:nvSpPr>
          <p:cNvPr id="3" name="Content Placeholder 2">
            <a:extLst>
              <a:ext uri="{FF2B5EF4-FFF2-40B4-BE49-F238E27FC236}">
                <a16:creationId xmlns:a16="http://schemas.microsoft.com/office/drawing/2014/main" id="{DED7A133-A7A6-9644-9D6B-60E107FD5AA5}"/>
              </a:ext>
            </a:extLst>
          </p:cNvPr>
          <p:cNvSpPr>
            <a:spLocks noGrp="1"/>
          </p:cNvSpPr>
          <p:nvPr>
            <p:ph idx="1"/>
          </p:nvPr>
        </p:nvSpPr>
        <p:spPr/>
        <p:txBody>
          <a:bodyPr/>
          <a:lstStyle/>
          <a:p>
            <a:pPr marL="0" indent="0">
              <a:buNone/>
            </a:pPr>
            <a:r>
              <a:rPr lang="en-US" dirty="0"/>
              <a:t>What vision of poverty and sexuality?</a:t>
            </a:r>
          </a:p>
          <a:p>
            <a:pPr marL="0" indent="0">
              <a:buNone/>
            </a:pPr>
            <a:r>
              <a:rPr lang="en-US" dirty="0"/>
              <a:t>How does the language of the closet that is exploded in American queer theory return here?</a:t>
            </a:r>
          </a:p>
          <a:p>
            <a:pPr marL="0" indent="0">
              <a:buNone/>
            </a:pPr>
            <a:r>
              <a:rPr lang="en-US" dirty="0"/>
              <a:t>What importance of the French language on ideas of mobility and enslavement?</a:t>
            </a:r>
          </a:p>
          <a:p>
            <a:pPr marL="0" indent="0">
              <a:buNone/>
            </a:pPr>
            <a:endParaRPr lang="en-US" dirty="0"/>
          </a:p>
        </p:txBody>
      </p:sp>
    </p:spTree>
    <p:extLst>
      <p:ext uri="{BB962C8B-B14F-4D97-AF65-F5344CB8AC3E}">
        <p14:creationId xmlns:p14="http://schemas.microsoft.com/office/powerpoint/2010/main" val="2522167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4164B-ACBE-1C41-BFB8-41DEF2FBFBE0}"/>
              </a:ext>
            </a:extLst>
          </p:cNvPr>
          <p:cNvSpPr>
            <a:spLocks noGrp="1"/>
          </p:cNvSpPr>
          <p:nvPr>
            <p:ph idx="1"/>
          </p:nvPr>
        </p:nvSpPr>
        <p:spPr>
          <a:xfrm>
            <a:off x="5120640" y="559408"/>
            <a:ext cx="6516789" cy="5664412"/>
          </a:xfrm>
        </p:spPr>
        <p:txBody>
          <a:bodyPr>
            <a:normAutofit fontScale="92500" lnSpcReduction="20000"/>
          </a:bodyPr>
          <a:lstStyle/>
          <a:p>
            <a:pPr marL="0" indent="0">
              <a:buNone/>
            </a:pPr>
            <a:r>
              <a:rPr lang="en-GB" sz="2000" dirty="0"/>
              <a:t>An autobiographical novel by turn naïve and cunning, funny and moving, this most recent work by Moroccan expatriate </a:t>
            </a:r>
            <a:r>
              <a:rPr lang="en-GB" sz="2000" dirty="0" err="1"/>
              <a:t>Abdellah</a:t>
            </a:r>
            <a:r>
              <a:rPr lang="en-GB" sz="2000" dirty="0"/>
              <a:t> </a:t>
            </a:r>
            <a:r>
              <a:rPr lang="en-GB" sz="2000" dirty="0" err="1"/>
              <a:t>Taïa</a:t>
            </a:r>
            <a:r>
              <a:rPr lang="en-GB" sz="2000" dirty="0"/>
              <a:t> is a major addition to the new French literature emerging from the North African Arabic diaspora. </a:t>
            </a:r>
            <a:r>
              <a:rPr lang="en-GB" sz="2000" i="1" dirty="0"/>
              <a:t>Salvation Army </a:t>
            </a:r>
            <a:r>
              <a:rPr lang="en-GB" sz="2000" dirty="0"/>
              <a:t>is a coming-of-age novel that tells the story of </a:t>
            </a:r>
            <a:r>
              <a:rPr lang="en-GB" sz="2000" dirty="0" err="1"/>
              <a:t>Taïa's</a:t>
            </a:r>
            <a:r>
              <a:rPr lang="en-GB" sz="2000" dirty="0"/>
              <a:t> life with complete disclosure—from a childhood bound by family order and latent (homo)sexual tensions in the poor city of </a:t>
            </a:r>
            <a:r>
              <a:rPr lang="en-GB" sz="2000" dirty="0" err="1"/>
              <a:t>Salé</a:t>
            </a:r>
            <a:r>
              <a:rPr lang="en-GB" sz="2000" dirty="0"/>
              <a:t>, through an adolescence in Tangier charged by the young writer's attraction to his eldest brother, to a disappointing arrival in the Western world to study in Geneva in adulthood. In so doing, </a:t>
            </a:r>
            <a:r>
              <a:rPr lang="en-GB" sz="2000" i="1" dirty="0"/>
              <a:t>Salvation Army</a:t>
            </a:r>
            <a:r>
              <a:rPr lang="en-GB" sz="2000" dirty="0"/>
              <a:t> manages to burn through the author's first-person singularity to embody the complex mélange of fear and desire projected by Arabs on Western culture. Recently hailed by his native country's press as “the first Moroccan to have the courage to publicly assert his difference,” </a:t>
            </a:r>
            <a:r>
              <a:rPr lang="en-GB" sz="2000" dirty="0" err="1"/>
              <a:t>Taïa</a:t>
            </a:r>
            <a:r>
              <a:rPr lang="en-GB" sz="2000" dirty="0"/>
              <a:t>, through his calmly transgressive work, has “outed” himself as “the only gay man” in a country whose theocratic law still declares homosexuality a crime. The persistence of prejudices on all sides of the Mediterranean and Atlantic makes the translation of </a:t>
            </a:r>
            <a:r>
              <a:rPr lang="en-GB" sz="2000" dirty="0" err="1"/>
              <a:t>Taïa's</a:t>
            </a:r>
            <a:r>
              <a:rPr lang="en-GB" sz="2000" dirty="0"/>
              <a:t> work both a literary and political event. The arrival of </a:t>
            </a:r>
            <a:r>
              <a:rPr lang="en-GB" sz="2000" i="1" dirty="0"/>
              <a:t>Salvation Army</a:t>
            </a:r>
            <a:r>
              <a:rPr lang="en-GB" sz="2000" dirty="0"/>
              <a:t>(published in French in 2006) in English will be welcomed by an American audience already familiar with a growing cadre of talented Arab writers working in French (including Muhammad Dib, </a:t>
            </a:r>
            <a:r>
              <a:rPr lang="en-GB" sz="2000" dirty="0" err="1"/>
              <a:t>Assia</a:t>
            </a:r>
            <a:r>
              <a:rPr lang="en-GB" sz="2000" dirty="0"/>
              <a:t> Djebar, </a:t>
            </a:r>
            <a:r>
              <a:rPr lang="en-GB" sz="2000" dirty="0" err="1"/>
              <a:t>Tahar</a:t>
            </a:r>
            <a:r>
              <a:rPr lang="en-GB" sz="2000" dirty="0"/>
              <a:t> Ben </a:t>
            </a:r>
            <a:r>
              <a:rPr lang="en-GB" sz="2000" dirty="0" err="1"/>
              <a:t>Jelloun</a:t>
            </a:r>
            <a:r>
              <a:rPr lang="en-GB" sz="2000" dirty="0"/>
              <a:t>, </a:t>
            </a:r>
            <a:r>
              <a:rPr lang="en-GB" sz="2000" dirty="0" err="1"/>
              <a:t>Abdelkebir</a:t>
            </a:r>
            <a:r>
              <a:rPr lang="en-GB" sz="2000" dirty="0"/>
              <a:t> </a:t>
            </a:r>
            <a:r>
              <a:rPr lang="en-GB" sz="2000" dirty="0" err="1"/>
              <a:t>Khatibi</a:t>
            </a:r>
            <a:r>
              <a:rPr lang="en-GB" sz="2000" dirty="0"/>
              <a:t>, and </a:t>
            </a:r>
            <a:r>
              <a:rPr lang="en-GB" sz="2000" dirty="0" err="1"/>
              <a:t>Katib</a:t>
            </a:r>
            <a:r>
              <a:rPr lang="en-GB" sz="2000" dirty="0"/>
              <a:t> Yasin).</a:t>
            </a:r>
          </a:p>
          <a:p>
            <a:pPr marL="0" indent="0">
              <a:buNone/>
            </a:pPr>
            <a:r>
              <a:rPr lang="en-GB" sz="2000" dirty="0"/>
              <a:t>A bildungsroman of his youthful dreams and indiscretions set in Rabat, Tangier, and Geneva. Along the way he introduces and confronts the figures that most affected his formative love-life: an elusive mother, an omnipotent brother, and a Swiss lover</a:t>
            </a:r>
            <a:endParaRPr lang="en-US" sz="2000" dirty="0"/>
          </a:p>
          <a:p>
            <a:pPr marL="0" indent="0">
              <a:buNone/>
            </a:pPr>
            <a:endParaRPr lang="en-US" sz="2000" dirty="0"/>
          </a:p>
        </p:txBody>
      </p:sp>
      <p:pic>
        <p:nvPicPr>
          <p:cNvPr id="8" name="Picture 2" descr="Salvation Army">
            <a:extLst>
              <a:ext uri="{FF2B5EF4-FFF2-40B4-BE49-F238E27FC236}">
                <a16:creationId xmlns:a16="http://schemas.microsoft.com/office/drawing/2014/main" id="{DEE3E6D5-79B5-C04D-93DE-D417063AF2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6" r="5576" b="-1"/>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968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1350-27B2-FE44-99ED-CD9DA3D2E537}"/>
              </a:ext>
            </a:extLst>
          </p:cNvPr>
          <p:cNvSpPr>
            <a:spLocks noGrp="1"/>
          </p:cNvSpPr>
          <p:nvPr>
            <p:ph type="title"/>
          </p:nvPr>
        </p:nvSpPr>
        <p:spPr/>
        <p:txBody>
          <a:bodyPr>
            <a:normAutofit/>
          </a:bodyPr>
          <a:lstStyle/>
          <a:p>
            <a:r>
              <a:rPr lang="en-US" dirty="0" err="1"/>
              <a:t>Abdellah</a:t>
            </a:r>
            <a:r>
              <a:rPr lang="en-US" dirty="0"/>
              <a:t> </a:t>
            </a:r>
            <a:r>
              <a:rPr lang="en-US" dirty="0" err="1"/>
              <a:t>Taïa</a:t>
            </a:r>
            <a:r>
              <a:rPr lang="en-US" dirty="0"/>
              <a:t>, </a:t>
            </a:r>
            <a:r>
              <a:rPr lang="en-US" i="1" dirty="0"/>
              <a:t>Salvation Army (</a:t>
            </a:r>
            <a:r>
              <a:rPr lang="en-US" dirty="0"/>
              <a:t>New York: </a:t>
            </a:r>
            <a:r>
              <a:rPr lang="en-US" dirty="0" err="1"/>
              <a:t>Semiotexte</a:t>
            </a:r>
            <a:r>
              <a:rPr lang="en-US" dirty="0"/>
              <a:t>, 2009), pp.94 – 95.</a:t>
            </a:r>
          </a:p>
        </p:txBody>
      </p:sp>
      <p:sp>
        <p:nvSpPr>
          <p:cNvPr id="3" name="Content Placeholder 2">
            <a:extLst>
              <a:ext uri="{FF2B5EF4-FFF2-40B4-BE49-F238E27FC236}">
                <a16:creationId xmlns:a16="http://schemas.microsoft.com/office/drawing/2014/main" id="{79E065A3-2676-7948-B561-93313F96150E}"/>
              </a:ext>
            </a:extLst>
          </p:cNvPr>
          <p:cNvSpPr>
            <a:spLocks noGrp="1"/>
          </p:cNvSpPr>
          <p:nvPr>
            <p:ph idx="1"/>
          </p:nvPr>
        </p:nvSpPr>
        <p:spPr/>
        <p:txBody>
          <a:bodyPr>
            <a:normAutofit/>
          </a:bodyPr>
          <a:lstStyle/>
          <a:p>
            <a:pPr marL="0" indent="0">
              <a:buNone/>
            </a:pPr>
            <a:r>
              <a:rPr lang="en-GB" sz="2800" dirty="0"/>
              <a:t>“I was confused, excited, I was immediately taken in […] it was so good to meet this man constructed of words  […] a man who wasn’t dead even if the real world said he was”.   </a:t>
            </a:r>
          </a:p>
          <a:p>
            <a:pPr marL="0" indent="0">
              <a:buNone/>
            </a:pPr>
            <a:endParaRPr lang="en-GB" sz="2800" dirty="0"/>
          </a:p>
        </p:txBody>
      </p:sp>
    </p:spTree>
    <p:extLst>
      <p:ext uri="{BB962C8B-B14F-4D97-AF65-F5344CB8AC3E}">
        <p14:creationId xmlns:p14="http://schemas.microsoft.com/office/powerpoint/2010/main" val="216828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0414A2-2617-1C45-BF8C-AC21F4BC6C05}"/>
              </a:ext>
            </a:extLst>
          </p:cNvPr>
          <p:cNvSpPr>
            <a:spLocks noGrp="1"/>
          </p:cNvSpPr>
          <p:nvPr>
            <p:ph type="body" idx="1"/>
          </p:nvPr>
        </p:nvSpPr>
        <p:spPr>
          <a:xfrm>
            <a:off x="1262729" y="5499895"/>
            <a:ext cx="9638443" cy="484633"/>
          </a:xfrm>
        </p:spPr>
        <p:txBody>
          <a:bodyPr vert="horz" lIns="91440" tIns="45720" rIns="91440" bIns="45720" rtlCol="0">
            <a:normAutofit/>
          </a:bodyPr>
          <a:lstStyle/>
          <a:p>
            <a:pPr algn="ctr"/>
            <a:r>
              <a:rPr lang="en-US">
                <a:solidFill>
                  <a:schemeClr val="tx1">
                    <a:lumMod val="75000"/>
                    <a:lumOff val="25000"/>
                  </a:schemeClr>
                </a:solidFill>
              </a:rPr>
              <a:t>Abdellah Taïa, </a:t>
            </a:r>
            <a:r>
              <a:rPr lang="en-US" i="1">
                <a:solidFill>
                  <a:schemeClr val="tx1">
                    <a:lumMod val="75000"/>
                    <a:lumOff val="25000"/>
                  </a:schemeClr>
                </a:solidFill>
              </a:rPr>
              <a:t>Homosexuality explained to my mother </a:t>
            </a:r>
            <a:r>
              <a:rPr lang="en-US">
                <a:solidFill>
                  <a:schemeClr val="tx1">
                    <a:lumMod val="75000"/>
                    <a:lumOff val="25000"/>
                  </a:schemeClr>
                </a:solidFill>
              </a:rPr>
              <a:t>(July 2012)</a:t>
            </a:r>
          </a:p>
        </p:txBody>
      </p:sp>
      <p:sp>
        <p:nvSpPr>
          <p:cNvPr id="10"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F80AE23-3885-E044-8B62-84D6F047FDFC}"/>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a:solidFill>
                  <a:srgbClr val="262626"/>
                </a:solidFill>
                <a:latin typeface="+mj-lt"/>
                <a:ea typeface="+mj-ea"/>
                <a:cs typeface="+mj-cs"/>
              </a:rPr>
              <a:t>“I am for necessary battles. The war I wage with and against Morocco is useful”</a:t>
            </a:r>
          </a:p>
        </p:txBody>
      </p:sp>
    </p:spTree>
    <p:extLst>
      <p:ext uri="{BB962C8B-B14F-4D97-AF65-F5344CB8AC3E}">
        <p14:creationId xmlns:p14="http://schemas.microsoft.com/office/powerpoint/2010/main" val="180983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1525-16FB-C44B-AD14-48B49CE67B07}"/>
              </a:ext>
            </a:extLst>
          </p:cNvPr>
          <p:cNvSpPr>
            <a:spLocks noGrp="1"/>
          </p:cNvSpPr>
          <p:nvPr>
            <p:ph type="title"/>
          </p:nvPr>
        </p:nvSpPr>
        <p:spPr/>
        <p:txBody>
          <a:bodyPr/>
          <a:lstStyle/>
          <a:p>
            <a:r>
              <a:rPr lang="en-US" dirty="0"/>
              <a:t>Today’s lecture</a:t>
            </a:r>
          </a:p>
        </p:txBody>
      </p:sp>
      <p:sp>
        <p:nvSpPr>
          <p:cNvPr id="3" name="Content Placeholder 2">
            <a:extLst>
              <a:ext uri="{FF2B5EF4-FFF2-40B4-BE49-F238E27FC236}">
                <a16:creationId xmlns:a16="http://schemas.microsoft.com/office/drawing/2014/main" id="{F7B1AAF9-7743-6844-ABD8-1A905A252573}"/>
              </a:ext>
            </a:extLst>
          </p:cNvPr>
          <p:cNvSpPr>
            <a:spLocks noGrp="1"/>
          </p:cNvSpPr>
          <p:nvPr>
            <p:ph idx="1"/>
          </p:nvPr>
        </p:nvSpPr>
        <p:spPr>
          <a:xfrm>
            <a:off x="478971" y="2391301"/>
            <a:ext cx="11480799" cy="3101983"/>
          </a:xfrm>
        </p:spPr>
        <p:txBody>
          <a:bodyPr>
            <a:noAutofit/>
          </a:bodyPr>
          <a:lstStyle/>
          <a:p>
            <a:pPr marL="514350" indent="-514350">
              <a:buFont typeface="+mj-lt"/>
              <a:buAutoNum type="arabicPeriod"/>
            </a:pPr>
            <a:r>
              <a:rPr lang="en-US" sz="2000" dirty="0" err="1"/>
              <a:t>Abdellah</a:t>
            </a:r>
            <a:r>
              <a:rPr lang="en-US" sz="2000" dirty="0"/>
              <a:t> </a:t>
            </a:r>
            <a:r>
              <a:rPr lang="en-US" sz="2000" dirty="0" err="1"/>
              <a:t>Taïa</a:t>
            </a:r>
            <a:r>
              <a:rPr lang="en-US" sz="2000" dirty="0"/>
              <a:t> biography</a:t>
            </a:r>
          </a:p>
          <a:p>
            <a:pPr marL="514350" indent="-514350">
              <a:buFont typeface="+mj-lt"/>
              <a:buAutoNum type="arabicPeriod"/>
            </a:pPr>
            <a:r>
              <a:rPr lang="en-US" sz="2000" dirty="0"/>
              <a:t>A transnational queer context</a:t>
            </a:r>
          </a:p>
          <a:p>
            <a:pPr marL="514350" indent="-514350">
              <a:buFont typeface="+mj-lt"/>
              <a:buAutoNum type="arabicPeriod"/>
            </a:pPr>
            <a:r>
              <a:rPr lang="en-US" sz="2000" dirty="0"/>
              <a:t>Tel </a:t>
            </a:r>
            <a:r>
              <a:rPr lang="en-US" sz="2000" dirty="0" err="1"/>
              <a:t>Quel</a:t>
            </a:r>
            <a:r>
              <a:rPr lang="en-US" sz="2000" dirty="0"/>
              <a:t> article 2006: ‘A homosexual, against all odds’</a:t>
            </a:r>
          </a:p>
          <a:p>
            <a:pPr marL="514350" indent="-514350">
              <a:buFont typeface="+mj-lt"/>
              <a:buAutoNum type="arabicPeriod"/>
            </a:pPr>
            <a:r>
              <a:rPr lang="en-US" sz="2000" dirty="0" err="1"/>
              <a:t>Taïa’s</a:t>
            </a:r>
            <a:r>
              <a:rPr lang="en-US" sz="2000" dirty="0"/>
              <a:t> queer writing – engaged literature</a:t>
            </a:r>
          </a:p>
          <a:p>
            <a:pPr marL="514350" indent="-514350">
              <a:buFont typeface="+mj-lt"/>
              <a:buAutoNum type="arabicPeriod"/>
            </a:pPr>
            <a:r>
              <a:rPr lang="en-GB" sz="2000" dirty="0" err="1"/>
              <a:t>Abdellah</a:t>
            </a:r>
            <a:r>
              <a:rPr lang="en-GB" sz="2000" dirty="0"/>
              <a:t> </a:t>
            </a:r>
            <a:r>
              <a:rPr lang="en-GB" sz="2000" dirty="0" err="1"/>
              <a:t>Taïa’s</a:t>
            </a:r>
            <a:r>
              <a:rPr lang="en-GB" sz="2000" dirty="0"/>
              <a:t> speech at the 2015 </a:t>
            </a:r>
            <a:r>
              <a:rPr lang="en-GB" sz="2000" dirty="0" err="1"/>
              <a:t>Olso</a:t>
            </a:r>
            <a:r>
              <a:rPr lang="en-GB" sz="2000" dirty="0"/>
              <a:t> Freedom Forum.</a:t>
            </a:r>
            <a:endParaRPr lang="en-US" sz="2000" dirty="0"/>
          </a:p>
          <a:p>
            <a:pPr marL="514350" indent="-514350">
              <a:buFont typeface="+mj-lt"/>
              <a:buAutoNum type="arabicPeriod"/>
            </a:pPr>
            <a:r>
              <a:rPr lang="en-US" sz="2000" dirty="0"/>
              <a:t>‘Homosexuality Explained To My Mother’, </a:t>
            </a:r>
            <a:r>
              <a:rPr lang="en-US" sz="2000" dirty="0" err="1"/>
              <a:t>Abdellah</a:t>
            </a:r>
            <a:r>
              <a:rPr lang="en-US" sz="2000" dirty="0"/>
              <a:t> </a:t>
            </a:r>
            <a:r>
              <a:rPr lang="en-US" sz="2000" dirty="0" err="1"/>
              <a:t>Taïa</a:t>
            </a:r>
            <a:endParaRPr lang="en-US" sz="2000" dirty="0"/>
          </a:p>
          <a:p>
            <a:pPr marL="514350" indent="-514350">
              <a:buFont typeface="+mj-lt"/>
              <a:buAutoNum type="arabicPeriod"/>
            </a:pPr>
            <a:r>
              <a:rPr lang="en-US" sz="2000" dirty="0"/>
              <a:t>Sanctification of Jean Genet: </a:t>
            </a:r>
            <a:r>
              <a:rPr lang="en-US" sz="2000" i="1" dirty="0"/>
              <a:t>Un Saint Marocain</a:t>
            </a:r>
          </a:p>
          <a:p>
            <a:pPr marL="514350" indent="-514350">
              <a:buFont typeface="+mj-lt"/>
              <a:buAutoNum type="arabicPeriod"/>
            </a:pPr>
            <a:r>
              <a:rPr lang="en-US" sz="2000" dirty="0"/>
              <a:t>Introduction to </a:t>
            </a:r>
            <a:r>
              <a:rPr lang="en-US" sz="2000" i="1" dirty="0"/>
              <a:t>Salvation Army </a:t>
            </a:r>
            <a:r>
              <a:rPr lang="en-US" sz="2000" dirty="0"/>
              <a:t>as</a:t>
            </a:r>
            <a:r>
              <a:rPr lang="en-US" sz="2000" i="1" dirty="0"/>
              <a:t> </a:t>
            </a:r>
            <a:r>
              <a:rPr lang="en-US" sz="2000" dirty="0"/>
              <a:t>a</a:t>
            </a:r>
            <a:r>
              <a:rPr lang="en-US" sz="2000" i="1" dirty="0"/>
              <a:t> </a:t>
            </a:r>
            <a:r>
              <a:rPr lang="en-US" sz="2000" dirty="0"/>
              <a:t>bildungsroman / directorial debut</a:t>
            </a:r>
          </a:p>
          <a:p>
            <a:pPr marL="514350" indent="-514350">
              <a:buFont typeface="+mj-lt"/>
              <a:buAutoNum type="arabicPeriod"/>
            </a:pPr>
            <a:r>
              <a:rPr lang="en-US" sz="2000" dirty="0"/>
              <a:t>Film analysis Part 1 (first half in Morocco, next week second half in Geneva)</a:t>
            </a:r>
          </a:p>
        </p:txBody>
      </p:sp>
    </p:spTree>
    <p:extLst>
      <p:ext uri="{BB962C8B-B14F-4D97-AF65-F5344CB8AC3E}">
        <p14:creationId xmlns:p14="http://schemas.microsoft.com/office/powerpoint/2010/main" val="10001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C1BF-D4B4-6A4E-B0A4-E31812AA72EA}"/>
              </a:ext>
            </a:extLst>
          </p:cNvPr>
          <p:cNvSpPr>
            <a:spLocks noGrp="1"/>
          </p:cNvSpPr>
          <p:nvPr>
            <p:ph type="title"/>
          </p:nvPr>
        </p:nvSpPr>
        <p:spPr>
          <a:xfrm>
            <a:off x="5733143" y="290287"/>
            <a:ext cx="6116549" cy="918546"/>
          </a:xfrm>
        </p:spPr>
        <p:txBody>
          <a:bodyPr>
            <a:normAutofit/>
          </a:bodyPr>
          <a:lstStyle/>
          <a:p>
            <a:r>
              <a:rPr lang="en-US" dirty="0"/>
              <a:t>Biography</a:t>
            </a:r>
          </a:p>
        </p:txBody>
      </p:sp>
      <p:sp>
        <p:nvSpPr>
          <p:cNvPr id="3" name="Content Placeholder 2">
            <a:extLst>
              <a:ext uri="{FF2B5EF4-FFF2-40B4-BE49-F238E27FC236}">
                <a16:creationId xmlns:a16="http://schemas.microsoft.com/office/drawing/2014/main" id="{6F5AF839-DA36-D24A-AA28-F661EAC3D0C0}"/>
              </a:ext>
            </a:extLst>
          </p:cNvPr>
          <p:cNvSpPr>
            <a:spLocks noGrp="1"/>
          </p:cNvSpPr>
          <p:nvPr>
            <p:ph idx="1"/>
          </p:nvPr>
        </p:nvSpPr>
        <p:spPr>
          <a:xfrm>
            <a:off x="5844746" y="1208832"/>
            <a:ext cx="6203092" cy="3843666"/>
          </a:xfrm>
        </p:spPr>
        <p:txBody>
          <a:bodyPr>
            <a:noAutofit/>
          </a:bodyPr>
          <a:lstStyle/>
          <a:p>
            <a:r>
              <a:rPr lang="en-US" dirty="0"/>
              <a:t>Born in public library of Rabat in 1973 where his father was the janitor and where his family lived until he was two years old</a:t>
            </a:r>
          </a:p>
          <a:p>
            <a:r>
              <a:rPr lang="en-US" dirty="0"/>
              <a:t>Grew up in Hay Salam, </a:t>
            </a:r>
            <a:r>
              <a:rPr lang="en-US" dirty="0" err="1"/>
              <a:t>Salé</a:t>
            </a:r>
            <a:r>
              <a:rPr lang="en-US" dirty="0"/>
              <a:t>, Morocco</a:t>
            </a:r>
          </a:p>
          <a:p>
            <a:r>
              <a:rPr lang="en-US" dirty="0"/>
              <a:t>Studied French literature at the University of Rabat, 1998 completed literary studies in Geneva and then Sorbonne in 2001.</a:t>
            </a:r>
          </a:p>
          <a:p>
            <a:r>
              <a:rPr lang="en-US" dirty="0"/>
              <a:t>Tel </a:t>
            </a:r>
            <a:r>
              <a:rPr lang="en-US" dirty="0" err="1"/>
              <a:t>Quel</a:t>
            </a:r>
            <a:r>
              <a:rPr lang="en-US" dirty="0"/>
              <a:t> interview 2006: made history in 2006 by coming out in his country, where homosexuality is illegal. </a:t>
            </a:r>
          </a:p>
          <a:p>
            <a:r>
              <a:rPr lang="en-GB" dirty="0"/>
              <a:t>Challenging Enlightenment values: “I am permanently questioning.</a:t>
            </a:r>
          </a:p>
          <a:p>
            <a:r>
              <a:rPr lang="en-US" dirty="0"/>
              <a:t>Author of six novels, including </a:t>
            </a:r>
            <a:r>
              <a:rPr lang="en-US" i="1" dirty="0"/>
              <a:t>Salvation Army </a:t>
            </a:r>
            <a:r>
              <a:rPr lang="en-US" dirty="0"/>
              <a:t>and </a:t>
            </a:r>
            <a:r>
              <a:rPr lang="en-US" i="1" dirty="0"/>
              <a:t>An Arab Melancholia</a:t>
            </a:r>
            <a:r>
              <a:rPr lang="en-US" dirty="0"/>
              <a:t>, both published by </a:t>
            </a:r>
            <a:r>
              <a:rPr lang="en-US" dirty="0" err="1"/>
              <a:t>Semiotext</a:t>
            </a:r>
            <a:r>
              <a:rPr lang="en-US" dirty="0"/>
              <a:t>(e), and </a:t>
            </a:r>
            <a:r>
              <a:rPr lang="en-US" i="1" dirty="0"/>
              <a:t>Infidels</a:t>
            </a:r>
            <a:r>
              <a:rPr lang="en-US" dirty="0"/>
              <a:t>. His novel </a:t>
            </a:r>
            <a:r>
              <a:rPr lang="en-US" i="1" dirty="0"/>
              <a:t>Le jour du </a:t>
            </a:r>
            <a:r>
              <a:rPr lang="en-US" i="1" dirty="0" err="1"/>
              <a:t>roi</a:t>
            </a:r>
            <a:r>
              <a:rPr lang="en-US" dirty="0"/>
              <a:t>, about the death of Morocco’s King Hassan II, won the 2010 Prix de Flore. He also directed and wrote the screenplay for the 2013 film adaptation of </a:t>
            </a:r>
            <a:r>
              <a:rPr lang="en-US" i="1" dirty="0"/>
              <a:t>Salvation Army. </a:t>
            </a:r>
          </a:p>
        </p:txBody>
      </p:sp>
      <p:pic>
        <p:nvPicPr>
          <p:cNvPr id="5122" name="Picture 2" descr="Abdellah Taïa by Abderrahim Annag">
            <a:extLst>
              <a:ext uri="{FF2B5EF4-FFF2-40B4-BE49-F238E27FC236}">
                <a16:creationId xmlns:a16="http://schemas.microsoft.com/office/drawing/2014/main" id="{10EA0228-A488-6641-AE76-408ABFA224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5157"/>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8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1342-CA83-5B4B-8190-FB6D512B5404}"/>
              </a:ext>
            </a:extLst>
          </p:cNvPr>
          <p:cNvSpPr>
            <a:spLocks noGrp="1"/>
          </p:cNvSpPr>
          <p:nvPr>
            <p:ph type="title"/>
          </p:nvPr>
        </p:nvSpPr>
        <p:spPr/>
        <p:txBody>
          <a:bodyPr>
            <a:noAutofit/>
          </a:bodyPr>
          <a:lstStyle/>
          <a:p>
            <a:r>
              <a:rPr lang="fr-FR" sz="2400" dirty="0"/>
              <a:t>« Je ne suis qu’un Arabe. Qui parle bien le français » </a:t>
            </a:r>
            <a:br>
              <a:rPr lang="fr-FR" sz="2400" dirty="0"/>
            </a:br>
            <a:r>
              <a:rPr lang="fr-FR" sz="2400" dirty="0"/>
              <a:t>The French </a:t>
            </a:r>
            <a:r>
              <a:rPr lang="fr-FR" sz="2400" dirty="0" err="1"/>
              <a:t>Protectorate</a:t>
            </a:r>
            <a:r>
              <a:rPr lang="fr-FR" sz="2400" dirty="0"/>
              <a:t> in </a:t>
            </a:r>
            <a:r>
              <a:rPr lang="fr-FR" sz="2400" dirty="0" err="1"/>
              <a:t>Morocco</a:t>
            </a:r>
            <a:endParaRPr lang="en-US" sz="2400" dirty="0"/>
          </a:p>
        </p:txBody>
      </p:sp>
      <p:sp>
        <p:nvSpPr>
          <p:cNvPr id="3" name="Content Placeholder 2">
            <a:extLst>
              <a:ext uri="{FF2B5EF4-FFF2-40B4-BE49-F238E27FC236}">
                <a16:creationId xmlns:a16="http://schemas.microsoft.com/office/drawing/2014/main" id="{C12FE4C7-0A2F-794B-AD62-7D9B7E42BD23}"/>
              </a:ext>
            </a:extLst>
          </p:cNvPr>
          <p:cNvSpPr>
            <a:spLocks noGrp="1"/>
          </p:cNvSpPr>
          <p:nvPr>
            <p:ph idx="1"/>
          </p:nvPr>
        </p:nvSpPr>
        <p:spPr>
          <a:xfrm>
            <a:off x="2231135" y="2638044"/>
            <a:ext cx="7870808" cy="4749727"/>
          </a:xfrm>
        </p:spPr>
        <p:txBody>
          <a:bodyPr>
            <a:normAutofit fontScale="77500" lnSpcReduction="20000"/>
          </a:bodyPr>
          <a:lstStyle/>
          <a:p>
            <a:r>
              <a:rPr lang="en-US" sz="2300" dirty="0"/>
              <a:t>In 1907, France invaded two cities in Morocco, Oujda and Casablanca, to establish colonial rule from 1912 – 1956. </a:t>
            </a:r>
          </a:p>
          <a:p>
            <a:r>
              <a:rPr lang="en-US" sz="2300" dirty="0"/>
              <a:t>This was known as the ‘French Protectorate in Morocco’ and was inspired by France’s conquest of other parts of North Africa: Algeria in 1830 and Tunisia in 1881.</a:t>
            </a:r>
          </a:p>
          <a:p>
            <a:r>
              <a:rPr lang="en-US" sz="2300" dirty="0"/>
              <a:t>The legacies and traumas of </a:t>
            </a:r>
            <a:r>
              <a:rPr lang="en-US" sz="2300" dirty="0" err="1"/>
              <a:t>colonisation</a:t>
            </a:r>
            <a:r>
              <a:rPr lang="en-US" sz="2300" dirty="0"/>
              <a:t> are still present in the French language that is commonly spoken in Morocco, much to the detriment of an Arabic heritage. </a:t>
            </a:r>
          </a:p>
          <a:p>
            <a:r>
              <a:rPr lang="en-US" sz="2300" dirty="0"/>
              <a:t>Yet, many contemporary Moroccan writers are tired of being defined by a relation to their colonial French past and have been campaigning for their literature to be recognized as part of the French canon. </a:t>
            </a:r>
          </a:p>
          <a:p>
            <a:r>
              <a:rPr lang="en-GB" sz="2300" dirty="0" err="1"/>
              <a:t>Taïa</a:t>
            </a:r>
            <a:r>
              <a:rPr lang="en-GB" sz="2300" dirty="0"/>
              <a:t> defines himself in relation to and against a different ‘secular’ heritage that gets transmitted to new generations – namely, one of literary and cinematic figures and their respective transgressive acts. </a:t>
            </a:r>
            <a:endParaRPr lang="en-US" sz="2300" dirty="0"/>
          </a:p>
        </p:txBody>
      </p:sp>
    </p:spTree>
    <p:extLst>
      <p:ext uri="{BB962C8B-B14F-4D97-AF65-F5344CB8AC3E}">
        <p14:creationId xmlns:p14="http://schemas.microsoft.com/office/powerpoint/2010/main" val="276619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73D6-CACB-2F4A-8B38-2AF342FF1E34}"/>
              </a:ext>
            </a:extLst>
          </p:cNvPr>
          <p:cNvSpPr>
            <a:spLocks noGrp="1"/>
          </p:cNvSpPr>
          <p:nvPr>
            <p:ph type="title"/>
          </p:nvPr>
        </p:nvSpPr>
        <p:spPr/>
        <p:txBody>
          <a:bodyPr/>
          <a:lstStyle/>
          <a:p>
            <a:r>
              <a:rPr lang="en-US" dirty="0"/>
              <a:t>Colonial dominance at play?</a:t>
            </a:r>
          </a:p>
        </p:txBody>
      </p:sp>
      <p:sp>
        <p:nvSpPr>
          <p:cNvPr id="3" name="Content Placeholder 2">
            <a:extLst>
              <a:ext uri="{FF2B5EF4-FFF2-40B4-BE49-F238E27FC236}">
                <a16:creationId xmlns:a16="http://schemas.microsoft.com/office/drawing/2014/main" id="{97C9E4D2-649E-474B-949A-91146CA3253E}"/>
              </a:ext>
            </a:extLst>
          </p:cNvPr>
          <p:cNvSpPr>
            <a:spLocks noGrp="1"/>
          </p:cNvSpPr>
          <p:nvPr>
            <p:ph idx="1"/>
          </p:nvPr>
        </p:nvSpPr>
        <p:spPr>
          <a:xfrm>
            <a:off x="696685" y="2638044"/>
            <a:ext cx="11146971" cy="3101983"/>
          </a:xfrm>
        </p:spPr>
        <p:txBody>
          <a:bodyPr>
            <a:noAutofit/>
          </a:bodyPr>
          <a:lstStyle/>
          <a:p>
            <a:pPr marL="0" indent="0">
              <a:buNone/>
            </a:pPr>
            <a:r>
              <a:rPr lang="en-GB" sz="2000" dirty="0"/>
              <a:t>Oscar Wilde and André Gide in </a:t>
            </a:r>
            <a:r>
              <a:rPr lang="en-GB" sz="2000" dirty="0" err="1"/>
              <a:t>Biskra</a:t>
            </a:r>
            <a:r>
              <a:rPr lang="en-GB" sz="2000" dirty="0"/>
              <a:t>, Algeria. The first offering to the second an Arab boy and thus allowing him to experience his first homosexual encounter. This ultra-famous episode you’ve told me I don’t know how many times. In Morocco, blindly following your advice, I did a presentation on the subject at the University of Rabat. I dared to do that. You were proud of me. You spoke of this ‘significant political moment’, and I was proud to make you proud. The sexual emancipation of André Gide: at the time I lived it as though it had been my own. My mythical, literary and sexual identification with him was proof of my own intelligence [...] Later, I realised I had made an inexcusable omission. Me, Emmanuel’s queer Arab lover, </a:t>
            </a:r>
            <a:r>
              <a:rPr lang="en-GB" sz="2000" i="1" dirty="0"/>
              <a:t>I</a:t>
            </a:r>
            <a:r>
              <a:rPr lang="en-GB" sz="2000" dirty="0"/>
              <a:t>, in Rabat itself, had once again killed the boy who should be the true hero of this story. I should have served him as a voice, a lawyer, a friend, a distant brother. Still totally colonized in my head, I had spoken only about two writers pursuing Orientalist-sexual tourism in Algeria. I had recited what I had learned well.</a:t>
            </a:r>
          </a:p>
          <a:p>
            <a:pPr marL="0" indent="0" algn="r">
              <a:buNone/>
            </a:pPr>
            <a:r>
              <a:rPr lang="en-US" sz="2000" dirty="0" err="1"/>
              <a:t>Abdellah</a:t>
            </a:r>
            <a:r>
              <a:rPr lang="en-US" sz="2000" dirty="0"/>
              <a:t> </a:t>
            </a:r>
            <a:r>
              <a:rPr lang="en-US" sz="2000" dirty="0" err="1"/>
              <a:t>Taïa</a:t>
            </a:r>
            <a:r>
              <a:rPr lang="en-US" sz="2000" dirty="0"/>
              <a:t>, </a:t>
            </a:r>
            <a:r>
              <a:rPr lang="en-US" sz="2000" i="1" dirty="0" err="1"/>
              <a:t>Celui</a:t>
            </a:r>
            <a:r>
              <a:rPr lang="en-US" sz="2000" i="1" dirty="0"/>
              <a:t> qui </a:t>
            </a:r>
            <a:r>
              <a:rPr lang="en-US" sz="2000" i="1" dirty="0" err="1"/>
              <a:t>est</a:t>
            </a:r>
            <a:r>
              <a:rPr lang="en-US" sz="2000" i="1" dirty="0"/>
              <a:t> </a:t>
            </a:r>
            <a:r>
              <a:rPr lang="en-US" sz="2000" i="1" dirty="0" err="1"/>
              <a:t>digne</a:t>
            </a:r>
            <a:r>
              <a:rPr lang="en-US" sz="2000" i="1" dirty="0"/>
              <a:t> d’être </a:t>
            </a:r>
            <a:r>
              <a:rPr lang="en-US" sz="2000" i="1" dirty="0" err="1"/>
              <a:t>aimé</a:t>
            </a:r>
            <a:r>
              <a:rPr lang="en-US" sz="2000" dirty="0"/>
              <a:t>, (Paris: </a:t>
            </a:r>
            <a:r>
              <a:rPr lang="en-US" sz="2000" dirty="0" err="1"/>
              <a:t>Seuil</a:t>
            </a:r>
            <a:r>
              <a:rPr lang="en-US" sz="2000" dirty="0"/>
              <a:t>, 2017), p.102. </a:t>
            </a:r>
            <a:endParaRPr lang="en-GB" sz="2000" dirty="0"/>
          </a:p>
        </p:txBody>
      </p:sp>
    </p:spTree>
    <p:extLst>
      <p:ext uri="{BB962C8B-B14F-4D97-AF65-F5344CB8AC3E}">
        <p14:creationId xmlns:p14="http://schemas.microsoft.com/office/powerpoint/2010/main" val="146804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1F2AF241-B887-9C41-9B66-5B79E71A1F3F}"/>
              </a:ext>
            </a:extLst>
          </p:cNvPr>
          <p:cNvPicPr>
            <a:picLocks noChangeAspect="1"/>
          </p:cNvPicPr>
          <p:nvPr/>
        </p:nvPicPr>
        <p:blipFill>
          <a:blip r:embed="rId2"/>
          <a:stretch>
            <a:fillRect/>
          </a:stretch>
        </p:blipFill>
        <p:spPr>
          <a:xfrm>
            <a:off x="1126236" y="1925646"/>
            <a:ext cx="9939528" cy="3006707"/>
          </a:xfrm>
          <a:prstGeom prst="rect">
            <a:avLst/>
          </a:prstGeom>
        </p:spPr>
      </p:pic>
    </p:spTree>
    <p:extLst>
      <p:ext uri="{BB962C8B-B14F-4D97-AF65-F5344CB8AC3E}">
        <p14:creationId xmlns:p14="http://schemas.microsoft.com/office/powerpoint/2010/main" val="209012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9CA8-B7C1-3A45-ABA9-5A4766F31207}"/>
              </a:ext>
            </a:extLst>
          </p:cNvPr>
          <p:cNvSpPr>
            <a:spLocks noGrp="1"/>
          </p:cNvSpPr>
          <p:nvPr>
            <p:ph type="title"/>
          </p:nvPr>
        </p:nvSpPr>
        <p:spPr/>
        <p:txBody>
          <a:bodyPr/>
          <a:lstStyle/>
          <a:p>
            <a:r>
              <a:rPr lang="en-US" dirty="0"/>
              <a:t>Morocco – heterogenous and transnational</a:t>
            </a:r>
          </a:p>
        </p:txBody>
      </p:sp>
      <p:sp>
        <p:nvSpPr>
          <p:cNvPr id="3" name="Content Placeholder 2">
            <a:extLst>
              <a:ext uri="{FF2B5EF4-FFF2-40B4-BE49-F238E27FC236}">
                <a16:creationId xmlns:a16="http://schemas.microsoft.com/office/drawing/2014/main" id="{9A3F2306-18CD-624B-9725-0E19B02FA17F}"/>
              </a:ext>
            </a:extLst>
          </p:cNvPr>
          <p:cNvSpPr>
            <a:spLocks noGrp="1"/>
          </p:cNvSpPr>
          <p:nvPr>
            <p:ph idx="1"/>
          </p:nvPr>
        </p:nvSpPr>
        <p:spPr>
          <a:xfrm>
            <a:off x="783771" y="2638044"/>
            <a:ext cx="10914743" cy="3675670"/>
          </a:xfrm>
        </p:spPr>
        <p:txBody>
          <a:bodyPr>
            <a:noAutofit/>
          </a:bodyPr>
          <a:lstStyle/>
          <a:p>
            <a:r>
              <a:rPr lang="en-US" sz="2000" dirty="0"/>
              <a:t>I write, I reveal myself by signing my real name, I reveal you with me, I come out of the shadows, I refuse this sterile Moroccan ideal, I spit, I’m scandalous, I’m the son of Marilyn Monroe, I’m a terrorist and a queer’. </a:t>
            </a:r>
          </a:p>
          <a:p>
            <a:r>
              <a:rPr lang="en-US" sz="2000" dirty="0"/>
              <a:t>Often cultural critics compare him to queer Moroccan writer, Rachid O.  - both reference Genet the author and Genet the </a:t>
            </a:r>
            <a:r>
              <a:rPr lang="en-US" sz="2000" dirty="0" err="1"/>
              <a:t>archteype</a:t>
            </a:r>
            <a:r>
              <a:rPr lang="en-US" sz="2000" dirty="0"/>
              <a:t> when writing themselves into French literary traditions. </a:t>
            </a:r>
          </a:p>
          <a:p>
            <a:r>
              <a:rPr lang="en-US" sz="2000" dirty="0"/>
              <a:t>A conference organized on this work at the University of El-</a:t>
            </a:r>
            <a:r>
              <a:rPr lang="en-US" sz="2000" dirty="0" err="1"/>
              <a:t>Jadida</a:t>
            </a:r>
            <a:r>
              <a:rPr lang="en-US" sz="2000" dirty="0"/>
              <a:t> in May 2012 drew criticism from Moroccan conservatives who suggested that the ‘miscegenation’ of homosexuality with the pursuit of knowledge on a college campus would contaminate the minds of its students (</a:t>
            </a:r>
            <a:r>
              <a:rPr lang="en-US" sz="2000" dirty="0" err="1"/>
              <a:t>Mantrach</a:t>
            </a:r>
            <a:r>
              <a:rPr lang="en-US" sz="2000" dirty="0"/>
              <a:t>). </a:t>
            </a:r>
          </a:p>
          <a:p>
            <a:r>
              <a:rPr lang="en-US" sz="2000" dirty="0" err="1"/>
              <a:t>Taia</a:t>
            </a:r>
            <a:r>
              <a:rPr lang="en-US" sz="2000" dirty="0"/>
              <a:t> provides a local political and poetic voice  that imagines new queer temporalities and </a:t>
            </a:r>
            <a:r>
              <a:rPr lang="en-US" sz="2000" i="1" dirty="0" err="1"/>
              <a:t>transfiliations</a:t>
            </a:r>
            <a:r>
              <a:rPr lang="en-US" sz="2000" dirty="0"/>
              <a:t> for himself his family and his fellow Moroccans. (Provencher, 2017, 149)</a:t>
            </a:r>
          </a:p>
          <a:p>
            <a:endParaRPr lang="en-US" sz="2000" dirty="0"/>
          </a:p>
        </p:txBody>
      </p:sp>
    </p:spTree>
    <p:extLst>
      <p:ext uri="{BB962C8B-B14F-4D97-AF65-F5344CB8AC3E}">
        <p14:creationId xmlns:p14="http://schemas.microsoft.com/office/powerpoint/2010/main" val="58006801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2860</Words>
  <Application>Microsoft Macintosh PowerPoint</Application>
  <PresentationFormat>Widescreen</PresentationFormat>
  <Paragraphs>92</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Gill Sans MT</vt:lpstr>
      <vt:lpstr>Parcel</vt:lpstr>
      <vt:lpstr>DS2 Presentation</vt:lpstr>
      <vt:lpstr>Abdellah Taïa (1973 – )</vt:lpstr>
      <vt:lpstr>“I am for necessary battles. The war I wage with and against Morocco is useful”</vt:lpstr>
      <vt:lpstr>Today’s lecture</vt:lpstr>
      <vt:lpstr>Biography</vt:lpstr>
      <vt:lpstr>« Je ne suis qu’un Arabe. Qui parle bien le français »  The French Protectorate in Morocco</vt:lpstr>
      <vt:lpstr>Colonial dominance at play?</vt:lpstr>
      <vt:lpstr>PowerPoint Presentation</vt:lpstr>
      <vt:lpstr>Morocco – heterogenous and transnational</vt:lpstr>
      <vt:lpstr>Abdallah Taïa Oslo Freedom Speech</vt:lpstr>
      <vt:lpstr>Jean Paul Sartre – littérature engagée</vt:lpstr>
      <vt:lpstr>“Homosexuel, envers et contre tous” [Homosexual, against all odds]. </vt:lpstr>
      <vt:lpstr>‘Jean Genet  A Moroccan saint’, Nejma, 2011</vt:lpstr>
      <vt:lpstr>Jean Genet’s Tomb Larache, Morocco (photograph taken on my visit in 2018)</vt:lpstr>
      <vt:lpstr>PowerPoint Presentation</vt:lpstr>
      <vt:lpstr>PowerPoint Presentation</vt:lpstr>
      <vt:lpstr>Abdellah Taïa, Preface to  ‘Jean Genet un saint marocain’, Nejma,  (Tangiers: Librairie des Colonnes, 2011), p.6.</vt:lpstr>
      <vt:lpstr>Edward Said, on late style (2006) pp.55 – 56.</vt:lpstr>
      <vt:lpstr>Desiring Arabs and the entanglement of sexual-racial-national discourse</vt:lpstr>
      <vt:lpstr>Jasbir Puar (2007)</vt:lpstr>
      <vt:lpstr>Homosexuality explained to my mother (July 2012)</vt:lpstr>
      <vt:lpstr>Literary fragmentation</vt:lpstr>
      <vt:lpstr>The importance of cinema</vt:lpstr>
      <vt:lpstr>Abdallah Taïa and queer Morocco </vt:lpstr>
      <vt:lpstr>PowerPoint Presentation</vt:lpstr>
      <vt:lpstr>PowerPoint Presentation</vt:lpstr>
      <vt:lpstr>First section of film – 35 mins</vt:lpstr>
      <vt:lpstr>PowerPoint Presentation</vt:lpstr>
      <vt:lpstr>Abdellah Taïa, Salvation Army (New York: Semiotexte, 2009), pp.94 – 95.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DS2 Presentation</dc:title>
  <dc:creator>Joanne Brueton</dc:creator>
  <cp:lastModifiedBy>Joanne Brueton</cp:lastModifiedBy>
  <cp:revision>4</cp:revision>
  <dcterms:created xsi:type="dcterms:W3CDTF">2021-03-16T12:48:05Z</dcterms:created>
  <dcterms:modified xsi:type="dcterms:W3CDTF">2021-03-16T15:01:01Z</dcterms:modified>
</cp:coreProperties>
</file>