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9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1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6F0FD51-A6E8-4DD9-BB2A-96E5A9B322D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1973205-0211-4BEF-9C44-7FCACD96CCBA}" type="slidenum">
              <a:rPr lang="en-GB" smtClean="0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Eda</a:t>
            </a:r>
            <a:r>
              <a:rPr lang="fr-FR" sz="2400" dirty="0"/>
              <a:t> AYAYDIN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4400" b="1" dirty="0"/>
            </a:br>
            <a:r>
              <a:rPr lang="en-GB" sz="4400" b="1" dirty="0" err="1"/>
              <a:t>Arct</a:t>
            </a:r>
            <a:r>
              <a:rPr lang="tr-TR" sz="4400" b="1"/>
              <a:t>I</a:t>
            </a:r>
            <a:r>
              <a:rPr lang="en-GB" sz="4400" b="1"/>
              <a:t>c </a:t>
            </a:r>
            <a:r>
              <a:rPr lang="en-GB" sz="4400" b="1" dirty="0" err="1"/>
              <a:t>Geopol</a:t>
            </a:r>
            <a:r>
              <a:rPr lang="tr-TR" sz="4400" b="1" dirty="0"/>
              <a:t>I</a:t>
            </a:r>
            <a:r>
              <a:rPr lang="en-GB" sz="4400" b="1" dirty="0"/>
              <a:t>t</a:t>
            </a:r>
            <a:r>
              <a:rPr lang="tr-TR" sz="4400" b="1" dirty="0"/>
              <a:t>I</a:t>
            </a:r>
            <a:r>
              <a:rPr lang="en-GB" sz="4400" b="1" dirty="0" err="1"/>
              <a:t>cs</a:t>
            </a:r>
            <a:br>
              <a:rPr lang="en-GB" sz="4400" b="1" dirty="0"/>
            </a:br>
            <a:endParaRPr lang="en-GB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B13E83-9AD4-1F63-1605-41AB1477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3" y="5486400"/>
            <a:ext cx="3055937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9433" y="341194"/>
            <a:ext cx="113412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Measurement Techniques in the Arctic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800" dirty="0"/>
              <a:t>Sector Principle</a:t>
            </a:r>
          </a:p>
          <a:p>
            <a:pPr algn="ctr"/>
            <a:r>
              <a:rPr lang="tr-TR" sz="2000" dirty="0"/>
              <a:t>           </a:t>
            </a:r>
          </a:p>
          <a:p>
            <a:endParaRPr lang="tr-TR" dirty="0"/>
          </a:p>
          <a:p>
            <a:endParaRPr lang="en-GB" dirty="0"/>
          </a:p>
        </p:txBody>
      </p:sp>
      <p:pic>
        <p:nvPicPr>
          <p:cNvPr id="3" name="İçerik Yer Tutucus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35" y="2218631"/>
            <a:ext cx="5568287" cy="450376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18615" y="2218631"/>
            <a:ext cx="5131558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/>
              <a:t>Pascal Poirier, Canada, 1907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/>
              <a:t>Russia adopted in 1926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/>
              <a:t>Norway, Denmark, USA objected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/>
              <a:t>Created political tension</a:t>
            </a:r>
          </a:p>
        </p:txBody>
      </p:sp>
    </p:spTree>
    <p:extLst>
      <p:ext uri="{BB962C8B-B14F-4D97-AF65-F5344CB8AC3E}">
        <p14:creationId xmlns:p14="http://schemas.microsoft.com/office/powerpoint/2010/main" val="243362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96036" y="504967"/>
            <a:ext cx="110819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Median Line Principle &amp; </a:t>
            </a:r>
            <a:r>
              <a:rPr lang="en-GB" sz="3200" b="1" dirty="0" err="1"/>
              <a:t>Basepoints</a:t>
            </a:r>
            <a:endParaRPr lang="en-GB" sz="3200" b="1" dirty="0"/>
          </a:p>
          <a:p>
            <a:endParaRPr lang="tr-TR" dirty="0"/>
          </a:p>
          <a:p>
            <a:endParaRPr lang="en-GB" dirty="0"/>
          </a:p>
        </p:txBody>
      </p:sp>
      <p:pic>
        <p:nvPicPr>
          <p:cNvPr id="3" name="İçerik Yer Tutucusu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70" y="1678675"/>
            <a:ext cx="5109948" cy="455835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96036" y="2006221"/>
            <a:ext cx="5813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/>
              <a:t>Basepoints</a:t>
            </a:r>
            <a:r>
              <a:rPr lang="en-GB" dirty="0"/>
              <a:t> are the outer limits of the states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Median line is equal to both countries </a:t>
            </a:r>
            <a:r>
              <a:rPr lang="en-GB" dirty="0" err="1"/>
              <a:t>basepoints</a:t>
            </a:r>
            <a:endParaRPr lang="en-GB" dirty="0"/>
          </a:p>
          <a:p>
            <a:endParaRPr lang="tr-T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46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910" y="354842"/>
            <a:ext cx="11218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Acquisition of Sovereignty on the Ice?</a:t>
            </a:r>
          </a:p>
          <a:p>
            <a:pPr algn="ctr"/>
            <a:endParaRPr lang="en-GB" sz="2600" b="1" dirty="0"/>
          </a:p>
          <a:p>
            <a:pPr algn="ctr"/>
            <a:r>
              <a:rPr lang="en-GB" sz="2600" dirty="0"/>
              <a:t>Feasibility of the measurements by Climate Change?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en-GB" b="1" dirty="0"/>
          </a:p>
        </p:txBody>
      </p:sp>
      <p:pic>
        <p:nvPicPr>
          <p:cNvPr id="3" name="Image 5" descr="cartoon arcti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4" y="1710770"/>
            <a:ext cx="7506269" cy="50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41194" y="286603"/>
            <a:ext cx="117370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Non-Arctic States &amp; Energy-Fishing Issues</a:t>
            </a:r>
          </a:p>
          <a:p>
            <a:endParaRPr lang="tr-TR" sz="2000" b="1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Times New Roman"/>
                <a:cs typeface="Times New Roman"/>
              </a:rPr>
              <a:t>NAS can penetrate to the region by bilateral agreements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Times New Roman"/>
                <a:cs typeface="Times New Roman"/>
              </a:rPr>
              <a:t>NAS can gain observant status in the Arctic Council without any binding force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Times New Roman"/>
                <a:cs typeface="Times New Roman"/>
              </a:rPr>
              <a:t>Chinese interest in the Arctic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Times New Roman"/>
                <a:cs typeface="Times New Roman"/>
              </a:rPr>
              <a:t>Korean interest in the Arctic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Times New Roman"/>
                <a:cs typeface="Times New Roman"/>
              </a:rPr>
              <a:t>EU interest in the Arctic</a:t>
            </a:r>
          </a:p>
          <a:p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28" y="1898923"/>
            <a:ext cx="7620000" cy="48374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1564"/>
            <a:ext cx="3800902" cy="37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6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00594" y="368488"/>
            <a:ext cx="11573302" cy="49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Realism</a:t>
            </a:r>
            <a:endParaRPr lang="tr-TR" sz="3200" b="1" dirty="0"/>
          </a:p>
          <a:p>
            <a:pPr algn="ctr"/>
            <a:endParaRPr lang="tr-TR" sz="2000" b="1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Pessimist point of view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Human nature is bad, the order is bad			      		</a:t>
            </a:r>
            <a:r>
              <a:rPr lang="en-GB" b="1" dirty="0"/>
              <a:t>Thomas Hobbes (1588-1679)  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Anarchical international arena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States are rational actors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States are for interests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Maximization of power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Self-help system</a:t>
            </a:r>
          </a:p>
          <a:p>
            <a:endParaRPr lang="tr-TR" sz="2000" dirty="0"/>
          </a:p>
          <a:p>
            <a:endParaRPr lang="tr-TR" sz="2000" dirty="0"/>
          </a:p>
          <a:p>
            <a:r>
              <a:rPr lang="en-GB" b="1" i="1" dirty="0"/>
              <a:t>“I often observe the absurdity of dreams, </a:t>
            </a:r>
            <a:endParaRPr lang="tr-TR" b="1" i="1" dirty="0"/>
          </a:p>
          <a:p>
            <a:r>
              <a:rPr lang="tr-TR" b="1" i="1" dirty="0"/>
              <a:t>  </a:t>
            </a:r>
            <a:r>
              <a:rPr lang="en-GB" b="1" i="1" dirty="0"/>
              <a:t>but never dream of the</a:t>
            </a:r>
            <a:endParaRPr lang="tr-TR" b="1" i="1" dirty="0"/>
          </a:p>
          <a:p>
            <a:r>
              <a:rPr lang="en-GB" b="1" i="1" dirty="0"/>
              <a:t> </a:t>
            </a:r>
            <a:r>
              <a:rPr lang="tr-TR" b="1" i="1" dirty="0"/>
              <a:t> </a:t>
            </a:r>
            <a:r>
              <a:rPr lang="en-GB" b="1" i="1" dirty="0"/>
              <a:t>absurdity of my waking thoughts.”</a:t>
            </a:r>
            <a:r>
              <a:rPr lang="tr-TR" b="1" i="1" dirty="0"/>
              <a:t> , </a:t>
            </a:r>
            <a:r>
              <a:rPr lang="tr-TR" dirty="0"/>
              <a:t>Leviathan-1671</a:t>
            </a:r>
            <a:endParaRPr lang="tr-TR" b="1" i="1" dirty="0"/>
          </a:p>
          <a:p>
            <a:pPr algn="ctr"/>
            <a:endParaRPr lang="tr-TR" sz="2000" b="1" dirty="0"/>
          </a:p>
          <a:p>
            <a:pPr algn="ctr"/>
            <a:endParaRPr lang="tr-TR" sz="2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46" y="1863630"/>
            <a:ext cx="4286250" cy="40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5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6603" y="259307"/>
            <a:ext cx="1155965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Liberalism</a:t>
            </a:r>
          </a:p>
          <a:p>
            <a:pPr algn="ctr"/>
            <a:endParaRPr lang="tr-TR" sz="2000" b="1" dirty="0"/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Opposition of realism							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International Cooperation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International organizations- non-governmental organizations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International trade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Interdependence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Democracy</a:t>
            </a:r>
          </a:p>
          <a:p>
            <a:endParaRPr lang="tr-TR" sz="2000" dirty="0"/>
          </a:p>
          <a:p>
            <a:endParaRPr lang="tr-TR" sz="2000" dirty="0"/>
          </a:p>
          <a:p>
            <a:r>
              <a:rPr lang="tr-TR" b="1" i="1" dirty="0"/>
              <a:t>  </a:t>
            </a:r>
            <a:r>
              <a:rPr lang="en-GB" b="1" i="1" dirty="0"/>
              <a:t>Being all equal and independent, </a:t>
            </a:r>
            <a:endParaRPr lang="tr-TR" b="1" i="1" dirty="0"/>
          </a:p>
          <a:p>
            <a:r>
              <a:rPr lang="tr-TR" b="1" i="1" dirty="0"/>
              <a:t>  </a:t>
            </a:r>
            <a:r>
              <a:rPr lang="en-GB" b="1" i="1" dirty="0"/>
              <a:t>no one ought to harm another in his life,</a:t>
            </a:r>
            <a:endParaRPr lang="tr-TR" b="1" i="1" dirty="0"/>
          </a:p>
          <a:p>
            <a:r>
              <a:rPr lang="en-GB" b="1" i="1" dirty="0"/>
              <a:t> </a:t>
            </a:r>
            <a:r>
              <a:rPr lang="tr-TR" b="1" i="1" dirty="0"/>
              <a:t> </a:t>
            </a:r>
            <a:r>
              <a:rPr lang="en-GB" b="1" i="1" dirty="0"/>
              <a:t>health, liberty, or possessions.</a:t>
            </a:r>
            <a:endParaRPr lang="tr-TR" b="1" i="1" dirty="0"/>
          </a:p>
          <a:p>
            <a:pPr algn="ctr"/>
            <a:endParaRPr lang="tr-TR" sz="2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02" y="1506522"/>
            <a:ext cx="3448335" cy="39851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07" y="4255221"/>
            <a:ext cx="3299591" cy="230305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625385" y="627797"/>
            <a:ext cx="27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   John Locke- (1632-1704</a:t>
            </a:r>
            <a:r>
              <a:rPr lang="tr-T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91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0376" y="232012"/>
            <a:ext cx="114777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Arctic Geopolitics</a:t>
            </a:r>
          </a:p>
          <a:p>
            <a:pPr algn="ctr"/>
            <a:endParaRPr lang="tr-TR" sz="2000" b="1" dirty="0"/>
          </a:p>
          <a:p>
            <a:pPr marL="285750" indent="-285750" algn="ctr">
              <a:buFont typeface="Arial"/>
              <a:buChar char="•"/>
            </a:pPr>
            <a:r>
              <a:rPr lang="en-GB" dirty="0"/>
              <a:t>Oil &amp; gas production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/>
              <a:t>Usage of shipping routes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/>
              <a:t>Sovereignty of the passages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/>
              <a:t>5 states, 5 different claims</a:t>
            </a:r>
          </a:p>
          <a:p>
            <a:pPr algn="ctr"/>
            <a:endParaRPr lang="tr-TR" sz="2000" dirty="0"/>
          </a:p>
          <a:p>
            <a:pPr algn="ctr"/>
            <a:endParaRPr lang="tr-TR" sz="2000" dirty="0"/>
          </a:p>
          <a:p>
            <a:pPr algn="ctr"/>
            <a:endParaRPr lang="en-GB" sz="2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5" y="2315002"/>
            <a:ext cx="4832611" cy="20574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06" y="2315002"/>
            <a:ext cx="4601570" cy="2057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6" y="4372402"/>
            <a:ext cx="4919049" cy="20829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5" y="4372402"/>
            <a:ext cx="4558351" cy="20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6603" y="327546"/>
            <a:ext cx="116415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Claims</a:t>
            </a:r>
            <a:r>
              <a:rPr lang="tr-TR" sz="3200" b="1" dirty="0"/>
              <a:t> of </a:t>
            </a:r>
            <a:r>
              <a:rPr lang="tr-TR" sz="3200" b="1" dirty="0" err="1"/>
              <a:t>the</a:t>
            </a:r>
            <a:r>
              <a:rPr lang="tr-TR" sz="3200" b="1" dirty="0"/>
              <a:t> A5</a:t>
            </a:r>
          </a:p>
          <a:p>
            <a:pPr algn="ctr"/>
            <a:endParaRPr lang="en-GB" sz="2000" b="1" dirty="0"/>
          </a:p>
          <a:p>
            <a:r>
              <a:rPr lang="en-GB" sz="2000" b="1" dirty="0"/>
              <a:t>Canada’s Arctic Claim</a:t>
            </a:r>
          </a:p>
          <a:p>
            <a:endParaRPr lang="en-GB" sz="2000" b="1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Northwest Passage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Beaufort Sea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Lincoln Sea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Hans Island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 err="1"/>
              <a:t>Lomonosov</a:t>
            </a:r>
            <a:r>
              <a:rPr lang="en-GB" sz="2000" dirty="0"/>
              <a:t> Ridge</a:t>
            </a:r>
          </a:p>
          <a:p>
            <a:pPr algn="ctr"/>
            <a:endParaRPr lang="tr-TR" sz="2000" dirty="0"/>
          </a:p>
          <a:p>
            <a:pPr algn="ctr"/>
            <a:endParaRPr lang="tr-TR" sz="2000" dirty="0"/>
          </a:p>
          <a:p>
            <a:pPr algn="ctr"/>
            <a:endParaRPr lang="tr-TR" sz="2000" dirty="0"/>
          </a:p>
          <a:p>
            <a:pPr algn="ctr"/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9" y="988372"/>
            <a:ext cx="6000750" cy="39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04716" y="191069"/>
            <a:ext cx="116005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Russia’s Arctic Passion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dirty="0"/>
              <a:t>«</a:t>
            </a:r>
            <a:r>
              <a:rPr lang="en-GB" sz="2000" dirty="0"/>
              <a:t>What is mine is mine, and what is yours is negotiable»</a:t>
            </a:r>
            <a:endParaRPr lang="en-GB" sz="2000" b="1" dirty="0"/>
          </a:p>
          <a:p>
            <a:pPr algn="ctr"/>
            <a:endParaRPr lang="en-GB" sz="2000" b="1" dirty="0"/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Titanium national flag in 2007- Created big discussions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Ambitious about the </a:t>
            </a:r>
            <a:r>
              <a:rPr lang="en-GB" sz="2000" dirty="0" err="1"/>
              <a:t>Lomonos</a:t>
            </a:r>
            <a:r>
              <a:rPr lang="tr-TR" sz="2000" dirty="0"/>
              <a:t>ov</a:t>
            </a:r>
            <a:r>
              <a:rPr lang="en-GB" sz="2000" dirty="0"/>
              <a:t> Ridge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Has sovereignty on Northern Sea Route</a:t>
            </a:r>
          </a:p>
          <a:p>
            <a:pPr algn="ctr"/>
            <a:endParaRPr lang="tr-TR" sz="2000" dirty="0"/>
          </a:p>
          <a:p>
            <a:pPr algn="ctr"/>
            <a:endParaRPr lang="tr-TR" sz="2000" dirty="0"/>
          </a:p>
          <a:p>
            <a:endParaRPr lang="tr-TR" dirty="0"/>
          </a:p>
          <a:p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94" y="2461977"/>
            <a:ext cx="5715000" cy="4170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5" y="2532622"/>
            <a:ext cx="5080000" cy="40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2012" y="286603"/>
            <a:ext cx="117507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Denmark</a:t>
            </a:r>
          </a:p>
          <a:p>
            <a:pPr algn="ctr"/>
            <a:endParaRPr lang="en-GB" sz="2000" b="1" dirty="0"/>
          </a:p>
          <a:p>
            <a:pPr marL="342900" indent="-342900" algn="ctr">
              <a:buFont typeface="Arial"/>
              <a:buChar char="•"/>
            </a:pPr>
            <a:r>
              <a:rPr lang="en-GB" sz="2000" dirty="0"/>
              <a:t>Denmark is in the A5 thank</a:t>
            </a:r>
            <a:r>
              <a:rPr lang="tr-TR" sz="2000" dirty="0"/>
              <a:t>s</a:t>
            </a:r>
            <a:r>
              <a:rPr lang="en-GB" sz="2000" dirty="0"/>
              <a:t> to Greenland</a:t>
            </a:r>
          </a:p>
          <a:p>
            <a:pPr marL="342900" indent="-342900" algn="ctr">
              <a:buFont typeface="Arial"/>
              <a:buChar char="•"/>
            </a:pPr>
            <a:r>
              <a:rPr lang="en-GB" sz="2000" dirty="0" err="1"/>
              <a:t>Lomonosov</a:t>
            </a:r>
            <a:r>
              <a:rPr lang="en-GB" sz="2000" dirty="0"/>
              <a:t> Ridge</a:t>
            </a:r>
          </a:p>
          <a:p>
            <a:pPr marL="342900" indent="-342900" algn="ctr">
              <a:buFont typeface="Arial"/>
              <a:buChar char="•"/>
            </a:pPr>
            <a:r>
              <a:rPr lang="en-GB" sz="2000" dirty="0"/>
              <a:t>Hans Island</a:t>
            </a:r>
          </a:p>
          <a:p>
            <a:pPr marL="342900" indent="-342900" algn="ctr">
              <a:buFont typeface="Arial"/>
              <a:buChar char="•"/>
            </a:pPr>
            <a:r>
              <a:rPr lang="en-GB" sz="2000" dirty="0"/>
              <a:t>Elle</a:t>
            </a:r>
            <a:r>
              <a:rPr lang="tr-TR" sz="2000" dirty="0" err="1"/>
              <a:t>smere</a:t>
            </a:r>
            <a:r>
              <a:rPr lang="en-GB" sz="2000" dirty="0"/>
              <a:t> Island</a:t>
            </a:r>
          </a:p>
          <a:p>
            <a:pPr algn="ctr"/>
            <a:endParaRPr lang="tr-TR" sz="2000" dirty="0"/>
          </a:p>
          <a:p>
            <a:pPr algn="ctr"/>
            <a:endParaRPr lang="en-GB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8" y="2565779"/>
            <a:ext cx="8734567" cy="39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785" y="272955"/>
            <a:ext cx="11559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Norway’s Arctic Claim</a:t>
            </a:r>
          </a:p>
          <a:p>
            <a:pPr algn="ctr"/>
            <a:endParaRPr lang="tr-TR" sz="2000" b="1" dirty="0"/>
          </a:p>
          <a:p>
            <a:pPr marL="342900" indent="-342900" algn="ctr">
              <a:buFont typeface="Arial"/>
              <a:buChar char="•"/>
            </a:pPr>
            <a:r>
              <a:rPr lang="tr-TR" sz="2000" dirty="0"/>
              <a:t>Svalbard </a:t>
            </a:r>
          </a:p>
          <a:p>
            <a:pPr marL="342900" indent="-342900" algn="ctr">
              <a:buFont typeface="Arial"/>
              <a:buChar char="•"/>
            </a:pPr>
            <a:r>
              <a:rPr lang="tr-TR" sz="2000" dirty="0" err="1"/>
              <a:t>Barents</a:t>
            </a:r>
            <a:r>
              <a:rPr lang="tr-TR" sz="2000" dirty="0"/>
              <a:t> </a:t>
            </a:r>
            <a:r>
              <a:rPr lang="tr-TR" sz="2000" dirty="0" err="1"/>
              <a:t>Sea</a:t>
            </a:r>
            <a:endParaRPr lang="tr-TR" sz="2000" dirty="0"/>
          </a:p>
          <a:p>
            <a:pPr marL="342900" indent="-342900" algn="ctr">
              <a:buFont typeface="Arial"/>
              <a:buChar char="•"/>
            </a:pPr>
            <a:r>
              <a:rPr lang="tr-TR" sz="2000" dirty="0"/>
              <a:t>Western </a:t>
            </a:r>
            <a:r>
              <a:rPr lang="tr-TR" sz="2000" dirty="0" err="1"/>
              <a:t>Nansen</a:t>
            </a:r>
            <a:r>
              <a:rPr lang="tr-TR" sz="2000" dirty="0"/>
              <a:t> </a:t>
            </a:r>
            <a:r>
              <a:rPr lang="tr-TR" sz="2000" dirty="0" err="1"/>
              <a:t>Basin</a:t>
            </a:r>
            <a:endParaRPr lang="tr-TR" sz="2000" dirty="0"/>
          </a:p>
          <a:p>
            <a:pPr algn="ctr"/>
            <a:endParaRPr lang="en-GB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61" y="2211947"/>
            <a:ext cx="10058400" cy="37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3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23081" y="286603"/>
            <a:ext cx="11450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USA </a:t>
            </a:r>
            <a:r>
              <a:rPr lang="tr-TR" sz="3200" b="1" dirty="0" err="1"/>
              <a:t>Arctic</a:t>
            </a:r>
            <a:r>
              <a:rPr lang="tr-TR" sz="3200" b="1" dirty="0"/>
              <a:t> </a:t>
            </a:r>
            <a:r>
              <a:rPr lang="tr-TR" sz="3200" b="1" dirty="0" err="1"/>
              <a:t>Claim</a:t>
            </a:r>
            <a:endParaRPr lang="tr-TR" sz="3200" b="1" dirty="0"/>
          </a:p>
          <a:p>
            <a:pPr algn="ctr"/>
            <a:endParaRPr lang="tr-TR" sz="2000" b="1" dirty="0"/>
          </a:p>
          <a:p>
            <a:pPr marL="342900" indent="-342900" algn="ctr">
              <a:buFont typeface="Arial"/>
              <a:buChar char="•"/>
            </a:pPr>
            <a:r>
              <a:rPr lang="en-GB" sz="2000" dirty="0"/>
              <a:t>USA is in the Arctic 5 thanks to Alaska</a:t>
            </a:r>
          </a:p>
          <a:p>
            <a:pPr marL="342900" indent="-342900" algn="ctr">
              <a:buFont typeface="Arial"/>
              <a:buChar char="•"/>
            </a:pPr>
            <a:r>
              <a:rPr lang="en-GB" sz="2000" dirty="0"/>
              <a:t>USA does bilateral agreements in the Arctic as it didn’t </a:t>
            </a:r>
            <a:r>
              <a:rPr lang="en-GB" sz="2000" dirty="0" err="1"/>
              <a:t>ratifiy</a:t>
            </a:r>
            <a:r>
              <a:rPr lang="en-GB" sz="2000" dirty="0"/>
              <a:t> the UNCLOS.</a:t>
            </a:r>
          </a:p>
          <a:p>
            <a:pPr marL="342900" indent="-342900" algn="ctr">
              <a:buFont typeface="Arial"/>
              <a:buChar char="•"/>
            </a:pPr>
            <a:r>
              <a:rPr lang="en-GB" sz="2000" dirty="0"/>
              <a:t>Opposes to to the possession of Northwest Passage by Canada.</a:t>
            </a:r>
          </a:p>
          <a:p>
            <a:pPr marL="342900" indent="-342900" algn="ctr">
              <a:buFont typeface="Arial"/>
              <a:buChar char="•"/>
            </a:pPr>
            <a:r>
              <a:rPr lang="en-GB" sz="2000" dirty="0"/>
              <a:t>Has a dispute on Beaufort Sea with Canada.</a:t>
            </a:r>
          </a:p>
          <a:p>
            <a:pPr algn="ctr"/>
            <a:endParaRPr lang="tr-TR" sz="2000" dirty="0"/>
          </a:p>
          <a:p>
            <a:pPr algn="ctr"/>
            <a:endParaRPr lang="tr-TR" sz="2000" dirty="0"/>
          </a:p>
          <a:p>
            <a:pPr algn="ctr"/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2536218"/>
            <a:ext cx="8120418" cy="3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66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Grill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Grille.thmx</Template>
  <TotalTime>170</TotalTime>
  <Words>381</Words>
  <Application>Microsoft Macintosh PowerPoint</Application>
  <PresentationFormat>Grand écran</PresentationFormat>
  <Paragraphs>99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Franklin Gothic Medium</vt:lpstr>
      <vt:lpstr>Times New Roman</vt:lpstr>
      <vt:lpstr>Wingdings</vt:lpstr>
      <vt:lpstr>Wingdings 2</vt:lpstr>
      <vt:lpstr>Grille</vt:lpstr>
      <vt:lpstr> ArctIc GeopolItIcs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Eda Ayaydın</dc:creator>
  <cp:lastModifiedBy>Eda Ayaydin</cp:lastModifiedBy>
  <cp:revision>28</cp:revision>
  <dcterms:created xsi:type="dcterms:W3CDTF">2018-07-17T11:03:33Z</dcterms:created>
  <dcterms:modified xsi:type="dcterms:W3CDTF">2023-02-06T20:41:03Z</dcterms:modified>
</cp:coreProperties>
</file>