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8"/>
  </p:notesMasterIdLst>
  <p:handoutMasterIdLst>
    <p:handoutMasterId r:id="rId29"/>
  </p:handoutMasterIdLst>
  <p:sldIdLst>
    <p:sldId id="256" r:id="rId2"/>
    <p:sldId id="257" r:id="rId3"/>
    <p:sldId id="291" r:id="rId4"/>
    <p:sldId id="292" r:id="rId5"/>
    <p:sldId id="259" r:id="rId6"/>
    <p:sldId id="271" r:id="rId7"/>
    <p:sldId id="270" r:id="rId8"/>
    <p:sldId id="272" r:id="rId9"/>
    <p:sldId id="269" r:id="rId10"/>
    <p:sldId id="258" r:id="rId11"/>
    <p:sldId id="261" r:id="rId12"/>
    <p:sldId id="289" r:id="rId13"/>
    <p:sldId id="262" r:id="rId14"/>
    <p:sldId id="273" r:id="rId15"/>
    <p:sldId id="290" r:id="rId16"/>
    <p:sldId id="278" r:id="rId17"/>
    <p:sldId id="263" r:id="rId18"/>
    <p:sldId id="284" r:id="rId19"/>
    <p:sldId id="293" r:id="rId20"/>
    <p:sldId id="287" r:id="rId21"/>
    <p:sldId id="280" r:id="rId22"/>
    <p:sldId id="265" r:id="rId23"/>
    <p:sldId id="266" r:id="rId24"/>
    <p:sldId id="282" r:id="rId25"/>
    <p:sldId id="283" r:id="rId26"/>
    <p:sldId id="268" r:id="rId27"/>
  </p:sldIdLst>
  <p:sldSz cx="12192000" cy="6858000"/>
  <p:notesSz cx="67945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34"/>
    <p:restoredTop sz="86489"/>
  </p:normalViewPr>
  <p:slideViewPr>
    <p:cSldViewPr snapToGrid="0" snapToObjects="1">
      <p:cViewPr varScale="1">
        <p:scale>
          <a:sx n="91" d="100"/>
          <a:sy n="91" d="100"/>
        </p:scale>
        <p:origin x="288" y="184"/>
      </p:cViewPr>
      <p:guideLst/>
    </p:cSldViewPr>
  </p:slideViewPr>
  <p:outlineViewPr>
    <p:cViewPr>
      <p:scale>
        <a:sx n="33" d="100"/>
        <a:sy n="33" d="100"/>
      </p:scale>
      <p:origin x="0" y="-31880"/>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829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8645" y="0"/>
            <a:ext cx="2944283" cy="498295"/>
          </a:xfrm>
          <a:prstGeom prst="rect">
            <a:avLst/>
          </a:prstGeom>
        </p:spPr>
        <p:txBody>
          <a:bodyPr vert="horz" lIns="91440" tIns="45720" rIns="91440" bIns="45720" rtlCol="0"/>
          <a:lstStyle>
            <a:lvl1pPr algn="r">
              <a:defRPr sz="1200"/>
            </a:lvl1pPr>
          </a:lstStyle>
          <a:p>
            <a:fld id="{6C6B61AF-329C-4FD4-B8D0-385FF445CC22}" type="datetimeFigureOut">
              <a:rPr lang="en-GB" smtClean="0"/>
              <a:t>29/09/2021</a:t>
            </a:fld>
            <a:endParaRPr lang="en-GB"/>
          </a:p>
        </p:txBody>
      </p:sp>
      <p:sp>
        <p:nvSpPr>
          <p:cNvPr id="4" name="Footer Placeholder 3"/>
          <p:cNvSpPr>
            <a:spLocks noGrp="1"/>
          </p:cNvSpPr>
          <p:nvPr>
            <p:ph type="ftr" sz="quarter" idx="2"/>
          </p:nvPr>
        </p:nvSpPr>
        <p:spPr>
          <a:xfrm>
            <a:off x="0" y="9433107"/>
            <a:ext cx="2944283" cy="498294"/>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8645" y="9433107"/>
            <a:ext cx="2944283" cy="498294"/>
          </a:xfrm>
          <a:prstGeom prst="rect">
            <a:avLst/>
          </a:prstGeom>
        </p:spPr>
        <p:txBody>
          <a:bodyPr vert="horz" lIns="91440" tIns="45720" rIns="91440" bIns="45720" rtlCol="0" anchor="b"/>
          <a:lstStyle>
            <a:lvl1pPr algn="r">
              <a:defRPr sz="1200"/>
            </a:lvl1pPr>
          </a:lstStyle>
          <a:p>
            <a:fld id="{46524387-C9FB-4B6A-AA89-A8B167817243}" type="slidenum">
              <a:rPr lang="en-GB" smtClean="0"/>
              <a:t>‹#›</a:t>
            </a:fld>
            <a:endParaRPr lang="en-GB"/>
          </a:p>
        </p:txBody>
      </p:sp>
    </p:spTree>
    <p:extLst>
      <p:ext uri="{BB962C8B-B14F-4D97-AF65-F5344CB8AC3E}">
        <p14:creationId xmlns:p14="http://schemas.microsoft.com/office/powerpoint/2010/main" val="41825943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829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8645" y="0"/>
            <a:ext cx="2944283" cy="498295"/>
          </a:xfrm>
          <a:prstGeom prst="rect">
            <a:avLst/>
          </a:prstGeom>
        </p:spPr>
        <p:txBody>
          <a:bodyPr vert="horz" lIns="91440" tIns="45720" rIns="91440" bIns="45720" rtlCol="0"/>
          <a:lstStyle>
            <a:lvl1pPr algn="r">
              <a:defRPr sz="1200"/>
            </a:lvl1pPr>
          </a:lstStyle>
          <a:p>
            <a:fld id="{C702FF97-C719-7549-ACF6-B723F97CA183}" type="datetimeFigureOut">
              <a:rPr lang="en-US" smtClean="0"/>
              <a:t>9/29/21</a:t>
            </a:fld>
            <a:endParaRPr lang="en-US"/>
          </a:p>
        </p:txBody>
      </p:sp>
      <p:sp>
        <p:nvSpPr>
          <p:cNvPr id="4" name="Slide Image Placeholder 3"/>
          <p:cNvSpPr>
            <a:spLocks noGrp="1" noRot="1" noChangeAspect="1"/>
          </p:cNvSpPr>
          <p:nvPr>
            <p:ph type="sldImg" idx="2"/>
          </p:nvPr>
        </p:nvSpPr>
        <p:spPr>
          <a:xfrm>
            <a:off x="419100" y="1241425"/>
            <a:ext cx="5956300" cy="33512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79486"/>
            <a:ext cx="5435600" cy="391048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33107"/>
            <a:ext cx="2944283" cy="49829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8645" y="9433107"/>
            <a:ext cx="2944283" cy="498294"/>
          </a:xfrm>
          <a:prstGeom prst="rect">
            <a:avLst/>
          </a:prstGeom>
        </p:spPr>
        <p:txBody>
          <a:bodyPr vert="horz" lIns="91440" tIns="45720" rIns="91440" bIns="45720" rtlCol="0" anchor="b"/>
          <a:lstStyle>
            <a:lvl1pPr algn="r">
              <a:defRPr sz="1200"/>
            </a:lvl1pPr>
          </a:lstStyle>
          <a:p>
            <a:fld id="{E6028CA9-8A6E-DA4A-BA5B-339BB2FE612E}" type="slidenum">
              <a:rPr lang="en-US" smtClean="0"/>
              <a:t>‹#›</a:t>
            </a:fld>
            <a:endParaRPr lang="en-US"/>
          </a:p>
        </p:txBody>
      </p:sp>
    </p:spTree>
    <p:extLst>
      <p:ext uri="{BB962C8B-B14F-4D97-AF65-F5344CB8AC3E}">
        <p14:creationId xmlns:p14="http://schemas.microsoft.com/office/powerpoint/2010/main" val="24547819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6028CA9-8A6E-DA4A-BA5B-339BB2FE612E}" type="slidenum">
              <a:rPr lang="en-US" smtClean="0"/>
              <a:t>1</a:t>
            </a:fld>
            <a:endParaRPr lang="en-US"/>
          </a:p>
        </p:txBody>
      </p:sp>
    </p:spTree>
    <p:extLst>
      <p:ext uri="{BB962C8B-B14F-4D97-AF65-F5344CB8AC3E}">
        <p14:creationId xmlns:p14="http://schemas.microsoft.com/office/powerpoint/2010/main" val="17701342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6028CA9-8A6E-DA4A-BA5B-339BB2FE612E}" type="slidenum">
              <a:rPr lang="en-US" smtClean="0"/>
              <a:t>24</a:t>
            </a:fld>
            <a:endParaRPr lang="en-US"/>
          </a:p>
        </p:txBody>
      </p:sp>
    </p:spTree>
    <p:extLst>
      <p:ext uri="{BB962C8B-B14F-4D97-AF65-F5344CB8AC3E}">
        <p14:creationId xmlns:p14="http://schemas.microsoft.com/office/powerpoint/2010/main" val="12936296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6028CA9-8A6E-DA4A-BA5B-339BB2FE612E}" type="slidenum">
              <a:rPr lang="en-US" smtClean="0"/>
              <a:t>26</a:t>
            </a:fld>
            <a:endParaRPr lang="en-US"/>
          </a:p>
        </p:txBody>
      </p:sp>
    </p:spTree>
    <p:extLst>
      <p:ext uri="{BB962C8B-B14F-4D97-AF65-F5344CB8AC3E}">
        <p14:creationId xmlns:p14="http://schemas.microsoft.com/office/powerpoint/2010/main" val="1600764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6028CA9-8A6E-DA4A-BA5B-339BB2FE612E}" type="slidenum">
              <a:rPr lang="en-US" smtClean="0"/>
              <a:t>2</a:t>
            </a:fld>
            <a:endParaRPr lang="en-US"/>
          </a:p>
        </p:txBody>
      </p:sp>
    </p:spTree>
    <p:extLst>
      <p:ext uri="{BB962C8B-B14F-4D97-AF65-F5344CB8AC3E}">
        <p14:creationId xmlns:p14="http://schemas.microsoft.com/office/powerpoint/2010/main" val="8870171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E6028CA9-8A6E-DA4A-BA5B-339BB2FE612E}" type="slidenum">
              <a:rPr lang="en-US" smtClean="0"/>
              <a:t>4</a:t>
            </a:fld>
            <a:endParaRPr lang="en-US"/>
          </a:p>
        </p:txBody>
      </p:sp>
    </p:spTree>
    <p:extLst>
      <p:ext uri="{BB962C8B-B14F-4D97-AF65-F5344CB8AC3E}">
        <p14:creationId xmlns:p14="http://schemas.microsoft.com/office/powerpoint/2010/main" val="40264441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6028CA9-8A6E-DA4A-BA5B-339BB2FE612E}" type="slidenum">
              <a:rPr lang="en-US" smtClean="0"/>
              <a:t>5</a:t>
            </a:fld>
            <a:endParaRPr lang="en-US"/>
          </a:p>
        </p:txBody>
      </p:sp>
    </p:spTree>
    <p:extLst>
      <p:ext uri="{BB962C8B-B14F-4D97-AF65-F5344CB8AC3E}">
        <p14:creationId xmlns:p14="http://schemas.microsoft.com/office/powerpoint/2010/main" val="42034987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6028CA9-8A6E-DA4A-BA5B-339BB2FE612E}" type="slidenum">
              <a:rPr lang="en-US" smtClean="0"/>
              <a:t>6</a:t>
            </a:fld>
            <a:endParaRPr lang="en-US"/>
          </a:p>
        </p:txBody>
      </p:sp>
    </p:spTree>
    <p:extLst>
      <p:ext uri="{BB962C8B-B14F-4D97-AF65-F5344CB8AC3E}">
        <p14:creationId xmlns:p14="http://schemas.microsoft.com/office/powerpoint/2010/main" val="27053985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6028CA9-8A6E-DA4A-BA5B-339BB2FE612E}" type="slidenum">
              <a:rPr lang="en-US" smtClean="0"/>
              <a:t>7</a:t>
            </a:fld>
            <a:endParaRPr lang="en-US"/>
          </a:p>
        </p:txBody>
      </p:sp>
    </p:spTree>
    <p:extLst>
      <p:ext uri="{BB962C8B-B14F-4D97-AF65-F5344CB8AC3E}">
        <p14:creationId xmlns:p14="http://schemas.microsoft.com/office/powerpoint/2010/main" val="33354918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6028CA9-8A6E-DA4A-BA5B-339BB2FE612E}" type="slidenum">
              <a:rPr lang="en-US" smtClean="0"/>
              <a:t>8</a:t>
            </a:fld>
            <a:endParaRPr lang="en-US"/>
          </a:p>
        </p:txBody>
      </p:sp>
    </p:spTree>
    <p:extLst>
      <p:ext uri="{BB962C8B-B14F-4D97-AF65-F5344CB8AC3E}">
        <p14:creationId xmlns:p14="http://schemas.microsoft.com/office/powerpoint/2010/main" val="35728190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6028CA9-8A6E-DA4A-BA5B-339BB2FE612E}" type="slidenum">
              <a:rPr lang="en-US" smtClean="0"/>
              <a:t>9</a:t>
            </a:fld>
            <a:endParaRPr lang="en-US"/>
          </a:p>
        </p:txBody>
      </p:sp>
    </p:spTree>
    <p:extLst>
      <p:ext uri="{BB962C8B-B14F-4D97-AF65-F5344CB8AC3E}">
        <p14:creationId xmlns:p14="http://schemas.microsoft.com/office/powerpoint/2010/main" val="2298196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6028CA9-8A6E-DA4A-BA5B-339BB2FE612E}" type="slidenum">
              <a:rPr lang="en-US" smtClean="0"/>
              <a:t>23</a:t>
            </a:fld>
            <a:endParaRPr lang="en-US"/>
          </a:p>
        </p:txBody>
      </p:sp>
    </p:spTree>
    <p:extLst>
      <p:ext uri="{BB962C8B-B14F-4D97-AF65-F5344CB8AC3E}">
        <p14:creationId xmlns:p14="http://schemas.microsoft.com/office/powerpoint/2010/main" val="30774180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1F12E-88B0-F940-B6D3-B16B8ADD2AD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1C0A64D-568F-724C-81EB-7A0F3B4D9E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6457583-BCD5-9943-8E40-247C73B2D2A8}"/>
              </a:ext>
            </a:extLst>
          </p:cNvPr>
          <p:cNvSpPr>
            <a:spLocks noGrp="1"/>
          </p:cNvSpPr>
          <p:nvPr>
            <p:ph type="dt" sz="half" idx="10"/>
          </p:nvPr>
        </p:nvSpPr>
        <p:spPr/>
        <p:txBody>
          <a:bodyPr/>
          <a:lstStyle/>
          <a:p>
            <a:fld id="{D1C717DA-ADDE-FD4B-90C9-8670088FD99C}" type="datetimeFigureOut">
              <a:rPr lang="en-US" smtClean="0"/>
              <a:t>9/29/21</a:t>
            </a:fld>
            <a:endParaRPr lang="en-US"/>
          </a:p>
        </p:txBody>
      </p:sp>
      <p:sp>
        <p:nvSpPr>
          <p:cNvPr id="5" name="Footer Placeholder 4">
            <a:extLst>
              <a:ext uri="{FF2B5EF4-FFF2-40B4-BE49-F238E27FC236}">
                <a16:creationId xmlns:a16="http://schemas.microsoft.com/office/drawing/2014/main" id="{4D5B3739-6517-7E49-B997-5731EEE8B5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9BA0A1-538C-0D43-9410-0D42659C89C9}"/>
              </a:ext>
            </a:extLst>
          </p:cNvPr>
          <p:cNvSpPr>
            <a:spLocks noGrp="1"/>
          </p:cNvSpPr>
          <p:nvPr>
            <p:ph type="sldNum" sz="quarter" idx="12"/>
          </p:nvPr>
        </p:nvSpPr>
        <p:spPr/>
        <p:txBody>
          <a:bodyPr/>
          <a:lstStyle/>
          <a:p>
            <a:fld id="{1437884A-1907-024E-A11A-09B171A54FE3}" type="slidenum">
              <a:rPr lang="en-US" smtClean="0"/>
              <a:t>‹#›</a:t>
            </a:fld>
            <a:endParaRPr lang="en-US"/>
          </a:p>
        </p:txBody>
      </p:sp>
    </p:spTree>
    <p:extLst>
      <p:ext uri="{BB962C8B-B14F-4D97-AF65-F5344CB8AC3E}">
        <p14:creationId xmlns:p14="http://schemas.microsoft.com/office/powerpoint/2010/main" val="3646921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AFCF9-5CCD-BD46-A370-ED6E6298C2D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4F3FA1B-D4E8-9343-B113-CDE43EABBFA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D7AC72-E73E-594D-A890-9B59C69C7B4E}"/>
              </a:ext>
            </a:extLst>
          </p:cNvPr>
          <p:cNvSpPr>
            <a:spLocks noGrp="1"/>
          </p:cNvSpPr>
          <p:nvPr>
            <p:ph type="dt" sz="half" idx="10"/>
          </p:nvPr>
        </p:nvSpPr>
        <p:spPr/>
        <p:txBody>
          <a:bodyPr/>
          <a:lstStyle/>
          <a:p>
            <a:fld id="{D1C717DA-ADDE-FD4B-90C9-8670088FD99C}" type="datetimeFigureOut">
              <a:rPr lang="en-US" smtClean="0"/>
              <a:t>9/29/21</a:t>
            </a:fld>
            <a:endParaRPr lang="en-US"/>
          </a:p>
        </p:txBody>
      </p:sp>
      <p:sp>
        <p:nvSpPr>
          <p:cNvPr id="5" name="Footer Placeholder 4">
            <a:extLst>
              <a:ext uri="{FF2B5EF4-FFF2-40B4-BE49-F238E27FC236}">
                <a16:creationId xmlns:a16="http://schemas.microsoft.com/office/drawing/2014/main" id="{AA707A5C-A001-5C4E-9CE5-3566E1F041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F81623-319C-2F44-8950-44C56307C81C}"/>
              </a:ext>
            </a:extLst>
          </p:cNvPr>
          <p:cNvSpPr>
            <a:spLocks noGrp="1"/>
          </p:cNvSpPr>
          <p:nvPr>
            <p:ph type="sldNum" sz="quarter" idx="12"/>
          </p:nvPr>
        </p:nvSpPr>
        <p:spPr/>
        <p:txBody>
          <a:bodyPr/>
          <a:lstStyle/>
          <a:p>
            <a:fld id="{1437884A-1907-024E-A11A-09B171A54FE3}" type="slidenum">
              <a:rPr lang="en-US" smtClean="0"/>
              <a:t>‹#›</a:t>
            </a:fld>
            <a:endParaRPr lang="en-US"/>
          </a:p>
        </p:txBody>
      </p:sp>
    </p:spTree>
    <p:extLst>
      <p:ext uri="{BB962C8B-B14F-4D97-AF65-F5344CB8AC3E}">
        <p14:creationId xmlns:p14="http://schemas.microsoft.com/office/powerpoint/2010/main" val="1868417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3F82321-6C6A-7040-A15C-92BA3F44BB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A3FF06F-3878-6942-8AA3-E2D8A2E18A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C0CCD0-CB4F-584F-AC1A-89D71983ADF5}"/>
              </a:ext>
            </a:extLst>
          </p:cNvPr>
          <p:cNvSpPr>
            <a:spLocks noGrp="1"/>
          </p:cNvSpPr>
          <p:nvPr>
            <p:ph type="dt" sz="half" idx="10"/>
          </p:nvPr>
        </p:nvSpPr>
        <p:spPr/>
        <p:txBody>
          <a:bodyPr/>
          <a:lstStyle/>
          <a:p>
            <a:fld id="{D1C717DA-ADDE-FD4B-90C9-8670088FD99C}" type="datetimeFigureOut">
              <a:rPr lang="en-US" smtClean="0"/>
              <a:t>9/29/21</a:t>
            </a:fld>
            <a:endParaRPr lang="en-US"/>
          </a:p>
        </p:txBody>
      </p:sp>
      <p:sp>
        <p:nvSpPr>
          <p:cNvPr id="5" name="Footer Placeholder 4">
            <a:extLst>
              <a:ext uri="{FF2B5EF4-FFF2-40B4-BE49-F238E27FC236}">
                <a16:creationId xmlns:a16="http://schemas.microsoft.com/office/drawing/2014/main" id="{F3566352-540C-F740-827D-39A78DB133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FB4DE7-8FB7-1B4F-8BDA-4E7EEE2F505A}"/>
              </a:ext>
            </a:extLst>
          </p:cNvPr>
          <p:cNvSpPr>
            <a:spLocks noGrp="1"/>
          </p:cNvSpPr>
          <p:nvPr>
            <p:ph type="sldNum" sz="quarter" idx="12"/>
          </p:nvPr>
        </p:nvSpPr>
        <p:spPr/>
        <p:txBody>
          <a:bodyPr/>
          <a:lstStyle/>
          <a:p>
            <a:fld id="{1437884A-1907-024E-A11A-09B171A54FE3}" type="slidenum">
              <a:rPr lang="en-US" smtClean="0"/>
              <a:t>‹#›</a:t>
            </a:fld>
            <a:endParaRPr lang="en-US"/>
          </a:p>
        </p:txBody>
      </p:sp>
    </p:spTree>
    <p:extLst>
      <p:ext uri="{BB962C8B-B14F-4D97-AF65-F5344CB8AC3E}">
        <p14:creationId xmlns:p14="http://schemas.microsoft.com/office/powerpoint/2010/main" val="1017459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F8A54F3-F3A2-404C-B541-7BF8D76CC3A8}"/>
              </a:ext>
            </a:extLst>
          </p:cNvPr>
          <p:cNvSpPr>
            <a:spLocks noGrp="1"/>
          </p:cNvSpPr>
          <p:nvPr>
            <p:ph idx="1"/>
          </p:nvPr>
        </p:nvSpPr>
        <p:spPr>
          <a:xfrm>
            <a:off x="471055" y="415636"/>
            <a:ext cx="10882745" cy="5761327"/>
          </a:xfrm>
        </p:spPr>
        <p:txBody>
          <a:bodyPr>
            <a:normAutofit/>
          </a:bodyPr>
          <a:lstStyle>
            <a:lvl1pPr>
              <a:defRPr sz="2800">
                <a:latin typeface="Garamond" panose="02020404030301010803" pitchFamily="18" charset="0"/>
              </a:defRPr>
            </a:lvl1pPr>
            <a:lvl2pPr>
              <a:defRPr sz="2800">
                <a:latin typeface="Garamond" panose="02020404030301010803" pitchFamily="18" charset="0"/>
              </a:defRPr>
            </a:lvl2pPr>
            <a:lvl3pPr>
              <a:defRPr sz="2800">
                <a:latin typeface="Garamond" panose="02020404030301010803" pitchFamily="18" charset="0"/>
              </a:defRPr>
            </a:lvl3pPr>
            <a:lvl4pPr>
              <a:defRPr sz="2800">
                <a:latin typeface="Garamond" panose="02020404030301010803" pitchFamily="18" charset="0"/>
              </a:defRPr>
            </a:lvl4pPr>
            <a:lvl5pPr>
              <a:defRPr sz="2800">
                <a:latin typeface="Garamond" panose="020204040303010108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B490F18-2F30-3D47-A9CC-48197C116AAB}"/>
              </a:ext>
            </a:extLst>
          </p:cNvPr>
          <p:cNvSpPr>
            <a:spLocks noGrp="1"/>
          </p:cNvSpPr>
          <p:nvPr>
            <p:ph type="dt" sz="half" idx="10"/>
          </p:nvPr>
        </p:nvSpPr>
        <p:spPr/>
        <p:txBody>
          <a:bodyPr/>
          <a:lstStyle/>
          <a:p>
            <a:fld id="{D1C717DA-ADDE-FD4B-90C9-8670088FD99C}" type="datetimeFigureOut">
              <a:rPr lang="en-US" smtClean="0"/>
              <a:t>9/29/21</a:t>
            </a:fld>
            <a:endParaRPr lang="en-US"/>
          </a:p>
        </p:txBody>
      </p:sp>
      <p:sp>
        <p:nvSpPr>
          <p:cNvPr id="5" name="Footer Placeholder 4">
            <a:extLst>
              <a:ext uri="{FF2B5EF4-FFF2-40B4-BE49-F238E27FC236}">
                <a16:creationId xmlns:a16="http://schemas.microsoft.com/office/drawing/2014/main" id="{982991C6-9117-6F49-9221-4FE3E99CF3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963905-07E0-CE47-8729-BB53DF8969E2}"/>
              </a:ext>
            </a:extLst>
          </p:cNvPr>
          <p:cNvSpPr>
            <a:spLocks noGrp="1"/>
          </p:cNvSpPr>
          <p:nvPr>
            <p:ph type="sldNum" sz="quarter" idx="12"/>
          </p:nvPr>
        </p:nvSpPr>
        <p:spPr/>
        <p:txBody>
          <a:bodyPr/>
          <a:lstStyle/>
          <a:p>
            <a:fld id="{1437884A-1907-024E-A11A-09B171A54FE3}" type="slidenum">
              <a:rPr lang="en-US" smtClean="0"/>
              <a:t>‹#›</a:t>
            </a:fld>
            <a:endParaRPr lang="en-US"/>
          </a:p>
        </p:txBody>
      </p:sp>
    </p:spTree>
    <p:extLst>
      <p:ext uri="{BB962C8B-B14F-4D97-AF65-F5344CB8AC3E}">
        <p14:creationId xmlns:p14="http://schemas.microsoft.com/office/powerpoint/2010/main" val="2793726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EFF7C-EB2A-F44C-B9D4-8DA6535F52F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3CA698A-A3C6-4849-8859-27BC9AEC6F2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64BB0A5-DB48-EA46-939F-5096DE1AFC49}"/>
              </a:ext>
            </a:extLst>
          </p:cNvPr>
          <p:cNvSpPr>
            <a:spLocks noGrp="1"/>
          </p:cNvSpPr>
          <p:nvPr>
            <p:ph type="dt" sz="half" idx="10"/>
          </p:nvPr>
        </p:nvSpPr>
        <p:spPr/>
        <p:txBody>
          <a:bodyPr/>
          <a:lstStyle/>
          <a:p>
            <a:fld id="{D1C717DA-ADDE-FD4B-90C9-8670088FD99C}" type="datetimeFigureOut">
              <a:rPr lang="en-US" smtClean="0"/>
              <a:t>9/29/21</a:t>
            </a:fld>
            <a:endParaRPr lang="en-US"/>
          </a:p>
        </p:txBody>
      </p:sp>
      <p:sp>
        <p:nvSpPr>
          <p:cNvPr id="5" name="Footer Placeholder 4">
            <a:extLst>
              <a:ext uri="{FF2B5EF4-FFF2-40B4-BE49-F238E27FC236}">
                <a16:creationId xmlns:a16="http://schemas.microsoft.com/office/drawing/2014/main" id="{655BE159-44DA-FD4B-B2DA-8A64C316FA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6D1608-F558-0E43-B9B3-F11F0E4D550D}"/>
              </a:ext>
            </a:extLst>
          </p:cNvPr>
          <p:cNvSpPr>
            <a:spLocks noGrp="1"/>
          </p:cNvSpPr>
          <p:nvPr>
            <p:ph type="sldNum" sz="quarter" idx="12"/>
          </p:nvPr>
        </p:nvSpPr>
        <p:spPr/>
        <p:txBody>
          <a:bodyPr/>
          <a:lstStyle/>
          <a:p>
            <a:fld id="{1437884A-1907-024E-A11A-09B171A54FE3}" type="slidenum">
              <a:rPr lang="en-US" smtClean="0"/>
              <a:t>‹#›</a:t>
            </a:fld>
            <a:endParaRPr lang="en-US"/>
          </a:p>
        </p:txBody>
      </p:sp>
    </p:spTree>
    <p:extLst>
      <p:ext uri="{BB962C8B-B14F-4D97-AF65-F5344CB8AC3E}">
        <p14:creationId xmlns:p14="http://schemas.microsoft.com/office/powerpoint/2010/main" val="261144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62E9A-97D6-9B45-ADC7-F3899D5A21F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47DDB5F-68EC-1E49-B282-499D418AF03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6383F4F-5952-C545-8EA0-A0A6FD011CA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A389124-2F18-4942-973E-70FF0138683D}"/>
              </a:ext>
            </a:extLst>
          </p:cNvPr>
          <p:cNvSpPr>
            <a:spLocks noGrp="1"/>
          </p:cNvSpPr>
          <p:nvPr>
            <p:ph type="dt" sz="half" idx="10"/>
          </p:nvPr>
        </p:nvSpPr>
        <p:spPr/>
        <p:txBody>
          <a:bodyPr/>
          <a:lstStyle/>
          <a:p>
            <a:fld id="{D1C717DA-ADDE-FD4B-90C9-8670088FD99C}" type="datetimeFigureOut">
              <a:rPr lang="en-US" smtClean="0"/>
              <a:t>9/29/21</a:t>
            </a:fld>
            <a:endParaRPr lang="en-US"/>
          </a:p>
        </p:txBody>
      </p:sp>
      <p:sp>
        <p:nvSpPr>
          <p:cNvPr id="6" name="Footer Placeholder 5">
            <a:extLst>
              <a:ext uri="{FF2B5EF4-FFF2-40B4-BE49-F238E27FC236}">
                <a16:creationId xmlns:a16="http://schemas.microsoft.com/office/drawing/2014/main" id="{F73B984F-E689-C541-9204-4B6DE39720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571072-1DB6-A047-AA0C-98A987FC95A6}"/>
              </a:ext>
            </a:extLst>
          </p:cNvPr>
          <p:cNvSpPr>
            <a:spLocks noGrp="1"/>
          </p:cNvSpPr>
          <p:nvPr>
            <p:ph type="sldNum" sz="quarter" idx="12"/>
          </p:nvPr>
        </p:nvSpPr>
        <p:spPr/>
        <p:txBody>
          <a:bodyPr/>
          <a:lstStyle/>
          <a:p>
            <a:fld id="{1437884A-1907-024E-A11A-09B171A54FE3}" type="slidenum">
              <a:rPr lang="en-US" smtClean="0"/>
              <a:t>‹#›</a:t>
            </a:fld>
            <a:endParaRPr lang="en-US"/>
          </a:p>
        </p:txBody>
      </p:sp>
    </p:spTree>
    <p:extLst>
      <p:ext uri="{BB962C8B-B14F-4D97-AF65-F5344CB8AC3E}">
        <p14:creationId xmlns:p14="http://schemas.microsoft.com/office/powerpoint/2010/main" val="2853124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D69F8-5171-ED40-901E-3431F33E2DE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91C9809-16DB-E043-8A45-17B9A0B9DE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88AF6CB-7C43-1041-A623-863497AA856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A6BCD51-8597-2241-B266-E8FD2A1A56C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4CCB873-16F4-9449-8CB5-FF1A6E63FB6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24A856C-6D83-184F-ABBD-EAB105255DE9}"/>
              </a:ext>
            </a:extLst>
          </p:cNvPr>
          <p:cNvSpPr>
            <a:spLocks noGrp="1"/>
          </p:cNvSpPr>
          <p:nvPr>
            <p:ph type="dt" sz="half" idx="10"/>
          </p:nvPr>
        </p:nvSpPr>
        <p:spPr/>
        <p:txBody>
          <a:bodyPr/>
          <a:lstStyle/>
          <a:p>
            <a:fld id="{D1C717DA-ADDE-FD4B-90C9-8670088FD99C}" type="datetimeFigureOut">
              <a:rPr lang="en-US" smtClean="0"/>
              <a:t>9/29/21</a:t>
            </a:fld>
            <a:endParaRPr lang="en-US"/>
          </a:p>
        </p:txBody>
      </p:sp>
      <p:sp>
        <p:nvSpPr>
          <p:cNvPr id="8" name="Footer Placeholder 7">
            <a:extLst>
              <a:ext uri="{FF2B5EF4-FFF2-40B4-BE49-F238E27FC236}">
                <a16:creationId xmlns:a16="http://schemas.microsoft.com/office/drawing/2014/main" id="{111BCE45-354D-354A-A281-73CA640FDC4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AACD042-20D8-6140-BCE3-2A64A84DFA3C}"/>
              </a:ext>
            </a:extLst>
          </p:cNvPr>
          <p:cNvSpPr>
            <a:spLocks noGrp="1"/>
          </p:cNvSpPr>
          <p:nvPr>
            <p:ph type="sldNum" sz="quarter" idx="12"/>
          </p:nvPr>
        </p:nvSpPr>
        <p:spPr/>
        <p:txBody>
          <a:bodyPr/>
          <a:lstStyle/>
          <a:p>
            <a:fld id="{1437884A-1907-024E-A11A-09B171A54FE3}" type="slidenum">
              <a:rPr lang="en-US" smtClean="0"/>
              <a:t>‹#›</a:t>
            </a:fld>
            <a:endParaRPr lang="en-US"/>
          </a:p>
        </p:txBody>
      </p:sp>
    </p:spTree>
    <p:extLst>
      <p:ext uri="{BB962C8B-B14F-4D97-AF65-F5344CB8AC3E}">
        <p14:creationId xmlns:p14="http://schemas.microsoft.com/office/powerpoint/2010/main" val="812489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F3445-EC25-BD49-ACB6-848DCBA7C04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F9C0B71-B6B1-C142-BEE3-777B6DC65A1B}"/>
              </a:ext>
            </a:extLst>
          </p:cNvPr>
          <p:cNvSpPr>
            <a:spLocks noGrp="1"/>
          </p:cNvSpPr>
          <p:nvPr>
            <p:ph type="dt" sz="half" idx="10"/>
          </p:nvPr>
        </p:nvSpPr>
        <p:spPr/>
        <p:txBody>
          <a:bodyPr/>
          <a:lstStyle/>
          <a:p>
            <a:fld id="{D1C717DA-ADDE-FD4B-90C9-8670088FD99C}" type="datetimeFigureOut">
              <a:rPr lang="en-US" smtClean="0"/>
              <a:t>9/29/21</a:t>
            </a:fld>
            <a:endParaRPr lang="en-US"/>
          </a:p>
        </p:txBody>
      </p:sp>
      <p:sp>
        <p:nvSpPr>
          <p:cNvPr id="4" name="Footer Placeholder 3">
            <a:extLst>
              <a:ext uri="{FF2B5EF4-FFF2-40B4-BE49-F238E27FC236}">
                <a16:creationId xmlns:a16="http://schemas.microsoft.com/office/drawing/2014/main" id="{7E79D8B4-C4AB-0C48-AD76-951614FADF1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F78AD40-DE9D-1849-9110-831CC2653F76}"/>
              </a:ext>
            </a:extLst>
          </p:cNvPr>
          <p:cNvSpPr>
            <a:spLocks noGrp="1"/>
          </p:cNvSpPr>
          <p:nvPr>
            <p:ph type="sldNum" sz="quarter" idx="12"/>
          </p:nvPr>
        </p:nvSpPr>
        <p:spPr/>
        <p:txBody>
          <a:bodyPr/>
          <a:lstStyle/>
          <a:p>
            <a:fld id="{1437884A-1907-024E-A11A-09B171A54FE3}" type="slidenum">
              <a:rPr lang="en-US" smtClean="0"/>
              <a:t>‹#›</a:t>
            </a:fld>
            <a:endParaRPr lang="en-US"/>
          </a:p>
        </p:txBody>
      </p:sp>
    </p:spTree>
    <p:extLst>
      <p:ext uri="{BB962C8B-B14F-4D97-AF65-F5344CB8AC3E}">
        <p14:creationId xmlns:p14="http://schemas.microsoft.com/office/powerpoint/2010/main" val="77772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590DE50-26D7-8B4C-A9BC-319F94F98FAD}"/>
              </a:ext>
            </a:extLst>
          </p:cNvPr>
          <p:cNvSpPr>
            <a:spLocks noGrp="1"/>
          </p:cNvSpPr>
          <p:nvPr>
            <p:ph type="dt" sz="half" idx="10"/>
          </p:nvPr>
        </p:nvSpPr>
        <p:spPr/>
        <p:txBody>
          <a:bodyPr/>
          <a:lstStyle/>
          <a:p>
            <a:fld id="{D1C717DA-ADDE-FD4B-90C9-8670088FD99C}" type="datetimeFigureOut">
              <a:rPr lang="en-US" smtClean="0"/>
              <a:t>9/29/21</a:t>
            </a:fld>
            <a:endParaRPr lang="en-US"/>
          </a:p>
        </p:txBody>
      </p:sp>
      <p:sp>
        <p:nvSpPr>
          <p:cNvPr id="3" name="Footer Placeholder 2">
            <a:extLst>
              <a:ext uri="{FF2B5EF4-FFF2-40B4-BE49-F238E27FC236}">
                <a16:creationId xmlns:a16="http://schemas.microsoft.com/office/drawing/2014/main" id="{5BF8992A-45C7-A24F-9E5E-F02BD9996CA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BE9350A-BB49-A84F-A291-732366069A71}"/>
              </a:ext>
            </a:extLst>
          </p:cNvPr>
          <p:cNvSpPr>
            <a:spLocks noGrp="1"/>
          </p:cNvSpPr>
          <p:nvPr>
            <p:ph type="sldNum" sz="quarter" idx="12"/>
          </p:nvPr>
        </p:nvSpPr>
        <p:spPr/>
        <p:txBody>
          <a:bodyPr/>
          <a:lstStyle/>
          <a:p>
            <a:fld id="{1437884A-1907-024E-A11A-09B171A54FE3}" type="slidenum">
              <a:rPr lang="en-US" smtClean="0"/>
              <a:t>‹#›</a:t>
            </a:fld>
            <a:endParaRPr lang="en-US"/>
          </a:p>
        </p:txBody>
      </p:sp>
    </p:spTree>
    <p:extLst>
      <p:ext uri="{BB962C8B-B14F-4D97-AF65-F5344CB8AC3E}">
        <p14:creationId xmlns:p14="http://schemas.microsoft.com/office/powerpoint/2010/main" val="1098346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ACCC4-89EB-DB4A-AAF1-BA4713E915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E002A54-192F-4242-9A80-9CD15B232F5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9EFC80C-5AA1-9740-A43C-FC1DB055A1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E761981-8128-4B4C-A8A4-DEF29DA3A858}"/>
              </a:ext>
            </a:extLst>
          </p:cNvPr>
          <p:cNvSpPr>
            <a:spLocks noGrp="1"/>
          </p:cNvSpPr>
          <p:nvPr>
            <p:ph type="dt" sz="half" idx="10"/>
          </p:nvPr>
        </p:nvSpPr>
        <p:spPr/>
        <p:txBody>
          <a:bodyPr/>
          <a:lstStyle/>
          <a:p>
            <a:fld id="{D1C717DA-ADDE-FD4B-90C9-8670088FD99C}" type="datetimeFigureOut">
              <a:rPr lang="en-US" smtClean="0"/>
              <a:t>9/29/21</a:t>
            </a:fld>
            <a:endParaRPr lang="en-US"/>
          </a:p>
        </p:txBody>
      </p:sp>
      <p:sp>
        <p:nvSpPr>
          <p:cNvPr id="6" name="Footer Placeholder 5">
            <a:extLst>
              <a:ext uri="{FF2B5EF4-FFF2-40B4-BE49-F238E27FC236}">
                <a16:creationId xmlns:a16="http://schemas.microsoft.com/office/drawing/2014/main" id="{B0A05471-CCD7-4D42-AE9B-1A88B3789B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90B773B-03F3-614F-95A4-2EB89866ECCC}"/>
              </a:ext>
            </a:extLst>
          </p:cNvPr>
          <p:cNvSpPr>
            <a:spLocks noGrp="1"/>
          </p:cNvSpPr>
          <p:nvPr>
            <p:ph type="sldNum" sz="quarter" idx="12"/>
          </p:nvPr>
        </p:nvSpPr>
        <p:spPr/>
        <p:txBody>
          <a:bodyPr/>
          <a:lstStyle/>
          <a:p>
            <a:fld id="{1437884A-1907-024E-A11A-09B171A54FE3}" type="slidenum">
              <a:rPr lang="en-US" smtClean="0"/>
              <a:t>‹#›</a:t>
            </a:fld>
            <a:endParaRPr lang="en-US"/>
          </a:p>
        </p:txBody>
      </p:sp>
    </p:spTree>
    <p:extLst>
      <p:ext uri="{BB962C8B-B14F-4D97-AF65-F5344CB8AC3E}">
        <p14:creationId xmlns:p14="http://schemas.microsoft.com/office/powerpoint/2010/main" val="4192527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1F23D-4052-1440-AF17-26B247F5A9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6ED8D3F-90DA-F64D-B23E-498DD209E1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F29BBB5-86B0-DC42-B860-B0C6813A59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986F55-A086-F04A-8569-1CFA3D1FB3DB}"/>
              </a:ext>
            </a:extLst>
          </p:cNvPr>
          <p:cNvSpPr>
            <a:spLocks noGrp="1"/>
          </p:cNvSpPr>
          <p:nvPr>
            <p:ph type="dt" sz="half" idx="10"/>
          </p:nvPr>
        </p:nvSpPr>
        <p:spPr/>
        <p:txBody>
          <a:bodyPr/>
          <a:lstStyle/>
          <a:p>
            <a:fld id="{D1C717DA-ADDE-FD4B-90C9-8670088FD99C}" type="datetimeFigureOut">
              <a:rPr lang="en-US" smtClean="0"/>
              <a:t>9/29/21</a:t>
            </a:fld>
            <a:endParaRPr lang="en-US"/>
          </a:p>
        </p:txBody>
      </p:sp>
      <p:sp>
        <p:nvSpPr>
          <p:cNvPr id="6" name="Footer Placeholder 5">
            <a:extLst>
              <a:ext uri="{FF2B5EF4-FFF2-40B4-BE49-F238E27FC236}">
                <a16:creationId xmlns:a16="http://schemas.microsoft.com/office/drawing/2014/main" id="{9C4FE52C-6AF4-8D46-AC22-7D9AEBCF4D7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A0D6FF-956A-8143-9F8C-5AE0834910F6}"/>
              </a:ext>
            </a:extLst>
          </p:cNvPr>
          <p:cNvSpPr>
            <a:spLocks noGrp="1"/>
          </p:cNvSpPr>
          <p:nvPr>
            <p:ph type="sldNum" sz="quarter" idx="12"/>
          </p:nvPr>
        </p:nvSpPr>
        <p:spPr/>
        <p:txBody>
          <a:bodyPr/>
          <a:lstStyle/>
          <a:p>
            <a:fld id="{1437884A-1907-024E-A11A-09B171A54FE3}" type="slidenum">
              <a:rPr lang="en-US" smtClean="0"/>
              <a:t>‹#›</a:t>
            </a:fld>
            <a:endParaRPr lang="en-US"/>
          </a:p>
        </p:txBody>
      </p:sp>
    </p:spTree>
    <p:extLst>
      <p:ext uri="{BB962C8B-B14F-4D97-AF65-F5344CB8AC3E}">
        <p14:creationId xmlns:p14="http://schemas.microsoft.com/office/powerpoint/2010/main" val="3179049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3CB8E6-BF43-414F-A6D5-EC26B512E6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A157976-C52D-BA49-9F92-C1D3C7F009C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A873C84-2CF7-CD48-8395-91D88ABE1E9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C717DA-ADDE-FD4B-90C9-8670088FD99C}" type="datetimeFigureOut">
              <a:rPr lang="en-US" smtClean="0"/>
              <a:t>9/29/21</a:t>
            </a:fld>
            <a:endParaRPr lang="en-US"/>
          </a:p>
        </p:txBody>
      </p:sp>
      <p:sp>
        <p:nvSpPr>
          <p:cNvPr id="5" name="Footer Placeholder 4">
            <a:extLst>
              <a:ext uri="{FF2B5EF4-FFF2-40B4-BE49-F238E27FC236}">
                <a16:creationId xmlns:a16="http://schemas.microsoft.com/office/drawing/2014/main" id="{15F031D4-313C-3346-932C-50482C0EE1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D4A74F3-5854-FE4F-9CC5-08976B12007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37884A-1907-024E-A11A-09B171A54FE3}" type="slidenum">
              <a:rPr lang="en-US" smtClean="0"/>
              <a:t>‹#›</a:t>
            </a:fld>
            <a:endParaRPr lang="en-US"/>
          </a:p>
        </p:txBody>
      </p:sp>
    </p:spTree>
    <p:extLst>
      <p:ext uri="{BB962C8B-B14F-4D97-AF65-F5344CB8AC3E}">
        <p14:creationId xmlns:p14="http://schemas.microsoft.com/office/powerpoint/2010/main" val="11743629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000" b="0" kern="1200">
          <a:solidFill>
            <a:schemeClr val="tx1"/>
          </a:solidFill>
          <a:latin typeface="Source Sans Pro" panose="020B0503030403020204" pitchFamily="34" charset="0"/>
          <a:ea typeface="Source Sans Pro" panose="020B0503030403020204" pitchFamily="34"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ource Sans Pro" panose="020B0503030403020204" pitchFamily="34" charset="0"/>
          <a:ea typeface="Source Sans Pro" panose="020B0503030403020204" pitchFamily="34"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ource Sans Pro" panose="020B0503030403020204" pitchFamily="34" charset="0"/>
          <a:ea typeface="Source Sans Pro" panose="020B0503030403020204" pitchFamily="34"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ource Sans Pro" panose="020B0503030403020204" pitchFamily="34" charset="0"/>
          <a:ea typeface="Source Sans Pro" panose="020B0503030403020204" pitchFamily="34"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ource Sans Pro" panose="020B0503030403020204" pitchFamily="34" charset="0"/>
          <a:ea typeface="Source Sans Pro" panose="020B0503030403020204" pitchFamily="34"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ource Sans Pro" panose="020B0503030403020204" pitchFamily="34" charset="0"/>
          <a:ea typeface="Source Sans Pro" panose="020B0503030403020204" pitchFamily="34"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FF514-3A18-B540-90F3-E0610E85515A}"/>
              </a:ext>
            </a:extLst>
          </p:cNvPr>
          <p:cNvSpPr>
            <a:spLocks noGrp="1"/>
          </p:cNvSpPr>
          <p:nvPr>
            <p:ph type="ctrTitle"/>
          </p:nvPr>
        </p:nvSpPr>
        <p:spPr>
          <a:xfrm>
            <a:off x="310896" y="632836"/>
            <a:ext cx="11881104" cy="2387600"/>
          </a:xfrm>
        </p:spPr>
        <p:txBody>
          <a:bodyPr>
            <a:noAutofit/>
          </a:bodyPr>
          <a:lstStyle/>
          <a:p>
            <a:pPr algn="l">
              <a:lnSpc>
                <a:spcPct val="150000"/>
              </a:lnSpc>
            </a:pPr>
            <a:r>
              <a:rPr lang="en-US" sz="2400" dirty="0">
                <a:solidFill>
                  <a:srgbClr val="7030A0"/>
                </a:solidFill>
                <a:latin typeface="Garamond" panose="02020404030301010803" pitchFamily="18" charset="0"/>
                <a:ea typeface="Source Sans Pro" panose="020F0502020204030204" pitchFamily="34" charset="0"/>
                <a:cs typeface="Calibri" panose="020F0502020204030204" pitchFamily="34" charset="0"/>
              </a:rPr>
              <a:t>COM6006 / FRE6006 </a:t>
            </a:r>
            <a:br>
              <a:rPr lang="en-US" sz="2400" dirty="0">
                <a:solidFill>
                  <a:srgbClr val="7030A0"/>
                </a:solidFill>
                <a:latin typeface="Garamond" panose="02020404030301010803" pitchFamily="18" charset="0"/>
                <a:ea typeface="Source Sans Pro" panose="020F0502020204030204" pitchFamily="34" charset="0"/>
                <a:cs typeface="Calibri" panose="020F0502020204030204" pitchFamily="34" charset="0"/>
              </a:rPr>
            </a:br>
            <a:r>
              <a:rPr lang="en-US" sz="2400" dirty="0">
                <a:solidFill>
                  <a:srgbClr val="7030A0"/>
                </a:solidFill>
                <a:latin typeface="Garamond" panose="02020404030301010803" pitchFamily="18" charset="0"/>
                <a:ea typeface="Source Sans Pro" panose="020F0502020204030204" pitchFamily="34" charset="0"/>
                <a:cs typeface="Calibri" panose="020F0502020204030204" pitchFamily="34" charset="0"/>
              </a:rPr>
              <a:t>Narrative in Theory and Practice: </a:t>
            </a:r>
            <a:r>
              <a:rPr lang="en-US" sz="2400" dirty="0" err="1">
                <a:solidFill>
                  <a:srgbClr val="7030A0"/>
                </a:solidFill>
                <a:latin typeface="Garamond" panose="02020404030301010803" pitchFamily="18" charset="0"/>
                <a:ea typeface="Source Sans Pro" panose="020F0502020204030204" pitchFamily="34" charset="0"/>
                <a:cs typeface="Calibri" panose="020F0502020204030204" pitchFamily="34" charset="0"/>
              </a:rPr>
              <a:t>Analysing</a:t>
            </a:r>
            <a:r>
              <a:rPr lang="en-US" sz="2400" dirty="0">
                <a:solidFill>
                  <a:srgbClr val="7030A0"/>
                </a:solidFill>
                <a:latin typeface="Garamond" panose="02020404030301010803" pitchFamily="18" charset="0"/>
                <a:ea typeface="Source Sans Pro" panose="020F0502020204030204" pitchFamily="34" charset="0"/>
                <a:cs typeface="Calibri" panose="020F0502020204030204" pitchFamily="34" charset="0"/>
              </a:rPr>
              <a:t> and Creatively Responding to French Literature Through the Ages</a:t>
            </a:r>
            <a:br>
              <a:rPr lang="en-US" sz="2400" b="1" dirty="0">
                <a:solidFill>
                  <a:schemeClr val="tx1"/>
                </a:solidFill>
                <a:latin typeface="Garamond" panose="02020404030301010803" pitchFamily="18" charset="0"/>
                <a:ea typeface="Source Sans Pro" panose="020F0502020204030204" pitchFamily="34" charset="0"/>
                <a:cs typeface="Calibri" panose="020F0502020204030204" pitchFamily="34" charset="0"/>
              </a:rPr>
            </a:br>
            <a:endParaRPr lang="en-US" sz="2400" b="1" dirty="0">
              <a:solidFill>
                <a:schemeClr val="tx1"/>
              </a:solidFill>
              <a:latin typeface="Garamond" panose="02020404030301010803" pitchFamily="18" charset="0"/>
              <a:ea typeface="Source Sans Pro" panose="020F0502020204030204" pitchFamily="34" charset="0"/>
              <a:cs typeface="Calibri" panose="020F0502020204030204" pitchFamily="34" charset="0"/>
            </a:endParaRPr>
          </a:p>
        </p:txBody>
      </p:sp>
      <p:sp>
        <p:nvSpPr>
          <p:cNvPr id="3" name="Subtitle 2">
            <a:extLst>
              <a:ext uri="{FF2B5EF4-FFF2-40B4-BE49-F238E27FC236}">
                <a16:creationId xmlns:a16="http://schemas.microsoft.com/office/drawing/2014/main" id="{65077A20-4779-BC48-819B-D27C8318F337}"/>
              </a:ext>
            </a:extLst>
          </p:cNvPr>
          <p:cNvSpPr>
            <a:spLocks noGrp="1"/>
          </p:cNvSpPr>
          <p:nvPr>
            <p:ph type="subTitle" idx="1"/>
          </p:nvPr>
        </p:nvSpPr>
        <p:spPr>
          <a:xfrm>
            <a:off x="335557" y="2436594"/>
            <a:ext cx="12036552" cy="3328416"/>
          </a:xfrm>
        </p:spPr>
        <p:txBody>
          <a:bodyPr>
            <a:normAutofit/>
          </a:bodyPr>
          <a:lstStyle/>
          <a:p>
            <a:pPr algn="l">
              <a:lnSpc>
                <a:spcPct val="150000"/>
              </a:lnSpc>
            </a:pPr>
            <a:endParaRPr lang="en-US" sz="2200" dirty="0">
              <a:solidFill>
                <a:schemeClr val="tx1"/>
              </a:solidFill>
              <a:latin typeface="Garamond" panose="02020404030301010803" pitchFamily="18" charset="0"/>
              <a:ea typeface="Source Sans Pro" panose="020F0502020204030204" pitchFamily="34" charset="0"/>
              <a:cs typeface="Calibri" panose="020F0502020204030204" pitchFamily="34" charset="0"/>
            </a:endParaRPr>
          </a:p>
          <a:p>
            <a:pPr algn="l">
              <a:lnSpc>
                <a:spcPct val="150000"/>
              </a:lnSpc>
            </a:pPr>
            <a:endParaRPr lang="en-US" sz="2200" dirty="0">
              <a:solidFill>
                <a:schemeClr val="tx1"/>
              </a:solidFill>
              <a:latin typeface="Garamond" panose="02020404030301010803" pitchFamily="18" charset="0"/>
              <a:ea typeface="Source Sans Pro" panose="020F0502020204030204" pitchFamily="34" charset="0"/>
              <a:cs typeface="Calibri" panose="020F0502020204030204" pitchFamily="34" charset="0"/>
            </a:endParaRPr>
          </a:p>
          <a:p>
            <a:pPr algn="l">
              <a:lnSpc>
                <a:spcPct val="150000"/>
              </a:lnSpc>
            </a:pPr>
            <a:r>
              <a:rPr lang="en-US" sz="2200" dirty="0">
                <a:solidFill>
                  <a:schemeClr val="tx1"/>
                </a:solidFill>
                <a:latin typeface="Garamond" panose="02020404030301010803" pitchFamily="18" charset="0"/>
                <a:ea typeface="Source Sans Pro" panose="020F0502020204030204" pitchFamily="34" charset="0"/>
                <a:cs typeface="Calibri" panose="020F0502020204030204" pitchFamily="34" charset="0"/>
              </a:rPr>
              <a:t>Dr Richard Mason</a:t>
            </a:r>
            <a:endParaRPr lang="en-US" sz="2200" dirty="0">
              <a:latin typeface="Garamond" panose="02020404030301010803" pitchFamily="18" charset="0"/>
              <a:ea typeface="Source Sans Pro" panose="020F0502020204030204" pitchFamily="34" charset="0"/>
              <a:cs typeface="Calibri" panose="020F0502020204030204" pitchFamily="34" charset="0"/>
            </a:endParaRPr>
          </a:p>
          <a:p>
            <a:pPr algn="l">
              <a:lnSpc>
                <a:spcPct val="150000"/>
              </a:lnSpc>
            </a:pPr>
            <a:r>
              <a:rPr lang="en-US" sz="2200" dirty="0">
                <a:latin typeface="Garamond" panose="02020404030301010803" pitchFamily="18" charset="0"/>
                <a:ea typeface="Source Sans Pro" panose="020F0502020204030204" pitchFamily="34" charset="0"/>
                <a:cs typeface="Calibri" panose="020F0502020204030204" pitchFamily="34" charset="0"/>
              </a:rPr>
              <a:t>Office hour: Thursdays 9–10am, Arts One, 1.10</a:t>
            </a:r>
          </a:p>
          <a:p>
            <a:pPr algn="l">
              <a:lnSpc>
                <a:spcPct val="150000"/>
              </a:lnSpc>
            </a:pPr>
            <a:r>
              <a:rPr lang="en-US" sz="2200" dirty="0">
                <a:latin typeface="Garamond" panose="02020404030301010803" pitchFamily="18" charset="0"/>
                <a:ea typeface="Source Sans Pro" panose="020F0502020204030204" pitchFamily="34" charset="0"/>
                <a:cs typeface="Calibri" panose="020F0502020204030204" pitchFamily="34" charset="0"/>
              </a:rPr>
              <a:t>Alternatively, please email me to arrange a meeting: </a:t>
            </a:r>
            <a:r>
              <a:rPr lang="en-US" sz="2200" dirty="0" err="1">
                <a:solidFill>
                  <a:schemeClr val="tx1"/>
                </a:solidFill>
                <a:latin typeface="Garamond" panose="02020404030301010803" pitchFamily="18" charset="0"/>
                <a:ea typeface="Source Sans Pro" panose="020F0502020204030204" pitchFamily="34" charset="0"/>
                <a:cs typeface="Calibri" panose="020F0502020204030204" pitchFamily="34" charset="0"/>
              </a:rPr>
              <a:t>richard.mason@qmul.ac.uk</a:t>
            </a:r>
            <a:endParaRPr lang="en-US" sz="2200" dirty="0">
              <a:solidFill>
                <a:schemeClr val="tx1"/>
              </a:solidFill>
              <a:latin typeface="Garamond" panose="02020404030301010803" pitchFamily="18" charset="0"/>
              <a:ea typeface="Source Sans Pro" panose="020F0502020204030204" pitchFamily="34" charset="0"/>
              <a:cs typeface="Calibri" panose="020F0502020204030204" pitchFamily="34" charset="0"/>
            </a:endParaRPr>
          </a:p>
          <a:p>
            <a:pPr algn="l">
              <a:lnSpc>
                <a:spcPct val="150000"/>
              </a:lnSpc>
            </a:pPr>
            <a:endParaRPr lang="en-US" dirty="0">
              <a:solidFill>
                <a:schemeClr val="tx1"/>
              </a:solidFill>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7143236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25C22275-9AC7-AC42-A8D1-886FF8DE5BBD}"/>
              </a:ext>
            </a:extLst>
          </p:cNvPr>
          <p:cNvSpPr>
            <a:spLocks noGrp="1"/>
          </p:cNvSpPr>
          <p:nvPr>
            <p:ph idx="1"/>
          </p:nvPr>
        </p:nvSpPr>
        <p:spPr>
          <a:xfrm>
            <a:off x="357809" y="318052"/>
            <a:ext cx="10215745" cy="5858911"/>
          </a:xfrm>
        </p:spPr>
        <p:txBody>
          <a:bodyPr>
            <a:normAutofit/>
          </a:bodyPr>
          <a:lstStyle/>
          <a:p>
            <a:pPr marL="0" indent="0">
              <a:lnSpc>
                <a:spcPct val="170000"/>
              </a:lnSpc>
              <a:buNone/>
            </a:pPr>
            <a:r>
              <a:rPr lang="en-US" sz="2400" dirty="0">
                <a:latin typeface="Garamond" panose="02020404030301010803" pitchFamily="18" charset="0"/>
                <a:cs typeface="Calibri" panose="020F0502020204030204" pitchFamily="34" charset="0"/>
              </a:rPr>
              <a:t>Module schedule</a:t>
            </a:r>
            <a:endParaRPr lang="en-US" sz="2200" dirty="0">
              <a:solidFill>
                <a:schemeClr val="tx1"/>
              </a:solidFill>
              <a:latin typeface="Garamond" panose="02020404030301010803" pitchFamily="18" charset="0"/>
              <a:cs typeface="Calibri" panose="020F0502020204030204" pitchFamily="34" charset="0"/>
            </a:endParaRPr>
          </a:p>
          <a:p>
            <a:pPr marL="0" indent="0">
              <a:lnSpc>
                <a:spcPct val="170000"/>
              </a:lnSpc>
              <a:buNone/>
            </a:pPr>
            <a:r>
              <a:rPr lang="en-US" sz="2200" u="sng" dirty="0">
                <a:solidFill>
                  <a:schemeClr val="tx1"/>
                </a:solidFill>
                <a:latin typeface="Garamond" panose="02020404030301010803" pitchFamily="18" charset="0"/>
                <a:cs typeface="Calibri" panose="020F0502020204030204" pitchFamily="34" charset="0"/>
              </a:rPr>
              <a:t>First half of semester</a:t>
            </a:r>
            <a:r>
              <a:rPr lang="en-US" sz="2200" dirty="0">
                <a:solidFill>
                  <a:schemeClr val="tx1"/>
                </a:solidFill>
                <a:latin typeface="Garamond" panose="02020404030301010803" pitchFamily="18" charset="0"/>
                <a:cs typeface="Calibri" panose="020F0502020204030204" pitchFamily="34" charset="0"/>
              </a:rPr>
              <a:t> </a:t>
            </a:r>
          </a:p>
          <a:p>
            <a:pPr marL="0" indent="0">
              <a:lnSpc>
                <a:spcPct val="170000"/>
              </a:lnSpc>
              <a:buNone/>
            </a:pPr>
            <a:r>
              <a:rPr lang="en-US" sz="2200" i="1" dirty="0">
                <a:solidFill>
                  <a:schemeClr val="tx1"/>
                </a:solidFill>
                <a:latin typeface="Garamond" panose="02020404030301010803" pitchFamily="18" charset="0"/>
                <a:cs typeface="Calibri" panose="020F0502020204030204" pitchFamily="34" charset="0"/>
              </a:rPr>
              <a:t>La Chanson de Roland </a:t>
            </a:r>
            <a:r>
              <a:rPr lang="en-US" sz="2200" i="1" dirty="0">
                <a:latin typeface="Garamond" panose="02020404030301010803" pitchFamily="18" charset="0"/>
                <a:cs typeface="Calibri" panose="020F0502020204030204" pitchFamily="34" charset="0"/>
              </a:rPr>
              <a:t>&gt; La </a:t>
            </a:r>
            <a:r>
              <a:rPr lang="en-US" sz="2200" i="1" dirty="0" err="1">
                <a:latin typeface="Garamond" panose="02020404030301010803" pitchFamily="18" charset="0"/>
                <a:cs typeface="Calibri" panose="020F0502020204030204" pitchFamily="34" charset="0"/>
              </a:rPr>
              <a:t>Princesse</a:t>
            </a:r>
            <a:r>
              <a:rPr lang="en-US" sz="2200" i="1" dirty="0">
                <a:latin typeface="Garamond" panose="02020404030301010803" pitchFamily="18" charset="0"/>
                <a:cs typeface="Calibri" panose="020F0502020204030204" pitchFamily="34" charset="0"/>
              </a:rPr>
              <a:t> de </a:t>
            </a:r>
            <a:r>
              <a:rPr lang="en-US" sz="2200" i="1" dirty="0" err="1">
                <a:latin typeface="Garamond" panose="02020404030301010803" pitchFamily="18" charset="0"/>
                <a:cs typeface="Calibri" panose="020F0502020204030204" pitchFamily="34" charset="0"/>
              </a:rPr>
              <a:t>Clèves</a:t>
            </a:r>
            <a:r>
              <a:rPr lang="en-US" sz="2200" i="1" dirty="0">
                <a:latin typeface="Garamond" panose="02020404030301010803" pitchFamily="18" charset="0"/>
                <a:cs typeface="Calibri" panose="020F0502020204030204" pitchFamily="34" charset="0"/>
              </a:rPr>
              <a:t> &gt; </a:t>
            </a:r>
            <a:r>
              <a:rPr lang="en-US" sz="2200" b="1" dirty="0">
                <a:latin typeface="Garamond" panose="02020404030301010803" pitchFamily="18" charset="0"/>
                <a:cs typeface="Calibri" panose="020F0502020204030204" pitchFamily="34" charset="0"/>
              </a:rPr>
              <a:t>narratological analysis</a:t>
            </a:r>
            <a:endParaRPr lang="en-US" sz="2200" dirty="0">
              <a:latin typeface="Garamond" panose="02020404030301010803" pitchFamily="18" charset="0"/>
              <a:cs typeface="Calibri" panose="020F0502020204030204" pitchFamily="34" charset="0"/>
            </a:endParaRPr>
          </a:p>
          <a:p>
            <a:pPr marL="0" indent="0">
              <a:lnSpc>
                <a:spcPct val="170000"/>
              </a:lnSpc>
              <a:buNone/>
            </a:pPr>
            <a:r>
              <a:rPr lang="en-US" sz="2200" u="sng" dirty="0">
                <a:latin typeface="Garamond" panose="02020404030301010803" pitchFamily="18" charset="0"/>
                <a:cs typeface="Calibri" panose="020F0502020204030204" pitchFamily="34" charset="0"/>
              </a:rPr>
              <a:t>Second half of semester</a:t>
            </a:r>
          </a:p>
          <a:p>
            <a:pPr marL="0" indent="0">
              <a:lnSpc>
                <a:spcPct val="170000"/>
              </a:lnSpc>
              <a:buNone/>
            </a:pPr>
            <a:r>
              <a:rPr lang="en-US" sz="2200" i="1" dirty="0">
                <a:latin typeface="Garamond" panose="02020404030301010803" pitchFamily="18" charset="0"/>
                <a:cs typeface="Calibri" panose="020F0502020204030204" pitchFamily="34" charset="0"/>
              </a:rPr>
              <a:t>Trois contes </a:t>
            </a:r>
            <a:r>
              <a:rPr lang="en-US" sz="2200" dirty="0">
                <a:latin typeface="Garamond" panose="02020404030301010803" pitchFamily="18" charset="0"/>
                <a:cs typeface="Calibri" panose="020F0502020204030204" pitchFamily="34" charset="0"/>
              </a:rPr>
              <a:t>(</a:t>
            </a:r>
            <a:r>
              <a:rPr lang="en-US" sz="2200" i="1" dirty="0">
                <a:latin typeface="Garamond" panose="02020404030301010803" pitchFamily="18" charset="0"/>
                <a:cs typeface="Calibri" panose="020F0502020204030204" pitchFamily="34" charset="0"/>
              </a:rPr>
              <a:t>Three Tales) &gt; </a:t>
            </a:r>
            <a:r>
              <a:rPr lang="en-US" sz="2200" dirty="0">
                <a:latin typeface="Garamond" panose="02020404030301010803" pitchFamily="18" charset="0"/>
                <a:cs typeface="Calibri" panose="020F0502020204030204" pitchFamily="34" charset="0"/>
              </a:rPr>
              <a:t>creative writing sessions</a:t>
            </a:r>
            <a:r>
              <a:rPr lang="en-US" sz="2200" i="1" dirty="0">
                <a:latin typeface="Garamond" panose="02020404030301010803" pitchFamily="18" charset="0"/>
                <a:cs typeface="Calibri" panose="020F0502020204030204" pitchFamily="34" charset="0"/>
              </a:rPr>
              <a:t> &gt; </a:t>
            </a:r>
            <a:r>
              <a:rPr lang="en-US" sz="2200" b="1" dirty="0">
                <a:latin typeface="Garamond" panose="02020404030301010803" pitchFamily="18" charset="0"/>
                <a:cs typeface="Calibri" panose="020F0502020204030204" pitchFamily="34" charset="0"/>
              </a:rPr>
              <a:t>creative response and reflective commentary </a:t>
            </a:r>
            <a:r>
              <a:rPr lang="en-US" sz="2200" dirty="0">
                <a:latin typeface="Garamond" panose="02020404030301010803" pitchFamily="18" charset="0"/>
                <a:cs typeface="Calibri" panose="020F0502020204030204" pitchFamily="34" charset="0"/>
              </a:rPr>
              <a:t>(on any of the three texts studied, barring the one you wrote on for assignment 1)</a:t>
            </a:r>
          </a:p>
          <a:p>
            <a:pPr>
              <a:lnSpc>
                <a:spcPct val="170000"/>
              </a:lnSpc>
            </a:pPr>
            <a:endParaRPr lang="en-US" sz="2200" dirty="0">
              <a:solidFill>
                <a:schemeClr val="tx1"/>
              </a:solidFill>
              <a:latin typeface="Garamond" panose="02020404030301010803" pitchFamily="18" charset="0"/>
              <a:cs typeface="Calibri" panose="020F0502020204030204" pitchFamily="34" charset="0"/>
            </a:endParaRPr>
          </a:p>
          <a:p>
            <a:pPr>
              <a:lnSpc>
                <a:spcPct val="170000"/>
              </a:lnSpc>
            </a:pPr>
            <a:endParaRPr lang="en-US" i="1" dirty="0">
              <a:solidFill>
                <a:schemeClr val="tx1"/>
              </a:solidFill>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16677716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2609" y="477078"/>
            <a:ext cx="10691191" cy="5699885"/>
          </a:xfrm>
        </p:spPr>
        <p:txBody>
          <a:bodyPr>
            <a:normAutofit/>
          </a:bodyPr>
          <a:lstStyle/>
          <a:p>
            <a:pPr marL="0" indent="0">
              <a:lnSpc>
                <a:spcPct val="150000"/>
              </a:lnSpc>
              <a:buNone/>
            </a:pPr>
            <a:r>
              <a:rPr lang="en-US" sz="2400" dirty="0">
                <a:latin typeface="Garamond" panose="02020404030301010803" pitchFamily="18" charset="0"/>
                <a:ea typeface="Source Sans Pro" panose="020F0502020204030204" pitchFamily="34" charset="0"/>
                <a:cs typeface="Calibri" panose="020F0502020204030204" pitchFamily="34" charset="0"/>
              </a:rPr>
              <a:t>Introductions: narrative in theory and practice </a:t>
            </a:r>
            <a:br>
              <a:rPr lang="en-US" sz="3100" dirty="0">
                <a:latin typeface="Garamond" panose="02020404030301010803" pitchFamily="18" charset="0"/>
                <a:ea typeface="Source Sans Pro" panose="020F0502020204030204" pitchFamily="34" charset="0"/>
                <a:cs typeface="Calibri" panose="020F0502020204030204" pitchFamily="34" charset="0"/>
              </a:rPr>
            </a:br>
            <a:r>
              <a:rPr lang="en-GB" sz="2200" u="sng" dirty="0">
                <a:latin typeface="Garamond" panose="02020404030301010803" pitchFamily="18" charset="0"/>
                <a:cs typeface="Calibri" panose="020F0502020204030204" pitchFamily="34" charset="0"/>
              </a:rPr>
              <a:t>Objectives of the lecture</a:t>
            </a:r>
          </a:p>
          <a:p>
            <a:pPr>
              <a:lnSpc>
                <a:spcPct val="150000"/>
              </a:lnSpc>
            </a:pPr>
            <a:r>
              <a:rPr lang="en-GB" sz="2200" dirty="0">
                <a:latin typeface="Garamond" panose="02020404030301010803" pitchFamily="18" charset="0"/>
                <a:cs typeface="Calibri" panose="020F0502020204030204" pitchFamily="34" charset="0"/>
              </a:rPr>
              <a:t>Reflect on the meaning of ‘narrative’</a:t>
            </a:r>
          </a:p>
          <a:p>
            <a:pPr>
              <a:lnSpc>
                <a:spcPct val="150000"/>
              </a:lnSpc>
            </a:pPr>
            <a:r>
              <a:rPr lang="en-GB" sz="2200" dirty="0">
                <a:latin typeface="Garamond" panose="02020404030301010803" pitchFamily="18" charset="0"/>
                <a:cs typeface="Calibri" panose="020F0502020204030204" pitchFamily="34" charset="0"/>
              </a:rPr>
              <a:t>Understand the origins of ‘narratology’</a:t>
            </a:r>
          </a:p>
          <a:p>
            <a:pPr>
              <a:lnSpc>
                <a:spcPct val="150000"/>
              </a:lnSpc>
            </a:pPr>
            <a:r>
              <a:rPr lang="en-GB" sz="2200" dirty="0">
                <a:latin typeface="Garamond" panose="02020404030301010803" pitchFamily="18" charset="0"/>
                <a:cs typeface="Calibri" panose="020F0502020204030204" pitchFamily="34" charset="0"/>
              </a:rPr>
              <a:t>Consider literature’s resistance to narratology</a:t>
            </a:r>
          </a:p>
          <a:p>
            <a:pPr>
              <a:lnSpc>
                <a:spcPct val="150000"/>
              </a:lnSpc>
            </a:pPr>
            <a:r>
              <a:rPr lang="en-GB" sz="2200" dirty="0">
                <a:latin typeface="Garamond" panose="02020404030301010803" pitchFamily="18" charset="0"/>
                <a:cs typeface="Calibri" panose="020F0502020204030204" pitchFamily="34" charset="0"/>
              </a:rPr>
              <a:t>Introduce the theoretical ‘backbone’ of the course: </a:t>
            </a:r>
            <a:r>
              <a:rPr lang="en-GB" sz="2200" dirty="0" err="1">
                <a:latin typeface="Garamond" panose="02020404030301010803" pitchFamily="18" charset="0"/>
                <a:cs typeface="Calibri" panose="020F0502020204030204" pitchFamily="34" charset="0"/>
              </a:rPr>
              <a:t>Shlomith</a:t>
            </a:r>
            <a:r>
              <a:rPr lang="en-GB" sz="2200" dirty="0">
                <a:latin typeface="Garamond" panose="02020404030301010803" pitchFamily="18" charset="0"/>
                <a:cs typeface="Calibri" panose="020F0502020204030204" pitchFamily="34" charset="0"/>
              </a:rPr>
              <a:t> </a:t>
            </a:r>
            <a:r>
              <a:rPr lang="en-GB" sz="2200" dirty="0" err="1">
                <a:latin typeface="Garamond" panose="02020404030301010803" pitchFamily="18" charset="0"/>
                <a:cs typeface="Calibri" panose="020F0502020204030204" pitchFamily="34" charset="0"/>
              </a:rPr>
              <a:t>Rimmon</a:t>
            </a:r>
            <a:r>
              <a:rPr lang="en-GB" sz="2200" dirty="0">
                <a:latin typeface="Garamond" panose="02020404030301010803" pitchFamily="18" charset="0"/>
                <a:cs typeface="Calibri" panose="020F0502020204030204" pitchFamily="34" charset="0"/>
              </a:rPr>
              <a:t>-Kenan’s </a:t>
            </a:r>
            <a:r>
              <a:rPr lang="en-GB" sz="2200" i="1" dirty="0">
                <a:latin typeface="Garamond" panose="02020404030301010803" pitchFamily="18" charset="0"/>
                <a:cs typeface="Calibri" panose="020F0502020204030204" pitchFamily="34" charset="0"/>
              </a:rPr>
              <a:t>Narrative Fiction: Contemporary Poetics</a:t>
            </a:r>
          </a:p>
          <a:p>
            <a:pPr>
              <a:lnSpc>
                <a:spcPct val="150000"/>
              </a:lnSpc>
            </a:pPr>
            <a:r>
              <a:rPr lang="en-GB" sz="2200" dirty="0">
                <a:latin typeface="Garamond" panose="02020404030301010803" pitchFamily="18" charset="0"/>
                <a:cs typeface="Calibri" panose="020F0502020204030204" pitchFamily="34" charset="0"/>
              </a:rPr>
              <a:t>Prepare for next week</a:t>
            </a:r>
          </a:p>
          <a:p>
            <a:pPr marL="0" indent="0">
              <a:lnSpc>
                <a:spcPct val="150000"/>
              </a:lnSpc>
              <a:buNone/>
            </a:pPr>
            <a:endParaRPr lang="en-GB" sz="3100" b="1" dirty="0">
              <a:solidFill>
                <a:schemeClr val="tx1"/>
              </a:solidFill>
              <a:latin typeface="Garamond" panose="02020404030301010803" pitchFamily="18" charset="0"/>
              <a:cs typeface="Calibri" panose="020F0502020204030204" pitchFamily="34" charset="0"/>
            </a:endParaRPr>
          </a:p>
          <a:p>
            <a:pPr>
              <a:lnSpc>
                <a:spcPct val="150000"/>
              </a:lnSpc>
            </a:pPr>
            <a:endParaRPr lang="en-GB" dirty="0">
              <a:solidFill>
                <a:schemeClr val="tx1"/>
              </a:solidFill>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0623983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2D1CDDE-DFEF-2848-8396-930C10B4AAE9}"/>
              </a:ext>
            </a:extLst>
          </p:cNvPr>
          <p:cNvSpPr>
            <a:spLocks noGrp="1"/>
          </p:cNvSpPr>
          <p:nvPr>
            <p:ph idx="1"/>
          </p:nvPr>
        </p:nvSpPr>
        <p:spPr/>
        <p:txBody>
          <a:bodyPr/>
          <a:lstStyle/>
          <a:p>
            <a:pPr marL="0" indent="0">
              <a:buNone/>
            </a:pPr>
            <a:r>
              <a:rPr lang="en-GB" sz="2400" b="1" dirty="0">
                <a:latin typeface="Garamond" panose="02020404030301010803" pitchFamily="18" charset="0"/>
                <a:cs typeface="Calibri" panose="020F0502020204030204" pitchFamily="34" charset="0"/>
              </a:rPr>
              <a:t>What do we mean by ‘narrative’?</a:t>
            </a:r>
          </a:p>
          <a:p>
            <a:endParaRPr lang="en-US" dirty="0">
              <a:latin typeface="Garamond" panose="02020404030301010803" pitchFamily="18" charset="0"/>
            </a:endParaRPr>
          </a:p>
        </p:txBody>
      </p:sp>
    </p:spTree>
    <p:extLst>
      <p:ext uri="{BB962C8B-B14F-4D97-AF65-F5344CB8AC3E}">
        <p14:creationId xmlns:p14="http://schemas.microsoft.com/office/powerpoint/2010/main" val="14488078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4312" y="214208"/>
            <a:ext cx="10941944" cy="1853132"/>
          </a:xfrm>
        </p:spPr>
        <p:txBody>
          <a:bodyPr>
            <a:normAutofit/>
          </a:bodyPr>
          <a:lstStyle/>
          <a:p>
            <a:pPr marL="0" indent="0">
              <a:lnSpc>
                <a:spcPct val="170000"/>
              </a:lnSpc>
              <a:buNone/>
            </a:pPr>
            <a:r>
              <a:rPr lang="en-GB" dirty="0">
                <a:solidFill>
                  <a:schemeClr val="tx1"/>
                </a:solidFill>
                <a:latin typeface="Garamond" panose="02020404030301010803" pitchFamily="18" charset="0"/>
                <a:cs typeface="Calibri" panose="020F0502020204030204" pitchFamily="34" charset="0"/>
              </a:rPr>
              <a:t>Why is it that one of these is cast as ‘narrative’ whereas the other one is not? </a:t>
            </a:r>
          </a:p>
          <a:p>
            <a:pPr marL="0" indent="0">
              <a:lnSpc>
                <a:spcPct val="170000"/>
              </a:lnSpc>
              <a:buNone/>
            </a:pPr>
            <a:endParaRPr lang="en-GB" dirty="0">
              <a:latin typeface="Garamond" panose="02020404030301010803" pitchFamily="18" charset="0"/>
              <a:cs typeface="Calibri" panose="020F0502020204030204" pitchFamily="34" charset="0"/>
            </a:endParaRPr>
          </a:p>
          <a:p>
            <a:pPr marL="0" indent="0">
              <a:lnSpc>
                <a:spcPct val="170000"/>
              </a:lnSpc>
              <a:buNone/>
            </a:pPr>
            <a:endParaRPr lang="en-GB" dirty="0">
              <a:solidFill>
                <a:schemeClr val="tx1"/>
              </a:solidFill>
              <a:latin typeface="Garamond" panose="02020404030301010803" pitchFamily="18" charset="0"/>
              <a:cs typeface="Calibri" panose="020F0502020204030204" pitchFamily="34" charset="0"/>
            </a:endParaRPr>
          </a:p>
          <a:p>
            <a:pPr marL="0" indent="0">
              <a:lnSpc>
                <a:spcPct val="170000"/>
              </a:lnSpc>
              <a:buNone/>
            </a:pPr>
            <a:endParaRPr lang="en-GB" dirty="0">
              <a:solidFill>
                <a:schemeClr val="tx1"/>
              </a:solidFill>
              <a:latin typeface="Garamond" panose="02020404030301010803" pitchFamily="18" charset="0"/>
              <a:cs typeface="Calibri" panose="020F0502020204030204" pitchFamily="34" charset="0"/>
            </a:endParaRPr>
          </a:p>
          <a:p>
            <a:pPr marL="0" indent="0">
              <a:lnSpc>
                <a:spcPct val="170000"/>
              </a:lnSpc>
              <a:buNone/>
            </a:pPr>
            <a:endParaRPr lang="en-GB" dirty="0">
              <a:solidFill>
                <a:schemeClr val="tx1"/>
              </a:solidFill>
              <a:latin typeface="Garamond" panose="02020404030301010803" pitchFamily="18" charset="0"/>
              <a:cs typeface="Calibri" panose="020F0502020204030204" pitchFamily="34" charset="0"/>
            </a:endParaRPr>
          </a:p>
          <a:p>
            <a:pPr>
              <a:lnSpc>
                <a:spcPct val="170000"/>
              </a:lnSpc>
            </a:pPr>
            <a:endParaRPr lang="en-GB" dirty="0">
              <a:solidFill>
                <a:schemeClr val="tx1"/>
              </a:solidFill>
              <a:latin typeface="Garamond" panose="02020404030301010803" pitchFamily="18" charset="0"/>
              <a:cs typeface="Calibri" panose="020F0502020204030204" pitchFamily="34" charset="0"/>
            </a:endParaRPr>
          </a:p>
        </p:txBody>
      </p:sp>
      <p:sp>
        <p:nvSpPr>
          <p:cNvPr id="4" name="TextBox 3">
            <a:extLst>
              <a:ext uri="{FF2B5EF4-FFF2-40B4-BE49-F238E27FC236}">
                <a16:creationId xmlns:a16="http://schemas.microsoft.com/office/drawing/2014/main" id="{8F5F01B8-8A69-674A-B7DD-6B8242AB0419}"/>
              </a:ext>
            </a:extLst>
          </p:cNvPr>
          <p:cNvSpPr txBox="1"/>
          <p:nvPr/>
        </p:nvSpPr>
        <p:spPr>
          <a:xfrm>
            <a:off x="8627165" y="1391478"/>
            <a:ext cx="184731" cy="369332"/>
          </a:xfrm>
          <a:prstGeom prst="rect">
            <a:avLst/>
          </a:prstGeom>
          <a:noFill/>
        </p:spPr>
        <p:txBody>
          <a:bodyPr wrap="none" rtlCol="0">
            <a:spAutoFit/>
          </a:bodyPr>
          <a:lstStyle/>
          <a:p>
            <a:endParaRPr lang="en-US" dirty="0"/>
          </a:p>
        </p:txBody>
      </p:sp>
      <p:sp>
        <p:nvSpPr>
          <p:cNvPr id="6" name="TextBox 5">
            <a:extLst>
              <a:ext uri="{FF2B5EF4-FFF2-40B4-BE49-F238E27FC236}">
                <a16:creationId xmlns:a16="http://schemas.microsoft.com/office/drawing/2014/main" id="{9B990073-CAC9-8B4A-AF45-2EF105AF28FB}"/>
              </a:ext>
            </a:extLst>
          </p:cNvPr>
          <p:cNvSpPr txBox="1"/>
          <p:nvPr/>
        </p:nvSpPr>
        <p:spPr>
          <a:xfrm>
            <a:off x="728870" y="1988975"/>
            <a:ext cx="5012695" cy="3717941"/>
          </a:xfrm>
          <a:prstGeom prst="rect">
            <a:avLst/>
          </a:prstGeom>
          <a:noFill/>
        </p:spPr>
        <p:txBody>
          <a:bodyPr wrap="square" rtlCol="0">
            <a:spAutoFit/>
          </a:bodyPr>
          <a:lstStyle/>
          <a:p>
            <a:pPr>
              <a:lnSpc>
                <a:spcPct val="170000"/>
              </a:lnSpc>
            </a:pPr>
            <a:r>
              <a:rPr lang="en-GB" sz="2200" dirty="0">
                <a:latin typeface="Garamond" panose="02020404030301010803" pitchFamily="18" charset="0"/>
                <a:cs typeface="Calibri" panose="020F0502020204030204" pitchFamily="34" charset="0"/>
              </a:rPr>
              <a:t>‘There was a young lady of Niger</a:t>
            </a:r>
          </a:p>
          <a:p>
            <a:pPr>
              <a:lnSpc>
                <a:spcPct val="170000"/>
              </a:lnSpc>
            </a:pPr>
            <a:r>
              <a:rPr lang="en-GB" sz="2200" dirty="0">
                <a:latin typeface="Garamond" panose="02020404030301010803" pitchFamily="18" charset="0"/>
                <a:cs typeface="Calibri" panose="020F0502020204030204" pitchFamily="34" charset="0"/>
              </a:rPr>
              <a:t>Who smiled as she rode on a tiger.</a:t>
            </a:r>
          </a:p>
          <a:p>
            <a:pPr>
              <a:lnSpc>
                <a:spcPct val="170000"/>
              </a:lnSpc>
            </a:pPr>
            <a:r>
              <a:rPr lang="en-GB" sz="2200" dirty="0">
                <a:latin typeface="Garamond" panose="02020404030301010803" pitchFamily="18" charset="0"/>
                <a:cs typeface="Calibri" panose="020F0502020204030204" pitchFamily="34" charset="0"/>
              </a:rPr>
              <a:t>They returned from the ride</a:t>
            </a:r>
          </a:p>
          <a:p>
            <a:pPr>
              <a:lnSpc>
                <a:spcPct val="170000"/>
              </a:lnSpc>
            </a:pPr>
            <a:r>
              <a:rPr lang="en-GB" sz="2200" dirty="0">
                <a:latin typeface="Garamond" panose="02020404030301010803" pitchFamily="18" charset="0"/>
                <a:cs typeface="Calibri" panose="020F0502020204030204" pitchFamily="34" charset="0"/>
              </a:rPr>
              <a:t>With the lady inside</a:t>
            </a:r>
          </a:p>
          <a:p>
            <a:pPr>
              <a:lnSpc>
                <a:spcPct val="170000"/>
              </a:lnSpc>
            </a:pPr>
            <a:r>
              <a:rPr lang="en-GB" sz="2200" dirty="0">
                <a:latin typeface="Garamond" panose="02020404030301010803" pitchFamily="18" charset="0"/>
                <a:cs typeface="Calibri" panose="020F0502020204030204" pitchFamily="34" charset="0"/>
              </a:rPr>
              <a:t>And the smile on the face of the tiger.’</a:t>
            </a:r>
          </a:p>
          <a:p>
            <a:pPr>
              <a:lnSpc>
                <a:spcPct val="170000"/>
              </a:lnSpc>
            </a:pPr>
            <a:r>
              <a:rPr lang="en-GB" dirty="0">
                <a:latin typeface="Garamond" panose="02020404030301010803" pitchFamily="18" charset="0"/>
                <a:cs typeface="Calibri" panose="020F0502020204030204" pitchFamily="34" charset="0"/>
              </a:rPr>
              <a:t> </a:t>
            </a:r>
          </a:p>
          <a:p>
            <a:endParaRPr lang="en-US" dirty="0">
              <a:latin typeface="Garamond" panose="02020404030301010803" pitchFamily="18" charset="0"/>
            </a:endParaRPr>
          </a:p>
        </p:txBody>
      </p:sp>
      <p:sp>
        <p:nvSpPr>
          <p:cNvPr id="8" name="TextBox 7">
            <a:extLst>
              <a:ext uri="{FF2B5EF4-FFF2-40B4-BE49-F238E27FC236}">
                <a16:creationId xmlns:a16="http://schemas.microsoft.com/office/drawing/2014/main" id="{C9885733-A36B-764B-9465-B6111F50F129}"/>
              </a:ext>
            </a:extLst>
          </p:cNvPr>
          <p:cNvSpPr txBox="1"/>
          <p:nvPr/>
        </p:nvSpPr>
        <p:spPr>
          <a:xfrm>
            <a:off x="7065584" y="2067340"/>
            <a:ext cx="3402983" cy="5035225"/>
          </a:xfrm>
          <a:prstGeom prst="rect">
            <a:avLst/>
          </a:prstGeom>
          <a:noFill/>
        </p:spPr>
        <p:txBody>
          <a:bodyPr wrap="none" rtlCol="0">
            <a:spAutoFit/>
          </a:bodyPr>
          <a:lstStyle/>
          <a:p>
            <a:pPr>
              <a:lnSpc>
                <a:spcPct val="170000"/>
              </a:lnSpc>
            </a:pPr>
            <a:r>
              <a:rPr lang="en-GB" sz="2200" dirty="0">
                <a:latin typeface="Garamond" panose="02020404030301010803" pitchFamily="18" charset="0"/>
                <a:cs typeface="Calibri" panose="020F0502020204030204" pitchFamily="34" charset="0"/>
              </a:rPr>
              <a:t>‘Roses are red</a:t>
            </a:r>
          </a:p>
          <a:p>
            <a:pPr>
              <a:lnSpc>
                <a:spcPct val="170000"/>
              </a:lnSpc>
            </a:pPr>
            <a:r>
              <a:rPr lang="en-GB" sz="2200" dirty="0">
                <a:latin typeface="Garamond" panose="02020404030301010803" pitchFamily="18" charset="0"/>
                <a:cs typeface="Calibri" panose="020F0502020204030204" pitchFamily="34" charset="0"/>
              </a:rPr>
              <a:t>Violets are blue</a:t>
            </a:r>
          </a:p>
          <a:p>
            <a:pPr>
              <a:lnSpc>
                <a:spcPct val="170000"/>
              </a:lnSpc>
            </a:pPr>
            <a:r>
              <a:rPr lang="en-GB" sz="2200" dirty="0">
                <a:latin typeface="Garamond" panose="02020404030301010803" pitchFamily="18" charset="0"/>
                <a:cs typeface="Calibri" panose="020F0502020204030204" pitchFamily="34" charset="0"/>
              </a:rPr>
              <a:t>Sugar is sweet</a:t>
            </a:r>
          </a:p>
          <a:p>
            <a:pPr>
              <a:lnSpc>
                <a:spcPct val="170000"/>
              </a:lnSpc>
            </a:pPr>
            <a:r>
              <a:rPr lang="en-GB" sz="2200" dirty="0">
                <a:latin typeface="Garamond" panose="02020404030301010803" pitchFamily="18" charset="0"/>
                <a:cs typeface="Calibri" panose="020F0502020204030204" pitchFamily="34" charset="0"/>
              </a:rPr>
              <a:t>And so are you.’ </a:t>
            </a:r>
          </a:p>
          <a:p>
            <a:pPr>
              <a:lnSpc>
                <a:spcPct val="170000"/>
              </a:lnSpc>
            </a:pPr>
            <a:endParaRPr lang="en-GB" sz="2200" dirty="0">
              <a:latin typeface="Garamond" panose="02020404030301010803" pitchFamily="18" charset="0"/>
              <a:cs typeface="Calibri" panose="020F0502020204030204" pitchFamily="34" charset="0"/>
            </a:endParaRPr>
          </a:p>
          <a:p>
            <a:pPr>
              <a:lnSpc>
                <a:spcPct val="170000"/>
              </a:lnSpc>
            </a:pPr>
            <a:endParaRPr lang="en-GB" sz="2200" dirty="0">
              <a:latin typeface="Garamond" panose="02020404030301010803" pitchFamily="18" charset="0"/>
              <a:cs typeface="Calibri" panose="020F0502020204030204" pitchFamily="34" charset="0"/>
            </a:endParaRPr>
          </a:p>
          <a:p>
            <a:pPr>
              <a:lnSpc>
                <a:spcPct val="170000"/>
              </a:lnSpc>
            </a:pPr>
            <a:r>
              <a:rPr lang="en-GB" sz="2200" dirty="0">
                <a:latin typeface="Garamond" panose="02020404030301010803" pitchFamily="18" charset="0"/>
                <a:cs typeface="Calibri" panose="020F0502020204030204" pitchFamily="34" charset="0"/>
              </a:rPr>
              <a:t>(see </a:t>
            </a:r>
            <a:r>
              <a:rPr lang="en-GB" sz="2200" dirty="0" err="1">
                <a:latin typeface="Garamond" panose="02020404030301010803" pitchFamily="18" charset="0"/>
                <a:cs typeface="Calibri" panose="020F0502020204030204" pitchFamily="34" charset="0"/>
              </a:rPr>
              <a:t>Rimmon</a:t>
            </a:r>
            <a:r>
              <a:rPr lang="en-GB" sz="2200" dirty="0">
                <a:latin typeface="Garamond" panose="02020404030301010803" pitchFamily="18" charset="0"/>
                <a:cs typeface="Calibri" panose="020F0502020204030204" pitchFamily="34" charset="0"/>
              </a:rPr>
              <a:t>-Kenan 2002: 1)</a:t>
            </a:r>
          </a:p>
          <a:p>
            <a:pPr>
              <a:lnSpc>
                <a:spcPct val="170000"/>
              </a:lnSpc>
            </a:pPr>
            <a:r>
              <a:rPr lang="en-GB" sz="2200" dirty="0">
                <a:latin typeface="Garamond" panose="02020404030301010803" pitchFamily="18" charset="0"/>
                <a:cs typeface="Calibri" panose="020F0502020204030204" pitchFamily="34" charset="0"/>
              </a:rPr>
              <a:t>	</a:t>
            </a:r>
          </a:p>
          <a:p>
            <a:endParaRPr lang="en-US" sz="2200" dirty="0">
              <a:latin typeface="Garamond" panose="02020404030301010803" pitchFamily="18" charset="0"/>
            </a:endParaRPr>
          </a:p>
        </p:txBody>
      </p:sp>
    </p:spTree>
    <p:extLst>
      <p:ext uri="{BB962C8B-B14F-4D97-AF65-F5344CB8AC3E}">
        <p14:creationId xmlns:p14="http://schemas.microsoft.com/office/powerpoint/2010/main" val="27705199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6835" y="530087"/>
            <a:ext cx="10836965" cy="5646876"/>
          </a:xfrm>
        </p:spPr>
        <p:txBody>
          <a:bodyPr>
            <a:normAutofit/>
          </a:bodyPr>
          <a:lstStyle/>
          <a:p>
            <a:pPr marL="0" indent="0">
              <a:lnSpc>
                <a:spcPct val="170000"/>
              </a:lnSpc>
              <a:buNone/>
            </a:pPr>
            <a:r>
              <a:rPr lang="en-GB" sz="2400" b="1" dirty="0">
                <a:latin typeface="Garamond" panose="02020404030301010803" pitchFamily="18" charset="0"/>
                <a:cs typeface="Calibri" panose="020F0502020204030204" pitchFamily="34" charset="0"/>
              </a:rPr>
              <a:t>Temporal succession</a:t>
            </a:r>
            <a:endParaRPr lang="en-GB" sz="2400" b="1" dirty="0">
              <a:solidFill>
                <a:schemeClr val="tx1"/>
              </a:solidFill>
              <a:latin typeface="Garamond" panose="02020404030301010803" pitchFamily="18" charset="0"/>
              <a:cs typeface="Calibri" panose="020F0502020204030204" pitchFamily="34" charset="0"/>
            </a:endParaRPr>
          </a:p>
          <a:p>
            <a:pPr marL="0" indent="0">
              <a:lnSpc>
                <a:spcPct val="170000"/>
              </a:lnSpc>
              <a:buNone/>
            </a:pPr>
            <a:r>
              <a:rPr lang="en-GB" sz="2200" dirty="0">
                <a:solidFill>
                  <a:schemeClr val="tx1"/>
                </a:solidFill>
                <a:latin typeface="Garamond" panose="02020404030301010803" pitchFamily="18" charset="0"/>
                <a:cs typeface="Calibri" panose="020F0502020204030204" pitchFamily="34" charset="0"/>
              </a:rPr>
              <a:t>‘Descriptive or expository propositions […] are distinct from narrative ones in that they are thought of as simultaneously valid according to some </a:t>
            </a:r>
            <a:r>
              <a:rPr lang="en-GB" sz="2200" i="1" dirty="0">
                <a:solidFill>
                  <a:schemeClr val="tx1"/>
                </a:solidFill>
                <a:latin typeface="Garamond" panose="02020404030301010803" pitchFamily="18" charset="0"/>
                <a:cs typeface="Calibri" panose="020F0502020204030204" pitchFamily="34" charset="0"/>
              </a:rPr>
              <a:t>spatial</a:t>
            </a:r>
            <a:r>
              <a:rPr lang="en-GB" sz="2200" dirty="0">
                <a:solidFill>
                  <a:schemeClr val="tx1"/>
                </a:solidFill>
                <a:latin typeface="Garamond" panose="02020404030301010803" pitchFamily="18" charset="0"/>
                <a:cs typeface="Calibri" panose="020F0502020204030204" pitchFamily="34" charset="0"/>
              </a:rPr>
              <a:t> or </a:t>
            </a:r>
            <a:r>
              <a:rPr lang="en-GB" sz="2200" i="1" dirty="0">
                <a:solidFill>
                  <a:schemeClr val="tx1"/>
                </a:solidFill>
                <a:latin typeface="Garamond" panose="02020404030301010803" pitchFamily="18" charset="0"/>
                <a:cs typeface="Calibri" panose="020F0502020204030204" pitchFamily="34" charset="0"/>
              </a:rPr>
              <a:t>logical </a:t>
            </a:r>
            <a:r>
              <a:rPr lang="en-GB" sz="2200" dirty="0">
                <a:solidFill>
                  <a:schemeClr val="tx1"/>
                </a:solidFill>
                <a:latin typeface="Garamond" panose="02020404030301010803" pitchFamily="18" charset="0"/>
                <a:cs typeface="Calibri" panose="020F0502020204030204" pitchFamily="34" charset="0"/>
              </a:rPr>
              <a:t>principle which is relatively or ideally independent of temporality. […] [In the ‘Roses are red’ poem, all] four propositions are simultaneously true; there is no temporal succession in the ‘world’ represented by these statements, and hence no story.’</a:t>
            </a:r>
            <a:endParaRPr lang="en-GB" sz="2200" i="1" dirty="0">
              <a:solidFill>
                <a:schemeClr val="tx1"/>
              </a:solidFill>
              <a:latin typeface="Garamond" panose="02020404030301010803" pitchFamily="18" charset="0"/>
              <a:cs typeface="Calibri" panose="020F0502020204030204" pitchFamily="34" charset="0"/>
            </a:endParaRPr>
          </a:p>
          <a:p>
            <a:pPr marL="0" indent="0">
              <a:lnSpc>
                <a:spcPct val="170000"/>
              </a:lnSpc>
              <a:buNone/>
            </a:pPr>
            <a:r>
              <a:rPr lang="en-GB" sz="2200" dirty="0">
                <a:solidFill>
                  <a:schemeClr val="tx1"/>
                </a:solidFill>
                <a:latin typeface="Garamond" panose="02020404030301010803" pitchFamily="18" charset="0"/>
                <a:cs typeface="Calibri" panose="020F0502020204030204" pitchFamily="34" charset="0"/>
              </a:rPr>
              <a:t>(</a:t>
            </a:r>
            <a:r>
              <a:rPr lang="en-GB" sz="2200" dirty="0" err="1">
                <a:solidFill>
                  <a:schemeClr val="tx1"/>
                </a:solidFill>
                <a:latin typeface="Garamond" panose="02020404030301010803" pitchFamily="18" charset="0"/>
                <a:cs typeface="Calibri" panose="020F0502020204030204" pitchFamily="34" charset="0"/>
              </a:rPr>
              <a:t>Rimmon</a:t>
            </a:r>
            <a:r>
              <a:rPr lang="en-GB" sz="2200" dirty="0">
                <a:solidFill>
                  <a:schemeClr val="tx1"/>
                </a:solidFill>
                <a:latin typeface="Garamond" panose="02020404030301010803" pitchFamily="18" charset="0"/>
                <a:cs typeface="Calibri" panose="020F0502020204030204" pitchFamily="34" charset="0"/>
              </a:rPr>
              <a:t>-Kenan</a:t>
            </a:r>
            <a:r>
              <a:rPr lang="en-GB" sz="2200" dirty="0">
                <a:latin typeface="Garamond" panose="02020404030301010803" pitchFamily="18" charset="0"/>
                <a:cs typeface="Calibri" panose="020F0502020204030204" pitchFamily="34" charset="0"/>
              </a:rPr>
              <a:t> 2002</a:t>
            </a:r>
            <a:r>
              <a:rPr lang="en-GB" sz="2200" i="1" dirty="0">
                <a:latin typeface="Garamond" panose="02020404030301010803" pitchFamily="18" charset="0"/>
                <a:cs typeface="Calibri" panose="020F0502020204030204" pitchFamily="34" charset="0"/>
              </a:rPr>
              <a:t>: </a:t>
            </a:r>
            <a:r>
              <a:rPr lang="en-GB" sz="2200" dirty="0">
                <a:solidFill>
                  <a:schemeClr val="tx1"/>
                </a:solidFill>
                <a:latin typeface="Garamond" panose="02020404030301010803" pitchFamily="18" charset="0"/>
                <a:cs typeface="Calibri" panose="020F0502020204030204" pitchFamily="34" charset="0"/>
              </a:rPr>
              <a:t>15)</a:t>
            </a:r>
          </a:p>
          <a:p>
            <a:pPr>
              <a:lnSpc>
                <a:spcPct val="170000"/>
              </a:lnSpc>
            </a:pPr>
            <a:endParaRPr lang="en-GB" dirty="0">
              <a:solidFill>
                <a:schemeClr val="tx1"/>
              </a:solidFill>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9298526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E4604A-191E-EA45-967C-0B9892D74142}"/>
              </a:ext>
            </a:extLst>
          </p:cNvPr>
          <p:cNvSpPr>
            <a:spLocks noGrp="1"/>
          </p:cNvSpPr>
          <p:nvPr>
            <p:ph idx="1"/>
          </p:nvPr>
        </p:nvSpPr>
        <p:spPr/>
        <p:txBody>
          <a:bodyPr>
            <a:normAutofit/>
          </a:bodyPr>
          <a:lstStyle/>
          <a:p>
            <a:pPr marL="0" indent="0">
              <a:buNone/>
            </a:pPr>
            <a:r>
              <a:rPr lang="en-GB" sz="2400" b="1" dirty="0">
                <a:latin typeface="Garamond" panose="02020404030301010803" pitchFamily="18" charset="0"/>
                <a:cs typeface="Calibri" panose="020F0502020204030204" pitchFamily="34" charset="0"/>
              </a:rPr>
              <a:t>The emergence of ‘narratology’, or the study of narrative: some useful reference points...</a:t>
            </a:r>
          </a:p>
          <a:p>
            <a:pPr marL="0" indent="0">
              <a:buNone/>
            </a:pPr>
            <a:endParaRPr lang="en-GB" sz="2400" dirty="0">
              <a:cs typeface="Calibri" panose="020F0502020204030204" pitchFamily="34" charset="0"/>
            </a:endParaRPr>
          </a:p>
          <a:p>
            <a:r>
              <a:rPr lang="en-GB" sz="2400" dirty="0">
                <a:latin typeface="Garamond" panose="02020404030301010803" pitchFamily="18" charset="0"/>
                <a:cs typeface="Calibri" panose="020F0502020204030204" pitchFamily="34" charset="0"/>
              </a:rPr>
              <a:t>Ferdinand de Saussure’s ‘Course in General Linguistics’ (1906–1911)</a:t>
            </a:r>
          </a:p>
          <a:p>
            <a:endParaRPr lang="en-GB" sz="2400" dirty="0">
              <a:cs typeface="Calibri" panose="020F0502020204030204" pitchFamily="34" charset="0"/>
            </a:endParaRPr>
          </a:p>
          <a:p>
            <a:r>
              <a:rPr lang="en-GB" sz="2400" dirty="0">
                <a:latin typeface="Garamond" panose="02020404030301010803" pitchFamily="18" charset="0"/>
                <a:cs typeface="Calibri" panose="020F0502020204030204" pitchFamily="34" charset="0"/>
              </a:rPr>
              <a:t>Vladimir Propp’s </a:t>
            </a:r>
            <a:r>
              <a:rPr lang="en-GB" sz="2400" i="1" dirty="0">
                <a:cs typeface="Calibri" panose="020F0502020204030204" pitchFamily="34" charset="0"/>
              </a:rPr>
              <a:t>Morphology of the Folk Tale </a:t>
            </a:r>
            <a:r>
              <a:rPr lang="en-GB" sz="2400" dirty="0">
                <a:cs typeface="Calibri" panose="020F0502020204030204" pitchFamily="34" charset="0"/>
              </a:rPr>
              <a:t>(1928)</a:t>
            </a:r>
          </a:p>
          <a:p>
            <a:endParaRPr lang="en-GB" sz="2400" dirty="0">
              <a:latin typeface="Garamond" panose="02020404030301010803" pitchFamily="18" charset="0"/>
              <a:cs typeface="Calibri" panose="020F0502020204030204" pitchFamily="34" charset="0"/>
            </a:endParaRPr>
          </a:p>
          <a:p>
            <a:r>
              <a:rPr lang="en-GB" sz="2400" dirty="0">
                <a:cs typeface="Calibri" panose="020F0502020204030204" pitchFamily="34" charset="0"/>
              </a:rPr>
              <a:t>The emergence of structuralism (esp. 1950s and 1960s)</a:t>
            </a:r>
          </a:p>
          <a:p>
            <a:endParaRPr lang="en-GB" sz="2400" dirty="0">
              <a:latin typeface="Garamond" panose="02020404030301010803" pitchFamily="18" charset="0"/>
              <a:cs typeface="Calibri" panose="020F0502020204030204" pitchFamily="34" charset="0"/>
            </a:endParaRPr>
          </a:p>
          <a:p>
            <a:r>
              <a:rPr lang="en-GB" sz="2400" dirty="0">
                <a:cs typeface="Calibri" panose="020F0502020204030204" pitchFamily="34" charset="0"/>
              </a:rPr>
              <a:t>Gérard Genette’s </a:t>
            </a:r>
            <a:r>
              <a:rPr lang="en-GB" sz="2400" i="1" dirty="0" err="1">
                <a:cs typeface="Calibri" panose="020F0502020204030204" pitchFamily="34" charset="0"/>
              </a:rPr>
              <a:t>Discours</a:t>
            </a:r>
            <a:r>
              <a:rPr lang="en-GB" sz="2400" i="1" dirty="0">
                <a:cs typeface="Calibri" panose="020F0502020204030204" pitchFamily="34" charset="0"/>
              </a:rPr>
              <a:t> du </a:t>
            </a:r>
            <a:r>
              <a:rPr lang="en-GB" sz="2400" i="1" dirty="0" err="1">
                <a:cs typeface="Calibri" panose="020F0502020204030204" pitchFamily="34" charset="0"/>
              </a:rPr>
              <a:t>récit</a:t>
            </a:r>
            <a:r>
              <a:rPr lang="en-GB" sz="2400" dirty="0">
                <a:cs typeface="Calibri" panose="020F0502020204030204" pitchFamily="34" charset="0"/>
              </a:rPr>
              <a:t> (</a:t>
            </a:r>
            <a:r>
              <a:rPr lang="en-GB" sz="2400" i="1" dirty="0">
                <a:cs typeface="Calibri" panose="020F0502020204030204" pitchFamily="34" charset="0"/>
              </a:rPr>
              <a:t>Narrative Discourse: An Essay in Method</a:t>
            </a:r>
            <a:r>
              <a:rPr lang="en-GB" sz="2400" dirty="0">
                <a:cs typeface="Calibri" panose="020F0502020204030204" pitchFamily="34" charset="0"/>
              </a:rPr>
              <a:t>), or, literature’s resistance to structural or systemic description </a:t>
            </a:r>
            <a:endParaRPr lang="en-US" sz="2400" dirty="0">
              <a:latin typeface="Garamond" panose="02020404030301010803" pitchFamily="18" charset="0"/>
            </a:endParaRPr>
          </a:p>
        </p:txBody>
      </p:sp>
    </p:spTree>
    <p:extLst>
      <p:ext uri="{BB962C8B-B14F-4D97-AF65-F5344CB8AC3E}">
        <p14:creationId xmlns:p14="http://schemas.microsoft.com/office/powerpoint/2010/main" val="29478913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69E277-4375-EE45-9A22-5BB5CA95A42A}"/>
              </a:ext>
            </a:extLst>
          </p:cNvPr>
          <p:cNvSpPr>
            <a:spLocks noGrp="1"/>
          </p:cNvSpPr>
          <p:nvPr>
            <p:ph idx="1"/>
          </p:nvPr>
        </p:nvSpPr>
        <p:spPr>
          <a:xfrm>
            <a:off x="357809" y="424070"/>
            <a:ext cx="10995991" cy="5752894"/>
          </a:xfrm>
        </p:spPr>
        <p:txBody>
          <a:bodyPr>
            <a:normAutofit fontScale="32500" lnSpcReduction="20000"/>
          </a:bodyPr>
          <a:lstStyle/>
          <a:p>
            <a:pPr marL="0" indent="0">
              <a:lnSpc>
                <a:spcPct val="170000"/>
              </a:lnSpc>
              <a:buNone/>
            </a:pPr>
            <a:r>
              <a:rPr lang="en-GB" sz="6400" b="1" dirty="0">
                <a:solidFill>
                  <a:schemeClr val="tx1"/>
                </a:solidFill>
                <a:latin typeface="Garamond" panose="02020404030301010803" pitchFamily="18" charset="0"/>
                <a:cs typeface="Calibri" panose="020F0502020204030204" pitchFamily="34" charset="0"/>
              </a:rPr>
              <a:t>Ferdinand de Saussure (1857–1913), Swiss linguist </a:t>
            </a:r>
          </a:p>
          <a:p>
            <a:pPr>
              <a:lnSpc>
                <a:spcPct val="170000"/>
              </a:lnSpc>
            </a:pPr>
            <a:r>
              <a:rPr lang="en-GB" sz="6400" dirty="0">
                <a:solidFill>
                  <a:schemeClr val="tx1"/>
                </a:solidFill>
                <a:latin typeface="Garamond" panose="02020404030301010803" pitchFamily="18" charset="0"/>
                <a:cs typeface="Calibri" panose="020F0502020204030204" pitchFamily="34" charset="0"/>
              </a:rPr>
              <a:t>‘Course in General Linguistics’ (1906-1911)</a:t>
            </a:r>
          </a:p>
          <a:p>
            <a:pPr>
              <a:lnSpc>
                <a:spcPct val="170000"/>
              </a:lnSpc>
            </a:pPr>
            <a:r>
              <a:rPr lang="en-GB" sz="6400" dirty="0">
                <a:cs typeface="Calibri" panose="020F0502020204030204" pitchFamily="34" charset="0"/>
              </a:rPr>
              <a:t>Attempt to arrive at a </a:t>
            </a:r>
            <a:r>
              <a:rPr lang="en-GB" sz="6400" i="1" dirty="0">
                <a:cs typeface="Calibri" panose="020F0502020204030204" pitchFamily="34" charset="0"/>
              </a:rPr>
              <a:t>systemic</a:t>
            </a:r>
            <a:r>
              <a:rPr lang="en-GB" sz="6400" dirty="0">
                <a:cs typeface="Calibri" panose="020F0502020204030204" pitchFamily="34" charset="0"/>
              </a:rPr>
              <a:t> or </a:t>
            </a:r>
            <a:r>
              <a:rPr lang="en-GB" sz="6400" i="1" dirty="0">
                <a:cs typeface="Calibri" panose="020F0502020204030204" pitchFamily="34" charset="0"/>
              </a:rPr>
              <a:t>structural</a:t>
            </a:r>
            <a:r>
              <a:rPr lang="en-GB" sz="6400" dirty="0">
                <a:cs typeface="Calibri" panose="020F0502020204030204" pitchFamily="34" charset="0"/>
              </a:rPr>
              <a:t> description of language</a:t>
            </a:r>
          </a:p>
          <a:p>
            <a:pPr>
              <a:lnSpc>
                <a:spcPct val="170000"/>
              </a:lnSpc>
            </a:pPr>
            <a:r>
              <a:rPr lang="en-GB" sz="6400" dirty="0">
                <a:cs typeface="Calibri" panose="020F0502020204030204" pitchFamily="34" charset="0"/>
              </a:rPr>
              <a:t>M</a:t>
            </a:r>
            <a:r>
              <a:rPr lang="en-GB" sz="6400" dirty="0">
                <a:solidFill>
                  <a:schemeClr val="tx1"/>
                </a:solidFill>
                <a:latin typeface="Garamond" panose="02020404030301010803" pitchFamily="18" charset="0"/>
                <a:cs typeface="Calibri" panose="020F0502020204030204" pitchFamily="34" charset="0"/>
              </a:rPr>
              <a:t>eaning is conventional, not intrinsic to language</a:t>
            </a:r>
            <a:r>
              <a:rPr lang="en-GB" sz="6400" dirty="0">
                <a:cs typeface="Calibri" panose="020F0502020204030204" pitchFamily="34" charset="0"/>
              </a:rPr>
              <a:t> </a:t>
            </a:r>
          </a:p>
          <a:p>
            <a:pPr>
              <a:lnSpc>
                <a:spcPct val="170000"/>
              </a:lnSpc>
            </a:pPr>
            <a:r>
              <a:rPr lang="en-GB" sz="6400" dirty="0">
                <a:solidFill>
                  <a:schemeClr val="tx1"/>
                </a:solidFill>
                <a:latin typeface="Garamond" panose="02020404030301010803" pitchFamily="18" charset="0"/>
                <a:cs typeface="Calibri" panose="020F0502020204030204" pitchFamily="34" charset="0"/>
              </a:rPr>
              <a:t>Meaning </a:t>
            </a:r>
            <a:r>
              <a:rPr lang="en-GB" sz="6400" dirty="0">
                <a:cs typeface="Calibri" panose="020F0502020204030204" pitchFamily="34" charset="0"/>
              </a:rPr>
              <a:t>arises</a:t>
            </a:r>
            <a:r>
              <a:rPr lang="en-GB" sz="6400" dirty="0">
                <a:solidFill>
                  <a:schemeClr val="tx1"/>
                </a:solidFill>
                <a:latin typeface="Garamond" panose="02020404030301010803" pitchFamily="18" charset="0"/>
                <a:cs typeface="Calibri" panose="020F0502020204030204" pitchFamily="34" charset="0"/>
              </a:rPr>
              <a:t> through relations of difference</a:t>
            </a:r>
          </a:p>
          <a:p>
            <a:pPr>
              <a:lnSpc>
                <a:spcPct val="170000"/>
              </a:lnSpc>
            </a:pPr>
            <a:r>
              <a:rPr lang="en-GB" sz="6400" dirty="0">
                <a:solidFill>
                  <a:schemeClr val="tx1"/>
                </a:solidFill>
                <a:latin typeface="Garamond" panose="02020404030301010803" pitchFamily="18" charset="0"/>
                <a:cs typeface="Calibri" panose="020F0502020204030204" pitchFamily="34" charset="0"/>
              </a:rPr>
              <a:t>Words are to be understood as ‘signs’ (semiology)</a:t>
            </a:r>
          </a:p>
          <a:p>
            <a:pPr>
              <a:lnSpc>
                <a:spcPct val="170000"/>
              </a:lnSpc>
            </a:pPr>
            <a:r>
              <a:rPr lang="en-GB" sz="6400" dirty="0">
                <a:solidFill>
                  <a:schemeClr val="tx1"/>
                </a:solidFill>
                <a:latin typeface="Garamond" panose="02020404030301010803" pitchFamily="18" charset="0"/>
                <a:cs typeface="Calibri" panose="020F0502020204030204" pitchFamily="34" charset="0"/>
              </a:rPr>
              <a:t>Sign systems: red, amber, green</a:t>
            </a:r>
          </a:p>
          <a:p>
            <a:pPr>
              <a:lnSpc>
                <a:spcPct val="170000"/>
              </a:lnSpc>
            </a:pPr>
            <a:r>
              <a:rPr lang="en-GB" sz="6400" dirty="0">
                <a:cs typeface="Calibri" panose="020F0502020204030204" pitchFamily="34" charset="0"/>
              </a:rPr>
              <a:t>Relevance to analysis of narrative fiction: </a:t>
            </a:r>
            <a:r>
              <a:rPr lang="en-GB" sz="6400" b="1" dirty="0">
                <a:cs typeface="Calibri" panose="020F0502020204030204" pitchFamily="34" charset="0"/>
              </a:rPr>
              <a:t>attempt to map out systems/structures of meaning (adaptable to plots, narrative events etc.)</a:t>
            </a:r>
            <a:endParaRPr lang="en-GB" sz="6400" b="1" dirty="0">
              <a:solidFill>
                <a:schemeClr val="tx1"/>
              </a:solidFill>
              <a:latin typeface="Garamond" panose="02020404030301010803" pitchFamily="18" charset="0"/>
              <a:cs typeface="Calibri" panose="020F0502020204030204" pitchFamily="34" charset="0"/>
            </a:endParaRPr>
          </a:p>
          <a:p>
            <a:pPr>
              <a:lnSpc>
                <a:spcPct val="170000"/>
              </a:lnSpc>
            </a:pPr>
            <a:endParaRPr lang="en-GB" sz="3400" dirty="0">
              <a:solidFill>
                <a:schemeClr val="tx1"/>
              </a:solidFill>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7657631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3218" y="318613"/>
            <a:ext cx="9073662" cy="6220774"/>
          </a:xfrm>
        </p:spPr>
        <p:txBody>
          <a:bodyPr>
            <a:noAutofit/>
          </a:bodyPr>
          <a:lstStyle/>
          <a:p>
            <a:pPr marL="0" indent="0">
              <a:lnSpc>
                <a:spcPct val="170000"/>
              </a:lnSpc>
              <a:buNone/>
            </a:pPr>
            <a:r>
              <a:rPr lang="en-GB" sz="2200" b="1" dirty="0">
                <a:solidFill>
                  <a:schemeClr val="tx1"/>
                </a:solidFill>
                <a:latin typeface="Garamond" panose="02020404030301010803" pitchFamily="18" charset="0"/>
                <a:cs typeface="Calibri" panose="020F0502020204030204" pitchFamily="34" charset="0"/>
              </a:rPr>
              <a:t>Vladimir Propp</a:t>
            </a:r>
            <a:r>
              <a:rPr lang="en-GB" sz="2200" b="1" dirty="0">
                <a:cs typeface="Calibri" panose="020F0502020204030204" pitchFamily="34" charset="0"/>
              </a:rPr>
              <a:t>, Russian folklorist (1895–1970)</a:t>
            </a:r>
          </a:p>
          <a:p>
            <a:pPr>
              <a:lnSpc>
                <a:spcPct val="100000"/>
              </a:lnSpc>
            </a:pPr>
            <a:r>
              <a:rPr lang="en-GB" sz="2200" i="1" dirty="0">
                <a:solidFill>
                  <a:schemeClr val="tx1"/>
                </a:solidFill>
                <a:latin typeface="Garamond" panose="02020404030301010803" pitchFamily="18" charset="0"/>
                <a:cs typeface="Calibri" panose="020F0502020204030204" pitchFamily="34" charset="0"/>
              </a:rPr>
              <a:t>Morphology of the Folk Tale </a:t>
            </a:r>
            <a:r>
              <a:rPr lang="en-GB" sz="2200" dirty="0">
                <a:solidFill>
                  <a:schemeClr val="tx1"/>
                </a:solidFill>
                <a:latin typeface="Garamond" panose="02020404030301010803" pitchFamily="18" charset="0"/>
                <a:cs typeface="Calibri" panose="020F0502020204030204" pitchFamily="34" charset="0"/>
              </a:rPr>
              <a:t>(1928)</a:t>
            </a:r>
          </a:p>
          <a:p>
            <a:pPr>
              <a:lnSpc>
                <a:spcPct val="100000"/>
              </a:lnSpc>
            </a:pPr>
            <a:r>
              <a:rPr lang="en-GB" sz="2200" dirty="0">
                <a:solidFill>
                  <a:schemeClr val="tx1"/>
                </a:solidFill>
                <a:latin typeface="Garamond" panose="02020404030301010803" pitchFamily="18" charset="0"/>
                <a:cs typeface="Calibri" panose="020F0502020204030204" pitchFamily="34" charset="0"/>
              </a:rPr>
              <a:t>Propp analysed a hundred Russian folk tales; decided on 31 basic narrative ‘functions’ typical to all fairy tales</a:t>
            </a:r>
          </a:p>
          <a:p>
            <a:pPr>
              <a:lnSpc>
                <a:spcPct val="100000"/>
              </a:lnSpc>
            </a:pPr>
            <a:r>
              <a:rPr lang="en-GB" sz="2200" dirty="0">
                <a:cs typeface="Calibri" panose="020F0502020204030204" pitchFamily="34" charset="0"/>
              </a:rPr>
              <a:t>Propp sought out underlying and generally applicable functions that determined how a particular narrative operates </a:t>
            </a:r>
            <a:endParaRPr lang="en-GB" sz="2200" dirty="0">
              <a:solidFill>
                <a:schemeClr val="tx1"/>
              </a:solidFill>
              <a:latin typeface="Garamond" panose="02020404030301010803" pitchFamily="18" charset="0"/>
              <a:cs typeface="Calibri" panose="020F0502020204030204" pitchFamily="34" charset="0"/>
            </a:endParaRPr>
          </a:p>
          <a:p>
            <a:pPr>
              <a:lnSpc>
                <a:spcPct val="100000"/>
              </a:lnSpc>
            </a:pPr>
            <a:r>
              <a:rPr lang="en-GB" sz="2200" dirty="0">
                <a:solidFill>
                  <a:schemeClr val="tx1"/>
                </a:solidFill>
                <a:latin typeface="Garamond" panose="02020404030301010803" pitchFamily="18" charset="0"/>
                <a:cs typeface="Calibri" panose="020F0502020204030204" pitchFamily="34" charset="0"/>
              </a:rPr>
              <a:t>Examples include ‘Interdiction’, where the hero is forbidden from doing something, and ‘departure’, where the hero leaves the home environment to undertake an action, etc. </a:t>
            </a:r>
          </a:p>
          <a:p>
            <a:pPr>
              <a:lnSpc>
                <a:spcPct val="100000"/>
              </a:lnSpc>
            </a:pPr>
            <a:r>
              <a:rPr lang="en-GB" sz="2200" dirty="0">
                <a:solidFill>
                  <a:schemeClr val="tx1"/>
                </a:solidFill>
                <a:latin typeface="Garamond" panose="02020404030301010803" pitchFamily="18" charset="0"/>
                <a:cs typeface="Calibri" panose="020F0502020204030204" pitchFamily="34" charset="0"/>
              </a:rPr>
              <a:t>Propp also identified seven abstract character types: </a:t>
            </a:r>
            <a:r>
              <a:rPr lang="en-GB" sz="2200" i="1" dirty="0">
                <a:solidFill>
                  <a:schemeClr val="tx1"/>
                </a:solidFill>
                <a:latin typeface="Garamond" panose="02020404030301010803" pitchFamily="18" charset="0"/>
                <a:cs typeface="Calibri" panose="020F0502020204030204" pitchFamily="34" charset="0"/>
              </a:rPr>
              <a:t>villain, dispatcher, helper, princess/prize, donor, hero, false hero. </a:t>
            </a:r>
          </a:p>
          <a:p>
            <a:pPr>
              <a:lnSpc>
                <a:spcPct val="100000"/>
              </a:lnSpc>
            </a:pPr>
            <a:r>
              <a:rPr lang="en-GB" sz="2200" dirty="0">
                <a:solidFill>
                  <a:schemeClr val="tx1"/>
                </a:solidFill>
                <a:latin typeface="Garamond" panose="02020404030301010803" pitchFamily="18" charset="0"/>
                <a:cs typeface="Calibri" panose="020F0502020204030204" pitchFamily="34" charset="0"/>
              </a:rPr>
              <a:t>Effort to bring scientific rigour to the study of narrative, as to other areas of the humanities and human sciences</a:t>
            </a:r>
          </a:p>
        </p:txBody>
      </p:sp>
      <p:pic>
        <p:nvPicPr>
          <p:cNvPr id="1026" name="Picture 2">
            <a:extLst>
              <a:ext uri="{FF2B5EF4-FFF2-40B4-BE49-F238E27FC236}">
                <a16:creationId xmlns:a16="http://schemas.microsoft.com/office/drawing/2014/main" id="{FA88F9A4-FD94-054D-8C62-7D39943969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50559" y="318613"/>
            <a:ext cx="2309348" cy="346055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Vladimir Propp in 1928">
            <a:extLst>
              <a:ext uri="{FF2B5EF4-FFF2-40B4-BE49-F238E27FC236}">
                <a16:creationId xmlns:a16="http://schemas.microsoft.com/office/drawing/2014/main" id="{23F16185-5468-2B47-8D7D-3A0895A764C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08233" y="4331188"/>
            <a:ext cx="2794000" cy="1993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49250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7205" y="214929"/>
            <a:ext cx="10956235" cy="5752893"/>
          </a:xfrm>
        </p:spPr>
        <p:txBody>
          <a:bodyPr>
            <a:noAutofit/>
          </a:bodyPr>
          <a:lstStyle/>
          <a:p>
            <a:pPr marL="0" indent="0">
              <a:lnSpc>
                <a:spcPct val="170000"/>
              </a:lnSpc>
              <a:buNone/>
            </a:pPr>
            <a:r>
              <a:rPr lang="en-US" sz="2200" b="1" dirty="0">
                <a:cs typeface="Calibri" panose="020F0502020204030204" pitchFamily="34" charset="0"/>
              </a:rPr>
              <a:t>The emergence of structuralism (esp. in France 1950s–60s)</a:t>
            </a:r>
          </a:p>
          <a:p>
            <a:pPr marL="0" indent="0">
              <a:lnSpc>
                <a:spcPct val="170000"/>
              </a:lnSpc>
              <a:buNone/>
            </a:pPr>
            <a:r>
              <a:rPr lang="en-GB" sz="2200" dirty="0">
                <a:cs typeface="Calibri" panose="020F0502020204030204" pitchFamily="34" charset="0"/>
              </a:rPr>
              <a:t>Roots of structuralism in </a:t>
            </a:r>
            <a:r>
              <a:rPr lang="en-GB" sz="2200" dirty="0" err="1">
                <a:cs typeface="Calibri" panose="020F0502020204030204" pitchFamily="34" charset="0"/>
              </a:rPr>
              <a:t>Saussurian</a:t>
            </a:r>
            <a:r>
              <a:rPr lang="en-GB" sz="2200" dirty="0">
                <a:cs typeface="Calibri" panose="020F0502020204030204" pitchFamily="34" charset="0"/>
              </a:rPr>
              <a:t> linguistics (though Saussure talked about ‘systems’)</a:t>
            </a:r>
          </a:p>
          <a:p>
            <a:pPr marL="457200" lvl="1" indent="0">
              <a:lnSpc>
                <a:spcPct val="170000"/>
              </a:lnSpc>
              <a:buNone/>
            </a:pPr>
            <a:r>
              <a:rPr lang="en-GB" sz="2200" dirty="0">
                <a:cs typeface="Calibri" panose="020F0502020204030204" pitchFamily="34" charset="0"/>
              </a:rPr>
              <a:t>‘The term “structuralism” applies to a very diversified phenomenon, which is more than a method and less than a philosophy. But is central core, its unifying centre, is the model of modern linguistics and the figure of Ferdinand de Saussure, presented as its founder. […] The heart of [Saussure’s] demonstration is to establish the arbitrariness of the sign, showing that language is a system of values established neither by content nor by experience, but by pure difference.’ Francois </a:t>
            </a:r>
            <a:r>
              <a:rPr lang="en-GB" sz="2200" dirty="0" err="1">
                <a:cs typeface="Calibri" panose="020F0502020204030204" pitchFamily="34" charset="0"/>
              </a:rPr>
              <a:t>Dosse</a:t>
            </a:r>
            <a:r>
              <a:rPr lang="en-GB" sz="2200" i="1" dirty="0">
                <a:cs typeface="Calibri" panose="020F0502020204030204" pitchFamily="34" charset="0"/>
              </a:rPr>
              <a:t>, History of Structuralism: The Rising Sign, 1945-1966, </a:t>
            </a:r>
            <a:r>
              <a:rPr lang="en-GB" sz="2200" dirty="0">
                <a:cs typeface="Calibri" panose="020F0502020204030204" pitchFamily="34" charset="0"/>
              </a:rPr>
              <a:t>p. 44</a:t>
            </a:r>
          </a:p>
          <a:p>
            <a:pPr marL="0" indent="0">
              <a:lnSpc>
                <a:spcPct val="170000"/>
              </a:lnSpc>
              <a:buNone/>
            </a:pPr>
            <a:r>
              <a:rPr lang="en-GB" sz="2200" dirty="0">
                <a:solidFill>
                  <a:schemeClr val="tx1"/>
                </a:solidFill>
                <a:latin typeface="Garamond" panose="02020404030301010803" pitchFamily="18" charset="0"/>
                <a:cs typeface="Calibri" panose="020F0502020204030204" pitchFamily="34" charset="0"/>
              </a:rPr>
              <a:t>Therefore: how does signification arise within different systems or structures? Including, of course, literature and narrative fiction....</a:t>
            </a:r>
          </a:p>
        </p:txBody>
      </p:sp>
    </p:spTree>
    <p:extLst>
      <p:ext uri="{BB962C8B-B14F-4D97-AF65-F5344CB8AC3E}">
        <p14:creationId xmlns:p14="http://schemas.microsoft.com/office/powerpoint/2010/main" val="38294721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9D7327C-4FA0-7249-BB03-304DBFA54DAA}"/>
              </a:ext>
            </a:extLst>
          </p:cNvPr>
          <p:cNvSpPr>
            <a:spLocks noGrp="1"/>
          </p:cNvSpPr>
          <p:nvPr>
            <p:ph idx="1"/>
          </p:nvPr>
        </p:nvSpPr>
        <p:spPr/>
        <p:txBody>
          <a:bodyPr/>
          <a:lstStyle/>
          <a:p>
            <a:pPr marL="0" indent="0">
              <a:lnSpc>
                <a:spcPct val="170000"/>
              </a:lnSpc>
              <a:buNone/>
            </a:pPr>
            <a:r>
              <a:rPr lang="en-GB" sz="2200" dirty="0">
                <a:cs typeface="Calibri" panose="020F0502020204030204" pitchFamily="34" charset="0"/>
              </a:rPr>
              <a:t>‘Structuralism’ designates a range of intellectual endeavours, predominantly in the fields of anthropology, sociology, psychoanalysis, linguistics, literary theory, film theory… </a:t>
            </a:r>
            <a:endParaRPr lang="en-US" sz="2200" b="1" dirty="0">
              <a:cs typeface="Calibri" panose="020F0502020204030204" pitchFamily="34" charset="0"/>
            </a:endParaRPr>
          </a:p>
          <a:p>
            <a:pPr marL="457200" lvl="1" indent="0">
              <a:lnSpc>
                <a:spcPct val="170000"/>
              </a:lnSpc>
              <a:buNone/>
            </a:pPr>
            <a:r>
              <a:rPr lang="en-GB" sz="2200" dirty="0">
                <a:cs typeface="Calibri" panose="020F0502020204030204" pitchFamily="34" charset="0"/>
              </a:rPr>
              <a:t>‘during the fifties and sixties, the evolving definition of a total </a:t>
            </a:r>
            <a:r>
              <a:rPr lang="en-GB" sz="2200" dirty="0" err="1">
                <a:cs typeface="Calibri" panose="020F0502020204030204" pitchFamily="34" charset="0"/>
              </a:rPr>
              <a:t>semiological</a:t>
            </a:r>
            <a:r>
              <a:rPr lang="en-GB" sz="2200" dirty="0">
                <a:cs typeface="Calibri" panose="020F0502020204030204" pitchFamily="34" charset="0"/>
              </a:rPr>
              <a:t> program reaching beyond linguistics and encompassing all the human sciences in a common project, which was the great ambition of the period, was justified and encouraged by Saussure’s definition of semiology as the “science that studies the life of signs at the heart of social life.’ (</a:t>
            </a:r>
            <a:r>
              <a:rPr lang="en-GB" sz="2200" dirty="0" err="1">
                <a:cs typeface="Calibri" panose="020F0502020204030204" pitchFamily="34" charset="0"/>
              </a:rPr>
              <a:t>Dosse</a:t>
            </a:r>
            <a:r>
              <a:rPr lang="en-GB" sz="2200" dirty="0">
                <a:cs typeface="Calibri" panose="020F0502020204030204" pitchFamily="34" charset="0"/>
              </a:rPr>
              <a:t>, </a:t>
            </a:r>
            <a:r>
              <a:rPr lang="en-GB" sz="2200" i="1" dirty="0">
                <a:cs typeface="Calibri" panose="020F0502020204030204" pitchFamily="34" charset="0"/>
              </a:rPr>
              <a:t>History of Structuralism,</a:t>
            </a:r>
            <a:r>
              <a:rPr lang="en-GB" sz="2200" dirty="0">
                <a:cs typeface="Calibri" panose="020F0502020204030204" pitchFamily="34" charset="0"/>
              </a:rPr>
              <a:t> p. 45</a:t>
            </a:r>
          </a:p>
          <a:p>
            <a:pPr marL="0" indent="0">
              <a:lnSpc>
                <a:spcPct val="170000"/>
              </a:lnSpc>
              <a:buNone/>
            </a:pPr>
            <a:r>
              <a:rPr lang="en-GB" sz="2200" dirty="0">
                <a:cs typeface="Calibri" panose="020F0502020204030204" pitchFamily="34" charset="0"/>
              </a:rPr>
              <a:t>‘Narratology’ emerged as a distinctive discipline and approach within the context of structuralism; </a:t>
            </a:r>
            <a:r>
              <a:rPr lang="en-GB" sz="2200" b="1" dirty="0">
                <a:cs typeface="Calibri" panose="020F0502020204030204" pitchFamily="34" charset="0"/>
              </a:rPr>
              <a:t>attempts to draw up a structural account of how narratives work </a:t>
            </a:r>
          </a:p>
          <a:p>
            <a:endParaRPr lang="en-US" dirty="0"/>
          </a:p>
        </p:txBody>
      </p:sp>
    </p:spTree>
    <p:extLst>
      <p:ext uri="{BB962C8B-B14F-4D97-AF65-F5344CB8AC3E}">
        <p14:creationId xmlns:p14="http://schemas.microsoft.com/office/powerpoint/2010/main" val="3601095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090F50-E029-324D-BDB9-C88EF5283D0B}"/>
              </a:ext>
            </a:extLst>
          </p:cNvPr>
          <p:cNvSpPr>
            <a:spLocks noGrp="1"/>
          </p:cNvSpPr>
          <p:nvPr>
            <p:ph idx="1"/>
          </p:nvPr>
        </p:nvSpPr>
        <p:spPr>
          <a:xfrm>
            <a:off x="512618" y="484909"/>
            <a:ext cx="10841182" cy="5692054"/>
          </a:xfrm>
        </p:spPr>
        <p:txBody>
          <a:bodyPr>
            <a:normAutofit/>
          </a:bodyPr>
          <a:lstStyle/>
          <a:p>
            <a:pPr marL="0" indent="0">
              <a:lnSpc>
                <a:spcPct val="150000"/>
              </a:lnSpc>
              <a:buNone/>
            </a:pPr>
            <a:r>
              <a:rPr lang="en-GB" sz="2400" dirty="0">
                <a:latin typeface="Garamond" panose="02020404030301010803" pitchFamily="18" charset="0"/>
                <a:cs typeface="Calibri" panose="020F0502020204030204" pitchFamily="34" charset="0"/>
              </a:rPr>
              <a:t>Key learning outcomes: </a:t>
            </a:r>
            <a:endParaRPr lang="en-GB" sz="2400" dirty="0">
              <a:solidFill>
                <a:schemeClr val="tx1"/>
              </a:solidFill>
              <a:latin typeface="Garamond" panose="02020404030301010803" pitchFamily="18" charset="0"/>
              <a:cs typeface="Calibri" panose="020F0502020204030204" pitchFamily="34" charset="0"/>
            </a:endParaRPr>
          </a:p>
          <a:p>
            <a:pPr>
              <a:lnSpc>
                <a:spcPct val="150000"/>
              </a:lnSpc>
            </a:pPr>
            <a:r>
              <a:rPr lang="en-GB" sz="2200" dirty="0">
                <a:solidFill>
                  <a:schemeClr val="tx1"/>
                </a:solidFill>
                <a:latin typeface="Garamond" panose="02020404030301010803" pitchFamily="18" charset="0"/>
                <a:cs typeface="Calibri" panose="020F0502020204030204" pitchFamily="34" charset="0"/>
              </a:rPr>
              <a:t>Understanding of techniques of ‘narratological analysis’</a:t>
            </a:r>
          </a:p>
          <a:p>
            <a:pPr>
              <a:lnSpc>
                <a:spcPct val="150000"/>
              </a:lnSpc>
            </a:pPr>
            <a:r>
              <a:rPr lang="en-GB" sz="2200" dirty="0">
                <a:solidFill>
                  <a:schemeClr val="tx1"/>
                </a:solidFill>
                <a:latin typeface="Garamond" panose="02020404030301010803" pitchFamily="18" charset="0"/>
                <a:cs typeface="Calibri" panose="020F0502020204030204" pitchFamily="34" charset="0"/>
              </a:rPr>
              <a:t>Familiarity with a range of French narrative texts [</a:t>
            </a:r>
            <a:r>
              <a:rPr lang="en-GB" sz="2200" i="1" dirty="0">
                <a:solidFill>
                  <a:schemeClr val="tx1"/>
                </a:solidFill>
                <a:latin typeface="Garamond" panose="02020404030301010803" pitchFamily="18" charset="0"/>
                <a:cs typeface="Calibri" panose="020F0502020204030204" pitchFamily="34" charset="0"/>
              </a:rPr>
              <a:t>for COM6006:</a:t>
            </a:r>
            <a:r>
              <a:rPr lang="en-GB" sz="2200" dirty="0">
                <a:solidFill>
                  <a:schemeClr val="tx1"/>
                </a:solidFill>
                <a:latin typeface="Garamond" panose="02020404030301010803" pitchFamily="18" charset="0"/>
                <a:cs typeface="Calibri" panose="020F0502020204030204" pitchFamily="34" charset="0"/>
              </a:rPr>
              <a:t> translated French narrative texts] produced between the 12</a:t>
            </a:r>
            <a:r>
              <a:rPr lang="en-GB" sz="2200" baseline="30000" dirty="0">
                <a:solidFill>
                  <a:schemeClr val="tx1"/>
                </a:solidFill>
                <a:latin typeface="Garamond" panose="02020404030301010803" pitchFamily="18" charset="0"/>
                <a:cs typeface="Calibri" panose="020F0502020204030204" pitchFamily="34" charset="0"/>
              </a:rPr>
              <a:t>th</a:t>
            </a:r>
            <a:r>
              <a:rPr lang="en-GB" sz="2200" dirty="0">
                <a:solidFill>
                  <a:schemeClr val="tx1"/>
                </a:solidFill>
                <a:latin typeface="Garamond" panose="02020404030301010803" pitchFamily="18" charset="0"/>
                <a:cs typeface="Calibri" panose="020F0502020204030204" pitchFamily="34" charset="0"/>
              </a:rPr>
              <a:t> and the 19</a:t>
            </a:r>
            <a:r>
              <a:rPr lang="en-GB" sz="2200" baseline="30000" dirty="0">
                <a:solidFill>
                  <a:schemeClr val="tx1"/>
                </a:solidFill>
                <a:latin typeface="Garamond" panose="02020404030301010803" pitchFamily="18" charset="0"/>
                <a:cs typeface="Calibri" panose="020F0502020204030204" pitchFamily="34" charset="0"/>
              </a:rPr>
              <a:t>th</a:t>
            </a:r>
            <a:r>
              <a:rPr lang="en-GB" sz="2200" dirty="0">
                <a:solidFill>
                  <a:schemeClr val="tx1"/>
                </a:solidFill>
                <a:latin typeface="Garamond" panose="02020404030301010803" pitchFamily="18" charset="0"/>
                <a:cs typeface="Calibri" panose="020F0502020204030204" pitchFamily="34" charset="0"/>
              </a:rPr>
              <a:t> centuries</a:t>
            </a:r>
          </a:p>
          <a:p>
            <a:pPr>
              <a:lnSpc>
                <a:spcPct val="150000"/>
              </a:lnSpc>
            </a:pPr>
            <a:r>
              <a:rPr lang="en-GB" sz="2200" dirty="0">
                <a:solidFill>
                  <a:schemeClr val="tx1"/>
                </a:solidFill>
                <a:latin typeface="Garamond" panose="02020404030301010803" pitchFamily="18" charset="0"/>
                <a:cs typeface="Calibri" panose="020F0502020204030204" pitchFamily="34" charset="0"/>
              </a:rPr>
              <a:t>Write creatively [</a:t>
            </a:r>
            <a:r>
              <a:rPr lang="en-GB" sz="2200" i="1" dirty="0">
                <a:solidFill>
                  <a:schemeClr val="tx1"/>
                </a:solidFill>
                <a:latin typeface="Garamond" panose="02020404030301010803" pitchFamily="18" charset="0"/>
                <a:cs typeface="Calibri" panose="020F0502020204030204" pitchFamily="34" charset="0"/>
              </a:rPr>
              <a:t>for FRE6006:</a:t>
            </a:r>
            <a:r>
              <a:rPr lang="en-GB" sz="2200" dirty="0">
                <a:solidFill>
                  <a:schemeClr val="tx1"/>
                </a:solidFill>
                <a:latin typeface="Garamond" panose="02020404030301010803" pitchFamily="18" charset="0"/>
                <a:cs typeface="Calibri" panose="020F0502020204030204" pitchFamily="34" charset="0"/>
              </a:rPr>
              <a:t> write creatively in French] to a given brief, and analyse writing decisions appropriately</a:t>
            </a:r>
          </a:p>
          <a:p>
            <a:pPr marL="0" indent="0">
              <a:lnSpc>
                <a:spcPct val="150000"/>
              </a:lnSpc>
              <a:buNone/>
            </a:pPr>
            <a:endParaRPr lang="en-US" dirty="0">
              <a:solidFill>
                <a:schemeClr val="tx1"/>
              </a:solidFill>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9778437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0218" y="639762"/>
            <a:ext cx="6996546" cy="5719474"/>
          </a:xfrm>
        </p:spPr>
        <p:txBody>
          <a:bodyPr>
            <a:normAutofit fontScale="55000" lnSpcReduction="20000"/>
          </a:bodyPr>
          <a:lstStyle/>
          <a:p>
            <a:pPr marL="0" lvl="0" indent="0">
              <a:lnSpc>
                <a:spcPct val="170000"/>
              </a:lnSpc>
              <a:buNone/>
            </a:pPr>
            <a:r>
              <a:rPr lang="en-GB" sz="3800" b="1" dirty="0">
                <a:solidFill>
                  <a:schemeClr val="tx1"/>
                </a:solidFill>
                <a:latin typeface="Garamond" panose="02020404030301010803" pitchFamily="18" charset="0"/>
                <a:cs typeface="Calibri" panose="020F0502020204030204" pitchFamily="34" charset="0"/>
              </a:rPr>
              <a:t>Narratology’s heyday: key publications</a:t>
            </a:r>
            <a:endParaRPr lang="en-GB" sz="2000" b="1" dirty="0">
              <a:solidFill>
                <a:schemeClr val="tx1"/>
              </a:solidFill>
              <a:latin typeface="Garamond" panose="02020404030301010803" pitchFamily="18" charset="0"/>
              <a:cs typeface="Calibri" panose="020F0502020204030204" pitchFamily="34" charset="0"/>
            </a:endParaRPr>
          </a:p>
          <a:p>
            <a:pPr>
              <a:lnSpc>
                <a:spcPct val="170000"/>
              </a:lnSpc>
            </a:pPr>
            <a:r>
              <a:rPr lang="en-GB" sz="3500" i="1" dirty="0">
                <a:solidFill>
                  <a:schemeClr val="tx1"/>
                </a:solidFill>
                <a:latin typeface="Garamond" panose="02020404030301010803" pitchFamily="18" charset="0"/>
                <a:cs typeface="Calibri" panose="020F0502020204030204" pitchFamily="34" charset="0"/>
              </a:rPr>
              <a:t>Communications</a:t>
            </a:r>
            <a:r>
              <a:rPr lang="en-GB" sz="3500" dirty="0">
                <a:solidFill>
                  <a:schemeClr val="tx1"/>
                </a:solidFill>
                <a:latin typeface="Garamond" panose="02020404030301010803" pitchFamily="18" charset="0"/>
                <a:cs typeface="Calibri" panose="020F0502020204030204" pitchFamily="34" charset="0"/>
              </a:rPr>
              <a:t>, 8. (1966)</a:t>
            </a:r>
            <a:endParaRPr lang="en-GB" sz="3500" i="1" dirty="0">
              <a:solidFill>
                <a:schemeClr val="tx1"/>
              </a:solidFill>
              <a:latin typeface="Garamond" panose="02020404030301010803" pitchFamily="18" charset="0"/>
              <a:cs typeface="Calibri" panose="020F0502020204030204" pitchFamily="34" charset="0"/>
            </a:endParaRPr>
          </a:p>
          <a:p>
            <a:pPr>
              <a:lnSpc>
                <a:spcPct val="170000"/>
              </a:lnSpc>
            </a:pPr>
            <a:r>
              <a:rPr lang="fr-FR" sz="3500" dirty="0">
                <a:solidFill>
                  <a:schemeClr val="tx1"/>
                </a:solidFill>
                <a:latin typeface="Garamond" panose="02020404030301010803" pitchFamily="18" charset="0"/>
                <a:cs typeface="Calibri" panose="020F0502020204030204" pitchFamily="34" charset="0"/>
              </a:rPr>
              <a:t>Journal </a:t>
            </a:r>
            <a:r>
              <a:rPr lang="fr-FR" sz="3500" dirty="0" err="1">
                <a:solidFill>
                  <a:schemeClr val="tx1"/>
                </a:solidFill>
                <a:latin typeface="Garamond" panose="02020404030301010803" pitchFamily="18" charset="0"/>
                <a:cs typeface="Calibri" panose="020F0502020204030204" pitchFamily="34" charset="0"/>
              </a:rPr>
              <a:t>published</a:t>
            </a:r>
            <a:r>
              <a:rPr lang="fr-FR" sz="3500" dirty="0">
                <a:solidFill>
                  <a:schemeClr val="tx1"/>
                </a:solidFill>
                <a:latin typeface="Garamond" panose="02020404030301010803" pitchFamily="18" charset="0"/>
                <a:cs typeface="Calibri" panose="020F0502020204030204" pitchFamily="34" charset="0"/>
              </a:rPr>
              <a:t> by the Institut interdisciplinaire d’anthropologie du contemporain (Centre national de la recherche scientifique CNRS / École des hautes études en sciences sociales EHESS). </a:t>
            </a:r>
            <a:endParaRPr lang="en-GB" sz="3500" i="1" dirty="0">
              <a:solidFill>
                <a:schemeClr val="tx1"/>
              </a:solidFill>
              <a:latin typeface="Garamond" panose="02020404030301010803" pitchFamily="18" charset="0"/>
              <a:cs typeface="Calibri" panose="020F0502020204030204" pitchFamily="34" charset="0"/>
            </a:endParaRPr>
          </a:p>
          <a:p>
            <a:pPr>
              <a:lnSpc>
                <a:spcPct val="170000"/>
              </a:lnSpc>
            </a:pPr>
            <a:r>
              <a:rPr lang="en-GB" sz="3500" dirty="0">
                <a:solidFill>
                  <a:schemeClr val="tx1"/>
                </a:solidFill>
                <a:latin typeface="Garamond" panose="02020404030301010803" pitchFamily="18" charset="0"/>
                <a:cs typeface="Calibri" panose="020F0502020204030204" pitchFamily="34" charset="0"/>
              </a:rPr>
              <a:t>Includes seminal articles by Roland Barthes, Algirdas </a:t>
            </a:r>
            <a:r>
              <a:rPr lang="en-GB" sz="3500" dirty="0" err="1">
                <a:solidFill>
                  <a:schemeClr val="tx1"/>
                </a:solidFill>
                <a:latin typeface="Garamond" panose="02020404030301010803" pitchFamily="18" charset="0"/>
                <a:cs typeface="Calibri" panose="020F0502020204030204" pitchFamily="34" charset="0"/>
              </a:rPr>
              <a:t>Greimas</a:t>
            </a:r>
            <a:r>
              <a:rPr lang="en-GB" sz="3500" dirty="0">
                <a:solidFill>
                  <a:schemeClr val="tx1"/>
                </a:solidFill>
                <a:latin typeface="Garamond" panose="02020404030301010803" pitchFamily="18" charset="0"/>
                <a:cs typeface="Calibri" panose="020F0502020204030204" pitchFamily="34" charset="0"/>
              </a:rPr>
              <a:t>, Claude Bremond, Tzvetan Todorov, Gérard Genette. </a:t>
            </a:r>
          </a:p>
          <a:p>
            <a:pPr>
              <a:lnSpc>
                <a:spcPct val="170000"/>
              </a:lnSpc>
            </a:pPr>
            <a:r>
              <a:rPr lang="en-GB" sz="3500" dirty="0">
                <a:solidFill>
                  <a:schemeClr val="tx1"/>
                </a:solidFill>
                <a:latin typeface="Garamond" panose="02020404030301010803" pitchFamily="18" charset="0"/>
                <a:cs typeface="Calibri" panose="020F0502020204030204" pitchFamily="34" charset="0"/>
              </a:rPr>
              <a:t>Barthes’s ‘Introduction à </a:t>
            </a:r>
            <a:r>
              <a:rPr lang="en-GB" sz="3500" dirty="0" err="1">
                <a:solidFill>
                  <a:schemeClr val="tx1"/>
                </a:solidFill>
                <a:latin typeface="Garamond" panose="02020404030301010803" pitchFamily="18" charset="0"/>
                <a:cs typeface="Calibri" panose="020F0502020204030204" pitchFamily="34" charset="0"/>
              </a:rPr>
              <a:t>l’analyse</a:t>
            </a:r>
            <a:r>
              <a:rPr lang="en-GB" sz="3500" dirty="0">
                <a:solidFill>
                  <a:schemeClr val="tx1"/>
                </a:solidFill>
                <a:latin typeface="Garamond" panose="02020404030301010803" pitchFamily="18" charset="0"/>
                <a:cs typeface="Calibri" panose="020F0502020204030204" pitchFamily="34" charset="0"/>
              </a:rPr>
              <a:t> </a:t>
            </a:r>
            <a:r>
              <a:rPr lang="en-GB" sz="3500" dirty="0" err="1">
                <a:solidFill>
                  <a:schemeClr val="tx1"/>
                </a:solidFill>
                <a:latin typeface="Garamond" panose="02020404030301010803" pitchFamily="18" charset="0"/>
                <a:cs typeface="Calibri" panose="020F0502020204030204" pitchFamily="34" charset="0"/>
              </a:rPr>
              <a:t>structurale</a:t>
            </a:r>
            <a:r>
              <a:rPr lang="en-GB" sz="3500" dirty="0">
                <a:solidFill>
                  <a:schemeClr val="tx1"/>
                </a:solidFill>
                <a:latin typeface="Garamond" panose="02020404030301010803" pitchFamily="18" charset="0"/>
                <a:cs typeface="Calibri" panose="020F0502020204030204" pitchFamily="34" charset="0"/>
              </a:rPr>
              <a:t> des </a:t>
            </a:r>
            <a:r>
              <a:rPr lang="en-GB" sz="3500" dirty="0" err="1">
                <a:solidFill>
                  <a:schemeClr val="tx1"/>
                </a:solidFill>
                <a:latin typeface="Garamond" panose="02020404030301010803" pitchFamily="18" charset="0"/>
                <a:cs typeface="Calibri" panose="020F0502020204030204" pitchFamily="34" charset="0"/>
              </a:rPr>
              <a:t>récits</a:t>
            </a:r>
            <a:r>
              <a:rPr lang="en-GB" sz="3500" dirty="0">
                <a:solidFill>
                  <a:schemeClr val="tx1"/>
                </a:solidFill>
                <a:latin typeface="Garamond" panose="02020404030301010803" pitchFamily="18" charset="0"/>
                <a:cs typeface="Calibri" panose="020F0502020204030204" pitchFamily="34" charset="0"/>
              </a:rPr>
              <a:t>’ could be considered a ‘mission statement’ for narratology (though the term had not yet been coined)</a:t>
            </a:r>
          </a:p>
          <a:p>
            <a:pPr marL="0" indent="0">
              <a:lnSpc>
                <a:spcPct val="170000"/>
              </a:lnSpc>
              <a:buNone/>
            </a:pPr>
            <a:endParaRPr lang="en-GB" dirty="0">
              <a:solidFill>
                <a:schemeClr val="tx1"/>
              </a:solidFill>
              <a:latin typeface="Garamond" panose="02020404030301010803" pitchFamily="18" charset="0"/>
              <a:cs typeface="Calibri" panose="020F0502020204030204" pitchFamily="34" charset="0"/>
            </a:endParaRPr>
          </a:p>
          <a:p>
            <a:pPr marL="0" indent="0">
              <a:lnSpc>
                <a:spcPct val="170000"/>
              </a:lnSpc>
              <a:buNone/>
            </a:pPr>
            <a:endParaRPr lang="en-GB" dirty="0">
              <a:solidFill>
                <a:schemeClr val="tx1"/>
              </a:solidFill>
              <a:latin typeface="Garamond" panose="02020404030301010803" pitchFamily="18" charset="0"/>
              <a:cs typeface="Calibri" panose="020F0502020204030204" pitchFamily="34" charset="0"/>
            </a:endParaRPr>
          </a:p>
        </p:txBody>
      </p:sp>
      <p:pic>
        <p:nvPicPr>
          <p:cNvPr id="4" name="Picture 3"/>
          <p:cNvPicPr>
            <a:picLocks noChangeAspect="1"/>
          </p:cNvPicPr>
          <p:nvPr/>
        </p:nvPicPr>
        <p:blipFill>
          <a:blip r:embed="rId2"/>
          <a:stretch>
            <a:fillRect/>
          </a:stretch>
        </p:blipFill>
        <p:spPr>
          <a:xfrm>
            <a:off x="7661564" y="60463"/>
            <a:ext cx="4419600" cy="6797537"/>
          </a:xfrm>
          <a:prstGeom prst="rect">
            <a:avLst/>
          </a:prstGeom>
        </p:spPr>
      </p:pic>
    </p:spTree>
    <p:extLst>
      <p:ext uri="{BB962C8B-B14F-4D97-AF65-F5344CB8AC3E}">
        <p14:creationId xmlns:p14="http://schemas.microsoft.com/office/powerpoint/2010/main" val="39619332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8" name="Picture 4" descr="FIGURES 3: GENETTE GERARD">
            <a:extLst>
              <a:ext uri="{FF2B5EF4-FFF2-40B4-BE49-F238E27FC236}">
                <a16:creationId xmlns:a16="http://schemas.microsoft.com/office/drawing/2014/main" id="{EC0A98CC-AE4F-5B46-BC9C-40BE86DD6D6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 r="16220" b="9467"/>
          <a:stretch/>
        </p:blipFill>
        <p:spPr bwMode="auto">
          <a:xfrm>
            <a:off x="7671379" y="33734"/>
            <a:ext cx="4520621" cy="6722582"/>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117764" y="595745"/>
            <a:ext cx="7072745" cy="5929745"/>
          </a:xfrm>
        </p:spPr>
        <p:txBody>
          <a:bodyPr>
            <a:normAutofit fontScale="85000" lnSpcReduction="20000"/>
          </a:bodyPr>
          <a:lstStyle/>
          <a:p>
            <a:pPr marL="0" indent="0">
              <a:lnSpc>
                <a:spcPct val="150000"/>
              </a:lnSpc>
              <a:buNone/>
            </a:pPr>
            <a:r>
              <a:rPr lang="en-GB" b="1" dirty="0">
                <a:solidFill>
                  <a:schemeClr val="tx1"/>
                </a:solidFill>
                <a:latin typeface="Garamond" panose="02020404030301010803" pitchFamily="18" charset="0"/>
                <a:cs typeface="Calibri" panose="020F0502020204030204" pitchFamily="34" charset="0"/>
              </a:rPr>
              <a:t>Narratology’s heyday: key publications</a:t>
            </a:r>
          </a:p>
          <a:p>
            <a:pPr marL="0" indent="0">
              <a:lnSpc>
                <a:spcPct val="150000"/>
              </a:lnSpc>
              <a:buNone/>
            </a:pPr>
            <a:r>
              <a:rPr lang="en-GB" dirty="0">
                <a:solidFill>
                  <a:schemeClr val="tx1"/>
                </a:solidFill>
                <a:latin typeface="Garamond" panose="02020404030301010803" pitchFamily="18" charset="0"/>
                <a:cs typeface="Calibri" panose="020F0502020204030204" pitchFamily="34" charset="0"/>
              </a:rPr>
              <a:t>Gérard Genette (1930-2018)</a:t>
            </a:r>
          </a:p>
          <a:p>
            <a:pPr>
              <a:lnSpc>
                <a:spcPct val="150000"/>
              </a:lnSpc>
            </a:pPr>
            <a:r>
              <a:rPr lang="en-GB" dirty="0">
                <a:solidFill>
                  <a:schemeClr val="tx1"/>
                </a:solidFill>
                <a:latin typeface="Garamond" panose="02020404030301010803" pitchFamily="18" charset="0"/>
                <a:cs typeface="Calibri" panose="020F0502020204030204" pitchFamily="34" charset="0"/>
              </a:rPr>
              <a:t>French literary theorist</a:t>
            </a:r>
          </a:p>
          <a:p>
            <a:pPr>
              <a:lnSpc>
                <a:spcPct val="150000"/>
              </a:lnSpc>
            </a:pPr>
            <a:r>
              <a:rPr lang="en-GB" i="1" dirty="0">
                <a:solidFill>
                  <a:schemeClr val="tx1"/>
                </a:solidFill>
                <a:latin typeface="Garamond" panose="02020404030301010803" pitchFamily="18" charset="0"/>
                <a:cs typeface="Calibri" panose="020F0502020204030204" pitchFamily="34" charset="0"/>
              </a:rPr>
              <a:t>Figures III</a:t>
            </a:r>
            <a:r>
              <a:rPr lang="en-GB" dirty="0">
                <a:solidFill>
                  <a:schemeClr val="tx1"/>
                </a:solidFill>
                <a:latin typeface="Garamond" panose="02020404030301010803" pitchFamily="18" charset="0"/>
                <a:cs typeface="Calibri" panose="020F0502020204030204" pitchFamily="34" charset="0"/>
              </a:rPr>
              <a:t> (Paris: </a:t>
            </a:r>
            <a:r>
              <a:rPr lang="en-GB" dirty="0" err="1">
                <a:solidFill>
                  <a:schemeClr val="tx1"/>
                </a:solidFill>
                <a:latin typeface="Garamond" panose="02020404030301010803" pitchFamily="18" charset="0"/>
                <a:cs typeface="Calibri" panose="020F0502020204030204" pitchFamily="34" charset="0"/>
              </a:rPr>
              <a:t>Seuil</a:t>
            </a:r>
            <a:r>
              <a:rPr lang="en-GB" dirty="0">
                <a:solidFill>
                  <a:schemeClr val="tx1"/>
                </a:solidFill>
                <a:latin typeface="Garamond" panose="02020404030301010803" pitchFamily="18" charset="0"/>
                <a:cs typeface="Calibri" panose="020F0502020204030204" pitchFamily="34" charset="0"/>
              </a:rPr>
              <a:t>, 1972)</a:t>
            </a:r>
          </a:p>
          <a:p>
            <a:pPr>
              <a:lnSpc>
                <a:spcPct val="150000"/>
              </a:lnSpc>
            </a:pPr>
            <a:r>
              <a:rPr lang="en-GB" dirty="0">
                <a:solidFill>
                  <a:schemeClr val="tx1"/>
                </a:solidFill>
                <a:latin typeface="Garamond" panose="02020404030301010803" pitchFamily="18" charset="0"/>
                <a:cs typeface="Calibri" panose="020F0502020204030204" pitchFamily="34" charset="0"/>
              </a:rPr>
              <a:t>Trans. </a:t>
            </a:r>
            <a:r>
              <a:rPr lang="en-GB" i="1" dirty="0">
                <a:solidFill>
                  <a:schemeClr val="tx1"/>
                </a:solidFill>
                <a:latin typeface="Garamond" panose="02020404030301010803" pitchFamily="18" charset="0"/>
                <a:cs typeface="Calibri" panose="020F0502020204030204" pitchFamily="34" charset="0"/>
              </a:rPr>
              <a:t>Narrative Discourse: An Essay in Method </a:t>
            </a:r>
            <a:r>
              <a:rPr lang="en-GB" dirty="0">
                <a:solidFill>
                  <a:schemeClr val="tx1"/>
                </a:solidFill>
                <a:latin typeface="Garamond" panose="02020404030301010803" pitchFamily="18" charset="0"/>
                <a:cs typeface="Calibri" panose="020F0502020204030204" pitchFamily="34" charset="0"/>
              </a:rPr>
              <a:t>(Ithaca: Cornell University Press, 1980)</a:t>
            </a:r>
          </a:p>
          <a:p>
            <a:pPr>
              <a:lnSpc>
                <a:spcPct val="150000"/>
              </a:lnSpc>
            </a:pPr>
            <a:r>
              <a:rPr lang="en-GB" dirty="0">
                <a:solidFill>
                  <a:schemeClr val="tx1"/>
                </a:solidFill>
                <a:latin typeface="Garamond" panose="02020404030301010803" pitchFamily="18" charset="0"/>
                <a:cs typeface="Calibri" panose="020F0502020204030204" pitchFamily="34" charset="0"/>
              </a:rPr>
              <a:t>Subtle and highly influential work of narratology, focusing on Marcel Proust’s </a:t>
            </a:r>
            <a:r>
              <a:rPr lang="en-GB" i="1" dirty="0">
                <a:solidFill>
                  <a:schemeClr val="tx1"/>
                </a:solidFill>
                <a:latin typeface="Garamond" panose="02020404030301010803" pitchFamily="18" charset="0"/>
                <a:cs typeface="Calibri" panose="020F0502020204030204" pitchFamily="34" charset="0"/>
              </a:rPr>
              <a:t>A la </a:t>
            </a:r>
            <a:r>
              <a:rPr lang="en-GB" i="1" dirty="0" err="1">
                <a:solidFill>
                  <a:schemeClr val="tx1"/>
                </a:solidFill>
                <a:latin typeface="Garamond" panose="02020404030301010803" pitchFamily="18" charset="0"/>
                <a:cs typeface="Calibri" panose="020F0502020204030204" pitchFamily="34" charset="0"/>
              </a:rPr>
              <a:t>recherche</a:t>
            </a:r>
            <a:r>
              <a:rPr lang="en-GB" i="1" dirty="0">
                <a:solidFill>
                  <a:schemeClr val="tx1"/>
                </a:solidFill>
                <a:latin typeface="Garamond" panose="02020404030301010803" pitchFamily="18" charset="0"/>
                <a:cs typeface="Calibri" panose="020F0502020204030204" pitchFamily="34" charset="0"/>
              </a:rPr>
              <a:t> du temps perdu </a:t>
            </a:r>
            <a:r>
              <a:rPr lang="en-GB" dirty="0">
                <a:solidFill>
                  <a:schemeClr val="tx1"/>
                </a:solidFill>
                <a:latin typeface="Garamond" panose="02020404030301010803" pitchFamily="18" charset="0"/>
                <a:cs typeface="Calibri" panose="020F0502020204030204" pitchFamily="34" charset="0"/>
              </a:rPr>
              <a:t>(</a:t>
            </a:r>
            <a:r>
              <a:rPr lang="en-GB" i="1" dirty="0">
                <a:solidFill>
                  <a:schemeClr val="tx1"/>
                </a:solidFill>
                <a:latin typeface="Garamond" panose="02020404030301010803" pitchFamily="18" charset="0"/>
                <a:cs typeface="Calibri" panose="020F0502020204030204" pitchFamily="34" charset="0"/>
              </a:rPr>
              <a:t>In Search of Lost Time</a:t>
            </a:r>
            <a:r>
              <a:rPr lang="en-GB" dirty="0">
                <a:solidFill>
                  <a:schemeClr val="tx1"/>
                </a:solidFill>
                <a:latin typeface="Garamond" panose="02020404030301010803" pitchFamily="18" charset="0"/>
                <a:cs typeface="Calibri" panose="020F0502020204030204" pitchFamily="34" charset="0"/>
              </a:rPr>
              <a:t>)</a:t>
            </a:r>
          </a:p>
          <a:p>
            <a:pPr>
              <a:lnSpc>
                <a:spcPct val="150000"/>
              </a:lnSpc>
            </a:pPr>
            <a:r>
              <a:rPr lang="en-GB" dirty="0">
                <a:solidFill>
                  <a:schemeClr val="tx1"/>
                </a:solidFill>
                <a:latin typeface="Garamond" panose="02020404030301010803" pitchFamily="18" charset="0"/>
                <a:cs typeface="Calibri" panose="020F0502020204030204" pitchFamily="34" charset="0"/>
              </a:rPr>
              <a:t>Order, frequency, duration, voice, mode</a:t>
            </a:r>
          </a:p>
          <a:p>
            <a:pPr>
              <a:lnSpc>
                <a:spcPct val="150000"/>
              </a:lnSpc>
            </a:pPr>
            <a:endParaRPr lang="en-GB" dirty="0">
              <a:solidFill>
                <a:schemeClr val="tx1"/>
              </a:solidFill>
              <a:latin typeface="Garamond" panose="02020404030301010803" pitchFamily="18" charset="0"/>
              <a:cs typeface="Calibri" panose="020F0502020204030204" pitchFamily="34" charset="0"/>
            </a:endParaRPr>
          </a:p>
          <a:p>
            <a:pPr>
              <a:lnSpc>
                <a:spcPct val="150000"/>
              </a:lnSpc>
            </a:pPr>
            <a:endParaRPr lang="en-GB" dirty="0">
              <a:solidFill>
                <a:schemeClr val="tx1"/>
              </a:solidFill>
              <a:latin typeface="Garamond" panose="02020404030301010803" pitchFamily="18" charset="0"/>
              <a:cs typeface="Calibri" panose="020F0502020204030204" pitchFamily="34" charset="0"/>
            </a:endParaRPr>
          </a:p>
          <a:p>
            <a:pPr>
              <a:lnSpc>
                <a:spcPct val="150000"/>
              </a:lnSpc>
            </a:pPr>
            <a:endParaRPr lang="en-GB" dirty="0">
              <a:solidFill>
                <a:schemeClr val="tx1"/>
              </a:solidFill>
              <a:latin typeface="Garamond" panose="02020404030301010803" pitchFamily="18" charset="0"/>
              <a:cs typeface="Calibri" panose="020F0502020204030204" pitchFamily="34" charset="0"/>
            </a:endParaRPr>
          </a:p>
          <a:p>
            <a:pPr marL="0" indent="0">
              <a:lnSpc>
                <a:spcPct val="150000"/>
              </a:lnSpc>
              <a:buNone/>
            </a:pPr>
            <a:endParaRPr lang="en-GB" dirty="0">
              <a:solidFill>
                <a:schemeClr val="tx1"/>
              </a:solidFill>
              <a:latin typeface="Garamond" panose="02020404030301010803" pitchFamily="18" charset="0"/>
              <a:cs typeface="Calibri" panose="020F0502020204030204" pitchFamily="34" charset="0"/>
            </a:endParaRPr>
          </a:p>
          <a:p>
            <a:pPr marL="0" indent="0">
              <a:lnSpc>
                <a:spcPct val="150000"/>
              </a:lnSpc>
              <a:buNone/>
            </a:pPr>
            <a:endParaRPr lang="en-GB" dirty="0">
              <a:solidFill>
                <a:schemeClr val="tx1"/>
              </a:solidFill>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4816950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0218" y="221673"/>
            <a:ext cx="10993582" cy="5955291"/>
          </a:xfrm>
        </p:spPr>
        <p:txBody>
          <a:bodyPr>
            <a:normAutofit fontScale="40000" lnSpcReduction="20000"/>
          </a:bodyPr>
          <a:lstStyle/>
          <a:p>
            <a:pPr marL="0" indent="0">
              <a:lnSpc>
                <a:spcPct val="170000"/>
              </a:lnSpc>
              <a:buNone/>
            </a:pPr>
            <a:r>
              <a:rPr lang="en-GB" sz="4500" b="1" dirty="0">
                <a:latin typeface="Garamond" panose="02020404030301010803" pitchFamily="18" charset="0"/>
                <a:cs typeface="Calibri" panose="020F0502020204030204" pitchFamily="34" charset="0"/>
              </a:rPr>
              <a:t>Literature’s resistance to structural description, or, Genette as poststructuralist…</a:t>
            </a:r>
            <a:endParaRPr lang="en-GB" sz="4500" b="1" dirty="0">
              <a:solidFill>
                <a:schemeClr val="tx1"/>
              </a:solidFill>
              <a:latin typeface="Garamond" panose="02020404030301010803" pitchFamily="18" charset="0"/>
              <a:cs typeface="Calibri" panose="020F0502020204030204" pitchFamily="34" charset="0"/>
            </a:endParaRPr>
          </a:p>
          <a:p>
            <a:pPr marL="0" indent="0">
              <a:lnSpc>
                <a:spcPct val="170000"/>
              </a:lnSpc>
              <a:buNone/>
            </a:pPr>
            <a:r>
              <a:rPr lang="en-GB" sz="4500" dirty="0">
                <a:solidFill>
                  <a:schemeClr val="tx1"/>
                </a:solidFill>
                <a:latin typeface="Garamond" panose="02020404030301010803" pitchFamily="18" charset="0"/>
                <a:cs typeface="Calibri" panose="020F0502020204030204" pitchFamily="34" charset="0"/>
              </a:rPr>
              <a:t>Genette’s book filled a need for ‘a systematic theory of narrative’, and analysed ‘the basic constituents and techniques of narrative’ (Jonathan Culler, </a:t>
            </a:r>
            <a:r>
              <a:rPr lang="en-GB" sz="4500" dirty="0" err="1">
                <a:solidFill>
                  <a:schemeClr val="tx1"/>
                </a:solidFill>
                <a:latin typeface="Garamond" panose="02020404030301010803" pitchFamily="18" charset="0"/>
                <a:cs typeface="Calibri" panose="020F0502020204030204" pitchFamily="34" charset="0"/>
              </a:rPr>
              <a:t>foreward</a:t>
            </a:r>
            <a:r>
              <a:rPr lang="en-GB" sz="4500" dirty="0">
                <a:solidFill>
                  <a:schemeClr val="tx1"/>
                </a:solidFill>
                <a:latin typeface="Garamond" panose="02020404030301010803" pitchFamily="18" charset="0"/>
                <a:cs typeface="Calibri" panose="020F0502020204030204" pitchFamily="34" charset="0"/>
              </a:rPr>
              <a:t> to Genette’s </a:t>
            </a:r>
            <a:r>
              <a:rPr lang="en-GB" sz="4500" i="1" dirty="0">
                <a:solidFill>
                  <a:schemeClr val="tx1"/>
                </a:solidFill>
                <a:latin typeface="Garamond" panose="02020404030301010803" pitchFamily="18" charset="0"/>
                <a:cs typeface="Calibri" panose="020F0502020204030204" pitchFamily="34" charset="0"/>
              </a:rPr>
              <a:t>Narrative Discourse</a:t>
            </a:r>
            <a:r>
              <a:rPr lang="en-GB" sz="4500" dirty="0">
                <a:solidFill>
                  <a:schemeClr val="tx1"/>
                </a:solidFill>
                <a:latin typeface="Garamond" panose="02020404030301010803" pitchFamily="18" charset="0"/>
                <a:cs typeface="Calibri" panose="020F0502020204030204" pitchFamily="34" charset="0"/>
              </a:rPr>
              <a:t>, p. 7). </a:t>
            </a:r>
          </a:p>
          <a:p>
            <a:pPr marL="0" indent="0">
              <a:lnSpc>
                <a:spcPct val="170000"/>
              </a:lnSpc>
              <a:buNone/>
            </a:pPr>
            <a:r>
              <a:rPr lang="en-GB" sz="4500" dirty="0">
                <a:solidFill>
                  <a:schemeClr val="tx1"/>
                </a:solidFill>
                <a:latin typeface="Garamond" panose="02020404030301010803" pitchFamily="18" charset="0"/>
                <a:cs typeface="Calibri" panose="020F0502020204030204" pitchFamily="34" charset="0"/>
              </a:rPr>
              <a:t>‘In various ways, as Genette says, ‘Proust upsets the whole logic of narrative representation.’ […] Genette’s work is testimony to the power of the marginal, the supplementary, the exception. It is as though his  categories were specifically designed to identify as anomalous the most salient of Proust’s techniques, so that in a sense these marginal phenomena, these exceptions, in fact determine the norms; these cases which the system seems to set aside are in fact crucial to it.’ (Culler</a:t>
            </a:r>
            <a:r>
              <a:rPr lang="en-GB" sz="4500" dirty="0">
                <a:latin typeface="Garamond" panose="02020404030301010803" pitchFamily="18" charset="0"/>
                <a:cs typeface="Calibri" panose="020F0502020204030204" pitchFamily="34" charset="0"/>
              </a:rPr>
              <a:t> 1980: </a:t>
            </a:r>
            <a:r>
              <a:rPr lang="en-GB" sz="4500" dirty="0">
                <a:solidFill>
                  <a:schemeClr val="tx1"/>
                </a:solidFill>
                <a:latin typeface="Garamond" panose="02020404030301010803" pitchFamily="18" charset="0"/>
                <a:cs typeface="Calibri" panose="020F0502020204030204" pitchFamily="34" charset="0"/>
              </a:rPr>
              <a:t>12–13)</a:t>
            </a:r>
          </a:p>
          <a:p>
            <a:pPr marL="0" indent="0">
              <a:lnSpc>
                <a:spcPct val="170000"/>
              </a:lnSpc>
              <a:buNone/>
            </a:pPr>
            <a:r>
              <a:rPr lang="en-GB" sz="4500" dirty="0" err="1">
                <a:solidFill>
                  <a:schemeClr val="tx1"/>
                </a:solidFill>
                <a:latin typeface="Garamond" panose="02020404030301010803" pitchFamily="18" charset="0"/>
                <a:cs typeface="Calibri" panose="020F0502020204030204" pitchFamily="34" charset="0"/>
              </a:rPr>
              <a:t>Genette</a:t>
            </a:r>
            <a:r>
              <a:rPr lang="en-GB" sz="4500" dirty="0">
                <a:solidFill>
                  <a:schemeClr val="tx1"/>
                </a:solidFill>
                <a:latin typeface="Garamond" panose="02020404030301010803" pitchFamily="18" charset="0"/>
                <a:cs typeface="Calibri" panose="020F0502020204030204" pitchFamily="34" charset="0"/>
              </a:rPr>
              <a:t> is attentive to what </a:t>
            </a:r>
            <a:r>
              <a:rPr lang="en-GB" sz="4500" i="1" dirty="0">
                <a:solidFill>
                  <a:schemeClr val="tx1"/>
                </a:solidFill>
                <a:latin typeface="Garamond" panose="02020404030301010803" pitchFamily="18" charset="0"/>
                <a:cs typeface="Calibri" panose="020F0502020204030204" pitchFamily="34" charset="0"/>
              </a:rPr>
              <a:t>escapes </a:t>
            </a:r>
            <a:r>
              <a:rPr lang="en-GB" sz="4500" dirty="0">
                <a:solidFill>
                  <a:schemeClr val="tx1"/>
                </a:solidFill>
                <a:latin typeface="Garamond" panose="02020404030301010803" pitchFamily="18" charset="0"/>
                <a:cs typeface="Calibri" panose="020F0502020204030204" pitchFamily="34" charset="0"/>
              </a:rPr>
              <a:t>the various narratological frameworks and structures that theorists bring to literary texts. Genette’s use of </a:t>
            </a:r>
            <a:r>
              <a:rPr lang="en-GB" sz="4500" i="1" dirty="0">
                <a:solidFill>
                  <a:schemeClr val="tx1"/>
                </a:solidFill>
                <a:latin typeface="Garamond" panose="02020404030301010803" pitchFamily="18" charset="0"/>
                <a:cs typeface="Calibri" panose="020F0502020204030204" pitchFamily="34" charset="0"/>
              </a:rPr>
              <a:t>A la recherche du temps perdu</a:t>
            </a:r>
            <a:r>
              <a:rPr lang="en-GB" sz="4500" dirty="0">
                <a:solidFill>
                  <a:schemeClr val="tx1"/>
                </a:solidFill>
                <a:latin typeface="Garamond" panose="02020404030301010803" pitchFamily="18" charset="0"/>
                <a:cs typeface="Calibri" panose="020F0502020204030204" pitchFamily="34" charset="0"/>
              </a:rPr>
              <a:t> is exemplary in this regard: it is a foundational work of narratology that repeatedly shows how literature fails to fully conform to theory’s core concepts and interpretative frameworks.  </a:t>
            </a:r>
          </a:p>
          <a:p>
            <a:pPr marL="0" indent="0">
              <a:lnSpc>
                <a:spcPct val="170000"/>
              </a:lnSpc>
              <a:buNone/>
            </a:pPr>
            <a:r>
              <a:rPr lang="en-GB" sz="4500" dirty="0">
                <a:solidFill>
                  <a:schemeClr val="tx1"/>
                </a:solidFill>
                <a:latin typeface="Garamond" panose="02020404030301010803" pitchFamily="18" charset="0"/>
                <a:cs typeface="Calibri" panose="020F0502020204030204" pitchFamily="34" charset="0"/>
              </a:rPr>
              <a:t>The course, amongst other things, will get you to think further about tensions between narrative structure, literary specificity and reading and interpretation. </a:t>
            </a:r>
          </a:p>
          <a:p>
            <a:pPr>
              <a:lnSpc>
                <a:spcPct val="170000"/>
              </a:lnSpc>
            </a:pPr>
            <a:endParaRPr lang="en-GB" dirty="0">
              <a:solidFill>
                <a:schemeClr val="tx1"/>
              </a:solidFill>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8483100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90945" y="240435"/>
            <a:ext cx="9178636" cy="521566"/>
          </a:xfrm>
        </p:spPr>
        <p:txBody>
          <a:bodyPr>
            <a:normAutofit fontScale="90000"/>
          </a:bodyPr>
          <a:lstStyle/>
          <a:p>
            <a:pPr>
              <a:lnSpc>
                <a:spcPct val="150000"/>
              </a:lnSpc>
            </a:pPr>
            <a:r>
              <a:rPr lang="en-GB" sz="2500" dirty="0" err="1">
                <a:solidFill>
                  <a:schemeClr val="tx1"/>
                </a:solidFill>
                <a:latin typeface="Garamond" panose="02020404030301010803" pitchFamily="18" charset="0"/>
                <a:cs typeface="Calibri" panose="020F0502020204030204" pitchFamily="34" charset="0"/>
              </a:rPr>
              <a:t>Shlomith</a:t>
            </a:r>
            <a:r>
              <a:rPr lang="en-GB" sz="2500" dirty="0">
                <a:solidFill>
                  <a:schemeClr val="tx1"/>
                </a:solidFill>
                <a:latin typeface="Garamond" panose="02020404030301010803" pitchFamily="18" charset="0"/>
                <a:cs typeface="Calibri" panose="020F0502020204030204" pitchFamily="34" charset="0"/>
              </a:rPr>
              <a:t> </a:t>
            </a:r>
            <a:r>
              <a:rPr lang="en-GB" sz="2500" dirty="0" err="1">
                <a:solidFill>
                  <a:schemeClr val="tx1"/>
                </a:solidFill>
                <a:latin typeface="Garamond" panose="02020404030301010803" pitchFamily="18" charset="0"/>
                <a:cs typeface="Calibri" panose="020F0502020204030204" pitchFamily="34" charset="0"/>
              </a:rPr>
              <a:t>Rimmon</a:t>
            </a:r>
            <a:r>
              <a:rPr lang="en-GB" sz="2500" dirty="0">
                <a:solidFill>
                  <a:schemeClr val="tx1"/>
                </a:solidFill>
                <a:latin typeface="Garamond" panose="02020404030301010803" pitchFamily="18" charset="0"/>
                <a:cs typeface="Calibri" panose="020F0502020204030204" pitchFamily="34" charset="0"/>
              </a:rPr>
              <a:t>-Kenan, </a:t>
            </a:r>
            <a:r>
              <a:rPr lang="en-GB" sz="2500" i="1" dirty="0">
                <a:solidFill>
                  <a:schemeClr val="tx1"/>
                </a:solidFill>
                <a:latin typeface="Garamond" panose="02020404030301010803" pitchFamily="18" charset="0"/>
                <a:cs typeface="Calibri" panose="020F0502020204030204" pitchFamily="34" charset="0"/>
              </a:rPr>
              <a:t>Narrative Fiction: Contemporary Poetics </a:t>
            </a:r>
          </a:p>
        </p:txBody>
      </p:sp>
      <p:sp>
        <p:nvSpPr>
          <p:cNvPr id="3" name="Content Placeholder 2"/>
          <p:cNvSpPr>
            <a:spLocks noGrp="1"/>
          </p:cNvSpPr>
          <p:nvPr>
            <p:ph idx="1"/>
          </p:nvPr>
        </p:nvSpPr>
        <p:spPr>
          <a:xfrm>
            <a:off x="290945" y="1052945"/>
            <a:ext cx="11062855" cy="5124018"/>
          </a:xfrm>
        </p:spPr>
        <p:txBody>
          <a:bodyPr>
            <a:normAutofit fontScale="70000" lnSpcReduction="20000"/>
          </a:bodyPr>
          <a:lstStyle/>
          <a:p>
            <a:pPr marL="0" indent="0">
              <a:lnSpc>
                <a:spcPct val="170000"/>
              </a:lnSpc>
              <a:buNone/>
            </a:pPr>
            <a:r>
              <a:rPr lang="en-GB" dirty="0">
                <a:solidFill>
                  <a:schemeClr val="tx1"/>
                </a:solidFill>
                <a:latin typeface="Garamond" panose="02020404030301010803" pitchFamily="18" charset="0"/>
                <a:cs typeface="Calibri" panose="020F0502020204030204" pitchFamily="34" charset="0"/>
              </a:rPr>
              <a:t>The theoretical ‘backbone’ to the course</a:t>
            </a:r>
            <a:endParaRPr lang="en-GB" sz="2600" b="1" dirty="0">
              <a:solidFill>
                <a:schemeClr val="tx1"/>
              </a:solidFill>
              <a:latin typeface="Garamond" panose="02020404030301010803" pitchFamily="18" charset="0"/>
              <a:cs typeface="Calibri" panose="020F0502020204030204" pitchFamily="34" charset="0"/>
            </a:endParaRPr>
          </a:p>
          <a:p>
            <a:pPr>
              <a:lnSpc>
                <a:spcPct val="170000"/>
              </a:lnSpc>
            </a:pPr>
            <a:r>
              <a:rPr lang="en-GB" sz="2600" dirty="0">
                <a:solidFill>
                  <a:schemeClr val="tx1"/>
                </a:solidFill>
                <a:latin typeface="Garamond" panose="02020404030301010803" pitchFamily="18" charset="0"/>
                <a:cs typeface="Calibri" panose="020F0502020204030204" pitchFamily="34" charset="0"/>
              </a:rPr>
              <a:t>The object of analysis: ‘narrative fiction’</a:t>
            </a:r>
          </a:p>
          <a:p>
            <a:pPr marL="0" indent="0">
              <a:lnSpc>
                <a:spcPct val="170000"/>
              </a:lnSpc>
              <a:buNone/>
            </a:pPr>
            <a:r>
              <a:rPr lang="en-GB" sz="2600" dirty="0">
                <a:solidFill>
                  <a:schemeClr val="tx1"/>
                </a:solidFill>
                <a:latin typeface="Garamond" panose="02020404030301010803" pitchFamily="18" charset="0"/>
                <a:cs typeface="Calibri" panose="020F0502020204030204" pitchFamily="34" charset="0"/>
              </a:rPr>
              <a:t>‘By ‘narrative fiction’ I mean the narration of a succession of fictional events. […] an event may be defined without great rigour as something that happens, something that can be summed up by a verb or a name of action (e.g. a ride – perhaps on a tiger).’ (</a:t>
            </a:r>
            <a:r>
              <a:rPr lang="en-GB" sz="2600" dirty="0" err="1">
                <a:solidFill>
                  <a:schemeClr val="tx1"/>
                </a:solidFill>
                <a:latin typeface="Garamond" panose="02020404030301010803" pitchFamily="18" charset="0"/>
                <a:cs typeface="Calibri" panose="020F0502020204030204" pitchFamily="34" charset="0"/>
              </a:rPr>
              <a:t>Rimmon</a:t>
            </a:r>
            <a:r>
              <a:rPr lang="en-GB" sz="2600" dirty="0">
                <a:solidFill>
                  <a:schemeClr val="tx1"/>
                </a:solidFill>
                <a:latin typeface="Garamond" panose="02020404030301010803" pitchFamily="18" charset="0"/>
                <a:cs typeface="Calibri" panose="020F0502020204030204" pitchFamily="34" charset="0"/>
              </a:rPr>
              <a:t>-Kenan</a:t>
            </a:r>
            <a:r>
              <a:rPr lang="en-GB" sz="2600" dirty="0">
                <a:latin typeface="Garamond" panose="02020404030301010803" pitchFamily="18" charset="0"/>
                <a:cs typeface="Calibri" panose="020F0502020204030204" pitchFamily="34" charset="0"/>
              </a:rPr>
              <a:t> 2002:</a:t>
            </a:r>
            <a:r>
              <a:rPr lang="en-GB" sz="2600" dirty="0">
                <a:solidFill>
                  <a:schemeClr val="tx1"/>
                </a:solidFill>
                <a:latin typeface="Garamond" panose="02020404030301010803" pitchFamily="18" charset="0"/>
                <a:cs typeface="Calibri" panose="020F0502020204030204" pitchFamily="34" charset="0"/>
              </a:rPr>
              <a:t> 2)</a:t>
            </a:r>
          </a:p>
          <a:p>
            <a:pPr>
              <a:lnSpc>
                <a:spcPct val="170000"/>
              </a:lnSpc>
            </a:pPr>
            <a:r>
              <a:rPr lang="en-GB" sz="2600" dirty="0">
                <a:solidFill>
                  <a:schemeClr val="tx1"/>
                </a:solidFill>
                <a:latin typeface="Garamond" panose="02020404030301010803" pitchFamily="18" charset="0"/>
                <a:cs typeface="Calibri" panose="020F0502020204030204" pitchFamily="34" charset="0"/>
              </a:rPr>
              <a:t>A key classification taken from Genette’s </a:t>
            </a:r>
            <a:r>
              <a:rPr lang="en-GB" sz="2600" i="1" dirty="0">
                <a:solidFill>
                  <a:schemeClr val="tx1"/>
                </a:solidFill>
                <a:latin typeface="Garamond" panose="02020404030301010803" pitchFamily="18" charset="0"/>
                <a:cs typeface="Calibri" panose="020F0502020204030204" pitchFamily="34" charset="0"/>
              </a:rPr>
              <a:t>Figures III </a:t>
            </a:r>
            <a:r>
              <a:rPr lang="en-GB" sz="2600" dirty="0">
                <a:solidFill>
                  <a:schemeClr val="tx1"/>
                </a:solidFill>
                <a:latin typeface="Garamond" panose="02020404030301010803" pitchFamily="18" charset="0"/>
                <a:cs typeface="Calibri" panose="020F0502020204030204" pitchFamily="34" charset="0"/>
              </a:rPr>
              <a:t>(</a:t>
            </a:r>
            <a:r>
              <a:rPr lang="en-GB" sz="2600" i="1" dirty="0">
                <a:solidFill>
                  <a:schemeClr val="tx1"/>
                </a:solidFill>
                <a:latin typeface="Garamond" panose="02020404030301010803" pitchFamily="18" charset="0"/>
                <a:cs typeface="Calibri" panose="020F0502020204030204" pitchFamily="34" charset="0"/>
              </a:rPr>
              <a:t>Narrative Discourse</a:t>
            </a:r>
            <a:r>
              <a:rPr lang="en-GB" sz="2600" dirty="0">
                <a:solidFill>
                  <a:schemeClr val="tx1"/>
                </a:solidFill>
                <a:latin typeface="Garamond" panose="02020404030301010803" pitchFamily="18" charset="0"/>
                <a:cs typeface="Calibri" panose="020F0502020204030204" pitchFamily="34" charset="0"/>
              </a:rPr>
              <a:t>):</a:t>
            </a:r>
          </a:p>
          <a:p>
            <a:pPr marL="0" indent="0">
              <a:lnSpc>
                <a:spcPct val="170000"/>
              </a:lnSpc>
              <a:buNone/>
            </a:pPr>
            <a:r>
              <a:rPr lang="en-GB" sz="2600" dirty="0">
                <a:solidFill>
                  <a:schemeClr val="tx1"/>
                </a:solidFill>
                <a:latin typeface="Garamond" panose="02020404030301010803" pitchFamily="18" charset="0"/>
                <a:cs typeface="Calibri" panose="020F0502020204030204" pitchFamily="34" charset="0"/>
              </a:rPr>
              <a:t>‘The foregoing definition of narrative fiction also gives rise to a classification of its basic aspects: the events, their verbal representation, and the act of telling or writing. In the spirit of Genette’s distinction between ‘</a:t>
            </a:r>
            <a:r>
              <a:rPr lang="en-GB" sz="2600" i="1" dirty="0" err="1">
                <a:solidFill>
                  <a:schemeClr val="tx1"/>
                </a:solidFill>
                <a:latin typeface="Garamond" panose="02020404030301010803" pitchFamily="18" charset="0"/>
                <a:cs typeface="Calibri" panose="020F0502020204030204" pitchFamily="34" charset="0"/>
              </a:rPr>
              <a:t>histoire</a:t>
            </a:r>
            <a:r>
              <a:rPr lang="en-GB" sz="2600" i="1" dirty="0">
                <a:solidFill>
                  <a:schemeClr val="tx1"/>
                </a:solidFill>
                <a:latin typeface="Garamond" panose="02020404030301010803" pitchFamily="18" charset="0"/>
                <a:cs typeface="Calibri" panose="020F0502020204030204" pitchFamily="34" charset="0"/>
              </a:rPr>
              <a:t>’</a:t>
            </a:r>
            <a:r>
              <a:rPr lang="en-GB" sz="2600" dirty="0">
                <a:solidFill>
                  <a:schemeClr val="tx1"/>
                </a:solidFill>
                <a:latin typeface="Garamond" panose="02020404030301010803" pitchFamily="18" charset="0"/>
                <a:cs typeface="Calibri" panose="020F0502020204030204" pitchFamily="34" charset="0"/>
              </a:rPr>
              <a:t>, ‘</a:t>
            </a:r>
            <a:r>
              <a:rPr lang="en-GB" sz="2600" i="1" dirty="0" err="1">
                <a:solidFill>
                  <a:schemeClr val="tx1"/>
                </a:solidFill>
                <a:latin typeface="Garamond" panose="02020404030301010803" pitchFamily="18" charset="0"/>
                <a:cs typeface="Calibri" panose="020F0502020204030204" pitchFamily="34" charset="0"/>
              </a:rPr>
              <a:t>récit</a:t>
            </a:r>
            <a:r>
              <a:rPr lang="en-GB" sz="2600" dirty="0">
                <a:solidFill>
                  <a:schemeClr val="tx1"/>
                </a:solidFill>
                <a:latin typeface="Garamond" panose="02020404030301010803" pitchFamily="18" charset="0"/>
                <a:cs typeface="Calibri" panose="020F0502020204030204" pitchFamily="34" charset="0"/>
              </a:rPr>
              <a:t>’, and ‘</a:t>
            </a:r>
            <a:r>
              <a:rPr lang="en-GB" sz="2600" i="1" dirty="0">
                <a:solidFill>
                  <a:schemeClr val="tx1"/>
                </a:solidFill>
                <a:latin typeface="Garamond" panose="02020404030301010803" pitchFamily="18" charset="0"/>
                <a:cs typeface="Calibri" panose="020F0502020204030204" pitchFamily="34" charset="0"/>
              </a:rPr>
              <a:t>narration</a:t>
            </a:r>
            <a:r>
              <a:rPr lang="en-GB" sz="2600" dirty="0">
                <a:solidFill>
                  <a:schemeClr val="tx1"/>
                </a:solidFill>
                <a:latin typeface="Garamond" panose="02020404030301010803" pitchFamily="18" charset="0"/>
                <a:cs typeface="Calibri" panose="020F0502020204030204" pitchFamily="34" charset="0"/>
              </a:rPr>
              <a:t>’, I shall label these aspects ‘story’, ‘text’ and ‘narration’ respectively.’ (</a:t>
            </a:r>
            <a:r>
              <a:rPr lang="en-GB" sz="2600" dirty="0" err="1">
                <a:solidFill>
                  <a:schemeClr val="tx1"/>
                </a:solidFill>
                <a:latin typeface="Garamond" panose="02020404030301010803" pitchFamily="18" charset="0"/>
                <a:cs typeface="Calibri" panose="020F0502020204030204" pitchFamily="34" charset="0"/>
              </a:rPr>
              <a:t>Rimmon</a:t>
            </a:r>
            <a:r>
              <a:rPr lang="en-GB" sz="2600" dirty="0">
                <a:solidFill>
                  <a:schemeClr val="tx1"/>
                </a:solidFill>
                <a:latin typeface="Garamond" panose="02020404030301010803" pitchFamily="18" charset="0"/>
                <a:cs typeface="Calibri" panose="020F0502020204030204" pitchFamily="34" charset="0"/>
              </a:rPr>
              <a:t>-Kenan</a:t>
            </a:r>
            <a:r>
              <a:rPr lang="en-GB" sz="2600" i="1" dirty="0">
                <a:solidFill>
                  <a:schemeClr val="tx1"/>
                </a:solidFill>
                <a:latin typeface="Garamond" panose="02020404030301010803" pitchFamily="18" charset="0"/>
                <a:cs typeface="Calibri" panose="020F0502020204030204" pitchFamily="34" charset="0"/>
              </a:rPr>
              <a:t> </a:t>
            </a:r>
            <a:r>
              <a:rPr lang="en-GB" sz="2600" dirty="0">
                <a:latin typeface="Garamond" panose="02020404030301010803" pitchFamily="18" charset="0"/>
                <a:cs typeface="Calibri" panose="020F0502020204030204" pitchFamily="34" charset="0"/>
              </a:rPr>
              <a:t>2002: </a:t>
            </a:r>
            <a:r>
              <a:rPr lang="en-GB" sz="2600" dirty="0">
                <a:solidFill>
                  <a:schemeClr val="tx1"/>
                </a:solidFill>
                <a:latin typeface="Garamond" panose="02020404030301010803" pitchFamily="18" charset="0"/>
                <a:cs typeface="Calibri" panose="020F0502020204030204" pitchFamily="34" charset="0"/>
              </a:rPr>
              <a:t>3)</a:t>
            </a:r>
          </a:p>
          <a:p>
            <a:pPr marL="457200" lvl="1" indent="0">
              <a:lnSpc>
                <a:spcPct val="170000"/>
              </a:lnSpc>
              <a:buNone/>
            </a:pPr>
            <a:endParaRPr lang="en-GB" dirty="0">
              <a:solidFill>
                <a:schemeClr val="tx1"/>
              </a:solidFill>
              <a:latin typeface="Garamond" panose="02020404030301010803" pitchFamily="18" charset="0"/>
              <a:cs typeface="Calibri" panose="020F0502020204030204" pitchFamily="34" charset="0"/>
            </a:endParaRPr>
          </a:p>
          <a:p>
            <a:pPr>
              <a:lnSpc>
                <a:spcPct val="170000"/>
              </a:lnSpc>
            </a:pPr>
            <a:endParaRPr lang="en-GB" dirty="0">
              <a:solidFill>
                <a:schemeClr val="tx1"/>
              </a:solidFill>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7708086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F1AAF9-44F9-7F47-B917-99DB5EFB9A48}"/>
              </a:ext>
            </a:extLst>
          </p:cNvPr>
          <p:cNvSpPr>
            <a:spLocks noGrp="1"/>
          </p:cNvSpPr>
          <p:nvPr>
            <p:ph idx="1"/>
          </p:nvPr>
        </p:nvSpPr>
        <p:spPr>
          <a:xfrm>
            <a:off x="332509" y="443345"/>
            <a:ext cx="11021291" cy="5733618"/>
          </a:xfrm>
        </p:spPr>
        <p:txBody>
          <a:bodyPr>
            <a:normAutofit/>
          </a:bodyPr>
          <a:lstStyle/>
          <a:p>
            <a:pPr marL="0" indent="0">
              <a:lnSpc>
                <a:spcPct val="170000"/>
              </a:lnSpc>
              <a:buNone/>
            </a:pPr>
            <a:r>
              <a:rPr lang="en-GB" sz="2400" dirty="0" err="1">
                <a:latin typeface="Garamond" panose="02020404030301010803" pitchFamily="18" charset="0"/>
                <a:cs typeface="Calibri" panose="020F0502020204030204" pitchFamily="34" charset="0"/>
              </a:rPr>
              <a:t>Shlomith</a:t>
            </a:r>
            <a:r>
              <a:rPr lang="en-GB" sz="2400" dirty="0">
                <a:latin typeface="Garamond" panose="02020404030301010803" pitchFamily="18" charset="0"/>
                <a:cs typeface="Calibri" panose="020F0502020204030204" pitchFamily="34" charset="0"/>
              </a:rPr>
              <a:t> </a:t>
            </a:r>
            <a:r>
              <a:rPr lang="en-GB" sz="2400" dirty="0" err="1">
                <a:latin typeface="Garamond" panose="02020404030301010803" pitchFamily="18" charset="0"/>
                <a:cs typeface="Calibri" panose="020F0502020204030204" pitchFamily="34" charset="0"/>
              </a:rPr>
              <a:t>Rimmon</a:t>
            </a:r>
            <a:r>
              <a:rPr lang="en-GB" sz="2400" dirty="0">
                <a:latin typeface="Garamond" panose="02020404030301010803" pitchFamily="18" charset="0"/>
                <a:cs typeface="Calibri" panose="020F0502020204030204" pitchFamily="34" charset="0"/>
              </a:rPr>
              <a:t>-Kenan, </a:t>
            </a:r>
            <a:r>
              <a:rPr lang="en-GB" sz="2400" i="1" dirty="0">
                <a:latin typeface="Garamond" panose="02020404030301010803" pitchFamily="18" charset="0"/>
                <a:cs typeface="Calibri" panose="020F0502020204030204" pitchFamily="34" charset="0"/>
              </a:rPr>
              <a:t>Narrative Fiction: Contemporary Poetics </a:t>
            </a:r>
            <a:endParaRPr lang="en-US" sz="2400" dirty="0">
              <a:solidFill>
                <a:schemeClr val="tx1"/>
              </a:solidFill>
              <a:latin typeface="Garamond" panose="02020404030301010803" pitchFamily="18" charset="0"/>
              <a:cs typeface="Calibri" panose="020F0502020204030204" pitchFamily="34" charset="0"/>
            </a:endParaRPr>
          </a:p>
          <a:p>
            <a:pPr marL="0" indent="0">
              <a:lnSpc>
                <a:spcPct val="170000"/>
              </a:lnSpc>
              <a:buNone/>
            </a:pPr>
            <a:r>
              <a:rPr lang="en-US" sz="2200" dirty="0">
                <a:solidFill>
                  <a:schemeClr val="tx1"/>
                </a:solidFill>
                <a:latin typeface="Garamond" panose="02020404030301010803" pitchFamily="18" charset="0"/>
                <a:cs typeface="Calibri" panose="020F0502020204030204" pitchFamily="34" charset="0"/>
              </a:rPr>
              <a:t>‘Story’, ‘text’, ‘narration’ (</a:t>
            </a:r>
            <a:r>
              <a:rPr lang="en-US" sz="2200" i="1" dirty="0" err="1">
                <a:solidFill>
                  <a:schemeClr val="tx1"/>
                </a:solidFill>
                <a:latin typeface="Garamond" panose="02020404030301010803" pitchFamily="18" charset="0"/>
                <a:cs typeface="Calibri" panose="020F0502020204030204" pitchFamily="34" charset="0"/>
              </a:rPr>
              <a:t>histoire</a:t>
            </a:r>
            <a:r>
              <a:rPr lang="en-US" sz="2200" i="1" dirty="0">
                <a:solidFill>
                  <a:schemeClr val="tx1"/>
                </a:solidFill>
                <a:latin typeface="Garamond" panose="02020404030301010803" pitchFamily="18" charset="0"/>
                <a:cs typeface="Calibri" panose="020F0502020204030204" pitchFamily="34" charset="0"/>
              </a:rPr>
              <a:t>, </a:t>
            </a:r>
            <a:r>
              <a:rPr lang="en-US" sz="2200" i="1" dirty="0" err="1">
                <a:solidFill>
                  <a:schemeClr val="tx1"/>
                </a:solidFill>
                <a:latin typeface="Garamond" panose="02020404030301010803" pitchFamily="18" charset="0"/>
                <a:cs typeface="Calibri" panose="020F0502020204030204" pitchFamily="34" charset="0"/>
              </a:rPr>
              <a:t>récit</a:t>
            </a:r>
            <a:r>
              <a:rPr lang="en-US" sz="2200" i="1" dirty="0">
                <a:solidFill>
                  <a:schemeClr val="tx1"/>
                </a:solidFill>
                <a:latin typeface="Garamond" panose="02020404030301010803" pitchFamily="18" charset="0"/>
                <a:cs typeface="Calibri" panose="020F0502020204030204" pitchFamily="34" charset="0"/>
              </a:rPr>
              <a:t>, narration</a:t>
            </a:r>
            <a:r>
              <a:rPr lang="en-US" sz="2200" dirty="0">
                <a:solidFill>
                  <a:schemeClr val="tx1"/>
                </a:solidFill>
                <a:latin typeface="Garamond" panose="02020404030301010803" pitchFamily="18" charset="0"/>
                <a:cs typeface="Calibri" panose="020F0502020204030204" pitchFamily="34" charset="0"/>
              </a:rPr>
              <a:t>)</a:t>
            </a:r>
          </a:p>
          <a:p>
            <a:pPr marL="0" indent="0">
              <a:lnSpc>
                <a:spcPct val="170000"/>
              </a:lnSpc>
              <a:buNone/>
            </a:pPr>
            <a:r>
              <a:rPr lang="en-GB" sz="2200" dirty="0">
                <a:solidFill>
                  <a:schemeClr val="tx1"/>
                </a:solidFill>
                <a:latin typeface="Garamond" panose="02020404030301010803" pitchFamily="18" charset="0"/>
                <a:cs typeface="Calibri" panose="020F0502020204030204" pitchFamily="34" charset="0"/>
              </a:rPr>
              <a:t>Story: events, characters</a:t>
            </a:r>
          </a:p>
          <a:p>
            <a:pPr marL="0" indent="0">
              <a:lnSpc>
                <a:spcPct val="170000"/>
              </a:lnSpc>
              <a:buNone/>
            </a:pPr>
            <a:r>
              <a:rPr lang="en-GB" sz="2200" dirty="0">
                <a:solidFill>
                  <a:schemeClr val="tx1"/>
                </a:solidFill>
                <a:latin typeface="Garamond" panose="02020404030301010803" pitchFamily="18" charset="0"/>
                <a:cs typeface="Calibri" panose="020F0502020204030204" pitchFamily="34" charset="0"/>
              </a:rPr>
              <a:t>Text: time, characterisation, focalisation</a:t>
            </a:r>
          </a:p>
          <a:p>
            <a:pPr marL="0" indent="0">
              <a:lnSpc>
                <a:spcPct val="170000"/>
              </a:lnSpc>
              <a:buNone/>
            </a:pPr>
            <a:r>
              <a:rPr lang="en-GB" sz="2200" dirty="0">
                <a:solidFill>
                  <a:schemeClr val="tx1"/>
                </a:solidFill>
                <a:latin typeface="Garamond" panose="02020404030301010803" pitchFamily="18" charset="0"/>
                <a:cs typeface="Calibri" panose="020F0502020204030204" pitchFamily="34" charset="0"/>
              </a:rPr>
              <a:t>Narration: levels and voices, speech representation</a:t>
            </a:r>
          </a:p>
          <a:p>
            <a:pPr>
              <a:lnSpc>
                <a:spcPct val="170000"/>
              </a:lnSpc>
            </a:pPr>
            <a:endParaRPr lang="en-US" dirty="0">
              <a:solidFill>
                <a:schemeClr val="tx1"/>
              </a:solidFill>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19292640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09BECD-25E8-084F-861B-A8D37228E234}"/>
              </a:ext>
            </a:extLst>
          </p:cNvPr>
          <p:cNvSpPr>
            <a:spLocks noGrp="1"/>
          </p:cNvSpPr>
          <p:nvPr>
            <p:ph idx="1"/>
          </p:nvPr>
        </p:nvSpPr>
        <p:spPr>
          <a:xfrm>
            <a:off x="360218" y="471055"/>
            <a:ext cx="10993582" cy="5705908"/>
          </a:xfrm>
        </p:spPr>
        <p:txBody>
          <a:bodyPr>
            <a:normAutofit/>
          </a:bodyPr>
          <a:lstStyle/>
          <a:p>
            <a:pPr marL="0" indent="0">
              <a:lnSpc>
                <a:spcPct val="150000"/>
              </a:lnSpc>
              <a:buNone/>
            </a:pPr>
            <a:r>
              <a:rPr lang="en-GB" dirty="0">
                <a:solidFill>
                  <a:schemeClr val="tx1"/>
                </a:solidFill>
                <a:latin typeface="Garamond" panose="02020404030301010803" pitchFamily="18" charset="0"/>
                <a:cs typeface="Calibri" panose="020F0502020204030204" pitchFamily="34" charset="0"/>
              </a:rPr>
              <a:t>Next week’s lecture will draw on material from chapters 2 ‘Story: events’ and 3 ‘Story: characters’, which you should read in advance (some caveats: the section on ‘deep structure’ is a little opaque and not especially useful, so don’t worry if you don’t fully get it; personally, I have very little time for diagrams, be they </a:t>
            </a:r>
            <a:r>
              <a:rPr lang="en-GB" dirty="0" err="1">
                <a:solidFill>
                  <a:schemeClr val="tx1"/>
                </a:solidFill>
                <a:latin typeface="Garamond" panose="02020404030301010803" pitchFamily="18" charset="0"/>
                <a:cs typeface="Calibri" panose="020F0502020204030204" pitchFamily="34" charset="0"/>
              </a:rPr>
              <a:t>Greimas’s</a:t>
            </a:r>
            <a:r>
              <a:rPr lang="en-GB" dirty="0">
                <a:solidFill>
                  <a:schemeClr val="tx1"/>
                </a:solidFill>
                <a:latin typeface="Garamond" panose="02020404030301010803" pitchFamily="18" charset="0"/>
                <a:cs typeface="Calibri" panose="020F0502020204030204" pitchFamily="34" charset="0"/>
              </a:rPr>
              <a:t> or Bremond’s. Feel free to ignore these completely). This will generate questions that will guide our reading of the </a:t>
            </a:r>
            <a:r>
              <a:rPr lang="en-GB" i="1" dirty="0">
                <a:solidFill>
                  <a:schemeClr val="tx1"/>
                </a:solidFill>
                <a:latin typeface="Garamond" panose="02020404030301010803" pitchFamily="18" charset="0"/>
                <a:cs typeface="Calibri" panose="020F0502020204030204" pitchFamily="34" charset="0"/>
              </a:rPr>
              <a:t>Song of Roland</a:t>
            </a:r>
            <a:r>
              <a:rPr lang="en-GB" dirty="0">
                <a:solidFill>
                  <a:schemeClr val="tx1"/>
                </a:solidFill>
                <a:latin typeface="Garamond" panose="02020404030301010803" pitchFamily="18" charset="0"/>
                <a:cs typeface="Calibri" panose="020F0502020204030204" pitchFamily="34" charset="0"/>
              </a:rPr>
              <a:t>. </a:t>
            </a:r>
          </a:p>
          <a:p>
            <a:pPr>
              <a:lnSpc>
                <a:spcPct val="150000"/>
              </a:lnSpc>
            </a:pPr>
            <a:endParaRPr lang="en-US" dirty="0">
              <a:solidFill>
                <a:schemeClr val="tx1"/>
              </a:solidFill>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4245428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71055" y="0"/>
            <a:ext cx="10515600" cy="1325563"/>
          </a:xfrm>
        </p:spPr>
        <p:txBody>
          <a:bodyPr/>
          <a:lstStyle/>
          <a:p>
            <a:pPr>
              <a:lnSpc>
                <a:spcPct val="150000"/>
              </a:lnSpc>
            </a:pPr>
            <a:r>
              <a:rPr lang="en-GB" dirty="0">
                <a:solidFill>
                  <a:schemeClr val="tx1"/>
                </a:solidFill>
                <a:latin typeface="Garamond" panose="02020404030301010803" pitchFamily="18" charset="0"/>
                <a:cs typeface="Calibri" panose="020F0502020204030204" pitchFamily="34" charset="0"/>
              </a:rPr>
              <a:t>Preparation for next week</a:t>
            </a:r>
          </a:p>
        </p:txBody>
      </p:sp>
      <p:sp>
        <p:nvSpPr>
          <p:cNvPr id="3" name="Content Placeholder 2"/>
          <p:cNvSpPr>
            <a:spLocks noGrp="1"/>
          </p:cNvSpPr>
          <p:nvPr>
            <p:ph idx="1"/>
          </p:nvPr>
        </p:nvSpPr>
        <p:spPr>
          <a:xfrm>
            <a:off x="471055" y="1838107"/>
            <a:ext cx="10882745" cy="5761327"/>
          </a:xfrm>
        </p:spPr>
        <p:txBody>
          <a:bodyPr/>
          <a:lstStyle/>
          <a:p>
            <a:pPr>
              <a:lnSpc>
                <a:spcPct val="150000"/>
              </a:lnSpc>
            </a:pPr>
            <a:r>
              <a:rPr lang="en-GB" dirty="0">
                <a:solidFill>
                  <a:schemeClr val="tx1"/>
                </a:solidFill>
                <a:latin typeface="Garamond" panose="02020404030301010803" pitchFamily="18" charset="0"/>
                <a:cs typeface="Calibri" panose="020F0502020204030204" pitchFamily="34" charset="0"/>
              </a:rPr>
              <a:t>Read the introduction and first two chapters of </a:t>
            </a:r>
            <a:r>
              <a:rPr lang="en-GB" i="1" dirty="0">
                <a:solidFill>
                  <a:schemeClr val="tx1"/>
                </a:solidFill>
                <a:latin typeface="Garamond" panose="02020404030301010803" pitchFamily="18" charset="0"/>
                <a:cs typeface="Calibri" panose="020F0502020204030204" pitchFamily="34" charset="0"/>
              </a:rPr>
              <a:t>Narrative Poetics</a:t>
            </a:r>
            <a:r>
              <a:rPr lang="en-GB" dirty="0">
                <a:solidFill>
                  <a:schemeClr val="tx1"/>
                </a:solidFill>
                <a:latin typeface="Garamond" panose="02020404030301010803" pitchFamily="18" charset="0"/>
                <a:cs typeface="Calibri" panose="020F0502020204030204" pitchFamily="34" charset="0"/>
              </a:rPr>
              <a:t>, pp. 1-42</a:t>
            </a:r>
          </a:p>
          <a:p>
            <a:pPr>
              <a:lnSpc>
                <a:spcPct val="150000"/>
              </a:lnSpc>
            </a:pPr>
            <a:r>
              <a:rPr lang="en-GB" dirty="0">
                <a:latin typeface="Garamond" panose="02020404030301010803" pitchFamily="18" charset="0"/>
                <a:cs typeface="Calibri" panose="020F0502020204030204" pitchFamily="34" charset="0"/>
              </a:rPr>
              <a:t>If you can, read </a:t>
            </a:r>
            <a:r>
              <a:rPr lang="en-GB" i="1" dirty="0">
                <a:latin typeface="Garamond" panose="02020404030301010803" pitchFamily="18" charset="0"/>
                <a:cs typeface="Calibri" panose="020F0502020204030204" pitchFamily="34" charset="0"/>
              </a:rPr>
              <a:t>La Chanson de Roland</a:t>
            </a:r>
            <a:endParaRPr lang="en-GB" dirty="0">
              <a:solidFill>
                <a:schemeClr val="tx1"/>
              </a:solidFill>
              <a:latin typeface="Garamond" panose="02020404030301010803" pitchFamily="18" charset="0"/>
              <a:cs typeface="Calibri" panose="020F0502020204030204" pitchFamily="34" charset="0"/>
            </a:endParaRPr>
          </a:p>
          <a:p>
            <a:pPr marL="0" indent="0">
              <a:lnSpc>
                <a:spcPct val="150000"/>
              </a:lnSpc>
              <a:buNone/>
            </a:pPr>
            <a:endParaRPr lang="en-GB" dirty="0">
              <a:solidFill>
                <a:schemeClr val="tx1"/>
              </a:solidFill>
              <a:latin typeface="Garamond" panose="02020404030301010803" pitchFamily="18" charset="0"/>
              <a:cs typeface="Calibri" panose="020F0502020204030204" pitchFamily="34" charset="0"/>
            </a:endParaRPr>
          </a:p>
        </p:txBody>
      </p:sp>
      <p:pic>
        <p:nvPicPr>
          <p:cNvPr id="4" name="Picture 3" descr="Narrative Fiction : Contemporary Poetics book cover">
            <a:extLst>
              <a:ext uri="{FF2B5EF4-FFF2-40B4-BE49-F238E27FC236}">
                <a16:creationId xmlns:a16="http://schemas.microsoft.com/office/drawing/2014/main" id="{A7D788DB-28F3-1440-A056-51FA397E28B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11567" y="3021734"/>
            <a:ext cx="2543739" cy="3394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2353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C8B9196-06EA-8B40-86D7-323C8253EE0C}"/>
              </a:ext>
            </a:extLst>
          </p:cNvPr>
          <p:cNvSpPr>
            <a:spLocks noGrp="1"/>
          </p:cNvSpPr>
          <p:nvPr>
            <p:ph idx="1"/>
          </p:nvPr>
        </p:nvSpPr>
        <p:spPr/>
        <p:txBody>
          <a:bodyPr/>
          <a:lstStyle/>
          <a:p>
            <a:pPr marL="0" indent="0">
              <a:buNone/>
            </a:pPr>
            <a:r>
              <a:rPr lang="en-US" dirty="0"/>
              <a:t>What are we doing when we set out to analyze ‘narrative’? What kind of questions might we ask? </a:t>
            </a:r>
          </a:p>
          <a:p>
            <a:pPr marL="0" indent="0">
              <a:buNone/>
            </a:pPr>
            <a:endParaRPr lang="en-US" dirty="0"/>
          </a:p>
          <a:p>
            <a:pPr marL="0" indent="0">
              <a:buNone/>
            </a:pPr>
            <a:r>
              <a:rPr lang="en-US" dirty="0"/>
              <a:t>‘For a long time, I went to bed early. Sometimes, my candle scarcely out, my eyes would close so quickly that I did not have time to say to myself: “I’m falling asleep.’ And, half an hour later, the thought that it was time to try to sleep would wake me; I wanted to put down the book I thought I still had in my hands and blow out my light; I had not ceased while sleeping to form reflections on what I had just read, but these reflections had taken a rather peculiar turn; it seemed to me that I myself was what the book was talking about: a church, a quartet, the rivalry between François 1 and Charles V.’ </a:t>
            </a:r>
          </a:p>
          <a:p>
            <a:pPr marL="0" indent="0">
              <a:buNone/>
            </a:pPr>
            <a:endParaRPr lang="en-US" dirty="0"/>
          </a:p>
        </p:txBody>
      </p:sp>
    </p:spTree>
    <p:extLst>
      <p:ext uri="{BB962C8B-B14F-4D97-AF65-F5344CB8AC3E}">
        <p14:creationId xmlns:p14="http://schemas.microsoft.com/office/powerpoint/2010/main" val="318035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64D7DDF-290C-544D-8FFD-E3BF44BCB711}"/>
              </a:ext>
            </a:extLst>
          </p:cNvPr>
          <p:cNvSpPr>
            <a:spLocks noGrp="1"/>
          </p:cNvSpPr>
          <p:nvPr>
            <p:ph idx="1"/>
          </p:nvPr>
        </p:nvSpPr>
        <p:spPr/>
        <p:txBody>
          <a:bodyPr>
            <a:normAutofit fontScale="92500" lnSpcReduction="20000"/>
          </a:bodyPr>
          <a:lstStyle/>
          <a:p>
            <a:pPr marL="0" indent="0">
              <a:buNone/>
            </a:pPr>
            <a:r>
              <a:rPr lang="en-US" sz="2200" dirty="0">
                <a:solidFill>
                  <a:schemeClr val="bg2">
                    <a:lumMod val="50000"/>
                  </a:schemeClr>
                </a:solidFill>
              </a:rPr>
              <a:t>‘For a long time, I went to bed early. Sometimes, my candle scarcely out, my eyes would close so quickly that I did not have time to say to myself: “I’m falling asleep.’ And, half an hour later, the thought that it was time to try to sleep would wake me; I wanted to put down the book I thought I still had in my hands and blow out my light; I had not ceased while sleeping to form reflections on what I had just read, but these reflections had taken a rather peculiar turn; it seemed to me that I myself was what the book was talking about: a church, a quartet, the rivalry between François 1 and Charles V.’ </a:t>
            </a:r>
          </a:p>
          <a:p>
            <a:r>
              <a:rPr lang="en-US" dirty="0"/>
              <a:t>Who is speaking/narrating? Is this constant throughout? </a:t>
            </a:r>
          </a:p>
          <a:p>
            <a:r>
              <a:rPr lang="en-US" dirty="0"/>
              <a:t>What do we learn about character through this narrative? </a:t>
            </a:r>
            <a:r>
              <a:rPr lang="en-US" i="1" dirty="0"/>
              <a:t>How </a:t>
            </a:r>
            <a:r>
              <a:rPr lang="en-US" dirty="0"/>
              <a:t>do we learn about character through narrative? </a:t>
            </a:r>
          </a:p>
          <a:p>
            <a:r>
              <a:rPr lang="en-US" dirty="0"/>
              <a:t>Through whose eyes do we </a:t>
            </a:r>
            <a:r>
              <a:rPr lang="en-US" i="1" dirty="0"/>
              <a:t>see </a:t>
            </a:r>
            <a:r>
              <a:rPr lang="en-US" dirty="0"/>
              <a:t>events? </a:t>
            </a:r>
          </a:p>
          <a:p>
            <a:r>
              <a:rPr lang="en-US" dirty="0"/>
              <a:t>On what do they concentrate the reader’s attention? And what is </a:t>
            </a:r>
            <a:r>
              <a:rPr lang="en-US" i="1" dirty="0"/>
              <a:t>not </a:t>
            </a:r>
            <a:r>
              <a:rPr lang="en-US" dirty="0"/>
              <a:t>represented?</a:t>
            </a:r>
          </a:p>
          <a:p>
            <a:r>
              <a:rPr lang="en-US" dirty="0"/>
              <a:t>How much time has elapsed during this segment of narrative? </a:t>
            </a:r>
          </a:p>
          <a:p>
            <a:r>
              <a:rPr lang="en-US" dirty="0"/>
              <a:t>What is the nature of narrative time? </a:t>
            </a:r>
          </a:p>
          <a:p>
            <a:r>
              <a:rPr lang="en-US" dirty="0"/>
              <a:t>How are speech and thought represented in narrative? </a:t>
            </a:r>
          </a:p>
          <a:p>
            <a:r>
              <a:rPr lang="en-US" dirty="0"/>
              <a:t>How does a segment of narrative fit within a wider narrative structure? </a:t>
            </a:r>
          </a:p>
          <a:p>
            <a:r>
              <a:rPr lang="en-US" dirty="0"/>
              <a:t>.......</a:t>
            </a:r>
          </a:p>
        </p:txBody>
      </p:sp>
    </p:spTree>
    <p:extLst>
      <p:ext uri="{BB962C8B-B14F-4D97-AF65-F5344CB8AC3E}">
        <p14:creationId xmlns:p14="http://schemas.microsoft.com/office/powerpoint/2010/main" val="56315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84909" y="460674"/>
            <a:ext cx="8926377" cy="6397326"/>
          </a:xfrm>
        </p:spPr>
        <p:txBody>
          <a:bodyPr>
            <a:normAutofit lnSpcReduction="10000"/>
          </a:bodyPr>
          <a:lstStyle/>
          <a:p>
            <a:pPr marL="0" indent="0">
              <a:lnSpc>
                <a:spcPct val="160000"/>
              </a:lnSpc>
              <a:buNone/>
            </a:pPr>
            <a:r>
              <a:rPr lang="en-GB" sz="2400" dirty="0" err="1">
                <a:latin typeface="Garamond" panose="02020404030301010803" pitchFamily="18" charset="0"/>
                <a:cs typeface="Calibri" panose="020F0502020204030204" pitchFamily="34" charset="0"/>
              </a:rPr>
              <a:t>Shlomith</a:t>
            </a:r>
            <a:r>
              <a:rPr lang="en-GB" sz="2400" dirty="0">
                <a:latin typeface="Garamond" panose="02020404030301010803" pitchFamily="18" charset="0"/>
                <a:cs typeface="Calibri" panose="020F0502020204030204" pitchFamily="34" charset="0"/>
              </a:rPr>
              <a:t> </a:t>
            </a:r>
            <a:r>
              <a:rPr lang="en-GB" sz="2400" dirty="0" err="1">
                <a:latin typeface="Garamond" panose="02020404030301010803" pitchFamily="18" charset="0"/>
                <a:cs typeface="Calibri" panose="020F0502020204030204" pitchFamily="34" charset="0"/>
              </a:rPr>
              <a:t>Rimmon</a:t>
            </a:r>
            <a:r>
              <a:rPr lang="en-GB" sz="2400" dirty="0">
                <a:latin typeface="Garamond" panose="02020404030301010803" pitchFamily="18" charset="0"/>
                <a:cs typeface="Calibri" panose="020F0502020204030204" pitchFamily="34" charset="0"/>
              </a:rPr>
              <a:t>-Kenan (2002), </a:t>
            </a:r>
            <a:r>
              <a:rPr lang="en-GB" sz="2400" i="1" dirty="0">
                <a:latin typeface="Garamond" panose="02020404030301010803" pitchFamily="18" charset="0"/>
                <a:cs typeface="Calibri" panose="020F0502020204030204" pitchFamily="34" charset="0"/>
              </a:rPr>
              <a:t>Narrative Fiction: Contemporary Poetics</a:t>
            </a:r>
            <a:r>
              <a:rPr lang="en-GB" sz="2400" dirty="0">
                <a:latin typeface="Garamond" panose="02020404030301010803" pitchFamily="18" charset="0"/>
                <a:cs typeface="Calibri" panose="020F0502020204030204" pitchFamily="34" charset="0"/>
              </a:rPr>
              <a:t> (London: Routledge).</a:t>
            </a:r>
          </a:p>
          <a:p>
            <a:pPr>
              <a:lnSpc>
                <a:spcPct val="160000"/>
              </a:lnSpc>
            </a:pPr>
            <a:r>
              <a:rPr lang="en-GB" sz="2200" dirty="0">
                <a:solidFill>
                  <a:schemeClr val="tx1"/>
                </a:solidFill>
                <a:latin typeface="Garamond" panose="02020404030301010803" pitchFamily="18" charset="0"/>
                <a:cs typeface="Calibri" panose="020F0502020204030204" pitchFamily="34" charset="0"/>
              </a:rPr>
              <a:t>A classic overview of </a:t>
            </a:r>
            <a:r>
              <a:rPr lang="en-GB" sz="2200" b="1" dirty="0">
                <a:solidFill>
                  <a:schemeClr val="tx1"/>
                </a:solidFill>
                <a:latin typeface="Garamond" panose="02020404030301010803" pitchFamily="18" charset="0"/>
                <a:cs typeface="Calibri" panose="020F0502020204030204" pitchFamily="34" charset="0"/>
              </a:rPr>
              <a:t>narratology, </a:t>
            </a:r>
            <a:r>
              <a:rPr lang="en-GB" sz="2200" dirty="0">
                <a:solidFill>
                  <a:schemeClr val="tx1"/>
                </a:solidFill>
                <a:latin typeface="Garamond" panose="02020404030301010803" pitchFamily="18" charset="0"/>
                <a:cs typeface="Calibri" panose="020F0502020204030204" pitchFamily="34" charset="0"/>
              </a:rPr>
              <a:t>applied to narrative fiction</a:t>
            </a:r>
            <a:endParaRPr lang="en-GB" sz="2200" b="1" dirty="0">
              <a:latin typeface="Garamond" panose="02020404030301010803" pitchFamily="18" charset="0"/>
              <a:cs typeface="Calibri" panose="020F0502020204030204" pitchFamily="34" charset="0"/>
            </a:endParaRPr>
          </a:p>
          <a:p>
            <a:pPr>
              <a:lnSpc>
                <a:spcPct val="160000"/>
              </a:lnSpc>
            </a:pPr>
            <a:r>
              <a:rPr lang="en-GB" sz="2200" dirty="0">
                <a:solidFill>
                  <a:schemeClr val="tx1"/>
                </a:solidFill>
                <a:latin typeface="Garamond" panose="02020404030301010803" pitchFamily="18" charset="0"/>
                <a:cs typeface="Calibri" panose="020F0502020204030204" pitchFamily="34" charset="0"/>
              </a:rPr>
              <a:t>Narratology: ‘</a:t>
            </a:r>
            <a:r>
              <a:rPr lang="en-GB" sz="2200" dirty="0">
                <a:latin typeface="Garamond" panose="02020404030301010803" pitchFamily="18" charset="0"/>
                <a:cs typeface="Calibri" panose="020F0502020204030204" pitchFamily="34" charset="0"/>
              </a:rPr>
              <a:t>a humanities discipline dedicated to the study of the logic, principles, and practices of narrative representation’ </a:t>
            </a:r>
            <a:r>
              <a:rPr lang="en-GB" sz="2200" i="1" dirty="0">
                <a:latin typeface="Garamond" panose="02020404030301010803" pitchFamily="18" charset="0"/>
                <a:cs typeface="Calibri" panose="020F0502020204030204" pitchFamily="34" charset="0"/>
              </a:rPr>
              <a:t>The Handbook of Narratology </a:t>
            </a:r>
            <a:r>
              <a:rPr lang="en-GB" sz="2200" dirty="0">
                <a:latin typeface="Garamond" panose="02020404030301010803" pitchFamily="18" charset="0"/>
                <a:cs typeface="Calibri" panose="020F0502020204030204" pitchFamily="34" charset="0"/>
              </a:rPr>
              <a:t>(</a:t>
            </a:r>
            <a:r>
              <a:rPr lang="en-GB" sz="2200" dirty="0" err="1">
                <a:latin typeface="Garamond" panose="02020404030301010803" pitchFamily="18" charset="0"/>
                <a:cs typeface="Calibri" panose="020F0502020204030204" pitchFamily="34" charset="0"/>
              </a:rPr>
              <a:t>Huhn</a:t>
            </a:r>
            <a:r>
              <a:rPr lang="en-GB" sz="2200" dirty="0">
                <a:latin typeface="Garamond" panose="02020404030301010803" pitchFamily="18" charset="0"/>
                <a:cs typeface="Calibri" panose="020F0502020204030204" pitchFamily="34" charset="0"/>
              </a:rPr>
              <a:t> et al 2014: 623) </a:t>
            </a:r>
          </a:p>
          <a:p>
            <a:pPr>
              <a:lnSpc>
                <a:spcPct val="160000"/>
              </a:lnSpc>
            </a:pPr>
            <a:r>
              <a:rPr lang="en-GB" sz="2200" dirty="0">
                <a:solidFill>
                  <a:schemeClr val="tx1"/>
                </a:solidFill>
                <a:latin typeface="Garamond" panose="02020404030301010803" pitchFamily="18" charset="0"/>
                <a:cs typeface="Calibri" panose="020F0502020204030204" pitchFamily="34" charset="0"/>
              </a:rPr>
              <a:t>First published in 1983; please ensure that you have the second edition (2002)</a:t>
            </a:r>
          </a:p>
          <a:p>
            <a:pPr marL="0" indent="0">
              <a:lnSpc>
                <a:spcPct val="160000"/>
              </a:lnSpc>
              <a:buNone/>
            </a:pPr>
            <a:r>
              <a:rPr lang="en-GB" sz="2200" dirty="0">
                <a:solidFill>
                  <a:schemeClr val="tx1"/>
                </a:solidFill>
                <a:latin typeface="Garamond" panose="02020404030301010803" pitchFamily="18" charset="0"/>
                <a:cs typeface="Calibri" panose="020F0502020204030204" pitchFamily="34" charset="0"/>
              </a:rPr>
              <a:t>‘On the one hand, I wish to present a description of the system governing all fictional narratives. On the other hand, I hope to indicate a way in which individual narratives can be studied as unique realizations of the general system.’ (</a:t>
            </a:r>
            <a:r>
              <a:rPr lang="en-GB" sz="2200" dirty="0" err="1">
                <a:solidFill>
                  <a:schemeClr val="tx1"/>
                </a:solidFill>
                <a:latin typeface="Garamond" panose="02020404030301010803" pitchFamily="18" charset="0"/>
                <a:cs typeface="Calibri" panose="020F0502020204030204" pitchFamily="34" charset="0"/>
              </a:rPr>
              <a:t>Rimmon</a:t>
            </a:r>
            <a:r>
              <a:rPr lang="en-GB" sz="2200" dirty="0">
                <a:solidFill>
                  <a:schemeClr val="tx1"/>
                </a:solidFill>
                <a:latin typeface="Garamond" panose="02020404030301010803" pitchFamily="18" charset="0"/>
                <a:cs typeface="Calibri" panose="020F0502020204030204" pitchFamily="34" charset="0"/>
              </a:rPr>
              <a:t>-Kenan, </a:t>
            </a:r>
            <a:r>
              <a:rPr lang="en-GB" sz="2200" i="1" dirty="0">
                <a:solidFill>
                  <a:schemeClr val="tx1"/>
                </a:solidFill>
                <a:latin typeface="Garamond" panose="02020404030301010803" pitchFamily="18" charset="0"/>
                <a:cs typeface="Calibri" panose="020F0502020204030204" pitchFamily="34" charset="0"/>
              </a:rPr>
              <a:t>Narrative Fiction</a:t>
            </a:r>
            <a:r>
              <a:rPr lang="en-GB" sz="2200" dirty="0">
                <a:solidFill>
                  <a:schemeClr val="tx1"/>
                </a:solidFill>
                <a:latin typeface="Garamond" panose="02020404030301010803" pitchFamily="18" charset="0"/>
                <a:cs typeface="Calibri" panose="020F0502020204030204" pitchFamily="34" charset="0"/>
              </a:rPr>
              <a:t>, p. 4)</a:t>
            </a:r>
          </a:p>
        </p:txBody>
      </p:sp>
      <p:pic>
        <p:nvPicPr>
          <p:cNvPr id="2050" name="Picture 2" descr="Image result for narrative fiction rimmon kenan">
            <a:extLst>
              <a:ext uri="{FF2B5EF4-FFF2-40B4-BE49-F238E27FC236}">
                <a16:creationId xmlns:a16="http://schemas.microsoft.com/office/drawing/2014/main" id="{8F5CF1B8-FF98-E249-90D2-F4168E0B116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3645" r="-3" b="-3"/>
          <a:stretch/>
        </p:blipFill>
        <p:spPr bwMode="auto">
          <a:xfrm>
            <a:off x="9513798" y="1143938"/>
            <a:ext cx="2345692" cy="3470266"/>
          </a:xfrm>
          <a:prstGeom prst="rect">
            <a:avLst/>
          </a:prstGeom>
          <a:noFill/>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2730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60218" y="412517"/>
            <a:ext cx="8866909" cy="6154538"/>
          </a:xfrm>
        </p:spPr>
        <p:txBody>
          <a:bodyPr>
            <a:normAutofit fontScale="77500" lnSpcReduction="20000"/>
          </a:bodyPr>
          <a:lstStyle/>
          <a:p>
            <a:pPr marL="0" indent="0">
              <a:lnSpc>
                <a:spcPct val="160000"/>
              </a:lnSpc>
              <a:buNone/>
            </a:pPr>
            <a:r>
              <a:rPr lang="en-GB" sz="3100" i="1" dirty="0">
                <a:latin typeface="Garamond" panose="02020404030301010803" pitchFamily="18" charset="0"/>
                <a:cs typeface="Calibri" panose="020F0502020204030204" pitchFamily="34" charset="0"/>
              </a:rPr>
              <a:t>La Chanson de Roland</a:t>
            </a:r>
            <a:r>
              <a:rPr lang="en-GB" sz="3100" dirty="0">
                <a:latin typeface="Garamond" panose="02020404030301010803" pitchFamily="18" charset="0"/>
                <a:cs typeface="Calibri" panose="020F0502020204030204" pitchFamily="34" charset="0"/>
              </a:rPr>
              <a:t>, ed. and tr. Ian Short (Paris: </a:t>
            </a:r>
            <a:r>
              <a:rPr lang="en-GB" sz="3100" dirty="0" err="1">
                <a:latin typeface="Garamond" panose="02020404030301010803" pitchFamily="18" charset="0"/>
                <a:cs typeface="Calibri" panose="020F0502020204030204" pitchFamily="34" charset="0"/>
              </a:rPr>
              <a:t>Librairie</a:t>
            </a:r>
            <a:r>
              <a:rPr lang="en-GB" sz="3100" dirty="0">
                <a:latin typeface="Garamond" panose="02020404030301010803" pitchFamily="18" charset="0"/>
                <a:cs typeface="Calibri" panose="020F0502020204030204" pitchFamily="34" charset="0"/>
              </a:rPr>
              <a:t> Générale </a:t>
            </a:r>
            <a:r>
              <a:rPr lang="en-GB" sz="3100" dirty="0" err="1">
                <a:latin typeface="Garamond" panose="02020404030301010803" pitchFamily="18" charset="0"/>
                <a:cs typeface="Calibri" panose="020F0502020204030204" pitchFamily="34" charset="0"/>
              </a:rPr>
              <a:t>Française</a:t>
            </a:r>
            <a:r>
              <a:rPr lang="en-GB" sz="3100" dirty="0">
                <a:latin typeface="Garamond" panose="02020404030301010803" pitchFamily="18" charset="0"/>
                <a:cs typeface="Calibri" panose="020F0502020204030204" pitchFamily="34" charset="0"/>
              </a:rPr>
              <a:t>, 1997) [FRE6006 students, studied in modern French translation] </a:t>
            </a:r>
            <a:endParaRPr lang="en-GB" sz="2400" dirty="0">
              <a:latin typeface="Garamond" panose="02020404030301010803" pitchFamily="18" charset="0"/>
              <a:cs typeface="Calibri" panose="020F0502020204030204" pitchFamily="34" charset="0"/>
            </a:endParaRPr>
          </a:p>
          <a:p>
            <a:pPr marL="0" lvl="0" indent="0">
              <a:lnSpc>
                <a:spcPct val="160000"/>
              </a:lnSpc>
              <a:buNone/>
            </a:pPr>
            <a:r>
              <a:rPr lang="en-GB" sz="3100" i="1" dirty="0">
                <a:solidFill>
                  <a:schemeClr val="tx1"/>
                </a:solidFill>
                <a:latin typeface="Garamond" panose="02020404030301010803" pitchFamily="18" charset="0"/>
                <a:cs typeface="Calibri" panose="020F0502020204030204" pitchFamily="34" charset="0"/>
              </a:rPr>
              <a:t>The Song of Roland and Other Poems of Charlemagne</a:t>
            </a:r>
            <a:r>
              <a:rPr lang="en-GB" sz="3100" dirty="0">
                <a:solidFill>
                  <a:schemeClr val="tx1"/>
                </a:solidFill>
                <a:latin typeface="Garamond" panose="02020404030301010803" pitchFamily="18" charset="0"/>
                <a:cs typeface="Calibri" panose="020F0502020204030204" pitchFamily="34" charset="0"/>
              </a:rPr>
              <a:t>, ed. and tr. Simon Gaunt and Karen Pratt (Oxford: Oxford University Press, 2016) </a:t>
            </a:r>
          </a:p>
          <a:p>
            <a:pPr>
              <a:lnSpc>
                <a:spcPct val="160000"/>
              </a:lnSpc>
            </a:pPr>
            <a:r>
              <a:rPr lang="en-GB" sz="3100" dirty="0">
                <a:solidFill>
                  <a:schemeClr val="tx1"/>
                </a:solidFill>
                <a:effectLst/>
                <a:latin typeface="Garamond" panose="02020404030301010803" pitchFamily="18" charset="0"/>
                <a:cs typeface="Calibri" panose="020F0502020204030204" pitchFamily="34" charset="0"/>
              </a:rPr>
              <a:t>An epic poem, probably composed at the turn of the eleventh and twelfth centuries, around the time of the First Crusade (1096-9)</a:t>
            </a:r>
          </a:p>
          <a:p>
            <a:pPr>
              <a:lnSpc>
                <a:spcPct val="160000"/>
              </a:lnSpc>
            </a:pPr>
            <a:r>
              <a:rPr lang="en-GB" sz="3100" dirty="0">
                <a:solidFill>
                  <a:schemeClr val="tx1"/>
                </a:solidFill>
                <a:latin typeface="Garamond" panose="02020404030301010803" pitchFamily="18" charset="0"/>
                <a:cs typeface="Calibri" panose="020F0502020204030204" pitchFamily="34" charset="0"/>
              </a:rPr>
              <a:t>Emerges from an oral tradition characteristic of pre-literary societies</a:t>
            </a:r>
            <a:endParaRPr lang="en-GB" sz="3100" dirty="0">
              <a:solidFill>
                <a:schemeClr val="tx1"/>
              </a:solidFill>
              <a:effectLst/>
              <a:latin typeface="Garamond" panose="02020404030301010803" pitchFamily="18" charset="0"/>
              <a:cs typeface="Calibri" panose="020F0502020204030204" pitchFamily="34" charset="0"/>
            </a:endParaRPr>
          </a:p>
          <a:p>
            <a:pPr>
              <a:lnSpc>
                <a:spcPct val="160000"/>
              </a:lnSpc>
            </a:pPr>
            <a:r>
              <a:rPr lang="en-GB" sz="3100" dirty="0">
                <a:solidFill>
                  <a:schemeClr val="tx1"/>
                </a:solidFill>
                <a:latin typeface="Garamond" panose="02020404030301010803" pitchFamily="18" charset="0"/>
                <a:cs typeface="Calibri" panose="020F0502020204030204" pitchFamily="34" charset="0"/>
              </a:rPr>
              <a:t>Recounts battles claimed to have been fought by the Emperor Charlemagne (768-814) and his nephew Roland against the ‘pagans’</a:t>
            </a:r>
            <a:endParaRPr lang="en-GB" sz="3100" dirty="0">
              <a:solidFill>
                <a:schemeClr val="tx1"/>
              </a:solidFill>
              <a:effectLst/>
              <a:latin typeface="Garamond" panose="02020404030301010803" pitchFamily="18" charset="0"/>
              <a:cs typeface="Calibri" panose="020F0502020204030204" pitchFamily="34" charset="0"/>
            </a:endParaRPr>
          </a:p>
        </p:txBody>
      </p:sp>
      <p:pic>
        <p:nvPicPr>
          <p:cNvPr id="1030" name="Picture 6" descr="Image result for ian short la chanson de roland">
            <a:extLst>
              <a:ext uri="{FF2B5EF4-FFF2-40B4-BE49-F238E27FC236}">
                <a16:creationId xmlns:a16="http://schemas.microsoft.com/office/drawing/2014/main" id="{627F8B18-B07D-9745-8D28-CB34FC06099A}"/>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9658372" y="412516"/>
            <a:ext cx="1848710" cy="288486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the song of roland and other poems of charlemagne">
            <a:extLst>
              <a:ext uri="{FF2B5EF4-FFF2-40B4-BE49-F238E27FC236}">
                <a16:creationId xmlns:a16="http://schemas.microsoft.com/office/drawing/2014/main" id="{E013BA54-030C-9743-9254-43FC4AC3C046}"/>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9708717" y="3560617"/>
            <a:ext cx="1748021" cy="2678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1856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15636" y="561684"/>
            <a:ext cx="8617527" cy="5811407"/>
          </a:xfrm>
        </p:spPr>
        <p:txBody>
          <a:bodyPr>
            <a:normAutofit/>
          </a:bodyPr>
          <a:lstStyle/>
          <a:p>
            <a:pPr marL="0" indent="0">
              <a:lnSpc>
                <a:spcPct val="160000"/>
              </a:lnSpc>
              <a:buNone/>
            </a:pPr>
            <a:r>
              <a:rPr lang="en-GB" sz="2400" dirty="0">
                <a:latin typeface="Garamond" panose="02020404030301010803" pitchFamily="18" charset="0"/>
                <a:cs typeface="Calibri" panose="020F0502020204030204" pitchFamily="34" charset="0"/>
              </a:rPr>
              <a:t>Madame de Lafayette, </a:t>
            </a:r>
            <a:r>
              <a:rPr lang="fr-FR" sz="2400" i="1" dirty="0">
                <a:latin typeface="Garamond" panose="02020404030301010803" pitchFamily="18" charset="0"/>
                <a:cs typeface="Calibri" panose="020F0502020204030204" pitchFamily="34" charset="0"/>
              </a:rPr>
              <a:t>La Princesse de Clèves</a:t>
            </a:r>
            <a:r>
              <a:rPr lang="fr-FR" sz="2400" dirty="0">
                <a:latin typeface="Garamond" panose="02020404030301010803" pitchFamily="18" charset="0"/>
                <a:cs typeface="Calibri" panose="020F0502020204030204" pitchFamily="34" charset="0"/>
              </a:rPr>
              <a:t>, </a:t>
            </a:r>
            <a:r>
              <a:rPr lang="fr-FR" sz="2400" dirty="0" err="1">
                <a:latin typeface="Garamond" panose="02020404030301010803" pitchFamily="18" charset="0"/>
                <a:cs typeface="Calibri" panose="020F0502020204030204" pitchFamily="34" charset="0"/>
              </a:rPr>
              <a:t>ed</a:t>
            </a:r>
            <a:r>
              <a:rPr lang="fr-FR" sz="2400" dirty="0">
                <a:latin typeface="Garamond" panose="02020404030301010803" pitchFamily="18" charset="0"/>
                <a:cs typeface="Calibri" panose="020F0502020204030204" pitchFamily="34" charset="0"/>
              </a:rPr>
              <a:t>. Jean </a:t>
            </a:r>
            <a:r>
              <a:rPr lang="fr-FR" sz="2400" dirty="0" err="1">
                <a:latin typeface="Garamond" panose="02020404030301010803" pitchFamily="18" charset="0"/>
                <a:cs typeface="Calibri" panose="020F0502020204030204" pitchFamily="34" charset="0"/>
              </a:rPr>
              <a:t>Mesnard</a:t>
            </a:r>
            <a:r>
              <a:rPr lang="fr-FR" sz="2400" dirty="0">
                <a:latin typeface="Garamond" panose="02020404030301010803" pitchFamily="18" charset="0"/>
                <a:cs typeface="Calibri" panose="020F0502020204030204" pitchFamily="34" charset="0"/>
              </a:rPr>
              <a:t> et al. (Paris: Garnier-Flammarion, 2009) [For FRE6006 </a:t>
            </a:r>
            <a:r>
              <a:rPr lang="fr-FR" sz="2400" dirty="0" err="1">
                <a:latin typeface="Garamond" panose="02020404030301010803" pitchFamily="18" charset="0"/>
                <a:cs typeface="Calibri" panose="020F0502020204030204" pitchFamily="34" charset="0"/>
              </a:rPr>
              <a:t>students</a:t>
            </a:r>
            <a:r>
              <a:rPr lang="fr-FR" sz="2400" dirty="0">
                <a:latin typeface="Garamond" panose="02020404030301010803" pitchFamily="18" charset="0"/>
                <a:cs typeface="Calibri" panose="020F0502020204030204" pitchFamily="34" charset="0"/>
              </a:rPr>
              <a:t>]</a:t>
            </a:r>
            <a:endParaRPr lang="en-GB" sz="2400" dirty="0">
              <a:solidFill>
                <a:schemeClr val="tx1"/>
              </a:solidFill>
              <a:latin typeface="Garamond" panose="02020404030301010803" pitchFamily="18" charset="0"/>
              <a:cs typeface="Calibri" panose="020F0502020204030204" pitchFamily="34" charset="0"/>
            </a:endParaRPr>
          </a:p>
          <a:p>
            <a:pPr marL="0" lvl="0" indent="0">
              <a:lnSpc>
                <a:spcPct val="160000"/>
              </a:lnSpc>
              <a:buNone/>
            </a:pPr>
            <a:r>
              <a:rPr lang="en-GB" sz="2400" i="1" dirty="0">
                <a:solidFill>
                  <a:schemeClr val="tx1"/>
                </a:solidFill>
                <a:latin typeface="Garamond" panose="02020404030301010803" pitchFamily="18" charset="0"/>
                <a:cs typeface="Calibri" panose="020F0502020204030204" pitchFamily="34" charset="0"/>
              </a:rPr>
              <a:t>The </a:t>
            </a:r>
            <a:r>
              <a:rPr lang="en-GB" sz="2400" i="1" dirty="0" err="1">
                <a:solidFill>
                  <a:schemeClr val="tx1"/>
                </a:solidFill>
                <a:latin typeface="Garamond" panose="02020404030301010803" pitchFamily="18" charset="0"/>
                <a:cs typeface="Calibri" panose="020F0502020204030204" pitchFamily="34" charset="0"/>
              </a:rPr>
              <a:t>Princesse</a:t>
            </a:r>
            <a:r>
              <a:rPr lang="en-GB" sz="2400" i="1" dirty="0">
                <a:solidFill>
                  <a:schemeClr val="tx1"/>
                </a:solidFill>
                <a:latin typeface="Garamond" panose="02020404030301010803" pitchFamily="18" charset="0"/>
                <a:cs typeface="Calibri" panose="020F0502020204030204" pitchFamily="34" charset="0"/>
              </a:rPr>
              <a:t> de </a:t>
            </a:r>
            <a:r>
              <a:rPr lang="en-GB" sz="2400" i="1" dirty="0" err="1">
                <a:solidFill>
                  <a:schemeClr val="tx1"/>
                </a:solidFill>
                <a:latin typeface="Garamond" panose="02020404030301010803" pitchFamily="18" charset="0"/>
                <a:cs typeface="Calibri" panose="020F0502020204030204" pitchFamily="34" charset="0"/>
              </a:rPr>
              <a:t>Clèves</a:t>
            </a:r>
            <a:r>
              <a:rPr lang="en-GB" sz="2400" dirty="0">
                <a:solidFill>
                  <a:schemeClr val="tx1"/>
                </a:solidFill>
                <a:latin typeface="Garamond" panose="02020404030301010803" pitchFamily="18" charset="0"/>
                <a:cs typeface="Calibri" panose="020F0502020204030204" pitchFamily="34" charset="0"/>
              </a:rPr>
              <a:t>, ed. and tr. Terence Cave (Oxford: Oxford University Press, 1992) </a:t>
            </a:r>
          </a:p>
          <a:p>
            <a:pPr>
              <a:lnSpc>
                <a:spcPct val="160000"/>
              </a:lnSpc>
            </a:pPr>
            <a:r>
              <a:rPr lang="en-GB" sz="2200" dirty="0">
                <a:solidFill>
                  <a:schemeClr val="tx1"/>
                </a:solidFill>
                <a:effectLst/>
                <a:latin typeface="Garamond" panose="02020404030301010803" pitchFamily="18" charset="0"/>
                <a:cs typeface="Calibri" panose="020F0502020204030204" pitchFamily="34" charset="0"/>
              </a:rPr>
              <a:t>First published in 1678 (court of Louis XIV)</a:t>
            </a:r>
          </a:p>
          <a:p>
            <a:pPr>
              <a:lnSpc>
                <a:spcPct val="160000"/>
              </a:lnSpc>
            </a:pPr>
            <a:r>
              <a:rPr lang="en-GB" sz="2200" dirty="0">
                <a:solidFill>
                  <a:schemeClr val="tx1"/>
                </a:solidFill>
                <a:latin typeface="Garamond" panose="02020404030301010803" pitchFamily="18" charset="0"/>
                <a:cs typeface="Calibri" panose="020F0502020204030204" pitchFamily="34" charset="0"/>
              </a:rPr>
              <a:t>A story of court intrigue and desire under the reign of Henri II (1519-1559)</a:t>
            </a:r>
          </a:p>
          <a:p>
            <a:pPr>
              <a:lnSpc>
                <a:spcPct val="160000"/>
              </a:lnSpc>
            </a:pPr>
            <a:r>
              <a:rPr lang="en-GB" sz="2200" dirty="0">
                <a:solidFill>
                  <a:schemeClr val="tx1"/>
                </a:solidFill>
                <a:latin typeface="Garamond" panose="02020404030301010803" pitchFamily="18" charset="0"/>
                <a:cs typeface="Calibri" panose="020F0502020204030204" pitchFamily="34" charset="0"/>
              </a:rPr>
              <a:t>Often considered to be the first ‘psychological novel’</a:t>
            </a:r>
            <a:endParaRPr lang="en-GB" sz="2200" dirty="0">
              <a:solidFill>
                <a:schemeClr val="tx1"/>
              </a:solidFill>
              <a:effectLst/>
              <a:latin typeface="Garamond" panose="02020404030301010803" pitchFamily="18" charset="0"/>
              <a:cs typeface="Calibri" panose="020F0502020204030204" pitchFamily="34" charset="0"/>
            </a:endParaRPr>
          </a:p>
          <a:p>
            <a:pPr marL="0" indent="0">
              <a:lnSpc>
                <a:spcPct val="160000"/>
              </a:lnSpc>
              <a:buNone/>
            </a:pPr>
            <a:endParaRPr lang="fr-FR" sz="2400" dirty="0">
              <a:solidFill>
                <a:schemeClr val="tx1"/>
              </a:solidFill>
              <a:effectLst/>
              <a:latin typeface="Garamond" panose="02020404030301010803" pitchFamily="18" charset="0"/>
              <a:cs typeface="Calibri" panose="020F0502020204030204" pitchFamily="34" charset="0"/>
            </a:endParaRPr>
          </a:p>
        </p:txBody>
      </p:sp>
      <p:pic>
        <p:nvPicPr>
          <p:cNvPr id="3074" name="Picture 2" descr="Image result for princesse de cleves terence cave">
            <a:extLst>
              <a:ext uri="{FF2B5EF4-FFF2-40B4-BE49-F238E27FC236}">
                <a16:creationId xmlns:a16="http://schemas.microsoft.com/office/drawing/2014/main" id="{A663AF6F-7D1D-664B-B9B3-843F06C28DEA}"/>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9470881" y="4061903"/>
            <a:ext cx="1795595" cy="2464575"/>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Image result for princesse de cleves jean mesnard">
            <a:extLst>
              <a:ext uri="{FF2B5EF4-FFF2-40B4-BE49-F238E27FC236}">
                <a16:creationId xmlns:a16="http://schemas.microsoft.com/office/drawing/2014/main" id="{008B8500-B614-7B40-A200-8669F269D396}"/>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9360044" y="561684"/>
            <a:ext cx="1795595" cy="31624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40443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99245" y="609600"/>
            <a:ext cx="8218281" cy="5818909"/>
          </a:xfrm>
        </p:spPr>
        <p:txBody>
          <a:bodyPr>
            <a:normAutofit fontScale="85000" lnSpcReduction="20000"/>
          </a:bodyPr>
          <a:lstStyle/>
          <a:p>
            <a:pPr marL="0" indent="0">
              <a:lnSpc>
                <a:spcPct val="170000"/>
              </a:lnSpc>
              <a:buNone/>
            </a:pPr>
            <a:r>
              <a:rPr lang="en-GB" dirty="0">
                <a:latin typeface="Garamond" panose="02020404030301010803" pitchFamily="18" charset="0"/>
                <a:cs typeface="Calibri" panose="020F0502020204030204" pitchFamily="34" charset="0"/>
              </a:rPr>
              <a:t>Gustave Flaubert, </a:t>
            </a:r>
            <a:r>
              <a:rPr lang="en-GB" i="1" dirty="0">
                <a:latin typeface="Garamond" panose="02020404030301010803" pitchFamily="18" charset="0"/>
                <a:cs typeface="Calibri" panose="020F0502020204030204" pitchFamily="34" charset="0"/>
              </a:rPr>
              <a:t>Trois Contes</a:t>
            </a:r>
            <a:r>
              <a:rPr lang="en-GB" dirty="0">
                <a:latin typeface="Garamond" panose="02020404030301010803" pitchFamily="18" charset="0"/>
                <a:cs typeface="Calibri" panose="020F0502020204030204" pitchFamily="34" charset="0"/>
              </a:rPr>
              <a:t>, ed. </a:t>
            </a:r>
            <a:r>
              <a:rPr lang="en-GB" dirty="0" err="1">
                <a:latin typeface="Garamond" panose="02020404030301010803" pitchFamily="18" charset="0"/>
                <a:cs typeface="Calibri" panose="020F0502020204030204" pitchFamily="34" charset="0"/>
              </a:rPr>
              <a:t>Hervé</a:t>
            </a:r>
            <a:r>
              <a:rPr lang="en-GB" dirty="0">
                <a:latin typeface="Garamond" panose="02020404030301010803" pitchFamily="18" charset="0"/>
                <a:cs typeface="Calibri" panose="020F0502020204030204" pitchFamily="34" charset="0"/>
              </a:rPr>
              <a:t> </a:t>
            </a:r>
            <a:r>
              <a:rPr lang="en-GB" dirty="0" err="1">
                <a:latin typeface="Garamond" panose="02020404030301010803" pitchFamily="18" charset="0"/>
                <a:cs typeface="Calibri" panose="020F0502020204030204" pitchFamily="34" charset="0"/>
              </a:rPr>
              <a:t>Alvado</a:t>
            </a:r>
            <a:r>
              <a:rPr lang="en-GB" dirty="0">
                <a:latin typeface="Garamond" panose="02020404030301010803" pitchFamily="18" charset="0"/>
                <a:cs typeface="Calibri" panose="020F0502020204030204" pitchFamily="34" charset="0"/>
              </a:rPr>
              <a:t> (Paris: Hachette, 2007) [FRE6006 students]</a:t>
            </a:r>
          </a:p>
          <a:p>
            <a:pPr marL="0" lvl="0" indent="0">
              <a:lnSpc>
                <a:spcPct val="170000"/>
              </a:lnSpc>
              <a:buNone/>
            </a:pPr>
            <a:r>
              <a:rPr lang="en-GB" i="1" dirty="0">
                <a:solidFill>
                  <a:schemeClr val="tx1"/>
                </a:solidFill>
                <a:latin typeface="Garamond" panose="02020404030301010803" pitchFamily="18" charset="0"/>
                <a:cs typeface="Calibri" panose="020F0502020204030204" pitchFamily="34" charset="0"/>
              </a:rPr>
              <a:t>Three Tales</a:t>
            </a:r>
            <a:r>
              <a:rPr lang="en-GB" dirty="0">
                <a:solidFill>
                  <a:schemeClr val="tx1"/>
                </a:solidFill>
                <a:latin typeface="Garamond" panose="02020404030301010803" pitchFamily="18" charset="0"/>
                <a:cs typeface="Calibri" panose="020F0502020204030204" pitchFamily="34" charset="0"/>
              </a:rPr>
              <a:t>, trans. Roger Whitehouse, ed. Geoffrey Wall (London: Penguin, 2005)</a:t>
            </a:r>
          </a:p>
          <a:p>
            <a:pPr>
              <a:lnSpc>
                <a:spcPct val="170000"/>
              </a:lnSpc>
            </a:pPr>
            <a:r>
              <a:rPr lang="en-GB" sz="2600" dirty="0">
                <a:solidFill>
                  <a:schemeClr val="tx1"/>
                </a:solidFill>
                <a:latin typeface="Garamond" panose="02020404030301010803" pitchFamily="18" charset="0"/>
                <a:cs typeface="Calibri" panose="020F0502020204030204" pitchFamily="34" charset="0"/>
              </a:rPr>
              <a:t>First published in 1877.</a:t>
            </a:r>
          </a:p>
          <a:p>
            <a:pPr>
              <a:lnSpc>
                <a:spcPct val="170000"/>
              </a:lnSpc>
            </a:pPr>
            <a:r>
              <a:rPr lang="en-GB" sz="2600" dirty="0">
                <a:solidFill>
                  <a:schemeClr val="tx1"/>
                </a:solidFill>
                <a:latin typeface="Garamond" panose="02020404030301010803" pitchFamily="18" charset="0"/>
                <a:cs typeface="Calibri" panose="020F0502020204030204" pitchFamily="34" charset="0"/>
              </a:rPr>
              <a:t>Contains ‘Un </a:t>
            </a:r>
            <a:r>
              <a:rPr lang="en-GB" sz="2600" dirty="0" err="1">
                <a:solidFill>
                  <a:schemeClr val="tx1"/>
                </a:solidFill>
                <a:latin typeface="Garamond" panose="02020404030301010803" pitchFamily="18" charset="0"/>
                <a:cs typeface="Calibri" panose="020F0502020204030204" pitchFamily="34" charset="0"/>
              </a:rPr>
              <a:t>cœur</a:t>
            </a:r>
            <a:r>
              <a:rPr lang="en-GB" sz="2600" dirty="0">
                <a:solidFill>
                  <a:schemeClr val="tx1"/>
                </a:solidFill>
                <a:latin typeface="Garamond" panose="02020404030301010803" pitchFamily="18" charset="0"/>
                <a:cs typeface="Calibri" panose="020F0502020204030204" pitchFamily="34" charset="0"/>
              </a:rPr>
              <a:t> simple’ (A Simple Heart), ‘La </a:t>
            </a:r>
            <a:r>
              <a:rPr lang="en-GB" sz="2600" dirty="0" err="1">
                <a:solidFill>
                  <a:schemeClr val="tx1"/>
                </a:solidFill>
                <a:latin typeface="Garamond" panose="02020404030301010803" pitchFamily="18" charset="0"/>
                <a:cs typeface="Calibri" panose="020F0502020204030204" pitchFamily="34" charset="0"/>
              </a:rPr>
              <a:t>Légende</a:t>
            </a:r>
            <a:r>
              <a:rPr lang="en-GB" sz="2600" dirty="0">
                <a:solidFill>
                  <a:schemeClr val="tx1"/>
                </a:solidFill>
                <a:latin typeface="Garamond" panose="02020404030301010803" pitchFamily="18" charset="0"/>
                <a:cs typeface="Calibri" panose="020F0502020204030204" pitchFamily="34" charset="0"/>
              </a:rPr>
              <a:t> de Saint Julien </a:t>
            </a:r>
            <a:r>
              <a:rPr lang="en-GB" sz="2600" dirty="0" err="1">
                <a:solidFill>
                  <a:schemeClr val="tx1"/>
                </a:solidFill>
                <a:latin typeface="Garamond" panose="02020404030301010803" pitchFamily="18" charset="0"/>
                <a:cs typeface="Calibri" panose="020F0502020204030204" pitchFamily="34" charset="0"/>
              </a:rPr>
              <a:t>l’Hospitalier</a:t>
            </a:r>
            <a:r>
              <a:rPr lang="en-GB" sz="2600" dirty="0">
                <a:solidFill>
                  <a:schemeClr val="tx1"/>
                </a:solidFill>
                <a:latin typeface="Garamond" panose="02020404030301010803" pitchFamily="18" charset="0"/>
                <a:cs typeface="Calibri" panose="020F0502020204030204" pitchFamily="34" charset="0"/>
              </a:rPr>
              <a:t>’ (The Legend of Saint Julian </a:t>
            </a:r>
            <a:r>
              <a:rPr lang="en-GB" sz="2600" dirty="0" err="1">
                <a:solidFill>
                  <a:schemeClr val="tx1"/>
                </a:solidFill>
                <a:latin typeface="Garamond" panose="02020404030301010803" pitchFamily="18" charset="0"/>
                <a:cs typeface="Calibri" panose="020F0502020204030204" pitchFamily="34" charset="0"/>
              </a:rPr>
              <a:t>Hospitator</a:t>
            </a:r>
            <a:r>
              <a:rPr lang="en-GB" sz="2600" dirty="0">
                <a:solidFill>
                  <a:schemeClr val="tx1"/>
                </a:solidFill>
                <a:latin typeface="Garamond" panose="02020404030301010803" pitchFamily="18" charset="0"/>
                <a:cs typeface="Calibri" panose="020F0502020204030204" pitchFamily="34" charset="0"/>
              </a:rPr>
              <a:t>) and ‘</a:t>
            </a:r>
            <a:r>
              <a:rPr lang="en-GB" sz="2600" dirty="0" err="1">
                <a:solidFill>
                  <a:schemeClr val="tx1"/>
                </a:solidFill>
                <a:latin typeface="Garamond" panose="02020404030301010803" pitchFamily="18" charset="0"/>
                <a:cs typeface="Calibri" panose="020F0502020204030204" pitchFamily="34" charset="0"/>
              </a:rPr>
              <a:t>Hérodias</a:t>
            </a:r>
            <a:r>
              <a:rPr lang="en-GB" sz="2600" dirty="0">
                <a:solidFill>
                  <a:schemeClr val="tx1"/>
                </a:solidFill>
                <a:latin typeface="Garamond" panose="02020404030301010803" pitchFamily="18" charset="0"/>
                <a:cs typeface="Calibri" panose="020F0502020204030204" pitchFamily="34" charset="0"/>
              </a:rPr>
              <a:t>’.</a:t>
            </a:r>
          </a:p>
          <a:p>
            <a:pPr>
              <a:lnSpc>
                <a:spcPct val="170000"/>
              </a:lnSpc>
            </a:pPr>
            <a:r>
              <a:rPr lang="en-GB" sz="2600" dirty="0">
                <a:solidFill>
                  <a:schemeClr val="tx1"/>
                </a:solidFill>
                <a:effectLst/>
                <a:latin typeface="Garamond" panose="02020404030301010803" pitchFamily="18" charset="0"/>
                <a:cs typeface="Calibri" panose="020F0502020204030204" pitchFamily="34" charset="0"/>
              </a:rPr>
              <a:t>Meticulously crafted short stories connected loosely by themes of faith, suffering and desire. </a:t>
            </a:r>
          </a:p>
        </p:txBody>
      </p:sp>
      <p:pic>
        <p:nvPicPr>
          <p:cNvPr id="4098" name="Picture 2" descr="Related image">
            <a:extLst>
              <a:ext uri="{FF2B5EF4-FFF2-40B4-BE49-F238E27FC236}">
                <a16:creationId xmlns:a16="http://schemas.microsoft.com/office/drawing/2014/main" id="{718DC9CC-2105-9C44-A603-FEDF144A24F3}"/>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8817113" y="3292997"/>
            <a:ext cx="1812256" cy="2793478"/>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Image result for gustave flaubert trois contes Hachette">
            <a:extLst>
              <a:ext uri="{FF2B5EF4-FFF2-40B4-BE49-F238E27FC236}">
                <a16:creationId xmlns:a16="http://schemas.microsoft.com/office/drawing/2014/main" id="{2DAAB05F-B4C5-1849-B06C-C58930713777}"/>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817113" y="420116"/>
            <a:ext cx="1684200" cy="27609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9283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540327"/>
            <a:ext cx="10744200" cy="5650924"/>
          </a:xfrm>
        </p:spPr>
        <p:txBody>
          <a:bodyPr>
            <a:normAutofit/>
          </a:bodyPr>
          <a:lstStyle/>
          <a:p>
            <a:pPr marL="0" indent="0">
              <a:lnSpc>
                <a:spcPct val="150000"/>
              </a:lnSpc>
              <a:buNone/>
            </a:pPr>
            <a:r>
              <a:rPr lang="en-GB" sz="2400" dirty="0">
                <a:solidFill>
                  <a:schemeClr val="tx1"/>
                </a:solidFill>
                <a:latin typeface="Garamond" panose="02020404030301010803" pitchFamily="18" charset="0"/>
                <a:cs typeface="Calibri" panose="020F0502020204030204" pitchFamily="34" charset="0"/>
              </a:rPr>
              <a:t>Assessment</a:t>
            </a:r>
            <a:endParaRPr lang="en-GB" sz="2400" u="sng" dirty="0">
              <a:solidFill>
                <a:schemeClr val="tx1"/>
              </a:solidFill>
              <a:latin typeface="Garamond" panose="02020404030301010803" pitchFamily="18" charset="0"/>
              <a:cs typeface="Calibri" panose="020F0502020204030204" pitchFamily="34" charset="0"/>
            </a:endParaRPr>
          </a:p>
          <a:p>
            <a:pPr marL="0" indent="0">
              <a:lnSpc>
                <a:spcPct val="150000"/>
              </a:lnSpc>
              <a:buNone/>
            </a:pPr>
            <a:r>
              <a:rPr lang="en-GB" sz="2200" u="sng" dirty="0">
                <a:solidFill>
                  <a:schemeClr val="tx1"/>
                </a:solidFill>
                <a:latin typeface="Garamond" panose="02020404030301010803" pitchFamily="18" charset="0"/>
                <a:cs typeface="Calibri" panose="020F0502020204030204" pitchFamily="34" charset="0"/>
              </a:rPr>
              <a:t>Assignment 1</a:t>
            </a:r>
          </a:p>
          <a:p>
            <a:pPr marL="0" indent="0">
              <a:lnSpc>
                <a:spcPct val="150000"/>
              </a:lnSpc>
              <a:buNone/>
            </a:pPr>
            <a:r>
              <a:rPr lang="en-GB" sz="2200" dirty="0">
                <a:solidFill>
                  <a:schemeClr val="tx1"/>
                </a:solidFill>
                <a:latin typeface="Garamond" panose="02020404030301010803" pitchFamily="18" charset="0"/>
                <a:cs typeface="Calibri" panose="020F0502020204030204" pitchFamily="34" charset="0"/>
              </a:rPr>
              <a:t>1500-word narratological analysis (40%) due Sunday 14</a:t>
            </a:r>
            <a:r>
              <a:rPr lang="en-GB" sz="2200" baseline="30000" dirty="0">
                <a:solidFill>
                  <a:schemeClr val="tx1"/>
                </a:solidFill>
                <a:latin typeface="Garamond" panose="02020404030301010803" pitchFamily="18" charset="0"/>
                <a:cs typeface="Calibri" panose="020F0502020204030204" pitchFamily="34" charset="0"/>
              </a:rPr>
              <a:t>th</a:t>
            </a:r>
            <a:r>
              <a:rPr lang="en-GB" sz="2200" dirty="0">
                <a:solidFill>
                  <a:schemeClr val="tx1"/>
                </a:solidFill>
                <a:latin typeface="Garamond" panose="02020404030301010803" pitchFamily="18" charset="0"/>
                <a:cs typeface="Calibri" panose="020F0502020204030204" pitchFamily="34" charset="0"/>
              </a:rPr>
              <a:t> November 23:55 (end of Study Week)</a:t>
            </a:r>
          </a:p>
          <a:p>
            <a:pPr marL="0" indent="0">
              <a:lnSpc>
                <a:spcPct val="150000"/>
              </a:lnSpc>
              <a:buNone/>
            </a:pPr>
            <a:r>
              <a:rPr lang="en-GB" sz="2200" u="sng" dirty="0">
                <a:solidFill>
                  <a:schemeClr val="tx1"/>
                </a:solidFill>
                <a:latin typeface="Garamond" panose="02020404030301010803" pitchFamily="18" charset="0"/>
                <a:cs typeface="Calibri" panose="020F0502020204030204" pitchFamily="34" charset="0"/>
              </a:rPr>
              <a:t>Assignment 2</a:t>
            </a:r>
          </a:p>
          <a:p>
            <a:pPr marL="0" indent="0">
              <a:lnSpc>
                <a:spcPct val="150000"/>
              </a:lnSpc>
              <a:buNone/>
            </a:pPr>
            <a:r>
              <a:rPr lang="en-GB" sz="2200" dirty="0">
                <a:solidFill>
                  <a:schemeClr val="tx1"/>
                </a:solidFill>
                <a:latin typeface="Garamond" panose="02020404030301010803" pitchFamily="18" charset="0"/>
                <a:cs typeface="Calibri" panose="020F0502020204030204" pitchFamily="34" charset="0"/>
              </a:rPr>
              <a:t>2500-word creative exercise and reflective commentary (60%) due Sunday 9</a:t>
            </a:r>
            <a:r>
              <a:rPr lang="en-GB" sz="2200" baseline="30000" dirty="0">
                <a:solidFill>
                  <a:schemeClr val="tx1"/>
                </a:solidFill>
                <a:latin typeface="Garamond" panose="02020404030301010803" pitchFamily="18" charset="0"/>
                <a:cs typeface="Calibri" panose="020F0502020204030204" pitchFamily="34" charset="0"/>
              </a:rPr>
              <a:t>th</a:t>
            </a:r>
            <a:r>
              <a:rPr lang="en-GB" sz="2200" dirty="0">
                <a:solidFill>
                  <a:schemeClr val="tx1"/>
                </a:solidFill>
                <a:latin typeface="Garamond" panose="02020404030301010803" pitchFamily="18" charset="0"/>
                <a:cs typeface="Calibri" panose="020F0502020204030204" pitchFamily="34" charset="0"/>
              </a:rPr>
              <a:t> January 23:55</a:t>
            </a:r>
          </a:p>
          <a:p>
            <a:pPr marL="0" indent="0">
              <a:lnSpc>
                <a:spcPct val="150000"/>
              </a:lnSpc>
              <a:buNone/>
            </a:pPr>
            <a:r>
              <a:rPr lang="en-GB" sz="2200" i="1" dirty="0">
                <a:solidFill>
                  <a:schemeClr val="tx1"/>
                </a:solidFill>
                <a:latin typeface="Garamond" panose="02020404030301010803" pitchFamily="18" charset="0"/>
                <a:cs typeface="Calibri" panose="020F0502020204030204" pitchFamily="34" charset="0"/>
              </a:rPr>
              <a:t>FRE6006 students are required to write the creative exercise in French and reflective commentary in English. </a:t>
            </a:r>
          </a:p>
          <a:p>
            <a:pPr>
              <a:lnSpc>
                <a:spcPct val="150000"/>
              </a:lnSpc>
            </a:pPr>
            <a:endParaRPr lang="en-GB" dirty="0">
              <a:solidFill>
                <a:schemeClr val="tx1"/>
              </a:solidFill>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9613026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3203</TotalTime>
  <Words>2585</Words>
  <Application>Microsoft Macintosh PowerPoint</Application>
  <PresentationFormat>Widescreen</PresentationFormat>
  <Paragraphs>160</Paragraphs>
  <Slides>26</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Garamond</vt:lpstr>
      <vt:lpstr>Source Sans Pro</vt:lpstr>
      <vt:lpstr>Office Theme</vt:lpstr>
      <vt:lpstr>COM6006 / FRE6006  Narrative in Theory and Practice: Analysing and Creatively Responding to French Literature Through the Ages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Shlomith Rimmon-Kenan, Narrative Fiction: Contemporary Poetics </vt:lpstr>
      <vt:lpstr>PowerPoint Presentation</vt:lpstr>
      <vt:lpstr>PowerPoint Presentation</vt:lpstr>
      <vt:lpstr>Preparation for next week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COM6006 / FRE6006 Narrative in Theory and Practice:  Analysing and Creatively Responding to French Literature Through the Ages </dc:title>
  <dc:creator>Mason, Richard</dc:creator>
  <cp:lastModifiedBy>Richard Mason</cp:lastModifiedBy>
  <cp:revision>48</cp:revision>
  <cp:lastPrinted>2019-09-24T09:29:06Z</cp:lastPrinted>
  <dcterms:created xsi:type="dcterms:W3CDTF">2019-09-23T22:47:19Z</dcterms:created>
  <dcterms:modified xsi:type="dcterms:W3CDTF">2021-09-30T09:44:25Z</dcterms:modified>
</cp:coreProperties>
</file>