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280" r:id="rId5"/>
    <p:sldId id="351" r:id="rId6"/>
    <p:sldId id="421" r:id="rId7"/>
    <p:sldId id="423" r:id="rId8"/>
    <p:sldId id="386" r:id="rId9"/>
    <p:sldId id="388" r:id="rId10"/>
    <p:sldId id="389" r:id="rId11"/>
    <p:sldId id="422" r:id="rId12"/>
    <p:sldId id="435" r:id="rId13"/>
    <p:sldId id="442" r:id="rId14"/>
    <p:sldId id="426" r:id="rId15"/>
    <p:sldId id="383" r:id="rId16"/>
    <p:sldId id="443" r:id="rId17"/>
    <p:sldId id="444" r:id="rId18"/>
    <p:sldId id="445" r:id="rId19"/>
    <p:sldId id="447" r:id="rId20"/>
    <p:sldId id="446" r:id="rId21"/>
    <p:sldId id="448" r:id="rId22"/>
    <p:sldId id="449" r:id="rId23"/>
    <p:sldId id="450" r:id="rId24"/>
    <p:sldId id="451" r:id="rId25"/>
    <p:sldId id="425" r:id="rId26"/>
    <p:sldId id="436" r:id="rId27"/>
    <p:sldId id="452" r:id="rId28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4">
          <p15:clr>
            <a:srgbClr val="A4A3A4"/>
          </p15:clr>
        </p15:guide>
        <p15:guide id="4" orient="horz" pos="555">
          <p15:clr>
            <a:srgbClr val="A4A3A4"/>
          </p15:clr>
        </p15:guide>
        <p15:guide id="5" orient="horz" pos="900">
          <p15:clr>
            <a:srgbClr val="A4A3A4"/>
          </p15:clr>
        </p15:guide>
        <p15:guide id="6" orient="horz" pos="3655">
          <p15:clr>
            <a:srgbClr val="A4A3A4"/>
          </p15:clr>
        </p15:guide>
        <p15:guide id="7" pos="318">
          <p15:clr>
            <a:srgbClr val="A4A3A4"/>
          </p15:clr>
        </p15:guide>
        <p15:guide id="8" pos="5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8CF"/>
    <a:srgbClr val="658190"/>
    <a:srgbClr val="094A8B"/>
    <a:srgbClr val="3333CC"/>
    <a:srgbClr val="004A8B"/>
    <a:srgbClr val="BC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774" autoAdjust="0"/>
  </p:normalViewPr>
  <p:slideViewPr>
    <p:cSldViewPr snapToGrid="0" snapToObjects="1">
      <p:cViewPr varScale="1">
        <p:scale>
          <a:sx n="56" d="100"/>
          <a:sy n="56" d="100"/>
        </p:scale>
        <p:origin x="1604" y="44"/>
      </p:cViewPr>
      <p:guideLst>
        <p:guide orient="horz" pos="1620"/>
        <p:guide pos="2880"/>
        <p:guide orient="horz" pos="324"/>
        <p:guide orient="horz" pos="555"/>
        <p:guide orient="horz" pos="900"/>
        <p:guide orient="horz" pos="3655"/>
        <p:guide pos="318"/>
        <p:guide pos="54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104A58E1-3D30-4150-83B2-D3545080C087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B798712A-46C4-43A4-8DB1-72964A591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1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D157F7B8-6B3B-4964-A7D7-1224FB4B24B9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5" tIns="47373" rIns="94745" bIns="47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80"/>
          </a:xfrm>
          <a:prstGeom prst="rect">
            <a:avLst/>
          </a:prstGeom>
        </p:spPr>
        <p:txBody>
          <a:bodyPr vert="horz" lIns="94745" tIns="47373" rIns="94745" bIns="47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0AFCF9F9-1DDC-4987-B707-0CCEC936E2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9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18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56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83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79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85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78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97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6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54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32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9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40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201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7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471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7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4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5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5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0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10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82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9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4A8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10" name="Picture 9" descr="Crown_right_half.png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1" b="88300"/>
          <a:stretch/>
        </p:blipFill>
        <p:spPr>
          <a:xfrm>
            <a:off x="1" y="6501341"/>
            <a:ext cx="3666145" cy="7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0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5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9" name="Picture 8" descr="Untitled-1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"/>
          <a:stretch/>
        </p:blipFill>
        <p:spPr>
          <a:xfrm>
            <a:off x="0" y="5980014"/>
            <a:ext cx="9144000" cy="887139"/>
          </a:xfrm>
          <a:prstGeom prst="rect">
            <a:avLst/>
          </a:prstGeom>
        </p:spPr>
      </p:pic>
      <p:pic>
        <p:nvPicPr>
          <p:cNvPr id="10" name="Picture 6" descr="QMUL_Logo_Whit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0" y="6216020"/>
            <a:ext cx="1553671" cy="41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2532806" y="6238917"/>
            <a:ext cx="244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www.maths.qmul.ac.uk</a:t>
            </a:r>
          </a:p>
        </p:txBody>
      </p:sp>
    </p:spTree>
    <p:extLst>
      <p:ext uri="{BB962C8B-B14F-4D97-AF65-F5344CB8AC3E}">
        <p14:creationId xmlns:p14="http://schemas.microsoft.com/office/powerpoint/2010/main" val="7802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masimba-zata-902b8511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0100" y="3076856"/>
            <a:ext cx="7543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37931725" indent="-37474525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FFFFFF"/>
                </a:solidFill>
                <a:latin typeface="Tahoma" charset="0"/>
                <a:cs typeface="Tahoma" charset="0"/>
              </a:rPr>
              <a:t>MTH 4112: Semester B, Lecture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800" b="1" dirty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Masimba Zata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30 January 2024</a:t>
            </a:r>
            <a:endParaRPr lang="en-GB" altLang="en-US" sz="2000" dirty="0">
              <a:solidFill>
                <a:srgbClr val="FFFFFF"/>
              </a:solidFill>
              <a:latin typeface="Tahoma" charset="0"/>
              <a:cs typeface="Tahoma" charset="0"/>
            </a:endParaRPr>
          </a:p>
        </p:txBody>
      </p:sp>
      <p:pic>
        <p:nvPicPr>
          <p:cNvPr id="5" name="Picture 6" descr="QMUL_Logo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19" y="991362"/>
            <a:ext cx="6158761" cy="164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77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Part-time Commitments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Non-Executive Director (a.k.a. Member of Council) at the IFoA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Chair of the Board at the IFoA Foundation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+mn-lt"/>
              </a:rPr>
              <a:t>Visiting Lecturer at Queen </a:t>
            </a:r>
            <a:r>
              <a:rPr lang="en-US" sz="3000" dirty="0"/>
              <a:t>Mary!</a:t>
            </a:r>
            <a:endParaRPr lang="en-US" sz="3000" dirty="0">
              <a:latin typeface="+mn-lt"/>
            </a:endParaRPr>
          </a:p>
          <a:p>
            <a:pPr marL="457200" lvl="1" indent="0">
              <a:buNone/>
            </a:pPr>
            <a:endParaRPr lang="en-GB" sz="1700" dirty="0"/>
          </a:p>
          <a:p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31810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AN ACTUARY?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5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15879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199FBF"/>
                </a:solidFill>
                <a:latin typeface="Arial" panose="020B0604020202020204" pitchFamily="34" charset="0"/>
              </a:rPr>
              <a:t>PART SUPER-HERO. PART FORTUNE-TELLER. </a:t>
            </a:r>
            <a:r>
              <a:rPr lang="en-US" altLang="en-US" sz="2800" b="1" dirty="0">
                <a:solidFill>
                  <a:srgbClr val="199FBF"/>
                </a:solidFill>
                <a:latin typeface="Arial" panose="020B0604020202020204" pitchFamily="34" charset="0"/>
              </a:rPr>
              <a:t>PART TRUSTED ADVISOR.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A1C4B-4540-4068-B4FF-7A17BEB93D17}"/>
              </a:ext>
            </a:extLst>
          </p:cNvPr>
          <p:cNvSpPr txBox="1">
            <a:spLocks/>
          </p:cNvSpPr>
          <p:nvPr/>
        </p:nvSpPr>
        <p:spPr>
          <a:xfrm>
            <a:off x="0" y="1839966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000" dirty="0"/>
              <a:t>Actuaries are experts in: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Evaluating the likelihood of future events—using numbers, not crystal balls.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endParaRPr lang="en-US" sz="3000" dirty="0"/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Designing creative ways to reduce the likelihood of undesirable events.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endParaRPr lang="en-US" sz="3000" dirty="0"/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Decreasing the impact of undesirable events that do occur.</a:t>
            </a:r>
          </a:p>
          <a:p>
            <a:pPr marL="457200" lvl="1" indent="0">
              <a:buNone/>
            </a:pPr>
            <a:endParaRPr lang="en-GB" sz="1700" dirty="0"/>
          </a:p>
          <a:p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73668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15879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199FBF"/>
                </a:solidFill>
                <a:latin typeface="Arial" panose="020B0604020202020204" pitchFamily="34" charset="0"/>
              </a:rPr>
              <a:t>What do Actuaries do?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A1C4B-4540-4068-B4FF-7A17BEB93D17}"/>
              </a:ext>
            </a:extLst>
          </p:cNvPr>
          <p:cNvSpPr txBox="1">
            <a:spLocks/>
          </p:cNvSpPr>
          <p:nvPr/>
        </p:nvSpPr>
        <p:spPr>
          <a:xfrm>
            <a:off x="0" y="1839966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000" b="1" dirty="0"/>
              <a:t>Manage Risk!	</a:t>
            </a:r>
            <a:r>
              <a:rPr lang="en-US" sz="3000" dirty="0"/>
              <a:t>	</a:t>
            </a:r>
          </a:p>
          <a:p>
            <a:pPr marL="45720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199FBF"/>
              </a:buClr>
              <a:buNone/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Actuaries use a combination of strong analytical skills, business knowledge, and understanding of human behavior to manage today's complex risks facing our society.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None/>
              <a:defRPr/>
            </a:pPr>
            <a:endParaRPr lang="en-US" sz="3000" dirty="0"/>
          </a:p>
          <a:p>
            <a:pPr marL="457200" lvl="1" indent="0">
              <a:buNone/>
            </a:pPr>
            <a:endParaRPr lang="en-GB" sz="1700" dirty="0"/>
          </a:p>
          <a:p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162929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15879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199FBF"/>
                </a:solidFill>
                <a:latin typeface="Arial" panose="020B0604020202020204" pitchFamily="34" charset="0"/>
              </a:rPr>
              <a:t>What’s Risk Got to do with it?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A1C4B-4540-4068-B4FF-7A17BEB93D17}"/>
              </a:ext>
            </a:extLst>
          </p:cNvPr>
          <p:cNvSpPr txBox="1">
            <a:spLocks/>
          </p:cNvSpPr>
          <p:nvPr/>
        </p:nvSpPr>
        <p:spPr>
          <a:xfrm>
            <a:off x="0" y="1839966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000" b="1" dirty="0"/>
              <a:t>What is Risk?	</a:t>
            </a:r>
            <a:r>
              <a:rPr lang="en-US" sz="3000" dirty="0"/>
              <a:t>	</a:t>
            </a:r>
          </a:p>
          <a:p>
            <a:pPr marL="4617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Risk is the chance that an undesirable event will occur,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but risk is also an opportunity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That's where actuaries come in!</a:t>
            </a:r>
            <a:endParaRPr lang="en-US" sz="3000" dirty="0"/>
          </a:p>
          <a:p>
            <a:pPr marL="457200" lvl="1" indent="0">
              <a:buNone/>
            </a:pPr>
            <a:endParaRPr lang="en-GB" sz="1700" dirty="0"/>
          </a:p>
          <a:p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871582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TURN!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4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 Insurance Pricing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985A5-B618-4A3C-8EF7-22114EAF7C0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beanactuary.org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2CCB-D0B9-40EE-BCFA-AEAE13DC2D8A}"/>
              </a:ext>
            </a:extLst>
          </p:cNvPr>
          <p:cNvSpPr txBox="1"/>
          <p:nvPr/>
        </p:nvSpPr>
        <p:spPr>
          <a:xfrm>
            <a:off x="766763" y="1641475"/>
            <a:ext cx="3751262" cy="3811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sng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99FBF"/>
                </a:solidFill>
                <a:latin typeface="Arial"/>
                <a:cs typeface="Arial"/>
              </a:rPr>
              <a:t>BACKGROUND</a:t>
            </a:r>
            <a:r>
              <a:rPr lang="en-US" sz="2000" dirty="0">
                <a:solidFill>
                  <a:srgbClr val="199FBF"/>
                </a:solidFill>
                <a:latin typeface="Arial"/>
                <a:cs typeface="Arial"/>
              </a:rPr>
              <a:t>: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99FBF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ABC Insurance Company insures 1,000 eighteen-year-old drivers.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99FBF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Assume 300 of the 1,000 have accidents within a year.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99FBF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Assume the average repair cost for each accident is £500.</a:t>
            </a:r>
          </a:p>
        </p:txBody>
      </p:sp>
      <p:pic>
        <p:nvPicPr>
          <p:cNvPr id="13" name="Picture 2" descr="call out.jpg">
            <a:extLst>
              <a:ext uri="{FF2B5EF4-FFF2-40B4-BE49-F238E27FC236}">
                <a16:creationId xmlns:a16="http://schemas.microsoft.com/office/drawing/2014/main" id="{25EE9613-00F5-4F36-B50C-BFA9B57B1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2"/>
          <a:stretch>
            <a:fillRect/>
          </a:stretch>
        </p:blipFill>
        <p:spPr bwMode="auto">
          <a:xfrm>
            <a:off x="4414838" y="1671638"/>
            <a:ext cx="41814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D05ED4-B59E-439C-8D8B-A58F9A25E922}"/>
              </a:ext>
            </a:extLst>
          </p:cNvPr>
          <p:cNvSpPr txBox="1"/>
          <p:nvPr/>
        </p:nvSpPr>
        <p:spPr>
          <a:xfrm>
            <a:off x="5497513" y="2333625"/>
            <a:ext cx="27559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QUESTION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  WHAT IS THE MINIMUM PREMIUM THAT ABC SHOULD CHARGE AN 18-YEAR-OLD FOR A 1-YEAR CAR INSURANCE POLICY?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E4D53E-585E-4CE0-A370-64A004370563}"/>
              </a:ext>
            </a:extLst>
          </p:cNvPr>
          <p:cNvCxnSpPr/>
          <p:nvPr/>
        </p:nvCxnSpPr>
        <p:spPr>
          <a:xfrm>
            <a:off x="4762500" y="1671638"/>
            <a:ext cx="0" cy="3865562"/>
          </a:xfrm>
          <a:prstGeom prst="line">
            <a:avLst/>
          </a:prstGeom>
          <a:ln w="12700" cmpd="sng"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925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 Insurance Pricing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985A5-B618-4A3C-8EF7-22114EAF7C0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beanactuary.org</a:t>
            </a:r>
          </a:p>
        </p:txBody>
      </p:sp>
      <p:pic>
        <p:nvPicPr>
          <p:cNvPr id="16" name="Picture 2" descr="call out.jpg">
            <a:extLst>
              <a:ext uri="{FF2B5EF4-FFF2-40B4-BE49-F238E27FC236}">
                <a16:creationId xmlns:a16="http://schemas.microsoft.com/office/drawing/2014/main" id="{60965190-9C37-4065-8D09-7822AABA4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2"/>
          <a:stretch>
            <a:fillRect/>
          </a:stretch>
        </p:blipFill>
        <p:spPr bwMode="auto">
          <a:xfrm>
            <a:off x="4414838" y="1671638"/>
            <a:ext cx="41814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3D4274-56EA-42A7-84F7-009FC3EF0397}"/>
              </a:ext>
            </a:extLst>
          </p:cNvPr>
          <p:cNvSpPr txBox="1"/>
          <p:nvPr/>
        </p:nvSpPr>
        <p:spPr>
          <a:xfrm>
            <a:off x="766763" y="1641475"/>
            <a:ext cx="3751262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sng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99FBF"/>
                </a:solidFill>
                <a:latin typeface="Arial"/>
                <a:cs typeface="Arial"/>
              </a:rPr>
              <a:t>SOLUTION</a:t>
            </a:r>
            <a:r>
              <a:rPr lang="en-US" sz="2000" dirty="0">
                <a:solidFill>
                  <a:srgbClr val="199FBF"/>
                </a:solidFill>
                <a:latin typeface="Arial"/>
                <a:cs typeface="Arial"/>
              </a:rPr>
              <a:t>: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At a minimum, the total premiums collected must equal the total cost of the accidents.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Estimated cost of the accidents: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300 × £500 = £150,000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Minimum premium for each driver: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£150,000 ÷ 1,000 = £150</a:t>
            </a:r>
          </a:p>
        </p:txBody>
      </p:sp>
      <p:pic>
        <p:nvPicPr>
          <p:cNvPr id="19" name="Picture 2" descr="call out.jpg">
            <a:extLst>
              <a:ext uri="{FF2B5EF4-FFF2-40B4-BE49-F238E27FC236}">
                <a16:creationId xmlns:a16="http://schemas.microsoft.com/office/drawing/2014/main" id="{852E7729-AFE1-4B34-8D81-96DA1952B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2"/>
          <a:stretch>
            <a:fillRect/>
          </a:stretch>
        </p:blipFill>
        <p:spPr bwMode="auto">
          <a:xfrm>
            <a:off x="4414838" y="1671638"/>
            <a:ext cx="41814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AE8E3A8-6DD4-49BA-B7B1-2A775E83ED8B}"/>
              </a:ext>
            </a:extLst>
          </p:cNvPr>
          <p:cNvSpPr txBox="1"/>
          <p:nvPr/>
        </p:nvSpPr>
        <p:spPr>
          <a:xfrm>
            <a:off x="5497513" y="2333625"/>
            <a:ext cx="2755900" cy="136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Futura Book"/>
              </a:rPr>
              <a:t>CHALLENGE: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Futura Book"/>
              </a:rPr>
              <a:t>SHOULD ABC CHARGE MORE THAN THIS PREMIUM?  IF SO, WHY?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F5B1B27-A104-4E25-8774-D08E8E110E99}"/>
              </a:ext>
            </a:extLst>
          </p:cNvPr>
          <p:cNvCxnSpPr/>
          <p:nvPr/>
        </p:nvCxnSpPr>
        <p:spPr>
          <a:xfrm>
            <a:off x="4762500" y="1671638"/>
            <a:ext cx="0" cy="3865562"/>
          </a:xfrm>
          <a:prstGeom prst="line">
            <a:avLst/>
          </a:prstGeom>
          <a:ln w="12700" cmpd="sng"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178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 Insurance Pricing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985A5-B618-4A3C-8EF7-22114EAF7C0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beanactuary.org</a:t>
            </a:r>
          </a:p>
        </p:txBody>
      </p:sp>
      <p:pic>
        <p:nvPicPr>
          <p:cNvPr id="10" name="Picture 2" descr="call out.jpg">
            <a:extLst>
              <a:ext uri="{FF2B5EF4-FFF2-40B4-BE49-F238E27FC236}">
                <a16:creationId xmlns:a16="http://schemas.microsoft.com/office/drawing/2014/main" id="{72C8A39A-2145-420E-8C64-4A3F5F26C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2"/>
          <a:stretch>
            <a:fillRect/>
          </a:stretch>
        </p:blipFill>
        <p:spPr bwMode="auto">
          <a:xfrm>
            <a:off x="4414838" y="1671638"/>
            <a:ext cx="41814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DE6B79-F883-4719-871C-AAC31F393A41}"/>
              </a:ext>
            </a:extLst>
          </p:cNvPr>
          <p:cNvSpPr txBox="1"/>
          <p:nvPr/>
        </p:nvSpPr>
        <p:spPr>
          <a:xfrm>
            <a:off x="766763" y="1641475"/>
            <a:ext cx="3751262" cy="3473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sng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99FBF"/>
                </a:solidFill>
                <a:latin typeface="Arial"/>
                <a:cs typeface="Arial"/>
              </a:rPr>
              <a:t>BACKGROUND</a:t>
            </a:r>
            <a:r>
              <a:rPr lang="en-US" sz="2000" dirty="0">
                <a:solidFill>
                  <a:srgbClr val="199FBF"/>
                </a:solidFill>
                <a:latin typeface="Arial"/>
                <a:cs typeface="Arial"/>
              </a:rPr>
              <a:t>:</a:t>
            </a:r>
          </a:p>
          <a:p>
            <a:pPr marL="347472" indent="-347472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Assume 400 of the drivers are males and 600 are females.</a:t>
            </a:r>
          </a:p>
          <a:p>
            <a:pPr marL="347472" indent="-347472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Assume 200 out of 300 of accidents will involve males, and the remaining 100 accidents will involve females.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224410-1F5F-43FE-BE02-8A04418FB6CD}"/>
              </a:ext>
            </a:extLst>
          </p:cNvPr>
          <p:cNvSpPr txBox="1"/>
          <p:nvPr/>
        </p:nvSpPr>
        <p:spPr>
          <a:xfrm>
            <a:off x="5497513" y="2333625"/>
            <a:ext cx="27559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QUESTION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 </a:t>
            </a:r>
            <a:r>
              <a:rPr lang="en-US" sz="1600" dirty="0">
                <a:solidFill>
                  <a:srgbClr val="7F7F7F"/>
                </a:solidFill>
                <a:latin typeface="Futura Book"/>
              </a:rPr>
              <a:t>WHAT PREMIUM SHOULD BE CHARGED FOR THE MALES AND  THE FEMALES?  SHOULD IT BE THE SAME?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2A60C-7666-4C96-8CB1-89E5911B8790}"/>
              </a:ext>
            </a:extLst>
          </p:cNvPr>
          <p:cNvCxnSpPr/>
          <p:nvPr/>
        </p:nvCxnSpPr>
        <p:spPr>
          <a:xfrm>
            <a:off x="4762500" y="1671638"/>
            <a:ext cx="0" cy="3865562"/>
          </a:xfrm>
          <a:prstGeom prst="line">
            <a:avLst/>
          </a:prstGeom>
          <a:ln w="12700" cmpd="sng"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944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 Insurance Pricing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985A5-B618-4A3C-8EF7-22114EAF7C0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beanactuary.org</a:t>
            </a:r>
          </a:p>
        </p:txBody>
      </p:sp>
      <p:pic>
        <p:nvPicPr>
          <p:cNvPr id="9" name="Picture 2" descr="call out.jpg">
            <a:extLst>
              <a:ext uri="{FF2B5EF4-FFF2-40B4-BE49-F238E27FC236}">
                <a16:creationId xmlns:a16="http://schemas.microsoft.com/office/drawing/2014/main" id="{1D7918CE-3419-49D7-A03B-1D44BE27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2"/>
          <a:stretch>
            <a:fillRect/>
          </a:stretch>
        </p:blipFill>
        <p:spPr bwMode="auto">
          <a:xfrm>
            <a:off x="4414838" y="1671638"/>
            <a:ext cx="41814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E528667-BD76-4F98-8AA6-700EA75E8E74}"/>
              </a:ext>
            </a:extLst>
          </p:cNvPr>
          <p:cNvSpPr txBox="1"/>
          <p:nvPr/>
        </p:nvSpPr>
        <p:spPr>
          <a:xfrm>
            <a:off x="766763" y="1641475"/>
            <a:ext cx="3751262" cy="4464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sng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99FBF"/>
                </a:solidFill>
                <a:latin typeface="Arial"/>
                <a:cs typeface="Arial"/>
              </a:rPr>
              <a:t>SOLUTION</a:t>
            </a:r>
            <a:r>
              <a:rPr lang="en-US" sz="2000" dirty="0">
                <a:solidFill>
                  <a:srgbClr val="199FBF"/>
                </a:solidFill>
                <a:latin typeface="Arial"/>
                <a:cs typeface="Arial"/>
              </a:rPr>
              <a:t>:</a:t>
            </a:r>
          </a:p>
          <a:p>
            <a:pPr marL="347472" indent="-347472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Total males’ premium: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200 accidents × £500 per accident = £100,000</a:t>
            </a:r>
          </a:p>
          <a:p>
            <a:pPr marL="347472" indent="-347472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Each male’s premium: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£100,000 ÷ 400 males = £250</a:t>
            </a:r>
          </a:p>
          <a:p>
            <a:pPr marL="347472" indent="-347472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Total females’ premium: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100 accidents × £500 per accident = £50,000</a:t>
            </a:r>
          </a:p>
          <a:p>
            <a:pPr marL="347472" indent="-347472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Each female’s premium: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£50,000 ÷ 600 females = £83.33 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379EC179-BDC3-461F-8656-AFE270AA9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2333625"/>
            <a:ext cx="27559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7F7F7F"/>
                </a:solidFill>
                <a:latin typeface="Futura Book"/>
              </a:rPr>
              <a:t>THE MALES’ PREMIUMS SHOULD BE THREE TIMES THE FEMALES’ PREMIUMS!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F16E1D-D2B6-4E65-AADA-763F5E82FAF1}"/>
              </a:ext>
            </a:extLst>
          </p:cNvPr>
          <p:cNvCxnSpPr/>
          <p:nvPr/>
        </p:nvCxnSpPr>
        <p:spPr>
          <a:xfrm>
            <a:off x="4762500" y="1671638"/>
            <a:ext cx="0" cy="3865562"/>
          </a:xfrm>
          <a:prstGeom prst="line">
            <a:avLst/>
          </a:prstGeom>
          <a:ln w="12700" cmpd="sng"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7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WELCOME</a:t>
            </a:r>
            <a:b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Actuarial Professional Development 1 (Semester B)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DO ACTUARIES WORK?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1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A1C4B-4540-4068-B4FF-7A17BEB93D17}"/>
              </a:ext>
            </a:extLst>
          </p:cNvPr>
          <p:cNvSpPr txBox="1">
            <a:spLocks/>
          </p:cNvSpPr>
          <p:nvPr/>
        </p:nvSpPr>
        <p:spPr>
          <a:xfrm>
            <a:off x="41096" y="1143000"/>
            <a:ext cx="9061807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fontAlgn="auto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sz="4900" dirty="0"/>
              <a:t>Although insurance companies can’t function without actuaries, </a:t>
            </a:r>
            <a:r>
              <a:rPr lang="en-US" sz="4900" b="1" dirty="0"/>
              <a:t>that’s not the only place you’ll find them 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Consulting (e.</a:t>
            </a:r>
            <a:r>
              <a:rPr lang="en-US" altLang="en-US" sz="4900"/>
              <a:t>g., </a:t>
            </a:r>
            <a:r>
              <a:rPr lang="en-US" altLang="en-US" sz="4900" dirty="0"/>
              <a:t>Crowe)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Data Analytics and Software (e.g., Moody’s Analytics)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The Government (e.g., The Government Actuary’s Department in the UK)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Credit Rating Bureaus (e.g., Moody’s Investors Service)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Colleges and Universities (e.g., Lecturers of Actuarial Science Degrees)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Banks and Investment firms (e.g., Risk Management at Goldman Sachs)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199FB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900" dirty="0"/>
              <a:t>Public Accounting firms (e.g., Support the audits of Insurance Companies or Pension Schemes at firms like PwC or KPMG)</a:t>
            </a:r>
          </a:p>
          <a:p>
            <a:pPr marL="457200" lvl="1" indent="0">
              <a:buNone/>
            </a:pPr>
            <a:endParaRPr lang="en-GB" sz="1700" dirty="0"/>
          </a:p>
          <a:p>
            <a:endParaRPr lang="en-GB" sz="2500" dirty="0"/>
          </a:p>
          <a:p>
            <a:endParaRPr lang="en-GB" sz="25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67329E-18D5-4E0D-851F-C931FCD52B0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Just Insurance</a:t>
            </a:r>
          </a:p>
        </p:txBody>
      </p:sp>
    </p:spTree>
    <p:extLst>
      <p:ext uri="{BB962C8B-B14F-4D97-AF65-F5344CB8AC3E}">
        <p14:creationId xmlns:p14="http://schemas.microsoft.com/office/powerpoint/2010/main" val="3346008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Topics to cover this Semester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6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APD1 – Semester B Topics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47050"/>
              </p:ext>
            </p:extLst>
          </p:nvPr>
        </p:nvGraphicFramePr>
        <p:xfrm>
          <a:off x="528026" y="1236604"/>
          <a:ext cx="7718590" cy="475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984">
                  <a:extLst>
                    <a:ext uri="{9D8B030D-6E8A-4147-A177-3AD203B41FA5}">
                      <a16:colId xmlns:a16="http://schemas.microsoft.com/office/drawing/2014/main" val="2384645862"/>
                    </a:ext>
                  </a:extLst>
                </a:gridCol>
                <a:gridCol w="6612606">
                  <a:extLst>
                    <a:ext uri="{9D8B030D-6E8A-4147-A177-3AD203B41FA5}">
                      <a16:colId xmlns:a16="http://schemas.microsoft.com/office/drawing/2014/main" val="2562674858"/>
                    </a:ext>
                  </a:extLst>
                </a:gridCol>
              </a:tblGrid>
              <a:tr h="230655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1417"/>
                  </a:ext>
                </a:extLst>
              </a:tr>
              <a:tr h="47438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30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Semester B Introduction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70330"/>
                  </a:ext>
                </a:extLst>
              </a:tr>
              <a:tr h="47438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6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‘The Actuary’ Magazine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264207"/>
                  </a:ext>
                </a:extLst>
              </a:tr>
              <a:tr h="47438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13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Insurance Accounting &amp; Reporting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92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20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Risk-Based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9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Actuaries As Entrepreneurs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181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 Mar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No Lecture – Reading Week</a:t>
                      </a: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2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12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Actuaries As Business Leaders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775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19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Actuaries And Corporate Governance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3778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26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Self-Awareness &amp; Soft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4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Feedback from a year in industry by a fellow QMUL 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53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Open discussion / Report Assignment Q&amp;A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20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1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QUESTIONS?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67C07-BCAD-4176-9400-6B1C5BAE559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m.zata@qmul.ac.uk</a:t>
            </a:r>
          </a:p>
        </p:txBody>
      </p:sp>
    </p:spTree>
    <p:extLst>
      <p:ext uri="{BB962C8B-B14F-4D97-AF65-F5344CB8AC3E}">
        <p14:creationId xmlns:p14="http://schemas.microsoft.com/office/powerpoint/2010/main" val="16101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061807" cy="4634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APD1 </a:t>
            </a:r>
            <a:r>
              <a:rPr lang="en-US" sz="2800" b="1" dirty="0">
                <a:latin typeface="+mn-lt"/>
              </a:rPr>
              <a:t>Objectives &amp; Assessment </a:t>
            </a:r>
            <a:r>
              <a:rPr lang="en-US" sz="2800" i="1" dirty="0">
                <a:latin typeface="+mn-lt"/>
              </a:rPr>
              <a:t>(re-cap)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Who is </a:t>
            </a:r>
            <a:r>
              <a:rPr lang="en-US" sz="2800" b="1" dirty="0">
                <a:latin typeface="+mn-lt"/>
              </a:rPr>
              <a:t>Masimba Zata?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What is an </a:t>
            </a:r>
            <a:r>
              <a:rPr lang="en-US" sz="2800" b="1" dirty="0">
                <a:latin typeface="+mn-lt"/>
              </a:rPr>
              <a:t>Actuary?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Your Turn </a:t>
            </a:r>
            <a:r>
              <a:rPr lang="en-US" sz="2800" dirty="0">
                <a:latin typeface="+mn-lt"/>
              </a:rPr>
              <a:t>to be an Actuary in the workplace!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Where </a:t>
            </a:r>
            <a:r>
              <a:rPr lang="en-US" sz="2800" dirty="0"/>
              <a:t>d</a:t>
            </a:r>
            <a:r>
              <a:rPr lang="en-US" sz="2800" dirty="0">
                <a:latin typeface="+mn-lt"/>
              </a:rPr>
              <a:t>o Actuaries Work?</a:t>
            </a:r>
            <a:endParaRPr lang="en-US" sz="28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Guest Speakers</a:t>
            </a:r>
            <a:endParaRPr lang="en-US" sz="28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Questions?</a:t>
            </a:r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0009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OBJECTIVES &amp; ASSESSMENT </a:t>
            </a:r>
            <a:b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(Re-cap)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6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APD1 - Objectives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dirty="0"/>
              <a:t>This is a module designed to help you: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/>
              <a:t>Identify and develop the </a:t>
            </a:r>
            <a:r>
              <a:rPr lang="en-GB" sz="2500" b="1" dirty="0"/>
              <a:t>professional and business skills and knowledge </a:t>
            </a:r>
            <a:r>
              <a:rPr lang="en-GB" sz="2500" dirty="0"/>
              <a:t>that are expected of an actuary.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b="1" dirty="0"/>
              <a:t>Prepare for working </a:t>
            </a:r>
            <a:r>
              <a:rPr lang="en-GB" sz="2500" dirty="0"/>
              <a:t>in a variety of financial careers including an actuarial career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b="1" dirty="0"/>
              <a:t>Prepare for and apply for internships</a:t>
            </a:r>
            <a:r>
              <a:rPr lang="en-GB" sz="2500" dirty="0"/>
              <a:t>, </a:t>
            </a:r>
            <a:r>
              <a:rPr lang="en-GB" sz="2500" b="1" dirty="0"/>
              <a:t>placements and graduate jobs </a:t>
            </a:r>
            <a:r>
              <a:rPr lang="en-GB" sz="2500" dirty="0"/>
              <a:t>in the financial services sector. </a:t>
            </a:r>
          </a:p>
          <a:p>
            <a:pPr marL="0" indent="0">
              <a:buFont typeface="Arial"/>
              <a:buNone/>
            </a:pPr>
            <a:r>
              <a:rPr lang="en-GB" sz="2500" dirty="0"/>
              <a:t>The module complements the core technical programme of study by bringing you closer to the work of an actuary in practice</a:t>
            </a:r>
          </a:p>
        </p:txBody>
      </p:sp>
    </p:spTree>
    <p:extLst>
      <p:ext uri="{BB962C8B-B14F-4D97-AF65-F5344CB8AC3E}">
        <p14:creationId xmlns:p14="http://schemas.microsoft.com/office/powerpoint/2010/main" val="151861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211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APD1 - Objectives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By the end of this module you should have: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An understanding of the </a:t>
            </a:r>
            <a:r>
              <a:rPr lang="en-GB" b="1" dirty="0"/>
              <a:t>work of an actuary </a:t>
            </a:r>
            <a:r>
              <a:rPr lang="en-GB" dirty="0"/>
              <a:t>and the industries that an actuary is most likely to be working in;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Produced written and oral communications</a:t>
            </a:r>
            <a:r>
              <a:rPr lang="en-GB" dirty="0"/>
              <a:t> on technical subjects for a non-technical audience;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Demonstrated an </a:t>
            </a:r>
            <a:r>
              <a:rPr lang="en-GB" b="1" dirty="0"/>
              <a:t>understanding of the legal, social, ethical and professional</a:t>
            </a:r>
            <a:r>
              <a:rPr lang="en-GB" dirty="0"/>
              <a:t> environment in which an actuary works;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An understanding of the importance of </a:t>
            </a:r>
            <a:r>
              <a:rPr lang="en-GB" b="1" dirty="0"/>
              <a:t>teamwork and other employability skills</a:t>
            </a:r>
            <a:r>
              <a:rPr lang="en-GB" dirty="0"/>
              <a:t>; and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Knowledge of, and practice in, the </a:t>
            </a:r>
            <a:r>
              <a:rPr lang="en-GB" b="1" dirty="0"/>
              <a:t>recruitment processes </a:t>
            </a:r>
            <a:r>
              <a:rPr lang="en-GB" dirty="0"/>
              <a:t>that many employers follow when recruiting undergraduates.</a:t>
            </a:r>
          </a:p>
        </p:txBody>
      </p:sp>
    </p:spTree>
    <p:extLst>
      <p:ext uri="{BB962C8B-B14F-4D97-AF65-F5344CB8AC3E}">
        <p14:creationId xmlns:p14="http://schemas.microsoft.com/office/powerpoint/2010/main" val="329254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13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APD1 – Teaching &amp; Assessment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87413"/>
              </p:ext>
            </p:extLst>
          </p:nvPr>
        </p:nvGraphicFramePr>
        <p:xfrm>
          <a:off x="844021" y="1397000"/>
          <a:ext cx="7086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99039282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56267485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4140431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Semester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Lloyd Richards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10am -11am 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5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Semester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Masimba Zata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2pm – 3pm 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3861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03701"/>
              </p:ext>
            </p:extLst>
          </p:nvPr>
        </p:nvGraphicFramePr>
        <p:xfrm>
          <a:off x="504459" y="3007894"/>
          <a:ext cx="7765723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55">
                  <a:extLst>
                    <a:ext uri="{9D8B030D-6E8A-4147-A177-3AD203B41FA5}">
                      <a16:colId xmlns:a16="http://schemas.microsoft.com/office/drawing/2014/main" val="990392827"/>
                    </a:ext>
                  </a:extLst>
                </a:gridCol>
                <a:gridCol w="1277764">
                  <a:extLst>
                    <a:ext uri="{9D8B030D-6E8A-4147-A177-3AD203B41FA5}">
                      <a16:colId xmlns:a16="http://schemas.microsoft.com/office/drawing/2014/main" val="3772329896"/>
                    </a:ext>
                  </a:extLst>
                </a:gridCol>
                <a:gridCol w="1277764">
                  <a:extLst>
                    <a:ext uri="{9D8B030D-6E8A-4147-A177-3AD203B41FA5}">
                      <a16:colId xmlns:a16="http://schemas.microsoft.com/office/drawing/2014/main" val="2562674858"/>
                    </a:ext>
                  </a:extLst>
                </a:gridCol>
                <a:gridCol w="1147240">
                  <a:extLst>
                    <a:ext uri="{9D8B030D-6E8A-4147-A177-3AD203B41FA5}">
                      <a16:colId xmlns:a16="http://schemas.microsoft.com/office/drawing/2014/main" val="4140431044"/>
                    </a:ext>
                  </a:extLst>
                </a:gridCol>
              </a:tblGrid>
              <a:tr h="230655">
                <a:tc>
                  <a:txBody>
                    <a:bodyPr/>
                    <a:lstStyle/>
                    <a:p>
                      <a:r>
                        <a:rPr lang="en-GB" dirty="0"/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Weighting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Learning Log and Personal Development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5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Mock job application and 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38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Report on an</a:t>
                      </a:r>
                      <a:r>
                        <a:rPr lang="en-GB" baseline="0" dirty="0"/>
                        <a:t> actuarial 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9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Team video and personal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1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8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IS MASIMBA ZATA?</a:t>
            </a:r>
          </a:p>
        </p:txBody>
      </p:sp>
    </p:spTree>
    <p:extLst>
      <p:ext uri="{BB962C8B-B14F-4D97-AF65-F5344CB8AC3E}">
        <p14:creationId xmlns:p14="http://schemas.microsoft.com/office/powerpoint/2010/main" val="122435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Day Job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219680"/>
            <a:ext cx="9061807" cy="6128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+mn-lt"/>
              </a:rPr>
              <a:t>Fellow of the Institute and Faculty of Actuaries (IFoA)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/>
              <a:t>20 years actuarial experience (incl. at Aviva, LV=, PwC)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+mn-lt"/>
              </a:rPr>
              <a:t>Currently a Director of Insurance Solutions at Moody’s Analytics (Insurance Data Analytics and Software)</a:t>
            </a:r>
          </a:p>
          <a:p>
            <a:pPr marL="342900" indent="-3429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+mn-lt"/>
              </a:rPr>
              <a:t>BSc (Actuarial Science), PhD (Business Administration)</a:t>
            </a:r>
          </a:p>
          <a:p>
            <a:pPr marL="342900" indent="-3429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Further Details on </a:t>
            </a:r>
            <a:r>
              <a:rPr lang="en-US" sz="3000" dirty="0">
                <a:hlinkClick r:id="rId3"/>
              </a:rPr>
              <a:t>LinkedIn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5212327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29F2139B3D24DAFB38F2698EE492C" ma:contentTypeVersion="13" ma:contentTypeDescription="Create a new document." ma:contentTypeScope="" ma:versionID="5e492133e347206a0b873acaabb74e31">
  <xsd:schema xmlns:xsd="http://www.w3.org/2001/XMLSchema" xmlns:xs="http://www.w3.org/2001/XMLSchema" xmlns:p="http://schemas.microsoft.com/office/2006/metadata/properties" xmlns:ns3="8197abfe-6374-4c39-a310-c1f96e2f0e7a" xmlns:ns4="a22e6c60-1d9c-41ed-9f7e-c6a46dfaff08" targetNamespace="http://schemas.microsoft.com/office/2006/metadata/properties" ma:root="true" ma:fieldsID="410948d17beee3de5ef62a53ebc490c9" ns3:_="" ns4:_="">
    <xsd:import namespace="8197abfe-6374-4c39-a310-c1f96e2f0e7a"/>
    <xsd:import namespace="a22e6c60-1d9c-41ed-9f7e-c6a46dfaff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7abfe-6374-4c39-a310-c1f96e2f0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e6c60-1d9c-41ed-9f7e-c6a46dfaff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D636D-5FFF-4B23-9FC7-D57987279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1502BA-88F7-49B2-8BEC-959B62CC931C}">
  <ds:schemaRefs>
    <ds:schemaRef ds:uri="http://www.w3.org/XML/1998/namespace"/>
    <ds:schemaRef ds:uri="http://purl.org/dc/dcmitype/"/>
    <ds:schemaRef ds:uri="8197abfe-6374-4c39-a310-c1f96e2f0e7a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a22e6c60-1d9c-41ed-9f7e-c6a46dfaff08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1F590E3-EADB-4D55-8EB6-F3B97C60F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7abfe-6374-4c39-a310-c1f96e2f0e7a"/>
    <ds:schemaRef ds:uri="a22e6c60-1d9c-41ed-9f7e-c6a46dfaf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1071</Words>
  <Application>Microsoft Office PowerPoint</Application>
  <PresentationFormat>On-screen Show (4:3)</PresentationFormat>
  <Paragraphs>187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Futura Book</vt:lpstr>
      <vt:lpstr>Arial</vt:lpstr>
      <vt:lpstr>Calibri</vt:lpstr>
      <vt:lpstr>Courier New</vt:lpstr>
      <vt:lpstr>Tahoma</vt:lpstr>
      <vt:lpstr>Wingdings</vt:lpstr>
      <vt:lpstr>1_Office Theme</vt:lpstr>
      <vt:lpstr>PowerPoint Presentation</vt:lpstr>
      <vt:lpstr>WELCOME Actuarial Professional Development 1 (Semester B)</vt:lpstr>
      <vt:lpstr>Agenda</vt:lpstr>
      <vt:lpstr>OBJECTIVES &amp; ASSESSMENT  (Re-cap)</vt:lpstr>
      <vt:lpstr>APD1 - Objectives</vt:lpstr>
      <vt:lpstr>APD1 - Objectives</vt:lpstr>
      <vt:lpstr>APD1 – Teaching &amp; Assessment</vt:lpstr>
      <vt:lpstr>WHO IS MASIMBA ZATA?</vt:lpstr>
      <vt:lpstr>The Day Job</vt:lpstr>
      <vt:lpstr>Part-time Commitments</vt:lpstr>
      <vt:lpstr>WHAT IS AN ACTUARY?</vt:lpstr>
      <vt:lpstr>PART SUPER-HERO. PART FORTUNE-TELLER. PART TRUSTED ADVISOR.</vt:lpstr>
      <vt:lpstr>What do Actuaries do?</vt:lpstr>
      <vt:lpstr>What’s Risk Got to do with it?</vt:lpstr>
      <vt:lpstr>YOUR TURN!</vt:lpstr>
      <vt:lpstr>Car Insurance Pricing</vt:lpstr>
      <vt:lpstr>Car Insurance Pricing</vt:lpstr>
      <vt:lpstr>Car Insurance Pricing</vt:lpstr>
      <vt:lpstr>Car Insurance Pricing</vt:lpstr>
      <vt:lpstr>WHERE DO ACTUARIES WORK?</vt:lpstr>
      <vt:lpstr>PowerPoint Presentation</vt:lpstr>
      <vt:lpstr>Topics to cover this Semester</vt:lpstr>
      <vt:lpstr>APD1 – Semester B Topics</vt:lpstr>
      <vt:lpstr>QUESTIONS?</vt:lpstr>
    </vt:vector>
  </TitlesOfParts>
  <Company>Queen Marry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Burrows</dc:creator>
  <cp:lastModifiedBy>Masimba Zata (MA)</cp:lastModifiedBy>
  <cp:revision>511</cp:revision>
  <cp:lastPrinted>2016-06-28T16:51:28Z</cp:lastPrinted>
  <dcterms:created xsi:type="dcterms:W3CDTF">2015-08-10T08:10:56Z</dcterms:created>
  <dcterms:modified xsi:type="dcterms:W3CDTF">2024-01-29T21:41:07Z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0x01010075129F2139B3D24DAFB38F2698EE492C</vt:lpwstr>
  </property>
</Properties>
</file>