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313" r:id="rId5"/>
    <p:sldId id="262" r:id="rId6"/>
    <p:sldId id="310" r:id="rId7"/>
    <p:sldId id="259" r:id="rId8"/>
    <p:sldId id="302" r:id="rId9"/>
    <p:sldId id="261" r:id="rId10"/>
    <p:sldId id="260" r:id="rId11"/>
    <p:sldId id="299" r:id="rId12"/>
    <p:sldId id="270" r:id="rId13"/>
    <p:sldId id="309" r:id="rId14"/>
    <p:sldId id="264" r:id="rId15"/>
    <p:sldId id="265" r:id="rId16"/>
    <p:sldId id="266" r:id="rId17"/>
    <p:sldId id="267" r:id="rId18"/>
    <p:sldId id="268" r:id="rId19"/>
    <p:sldId id="320" r:id="rId20"/>
    <p:sldId id="315" r:id="rId21"/>
    <p:sldId id="263" r:id="rId22"/>
    <p:sldId id="316" r:id="rId23"/>
    <p:sldId id="317" r:id="rId24"/>
    <p:sldId id="269" r:id="rId25"/>
    <p:sldId id="318" r:id="rId26"/>
    <p:sldId id="321"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3"/>
  </p:normalViewPr>
  <p:slideViewPr>
    <p:cSldViewPr snapToGrid="0" snapToObjects="1">
      <p:cViewPr varScale="1">
        <p:scale>
          <a:sx n="112" d="100"/>
          <a:sy n="112" d="100"/>
        </p:scale>
        <p:origin x="5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C3C55-AFE7-4B73-8403-DB62157BD42D}" type="doc">
      <dgm:prSet loTypeId="urn:microsoft.com/office/officeart/2005/8/layout/chevron1" loCatId="process" qsTypeId="urn:microsoft.com/office/officeart/2005/8/quickstyle/simple1#1" qsCatId="simple" csTypeId="urn:microsoft.com/office/officeart/2005/8/colors/colorful1#1" csCatId="colorful" phldr="1"/>
      <dgm:spPr/>
    </dgm:pt>
    <dgm:pt modelId="{6BF5D9E9-6DBF-41BC-867B-1E256A730478}">
      <dgm:prSet phldrT="[Text]"/>
      <dgm:spPr/>
      <dgm:t>
        <a:bodyPr/>
        <a:lstStyle/>
        <a:p>
          <a:r>
            <a:rPr lang="en-GB" dirty="0"/>
            <a:t>Development of consumer society</a:t>
          </a:r>
        </a:p>
      </dgm:t>
    </dgm:pt>
    <dgm:pt modelId="{F0EC70D9-15D5-476B-A65A-0CD8CBAB04DC}" type="parTrans" cxnId="{87402DEA-1680-4182-B4EB-92D645CFD3F8}">
      <dgm:prSet/>
      <dgm:spPr/>
      <dgm:t>
        <a:bodyPr/>
        <a:lstStyle/>
        <a:p>
          <a:endParaRPr lang="en-GB"/>
        </a:p>
      </dgm:t>
    </dgm:pt>
    <dgm:pt modelId="{5B9E89E9-DF4F-4E3B-B9FD-8B3F24DE2CAE}" type="sibTrans" cxnId="{87402DEA-1680-4182-B4EB-92D645CFD3F8}">
      <dgm:prSet/>
      <dgm:spPr/>
      <dgm:t>
        <a:bodyPr/>
        <a:lstStyle/>
        <a:p>
          <a:endParaRPr lang="en-GB"/>
        </a:p>
      </dgm:t>
    </dgm:pt>
    <dgm:pt modelId="{77F96F91-7414-4E05-A17E-8482A84E7FCC}">
      <dgm:prSet phldrT="[Text]"/>
      <dgm:spPr/>
      <dgm:t>
        <a:bodyPr/>
        <a:lstStyle/>
        <a:p>
          <a:r>
            <a:rPr lang="en-GB" dirty="0"/>
            <a:t>Impact of technology &amp; sales techniques</a:t>
          </a:r>
        </a:p>
      </dgm:t>
    </dgm:pt>
    <dgm:pt modelId="{A10DC1DF-5A42-4D43-8754-2AC8A1DA965C}" type="parTrans" cxnId="{8D456569-FCA6-4210-BDD7-C63A861B9509}">
      <dgm:prSet/>
      <dgm:spPr/>
      <dgm:t>
        <a:bodyPr/>
        <a:lstStyle/>
        <a:p>
          <a:endParaRPr lang="en-GB"/>
        </a:p>
      </dgm:t>
    </dgm:pt>
    <dgm:pt modelId="{DDCF9C97-D9FD-4AC1-8834-E4E2A00E5095}" type="sibTrans" cxnId="{8D456569-FCA6-4210-BDD7-C63A861B9509}">
      <dgm:prSet/>
      <dgm:spPr/>
      <dgm:t>
        <a:bodyPr/>
        <a:lstStyle/>
        <a:p>
          <a:endParaRPr lang="en-GB"/>
        </a:p>
      </dgm:t>
    </dgm:pt>
    <dgm:pt modelId="{7B433387-B4DD-44E7-B0BD-B5576817D99C}">
      <dgm:prSet phldrT="[Text]"/>
      <dgm:spPr/>
      <dgm:t>
        <a:bodyPr/>
        <a:lstStyle/>
        <a:p>
          <a:r>
            <a:rPr lang="en-GB" dirty="0"/>
            <a:t>Need to redress imbalance between trader and consumer </a:t>
          </a:r>
        </a:p>
      </dgm:t>
    </dgm:pt>
    <dgm:pt modelId="{D1FB6229-5497-490E-A9E6-9DE633D7165E}" type="parTrans" cxnId="{440AEE6B-8329-4620-A69F-EC07F627B6C2}">
      <dgm:prSet/>
      <dgm:spPr/>
      <dgm:t>
        <a:bodyPr/>
        <a:lstStyle/>
        <a:p>
          <a:endParaRPr lang="en-GB"/>
        </a:p>
      </dgm:t>
    </dgm:pt>
    <dgm:pt modelId="{153C74AB-6D7B-459A-8674-F3B76ED955C4}" type="sibTrans" cxnId="{440AEE6B-8329-4620-A69F-EC07F627B6C2}">
      <dgm:prSet/>
      <dgm:spPr/>
      <dgm:t>
        <a:bodyPr/>
        <a:lstStyle/>
        <a:p>
          <a:endParaRPr lang="en-GB"/>
        </a:p>
      </dgm:t>
    </dgm:pt>
    <dgm:pt modelId="{70D03B5B-DD32-4A8F-B89D-5CE616DCD387}" type="pres">
      <dgm:prSet presAssocID="{652C3C55-AFE7-4B73-8403-DB62157BD42D}" presName="Name0" presStyleCnt="0">
        <dgm:presLayoutVars>
          <dgm:dir/>
          <dgm:animLvl val="lvl"/>
          <dgm:resizeHandles val="exact"/>
        </dgm:presLayoutVars>
      </dgm:prSet>
      <dgm:spPr/>
    </dgm:pt>
    <dgm:pt modelId="{68CE166B-AB0E-43BE-AC06-6FC3184B8E83}" type="pres">
      <dgm:prSet presAssocID="{6BF5D9E9-6DBF-41BC-867B-1E256A730478}" presName="parTxOnly" presStyleLbl="node1" presStyleIdx="0" presStyleCnt="3">
        <dgm:presLayoutVars>
          <dgm:chMax val="0"/>
          <dgm:chPref val="0"/>
          <dgm:bulletEnabled val="1"/>
        </dgm:presLayoutVars>
      </dgm:prSet>
      <dgm:spPr/>
    </dgm:pt>
    <dgm:pt modelId="{6539B726-C275-4C57-93CB-9FBE66137CD3}" type="pres">
      <dgm:prSet presAssocID="{5B9E89E9-DF4F-4E3B-B9FD-8B3F24DE2CAE}" presName="parTxOnlySpace" presStyleCnt="0"/>
      <dgm:spPr/>
    </dgm:pt>
    <dgm:pt modelId="{D317EFB0-F820-4DED-A1FE-2782E61F6234}" type="pres">
      <dgm:prSet presAssocID="{77F96F91-7414-4E05-A17E-8482A84E7FCC}" presName="parTxOnly" presStyleLbl="node1" presStyleIdx="1" presStyleCnt="3">
        <dgm:presLayoutVars>
          <dgm:chMax val="0"/>
          <dgm:chPref val="0"/>
          <dgm:bulletEnabled val="1"/>
        </dgm:presLayoutVars>
      </dgm:prSet>
      <dgm:spPr/>
    </dgm:pt>
    <dgm:pt modelId="{67512836-558D-4404-BCCD-B38D1A958361}" type="pres">
      <dgm:prSet presAssocID="{DDCF9C97-D9FD-4AC1-8834-E4E2A00E5095}" presName="parTxOnlySpace" presStyleCnt="0"/>
      <dgm:spPr/>
    </dgm:pt>
    <dgm:pt modelId="{FAA635B2-F0AD-4F8E-9DF1-2E14F0261B35}" type="pres">
      <dgm:prSet presAssocID="{7B433387-B4DD-44E7-B0BD-B5576817D99C}" presName="parTxOnly" presStyleLbl="node1" presStyleIdx="2" presStyleCnt="3">
        <dgm:presLayoutVars>
          <dgm:chMax val="0"/>
          <dgm:chPref val="0"/>
          <dgm:bulletEnabled val="1"/>
        </dgm:presLayoutVars>
      </dgm:prSet>
      <dgm:spPr/>
    </dgm:pt>
  </dgm:ptLst>
  <dgm:cxnLst>
    <dgm:cxn modelId="{9E5C2B4D-720D-F546-BD04-9C787A8339FE}" type="presOf" srcId="{6BF5D9E9-6DBF-41BC-867B-1E256A730478}" destId="{68CE166B-AB0E-43BE-AC06-6FC3184B8E83}" srcOrd="0" destOrd="0" presId="urn:microsoft.com/office/officeart/2005/8/layout/chevron1"/>
    <dgm:cxn modelId="{8D456569-FCA6-4210-BDD7-C63A861B9509}" srcId="{652C3C55-AFE7-4B73-8403-DB62157BD42D}" destId="{77F96F91-7414-4E05-A17E-8482A84E7FCC}" srcOrd="1" destOrd="0" parTransId="{A10DC1DF-5A42-4D43-8754-2AC8A1DA965C}" sibTransId="{DDCF9C97-D9FD-4AC1-8834-E4E2A00E5095}"/>
    <dgm:cxn modelId="{440AEE6B-8329-4620-A69F-EC07F627B6C2}" srcId="{652C3C55-AFE7-4B73-8403-DB62157BD42D}" destId="{7B433387-B4DD-44E7-B0BD-B5576817D99C}" srcOrd="2" destOrd="0" parTransId="{D1FB6229-5497-490E-A9E6-9DE633D7165E}" sibTransId="{153C74AB-6D7B-459A-8674-F3B76ED955C4}"/>
    <dgm:cxn modelId="{06CE9283-F4F4-3247-8192-AB2729EBE94B}" type="presOf" srcId="{77F96F91-7414-4E05-A17E-8482A84E7FCC}" destId="{D317EFB0-F820-4DED-A1FE-2782E61F6234}" srcOrd="0" destOrd="0" presId="urn:microsoft.com/office/officeart/2005/8/layout/chevron1"/>
    <dgm:cxn modelId="{4305A08E-CFB8-4A43-945C-6BB71A2494F6}" type="presOf" srcId="{7B433387-B4DD-44E7-B0BD-B5576817D99C}" destId="{FAA635B2-F0AD-4F8E-9DF1-2E14F0261B35}" srcOrd="0" destOrd="0" presId="urn:microsoft.com/office/officeart/2005/8/layout/chevron1"/>
    <dgm:cxn modelId="{36C1608F-EA40-CC4F-AD9A-BA3D3693F01E}" type="presOf" srcId="{652C3C55-AFE7-4B73-8403-DB62157BD42D}" destId="{70D03B5B-DD32-4A8F-B89D-5CE616DCD387}" srcOrd="0" destOrd="0" presId="urn:microsoft.com/office/officeart/2005/8/layout/chevron1"/>
    <dgm:cxn modelId="{87402DEA-1680-4182-B4EB-92D645CFD3F8}" srcId="{652C3C55-AFE7-4B73-8403-DB62157BD42D}" destId="{6BF5D9E9-6DBF-41BC-867B-1E256A730478}" srcOrd="0" destOrd="0" parTransId="{F0EC70D9-15D5-476B-A65A-0CD8CBAB04DC}" sibTransId="{5B9E89E9-DF4F-4E3B-B9FD-8B3F24DE2CAE}"/>
    <dgm:cxn modelId="{0F2ABD30-FEF2-4A47-B952-95C5E0A38170}" type="presParOf" srcId="{70D03B5B-DD32-4A8F-B89D-5CE616DCD387}" destId="{68CE166B-AB0E-43BE-AC06-6FC3184B8E83}" srcOrd="0" destOrd="0" presId="urn:microsoft.com/office/officeart/2005/8/layout/chevron1"/>
    <dgm:cxn modelId="{9A10FA7F-9EFF-BC49-B6A9-13CFBB276C80}" type="presParOf" srcId="{70D03B5B-DD32-4A8F-B89D-5CE616DCD387}" destId="{6539B726-C275-4C57-93CB-9FBE66137CD3}" srcOrd="1" destOrd="0" presId="urn:microsoft.com/office/officeart/2005/8/layout/chevron1"/>
    <dgm:cxn modelId="{85C24868-616E-DB46-BAA9-C2C67765F1CB}" type="presParOf" srcId="{70D03B5B-DD32-4A8F-B89D-5CE616DCD387}" destId="{D317EFB0-F820-4DED-A1FE-2782E61F6234}" srcOrd="2" destOrd="0" presId="urn:microsoft.com/office/officeart/2005/8/layout/chevron1"/>
    <dgm:cxn modelId="{8E549E15-5770-1B41-A963-3F650EF4BEE7}" type="presParOf" srcId="{70D03B5B-DD32-4A8F-B89D-5CE616DCD387}" destId="{67512836-558D-4404-BCCD-B38D1A958361}" srcOrd="3" destOrd="0" presId="urn:microsoft.com/office/officeart/2005/8/layout/chevron1"/>
    <dgm:cxn modelId="{6A9FAF4B-0EDF-8F4E-8058-CB2A531C779C}" type="presParOf" srcId="{70D03B5B-DD32-4A8F-B89D-5CE616DCD387}" destId="{FAA635B2-F0AD-4F8E-9DF1-2E14F0261B35}"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44B64A-7256-4A36-B1E9-CA72606A5E6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DD706C0-B490-4A5C-A8A6-77AEFA08B441}">
      <dgm:prSet/>
      <dgm:spPr/>
      <dgm:t>
        <a:bodyPr/>
        <a:lstStyle/>
        <a:p>
          <a:r>
            <a:rPr lang="en-US" b="1" i="1"/>
            <a:t>Donoghue v Stevenson</a:t>
          </a:r>
          <a:r>
            <a:rPr lang="en-GB"/>
            <a:t> [1932] A.C. 562. </a:t>
          </a:r>
          <a:endParaRPr lang="en-US"/>
        </a:p>
      </dgm:t>
    </dgm:pt>
    <dgm:pt modelId="{2F0407FA-4824-4DD8-A953-531B42837FE5}" type="parTrans" cxnId="{0389B334-4948-490F-BC9F-06CD6815F746}">
      <dgm:prSet/>
      <dgm:spPr/>
      <dgm:t>
        <a:bodyPr/>
        <a:lstStyle/>
        <a:p>
          <a:endParaRPr lang="en-US"/>
        </a:p>
      </dgm:t>
    </dgm:pt>
    <dgm:pt modelId="{250E98F4-36E2-4FE2-BD0E-10FFB0B6A6B5}" type="sibTrans" cxnId="{0389B334-4948-490F-BC9F-06CD6815F746}">
      <dgm:prSet/>
      <dgm:spPr/>
      <dgm:t>
        <a:bodyPr/>
        <a:lstStyle/>
        <a:p>
          <a:endParaRPr lang="en-US"/>
        </a:p>
      </dgm:t>
    </dgm:pt>
    <dgm:pt modelId="{CF385777-69EA-4B27-8AA6-BE0A8F5CF6FD}">
      <dgm:prSet/>
      <dgm:spPr/>
      <dgm:t>
        <a:bodyPr/>
        <a:lstStyle/>
        <a:p>
          <a:r>
            <a:rPr lang="en-US" b="1" i="1"/>
            <a:t>Thomson v London Midland and Scottish Railway Co</a:t>
          </a:r>
          <a:r>
            <a:rPr lang="en-US" i="1"/>
            <a:t> </a:t>
          </a:r>
          <a:r>
            <a:rPr lang="en-GB"/>
            <a:t>[1930] 1 KB 41. </a:t>
          </a:r>
          <a:endParaRPr lang="en-US"/>
        </a:p>
      </dgm:t>
    </dgm:pt>
    <dgm:pt modelId="{E7D24420-34DC-4794-93ED-E2DEB74AEA53}" type="parTrans" cxnId="{365EA625-A5B7-40B4-B2C2-3BC9C610275A}">
      <dgm:prSet/>
      <dgm:spPr/>
      <dgm:t>
        <a:bodyPr/>
        <a:lstStyle/>
        <a:p>
          <a:endParaRPr lang="en-US"/>
        </a:p>
      </dgm:t>
    </dgm:pt>
    <dgm:pt modelId="{23A7DF4D-CA81-44FB-8514-61C79FA8381E}" type="sibTrans" cxnId="{365EA625-A5B7-40B4-B2C2-3BC9C610275A}">
      <dgm:prSet/>
      <dgm:spPr/>
      <dgm:t>
        <a:bodyPr/>
        <a:lstStyle/>
        <a:p>
          <a:endParaRPr lang="en-US"/>
        </a:p>
      </dgm:t>
    </dgm:pt>
    <dgm:pt modelId="{9172E482-6C1A-4432-AC7D-77625A4059BC}">
      <dgm:prSet/>
      <dgm:spPr/>
      <dgm:t>
        <a:bodyPr/>
        <a:lstStyle/>
        <a:p>
          <a:r>
            <a:rPr lang="en-US" b="1" i="1"/>
            <a:t>Thornton v Shoe Lane Parking</a:t>
          </a:r>
          <a:r>
            <a:rPr lang="en-US" i="1"/>
            <a:t>.</a:t>
          </a:r>
          <a:r>
            <a:rPr lang="en-US"/>
            <a:t> </a:t>
          </a:r>
          <a:r>
            <a:rPr lang="en-GB"/>
            <a:t>[1971] 2 QB 163. </a:t>
          </a:r>
          <a:endParaRPr lang="en-US"/>
        </a:p>
      </dgm:t>
    </dgm:pt>
    <dgm:pt modelId="{8176DA7D-BD49-476A-85AA-DB6A0D10AE3C}" type="parTrans" cxnId="{DE1B0823-C189-4C0A-BBAA-4DC43F832277}">
      <dgm:prSet/>
      <dgm:spPr/>
      <dgm:t>
        <a:bodyPr/>
        <a:lstStyle/>
        <a:p>
          <a:endParaRPr lang="en-US"/>
        </a:p>
      </dgm:t>
    </dgm:pt>
    <dgm:pt modelId="{F7ED7B1C-572F-4A89-B458-F09E977A64AD}" type="sibTrans" cxnId="{DE1B0823-C189-4C0A-BBAA-4DC43F832277}">
      <dgm:prSet/>
      <dgm:spPr/>
      <dgm:t>
        <a:bodyPr/>
        <a:lstStyle/>
        <a:p>
          <a:endParaRPr lang="en-US"/>
        </a:p>
      </dgm:t>
    </dgm:pt>
    <dgm:pt modelId="{AF551E51-06CA-4BF8-B8E3-6C4529813A44}" type="pres">
      <dgm:prSet presAssocID="{B444B64A-7256-4A36-B1E9-CA72606A5E62}" presName="root" presStyleCnt="0">
        <dgm:presLayoutVars>
          <dgm:dir/>
          <dgm:resizeHandles val="exact"/>
        </dgm:presLayoutVars>
      </dgm:prSet>
      <dgm:spPr/>
    </dgm:pt>
    <dgm:pt modelId="{90484C71-0821-40A3-A4EF-59A97F3799A3}" type="pres">
      <dgm:prSet presAssocID="{1DD706C0-B490-4A5C-A8A6-77AEFA08B441}" presName="compNode" presStyleCnt="0"/>
      <dgm:spPr/>
    </dgm:pt>
    <dgm:pt modelId="{D6B5AD5E-6B78-4EDB-BF98-C4CFB8542E0F}" type="pres">
      <dgm:prSet presAssocID="{1DD706C0-B490-4A5C-A8A6-77AEFA08B441}" presName="bgRect" presStyleLbl="bgShp" presStyleIdx="0" presStyleCnt="3"/>
      <dgm:spPr/>
    </dgm:pt>
    <dgm:pt modelId="{33DC21CC-65F3-4DFC-84CE-02DF35264EF9}" type="pres">
      <dgm:prSet presAssocID="{1DD706C0-B490-4A5C-A8A6-77AEFA08B44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A833308A-AE7C-4D83-86A7-6D8DA37824D8}" type="pres">
      <dgm:prSet presAssocID="{1DD706C0-B490-4A5C-A8A6-77AEFA08B441}" presName="spaceRect" presStyleCnt="0"/>
      <dgm:spPr/>
    </dgm:pt>
    <dgm:pt modelId="{5FB71CD9-D30B-4969-ADE1-3A0EDF730497}" type="pres">
      <dgm:prSet presAssocID="{1DD706C0-B490-4A5C-A8A6-77AEFA08B441}" presName="parTx" presStyleLbl="revTx" presStyleIdx="0" presStyleCnt="3">
        <dgm:presLayoutVars>
          <dgm:chMax val="0"/>
          <dgm:chPref val="0"/>
        </dgm:presLayoutVars>
      </dgm:prSet>
      <dgm:spPr/>
    </dgm:pt>
    <dgm:pt modelId="{259052FF-F81A-46A1-A2D3-D91C80F4C082}" type="pres">
      <dgm:prSet presAssocID="{250E98F4-36E2-4FE2-BD0E-10FFB0B6A6B5}" presName="sibTrans" presStyleCnt="0"/>
      <dgm:spPr/>
    </dgm:pt>
    <dgm:pt modelId="{FB1CA7A4-B2A3-4CAD-961C-7D42E28C7B5D}" type="pres">
      <dgm:prSet presAssocID="{CF385777-69EA-4B27-8AA6-BE0A8F5CF6FD}" presName="compNode" presStyleCnt="0"/>
      <dgm:spPr/>
    </dgm:pt>
    <dgm:pt modelId="{E14EBCF6-0D95-49A8-804D-8B0DC8D6CD66}" type="pres">
      <dgm:prSet presAssocID="{CF385777-69EA-4B27-8AA6-BE0A8F5CF6FD}" presName="bgRect" presStyleLbl="bgShp" presStyleIdx="1" presStyleCnt="3"/>
      <dgm:spPr/>
    </dgm:pt>
    <dgm:pt modelId="{FDF28F93-C7C9-4BC3-A2B0-1BC390A910F4}" type="pres">
      <dgm:prSet presAssocID="{CF385777-69EA-4B27-8AA6-BE0A8F5CF6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ain"/>
        </a:ext>
      </dgm:extLst>
    </dgm:pt>
    <dgm:pt modelId="{70EBCB5F-7122-43D9-80FA-3AE3E0BDAD0C}" type="pres">
      <dgm:prSet presAssocID="{CF385777-69EA-4B27-8AA6-BE0A8F5CF6FD}" presName="spaceRect" presStyleCnt="0"/>
      <dgm:spPr/>
    </dgm:pt>
    <dgm:pt modelId="{CFB2D5BE-7D9F-4AAD-BF6B-8DE037D20064}" type="pres">
      <dgm:prSet presAssocID="{CF385777-69EA-4B27-8AA6-BE0A8F5CF6FD}" presName="parTx" presStyleLbl="revTx" presStyleIdx="1" presStyleCnt="3">
        <dgm:presLayoutVars>
          <dgm:chMax val="0"/>
          <dgm:chPref val="0"/>
        </dgm:presLayoutVars>
      </dgm:prSet>
      <dgm:spPr/>
    </dgm:pt>
    <dgm:pt modelId="{9264CB3A-411B-4A45-9BE8-38BDD99483C5}" type="pres">
      <dgm:prSet presAssocID="{23A7DF4D-CA81-44FB-8514-61C79FA8381E}" presName="sibTrans" presStyleCnt="0"/>
      <dgm:spPr/>
    </dgm:pt>
    <dgm:pt modelId="{620864DE-5B54-4846-9865-D806E04419BE}" type="pres">
      <dgm:prSet presAssocID="{9172E482-6C1A-4432-AC7D-77625A4059BC}" presName="compNode" presStyleCnt="0"/>
      <dgm:spPr/>
    </dgm:pt>
    <dgm:pt modelId="{E0E36CCA-47CA-4F0B-9D57-5C8AC3934722}" type="pres">
      <dgm:prSet presAssocID="{9172E482-6C1A-4432-AC7D-77625A4059BC}" presName="bgRect" presStyleLbl="bgShp" presStyleIdx="2" presStyleCnt="3"/>
      <dgm:spPr/>
    </dgm:pt>
    <dgm:pt modelId="{AD58411D-9CF1-4B60-A947-9713B6AE979E}" type="pres">
      <dgm:prSet presAssocID="{9172E482-6C1A-4432-AC7D-77625A405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ooter"/>
        </a:ext>
      </dgm:extLst>
    </dgm:pt>
    <dgm:pt modelId="{3964E042-FDC7-46D2-A422-758BCC8392AC}" type="pres">
      <dgm:prSet presAssocID="{9172E482-6C1A-4432-AC7D-77625A4059BC}" presName="spaceRect" presStyleCnt="0"/>
      <dgm:spPr/>
    </dgm:pt>
    <dgm:pt modelId="{9D0FB05C-122C-43B1-854D-F3BA097C14A0}" type="pres">
      <dgm:prSet presAssocID="{9172E482-6C1A-4432-AC7D-77625A4059BC}" presName="parTx" presStyleLbl="revTx" presStyleIdx="2" presStyleCnt="3">
        <dgm:presLayoutVars>
          <dgm:chMax val="0"/>
          <dgm:chPref val="0"/>
        </dgm:presLayoutVars>
      </dgm:prSet>
      <dgm:spPr/>
    </dgm:pt>
  </dgm:ptLst>
  <dgm:cxnLst>
    <dgm:cxn modelId="{A9458409-8901-4B67-BE7B-B0E08B069219}" type="presOf" srcId="{CF385777-69EA-4B27-8AA6-BE0A8F5CF6FD}" destId="{CFB2D5BE-7D9F-4AAD-BF6B-8DE037D20064}" srcOrd="0" destOrd="0" presId="urn:microsoft.com/office/officeart/2018/2/layout/IconVerticalSolidList"/>
    <dgm:cxn modelId="{5C498D10-697D-4B13-9DB3-97D3F2665458}" type="presOf" srcId="{1DD706C0-B490-4A5C-A8A6-77AEFA08B441}" destId="{5FB71CD9-D30B-4969-ADE1-3A0EDF730497}" srcOrd="0" destOrd="0" presId="urn:microsoft.com/office/officeart/2018/2/layout/IconVerticalSolidList"/>
    <dgm:cxn modelId="{DE1B0823-C189-4C0A-BBAA-4DC43F832277}" srcId="{B444B64A-7256-4A36-B1E9-CA72606A5E62}" destId="{9172E482-6C1A-4432-AC7D-77625A4059BC}" srcOrd="2" destOrd="0" parTransId="{8176DA7D-BD49-476A-85AA-DB6A0D10AE3C}" sibTransId="{F7ED7B1C-572F-4A89-B458-F09E977A64AD}"/>
    <dgm:cxn modelId="{365EA625-A5B7-40B4-B2C2-3BC9C610275A}" srcId="{B444B64A-7256-4A36-B1E9-CA72606A5E62}" destId="{CF385777-69EA-4B27-8AA6-BE0A8F5CF6FD}" srcOrd="1" destOrd="0" parTransId="{E7D24420-34DC-4794-93ED-E2DEB74AEA53}" sibTransId="{23A7DF4D-CA81-44FB-8514-61C79FA8381E}"/>
    <dgm:cxn modelId="{0389B334-4948-490F-BC9F-06CD6815F746}" srcId="{B444B64A-7256-4A36-B1E9-CA72606A5E62}" destId="{1DD706C0-B490-4A5C-A8A6-77AEFA08B441}" srcOrd="0" destOrd="0" parTransId="{2F0407FA-4824-4DD8-A953-531B42837FE5}" sibTransId="{250E98F4-36E2-4FE2-BD0E-10FFB0B6A6B5}"/>
    <dgm:cxn modelId="{8EC7E946-236C-4893-A855-4968B624CD7C}" type="presOf" srcId="{9172E482-6C1A-4432-AC7D-77625A4059BC}" destId="{9D0FB05C-122C-43B1-854D-F3BA097C14A0}" srcOrd="0" destOrd="0" presId="urn:microsoft.com/office/officeart/2018/2/layout/IconVerticalSolidList"/>
    <dgm:cxn modelId="{2F4E8847-C213-48CC-AAAF-7985220800B0}" type="presOf" srcId="{B444B64A-7256-4A36-B1E9-CA72606A5E62}" destId="{AF551E51-06CA-4BF8-B8E3-6C4529813A44}" srcOrd="0" destOrd="0" presId="urn:microsoft.com/office/officeart/2018/2/layout/IconVerticalSolidList"/>
    <dgm:cxn modelId="{51E6377B-7E05-4A1B-B37C-F54C933BB892}" type="presParOf" srcId="{AF551E51-06CA-4BF8-B8E3-6C4529813A44}" destId="{90484C71-0821-40A3-A4EF-59A97F3799A3}" srcOrd="0" destOrd="0" presId="urn:microsoft.com/office/officeart/2018/2/layout/IconVerticalSolidList"/>
    <dgm:cxn modelId="{A1C23A11-42C2-436A-9FA0-92213634AA42}" type="presParOf" srcId="{90484C71-0821-40A3-A4EF-59A97F3799A3}" destId="{D6B5AD5E-6B78-4EDB-BF98-C4CFB8542E0F}" srcOrd="0" destOrd="0" presId="urn:microsoft.com/office/officeart/2018/2/layout/IconVerticalSolidList"/>
    <dgm:cxn modelId="{60C6F0B6-0E55-4101-B0C9-656782C99051}" type="presParOf" srcId="{90484C71-0821-40A3-A4EF-59A97F3799A3}" destId="{33DC21CC-65F3-4DFC-84CE-02DF35264EF9}" srcOrd="1" destOrd="0" presId="urn:microsoft.com/office/officeart/2018/2/layout/IconVerticalSolidList"/>
    <dgm:cxn modelId="{B58DAB03-E8F0-41E2-B575-78486C222E43}" type="presParOf" srcId="{90484C71-0821-40A3-A4EF-59A97F3799A3}" destId="{A833308A-AE7C-4D83-86A7-6D8DA37824D8}" srcOrd="2" destOrd="0" presId="urn:microsoft.com/office/officeart/2018/2/layout/IconVerticalSolidList"/>
    <dgm:cxn modelId="{DA7B5813-34D2-48DE-AE1B-DCC1D9E45255}" type="presParOf" srcId="{90484C71-0821-40A3-A4EF-59A97F3799A3}" destId="{5FB71CD9-D30B-4969-ADE1-3A0EDF730497}" srcOrd="3" destOrd="0" presId="urn:microsoft.com/office/officeart/2018/2/layout/IconVerticalSolidList"/>
    <dgm:cxn modelId="{D71A5773-B643-46AA-9DA5-FCAEABBD92DE}" type="presParOf" srcId="{AF551E51-06CA-4BF8-B8E3-6C4529813A44}" destId="{259052FF-F81A-46A1-A2D3-D91C80F4C082}" srcOrd="1" destOrd="0" presId="urn:microsoft.com/office/officeart/2018/2/layout/IconVerticalSolidList"/>
    <dgm:cxn modelId="{3D4B01C8-829A-4195-8E4B-46F7D4927BDB}" type="presParOf" srcId="{AF551E51-06CA-4BF8-B8E3-6C4529813A44}" destId="{FB1CA7A4-B2A3-4CAD-961C-7D42E28C7B5D}" srcOrd="2" destOrd="0" presId="urn:microsoft.com/office/officeart/2018/2/layout/IconVerticalSolidList"/>
    <dgm:cxn modelId="{88AA198F-55F4-49C9-BA87-6D79D7D97707}" type="presParOf" srcId="{FB1CA7A4-B2A3-4CAD-961C-7D42E28C7B5D}" destId="{E14EBCF6-0D95-49A8-804D-8B0DC8D6CD66}" srcOrd="0" destOrd="0" presId="urn:microsoft.com/office/officeart/2018/2/layout/IconVerticalSolidList"/>
    <dgm:cxn modelId="{25647158-4122-4CDD-918F-33E41E666669}" type="presParOf" srcId="{FB1CA7A4-B2A3-4CAD-961C-7D42E28C7B5D}" destId="{FDF28F93-C7C9-4BC3-A2B0-1BC390A910F4}" srcOrd="1" destOrd="0" presId="urn:microsoft.com/office/officeart/2018/2/layout/IconVerticalSolidList"/>
    <dgm:cxn modelId="{84B989D9-B5C4-4B1D-BF17-3B1EA9617100}" type="presParOf" srcId="{FB1CA7A4-B2A3-4CAD-961C-7D42E28C7B5D}" destId="{70EBCB5F-7122-43D9-80FA-3AE3E0BDAD0C}" srcOrd="2" destOrd="0" presId="urn:microsoft.com/office/officeart/2018/2/layout/IconVerticalSolidList"/>
    <dgm:cxn modelId="{A7C9B7A8-B42E-4097-A50F-8E44E854FACC}" type="presParOf" srcId="{FB1CA7A4-B2A3-4CAD-961C-7D42E28C7B5D}" destId="{CFB2D5BE-7D9F-4AAD-BF6B-8DE037D20064}" srcOrd="3" destOrd="0" presId="urn:microsoft.com/office/officeart/2018/2/layout/IconVerticalSolidList"/>
    <dgm:cxn modelId="{0A3DB24A-4E4C-43E3-81C4-28F8DF7CBBCA}" type="presParOf" srcId="{AF551E51-06CA-4BF8-B8E3-6C4529813A44}" destId="{9264CB3A-411B-4A45-9BE8-38BDD99483C5}" srcOrd="3" destOrd="0" presId="urn:microsoft.com/office/officeart/2018/2/layout/IconVerticalSolidList"/>
    <dgm:cxn modelId="{56BFD82E-696C-4300-956F-CE693B479393}" type="presParOf" srcId="{AF551E51-06CA-4BF8-B8E3-6C4529813A44}" destId="{620864DE-5B54-4846-9865-D806E04419BE}" srcOrd="4" destOrd="0" presId="urn:microsoft.com/office/officeart/2018/2/layout/IconVerticalSolidList"/>
    <dgm:cxn modelId="{26AA3F4E-077A-4F2A-872E-96E4970C8A12}" type="presParOf" srcId="{620864DE-5B54-4846-9865-D806E04419BE}" destId="{E0E36CCA-47CA-4F0B-9D57-5C8AC3934722}" srcOrd="0" destOrd="0" presId="urn:microsoft.com/office/officeart/2018/2/layout/IconVerticalSolidList"/>
    <dgm:cxn modelId="{FF658019-30C2-4FE2-8D7D-ACDBBA62B539}" type="presParOf" srcId="{620864DE-5B54-4846-9865-D806E04419BE}" destId="{AD58411D-9CF1-4B60-A947-9713B6AE979E}" srcOrd="1" destOrd="0" presId="urn:microsoft.com/office/officeart/2018/2/layout/IconVerticalSolidList"/>
    <dgm:cxn modelId="{745118A5-632B-4ACA-923B-1CDB76CB5E0F}" type="presParOf" srcId="{620864DE-5B54-4846-9865-D806E04419BE}" destId="{3964E042-FDC7-46D2-A422-758BCC8392AC}" srcOrd="2" destOrd="0" presId="urn:microsoft.com/office/officeart/2018/2/layout/IconVerticalSolidList"/>
    <dgm:cxn modelId="{4F1619BB-05D1-4DB0-8B87-2DA6FBF922B6}" type="presParOf" srcId="{620864DE-5B54-4846-9865-D806E04419BE}" destId="{9D0FB05C-122C-43B1-854D-F3BA097C14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42CC35-AA5A-4C06-987A-934DECA5FBAC}" type="doc">
      <dgm:prSet loTypeId="urn:microsoft.com/office/officeart/2005/8/layout/vList2" loCatId="list" qsTypeId="urn:microsoft.com/office/officeart/2005/8/quickstyle/simple1" qsCatId="simple" csTypeId="urn:microsoft.com/office/officeart/2005/8/colors/colorful1" csCatId="colorful" phldr="1"/>
      <dgm:spPr/>
    </dgm:pt>
    <dgm:pt modelId="{C48329AA-A91E-4042-9641-DA7A97744D67}">
      <dgm:prSet phldrT="[Text]"/>
      <dgm:spPr/>
      <dgm:t>
        <a:bodyPr/>
        <a:lstStyle/>
        <a:p>
          <a:r>
            <a:rPr lang="en-GB" dirty="0"/>
            <a:t>Treaty of Rome 1957 </a:t>
          </a:r>
        </a:p>
      </dgm:t>
    </dgm:pt>
    <dgm:pt modelId="{1AA83CE7-2DD6-4697-8707-A41D612F620D}" type="parTrans" cxnId="{1C4FA5CE-1887-47A3-92EC-79237921F027}">
      <dgm:prSet/>
      <dgm:spPr/>
      <dgm:t>
        <a:bodyPr/>
        <a:lstStyle/>
        <a:p>
          <a:endParaRPr lang="en-GB"/>
        </a:p>
      </dgm:t>
    </dgm:pt>
    <dgm:pt modelId="{7145741A-5266-494F-A6B5-5A606AD3A3C7}" type="sibTrans" cxnId="{1C4FA5CE-1887-47A3-92EC-79237921F027}">
      <dgm:prSet/>
      <dgm:spPr/>
      <dgm:t>
        <a:bodyPr/>
        <a:lstStyle/>
        <a:p>
          <a:endParaRPr lang="en-GB"/>
        </a:p>
      </dgm:t>
    </dgm:pt>
    <dgm:pt modelId="{EA57624D-4A6C-4E45-BCBD-CDADF0119282}">
      <dgm:prSet phldrT="[Text]"/>
      <dgm:spPr/>
      <dgm:t>
        <a:bodyPr/>
        <a:lstStyle/>
        <a:p>
          <a:r>
            <a:rPr lang="en-GB" dirty="0"/>
            <a:t>Single European Act 1987</a:t>
          </a:r>
        </a:p>
      </dgm:t>
    </dgm:pt>
    <dgm:pt modelId="{1D1B7E90-59D8-4B6E-AAE5-677B82820D28}" type="parTrans" cxnId="{19C1D4A5-0B89-41AD-9BA9-247BEAD817AC}">
      <dgm:prSet/>
      <dgm:spPr/>
      <dgm:t>
        <a:bodyPr/>
        <a:lstStyle/>
        <a:p>
          <a:endParaRPr lang="en-GB"/>
        </a:p>
      </dgm:t>
    </dgm:pt>
    <dgm:pt modelId="{1DE8A3DE-590B-4229-B457-E150BD6C6055}" type="sibTrans" cxnId="{19C1D4A5-0B89-41AD-9BA9-247BEAD817AC}">
      <dgm:prSet/>
      <dgm:spPr/>
      <dgm:t>
        <a:bodyPr/>
        <a:lstStyle/>
        <a:p>
          <a:endParaRPr lang="en-GB"/>
        </a:p>
      </dgm:t>
    </dgm:pt>
    <dgm:pt modelId="{B457AE2A-9D20-4C4D-9AA9-28A873874F8C}">
      <dgm:prSet phldrT="[Text]"/>
      <dgm:spPr/>
      <dgm:t>
        <a:bodyPr/>
        <a:lstStyle/>
        <a:p>
          <a:r>
            <a:rPr lang="en-GB" dirty="0"/>
            <a:t>Treaty on European Union (Maastricht) 1993</a:t>
          </a:r>
        </a:p>
      </dgm:t>
    </dgm:pt>
    <dgm:pt modelId="{449389D6-AF8F-4794-B79E-6A62D2308931}" type="parTrans" cxnId="{CF84942D-2979-47F3-97B8-0EE4F9C8BD1B}">
      <dgm:prSet/>
      <dgm:spPr/>
      <dgm:t>
        <a:bodyPr/>
        <a:lstStyle/>
        <a:p>
          <a:endParaRPr lang="en-GB"/>
        </a:p>
      </dgm:t>
    </dgm:pt>
    <dgm:pt modelId="{E04EF924-9A72-4AB4-B505-E549DA90E8DF}" type="sibTrans" cxnId="{CF84942D-2979-47F3-97B8-0EE4F9C8BD1B}">
      <dgm:prSet/>
      <dgm:spPr/>
      <dgm:t>
        <a:bodyPr/>
        <a:lstStyle/>
        <a:p>
          <a:endParaRPr lang="en-GB"/>
        </a:p>
      </dgm:t>
    </dgm:pt>
    <dgm:pt modelId="{8210C611-B91F-4E44-99F9-23BBF39F47F0}">
      <dgm:prSet/>
      <dgm:spPr/>
      <dgm:t>
        <a:bodyPr/>
        <a:lstStyle/>
        <a:p>
          <a:r>
            <a:rPr lang="en-GB" dirty="0"/>
            <a:t>Treaty of Lisbon  2007 </a:t>
          </a:r>
        </a:p>
      </dgm:t>
    </dgm:pt>
    <dgm:pt modelId="{8A0A8CFF-5DA1-4C92-815E-935C9E8A6416}" type="parTrans" cxnId="{A6D4FDA1-E6EB-4086-920A-20BD5873B13B}">
      <dgm:prSet/>
      <dgm:spPr/>
      <dgm:t>
        <a:bodyPr/>
        <a:lstStyle/>
        <a:p>
          <a:endParaRPr lang="en-GB"/>
        </a:p>
      </dgm:t>
    </dgm:pt>
    <dgm:pt modelId="{96450A36-9ABF-4C01-A91C-D86DEA3F41A0}" type="sibTrans" cxnId="{A6D4FDA1-E6EB-4086-920A-20BD5873B13B}">
      <dgm:prSet/>
      <dgm:spPr/>
      <dgm:t>
        <a:bodyPr/>
        <a:lstStyle/>
        <a:p>
          <a:endParaRPr lang="en-GB"/>
        </a:p>
      </dgm:t>
    </dgm:pt>
    <dgm:pt modelId="{59EC73FE-4766-4AB1-A95A-C5B776C9D2CD}">
      <dgm:prSet phldrT="[Text]"/>
      <dgm:spPr/>
      <dgm:t>
        <a:bodyPr/>
        <a:lstStyle/>
        <a:p>
          <a:r>
            <a:rPr lang="en-GB" dirty="0"/>
            <a:t>Council Resolution 1975</a:t>
          </a:r>
        </a:p>
      </dgm:t>
    </dgm:pt>
    <dgm:pt modelId="{7A618A89-D9F2-4797-970C-18531C6B1119}" type="parTrans" cxnId="{7335F2D8-DDD8-4503-B0A6-DF8DF0D9F32C}">
      <dgm:prSet/>
      <dgm:spPr/>
      <dgm:t>
        <a:bodyPr/>
        <a:lstStyle/>
        <a:p>
          <a:endParaRPr lang="en-GB"/>
        </a:p>
      </dgm:t>
    </dgm:pt>
    <dgm:pt modelId="{53904E37-0AA2-4500-9205-6D6A38B18A38}" type="sibTrans" cxnId="{7335F2D8-DDD8-4503-B0A6-DF8DF0D9F32C}">
      <dgm:prSet/>
      <dgm:spPr/>
      <dgm:t>
        <a:bodyPr/>
        <a:lstStyle/>
        <a:p>
          <a:endParaRPr lang="en-GB"/>
        </a:p>
      </dgm:t>
    </dgm:pt>
    <dgm:pt modelId="{1B0B8091-E9B7-5148-9AB9-8E70383CDA9D}" type="pres">
      <dgm:prSet presAssocID="{1F42CC35-AA5A-4C06-987A-934DECA5FBAC}" presName="linear" presStyleCnt="0">
        <dgm:presLayoutVars>
          <dgm:animLvl val="lvl"/>
          <dgm:resizeHandles val="exact"/>
        </dgm:presLayoutVars>
      </dgm:prSet>
      <dgm:spPr/>
    </dgm:pt>
    <dgm:pt modelId="{19BBF7C1-A483-744C-BE12-1BC6DFE7A770}" type="pres">
      <dgm:prSet presAssocID="{C48329AA-A91E-4042-9641-DA7A97744D67}" presName="parentText" presStyleLbl="node1" presStyleIdx="0" presStyleCnt="5">
        <dgm:presLayoutVars>
          <dgm:chMax val="0"/>
          <dgm:bulletEnabled val="1"/>
        </dgm:presLayoutVars>
      </dgm:prSet>
      <dgm:spPr/>
    </dgm:pt>
    <dgm:pt modelId="{23217F70-C95C-5C48-8B72-7A9F0FF11ECC}" type="pres">
      <dgm:prSet presAssocID="{7145741A-5266-494F-A6B5-5A606AD3A3C7}" presName="spacer" presStyleCnt="0"/>
      <dgm:spPr/>
    </dgm:pt>
    <dgm:pt modelId="{3207D428-5677-8B4A-B1F5-325805D25B62}" type="pres">
      <dgm:prSet presAssocID="{59EC73FE-4766-4AB1-A95A-C5B776C9D2CD}" presName="parentText" presStyleLbl="node1" presStyleIdx="1" presStyleCnt="5">
        <dgm:presLayoutVars>
          <dgm:chMax val="0"/>
          <dgm:bulletEnabled val="1"/>
        </dgm:presLayoutVars>
      </dgm:prSet>
      <dgm:spPr/>
    </dgm:pt>
    <dgm:pt modelId="{AB08DE49-FE8C-FE46-B568-5453916843C3}" type="pres">
      <dgm:prSet presAssocID="{53904E37-0AA2-4500-9205-6D6A38B18A38}" presName="spacer" presStyleCnt="0"/>
      <dgm:spPr/>
    </dgm:pt>
    <dgm:pt modelId="{A9256B66-E94A-8C48-87A1-81AFB380828F}" type="pres">
      <dgm:prSet presAssocID="{EA57624D-4A6C-4E45-BCBD-CDADF0119282}" presName="parentText" presStyleLbl="node1" presStyleIdx="2" presStyleCnt="5">
        <dgm:presLayoutVars>
          <dgm:chMax val="0"/>
          <dgm:bulletEnabled val="1"/>
        </dgm:presLayoutVars>
      </dgm:prSet>
      <dgm:spPr/>
    </dgm:pt>
    <dgm:pt modelId="{0ED3DE55-03AA-9B4D-ACAD-FCD54870ECFF}" type="pres">
      <dgm:prSet presAssocID="{1DE8A3DE-590B-4229-B457-E150BD6C6055}" presName="spacer" presStyleCnt="0"/>
      <dgm:spPr/>
    </dgm:pt>
    <dgm:pt modelId="{1EB50D8B-6200-694B-B308-626F460EDE65}" type="pres">
      <dgm:prSet presAssocID="{B457AE2A-9D20-4C4D-9AA9-28A873874F8C}" presName="parentText" presStyleLbl="node1" presStyleIdx="3" presStyleCnt="5">
        <dgm:presLayoutVars>
          <dgm:chMax val="0"/>
          <dgm:bulletEnabled val="1"/>
        </dgm:presLayoutVars>
      </dgm:prSet>
      <dgm:spPr/>
    </dgm:pt>
    <dgm:pt modelId="{5C3FF399-8516-3642-99CB-704D5D4BAE0B}" type="pres">
      <dgm:prSet presAssocID="{E04EF924-9A72-4AB4-B505-E549DA90E8DF}" presName="spacer" presStyleCnt="0"/>
      <dgm:spPr/>
    </dgm:pt>
    <dgm:pt modelId="{4EC4D015-3B91-7348-89CC-D1813E863203}" type="pres">
      <dgm:prSet presAssocID="{8210C611-B91F-4E44-99F9-23BBF39F47F0}" presName="parentText" presStyleLbl="node1" presStyleIdx="4" presStyleCnt="5">
        <dgm:presLayoutVars>
          <dgm:chMax val="0"/>
          <dgm:bulletEnabled val="1"/>
        </dgm:presLayoutVars>
      </dgm:prSet>
      <dgm:spPr/>
    </dgm:pt>
  </dgm:ptLst>
  <dgm:cxnLst>
    <dgm:cxn modelId="{CF84942D-2979-47F3-97B8-0EE4F9C8BD1B}" srcId="{1F42CC35-AA5A-4C06-987A-934DECA5FBAC}" destId="{B457AE2A-9D20-4C4D-9AA9-28A873874F8C}" srcOrd="3" destOrd="0" parTransId="{449389D6-AF8F-4794-B79E-6A62D2308931}" sibTransId="{E04EF924-9A72-4AB4-B505-E549DA90E8DF}"/>
    <dgm:cxn modelId="{4D6FCA75-9057-834F-81DD-F465538D3885}" type="presOf" srcId="{C48329AA-A91E-4042-9641-DA7A97744D67}" destId="{19BBF7C1-A483-744C-BE12-1BC6DFE7A770}" srcOrd="0" destOrd="0" presId="urn:microsoft.com/office/officeart/2005/8/layout/vList2"/>
    <dgm:cxn modelId="{70AE1E7A-A706-954C-983A-DD6FBA442978}" type="presOf" srcId="{B457AE2A-9D20-4C4D-9AA9-28A873874F8C}" destId="{1EB50D8B-6200-694B-B308-626F460EDE65}" srcOrd="0" destOrd="0" presId="urn:microsoft.com/office/officeart/2005/8/layout/vList2"/>
    <dgm:cxn modelId="{9210728F-6CDA-BA48-8BA2-E41E8A7322AD}" type="presOf" srcId="{1F42CC35-AA5A-4C06-987A-934DECA5FBAC}" destId="{1B0B8091-E9B7-5148-9AB9-8E70383CDA9D}" srcOrd="0" destOrd="0" presId="urn:microsoft.com/office/officeart/2005/8/layout/vList2"/>
    <dgm:cxn modelId="{A6D4FDA1-E6EB-4086-920A-20BD5873B13B}" srcId="{1F42CC35-AA5A-4C06-987A-934DECA5FBAC}" destId="{8210C611-B91F-4E44-99F9-23BBF39F47F0}" srcOrd="4" destOrd="0" parTransId="{8A0A8CFF-5DA1-4C92-815E-935C9E8A6416}" sibTransId="{96450A36-9ABF-4C01-A91C-D86DEA3F41A0}"/>
    <dgm:cxn modelId="{04F69DA5-C7AF-4341-BC25-F632BF6209C2}" type="presOf" srcId="{EA57624D-4A6C-4E45-BCBD-CDADF0119282}" destId="{A9256B66-E94A-8C48-87A1-81AFB380828F}" srcOrd="0" destOrd="0" presId="urn:microsoft.com/office/officeart/2005/8/layout/vList2"/>
    <dgm:cxn modelId="{19C1D4A5-0B89-41AD-9BA9-247BEAD817AC}" srcId="{1F42CC35-AA5A-4C06-987A-934DECA5FBAC}" destId="{EA57624D-4A6C-4E45-BCBD-CDADF0119282}" srcOrd="2" destOrd="0" parTransId="{1D1B7E90-59D8-4B6E-AAE5-677B82820D28}" sibTransId="{1DE8A3DE-590B-4229-B457-E150BD6C6055}"/>
    <dgm:cxn modelId="{CEF47CA7-16F4-0745-B0CF-E2DBDB77DBE6}" type="presOf" srcId="{8210C611-B91F-4E44-99F9-23BBF39F47F0}" destId="{4EC4D015-3B91-7348-89CC-D1813E863203}" srcOrd="0" destOrd="0" presId="urn:microsoft.com/office/officeart/2005/8/layout/vList2"/>
    <dgm:cxn modelId="{1C4FA5CE-1887-47A3-92EC-79237921F027}" srcId="{1F42CC35-AA5A-4C06-987A-934DECA5FBAC}" destId="{C48329AA-A91E-4042-9641-DA7A97744D67}" srcOrd="0" destOrd="0" parTransId="{1AA83CE7-2DD6-4697-8707-A41D612F620D}" sibTransId="{7145741A-5266-494F-A6B5-5A606AD3A3C7}"/>
    <dgm:cxn modelId="{C7C8A2D1-AF7A-1540-A6F2-DCC36651B4C8}" type="presOf" srcId="{59EC73FE-4766-4AB1-A95A-C5B776C9D2CD}" destId="{3207D428-5677-8B4A-B1F5-325805D25B62}" srcOrd="0" destOrd="0" presId="urn:microsoft.com/office/officeart/2005/8/layout/vList2"/>
    <dgm:cxn modelId="{7335F2D8-DDD8-4503-B0A6-DF8DF0D9F32C}" srcId="{1F42CC35-AA5A-4C06-987A-934DECA5FBAC}" destId="{59EC73FE-4766-4AB1-A95A-C5B776C9D2CD}" srcOrd="1" destOrd="0" parTransId="{7A618A89-D9F2-4797-970C-18531C6B1119}" sibTransId="{53904E37-0AA2-4500-9205-6D6A38B18A38}"/>
    <dgm:cxn modelId="{84C94BC7-6D82-4345-B3BA-5578750C52E5}" type="presParOf" srcId="{1B0B8091-E9B7-5148-9AB9-8E70383CDA9D}" destId="{19BBF7C1-A483-744C-BE12-1BC6DFE7A770}" srcOrd="0" destOrd="0" presId="urn:microsoft.com/office/officeart/2005/8/layout/vList2"/>
    <dgm:cxn modelId="{1D60BCC8-0E89-1646-AC3B-13D84B70DBBE}" type="presParOf" srcId="{1B0B8091-E9B7-5148-9AB9-8E70383CDA9D}" destId="{23217F70-C95C-5C48-8B72-7A9F0FF11ECC}" srcOrd="1" destOrd="0" presId="urn:microsoft.com/office/officeart/2005/8/layout/vList2"/>
    <dgm:cxn modelId="{100124C2-A64A-384E-9CD3-41B7CDD459F3}" type="presParOf" srcId="{1B0B8091-E9B7-5148-9AB9-8E70383CDA9D}" destId="{3207D428-5677-8B4A-B1F5-325805D25B62}" srcOrd="2" destOrd="0" presId="urn:microsoft.com/office/officeart/2005/8/layout/vList2"/>
    <dgm:cxn modelId="{F505E5B8-4D86-634D-AA23-AFF2C76A00C1}" type="presParOf" srcId="{1B0B8091-E9B7-5148-9AB9-8E70383CDA9D}" destId="{AB08DE49-FE8C-FE46-B568-5453916843C3}" srcOrd="3" destOrd="0" presId="urn:microsoft.com/office/officeart/2005/8/layout/vList2"/>
    <dgm:cxn modelId="{024C68E9-CD5E-7244-9024-AA26E4CA0FB3}" type="presParOf" srcId="{1B0B8091-E9B7-5148-9AB9-8E70383CDA9D}" destId="{A9256B66-E94A-8C48-87A1-81AFB380828F}" srcOrd="4" destOrd="0" presId="urn:microsoft.com/office/officeart/2005/8/layout/vList2"/>
    <dgm:cxn modelId="{F804EEF4-AB7B-614B-BB5B-D9A06E84B639}" type="presParOf" srcId="{1B0B8091-E9B7-5148-9AB9-8E70383CDA9D}" destId="{0ED3DE55-03AA-9B4D-ACAD-FCD54870ECFF}" srcOrd="5" destOrd="0" presId="urn:microsoft.com/office/officeart/2005/8/layout/vList2"/>
    <dgm:cxn modelId="{1AF75918-9CEA-5D4E-A049-3966C8D724F8}" type="presParOf" srcId="{1B0B8091-E9B7-5148-9AB9-8E70383CDA9D}" destId="{1EB50D8B-6200-694B-B308-626F460EDE65}" srcOrd="6" destOrd="0" presId="urn:microsoft.com/office/officeart/2005/8/layout/vList2"/>
    <dgm:cxn modelId="{ABF3E371-7F69-E54B-AD2D-6E118170BE84}" type="presParOf" srcId="{1B0B8091-E9B7-5148-9AB9-8E70383CDA9D}" destId="{5C3FF399-8516-3642-99CB-704D5D4BAE0B}" srcOrd="7" destOrd="0" presId="urn:microsoft.com/office/officeart/2005/8/layout/vList2"/>
    <dgm:cxn modelId="{9A82D4B4-02AA-8648-AB6E-BACFD34DA28D}" type="presParOf" srcId="{1B0B8091-E9B7-5148-9AB9-8E70383CDA9D}" destId="{4EC4D015-3B91-7348-89CC-D1813E86320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D55543-615D-4D28-B705-BEA76E9D6C5F}"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a:lstStyle/>
        <a:p>
          <a:endParaRPr lang="en-US"/>
        </a:p>
      </dgm:t>
    </dgm:pt>
    <dgm:pt modelId="{5690B84D-1978-40B7-B437-3512B6F65132}">
      <dgm:prSet/>
      <dgm:spPr/>
      <dgm:t>
        <a:bodyPr/>
        <a:lstStyle/>
        <a:p>
          <a:pPr>
            <a:defRPr b="1"/>
          </a:pPr>
          <a:r>
            <a:rPr lang="en-US"/>
            <a:t>1957</a:t>
          </a:r>
        </a:p>
      </dgm:t>
    </dgm:pt>
    <dgm:pt modelId="{9C61B08F-D0DD-467A-AD93-2A2C1AC6D92E}" type="parTrans" cxnId="{110CDBD4-01CE-4F25-BDB3-5308DAC03AAF}">
      <dgm:prSet/>
      <dgm:spPr/>
      <dgm:t>
        <a:bodyPr/>
        <a:lstStyle/>
        <a:p>
          <a:endParaRPr lang="en-US"/>
        </a:p>
      </dgm:t>
    </dgm:pt>
    <dgm:pt modelId="{98E91949-B880-489C-B0B9-7413B4030AF3}" type="sibTrans" cxnId="{110CDBD4-01CE-4F25-BDB3-5308DAC03AAF}">
      <dgm:prSet/>
      <dgm:spPr/>
      <dgm:t>
        <a:bodyPr/>
        <a:lstStyle/>
        <a:p>
          <a:endParaRPr lang="en-US"/>
        </a:p>
      </dgm:t>
    </dgm:pt>
    <dgm:pt modelId="{88C1ACB4-C8DB-46DA-9B76-4C5AF77BF349}">
      <dgm:prSet/>
      <dgm:spPr/>
      <dgm:t>
        <a:bodyPr/>
        <a:lstStyle/>
        <a:p>
          <a:r>
            <a:rPr lang="en-US"/>
            <a:t>Treaty of Rome 1957</a:t>
          </a:r>
        </a:p>
      </dgm:t>
    </dgm:pt>
    <dgm:pt modelId="{CA1E62CC-2068-493F-8370-F1CB73E11598}" type="parTrans" cxnId="{1E893E7A-0999-4DE5-BD4F-5692765AE20C}">
      <dgm:prSet/>
      <dgm:spPr/>
      <dgm:t>
        <a:bodyPr/>
        <a:lstStyle/>
        <a:p>
          <a:endParaRPr lang="en-US"/>
        </a:p>
      </dgm:t>
    </dgm:pt>
    <dgm:pt modelId="{9742E5D3-9444-4611-8083-4F4DC9A22748}" type="sibTrans" cxnId="{1E893E7A-0999-4DE5-BD4F-5692765AE20C}">
      <dgm:prSet/>
      <dgm:spPr/>
      <dgm:t>
        <a:bodyPr/>
        <a:lstStyle/>
        <a:p>
          <a:endParaRPr lang="en-US"/>
        </a:p>
      </dgm:t>
    </dgm:pt>
    <dgm:pt modelId="{178120F6-11FA-469E-A4DF-A384CC80B7CE}">
      <dgm:prSet/>
      <dgm:spPr/>
      <dgm:t>
        <a:bodyPr/>
        <a:lstStyle/>
        <a:p>
          <a:r>
            <a:rPr lang="en-US"/>
            <a:t>Indirect mentions of consumers </a:t>
          </a:r>
        </a:p>
      </dgm:t>
    </dgm:pt>
    <dgm:pt modelId="{EE1BCB66-96BB-4E00-B850-C5F3A89D86E5}" type="parTrans" cxnId="{5544FF05-4089-459C-AA90-548C4236E7C7}">
      <dgm:prSet/>
      <dgm:spPr/>
      <dgm:t>
        <a:bodyPr/>
        <a:lstStyle/>
        <a:p>
          <a:endParaRPr lang="en-US"/>
        </a:p>
      </dgm:t>
    </dgm:pt>
    <dgm:pt modelId="{D40D7A52-1854-462C-9813-7B8E10390831}" type="sibTrans" cxnId="{5544FF05-4089-459C-AA90-548C4236E7C7}">
      <dgm:prSet/>
      <dgm:spPr/>
      <dgm:t>
        <a:bodyPr/>
        <a:lstStyle/>
        <a:p>
          <a:endParaRPr lang="en-US"/>
        </a:p>
      </dgm:t>
    </dgm:pt>
    <dgm:pt modelId="{FD422D38-1FD8-4F17-BD71-0C770E3969DF}">
      <dgm:prSet/>
      <dgm:spPr/>
      <dgm:t>
        <a:bodyPr/>
        <a:lstStyle/>
        <a:p>
          <a:pPr>
            <a:defRPr b="1"/>
          </a:pPr>
          <a:r>
            <a:rPr lang="en-US"/>
            <a:t>1975</a:t>
          </a:r>
        </a:p>
      </dgm:t>
    </dgm:pt>
    <dgm:pt modelId="{AB3AE827-5EE8-4E79-BFBD-AF61933BE5E9}" type="parTrans" cxnId="{F914B8B5-2EAA-456D-9A91-307BA62AA1BF}">
      <dgm:prSet/>
      <dgm:spPr/>
      <dgm:t>
        <a:bodyPr/>
        <a:lstStyle/>
        <a:p>
          <a:endParaRPr lang="en-US"/>
        </a:p>
      </dgm:t>
    </dgm:pt>
    <dgm:pt modelId="{91DCBF4E-48D6-4E97-883D-B917A7FDF0A5}" type="sibTrans" cxnId="{F914B8B5-2EAA-456D-9A91-307BA62AA1BF}">
      <dgm:prSet/>
      <dgm:spPr/>
      <dgm:t>
        <a:bodyPr/>
        <a:lstStyle/>
        <a:p>
          <a:endParaRPr lang="en-US"/>
        </a:p>
      </dgm:t>
    </dgm:pt>
    <dgm:pt modelId="{32ABEE5B-DA84-4452-AF2E-4FDEE268BB8B}">
      <dgm:prSet/>
      <dgm:spPr/>
      <dgm:t>
        <a:bodyPr/>
        <a:lstStyle/>
        <a:p>
          <a:r>
            <a:rPr lang="en-US"/>
            <a:t>Council Resolution 1975 </a:t>
          </a:r>
        </a:p>
      </dgm:t>
    </dgm:pt>
    <dgm:pt modelId="{0FE53176-1ABD-4354-AA5C-F499BDA3F118}" type="parTrans" cxnId="{43EDED9B-1C5B-4E82-A4DB-5FB02AA9B75A}">
      <dgm:prSet/>
      <dgm:spPr/>
      <dgm:t>
        <a:bodyPr/>
        <a:lstStyle/>
        <a:p>
          <a:endParaRPr lang="en-US"/>
        </a:p>
      </dgm:t>
    </dgm:pt>
    <dgm:pt modelId="{1AFF03E6-610E-4BE3-8D9F-6D07F1BDF86F}" type="sibTrans" cxnId="{43EDED9B-1C5B-4E82-A4DB-5FB02AA9B75A}">
      <dgm:prSet/>
      <dgm:spPr/>
      <dgm:t>
        <a:bodyPr/>
        <a:lstStyle/>
        <a:p>
          <a:endParaRPr lang="en-US"/>
        </a:p>
      </dgm:t>
    </dgm:pt>
    <dgm:pt modelId="{816DDAC2-020A-4599-9EBC-118000504652}">
      <dgm:prSet/>
      <dgm:spPr/>
      <dgm:t>
        <a:bodyPr/>
        <a:lstStyle/>
        <a:p>
          <a:r>
            <a:rPr lang="en-US"/>
            <a:t>approved the principle of a consumer protection and information policy</a:t>
          </a:r>
        </a:p>
      </dgm:t>
    </dgm:pt>
    <dgm:pt modelId="{DF9E2F6A-38F8-4F42-8DB8-DBBE3F06C279}" type="parTrans" cxnId="{8ED38653-12EE-4A58-A5C1-931EF948A018}">
      <dgm:prSet/>
      <dgm:spPr/>
      <dgm:t>
        <a:bodyPr/>
        <a:lstStyle/>
        <a:p>
          <a:endParaRPr lang="en-US"/>
        </a:p>
      </dgm:t>
    </dgm:pt>
    <dgm:pt modelId="{15563744-1441-4CDE-A197-4948534973C9}" type="sibTrans" cxnId="{8ED38653-12EE-4A58-A5C1-931EF948A018}">
      <dgm:prSet/>
      <dgm:spPr/>
      <dgm:t>
        <a:bodyPr/>
        <a:lstStyle/>
        <a:p>
          <a:endParaRPr lang="en-US"/>
        </a:p>
      </dgm:t>
    </dgm:pt>
    <dgm:pt modelId="{324252CF-9B47-254E-8F9B-64636ED35CDD}" type="pres">
      <dgm:prSet presAssocID="{CCD55543-615D-4D28-B705-BEA76E9D6C5F}" presName="root" presStyleCnt="0">
        <dgm:presLayoutVars>
          <dgm:chMax/>
          <dgm:chPref/>
          <dgm:animLvl val="lvl"/>
        </dgm:presLayoutVars>
      </dgm:prSet>
      <dgm:spPr/>
    </dgm:pt>
    <dgm:pt modelId="{31D38FCB-F273-0B4D-865F-6D31C8724EE2}" type="pres">
      <dgm:prSet presAssocID="{CCD55543-615D-4D28-B705-BEA76E9D6C5F}" presName="divider" presStyleLbl="node1" presStyleIdx="0" presStyleCnt="1"/>
      <dgm:spPr/>
    </dgm:pt>
    <dgm:pt modelId="{59447CD8-637F-C446-882C-9BEB3015C89E}" type="pres">
      <dgm:prSet presAssocID="{CCD55543-615D-4D28-B705-BEA76E9D6C5F}" presName="nodes" presStyleCnt="0">
        <dgm:presLayoutVars>
          <dgm:chMax/>
          <dgm:chPref/>
          <dgm:animLvl val="lvl"/>
        </dgm:presLayoutVars>
      </dgm:prSet>
      <dgm:spPr/>
    </dgm:pt>
    <dgm:pt modelId="{0D38C017-BCEA-D943-8008-970418A18196}" type="pres">
      <dgm:prSet presAssocID="{5690B84D-1978-40B7-B437-3512B6F65132}" presName="composite" presStyleCnt="0"/>
      <dgm:spPr/>
    </dgm:pt>
    <dgm:pt modelId="{5808E1D3-DC8C-6F40-A574-2F794A04A93F}" type="pres">
      <dgm:prSet presAssocID="{5690B84D-1978-40B7-B437-3512B6F65132}" presName="L1TextContainer" presStyleLbl="revTx" presStyleIdx="0" presStyleCnt="2">
        <dgm:presLayoutVars>
          <dgm:chMax val="1"/>
          <dgm:chPref val="1"/>
          <dgm:bulletEnabled val="1"/>
        </dgm:presLayoutVars>
      </dgm:prSet>
      <dgm:spPr/>
    </dgm:pt>
    <dgm:pt modelId="{6943C475-3136-594C-B647-AFB67737F481}" type="pres">
      <dgm:prSet presAssocID="{5690B84D-1978-40B7-B437-3512B6F65132}" presName="L2TextContainerWrapper" presStyleCnt="0">
        <dgm:presLayoutVars>
          <dgm:chMax val="0"/>
          <dgm:chPref val="0"/>
          <dgm:bulletEnabled val="1"/>
        </dgm:presLayoutVars>
      </dgm:prSet>
      <dgm:spPr/>
    </dgm:pt>
    <dgm:pt modelId="{6084F8F1-77B1-6A41-B6CB-8DCF85926F0A}" type="pres">
      <dgm:prSet presAssocID="{5690B84D-1978-40B7-B437-3512B6F65132}" presName="L2TextContainer" presStyleLbl="bgAccFollowNode1" presStyleIdx="0" presStyleCnt="2"/>
      <dgm:spPr/>
    </dgm:pt>
    <dgm:pt modelId="{D370B407-5DC2-B642-A47F-D211D56A18BA}" type="pres">
      <dgm:prSet presAssocID="{5690B84D-1978-40B7-B437-3512B6F65132}" presName="FlexibleEmptyPlaceHolder" presStyleCnt="0"/>
      <dgm:spPr/>
    </dgm:pt>
    <dgm:pt modelId="{E84D70BF-ACAF-5E45-814E-19D808EE14A1}" type="pres">
      <dgm:prSet presAssocID="{5690B84D-1978-40B7-B437-3512B6F65132}" presName="ConnectLine" presStyleLbl="alignNode1" presStyleIdx="0" presStyleCnt="2"/>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95AD4B25-0867-1F4A-AD11-DEDF28EE690B}" type="pres">
      <dgm:prSet presAssocID="{5690B84D-1978-40B7-B437-3512B6F65132}" presName="ConnectorPoint" presStyleLbl="fgAcc1" presStyleIdx="0" presStyleCnt="2"/>
      <dgm:spPr>
        <a:solidFill>
          <a:schemeClr val="lt1">
            <a:alpha val="90000"/>
            <a:hueOff val="0"/>
            <a:satOff val="0"/>
            <a:lumOff val="0"/>
            <a:alphaOff val="0"/>
          </a:schemeClr>
        </a:solidFill>
        <a:ln w="12700" cap="flat" cmpd="sng" algn="ctr">
          <a:noFill/>
          <a:prstDash val="solid"/>
          <a:miter lim="800000"/>
        </a:ln>
        <a:effectLst/>
      </dgm:spPr>
    </dgm:pt>
    <dgm:pt modelId="{148E4EE2-3473-C446-BED1-1742CF317C1C}" type="pres">
      <dgm:prSet presAssocID="{5690B84D-1978-40B7-B437-3512B6F65132}" presName="EmptyPlaceHolder" presStyleCnt="0"/>
      <dgm:spPr/>
    </dgm:pt>
    <dgm:pt modelId="{A1D1673B-419D-8940-8C0F-2BB84334376D}" type="pres">
      <dgm:prSet presAssocID="{98E91949-B880-489C-B0B9-7413B4030AF3}" presName="spaceBetweenRectangles" presStyleCnt="0"/>
      <dgm:spPr/>
    </dgm:pt>
    <dgm:pt modelId="{AFA2B445-D165-6440-A0DF-C3505DB4DAD7}" type="pres">
      <dgm:prSet presAssocID="{FD422D38-1FD8-4F17-BD71-0C770E3969DF}" presName="composite" presStyleCnt="0"/>
      <dgm:spPr/>
    </dgm:pt>
    <dgm:pt modelId="{9824F462-6676-DE4B-9F5B-2B611BA354E7}" type="pres">
      <dgm:prSet presAssocID="{FD422D38-1FD8-4F17-BD71-0C770E3969DF}" presName="L1TextContainer" presStyleLbl="revTx" presStyleIdx="1" presStyleCnt="2">
        <dgm:presLayoutVars>
          <dgm:chMax val="1"/>
          <dgm:chPref val="1"/>
          <dgm:bulletEnabled val="1"/>
        </dgm:presLayoutVars>
      </dgm:prSet>
      <dgm:spPr/>
    </dgm:pt>
    <dgm:pt modelId="{9620FE72-8C3D-8C44-A78D-3B870AF3FF23}" type="pres">
      <dgm:prSet presAssocID="{FD422D38-1FD8-4F17-BD71-0C770E3969DF}" presName="L2TextContainerWrapper" presStyleCnt="0">
        <dgm:presLayoutVars>
          <dgm:chMax val="0"/>
          <dgm:chPref val="0"/>
          <dgm:bulletEnabled val="1"/>
        </dgm:presLayoutVars>
      </dgm:prSet>
      <dgm:spPr/>
    </dgm:pt>
    <dgm:pt modelId="{C382CCED-0610-A54A-B6CA-68FA9A8AD814}" type="pres">
      <dgm:prSet presAssocID="{FD422D38-1FD8-4F17-BD71-0C770E3969DF}" presName="L2TextContainer" presStyleLbl="bgAccFollowNode1" presStyleIdx="1" presStyleCnt="2"/>
      <dgm:spPr/>
    </dgm:pt>
    <dgm:pt modelId="{E14972D2-5583-DB47-B8CC-E51EB39FF516}" type="pres">
      <dgm:prSet presAssocID="{FD422D38-1FD8-4F17-BD71-0C770E3969DF}" presName="FlexibleEmptyPlaceHolder" presStyleCnt="0"/>
      <dgm:spPr/>
    </dgm:pt>
    <dgm:pt modelId="{B1571798-4F4A-6248-B2FB-26CD9F3FCB3E}" type="pres">
      <dgm:prSet presAssocID="{FD422D38-1FD8-4F17-BD71-0C770E3969DF}" presName="ConnectLine" presStyleLbl="alignNode1" presStyleIdx="1" presStyleCnt="2"/>
      <dgm:spPr>
        <a:solidFill>
          <a:schemeClr val="accent2">
            <a:hueOff val="-1455363"/>
            <a:satOff val="-83928"/>
            <a:lumOff val="8628"/>
            <a:alphaOff val="0"/>
          </a:schemeClr>
        </a:solidFill>
        <a:ln w="6350" cap="flat" cmpd="sng" algn="ctr">
          <a:solidFill>
            <a:schemeClr val="accent2">
              <a:hueOff val="-1455363"/>
              <a:satOff val="-83928"/>
              <a:lumOff val="8628"/>
              <a:alphaOff val="0"/>
            </a:schemeClr>
          </a:solidFill>
          <a:prstDash val="dash"/>
          <a:miter lim="800000"/>
        </a:ln>
        <a:effectLst/>
      </dgm:spPr>
    </dgm:pt>
    <dgm:pt modelId="{FBDA390B-A260-264C-A2CB-DE5F3D83DE92}" type="pres">
      <dgm:prSet presAssocID="{FD422D38-1FD8-4F17-BD71-0C770E3969DF}" presName="ConnectorPoint" presStyleLbl="fgAcc1" presStyleIdx="1" presStyleCnt="2"/>
      <dgm:spPr>
        <a:solidFill>
          <a:schemeClr val="lt1">
            <a:alpha val="90000"/>
            <a:hueOff val="0"/>
            <a:satOff val="0"/>
            <a:lumOff val="0"/>
            <a:alphaOff val="0"/>
          </a:schemeClr>
        </a:solidFill>
        <a:ln w="12700" cap="flat" cmpd="sng" algn="ctr">
          <a:noFill/>
          <a:prstDash val="solid"/>
          <a:miter lim="800000"/>
        </a:ln>
        <a:effectLst/>
      </dgm:spPr>
    </dgm:pt>
    <dgm:pt modelId="{C66E064B-B4BC-A64E-BA30-52023BD946FA}" type="pres">
      <dgm:prSet presAssocID="{FD422D38-1FD8-4F17-BD71-0C770E3969DF}" presName="EmptyPlaceHolder" presStyleCnt="0"/>
      <dgm:spPr/>
    </dgm:pt>
  </dgm:ptLst>
  <dgm:cxnLst>
    <dgm:cxn modelId="{5544FF05-4089-459C-AA90-548C4236E7C7}" srcId="{88C1ACB4-C8DB-46DA-9B76-4C5AF77BF349}" destId="{178120F6-11FA-469E-A4DF-A384CC80B7CE}" srcOrd="0" destOrd="0" parTransId="{EE1BCB66-96BB-4E00-B850-C5F3A89D86E5}" sibTransId="{D40D7A52-1854-462C-9813-7B8E10390831}"/>
    <dgm:cxn modelId="{0C581D22-69FF-4741-A271-DDEA59AD1528}" type="presOf" srcId="{816DDAC2-020A-4599-9EBC-118000504652}" destId="{C382CCED-0610-A54A-B6CA-68FA9A8AD814}" srcOrd="0" destOrd="1" presId="urn:microsoft.com/office/officeart/2017/3/layout/HorizontalPathTimeline"/>
    <dgm:cxn modelId="{A3271B53-BBBF-D040-B700-65407CCA36FA}" type="presOf" srcId="{32ABEE5B-DA84-4452-AF2E-4FDEE268BB8B}" destId="{C382CCED-0610-A54A-B6CA-68FA9A8AD814}" srcOrd="0" destOrd="0" presId="urn:microsoft.com/office/officeart/2017/3/layout/HorizontalPathTimeline"/>
    <dgm:cxn modelId="{8ED38653-12EE-4A58-A5C1-931EF948A018}" srcId="{32ABEE5B-DA84-4452-AF2E-4FDEE268BB8B}" destId="{816DDAC2-020A-4599-9EBC-118000504652}" srcOrd="0" destOrd="0" parTransId="{DF9E2F6A-38F8-4F42-8DB8-DBBE3F06C279}" sibTransId="{15563744-1441-4CDE-A197-4948534973C9}"/>
    <dgm:cxn modelId="{35F7605B-0FB8-FF4A-BBAD-53940BEA174C}" type="presOf" srcId="{CCD55543-615D-4D28-B705-BEA76E9D6C5F}" destId="{324252CF-9B47-254E-8F9B-64636ED35CDD}" srcOrd="0" destOrd="0" presId="urn:microsoft.com/office/officeart/2017/3/layout/HorizontalPathTimeline"/>
    <dgm:cxn modelId="{36E9EC6E-04C8-2E41-A3D4-397C98EACF0A}" type="presOf" srcId="{178120F6-11FA-469E-A4DF-A384CC80B7CE}" destId="{6084F8F1-77B1-6A41-B6CB-8DCF85926F0A}" srcOrd="0" destOrd="1" presId="urn:microsoft.com/office/officeart/2017/3/layout/HorizontalPathTimeline"/>
    <dgm:cxn modelId="{1E893E7A-0999-4DE5-BD4F-5692765AE20C}" srcId="{5690B84D-1978-40B7-B437-3512B6F65132}" destId="{88C1ACB4-C8DB-46DA-9B76-4C5AF77BF349}" srcOrd="0" destOrd="0" parTransId="{CA1E62CC-2068-493F-8370-F1CB73E11598}" sibTransId="{9742E5D3-9444-4611-8083-4F4DC9A22748}"/>
    <dgm:cxn modelId="{CE242789-EE5E-F047-8E4E-98615FD9669F}" type="presOf" srcId="{88C1ACB4-C8DB-46DA-9B76-4C5AF77BF349}" destId="{6084F8F1-77B1-6A41-B6CB-8DCF85926F0A}" srcOrd="0" destOrd="0" presId="urn:microsoft.com/office/officeart/2017/3/layout/HorizontalPathTimeline"/>
    <dgm:cxn modelId="{43EDED9B-1C5B-4E82-A4DB-5FB02AA9B75A}" srcId="{FD422D38-1FD8-4F17-BD71-0C770E3969DF}" destId="{32ABEE5B-DA84-4452-AF2E-4FDEE268BB8B}" srcOrd="0" destOrd="0" parTransId="{0FE53176-1ABD-4354-AA5C-F499BDA3F118}" sibTransId="{1AFF03E6-610E-4BE3-8D9F-6D07F1BDF86F}"/>
    <dgm:cxn modelId="{F914B8B5-2EAA-456D-9A91-307BA62AA1BF}" srcId="{CCD55543-615D-4D28-B705-BEA76E9D6C5F}" destId="{FD422D38-1FD8-4F17-BD71-0C770E3969DF}" srcOrd="1" destOrd="0" parTransId="{AB3AE827-5EE8-4E79-BFBD-AF61933BE5E9}" sibTransId="{91DCBF4E-48D6-4E97-883D-B917A7FDF0A5}"/>
    <dgm:cxn modelId="{BCC1E1B8-35E0-7243-814F-3D9ABF241E1C}" type="presOf" srcId="{5690B84D-1978-40B7-B437-3512B6F65132}" destId="{5808E1D3-DC8C-6F40-A574-2F794A04A93F}" srcOrd="0" destOrd="0" presId="urn:microsoft.com/office/officeart/2017/3/layout/HorizontalPathTimeline"/>
    <dgm:cxn modelId="{110CDBD4-01CE-4F25-BDB3-5308DAC03AAF}" srcId="{CCD55543-615D-4D28-B705-BEA76E9D6C5F}" destId="{5690B84D-1978-40B7-B437-3512B6F65132}" srcOrd="0" destOrd="0" parTransId="{9C61B08F-D0DD-467A-AD93-2A2C1AC6D92E}" sibTransId="{98E91949-B880-489C-B0B9-7413B4030AF3}"/>
    <dgm:cxn modelId="{527B9BF4-C09A-EA48-A0BD-E9146DF66EDE}" type="presOf" srcId="{FD422D38-1FD8-4F17-BD71-0C770E3969DF}" destId="{9824F462-6676-DE4B-9F5B-2B611BA354E7}" srcOrd="0" destOrd="0" presId="urn:microsoft.com/office/officeart/2017/3/layout/HorizontalPathTimeline"/>
    <dgm:cxn modelId="{90C1736B-639E-5644-830C-605343EA6058}" type="presParOf" srcId="{324252CF-9B47-254E-8F9B-64636ED35CDD}" destId="{31D38FCB-F273-0B4D-865F-6D31C8724EE2}" srcOrd="0" destOrd="0" presId="urn:microsoft.com/office/officeart/2017/3/layout/HorizontalPathTimeline"/>
    <dgm:cxn modelId="{E76A6CB0-75CD-964F-A3EE-10EEB1F513CF}" type="presParOf" srcId="{324252CF-9B47-254E-8F9B-64636ED35CDD}" destId="{59447CD8-637F-C446-882C-9BEB3015C89E}" srcOrd="1" destOrd="0" presId="urn:microsoft.com/office/officeart/2017/3/layout/HorizontalPathTimeline"/>
    <dgm:cxn modelId="{F5D2D9FF-C1E3-0744-8494-CC7031F0B615}" type="presParOf" srcId="{59447CD8-637F-C446-882C-9BEB3015C89E}" destId="{0D38C017-BCEA-D943-8008-970418A18196}" srcOrd="0" destOrd="0" presId="urn:microsoft.com/office/officeart/2017/3/layout/HorizontalPathTimeline"/>
    <dgm:cxn modelId="{4E289236-E524-F24A-9F98-55F801002DA0}" type="presParOf" srcId="{0D38C017-BCEA-D943-8008-970418A18196}" destId="{5808E1D3-DC8C-6F40-A574-2F794A04A93F}" srcOrd="0" destOrd="0" presId="urn:microsoft.com/office/officeart/2017/3/layout/HorizontalPathTimeline"/>
    <dgm:cxn modelId="{8C37939B-31F9-E045-AC31-ECD5808C86AE}" type="presParOf" srcId="{0D38C017-BCEA-D943-8008-970418A18196}" destId="{6943C475-3136-594C-B647-AFB67737F481}" srcOrd="1" destOrd="0" presId="urn:microsoft.com/office/officeart/2017/3/layout/HorizontalPathTimeline"/>
    <dgm:cxn modelId="{360EEAB8-CE3D-444C-83B7-B459017BA95A}" type="presParOf" srcId="{6943C475-3136-594C-B647-AFB67737F481}" destId="{6084F8F1-77B1-6A41-B6CB-8DCF85926F0A}" srcOrd="0" destOrd="0" presId="urn:microsoft.com/office/officeart/2017/3/layout/HorizontalPathTimeline"/>
    <dgm:cxn modelId="{F80E87FE-9715-ED48-B145-602F05111A69}" type="presParOf" srcId="{6943C475-3136-594C-B647-AFB67737F481}" destId="{D370B407-5DC2-B642-A47F-D211D56A18BA}" srcOrd="1" destOrd="0" presId="urn:microsoft.com/office/officeart/2017/3/layout/HorizontalPathTimeline"/>
    <dgm:cxn modelId="{91B02F15-94A9-524C-98CD-89D36DA6FBCB}" type="presParOf" srcId="{0D38C017-BCEA-D943-8008-970418A18196}" destId="{E84D70BF-ACAF-5E45-814E-19D808EE14A1}" srcOrd="2" destOrd="0" presId="urn:microsoft.com/office/officeart/2017/3/layout/HorizontalPathTimeline"/>
    <dgm:cxn modelId="{A4521C84-04C8-F14E-B45E-3BFF09128697}" type="presParOf" srcId="{0D38C017-BCEA-D943-8008-970418A18196}" destId="{95AD4B25-0867-1F4A-AD11-DEDF28EE690B}" srcOrd="3" destOrd="0" presId="urn:microsoft.com/office/officeart/2017/3/layout/HorizontalPathTimeline"/>
    <dgm:cxn modelId="{98C53288-7874-084D-BEEF-D50773FD3949}" type="presParOf" srcId="{0D38C017-BCEA-D943-8008-970418A18196}" destId="{148E4EE2-3473-C446-BED1-1742CF317C1C}" srcOrd="4" destOrd="0" presId="urn:microsoft.com/office/officeart/2017/3/layout/HorizontalPathTimeline"/>
    <dgm:cxn modelId="{B6DA25EF-0FED-A345-BFAE-945B42C9CC73}" type="presParOf" srcId="{59447CD8-637F-C446-882C-9BEB3015C89E}" destId="{A1D1673B-419D-8940-8C0F-2BB84334376D}" srcOrd="1" destOrd="0" presId="urn:microsoft.com/office/officeart/2017/3/layout/HorizontalPathTimeline"/>
    <dgm:cxn modelId="{F44B6993-E5F9-4644-A6D9-C0F03A61148D}" type="presParOf" srcId="{59447CD8-637F-C446-882C-9BEB3015C89E}" destId="{AFA2B445-D165-6440-A0DF-C3505DB4DAD7}" srcOrd="2" destOrd="0" presId="urn:microsoft.com/office/officeart/2017/3/layout/HorizontalPathTimeline"/>
    <dgm:cxn modelId="{D8F194AA-EFCA-5440-B6FA-5B300196F0C9}" type="presParOf" srcId="{AFA2B445-D165-6440-A0DF-C3505DB4DAD7}" destId="{9824F462-6676-DE4B-9F5B-2B611BA354E7}" srcOrd="0" destOrd="0" presId="urn:microsoft.com/office/officeart/2017/3/layout/HorizontalPathTimeline"/>
    <dgm:cxn modelId="{F1C26E83-3F71-B149-A829-6EB27B289420}" type="presParOf" srcId="{AFA2B445-D165-6440-A0DF-C3505DB4DAD7}" destId="{9620FE72-8C3D-8C44-A78D-3B870AF3FF23}" srcOrd="1" destOrd="0" presId="urn:microsoft.com/office/officeart/2017/3/layout/HorizontalPathTimeline"/>
    <dgm:cxn modelId="{97D534CD-963B-6A4E-B56A-57FD6961B76B}" type="presParOf" srcId="{9620FE72-8C3D-8C44-A78D-3B870AF3FF23}" destId="{C382CCED-0610-A54A-B6CA-68FA9A8AD814}" srcOrd="0" destOrd="0" presId="urn:microsoft.com/office/officeart/2017/3/layout/HorizontalPathTimeline"/>
    <dgm:cxn modelId="{43DD531A-264F-1444-857D-99BD86FC6C68}" type="presParOf" srcId="{9620FE72-8C3D-8C44-A78D-3B870AF3FF23}" destId="{E14972D2-5583-DB47-B8CC-E51EB39FF516}" srcOrd="1" destOrd="0" presId="urn:microsoft.com/office/officeart/2017/3/layout/HorizontalPathTimeline"/>
    <dgm:cxn modelId="{2D743449-847D-684D-81E9-70808B6CDF63}" type="presParOf" srcId="{AFA2B445-D165-6440-A0DF-C3505DB4DAD7}" destId="{B1571798-4F4A-6248-B2FB-26CD9F3FCB3E}" srcOrd="2" destOrd="0" presId="urn:microsoft.com/office/officeart/2017/3/layout/HorizontalPathTimeline"/>
    <dgm:cxn modelId="{B23D6095-CB36-7146-BCC1-9EEC4D7049BC}" type="presParOf" srcId="{AFA2B445-D165-6440-A0DF-C3505DB4DAD7}" destId="{FBDA390B-A260-264C-A2CB-DE5F3D83DE92}" srcOrd="3" destOrd="0" presId="urn:microsoft.com/office/officeart/2017/3/layout/HorizontalPathTimeline"/>
    <dgm:cxn modelId="{AE8BF03B-FD5C-F749-822B-C91EFB280D2C}" type="presParOf" srcId="{AFA2B445-D165-6440-A0DF-C3505DB4DAD7}" destId="{C66E064B-B4BC-A64E-BA30-52023BD946FA}"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E166B-AB0E-43BE-AC06-6FC3184B8E83}">
      <dsp:nvSpPr>
        <dsp:cNvPr id="0" name=""/>
        <dsp:cNvSpPr/>
      </dsp:nvSpPr>
      <dsp:spPr>
        <a:xfrm>
          <a:off x="2180" y="283286"/>
          <a:ext cx="2656178" cy="1062471"/>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t>Development of consumer society</a:t>
          </a:r>
        </a:p>
      </dsp:txBody>
      <dsp:txXfrm>
        <a:off x="533416" y="283286"/>
        <a:ext cx="1593707" cy="1062471"/>
      </dsp:txXfrm>
    </dsp:sp>
    <dsp:sp modelId="{D317EFB0-F820-4DED-A1FE-2782E61F6234}">
      <dsp:nvSpPr>
        <dsp:cNvPr id="0" name=""/>
        <dsp:cNvSpPr/>
      </dsp:nvSpPr>
      <dsp:spPr>
        <a:xfrm>
          <a:off x="2392740" y="283286"/>
          <a:ext cx="2656178" cy="106247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t>Impact of technology &amp; sales techniques</a:t>
          </a:r>
        </a:p>
      </dsp:txBody>
      <dsp:txXfrm>
        <a:off x="2923976" y="283286"/>
        <a:ext cx="1593707" cy="1062471"/>
      </dsp:txXfrm>
    </dsp:sp>
    <dsp:sp modelId="{FAA635B2-F0AD-4F8E-9DF1-2E14F0261B35}">
      <dsp:nvSpPr>
        <dsp:cNvPr id="0" name=""/>
        <dsp:cNvSpPr/>
      </dsp:nvSpPr>
      <dsp:spPr>
        <a:xfrm>
          <a:off x="4783300" y="283286"/>
          <a:ext cx="2656178" cy="1062471"/>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t>Need to redress imbalance between trader and consumer </a:t>
          </a:r>
        </a:p>
      </dsp:txBody>
      <dsp:txXfrm>
        <a:off x="5314536" y="283286"/>
        <a:ext cx="1593707" cy="10624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5AD5E-6B78-4EDB-BF98-C4CFB8542E0F}">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C21CC-65F3-4DFC-84CE-02DF35264EF9}">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B71CD9-D30B-4969-ADE1-3A0EDF730497}">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1" i="1" kern="1200"/>
            <a:t>Donoghue v Stevenson</a:t>
          </a:r>
          <a:r>
            <a:rPr lang="en-GB" sz="2500" kern="1200"/>
            <a:t> [1932] A.C. 562. </a:t>
          </a:r>
          <a:endParaRPr lang="en-US" sz="2500" kern="1200"/>
        </a:p>
      </dsp:txBody>
      <dsp:txXfrm>
        <a:off x="1435590" y="531"/>
        <a:ext cx="9080009" cy="1242935"/>
      </dsp:txXfrm>
    </dsp:sp>
    <dsp:sp modelId="{E14EBCF6-0D95-49A8-804D-8B0DC8D6CD66}">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28F93-C7C9-4BC3-A2B0-1BC390A910F4}">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B2D5BE-7D9F-4AAD-BF6B-8DE037D20064}">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1" i="1" kern="1200"/>
            <a:t>Thomson v London Midland and Scottish Railway Co</a:t>
          </a:r>
          <a:r>
            <a:rPr lang="en-US" sz="2500" i="1" kern="1200"/>
            <a:t> </a:t>
          </a:r>
          <a:r>
            <a:rPr lang="en-GB" sz="2500" kern="1200"/>
            <a:t>[1930] 1 KB 41. </a:t>
          </a:r>
          <a:endParaRPr lang="en-US" sz="2500" kern="1200"/>
        </a:p>
      </dsp:txBody>
      <dsp:txXfrm>
        <a:off x="1435590" y="1554201"/>
        <a:ext cx="9080009" cy="1242935"/>
      </dsp:txXfrm>
    </dsp:sp>
    <dsp:sp modelId="{E0E36CCA-47CA-4F0B-9D57-5C8AC3934722}">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8411D-9CF1-4B60-A947-9713B6AE979E}">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0FB05C-122C-43B1-854D-F3BA097C14A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1" i="1" kern="1200"/>
            <a:t>Thornton v Shoe Lane Parking</a:t>
          </a:r>
          <a:r>
            <a:rPr lang="en-US" sz="2500" i="1" kern="1200"/>
            <a:t>.</a:t>
          </a:r>
          <a:r>
            <a:rPr lang="en-US" sz="2500" kern="1200"/>
            <a:t> </a:t>
          </a:r>
          <a:r>
            <a:rPr lang="en-GB" sz="2500" kern="1200"/>
            <a:t>[1971] 2 QB 163. </a:t>
          </a:r>
          <a:endParaRPr lang="en-US" sz="2500" kern="1200"/>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BF7C1-A483-744C-BE12-1BC6DFE7A770}">
      <dsp:nvSpPr>
        <dsp:cNvPr id="0" name=""/>
        <dsp:cNvSpPr/>
      </dsp:nvSpPr>
      <dsp:spPr>
        <a:xfrm>
          <a:off x="0" y="672"/>
          <a:ext cx="4885203" cy="1112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Treaty of Rome 1957 </a:t>
          </a:r>
        </a:p>
      </dsp:txBody>
      <dsp:txXfrm>
        <a:off x="54298" y="54970"/>
        <a:ext cx="4776607" cy="1003708"/>
      </dsp:txXfrm>
    </dsp:sp>
    <dsp:sp modelId="{3207D428-5677-8B4A-B1F5-325805D25B62}">
      <dsp:nvSpPr>
        <dsp:cNvPr id="0" name=""/>
        <dsp:cNvSpPr/>
      </dsp:nvSpPr>
      <dsp:spPr>
        <a:xfrm>
          <a:off x="0" y="1193616"/>
          <a:ext cx="4885203" cy="11123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Council Resolution 1975</a:t>
          </a:r>
        </a:p>
      </dsp:txBody>
      <dsp:txXfrm>
        <a:off x="54298" y="1247914"/>
        <a:ext cx="4776607" cy="1003708"/>
      </dsp:txXfrm>
    </dsp:sp>
    <dsp:sp modelId="{A9256B66-E94A-8C48-87A1-81AFB380828F}">
      <dsp:nvSpPr>
        <dsp:cNvPr id="0" name=""/>
        <dsp:cNvSpPr/>
      </dsp:nvSpPr>
      <dsp:spPr>
        <a:xfrm>
          <a:off x="0" y="2386560"/>
          <a:ext cx="4885203" cy="11123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Single European Act 1987</a:t>
          </a:r>
        </a:p>
      </dsp:txBody>
      <dsp:txXfrm>
        <a:off x="54298" y="2440858"/>
        <a:ext cx="4776607" cy="1003708"/>
      </dsp:txXfrm>
    </dsp:sp>
    <dsp:sp modelId="{1EB50D8B-6200-694B-B308-626F460EDE65}">
      <dsp:nvSpPr>
        <dsp:cNvPr id="0" name=""/>
        <dsp:cNvSpPr/>
      </dsp:nvSpPr>
      <dsp:spPr>
        <a:xfrm>
          <a:off x="0" y="3579505"/>
          <a:ext cx="4885203" cy="11123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Treaty on European Union (Maastricht) 1993</a:t>
          </a:r>
        </a:p>
      </dsp:txBody>
      <dsp:txXfrm>
        <a:off x="54298" y="3633803"/>
        <a:ext cx="4776607" cy="1003708"/>
      </dsp:txXfrm>
    </dsp:sp>
    <dsp:sp modelId="{4EC4D015-3B91-7348-89CC-D1813E863203}">
      <dsp:nvSpPr>
        <dsp:cNvPr id="0" name=""/>
        <dsp:cNvSpPr/>
      </dsp:nvSpPr>
      <dsp:spPr>
        <a:xfrm>
          <a:off x="0" y="4772449"/>
          <a:ext cx="4885203" cy="11123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Treaty of Lisbon  2007 </a:t>
          </a:r>
        </a:p>
      </dsp:txBody>
      <dsp:txXfrm>
        <a:off x="54298" y="4826747"/>
        <a:ext cx="4776607" cy="10037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8E1D3-DC8C-6F40-A574-2F794A04A93F}">
      <dsp:nvSpPr>
        <dsp:cNvPr id="0" name=""/>
        <dsp:cNvSpPr/>
      </dsp:nvSpPr>
      <dsp:spPr>
        <a:xfrm>
          <a:off x="244260" y="3160473"/>
          <a:ext cx="195408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1957</a:t>
          </a:r>
        </a:p>
      </dsp:txBody>
      <dsp:txXfrm>
        <a:off x="244260" y="3160473"/>
        <a:ext cx="1954081" cy="665053"/>
      </dsp:txXfrm>
    </dsp:sp>
    <dsp:sp modelId="{31D38FCB-F273-0B4D-865F-6D31C8724EE2}">
      <dsp:nvSpPr>
        <dsp:cNvPr id="0" name=""/>
        <dsp:cNvSpPr/>
      </dsp:nvSpPr>
      <dsp:spPr>
        <a:xfrm>
          <a:off x="0" y="2825004"/>
          <a:ext cx="4885203" cy="2354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4F8F1-77B1-6A41-B6CB-8DCF85926F0A}">
      <dsp:nvSpPr>
        <dsp:cNvPr id="0" name=""/>
        <dsp:cNvSpPr/>
      </dsp:nvSpPr>
      <dsp:spPr>
        <a:xfrm>
          <a:off x="146556" y="900838"/>
          <a:ext cx="2149489" cy="92364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Treaty of Rome 1957</a:t>
          </a:r>
        </a:p>
        <a:p>
          <a:pPr marL="114300" lvl="1" indent="-114300" algn="l" defTabSz="533400">
            <a:lnSpc>
              <a:spcPct val="90000"/>
            </a:lnSpc>
            <a:spcBef>
              <a:spcPct val="0"/>
            </a:spcBef>
            <a:spcAft>
              <a:spcPct val="15000"/>
            </a:spcAft>
            <a:buChar char="•"/>
          </a:pPr>
          <a:r>
            <a:rPr lang="en-US" sz="1200" kern="1200"/>
            <a:t>Indirect mentions of consumers </a:t>
          </a:r>
        </a:p>
      </dsp:txBody>
      <dsp:txXfrm>
        <a:off x="146556" y="900838"/>
        <a:ext cx="2149489" cy="923644"/>
      </dsp:txXfrm>
    </dsp:sp>
    <dsp:sp modelId="{E84D70BF-ACAF-5E45-814E-19D808EE14A1}">
      <dsp:nvSpPr>
        <dsp:cNvPr id="0" name=""/>
        <dsp:cNvSpPr/>
      </dsp:nvSpPr>
      <dsp:spPr>
        <a:xfrm>
          <a:off x="1221300" y="1824482"/>
          <a:ext cx="0" cy="1000522"/>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824F462-6676-DE4B-9F5B-2B611BA354E7}">
      <dsp:nvSpPr>
        <dsp:cNvPr id="0" name=""/>
        <dsp:cNvSpPr/>
      </dsp:nvSpPr>
      <dsp:spPr>
        <a:xfrm>
          <a:off x="2686861" y="2059899"/>
          <a:ext cx="195408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1975</a:t>
          </a:r>
        </a:p>
      </dsp:txBody>
      <dsp:txXfrm>
        <a:off x="2686861" y="2059899"/>
        <a:ext cx="1954081" cy="665053"/>
      </dsp:txXfrm>
    </dsp:sp>
    <dsp:sp modelId="{C382CCED-0610-A54A-B6CA-68FA9A8AD814}">
      <dsp:nvSpPr>
        <dsp:cNvPr id="0" name=""/>
        <dsp:cNvSpPr/>
      </dsp:nvSpPr>
      <dsp:spPr>
        <a:xfrm>
          <a:off x="2589157" y="4060943"/>
          <a:ext cx="2149489" cy="1308495"/>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Council Resolution 1975 </a:t>
          </a:r>
        </a:p>
        <a:p>
          <a:pPr marL="114300" lvl="1" indent="-114300" algn="l" defTabSz="533400">
            <a:lnSpc>
              <a:spcPct val="90000"/>
            </a:lnSpc>
            <a:spcBef>
              <a:spcPct val="0"/>
            </a:spcBef>
            <a:spcAft>
              <a:spcPct val="15000"/>
            </a:spcAft>
            <a:buChar char="•"/>
          </a:pPr>
          <a:r>
            <a:rPr lang="en-US" sz="1200" kern="1200"/>
            <a:t>approved the principle of a consumer protection and information policy</a:t>
          </a:r>
        </a:p>
      </dsp:txBody>
      <dsp:txXfrm>
        <a:off x="2589157" y="4060943"/>
        <a:ext cx="2149489" cy="1308495"/>
      </dsp:txXfrm>
    </dsp:sp>
    <dsp:sp modelId="{B1571798-4F4A-6248-B2FB-26CD9F3FCB3E}">
      <dsp:nvSpPr>
        <dsp:cNvPr id="0" name=""/>
        <dsp:cNvSpPr/>
      </dsp:nvSpPr>
      <dsp:spPr>
        <a:xfrm>
          <a:off x="3663902" y="3060421"/>
          <a:ext cx="0" cy="1000522"/>
        </a:xfrm>
        <a:prstGeom prst="line">
          <a:avLst/>
        </a:prstGeom>
        <a:solidFill>
          <a:schemeClr val="accent2">
            <a:hueOff val="-1455363"/>
            <a:satOff val="-83928"/>
            <a:lumOff val="8628"/>
            <a:alphaOff val="0"/>
          </a:schemeClr>
        </a:solidFill>
        <a:ln w="6350" cap="flat" cmpd="sng" algn="ctr">
          <a:solidFill>
            <a:schemeClr val="accent2">
              <a:hueOff val="-1455363"/>
              <a:satOff val="-83928"/>
              <a:lumOff val="8628"/>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5AD4B25-0867-1F4A-AD11-DEDF28EE690B}">
      <dsp:nvSpPr>
        <dsp:cNvPr id="0" name=""/>
        <dsp:cNvSpPr/>
      </dsp:nvSpPr>
      <dsp:spPr>
        <a:xfrm>
          <a:off x="1147732"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DA390B-A260-264C-A2CB-DE5F3D83DE92}">
      <dsp:nvSpPr>
        <dsp:cNvPr id="0" name=""/>
        <dsp:cNvSpPr/>
      </dsp:nvSpPr>
      <dsp:spPr>
        <a:xfrm>
          <a:off x="3590334"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5D9D-BF90-8A41-A7F7-B0D645961826}" type="datetimeFigureOut">
              <a:rPr lang="en-US" smtClean="0"/>
              <a:t>10/2/24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0D0A1-F50C-BC40-9173-DADD0C2817B8}" type="slidenum">
              <a:rPr lang="en-US" smtClean="0"/>
              <a:t>‹#›</a:t>
            </a:fld>
            <a:endParaRPr lang="en-US"/>
          </a:p>
        </p:txBody>
      </p:sp>
    </p:spTree>
    <p:extLst>
      <p:ext uri="{BB962C8B-B14F-4D97-AF65-F5344CB8AC3E}">
        <p14:creationId xmlns:p14="http://schemas.microsoft.com/office/powerpoint/2010/main" val="68683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 think of another area of law that developed out of contract law and the need to address the imbalance of a specific set of contractual relationships?</a:t>
            </a:r>
          </a:p>
        </p:txBody>
      </p:sp>
      <p:sp>
        <p:nvSpPr>
          <p:cNvPr id="4" name="Slide Number Placeholder 3"/>
          <p:cNvSpPr>
            <a:spLocks noGrp="1"/>
          </p:cNvSpPr>
          <p:nvPr>
            <p:ph type="sldNum" sz="quarter" idx="10"/>
          </p:nvPr>
        </p:nvSpPr>
        <p:spPr/>
        <p:txBody>
          <a:bodyPr/>
          <a:lstStyle/>
          <a:p>
            <a:fld id="{908B4C07-E2D7-CA48-AE3D-6BF2B1815567}" type="slidenum">
              <a:rPr lang="en-US" smtClean="0"/>
              <a:t>8</a:t>
            </a:fld>
            <a:endParaRPr lang="en-US"/>
          </a:p>
        </p:txBody>
      </p:sp>
    </p:spTree>
    <p:extLst>
      <p:ext uri="{BB962C8B-B14F-4D97-AF65-F5344CB8AC3E}">
        <p14:creationId xmlns:p14="http://schemas.microsoft.com/office/powerpoint/2010/main" val="765601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B4C07-E2D7-CA48-AE3D-6BF2B1815567}" type="slidenum">
              <a:rPr lang="en-US" smtClean="0"/>
              <a:t>9</a:t>
            </a:fld>
            <a:endParaRPr lang="en-US"/>
          </a:p>
        </p:txBody>
      </p:sp>
    </p:spTree>
    <p:extLst>
      <p:ext uri="{BB962C8B-B14F-4D97-AF65-F5344CB8AC3E}">
        <p14:creationId xmlns:p14="http://schemas.microsoft.com/office/powerpoint/2010/main" val="24251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E607-8ED0-4A2F-99FD-3E195490EA0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01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C07-E2D7-CA48-AE3D-6BF2B18155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080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B4C07-E2D7-CA48-AE3D-6BF2B1815567}" type="slidenum">
              <a:rPr lang="en-US" smtClean="0"/>
              <a:t>17</a:t>
            </a:fld>
            <a:endParaRPr lang="en-US"/>
          </a:p>
        </p:txBody>
      </p:sp>
    </p:spTree>
    <p:extLst>
      <p:ext uri="{BB962C8B-B14F-4D97-AF65-F5344CB8AC3E}">
        <p14:creationId xmlns:p14="http://schemas.microsoft.com/office/powerpoint/2010/main" val="18963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2998-60F7-3A46-A5D5-B633C52AAA2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2829240-C1A6-4445-A968-429872A34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0D0F7F0-9CFE-C841-9FEC-14E23421E85C}"/>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5" name="Footer Placeholder 4">
            <a:extLst>
              <a:ext uri="{FF2B5EF4-FFF2-40B4-BE49-F238E27FC236}">
                <a16:creationId xmlns:a16="http://schemas.microsoft.com/office/drawing/2014/main" id="{58234EAD-773B-BB46-B65B-AD480D809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015CD-9AF9-9D4E-9C28-7EFE3E2AF3E8}"/>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103058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9A34-BA39-0741-8B3E-083E0EDE0E7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7078B7A-42D5-7C4B-8C8C-762CC626E87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49685D-8671-2240-8868-904C34D211E8}"/>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5" name="Footer Placeholder 4">
            <a:extLst>
              <a:ext uri="{FF2B5EF4-FFF2-40B4-BE49-F238E27FC236}">
                <a16:creationId xmlns:a16="http://schemas.microsoft.com/office/drawing/2014/main" id="{4BF2F820-DD9B-B645-B2CE-9778E2BCD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7F5CF-54E8-294E-8C78-B04F9FBB2E49}"/>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170419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7367B3-16B8-BC46-9897-1DD1A48542C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F34E1A2-5BE5-564B-A813-BDF23810E0D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06B96F-DED7-4F49-A2C4-C2DE46F1D72B}"/>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5" name="Footer Placeholder 4">
            <a:extLst>
              <a:ext uri="{FF2B5EF4-FFF2-40B4-BE49-F238E27FC236}">
                <a16:creationId xmlns:a16="http://schemas.microsoft.com/office/drawing/2014/main" id="{2F7E9EF3-D7EB-8B43-8D44-9FED6FC65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3BED3-0D17-BE4F-8878-8B7B3E0FEE1B}"/>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113769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B82F5-67FC-9E45-AE2A-EFCDEECF8B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7000813-0D63-1E43-9D5A-B5F4451DDC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F16381-9864-1443-9FE3-8824AC5DFC73}"/>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5" name="Footer Placeholder 4">
            <a:extLst>
              <a:ext uri="{FF2B5EF4-FFF2-40B4-BE49-F238E27FC236}">
                <a16:creationId xmlns:a16="http://schemas.microsoft.com/office/drawing/2014/main" id="{BE097CC9-EE5B-B54D-951F-83BC8817E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4A214-ECE5-9A47-8C07-C00E436FE29E}"/>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227485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2D39-3C97-D345-A9FE-44DBAF0750F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BF3A65-8857-3443-8CCA-EA01FB808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E3FA492-8C01-8340-AFCF-B4A5AA2E15D4}"/>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5" name="Footer Placeholder 4">
            <a:extLst>
              <a:ext uri="{FF2B5EF4-FFF2-40B4-BE49-F238E27FC236}">
                <a16:creationId xmlns:a16="http://schemas.microsoft.com/office/drawing/2014/main" id="{C3A7212A-3FCD-BF4F-8C35-3DA429B20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A2EB5-B71C-834A-B3E0-0F145DB9F0A5}"/>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1657956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7476-67F7-4846-97BC-4EDDF38597C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2DFF2B-199E-6B40-A7D7-5A5D1D629F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A6FEC8-146F-784F-AB2A-6609C9DE8E7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EBFD98-E3DC-6A4E-97A3-8645F11090EC}"/>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6" name="Footer Placeholder 5">
            <a:extLst>
              <a:ext uri="{FF2B5EF4-FFF2-40B4-BE49-F238E27FC236}">
                <a16:creationId xmlns:a16="http://schemas.microsoft.com/office/drawing/2014/main" id="{C83698C8-B4D6-8643-85DD-4C8CAFA31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60DD3-CC51-D646-BBBA-36E147DEA02F}"/>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1330819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54693-3362-0143-B071-4593464C4A9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7D0036-4342-5C4D-86FB-B9E75120C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1321A03-FA46-D14C-AE07-E9C77E9AC2D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19FEC00-87BA-2A41-B7FA-EDF22C8C61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0C5A47-0AC5-8B44-AC6B-D8CECB760E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54C1B76-421C-6F4A-B097-43925E967762}"/>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8" name="Footer Placeholder 7">
            <a:extLst>
              <a:ext uri="{FF2B5EF4-FFF2-40B4-BE49-F238E27FC236}">
                <a16:creationId xmlns:a16="http://schemas.microsoft.com/office/drawing/2014/main" id="{8FC293E1-EE19-2948-87C3-B7D8D32EFA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654BB6-8102-3C47-AE90-06D180FEC691}"/>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80660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66B1-CD9A-9C4B-922F-8F71179E6D6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5D69EB9-487A-8A42-9E91-4682DE8BCFF6}"/>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4" name="Footer Placeholder 3">
            <a:extLst>
              <a:ext uri="{FF2B5EF4-FFF2-40B4-BE49-F238E27FC236}">
                <a16:creationId xmlns:a16="http://schemas.microsoft.com/office/drawing/2014/main" id="{70A2E927-9C5C-D24C-869F-B6AF4B7B7B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4CC4DD-C197-FD4E-AE31-F42C1D4FC573}"/>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250965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855396-9D49-244E-8044-2437DF3BF44B}"/>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3" name="Footer Placeholder 2">
            <a:extLst>
              <a:ext uri="{FF2B5EF4-FFF2-40B4-BE49-F238E27FC236}">
                <a16:creationId xmlns:a16="http://schemas.microsoft.com/office/drawing/2014/main" id="{F37B08C9-59D1-9344-9EED-F2FC02E4F6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72E8DE-EF42-8A4E-ABAC-EF93B4F463DF}"/>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993475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686B-ECE9-CD48-899B-7D8609A9FE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CF6DF5B-08ED-9F44-8262-663F17E857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AB3C8CA-CEE9-4B40-A55D-A211EAA4A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A8348F-4BDE-3F4B-A4E8-A432BE84F20E}"/>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6" name="Footer Placeholder 5">
            <a:extLst>
              <a:ext uri="{FF2B5EF4-FFF2-40B4-BE49-F238E27FC236}">
                <a16:creationId xmlns:a16="http://schemas.microsoft.com/office/drawing/2014/main" id="{64746341-F276-5447-9A96-EA8D5278C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792BD-8E81-0341-9BD2-75163C38DB02}"/>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4144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9F7C-F085-C242-BA21-BE4E28F05A1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04C944-0A80-C14A-AF33-FCB3DEE32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A6C012-AAA9-1045-BB41-43CBBF843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6C83F2-CAEF-9A4D-A3AD-C3BF7D0EDF5D}"/>
              </a:ext>
            </a:extLst>
          </p:cNvPr>
          <p:cNvSpPr>
            <a:spLocks noGrp="1"/>
          </p:cNvSpPr>
          <p:nvPr>
            <p:ph type="dt" sz="half" idx="10"/>
          </p:nvPr>
        </p:nvSpPr>
        <p:spPr/>
        <p:txBody>
          <a:bodyPr/>
          <a:lstStyle/>
          <a:p>
            <a:fld id="{B95603C5-AE19-4344-8920-427CCA07C9D5}" type="datetimeFigureOut">
              <a:rPr lang="en-US" smtClean="0"/>
              <a:t>10/2/24</a:t>
            </a:fld>
            <a:endParaRPr lang="en-US"/>
          </a:p>
        </p:txBody>
      </p:sp>
      <p:sp>
        <p:nvSpPr>
          <p:cNvPr id="6" name="Footer Placeholder 5">
            <a:extLst>
              <a:ext uri="{FF2B5EF4-FFF2-40B4-BE49-F238E27FC236}">
                <a16:creationId xmlns:a16="http://schemas.microsoft.com/office/drawing/2014/main" id="{9CA74330-D666-DD40-ACE3-F7AB0B1A4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1F911-3C83-CF4E-8EE8-3360616FAEC2}"/>
              </a:ext>
            </a:extLst>
          </p:cNvPr>
          <p:cNvSpPr>
            <a:spLocks noGrp="1"/>
          </p:cNvSpPr>
          <p:nvPr>
            <p:ph type="sldNum" sz="quarter" idx="12"/>
          </p:nvPr>
        </p:nvSpPr>
        <p:spPr/>
        <p:txBody>
          <a:bodyPr/>
          <a:lstStyle/>
          <a:p>
            <a:fld id="{3AF4583E-196D-4843-8D1A-98C26028E8F4}" type="slidenum">
              <a:rPr lang="en-US" smtClean="0"/>
              <a:t>‹#›</a:t>
            </a:fld>
            <a:endParaRPr lang="en-US"/>
          </a:p>
        </p:txBody>
      </p:sp>
    </p:spTree>
    <p:extLst>
      <p:ext uri="{BB962C8B-B14F-4D97-AF65-F5344CB8AC3E}">
        <p14:creationId xmlns:p14="http://schemas.microsoft.com/office/powerpoint/2010/main" val="158519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8C0D3-0F18-5849-9204-ED57BD305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131A506-3CA4-5C43-8F5C-87E796B55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D23A2A-18F3-9241-B1F2-5A4E3B449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603C5-AE19-4344-8920-427CCA07C9D5}" type="datetimeFigureOut">
              <a:rPr lang="en-US" smtClean="0"/>
              <a:t>10/2/24</a:t>
            </a:fld>
            <a:endParaRPr lang="en-US"/>
          </a:p>
        </p:txBody>
      </p:sp>
      <p:sp>
        <p:nvSpPr>
          <p:cNvPr id="5" name="Footer Placeholder 4">
            <a:extLst>
              <a:ext uri="{FF2B5EF4-FFF2-40B4-BE49-F238E27FC236}">
                <a16:creationId xmlns:a16="http://schemas.microsoft.com/office/drawing/2014/main" id="{9C5DA611-64C0-0E44-9435-3D9E8DA923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E983A1-16A5-3349-B372-D18B88309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4583E-196D-4843-8D1A-98C26028E8F4}" type="slidenum">
              <a:rPr lang="en-US" smtClean="0"/>
              <a:t>‹#›</a:t>
            </a:fld>
            <a:endParaRPr lang="en-US"/>
          </a:p>
        </p:txBody>
      </p:sp>
    </p:spTree>
    <p:extLst>
      <p:ext uri="{BB962C8B-B14F-4D97-AF65-F5344CB8AC3E}">
        <p14:creationId xmlns:p14="http://schemas.microsoft.com/office/powerpoint/2010/main" val="360974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GRxqRnqRZMk?start=3&amp;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qmul-languagecentre.padlet.org/ekaprou/digital-markets-si493qxr7ilsq37"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Binary Code Globe">
            <a:extLst>
              <a:ext uri="{FF2B5EF4-FFF2-40B4-BE49-F238E27FC236}">
                <a16:creationId xmlns:a16="http://schemas.microsoft.com/office/drawing/2014/main" id="{2FED1763-71C8-462B-C52A-7D2F3ECEAE0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8B29A-6904-2146-89D7-79B29B251E8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SOLM311 Consumer Law for the Digital Age</a:t>
            </a:r>
          </a:p>
        </p:txBody>
      </p:sp>
      <p:sp>
        <p:nvSpPr>
          <p:cNvPr id="3" name="Subtitle 2">
            <a:extLst>
              <a:ext uri="{FF2B5EF4-FFF2-40B4-BE49-F238E27FC236}">
                <a16:creationId xmlns:a16="http://schemas.microsoft.com/office/drawing/2014/main" id="{D6333E7D-2439-9649-8ED8-CEF293B34B1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Introduction to consumer law and technology</a:t>
            </a:r>
          </a:p>
          <a:p>
            <a:r>
              <a:rPr lang="en-US" dirty="0">
                <a:solidFill>
                  <a:srgbClr val="FFFFFF"/>
                </a:solidFill>
              </a:rPr>
              <a:t>Dr Eleni Kaprou</a:t>
            </a:r>
          </a:p>
        </p:txBody>
      </p:sp>
    </p:spTree>
    <p:extLst>
      <p:ext uri="{BB962C8B-B14F-4D97-AF65-F5344CB8AC3E}">
        <p14:creationId xmlns:p14="http://schemas.microsoft.com/office/powerpoint/2010/main" val="35843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walking on a bridge&#10;&#10;Description automatically generated">
            <a:extLst>
              <a:ext uri="{FF2B5EF4-FFF2-40B4-BE49-F238E27FC236}">
                <a16:creationId xmlns:a16="http://schemas.microsoft.com/office/drawing/2014/main" id="{AB8C3924-2DA9-BB4E-B68D-EC86FF7EC67C}"/>
              </a:ext>
            </a:extLst>
          </p:cNvPr>
          <p:cNvPicPr>
            <a:picLocks noGrp="1" noChangeAspect="1"/>
          </p:cNvPicPr>
          <p:nvPr>
            <p:ph type="pic" idx="1"/>
          </p:nvPr>
        </p:nvPicPr>
        <p:blipFill rotWithShape="1">
          <a:blip r:embed="rId2"/>
          <a:srcRect t="9091" r="13818"/>
          <a:stretch/>
        </p:blipFill>
        <p:spPr>
          <a:xfrm>
            <a:off x="4557712" y="10"/>
            <a:ext cx="7634287" cy="6857990"/>
          </a:xfrm>
          <a:prstGeom prst="rect">
            <a:avLst/>
          </a:prstGeom>
        </p:spPr>
      </p:pic>
      <p:sp>
        <p:nvSpPr>
          <p:cNvPr id="11267" name="Title 3"/>
          <p:cNvSpPr>
            <a:spLocks noGrp="1"/>
          </p:cNvSpPr>
          <p:nvPr>
            <p:ph type="title"/>
          </p:nvPr>
        </p:nvSpPr>
        <p:spPr>
          <a:xfrm>
            <a:off x="371094" y="1161288"/>
            <a:ext cx="3438144" cy="1124712"/>
          </a:xfrm>
        </p:spPr>
        <p:txBody>
          <a:bodyPr vert="horz" lIns="91440" tIns="45720" rIns="91440" bIns="45720" rtlCol="0" anchor="b">
            <a:normAutofit/>
          </a:bodyPr>
          <a:lstStyle/>
          <a:p>
            <a:r>
              <a:rPr lang="en-US" sz="2600" b="1" dirty="0"/>
              <a:t>First steps towards consumer law in the UK</a:t>
            </a:r>
            <a:endParaRPr lang="en-US" sz="2600" dirty="0"/>
          </a:p>
        </p:txBody>
      </p:sp>
      <p:sp>
        <p:nvSpPr>
          <p:cNvPr id="11266" name="Content Placeholder 5"/>
          <p:cNvSpPr>
            <a:spLocks noGrp="1"/>
          </p:cNvSpPr>
          <p:nvPr>
            <p:ph type="body" sz="half" idx="2"/>
          </p:nvPr>
        </p:nvSpPr>
        <p:spPr>
          <a:xfrm>
            <a:off x="371094" y="2718054"/>
            <a:ext cx="3438906" cy="3207258"/>
          </a:xfrm>
        </p:spPr>
        <p:txBody>
          <a:bodyPr vert="horz" lIns="91440" tIns="45720" rIns="91440" bIns="45720" rtlCol="0" anchor="t">
            <a:normAutofit fontScale="85000" lnSpcReduction="20000"/>
          </a:bodyPr>
          <a:lstStyle/>
          <a:p>
            <a:pPr indent="-228600">
              <a:buFont typeface="Arial" panose="020B0604020202020204" pitchFamily="34" charset="0"/>
              <a:buChar char="•"/>
            </a:pPr>
            <a:endParaRPr lang="en-US" sz="1400" dirty="0"/>
          </a:p>
          <a:p>
            <a:pPr indent="-228600">
              <a:buFont typeface="Arial" panose="020B0604020202020204" pitchFamily="34" charset="0"/>
              <a:buChar char="•"/>
            </a:pPr>
            <a:r>
              <a:rPr lang="en-US" sz="1400" i="1" dirty="0"/>
              <a:t>‘</a:t>
            </a:r>
            <a:r>
              <a:rPr lang="en-US" sz="1900" i="1" dirty="0"/>
              <a:t>In the Development of consumer law and policy, statute law has had a larger part to play than case law’</a:t>
            </a:r>
            <a:r>
              <a:rPr lang="en-US" sz="1900" dirty="0"/>
              <a:t>. [Sir Gordon </a:t>
            </a:r>
            <a:r>
              <a:rPr lang="en-US" sz="1900" dirty="0" err="1"/>
              <a:t>Borrie</a:t>
            </a:r>
            <a:r>
              <a:rPr lang="en-US" sz="1900" dirty="0"/>
              <a:t>, ‘The Development of Consumer Law and Policy – Bold Spirits and Timorous Souls’, Hamlyn Lecture 1984 (Stevens &amp; Sons 1984) 1]</a:t>
            </a:r>
          </a:p>
          <a:p>
            <a:pPr indent="-228600">
              <a:buFont typeface="Arial" panose="020B0604020202020204" pitchFamily="34" charset="0"/>
              <a:buChar char="•"/>
            </a:pPr>
            <a:r>
              <a:rPr lang="en-US" sz="1900" dirty="0"/>
              <a:t>From common law to statute law </a:t>
            </a:r>
          </a:p>
          <a:p>
            <a:pPr indent="-228600">
              <a:buFont typeface="Arial" panose="020B0604020202020204" pitchFamily="34" charset="0"/>
              <a:buChar char="•"/>
            </a:pPr>
            <a:r>
              <a:rPr lang="en-US" sz="1900" dirty="0"/>
              <a:t>Lack of influence of common law due to: </a:t>
            </a:r>
          </a:p>
          <a:p>
            <a:pPr lvl="1" indent="-228600">
              <a:buFont typeface="Arial" panose="020B0604020202020204" pitchFamily="34" charset="0"/>
              <a:buChar char="•"/>
            </a:pPr>
            <a:r>
              <a:rPr lang="en-US" sz="1900" dirty="0"/>
              <a:t>Small volume of cases</a:t>
            </a:r>
          </a:p>
          <a:p>
            <a:pPr lvl="1" indent="-228600">
              <a:buFont typeface="Arial" panose="020B0604020202020204" pitchFamily="34" charset="0"/>
              <a:buChar char="•"/>
            </a:pPr>
            <a:r>
              <a:rPr lang="en-US" sz="1900" dirty="0"/>
              <a:t>‘caveat emptor’ principle reigns supreme</a:t>
            </a:r>
          </a:p>
          <a:p>
            <a:pPr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2607157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case law </a:t>
            </a:r>
          </a:p>
        </p:txBody>
      </p:sp>
      <p:graphicFrame>
        <p:nvGraphicFramePr>
          <p:cNvPr id="5" name="Content Placeholder 1">
            <a:extLst>
              <a:ext uri="{FF2B5EF4-FFF2-40B4-BE49-F238E27FC236}">
                <a16:creationId xmlns:a16="http://schemas.microsoft.com/office/drawing/2014/main" id="{3BA32359-BDFD-4B2A-BD3C-3311B5E782F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996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Consumer Law in the UK gathers pace </a:t>
            </a:r>
          </a:p>
        </p:txBody>
      </p:sp>
      <p:sp>
        <p:nvSpPr>
          <p:cNvPr id="2" name="Content Placeholder 1"/>
          <p:cNvSpPr>
            <a:spLocks noGrp="1"/>
          </p:cNvSpPr>
          <p:nvPr>
            <p:ph idx="1"/>
          </p:nvPr>
        </p:nvSpPr>
        <p:spPr>
          <a:xfrm>
            <a:off x="838200" y="1690688"/>
            <a:ext cx="8966201" cy="4673757"/>
          </a:xfrm>
        </p:spPr>
        <p:txBody>
          <a:bodyPr>
            <a:normAutofit/>
          </a:bodyPr>
          <a:lstStyle/>
          <a:p>
            <a:r>
              <a:rPr lang="en-GB" dirty="0" err="1">
                <a:latin typeface="Candara" charset="0"/>
              </a:rPr>
              <a:t>Molony</a:t>
            </a:r>
            <a:r>
              <a:rPr lang="en-GB" dirty="0">
                <a:latin typeface="Candara" charset="0"/>
              </a:rPr>
              <a:t> Report (1959) in England (</a:t>
            </a:r>
            <a:r>
              <a:rPr lang="en-GB" dirty="0" err="1">
                <a:latin typeface="Candara" charset="0"/>
              </a:rPr>
              <a:t>Cmnd</a:t>
            </a:r>
            <a:r>
              <a:rPr lang="en-GB" dirty="0">
                <a:latin typeface="Candara" charset="0"/>
              </a:rPr>
              <a:t> 1781/1962)</a:t>
            </a:r>
          </a:p>
          <a:p>
            <a:pPr lvl="1"/>
            <a:r>
              <a:rPr lang="en-GB" sz="2600" dirty="0">
                <a:latin typeface="Candara" charset="0"/>
              </a:rPr>
              <a:t>Foundation for policy making </a:t>
            </a:r>
          </a:p>
          <a:p>
            <a:pPr lvl="1"/>
            <a:r>
              <a:rPr lang="en-GB" sz="2600" dirty="0">
                <a:latin typeface="Candara" charset="0"/>
              </a:rPr>
              <a:t>Imbalance between consumer and trader</a:t>
            </a:r>
          </a:p>
          <a:p>
            <a:pPr lvl="1"/>
            <a:r>
              <a:rPr lang="en-GB" sz="2600" dirty="0">
                <a:latin typeface="Candara" charset="0"/>
              </a:rPr>
              <a:t>Consumer ‘incapable of intelligent discrimination’ = vulnerable. </a:t>
            </a:r>
          </a:p>
          <a:p>
            <a:r>
              <a:rPr lang="en-US" dirty="0"/>
              <a:t>Increased legislative activity post 1960’s leading to extremely complex system</a:t>
            </a:r>
          </a:p>
        </p:txBody>
      </p:sp>
    </p:spTree>
    <p:extLst>
      <p:ext uri="{BB962C8B-B14F-4D97-AF65-F5344CB8AC3E}">
        <p14:creationId xmlns:p14="http://schemas.microsoft.com/office/powerpoint/2010/main" val="2673938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1FCF27-4AFE-CA48-BB24-415119D68C99}"/>
              </a:ext>
            </a:extLst>
          </p:cNvPr>
          <p:cNvSpPr>
            <a:spLocks noGrp="1"/>
          </p:cNvSpPr>
          <p:nvPr>
            <p:ph type="title"/>
          </p:nvPr>
        </p:nvSpPr>
        <p:spPr>
          <a:xfrm>
            <a:off x="8842248" y="1481328"/>
            <a:ext cx="2926080" cy="2468880"/>
          </a:xfrm>
        </p:spPr>
        <p:txBody>
          <a:bodyPr vert="horz" lIns="91440" tIns="45720" rIns="91440" bIns="45720" rtlCol="0" anchor="b">
            <a:normAutofit/>
          </a:bodyPr>
          <a:lstStyle/>
          <a:p>
            <a:r>
              <a:rPr lang="en-US" sz="4000"/>
              <a:t>Consumer law in the EU</a:t>
            </a:r>
          </a:p>
        </p:txBody>
      </p:sp>
      <p:pic>
        <p:nvPicPr>
          <p:cNvPr id="6" name="Picture Placeholder 5">
            <a:extLst>
              <a:ext uri="{FF2B5EF4-FFF2-40B4-BE49-F238E27FC236}">
                <a16:creationId xmlns:a16="http://schemas.microsoft.com/office/drawing/2014/main" id="{A588D08A-38B7-5345-8058-E18D938A3E4D}"/>
              </a:ext>
            </a:extLst>
          </p:cNvPr>
          <p:cNvPicPr>
            <a:picLocks noGrp="1" noChangeAspect="1"/>
          </p:cNvPicPr>
          <p:nvPr>
            <p:ph idx="1"/>
          </p:nvPr>
        </p:nvPicPr>
        <p:blipFill rotWithShape="1">
          <a:blip r:embed="rId2"/>
          <a:srcRect l="3329"/>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3" name="Text Placeholder 2">
            <a:extLst>
              <a:ext uri="{FF2B5EF4-FFF2-40B4-BE49-F238E27FC236}">
                <a16:creationId xmlns:a16="http://schemas.microsoft.com/office/drawing/2014/main" id="{FD0AB132-1D02-1743-9401-023593300805}"/>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405464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272" y="1012004"/>
            <a:ext cx="2562119" cy="4795408"/>
          </a:xfrm>
        </p:spPr>
        <p:txBody>
          <a:bodyPr>
            <a:normAutofit/>
          </a:bodyPr>
          <a:lstStyle/>
          <a:p>
            <a:r>
              <a:rPr lang="en-GB" b="1">
                <a:solidFill>
                  <a:srgbClr val="FFFFFF"/>
                </a:solidFill>
              </a:rPr>
              <a:t> Influence of Europe on Consumer Law &amp; Policy</a:t>
            </a:r>
          </a:p>
        </p:txBody>
      </p:sp>
      <p:graphicFrame>
        <p:nvGraphicFramePr>
          <p:cNvPr id="4" name="Content Placeholder 3"/>
          <p:cNvGraphicFramePr>
            <a:graphicFrameLocks noGrp="1"/>
          </p:cNvGraphicFramePr>
          <p:nvPr>
            <p:ph idx="1"/>
          </p:nvPr>
        </p:nvGraphicFramePr>
        <p:xfrm>
          <a:off x="5419726"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5948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71272" y="1012004"/>
            <a:ext cx="2562119" cy="4795408"/>
          </a:xfrm>
        </p:spPr>
        <p:txBody>
          <a:bodyPr>
            <a:normAutofit/>
          </a:bodyPr>
          <a:lstStyle/>
          <a:p>
            <a:r>
              <a:rPr lang="en-GB" b="1">
                <a:solidFill>
                  <a:srgbClr val="FFFFFF"/>
                </a:solidFill>
              </a:rPr>
              <a:t>The inception of consumer protection at EU level</a:t>
            </a:r>
          </a:p>
        </p:txBody>
      </p:sp>
      <p:graphicFrame>
        <p:nvGraphicFramePr>
          <p:cNvPr id="5" name="Content Placeholder 1">
            <a:extLst>
              <a:ext uri="{FF2B5EF4-FFF2-40B4-BE49-F238E27FC236}">
                <a16:creationId xmlns:a16="http://schemas.microsoft.com/office/drawing/2014/main" id="{9C31167B-1BF5-4F5B-BFA6-124482243384}"/>
              </a:ext>
            </a:extLst>
          </p:cNvPr>
          <p:cNvGraphicFramePr>
            <a:graphicFrameLocks noGrp="1"/>
          </p:cNvGraphicFramePr>
          <p:nvPr>
            <p:ph idx="1"/>
          </p:nvPr>
        </p:nvGraphicFramePr>
        <p:xfrm>
          <a:off x="5419726"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879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b="1"/>
              <a:t>An essential marker in the evolution of consumer law</a:t>
            </a:r>
            <a:endParaRPr lang="en-GB" b="1" dirty="0"/>
          </a:p>
        </p:txBody>
      </p:sp>
      <p:sp>
        <p:nvSpPr>
          <p:cNvPr id="2" name="Content Placeholder 1"/>
          <p:cNvSpPr>
            <a:spLocks noGrp="1"/>
          </p:cNvSpPr>
          <p:nvPr>
            <p:ph idx="1"/>
          </p:nvPr>
        </p:nvSpPr>
        <p:spPr/>
        <p:txBody>
          <a:bodyPr>
            <a:normAutofit lnSpcReduction="10000"/>
          </a:bodyPr>
          <a:lstStyle/>
          <a:p>
            <a:r>
              <a:rPr lang="en-GB" dirty="0"/>
              <a:t>The Single European Act 1987</a:t>
            </a:r>
          </a:p>
          <a:p>
            <a:r>
              <a:rPr lang="en-GB" dirty="0"/>
              <a:t>Art</a:t>
            </a:r>
            <a:r>
              <a:rPr lang="en-US" dirty="0"/>
              <a:t>100a: competence to the Council of Ministers, in cooperation with the European Parliament to enact measures that establish or enhance the functioning of the internal market subject to two main restrictions: </a:t>
            </a:r>
            <a:endParaRPr lang="en-GB" dirty="0"/>
          </a:p>
          <a:p>
            <a:pPr lvl="1"/>
            <a:r>
              <a:rPr lang="en-US" dirty="0"/>
              <a:t>The EC is instructed to proceed on the basis of providing a high level of protection in the proposals it presents in the area of consumer protection</a:t>
            </a:r>
          </a:p>
          <a:p>
            <a:pPr lvl="1"/>
            <a:r>
              <a:rPr lang="en-US" dirty="0"/>
              <a:t>Secondly, individual member states can derogate from Art 100a(4) subject to restrictive requirements which do not concern the protection of the economic interest of consumers. </a:t>
            </a:r>
            <a:endParaRPr lang="en-GB" dirty="0"/>
          </a:p>
          <a:p>
            <a:r>
              <a:rPr lang="en-GB" dirty="0"/>
              <a:t>Impetus for adoption of Directives </a:t>
            </a:r>
          </a:p>
          <a:p>
            <a:endParaRPr lang="en-GB" dirty="0"/>
          </a:p>
        </p:txBody>
      </p:sp>
    </p:spTree>
    <p:extLst>
      <p:ext uri="{BB962C8B-B14F-4D97-AF65-F5344CB8AC3E}">
        <p14:creationId xmlns:p14="http://schemas.microsoft.com/office/powerpoint/2010/main" val="3929766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b="1" dirty="0"/>
              <a:t>Formal recognition of consumer protection</a:t>
            </a:r>
          </a:p>
        </p:txBody>
      </p:sp>
      <p:sp>
        <p:nvSpPr>
          <p:cNvPr id="2" name="Content Placeholder 1"/>
          <p:cNvSpPr>
            <a:spLocks noGrp="1"/>
          </p:cNvSpPr>
          <p:nvPr>
            <p:ph idx="1"/>
          </p:nvPr>
        </p:nvSpPr>
        <p:spPr/>
        <p:txBody>
          <a:bodyPr>
            <a:normAutofit lnSpcReduction="10000"/>
          </a:bodyPr>
          <a:lstStyle/>
          <a:p>
            <a:r>
              <a:rPr lang="en-GB" dirty="0"/>
              <a:t>Introduction of a specific chapter in the Treaty of Maastricht 1993</a:t>
            </a:r>
          </a:p>
          <a:p>
            <a:r>
              <a:rPr lang="en-GB" dirty="0"/>
              <a:t>Formal recognition of consumer protection as a policy area </a:t>
            </a:r>
          </a:p>
          <a:p>
            <a:r>
              <a:rPr lang="en-GB" dirty="0"/>
              <a:t>Article 153 TEC (now art.169 TFEU)</a:t>
            </a:r>
          </a:p>
          <a:p>
            <a:pPr lvl="1" algn="just"/>
            <a:r>
              <a:rPr lang="en-GB" sz="1600" i="1" dirty="0"/>
              <a:t>1. In order to promote the interests of consumers and to ensure a high level of consumer protection, the Community shall contribute to protecting the health, safety and economic interests of consumers, as well as to promoting their right to information, education and to organise themselves in order to safeguard their interests.</a:t>
            </a:r>
          </a:p>
          <a:p>
            <a:pPr lvl="1" algn="just"/>
            <a:r>
              <a:rPr lang="en-GB" sz="1600" i="1" dirty="0"/>
              <a:t>2. Consumer protection requirements shall be taken into account in defining and implementing other Community policies and activities.</a:t>
            </a:r>
          </a:p>
          <a:p>
            <a:pPr lvl="1" algn="just"/>
            <a:r>
              <a:rPr lang="en-GB" sz="1600" i="1" dirty="0"/>
              <a:t>3. The Community shall contribute to the attainment of the objectives referred to in paragraph 1 through:</a:t>
            </a:r>
          </a:p>
          <a:p>
            <a:pPr lvl="2" algn="just"/>
            <a:r>
              <a:rPr lang="en-GB" sz="1400" i="1" dirty="0"/>
              <a:t>(a) measures adopted pursuant to Article 95 in the context of the completion of the internal market; </a:t>
            </a:r>
          </a:p>
          <a:p>
            <a:pPr lvl="2"/>
            <a:r>
              <a:rPr lang="en-GB" sz="1400" i="1" dirty="0"/>
              <a:t>(b) measures which support, supplement and monitor the policy pursued by the Member States.</a:t>
            </a:r>
          </a:p>
          <a:p>
            <a:pPr lvl="1" algn="just"/>
            <a:r>
              <a:rPr lang="en-GB" sz="1600" i="1" dirty="0"/>
              <a:t>4. The Council, acting in accordance with the procedure referred to in Article 251 and after consulting the Economic and Social Committee, shall adopt the measures referred to in paragraph 3(b).</a:t>
            </a:r>
          </a:p>
          <a:p>
            <a:pPr lvl="1" algn="just"/>
            <a:r>
              <a:rPr lang="en-GB" sz="1600" i="1" dirty="0"/>
              <a:t>5. Measures adopted pursuant to paragraph 4 shall not prevent any Member States form maintaining or introducing more stringent protective measures. Such measures must be compatible with this Treaty. The Commission shall be notified of them. </a:t>
            </a:r>
          </a:p>
          <a:p>
            <a:pPr lvl="2"/>
            <a:endParaRPr lang="en-GB" sz="1400" i="1" dirty="0"/>
          </a:p>
          <a:p>
            <a:endParaRPr lang="en-GB" dirty="0"/>
          </a:p>
        </p:txBody>
      </p:sp>
    </p:spTree>
    <p:extLst>
      <p:ext uri="{BB962C8B-B14F-4D97-AF65-F5344CB8AC3E}">
        <p14:creationId xmlns:p14="http://schemas.microsoft.com/office/powerpoint/2010/main" val="2910991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b="1"/>
              <a:t>Elevation in status </a:t>
            </a:r>
            <a:br>
              <a:rPr lang="en-GB" b="1"/>
            </a:br>
            <a:r>
              <a:rPr lang="en-GB" b="1"/>
              <a:t>Treaty of Lisbon &amp; other</a:t>
            </a:r>
            <a:endParaRPr lang="en-GB" b="1" dirty="0"/>
          </a:p>
        </p:txBody>
      </p:sp>
      <p:sp>
        <p:nvSpPr>
          <p:cNvPr id="2" name="Content Placeholder 1"/>
          <p:cNvSpPr>
            <a:spLocks noGrp="1"/>
          </p:cNvSpPr>
          <p:nvPr>
            <p:ph idx="1"/>
          </p:nvPr>
        </p:nvSpPr>
        <p:spPr/>
        <p:txBody>
          <a:bodyPr>
            <a:normAutofit/>
          </a:bodyPr>
          <a:lstStyle/>
          <a:p>
            <a:pPr lvl="0"/>
            <a:r>
              <a:rPr lang="en-US" sz="2800" dirty="0"/>
              <a:t>Main provisions concerning consumer policy: </a:t>
            </a:r>
          </a:p>
          <a:p>
            <a:pPr lvl="1"/>
            <a:r>
              <a:rPr lang="en-US" sz="2400" i="1" dirty="0"/>
              <a:t>TFEU</a:t>
            </a:r>
            <a:r>
              <a:rPr lang="en-US" sz="2400" dirty="0"/>
              <a:t> Art 4 confirms consumer protection as an area of shared competence under the Treaty. </a:t>
            </a:r>
            <a:endParaRPr lang="en-GB" sz="2400" dirty="0"/>
          </a:p>
          <a:p>
            <a:pPr lvl="1"/>
            <a:r>
              <a:rPr lang="en-US" sz="2400" i="1" dirty="0"/>
              <a:t>TFEU </a:t>
            </a:r>
            <a:r>
              <a:rPr lang="en-US" sz="2400" dirty="0"/>
              <a:t>Art 12 states: ‘consumer protection requirements shall be taken into account in defining and implementing other Union policies and activities’. </a:t>
            </a:r>
            <a:endParaRPr lang="en-GB" sz="2400" dirty="0"/>
          </a:p>
          <a:p>
            <a:pPr lvl="1"/>
            <a:r>
              <a:rPr lang="en-US" sz="2400" i="1" dirty="0"/>
              <a:t>TFEU </a:t>
            </a:r>
            <a:r>
              <a:rPr lang="en-US" sz="2400" dirty="0"/>
              <a:t>Art 169 is the key basis for consumer protection and is contained in a single-article title (Title XV) on consumer protection.</a:t>
            </a:r>
          </a:p>
          <a:p>
            <a:pPr lvl="1"/>
            <a:r>
              <a:rPr lang="en-US" sz="2400" dirty="0"/>
              <a:t>EU Charter on fundamental right (art 38) – union policies will ensure a high level of consumer protection  </a:t>
            </a:r>
            <a:endParaRPr lang="en-GB" sz="2400" dirty="0"/>
          </a:p>
          <a:p>
            <a:pPr lvl="0"/>
            <a:r>
              <a:rPr lang="en-US" sz="2800" dirty="0"/>
              <a:t>Area of shared competence ‘constitutionally’ bound to give precedence to the demands of the internal market. </a:t>
            </a:r>
          </a:p>
          <a:p>
            <a:pPr lvl="0"/>
            <a:endParaRPr lang="en-US" dirty="0"/>
          </a:p>
        </p:txBody>
      </p:sp>
    </p:spTree>
    <p:extLst>
      <p:ext uri="{BB962C8B-B14F-4D97-AF65-F5344CB8AC3E}">
        <p14:creationId xmlns:p14="http://schemas.microsoft.com/office/powerpoint/2010/main" val="2310854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0CDE-5427-FB47-A53E-C9565CDD4C4D}"/>
              </a:ext>
            </a:extLst>
          </p:cNvPr>
          <p:cNvSpPr>
            <a:spLocks noGrp="1"/>
          </p:cNvSpPr>
          <p:nvPr>
            <p:ph type="title"/>
          </p:nvPr>
        </p:nvSpPr>
        <p:spPr/>
        <p:txBody>
          <a:bodyPr/>
          <a:lstStyle/>
          <a:p>
            <a:r>
              <a:rPr lang="en-US" dirty="0"/>
              <a:t>Digital challenges</a:t>
            </a:r>
          </a:p>
        </p:txBody>
      </p:sp>
      <p:sp>
        <p:nvSpPr>
          <p:cNvPr id="3" name="Text Placeholder 2">
            <a:extLst>
              <a:ext uri="{FF2B5EF4-FFF2-40B4-BE49-F238E27FC236}">
                <a16:creationId xmlns:a16="http://schemas.microsoft.com/office/drawing/2014/main" id="{D23C2587-170D-A449-85EB-434C0B015C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39713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942F8-7EBD-3245-B827-72B3A69CC0EC}"/>
              </a:ext>
            </a:extLst>
          </p:cNvPr>
          <p:cNvSpPr>
            <a:spLocks noGrp="1"/>
          </p:cNvSpPr>
          <p:nvPr>
            <p:ph type="title"/>
          </p:nvPr>
        </p:nvSpPr>
        <p:spPr/>
        <p:txBody>
          <a:bodyPr/>
          <a:lstStyle/>
          <a:p>
            <a:r>
              <a:rPr lang="en-US" dirty="0"/>
              <a:t>Mode of delivery</a:t>
            </a:r>
          </a:p>
        </p:txBody>
      </p:sp>
      <p:sp>
        <p:nvSpPr>
          <p:cNvPr id="3" name="Content Placeholder 2">
            <a:extLst>
              <a:ext uri="{FF2B5EF4-FFF2-40B4-BE49-F238E27FC236}">
                <a16:creationId xmlns:a16="http://schemas.microsoft.com/office/drawing/2014/main" id="{B8542715-2F7D-B74B-A2CE-0D33EFED8616}"/>
              </a:ext>
            </a:extLst>
          </p:cNvPr>
          <p:cNvSpPr>
            <a:spLocks noGrp="1"/>
          </p:cNvSpPr>
          <p:nvPr>
            <p:ph idx="1"/>
          </p:nvPr>
        </p:nvSpPr>
        <p:spPr/>
        <p:txBody>
          <a:bodyPr/>
          <a:lstStyle/>
          <a:p>
            <a:r>
              <a:rPr lang="en-US" dirty="0"/>
              <a:t>3 hour weekly lecture</a:t>
            </a:r>
          </a:p>
          <a:p>
            <a:r>
              <a:rPr lang="en-US" dirty="0"/>
              <a:t>Thursday 9-12</a:t>
            </a:r>
          </a:p>
          <a:p>
            <a:r>
              <a:rPr lang="en-US" dirty="0"/>
              <a:t>15 credits</a:t>
            </a:r>
          </a:p>
        </p:txBody>
      </p:sp>
    </p:spTree>
    <p:extLst>
      <p:ext uri="{BB962C8B-B14F-4D97-AF65-F5344CB8AC3E}">
        <p14:creationId xmlns:p14="http://schemas.microsoft.com/office/powerpoint/2010/main" val="810498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Once Upon a Time in… Europe’s Digital Decade">
            <a:hlinkClick r:id="" action="ppaction://media"/>
            <a:extLst>
              <a:ext uri="{FF2B5EF4-FFF2-40B4-BE49-F238E27FC236}">
                <a16:creationId xmlns:a16="http://schemas.microsoft.com/office/drawing/2014/main" id="{7AC5DA20-DD50-D544-95E2-3F307B9DE303}"/>
              </a:ext>
            </a:extLst>
          </p:cNvPr>
          <p:cNvPicPr>
            <a:picLocks noRot="1" noChangeAspect="1"/>
          </p:cNvPicPr>
          <p:nvPr>
            <a:videoFile r:link="rId1"/>
          </p:nvPr>
        </p:nvPicPr>
        <p:blipFill>
          <a:blip r:embed="rId3"/>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35275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1CE4-7146-8143-996A-0D7E4CC095D0}"/>
              </a:ext>
            </a:extLst>
          </p:cNvPr>
          <p:cNvSpPr>
            <a:spLocks noGrp="1"/>
          </p:cNvSpPr>
          <p:nvPr>
            <p:ph type="title"/>
          </p:nvPr>
        </p:nvSpPr>
        <p:spPr/>
        <p:txBody>
          <a:bodyPr/>
          <a:lstStyle/>
          <a:p>
            <a:r>
              <a:rPr lang="en-US" dirty="0"/>
              <a:t>How has technology changed How markets operate?</a:t>
            </a:r>
          </a:p>
        </p:txBody>
      </p:sp>
      <p:sp>
        <p:nvSpPr>
          <p:cNvPr id="3" name="Content Placeholder 2">
            <a:extLst>
              <a:ext uri="{FF2B5EF4-FFF2-40B4-BE49-F238E27FC236}">
                <a16:creationId xmlns:a16="http://schemas.microsoft.com/office/drawing/2014/main" id="{F3D7F868-776B-7841-9743-E699869D36B0}"/>
              </a:ext>
            </a:extLst>
          </p:cNvPr>
          <p:cNvSpPr>
            <a:spLocks noGrp="1"/>
          </p:cNvSpPr>
          <p:nvPr>
            <p:ph idx="1"/>
          </p:nvPr>
        </p:nvSpPr>
        <p:spPr/>
        <p:txBody>
          <a:bodyPr/>
          <a:lstStyle/>
          <a:p>
            <a:r>
              <a:rPr lang="en-US" dirty="0"/>
              <a:t>Any examples? </a:t>
            </a:r>
          </a:p>
          <a:p>
            <a:r>
              <a:rPr lang="en-US" dirty="0"/>
              <a:t>What do you see as the major challenges?</a:t>
            </a:r>
          </a:p>
          <a:p>
            <a:r>
              <a:rPr lang="en-US" dirty="0"/>
              <a:t>Use the </a:t>
            </a:r>
            <a:r>
              <a:rPr lang="en-US" dirty="0" err="1"/>
              <a:t>padlet</a:t>
            </a:r>
            <a:r>
              <a:rPr lang="en-US" dirty="0"/>
              <a:t> to input your contributions</a:t>
            </a:r>
          </a:p>
          <a:p>
            <a:r>
              <a:rPr lang="en-US" dirty="0">
                <a:hlinkClick r:id="rId2"/>
              </a:rPr>
              <a:t>https://qmul-languagecentre.padlet.org/ekaprou/digital-markets-si493qxr7ilsq37</a:t>
            </a:r>
            <a:r>
              <a:rPr lang="en-US" dirty="0"/>
              <a:t> </a:t>
            </a:r>
          </a:p>
        </p:txBody>
      </p:sp>
    </p:spTree>
    <p:extLst>
      <p:ext uri="{BB962C8B-B14F-4D97-AF65-F5344CB8AC3E}">
        <p14:creationId xmlns:p14="http://schemas.microsoft.com/office/powerpoint/2010/main" val="4076269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91EA-94B5-C041-90E6-79AE59409CCA}"/>
              </a:ext>
            </a:extLst>
          </p:cNvPr>
          <p:cNvSpPr>
            <a:spLocks noGrp="1"/>
          </p:cNvSpPr>
          <p:nvPr>
            <p:ph type="title"/>
          </p:nvPr>
        </p:nvSpPr>
        <p:spPr/>
        <p:txBody>
          <a:bodyPr/>
          <a:lstStyle/>
          <a:p>
            <a:r>
              <a:rPr lang="en-US" dirty="0"/>
              <a:t>Disruptive technology</a:t>
            </a:r>
          </a:p>
        </p:txBody>
      </p:sp>
      <p:sp>
        <p:nvSpPr>
          <p:cNvPr id="3" name="Content Placeholder 2">
            <a:extLst>
              <a:ext uri="{FF2B5EF4-FFF2-40B4-BE49-F238E27FC236}">
                <a16:creationId xmlns:a16="http://schemas.microsoft.com/office/drawing/2014/main" id="{02A83A2E-195C-0443-B290-17FA64806119}"/>
              </a:ext>
            </a:extLst>
          </p:cNvPr>
          <p:cNvSpPr>
            <a:spLocks noGrp="1"/>
          </p:cNvSpPr>
          <p:nvPr>
            <p:ph idx="1"/>
          </p:nvPr>
        </p:nvSpPr>
        <p:spPr/>
        <p:txBody>
          <a:bodyPr/>
          <a:lstStyle/>
          <a:p>
            <a:r>
              <a:rPr lang="en-US" dirty="0"/>
              <a:t>Sustaining technology- evolving gradually or simply improving established technologies</a:t>
            </a:r>
          </a:p>
          <a:p>
            <a:r>
              <a:rPr lang="en-US" dirty="0"/>
              <a:t>Disruptive technology- ﻿a new type of technology, which, when first introduced, might be less reliable than established technologies, but will become reliable rapidly (Christensen 1997)</a:t>
            </a:r>
          </a:p>
        </p:txBody>
      </p:sp>
    </p:spTree>
    <p:extLst>
      <p:ext uri="{BB962C8B-B14F-4D97-AF65-F5344CB8AC3E}">
        <p14:creationId xmlns:p14="http://schemas.microsoft.com/office/powerpoint/2010/main" val="1580850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4447-CFB6-F34A-99AD-4B412FA7ED9D}"/>
              </a:ext>
            </a:extLst>
          </p:cNvPr>
          <p:cNvSpPr>
            <a:spLocks noGrp="1"/>
          </p:cNvSpPr>
          <p:nvPr>
            <p:ph type="title"/>
          </p:nvPr>
        </p:nvSpPr>
        <p:spPr/>
        <p:txBody>
          <a:bodyPr/>
          <a:lstStyle/>
          <a:p>
            <a:r>
              <a:rPr lang="en-US" dirty="0"/>
              <a:t>What is the role of the law?</a:t>
            </a:r>
          </a:p>
        </p:txBody>
      </p:sp>
      <p:sp>
        <p:nvSpPr>
          <p:cNvPr id="3" name="Content Placeholder 2">
            <a:extLst>
              <a:ext uri="{FF2B5EF4-FFF2-40B4-BE49-F238E27FC236}">
                <a16:creationId xmlns:a16="http://schemas.microsoft.com/office/drawing/2014/main" id="{5D564474-0DF7-CF44-930D-DF4CE9432040}"/>
              </a:ext>
            </a:extLst>
          </p:cNvPr>
          <p:cNvSpPr>
            <a:spLocks noGrp="1"/>
          </p:cNvSpPr>
          <p:nvPr>
            <p:ph idx="1"/>
          </p:nvPr>
        </p:nvSpPr>
        <p:spPr/>
        <p:txBody>
          <a:bodyPr/>
          <a:lstStyle/>
          <a:p>
            <a:r>
              <a:rPr lang="en-US" dirty="0"/>
              <a:t>An ex-ante or ex-post approach?</a:t>
            </a:r>
          </a:p>
          <a:p>
            <a:r>
              <a:rPr lang="en-US" dirty="0"/>
              <a:t>Use flexible approach to future-proof legislation</a:t>
            </a:r>
          </a:p>
          <a:p>
            <a:r>
              <a:rPr lang="en-US" dirty="0"/>
              <a:t>Are there negative effects to regulation? Does it stifle innovation?</a:t>
            </a:r>
          </a:p>
          <a:p>
            <a:r>
              <a:rPr lang="en-US" dirty="0"/>
              <a:t>How to respond to challenges?</a:t>
            </a:r>
          </a:p>
          <a:p>
            <a:pPr lvl="1"/>
            <a:r>
              <a:rPr lang="en-US" dirty="0"/>
              <a:t>Apply existing regulation- no need for change</a:t>
            </a:r>
          </a:p>
          <a:p>
            <a:pPr lvl="1"/>
            <a:r>
              <a:rPr lang="en-US" dirty="0"/>
              <a:t>Offer targeted solutions</a:t>
            </a:r>
          </a:p>
          <a:p>
            <a:pPr lvl="1"/>
            <a:r>
              <a:rPr lang="en-US" dirty="0"/>
              <a:t>Existing regulation is obsolete- there is a need to reconsider fundamental principles</a:t>
            </a:r>
          </a:p>
        </p:txBody>
      </p:sp>
    </p:spTree>
    <p:extLst>
      <p:ext uri="{BB962C8B-B14F-4D97-AF65-F5344CB8AC3E}">
        <p14:creationId xmlns:p14="http://schemas.microsoft.com/office/powerpoint/2010/main" val="3592474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A8AD-E922-6E4B-8FBE-598AEF62E63A}"/>
              </a:ext>
            </a:extLst>
          </p:cNvPr>
          <p:cNvSpPr>
            <a:spLocks noGrp="1"/>
          </p:cNvSpPr>
          <p:nvPr>
            <p:ph type="title"/>
          </p:nvPr>
        </p:nvSpPr>
        <p:spPr/>
        <p:txBody>
          <a:bodyPr/>
          <a:lstStyle/>
          <a:p>
            <a:r>
              <a:rPr lang="en-US" dirty="0"/>
              <a:t>Some of the key issues for private/contract law</a:t>
            </a:r>
          </a:p>
        </p:txBody>
      </p:sp>
      <p:sp>
        <p:nvSpPr>
          <p:cNvPr id="3" name="Content Placeholder 2">
            <a:extLst>
              <a:ext uri="{FF2B5EF4-FFF2-40B4-BE49-F238E27FC236}">
                <a16:creationId xmlns:a16="http://schemas.microsoft.com/office/drawing/2014/main" id="{F92C2D10-9AA9-5043-8C43-6181F42F6772}"/>
              </a:ext>
            </a:extLst>
          </p:cNvPr>
          <p:cNvSpPr>
            <a:spLocks noGrp="1"/>
          </p:cNvSpPr>
          <p:nvPr>
            <p:ph idx="1"/>
          </p:nvPr>
        </p:nvSpPr>
        <p:spPr/>
        <p:txBody>
          <a:bodyPr>
            <a:normAutofit lnSpcReduction="10000"/>
          </a:bodyPr>
          <a:lstStyle/>
          <a:p>
            <a:r>
              <a:rPr lang="en-US" dirty="0"/>
              <a:t>Regulation of platforms/intermediaries</a:t>
            </a:r>
          </a:p>
          <a:p>
            <a:r>
              <a:rPr lang="en-US" dirty="0"/>
              <a:t>Algorithmic design</a:t>
            </a:r>
          </a:p>
          <a:p>
            <a:r>
              <a:rPr lang="en-US" dirty="0"/>
              <a:t>Use of personal data</a:t>
            </a:r>
          </a:p>
          <a:p>
            <a:r>
              <a:rPr lang="en-US" dirty="0"/>
              <a:t>Dark patterns</a:t>
            </a:r>
          </a:p>
          <a:p>
            <a:r>
              <a:rPr lang="en-US" dirty="0"/>
              <a:t>Automated contracting</a:t>
            </a:r>
          </a:p>
          <a:p>
            <a:r>
              <a:rPr lang="en-US" dirty="0"/>
              <a:t>Regulation of sale of digital content</a:t>
            </a:r>
          </a:p>
          <a:p>
            <a:r>
              <a:rPr lang="en-US" dirty="0"/>
              <a:t>Digital assets</a:t>
            </a:r>
          </a:p>
          <a:p>
            <a:r>
              <a:rPr lang="en-US" dirty="0"/>
              <a:t>Role of AI</a:t>
            </a:r>
          </a:p>
          <a:p>
            <a:r>
              <a:rPr lang="en-US" dirty="0"/>
              <a:t>What would you add to this list?</a:t>
            </a:r>
          </a:p>
        </p:txBody>
      </p:sp>
    </p:spTree>
    <p:extLst>
      <p:ext uri="{BB962C8B-B14F-4D97-AF65-F5344CB8AC3E}">
        <p14:creationId xmlns:p14="http://schemas.microsoft.com/office/powerpoint/2010/main" val="1408115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1C0F-4C55-8949-958A-671EEC782E75}"/>
              </a:ext>
            </a:extLst>
          </p:cNvPr>
          <p:cNvSpPr>
            <a:spLocks noGrp="1"/>
          </p:cNvSpPr>
          <p:nvPr>
            <p:ph type="title"/>
          </p:nvPr>
        </p:nvSpPr>
        <p:spPr/>
        <p:txBody>
          <a:bodyPr/>
          <a:lstStyle/>
          <a:p>
            <a:r>
              <a:rPr lang="en-US" dirty="0"/>
              <a:t>How do different jurisdictions tackle these challenges?</a:t>
            </a:r>
          </a:p>
        </p:txBody>
      </p:sp>
      <p:sp>
        <p:nvSpPr>
          <p:cNvPr id="3" name="Content Placeholder 2">
            <a:extLst>
              <a:ext uri="{FF2B5EF4-FFF2-40B4-BE49-F238E27FC236}">
                <a16:creationId xmlns:a16="http://schemas.microsoft.com/office/drawing/2014/main" id="{BE1C02B6-AA91-E744-AFE8-7B21618C3BBB}"/>
              </a:ext>
            </a:extLst>
          </p:cNvPr>
          <p:cNvSpPr>
            <a:spLocks noGrp="1"/>
          </p:cNvSpPr>
          <p:nvPr>
            <p:ph idx="1"/>
          </p:nvPr>
        </p:nvSpPr>
        <p:spPr/>
        <p:txBody>
          <a:bodyPr/>
          <a:lstStyle/>
          <a:p>
            <a:r>
              <a:rPr lang="en-US" dirty="0"/>
              <a:t>Let’s compare UK and EU</a:t>
            </a:r>
          </a:p>
          <a:p>
            <a:r>
              <a:rPr lang="en-US" dirty="0"/>
              <a:t>Is the digital world a strategic priority? Why is that?</a:t>
            </a:r>
          </a:p>
          <a:p>
            <a:r>
              <a:rPr lang="en-US" dirty="0"/>
              <a:t>What is the role of law and regulation?</a:t>
            </a:r>
          </a:p>
          <a:p>
            <a:r>
              <a:rPr lang="en-US" dirty="0"/>
              <a:t>Is the role of regulation to protect users or foster innovation? Can it do both?</a:t>
            </a:r>
          </a:p>
          <a:p>
            <a:endParaRPr lang="en-US" dirty="0"/>
          </a:p>
          <a:p>
            <a:r>
              <a:rPr lang="en-US" dirty="0"/>
              <a:t>Do the two jurisdictions have different approaches?</a:t>
            </a:r>
          </a:p>
          <a:p>
            <a:r>
              <a:rPr lang="en-US" dirty="0"/>
              <a:t>Which one is closer to your personal views?</a:t>
            </a:r>
          </a:p>
        </p:txBody>
      </p:sp>
    </p:spTree>
    <p:extLst>
      <p:ext uri="{BB962C8B-B14F-4D97-AF65-F5344CB8AC3E}">
        <p14:creationId xmlns:p14="http://schemas.microsoft.com/office/powerpoint/2010/main" val="291879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20EB-DF42-514A-9E5E-7754F839A502}"/>
              </a:ext>
            </a:extLst>
          </p:cNvPr>
          <p:cNvSpPr>
            <a:spLocks noGrp="1"/>
          </p:cNvSpPr>
          <p:nvPr>
            <p:ph type="title"/>
          </p:nvPr>
        </p:nvSpPr>
        <p:spPr/>
        <p:txBody>
          <a:bodyPr/>
          <a:lstStyle/>
          <a:p>
            <a:r>
              <a:rPr lang="en-US" dirty="0"/>
              <a:t>Guided reading</a:t>
            </a:r>
          </a:p>
        </p:txBody>
      </p:sp>
      <p:sp>
        <p:nvSpPr>
          <p:cNvPr id="3" name="Content Placeholder 2">
            <a:extLst>
              <a:ext uri="{FF2B5EF4-FFF2-40B4-BE49-F238E27FC236}">
                <a16:creationId xmlns:a16="http://schemas.microsoft.com/office/drawing/2014/main" id="{33519D07-DD86-8745-A7F5-4A83290ED698}"/>
              </a:ext>
            </a:extLst>
          </p:cNvPr>
          <p:cNvSpPr>
            <a:spLocks noGrp="1"/>
          </p:cNvSpPr>
          <p:nvPr>
            <p:ph idx="1"/>
          </p:nvPr>
        </p:nvSpPr>
        <p:spPr/>
        <p:txBody>
          <a:bodyPr/>
          <a:lstStyle/>
          <a:p>
            <a:r>
              <a:rPr lang="en-US" dirty="0"/>
              <a:t>Read Technological management and the Rule of Law by Roger </a:t>
            </a:r>
            <a:r>
              <a:rPr lang="en-US" dirty="0" err="1"/>
              <a:t>Brownsword</a:t>
            </a:r>
            <a:endParaRPr lang="en-US" dirty="0"/>
          </a:p>
          <a:p>
            <a:r>
              <a:rPr lang="en-US" dirty="0"/>
              <a:t>What is technological management according to the author?</a:t>
            </a:r>
          </a:p>
          <a:p>
            <a:r>
              <a:rPr lang="en-US" dirty="0"/>
              <a:t>Which are the four questions the paper seeks to answer?</a:t>
            </a:r>
          </a:p>
          <a:p>
            <a:r>
              <a:rPr lang="en-US" dirty="0"/>
              <a:t>What characteristics of legal rules should be adopted?</a:t>
            </a:r>
          </a:p>
        </p:txBody>
      </p:sp>
    </p:spTree>
    <p:extLst>
      <p:ext uri="{BB962C8B-B14F-4D97-AF65-F5344CB8AC3E}">
        <p14:creationId xmlns:p14="http://schemas.microsoft.com/office/powerpoint/2010/main" val="128727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6A8F-2D15-D84E-83AE-AC5B9FC10D56}"/>
              </a:ext>
            </a:extLst>
          </p:cNvPr>
          <p:cNvSpPr>
            <a:spLocks noGrp="1"/>
          </p:cNvSpPr>
          <p:nvPr>
            <p:ph type="title"/>
          </p:nvPr>
        </p:nvSpPr>
        <p:spPr/>
        <p:txBody>
          <a:bodyPr/>
          <a:lstStyle/>
          <a:p>
            <a:r>
              <a:rPr lang="en-US" dirty="0"/>
              <a:t>Thank you! </a:t>
            </a:r>
          </a:p>
        </p:txBody>
      </p:sp>
      <p:sp>
        <p:nvSpPr>
          <p:cNvPr id="3" name="Content Placeholder 2">
            <a:extLst>
              <a:ext uri="{FF2B5EF4-FFF2-40B4-BE49-F238E27FC236}">
                <a16:creationId xmlns:a16="http://schemas.microsoft.com/office/drawing/2014/main" id="{C7ABC243-8D83-1A4C-A404-8A2CDBA4C722}"/>
              </a:ext>
            </a:extLst>
          </p:cNvPr>
          <p:cNvSpPr>
            <a:spLocks noGrp="1"/>
          </p:cNvSpPr>
          <p:nvPr>
            <p:ph idx="1"/>
          </p:nvPr>
        </p:nvSpPr>
        <p:spPr/>
        <p:txBody>
          <a:bodyPr/>
          <a:lstStyle/>
          <a:p>
            <a:r>
              <a:rPr lang="en-US" dirty="0" err="1"/>
              <a:t>E.Kaprou@qmul.ac.uk</a:t>
            </a:r>
            <a:endParaRPr lang="en-US" dirty="0"/>
          </a:p>
        </p:txBody>
      </p:sp>
    </p:spTree>
    <p:extLst>
      <p:ext uri="{BB962C8B-B14F-4D97-AF65-F5344CB8AC3E}">
        <p14:creationId xmlns:p14="http://schemas.microsoft.com/office/powerpoint/2010/main" val="3973836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94C2-E657-1C4F-99A7-E09218F76CCA}"/>
              </a:ext>
            </a:extLst>
          </p:cNvPr>
          <p:cNvSpPr>
            <a:spLocks noGrp="1"/>
          </p:cNvSpPr>
          <p:nvPr>
            <p:ph type="title"/>
          </p:nvPr>
        </p:nvSpPr>
        <p:spPr/>
        <p:txBody>
          <a:bodyPr/>
          <a:lstStyle/>
          <a:p>
            <a:r>
              <a:rPr lang="en-US" dirty="0"/>
              <a:t>Assessment</a:t>
            </a:r>
          </a:p>
        </p:txBody>
      </p:sp>
      <p:sp>
        <p:nvSpPr>
          <p:cNvPr id="3" name="Content Placeholder 2">
            <a:extLst>
              <a:ext uri="{FF2B5EF4-FFF2-40B4-BE49-F238E27FC236}">
                <a16:creationId xmlns:a16="http://schemas.microsoft.com/office/drawing/2014/main" id="{BC86FE6B-6F09-DD40-8344-67649F7BC240}"/>
              </a:ext>
            </a:extLst>
          </p:cNvPr>
          <p:cNvSpPr>
            <a:spLocks noGrp="1"/>
          </p:cNvSpPr>
          <p:nvPr>
            <p:ph idx="1"/>
          </p:nvPr>
        </p:nvSpPr>
        <p:spPr/>
        <p:txBody>
          <a:bodyPr/>
          <a:lstStyle/>
          <a:p>
            <a:r>
              <a:rPr lang="en-US" dirty="0"/>
              <a:t>2 modes of assessment</a:t>
            </a:r>
          </a:p>
          <a:p>
            <a:r>
              <a:rPr lang="en-US" dirty="0"/>
              <a:t>podcast presentation- 7 minutes- 40% </a:t>
            </a:r>
          </a:p>
          <a:p>
            <a:r>
              <a:rPr lang="en-US" dirty="0"/>
              <a:t>Self-reflective report- 2500 words- 60%</a:t>
            </a:r>
          </a:p>
        </p:txBody>
      </p:sp>
    </p:spTree>
    <p:extLst>
      <p:ext uri="{BB962C8B-B14F-4D97-AF65-F5344CB8AC3E}">
        <p14:creationId xmlns:p14="http://schemas.microsoft.com/office/powerpoint/2010/main" val="3886787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E722-463D-BE49-82D8-E5AF860D9A06}"/>
              </a:ext>
            </a:extLst>
          </p:cNvPr>
          <p:cNvSpPr>
            <a:spLocks noGrp="1"/>
          </p:cNvSpPr>
          <p:nvPr>
            <p:ph type="title"/>
          </p:nvPr>
        </p:nvSpPr>
        <p:spPr/>
        <p:txBody>
          <a:bodyPr/>
          <a:lstStyle/>
          <a:p>
            <a:r>
              <a:rPr lang="en-US" dirty="0"/>
              <a:t>Aims/approach</a:t>
            </a:r>
          </a:p>
        </p:txBody>
      </p:sp>
      <p:sp>
        <p:nvSpPr>
          <p:cNvPr id="3" name="Content Placeholder 2">
            <a:extLst>
              <a:ext uri="{FF2B5EF4-FFF2-40B4-BE49-F238E27FC236}">
                <a16:creationId xmlns:a16="http://schemas.microsoft.com/office/drawing/2014/main" id="{4CAE1CB0-CFC6-0544-9053-2A62AD7986F5}"/>
              </a:ext>
            </a:extLst>
          </p:cNvPr>
          <p:cNvSpPr>
            <a:spLocks noGrp="1"/>
          </p:cNvSpPr>
          <p:nvPr>
            <p:ph idx="1"/>
          </p:nvPr>
        </p:nvSpPr>
        <p:spPr/>
        <p:txBody>
          <a:bodyPr/>
          <a:lstStyle/>
          <a:p>
            <a:r>
              <a:rPr lang="en-US" dirty="0"/>
              <a:t>This is an area where the law is not settled and there is a lot of debate- no definite answers</a:t>
            </a:r>
          </a:p>
          <a:p>
            <a:r>
              <a:rPr lang="en-US" dirty="0"/>
              <a:t>Improve your knowledge and critical thinking on the area</a:t>
            </a:r>
          </a:p>
          <a:p>
            <a:r>
              <a:rPr lang="en-US" dirty="0"/>
              <a:t>Approach is to examine existing/traditional regulation and how it can apply to the digital environment</a:t>
            </a:r>
          </a:p>
          <a:p>
            <a:r>
              <a:rPr lang="en-US" dirty="0"/>
              <a:t>And get acquainted with recent developments- new and proposed legislation</a:t>
            </a:r>
          </a:p>
        </p:txBody>
      </p:sp>
    </p:spTree>
    <p:extLst>
      <p:ext uri="{BB962C8B-B14F-4D97-AF65-F5344CB8AC3E}">
        <p14:creationId xmlns:p14="http://schemas.microsoft.com/office/powerpoint/2010/main" val="383254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5F25D-14D3-984C-9CF4-43100BE0030D}"/>
              </a:ext>
            </a:extLst>
          </p:cNvPr>
          <p:cNvSpPr>
            <a:spLocks noGrp="1"/>
          </p:cNvSpPr>
          <p:nvPr>
            <p:ph type="title"/>
          </p:nvPr>
        </p:nvSpPr>
        <p:spPr/>
        <p:txBody>
          <a:bodyPr/>
          <a:lstStyle/>
          <a:p>
            <a:r>
              <a:rPr lang="en-US" dirty="0"/>
              <a:t>Why is it important?</a:t>
            </a:r>
          </a:p>
        </p:txBody>
      </p:sp>
      <p:sp>
        <p:nvSpPr>
          <p:cNvPr id="3" name="Content Placeholder 2">
            <a:extLst>
              <a:ext uri="{FF2B5EF4-FFF2-40B4-BE49-F238E27FC236}">
                <a16:creationId xmlns:a16="http://schemas.microsoft.com/office/drawing/2014/main" id="{E5614316-F3C4-FC49-94B8-F6CD8BE2A29B}"/>
              </a:ext>
            </a:extLst>
          </p:cNvPr>
          <p:cNvSpPr>
            <a:spLocks noGrp="1"/>
          </p:cNvSpPr>
          <p:nvPr>
            <p:ph idx="1"/>
          </p:nvPr>
        </p:nvSpPr>
        <p:spPr/>
        <p:txBody>
          <a:bodyPr/>
          <a:lstStyle/>
          <a:p>
            <a:r>
              <a:rPr lang="en-US" dirty="0"/>
              <a:t>Fundamental to economy and society</a:t>
            </a:r>
          </a:p>
          <a:p>
            <a:r>
              <a:rPr lang="en-US" dirty="0"/>
              <a:t>Has a transformative effect- to all fields of activity</a:t>
            </a:r>
          </a:p>
          <a:p>
            <a:r>
              <a:rPr lang="en-US" dirty="0"/>
              <a:t>One of the biggest challenges for law at the moment</a:t>
            </a:r>
          </a:p>
        </p:txBody>
      </p:sp>
    </p:spTree>
    <p:extLst>
      <p:ext uri="{BB962C8B-B14F-4D97-AF65-F5344CB8AC3E}">
        <p14:creationId xmlns:p14="http://schemas.microsoft.com/office/powerpoint/2010/main" val="1245018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362F-FE23-9C4C-8D2F-5C4E71D6B66F}"/>
              </a:ext>
            </a:extLst>
          </p:cNvPr>
          <p:cNvSpPr>
            <a:spLocks noGrp="1"/>
          </p:cNvSpPr>
          <p:nvPr>
            <p:ph type="title"/>
          </p:nvPr>
        </p:nvSpPr>
        <p:spPr/>
        <p:txBody>
          <a:bodyPr/>
          <a:lstStyle/>
          <a:p>
            <a:r>
              <a:rPr lang="en-US" dirty="0"/>
              <a:t>What is consumer law?</a:t>
            </a:r>
          </a:p>
        </p:txBody>
      </p:sp>
      <p:sp>
        <p:nvSpPr>
          <p:cNvPr id="3" name="Text Placeholder 2">
            <a:extLst>
              <a:ext uri="{FF2B5EF4-FFF2-40B4-BE49-F238E27FC236}">
                <a16:creationId xmlns:a16="http://schemas.microsoft.com/office/drawing/2014/main" id="{6A1BCAC3-FD41-2B4C-8200-F3F1C0CB863F}"/>
              </a:ext>
            </a:extLst>
          </p:cNvPr>
          <p:cNvSpPr>
            <a:spLocks noGrp="1"/>
          </p:cNvSpPr>
          <p:nvPr>
            <p:ph type="body" idx="1"/>
          </p:nvPr>
        </p:nvSpPr>
        <p:spPr/>
        <p:txBody>
          <a:bodyPr/>
          <a:lstStyle/>
          <a:p>
            <a:r>
              <a:rPr lang="en-US" dirty="0"/>
              <a:t>Historic development</a:t>
            </a:r>
          </a:p>
        </p:txBody>
      </p:sp>
    </p:spTree>
    <p:extLst>
      <p:ext uri="{BB962C8B-B14F-4D97-AF65-F5344CB8AC3E}">
        <p14:creationId xmlns:p14="http://schemas.microsoft.com/office/powerpoint/2010/main" val="378247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2"/>
          <p:cNvSpPr>
            <a:spLocks noGrp="1"/>
          </p:cNvSpPr>
          <p:nvPr>
            <p:ph type="title"/>
          </p:nvPr>
        </p:nvSpPr>
        <p:spPr/>
        <p:txBody>
          <a:bodyPr>
            <a:noAutofit/>
          </a:bodyPr>
          <a:lstStyle/>
          <a:p>
            <a:pPr eaLnBrk="1" hangingPunct="1"/>
            <a:r>
              <a:rPr lang="en-GB" sz="3800" b="1" dirty="0"/>
              <a:t>The advent of the Consumer society as a precursor to consumer law </a:t>
            </a:r>
          </a:p>
        </p:txBody>
      </p:sp>
      <p:sp>
        <p:nvSpPr>
          <p:cNvPr id="2" name="Content Placeholder 1"/>
          <p:cNvSpPr>
            <a:spLocks noGrp="1"/>
          </p:cNvSpPr>
          <p:nvPr>
            <p:ph idx="1"/>
          </p:nvPr>
        </p:nvSpPr>
        <p:spPr/>
        <p:txBody>
          <a:bodyPr/>
          <a:lstStyle/>
          <a:p>
            <a:pPr eaLnBrk="1" hangingPunct="1"/>
            <a:r>
              <a:rPr lang="en-GB" i="1" dirty="0">
                <a:latin typeface="Calibri" panose="020F0502020204030204" pitchFamily="34" charset="0"/>
                <a:cs typeface="Calibri" panose="020F0502020204030204" pitchFamily="34" charset="0"/>
              </a:rPr>
              <a:t>Consumer societies …“in which choice and credit are readily available, in which social value is defined in terms of purchasing power and material possessions, and in which  there is a desire, above all, for that which is new, modern, exciting and fashionable”</a:t>
            </a:r>
            <a:r>
              <a:rPr lang="en-GB" dirty="0">
                <a:latin typeface="Calibri" panose="020F0502020204030204" pitchFamily="34" charset="0"/>
                <a:cs typeface="Calibri" panose="020F0502020204030204" pitchFamily="34" charset="0"/>
              </a:rPr>
              <a:t>  (Benson 1994). </a:t>
            </a:r>
          </a:p>
          <a:p>
            <a:pPr eaLnBrk="1" hangingPunct="1"/>
            <a:r>
              <a:rPr lang="en-GB" dirty="0">
                <a:latin typeface="Calibri" panose="020F0502020204030204" pitchFamily="34" charset="0"/>
                <a:cs typeface="Calibri" panose="020F0502020204030204" pitchFamily="34" charset="0"/>
              </a:rPr>
              <a:t>Mass production, credit, retail chains and television </a:t>
            </a:r>
          </a:p>
          <a:p>
            <a:pPr eaLnBrk="1" hangingPunct="1"/>
            <a:endParaRPr lang="en-GB" sz="1600" dirty="0">
              <a:latin typeface="Candara" charset="0"/>
            </a:endParaRPr>
          </a:p>
          <a:p>
            <a:pPr marL="0" indent="0">
              <a:buNone/>
            </a:pPr>
            <a:endParaRPr lang="en-GB" dirty="0">
              <a:latin typeface="Candara" charset="0"/>
            </a:endParaRPr>
          </a:p>
        </p:txBody>
      </p:sp>
      <p:graphicFrame>
        <p:nvGraphicFramePr>
          <p:cNvPr id="6" name="Content Placeholder 3"/>
          <p:cNvGraphicFramePr>
            <a:graphicFrameLocks/>
          </p:cNvGraphicFramePr>
          <p:nvPr/>
        </p:nvGraphicFramePr>
        <p:xfrm>
          <a:off x="2389763" y="4863831"/>
          <a:ext cx="7441659" cy="1629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7109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BCDAC-74EE-1B4B-A345-D586F87B8B0A}"/>
              </a:ext>
            </a:extLst>
          </p:cNvPr>
          <p:cNvPicPr>
            <a:picLocks noChangeAspect="1"/>
          </p:cNvPicPr>
          <p:nvPr/>
        </p:nvPicPr>
        <p:blipFill rotWithShape="1">
          <a:blip r:embed="rId3">
            <a:alphaModFix/>
          </a:blip>
          <a:srcRect l="8572" r="29191" b="-1"/>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0AF6282A-59AC-440A-B553-FA6617BE2126}"/>
              </a:ext>
            </a:extLst>
          </p:cNvPr>
          <p:cNvSpPr>
            <a:spLocks noGrp="1"/>
          </p:cNvSpPr>
          <p:nvPr>
            <p:ph type="title"/>
          </p:nvPr>
        </p:nvSpPr>
        <p:spPr>
          <a:xfrm>
            <a:off x="804998" y="798445"/>
            <a:ext cx="4803636" cy="1311664"/>
          </a:xfrm>
        </p:spPr>
        <p:txBody>
          <a:bodyPr>
            <a:normAutofit/>
          </a:bodyPr>
          <a:lstStyle/>
          <a:p>
            <a:r>
              <a:rPr lang="en-GB" b="1" dirty="0">
                <a:solidFill>
                  <a:srgbClr val="000000"/>
                </a:solidFill>
              </a:rPr>
              <a:t>Nature of consumer law</a:t>
            </a:r>
          </a:p>
        </p:txBody>
      </p:sp>
      <p:sp>
        <p:nvSpPr>
          <p:cNvPr id="3" name="Content Placeholder 2">
            <a:extLst>
              <a:ext uri="{FF2B5EF4-FFF2-40B4-BE49-F238E27FC236}">
                <a16:creationId xmlns:a16="http://schemas.microsoft.com/office/drawing/2014/main" id="{90576695-EB79-455B-899D-80151015C5D9}"/>
              </a:ext>
            </a:extLst>
          </p:cNvPr>
          <p:cNvSpPr>
            <a:spLocks noGrp="1"/>
          </p:cNvSpPr>
          <p:nvPr>
            <p:ph idx="1"/>
          </p:nvPr>
        </p:nvSpPr>
        <p:spPr>
          <a:xfrm>
            <a:off x="804997" y="2272143"/>
            <a:ext cx="4706803" cy="3788830"/>
          </a:xfrm>
        </p:spPr>
        <p:txBody>
          <a:bodyPr anchor="ctr">
            <a:normAutofit/>
          </a:bodyPr>
          <a:lstStyle/>
          <a:p>
            <a:r>
              <a:rPr lang="en-GB" sz="1700">
                <a:solidFill>
                  <a:srgbClr val="000000"/>
                </a:solidFill>
                <a:latin typeface="Calibri" panose="020F0502020204030204" pitchFamily="34" charset="0"/>
                <a:cs typeface="Calibri" panose="020F0502020204030204" pitchFamily="34" charset="0"/>
              </a:rPr>
              <a:t>The 70s were the golden era for the consumer movement and consumer law</a:t>
            </a:r>
          </a:p>
          <a:p>
            <a:r>
              <a:rPr lang="en-GB" sz="1700">
                <a:solidFill>
                  <a:srgbClr val="000000"/>
                </a:solidFill>
                <a:latin typeface="Calibri" panose="020F0502020204030204" pitchFamily="34" charset="0"/>
                <a:cs typeface="Calibri" panose="020F0502020204030204" pitchFamily="34" charset="0"/>
              </a:rPr>
              <a:t>Consumer law is a hybrid discipline</a:t>
            </a:r>
          </a:p>
          <a:p>
            <a:r>
              <a:rPr lang="en-GB" sz="1700">
                <a:solidFill>
                  <a:srgbClr val="000000"/>
                </a:solidFill>
                <a:latin typeface="Calibri" panose="020F0502020204030204" pitchFamily="34" charset="0"/>
                <a:cs typeface="Calibri" panose="020F0502020204030204" pitchFamily="34" charset="0"/>
              </a:rPr>
              <a:t>It developed out of the need to have a separate set of rules for certain types of contracts in order to address the imbalance of power between the parties (private law element)</a:t>
            </a:r>
          </a:p>
          <a:p>
            <a:r>
              <a:rPr lang="en-GB" sz="1700">
                <a:solidFill>
                  <a:srgbClr val="000000"/>
                </a:solidFill>
                <a:latin typeface="Calibri" panose="020F0502020204030204" pitchFamily="34" charset="0"/>
                <a:cs typeface="Calibri" panose="020F0502020204030204" pitchFamily="34" charset="0"/>
              </a:rPr>
              <a:t>The application of consumer law is monitored by government agencies (public law element)</a:t>
            </a:r>
          </a:p>
          <a:p>
            <a:r>
              <a:rPr lang="en-GB" sz="1700">
                <a:solidFill>
                  <a:srgbClr val="000000"/>
                </a:solidFill>
                <a:latin typeface="Calibri" panose="020F0502020204030204" pitchFamily="34" charset="0"/>
                <a:cs typeface="Calibri" panose="020F0502020204030204" pitchFamily="34" charset="0"/>
              </a:rPr>
              <a:t>In the UK breaches of consumer law can be criminal offences (criminal law element)</a:t>
            </a:r>
          </a:p>
        </p:txBody>
      </p:sp>
    </p:spTree>
    <p:extLst>
      <p:ext uri="{BB962C8B-B14F-4D97-AF65-F5344CB8AC3E}">
        <p14:creationId xmlns:p14="http://schemas.microsoft.com/office/powerpoint/2010/main" val="134766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D68DE-A4D2-B64C-83B3-AD857E12A4CF}"/>
              </a:ext>
            </a:extLst>
          </p:cNvPr>
          <p:cNvPicPr>
            <a:picLocks noChangeAspect="1"/>
          </p:cNvPicPr>
          <p:nvPr/>
        </p:nvPicPr>
        <p:blipFill rotWithShape="1">
          <a:blip r:embed="rId3">
            <a:alphaModFix/>
          </a:blip>
          <a:srcRect t="6593" r="1" b="7605"/>
          <a:stretch/>
        </p:blipFill>
        <p:spPr>
          <a:xfrm>
            <a:off x="5797543" y="10"/>
            <a:ext cx="6394152" cy="6857990"/>
          </a:xfrm>
          <a:prstGeom prst="rect">
            <a:avLst/>
          </a:prstGeom>
        </p:spPr>
      </p:pic>
      <p:sp>
        <p:nvSpPr>
          <p:cNvPr id="12291" name="Title 3"/>
          <p:cNvSpPr>
            <a:spLocks noGrp="1"/>
          </p:cNvSpPr>
          <p:nvPr>
            <p:ph type="title"/>
          </p:nvPr>
        </p:nvSpPr>
        <p:spPr>
          <a:xfrm>
            <a:off x="804998" y="798445"/>
            <a:ext cx="4803636" cy="1311664"/>
          </a:xfrm>
        </p:spPr>
        <p:txBody>
          <a:bodyPr>
            <a:normAutofit/>
          </a:bodyPr>
          <a:lstStyle/>
          <a:p>
            <a:pPr eaLnBrk="1" hangingPunct="1"/>
            <a:r>
              <a:rPr lang="en-GB" sz="3700" b="1">
                <a:solidFill>
                  <a:srgbClr val="000000"/>
                </a:solidFill>
                <a:cs typeface="Calibri" panose="020F0502020204030204" pitchFamily="34" charset="0"/>
              </a:rPr>
              <a:t>First steps in the USA – Kennedy Speech 1962 </a:t>
            </a:r>
            <a:endParaRPr lang="en-GB" sz="3700">
              <a:solidFill>
                <a:srgbClr val="000000"/>
              </a:solidFill>
              <a:cs typeface="Calibri" panose="020F0502020204030204" pitchFamily="34" charset="0"/>
            </a:endParaRPr>
          </a:p>
        </p:txBody>
      </p:sp>
      <p:sp>
        <p:nvSpPr>
          <p:cNvPr id="12290" name="Content Placeholder 5"/>
          <p:cNvSpPr>
            <a:spLocks noGrp="1"/>
          </p:cNvSpPr>
          <p:nvPr>
            <p:ph idx="1"/>
          </p:nvPr>
        </p:nvSpPr>
        <p:spPr>
          <a:xfrm>
            <a:off x="804997" y="2272143"/>
            <a:ext cx="4706803" cy="3788830"/>
          </a:xfrm>
        </p:spPr>
        <p:txBody>
          <a:bodyPr anchor="ctr">
            <a:normAutofit/>
          </a:bodyPr>
          <a:lstStyle/>
          <a:p>
            <a:pPr eaLnBrk="1" hangingPunct="1">
              <a:buFont typeface="Arial" charset="0"/>
              <a:buNone/>
            </a:pPr>
            <a:endParaRPr lang="en-GB" sz="2000">
              <a:solidFill>
                <a:srgbClr val="000000"/>
              </a:solidFill>
              <a:latin typeface="Candara" charset="0"/>
            </a:endParaRPr>
          </a:p>
          <a:p>
            <a:r>
              <a:rPr lang="en-US" sz="2000">
                <a:solidFill>
                  <a:srgbClr val="000000"/>
                </a:solidFill>
              </a:rPr>
              <a:t>Consumers, by definition, include us all. They are the largest economic group in the economy…  </a:t>
            </a:r>
          </a:p>
          <a:p>
            <a:r>
              <a:rPr lang="en-US" sz="2000">
                <a:solidFill>
                  <a:srgbClr val="000000"/>
                </a:solidFill>
              </a:rPr>
              <a:t>the ‘march of technology’ and variety and complexity of consumer products </a:t>
            </a:r>
          </a:p>
          <a:p>
            <a:r>
              <a:rPr lang="en-US" sz="2000">
                <a:solidFill>
                  <a:srgbClr val="000000"/>
                </a:solidFill>
                <a:latin typeface="+mj-lt"/>
              </a:rPr>
              <a:t>Defines key rights </a:t>
            </a:r>
            <a:endParaRPr lang="en-GB" sz="2000">
              <a:solidFill>
                <a:srgbClr val="000000"/>
              </a:solidFill>
              <a:latin typeface="+mj-lt"/>
            </a:endParaRPr>
          </a:p>
          <a:p>
            <a:pPr lvl="1" eaLnBrk="1" hangingPunct="1"/>
            <a:r>
              <a:rPr lang="en-GB" sz="2000">
                <a:solidFill>
                  <a:srgbClr val="000000"/>
                </a:solidFill>
                <a:latin typeface="+mj-lt"/>
              </a:rPr>
              <a:t>Right to safety; Right to be informed; Right to choose; Right to be heard </a:t>
            </a:r>
          </a:p>
        </p:txBody>
      </p:sp>
    </p:spTree>
    <p:extLst>
      <p:ext uri="{BB962C8B-B14F-4D97-AF65-F5344CB8AC3E}">
        <p14:creationId xmlns:p14="http://schemas.microsoft.com/office/powerpoint/2010/main" val="1141467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1446</Words>
  <Application>Microsoft Macintosh PowerPoint</Application>
  <PresentationFormat>Widescreen</PresentationFormat>
  <Paragraphs>143</Paragraphs>
  <Slides>27</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Candara</vt:lpstr>
      <vt:lpstr>Office Theme</vt:lpstr>
      <vt:lpstr>SOLM311 Consumer Law for the Digital Age</vt:lpstr>
      <vt:lpstr>Mode of delivery</vt:lpstr>
      <vt:lpstr>Assessment</vt:lpstr>
      <vt:lpstr>Aims/approach</vt:lpstr>
      <vt:lpstr>Why is it important?</vt:lpstr>
      <vt:lpstr>What is consumer law?</vt:lpstr>
      <vt:lpstr>The advent of the Consumer society as a precursor to consumer law </vt:lpstr>
      <vt:lpstr>Nature of consumer law</vt:lpstr>
      <vt:lpstr>First steps in the USA – Kennedy Speech 1962 </vt:lpstr>
      <vt:lpstr>First steps towards consumer law in the UK</vt:lpstr>
      <vt:lpstr>Key case law </vt:lpstr>
      <vt:lpstr>Consumer Law in the UK gathers pace </vt:lpstr>
      <vt:lpstr>Consumer law in the EU</vt:lpstr>
      <vt:lpstr> Influence of Europe on Consumer Law &amp; Policy</vt:lpstr>
      <vt:lpstr>The inception of consumer protection at EU level</vt:lpstr>
      <vt:lpstr>An essential marker in the evolution of consumer law</vt:lpstr>
      <vt:lpstr>Formal recognition of consumer protection</vt:lpstr>
      <vt:lpstr>Elevation in status  Treaty of Lisbon &amp; other</vt:lpstr>
      <vt:lpstr>Digital challenges</vt:lpstr>
      <vt:lpstr>PowerPoint Presentation</vt:lpstr>
      <vt:lpstr>How has technology changed How markets operate?</vt:lpstr>
      <vt:lpstr>Disruptive technology</vt:lpstr>
      <vt:lpstr>What is the role of the law?</vt:lpstr>
      <vt:lpstr>Some of the key issues for private/contract law</vt:lpstr>
      <vt:lpstr>How do different jurisdictions tackle these challenges?</vt:lpstr>
      <vt:lpstr>Guided reading</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SOLM311 Consumer Law for the Digital Age</dc:title>
  <dc:creator>Eleni Kaprou (Staff)</dc:creator>
  <cp:lastModifiedBy>Eleni Kaprou (Staff)</cp:lastModifiedBy>
  <cp:revision>3</cp:revision>
  <dcterms:created xsi:type="dcterms:W3CDTF">2024-10-02T22:41:07Z</dcterms:created>
  <dcterms:modified xsi:type="dcterms:W3CDTF">2024-10-03T00:31:06Z</dcterms:modified>
</cp:coreProperties>
</file>