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6" r:id="rId3"/>
    <p:sldId id="287" r:id="rId4"/>
    <p:sldId id="264" r:id="rId5"/>
    <p:sldId id="257" r:id="rId6"/>
    <p:sldId id="278" r:id="rId7"/>
    <p:sldId id="258" r:id="rId8"/>
    <p:sldId id="282" r:id="rId9"/>
    <p:sldId id="263" r:id="rId10"/>
    <p:sldId id="283" r:id="rId11"/>
    <p:sldId id="280" r:id="rId12"/>
    <p:sldId id="288" r:id="rId13"/>
    <p:sldId id="268" r:id="rId14"/>
    <p:sldId id="284" r:id="rId15"/>
    <p:sldId id="289" r:id="rId16"/>
    <p:sldId id="281" r:id="rId17"/>
    <p:sldId id="272" r:id="rId18"/>
    <p:sldId id="270" r:id="rId19"/>
    <p:sldId id="265" r:id="rId20"/>
    <p:sldId id="261" r:id="rId21"/>
    <p:sldId id="271" r:id="rId22"/>
    <p:sldId id="267" r:id="rId23"/>
    <p:sldId id="279" r:id="rId24"/>
    <p:sldId id="276" r:id="rId25"/>
    <p:sldId id="262" r:id="rId26"/>
    <p:sldId id="269" r:id="rId27"/>
    <p:sldId id="273" r:id="rId28"/>
    <p:sldId id="285" r:id="rId29"/>
    <p:sldId id="274" r:id="rId30"/>
    <p:sldId id="27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5794"/>
  </p:normalViewPr>
  <p:slideViewPr>
    <p:cSldViewPr snapToGrid="0">
      <p:cViewPr varScale="1">
        <p:scale>
          <a:sx n="107" d="100"/>
          <a:sy n="107" d="100"/>
        </p:scale>
        <p:origin x="49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2/16/24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2/16/24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2/16/24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2/16/24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2/16/24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2/16/24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2/16/24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2/16/24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2/16/24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2/16/24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2/16/24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2/16/24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5Ll3XXPOW_k?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AKpyo_ADI2M?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hlgQQWMXnW8?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VJRBx0JjM_M?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3E718-A4E4-2CF3-CB25-775ECEE60422}"/>
              </a:ext>
            </a:extLst>
          </p:cNvPr>
          <p:cNvSpPr>
            <a:spLocks noGrp="1"/>
          </p:cNvSpPr>
          <p:nvPr>
            <p:ph type="ctrTitle"/>
          </p:nvPr>
        </p:nvSpPr>
        <p:spPr>
          <a:xfrm>
            <a:off x="613611" y="685892"/>
            <a:ext cx="3566407" cy="3794020"/>
          </a:xfrm>
        </p:spPr>
        <p:txBody>
          <a:bodyPr anchor="b">
            <a:normAutofit/>
          </a:bodyPr>
          <a:lstStyle/>
          <a:p>
            <a:r>
              <a:rPr lang="en-US" sz="4000" dirty="0"/>
              <a:t>The politics of sex</a:t>
            </a:r>
          </a:p>
        </p:txBody>
      </p:sp>
      <p:sp>
        <p:nvSpPr>
          <p:cNvPr id="3" name="Subtitle 2">
            <a:extLst>
              <a:ext uri="{FF2B5EF4-FFF2-40B4-BE49-F238E27FC236}">
                <a16:creationId xmlns:a16="http://schemas.microsoft.com/office/drawing/2014/main" id="{8923E7F2-168D-C5F0-7F06-5F986B6F2222}"/>
              </a:ext>
            </a:extLst>
          </p:cNvPr>
          <p:cNvSpPr>
            <a:spLocks noGrp="1"/>
          </p:cNvSpPr>
          <p:nvPr>
            <p:ph type="subTitle" idx="1"/>
          </p:nvPr>
        </p:nvSpPr>
        <p:spPr>
          <a:xfrm>
            <a:off x="370389" y="4684241"/>
            <a:ext cx="3809629" cy="2173757"/>
          </a:xfrm>
        </p:spPr>
        <p:txBody>
          <a:bodyPr anchor="t">
            <a:normAutofit fontScale="92500"/>
          </a:bodyPr>
          <a:lstStyle/>
          <a:p>
            <a:pPr algn="r"/>
            <a:r>
              <a:rPr lang="en-US" sz="1600" dirty="0"/>
              <a:t>16 February 2024</a:t>
            </a:r>
          </a:p>
          <a:p>
            <a:pPr algn="r"/>
            <a:endParaRPr lang="en-US" sz="1600" dirty="0"/>
          </a:p>
          <a:p>
            <a:pPr algn="r"/>
            <a:endParaRPr lang="en-US" sz="1600" dirty="0"/>
          </a:p>
          <a:p>
            <a:pPr algn="r"/>
            <a:r>
              <a:rPr lang="en-US" sz="1600" dirty="0"/>
              <a:t>Image: Tobi </a:t>
            </a:r>
            <a:r>
              <a:rPr lang="en-US" sz="1600" dirty="0" err="1"/>
              <a:t>Adebajo</a:t>
            </a:r>
            <a:r>
              <a:rPr lang="en-US" sz="1600" dirty="0"/>
              <a:t>, </a:t>
            </a:r>
            <a:r>
              <a:rPr lang="en-US" sz="1600" i="1" dirty="0"/>
              <a:t>Triptych</a:t>
            </a:r>
            <a:r>
              <a:rPr lang="en-US" sz="1600" dirty="0"/>
              <a:t>, 2020.</a:t>
            </a:r>
          </a:p>
          <a:p>
            <a:pPr algn="r"/>
            <a:endParaRPr lang="en-US" sz="1600" dirty="0"/>
          </a:p>
          <a:p>
            <a:pPr algn="r"/>
            <a:r>
              <a:rPr lang="en-US" sz="1600" dirty="0"/>
              <a:t>To learn more about the Yoruba word “</a:t>
            </a:r>
            <a:r>
              <a:rPr lang="en-US" sz="1600" dirty="0" err="1"/>
              <a:t>asawo</a:t>
            </a:r>
            <a:r>
              <a:rPr lang="en-US" sz="1600" dirty="0"/>
              <a:t>”, https://</a:t>
            </a:r>
            <a:r>
              <a:rPr lang="en-US" sz="1600" dirty="0" err="1"/>
              <a:t>www.tiktok.com</a:t>
            </a:r>
            <a:r>
              <a:rPr lang="en-US" sz="1600" dirty="0"/>
              <a:t>/@</a:t>
            </a:r>
            <a:r>
              <a:rPr lang="en-US" sz="1600" dirty="0" err="1"/>
              <a:t>yorubafacts</a:t>
            </a:r>
            <a:r>
              <a:rPr lang="en-US" sz="1600" dirty="0"/>
              <a:t>/video/7146893882301664517?lang=</a:t>
            </a:r>
            <a:r>
              <a:rPr lang="en-US" sz="1600" dirty="0" err="1"/>
              <a:t>en</a:t>
            </a:r>
            <a:r>
              <a:rPr lang="en-US" sz="1600" dirty="0"/>
              <a:t> </a:t>
            </a:r>
          </a:p>
          <a:p>
            <a:pPr algn="r"/>
            <a:endParaRPr lang="en-US" sz="1600" dirty="0"/>
          </a:p>
        </p:txBody>
      </p:sp>
      <p:cxnSp>
        <p:nvCxnSpPr>
          <p:cNvPr id="12" name="Straight Connector 11">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5557" y="4593863"/>
            <a:ext cx="2926080" cy="0"/>
          </a:xfrm>
          <a:prstGeom prst="line">
            <a:avLst/>
          </a:prstGeom>
          <a:ln w="19050">
            <a:solidFill>
              <a:srgbClr val="DAA653"/>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indoor, cluttered&#10;&#10;Description automatically generated">
            <a:extLst>
              <a:ext uri="{FF2B5EF4-FFF2-40B4-BE49-F238E27FC236}">
                <a16:creationId xmlns:a16="http://schemas.microsoft.com/office/drawing/2014/main" id="{1CBC878C-1FAB-8FDC-1F35-292BD58E11EF}"/>
              </a:ext>
            </a:extLst>
          </p:cNvPr>
          <p:cNvPicPr>
            <a:picLocks noChangeAspect="1"/>
          </p:cNvPicPr>
          <p:nvPr/>
        </p:nvPicPr>
        <p:blipFill rotWithShape="1">
          <a:blip r:embed="rId2"/>
          <a:srcRect t="14278" b="21318"/>
          <a:stretch/>
        </p:blipFill>
        <p:spPr>
          <a:xfrm>
            <a:off x="4658258" y="975"/>
            <a:ext cx="7533742" cy="6858000"/>
          </a:xfrm>
          <a:prstGeom prst="rect">
            <a:avLst/>
          </a:prstGeom>
        </p:spPr>
      </p:pic>
    </p:spTree>
    <p:extLst>
      <p:ext uri="{BB962C8B-B14F-4D97-AF65-F5344CB8AC3E}">
        <p14:creationId xmlns:p14="http://schemas.microsoft.com/office/powerpoint/2010/main" val="201499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50" name="Straight Connector 3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52" name="Rectangle 4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818982-6357-71F7-4487-A09B1EA1F524}"/>
              </a:ext>
            </a:extLst>
          </p:cNvPr>
          <p:cNvSpPr txBox="1"/>
          <p:nvPr/>
        </p:nvSpPr>
        <p:spPr>
          <a:xfrm>
            <a:off x="4219802" y="1045600"/>
            <a:ext cx="7006998" cy="3370634"/>
          </a:xfrm>
          <a:prstGeom prst="rect">
            <a:avLst/>
          </a:prstGeom>
        </p:spPr>
        <p:txBody>
          <a:bodyPr vert="horz" lIns="45720" tIns="45720" rIns="45720" bIns="45720" rtlCol="0" anchor="b">
            <a:normAutofit/>
          </a:bodyPr>
          <a:lstStyle/>
          <a:p>
            <a:pPr defTabSz="914400">
              <a:lnSpc>
                <a:spcPct val="90000"/>
              </a:lnSpc>
              <a:spcAft>
                <a:spcPts val="600"/>
              </a:spcAft>
              <a:buClr>
                <a:schemeClr val="accent1"/>
              </a:buClr>
            </a:pPr>
            <a:r>
              <a:rPr lang="en-US" sz="2000" dirty="0">
                <a:effectLst/>
              </a:rPr>
              <a:t>”The story of the sexual contract is about (hetero)sexual relations and women as embodied sexual beings. The story helps us understand the mechanisms through which men claim right of sexual access to women’s bodies and claim right of command over the use of women’s bodies.” (</a:t>
            </a:r>
            <a:r>
              <a:rPr lang="en-US" sz="2000" dirty="0"/>
              <a:t>Pateman 1988, </a:t>
            </a:r>
            <a:r>
              <a:rPr lang="en-US" sz="2000" dirty="0">
                <a:effectLst/>
              </a:rPr>
              <a:t>17).</a:t>
            </a:r>
          </a:p>
        </p:txBody>
      </p:sp>
      <p:cxnSp>
        <p:nvCxnSpPr>
          <p:cNvPr id="53" name="Straight Connector 4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47435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hair&#10;&#10;Description automatically generated with low confidence">
            <a:extLst>
              <a:ext uri="{FF2B5EF4-FFF2-40B4-BE49-F238E27FC236}">
                <a16:creationId xmlns:a16="http://schemas.microsoft.com/office/drawing/2014/main" id="{76AEF12A-158A-8307-B7AB-225D1D5C782B}"/>
              </a:ext>
            </a:extLst>
          </p:cNvPr>
          <p:cNvPicPr>
            <a:picLocks noChangeAspect="1"/>
          </p:cNvPicPr>
          <p:nvPr/>
        </p:nvPicPr>
        <p:blipFill>
          <a:blip r:embed="rId2"/>
          <a:stretch>
            <a:fillRect/>
          </a:stretch>
        </p:blipFill>
        <p:spPr>
          <a:xfrm>
            <a:off x="2952750" y="184150"/>
            <a:ext cx="6286500" cy="6489700"/>
          </a:xfrm>
          <a:prstGeom prst="rect">
            <a:avLst/>
          </a:prstGeom>
        </p:spPr>
      </p:pic>
      <p:sp>
        <p:nvSpPr>
          <p:cNvPr id="4" name="TextBox 3">
            <a:extLst>
              <a:ext uri="{FF2B5EF4-FFF2-40B4-BE49-F238E27FC236}">
                <a16:creationId xmlns:a16="http://schemas.microsoft.com/office/drawing/2014/main" id="{96394145-51F4-6634-E26B-87469D511099}"/>
              </a:ext>
            </a:extLst>
          </p:cNvPr>
          <p:cNvSpPr txBox="1"/>
          <p:nvPr/>
        </p:nvSpPr>
        <p:spPr>
          <a:xfrm>
            <a:off x="9465741" y="4714874"/>
            <a:ext cx="2317287" cy="2062103"/>
          </a:xfrm>
          <a:prstGeom prst="rect">
            <a:avLst/>
          </a:prstGeom>
          <a:noFill/>
        </p:spPr>
        <p:txBody>
          <a:bodyPr wrap="square" rtlCol="0">
            <a:spAutoFit/>
          </a:bodyPr>
          <a:lstStyle/>
          <a:p>
            <a:r>
              <a:rPr lang="en-GB" sz="1600" b="0" i="0" u="none" strike="noStrike" dirty="0">
                <a:effectLst/>
                <a:latin typeface="Knockout 71 Full Middlewt"/>
              </a:rPr>
              <a:t>Emil </a:t>
            </a:r>
            <a:r>
              <a:rPr lang="en-GB" sz="1600" b="0" i="0" u="none" strike="noStrike" dirty="0" err="1">
                <a:effectLst/>
                <a:latin typeface="Knockout 71 Full Middlewt"/>
              </a:rPr>
              <a:t>Orlik</a:t>
            </a:r>
            <a:r>
              <a:rPr lang="en-GB" sz="1600" dirty="0">
                <a:latin typeface="Knockout 71 Full Middlewt"/>
              </a:rPr>
              <a:t>, </a:t>
            </a:r>
            <a:r>
              <a:rPr lang="en-GB" sz="1600" b="0" i="1" u="none" strike="noStrike" dirty="0">
                <a:effectLst/>
                <a:latin typeface="Knockout 71 Full Middlewt"/>
              </a:rPr>
              <a:t>Seamstress</a:t>
            </a:r>
            <a:r>
              <a:rPr lang="en-GB" sz="1600" b="0" i="0" u="none" strike="noStrike" dirty="0">
                <a:effectLst/>
                <a:latin typeface="Knockout 71 Full Middlewt"/>
              </a:rPr>
              <a:t>, 1920, depicts Vera </a:t>
            </a:r>
            <a:r>
              <a:rPr lang="en-GB" sz="1600" b="0" i="0" u="none" strike="noStrike" dirty="0" err="1">
                <a:effectLst/>
                <a:latin typeface="Knockout 71 Full Middlewt"/>
              </a:rPr>
              <a:t>Pavlovna</a:t>
            </a:r>
            <a:r>
              <a:rPr lang="en-GB" sz="1600" b="0" i="0" u="none" strike="noStrike" dirty="0">
                <a:effectLst/>
                <a:latin typeface="Knockout 71 Full Middlewt"/>
              </a:rPr>
              <a:t>, the protagonist in Nikolaj </a:t>
            </a:r>
            <a:r>
              <a:rPr lang="en-GB" sz="1600" b="0" i="0" u="none" strike="noStrike" dirty="0" err="1">
                <a:effectLst/>
                <a:latin typeface="Knockout 71 Full Middlewt"/>
              </a:rPr>
              <a:t>Chernyshevky’s</a:t>
            </a:r>
            <a:r>
              <a:rPr lang="en-GB" sz="1600" b="0" i="0" u="none" strike="noStrike" dirty="0">
                <a:effectLst/>
                <a:latin typeface="Knockout 71 Full Middlewt"/>
              </a:rPr>
              <a:t> utopian novel, </a:t>
            </a:r>
            <a:r>
              <a:rPr lang="en-GB" sz="1600" b="0" i="1" u="none" strike="noStrike" dirty="0">
                <a:effectLst/>
                <a:latin typeface="Knockout 71 Full Middlewt"/>
              </a:rPr>
              <a:t>What is to be Done? (Russian: </a:t>
            </a:r>
            <a:r>
              <a:rPr lang="az-Cyrl-AZ" sz="1600" b="0" i="1" u="none" strike="noStrike" dirty="0">
                <a:effectLst/>
                <a:latin typeface="Knockout 71 Full Middlewt"/>
              </a:rPr>
              <a:t>Что делать?, </a:t>
            </a:r>
            <a:r>
              <a:rPr lang="en-GB" sz="1600" b="0" i="1" u="none" strike="noStrike" dirty="0">
                <a:effectLst/>
                <a:latin typeface="Knockout 71 Full Middlewt"/>
              </a:rPr>
              <a:t>tr. </a:t>
            </a:r>
            <a:r>
              <a:rPr lang="en-GB" sz="1600" b="0" i="1" u="none" strike="noStrike" dirty="0" err="1">
                <a:effectLst/>
                <a:latin typeface="Knockout 71 Full Middlewt"/>
              </a:rPr>
              <a:t>Chto</a:t>
            </a:r>
            <a:r>
              <a:rPr lang="en-GB" sz="1600" b="0" i="1" u="none" strike="noStrike" dirty="0">
                <a:effectLst/>
                <a:latin typeface="Knockout 71 Full Middlewt"/>
              </a:rPr>
              <a:t> </a:t>
            </a:r>
            <a:r>
              <a:rPr lang="en-GB" sz="1600" b="0" i="1" u="none" strike="noStrike" dirty="0" err="1">
                <a:effectLst/>
                <a:latin typeface="Knockout 71 Full Middlewt"/>
              </a:rPr>
              <a:t>délat</a:t>
            </a:r>
            <a:r>
              <a:rPr lang="en-GB" sz="1600" b="0" i="1" u="none" strike="noStrike" dirty="0">
                <a:effectLst/>
                <a:latin typeface="Knockout 71 Full Middlewt"/>
              </a:rPr>
              <a:t>’?)</a:t>
            </a:r>
            <a:endParaRPr lang="en-US" sz="1600" dirty="0"/>
          </a:p>
        </p:txBody>
      </p:sp>
      <p:sp>
        <p:nvSpPr>
          <p:cNvPr id="5" name="TextBox 4">
            <a:extLst>
              <a:ext uri="{FF2B5EF4-FFF2-40B4-BE49-F238E27FC236}">
                <a16:creationId xmlns:a16="http://schemas.microsoft.com/office/drawing/2014/main" id="{46A4EB9C-E14B-B342-36F2-B7972B19B978}"/>
              </a:ext>
            </a:extLst>
          </p:cNvPr>
          <p:cNvSpPr txBox="1"/>
          <p:nvPr/>
        </p:nvSpPr>
        <p:spPr>
          <a:xfrm>
            <a:off x="243068" y="567159"/>
            <a:ext cx="2599547" cy="1323439"/>
          </a:xfrm>
          <a:prstGeom prst="rect">
            <a:avLst/>
          </a:prstGeom>
          <a:noFill/>
        </p:spPr>
        <p:txBody>
          <a:bodyPr wrap="square" rtlCol="0">
            <a:spAutoFit/>
          </a:bodyPr>
          <a:lstStyle/>
          <a:p>
            <a:r>
              <a:rPr lang="en-US" sz="4000" dirty="0">
                <a:latin typeface="+mj-lt"/>
              </a:rPr>
              <a:t>FREEDOM FROM / FREEDOM TO</a:t>
            </a:r>
          </a:p>
        </p:txBody>
      </p:sp>
    </p:spTree>
    <p:extLst>
      <p:ext uri="{BB962C8B-B14F-4D97-AF65-F5344CB8AC3E}">
        <p14:creationId xmlns:p14="http://schemas.microsoft.com/office/powerpoint/2010/main" val="3618142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C0BC6-B04D-4459-B721-9C030C39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4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desks&#10;&#10;Description automatically generated">
            <a:extLst>
              <a:ext uri="{FF2B5EF4-FFF2-40B4-BE49-F238E27FC236}">
                <a16:creationId xmlns:a16="http://schemas.microsoft.com/office/drawing/2014/main" id="{05B16BC9-C819-08D0-729B-4617802FAD38}"/>
              </a:ext>
            </a:extLst>
          </p:cNvPr>
          <p:cNvPicPr>
            <a:picLocks noChangeAspect="1"/>
          </p:cNvPicPr>
          <p:nvPr/>
        </p:nvPicPr>
        <p:blipFill>
          <a:blip r:embed="rId2"/>
          <a:stretch>
            <a:fillRect/>
          </a:stretch>
        </p:blipFill>
        <p:spPr>
          <a:xfrm>
            <a:off x="2381956" y="643467"/>
            <a:ext cx="7428088" cy="5571066"/>
          </a:xfrm>
          <a:prstGeom prst="rect">
            <a:avLst/>
          </a:prstGeom>
        </p:spPr>
      </p:pic>
      <p:sp>
        <p:nvSpPr>
          <p:cNvPr id="4" name="TextBox 3">
            <a:extLst>
              <a:ext uri="{FF2B5EF4-FFF2-40B4-BE49-F238E27FC236}">
                <a16:creationId xmlns:a16="http://schemas.microsoft.com/office/drawing/2014/main" id="{AD2A9B74-3E30-C4E0-93AF-93E02A347D97}"/>
              </a:ext>
            </a:extLst>
          </p:cNvPr>
          <p:cNvSpPr txBox="1"/>
          <p:nvPr/>
        </p:nvSpPr>
        <p:spPr>
          <a:xfrm>
            <a:off x="9962416" y="5291203"/>
            <a:ext cx="1600200" cy="923330"/>
          </a:xfrm>
          <a:prstGeom prst="rect">
            <a:avLst/>
          </a:prstGeom>
          <a:noFill/>
        </p:spPr>
        <p:txBody>
          <a:bodyPr wrap="square" rtlCol="0">
            <a:spAutoFit/>
          </a:bodyPr>
          <a:lstStyle/>
          <a:p>
            <a:r>
              <a:rPr lang="en-US" dirty="0"/>
              <a:t>Still from the 2015 film </a:t>
            </a:r>
            <a:r>
              <a:rPr lang="en-US" i="1" dirty="0"/>
              <a:t>Fifty Shades of Grey</a:t>
            </a:r>
          </a:p>
        </p:txBody>
      </p:sp>
    </p:spTree>
    <p:extLst>
      <p:ext uri="{BB962C8B-B14F-4D97-AF65-F5344CB8AC3E}">
        <p14:creationId xmlns:p14="http://schemas.microsoft.com/office/powerpoint/2010/main" val="151459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7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FB9BE1D-9B72-5016-2651-BDDEE7E21560}"/>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Sexual repression/LIBERATION</a:t>
            </a:r>
          </a:p>
        </p:txBody>
      </p:sp>
      <p:pic>
        <p:nvPicPr>
          <p:cNvPr id="5" name="Content Placeholder 4" descr="A person wearing glasses&#10;&#10;Description automatically generated with medium confidence">
            <a:extLst>
              <a:ext uri="{FF2B5EF4-FFF2-40B4-BE49-F238E27FC236}">
                <a16:creationId xmlns:a16="http://schemas.microsoft.com/office/drawing/2014/main" id="{3D6A2726-12E6-2554-3044-337346C2336B}"/>
              </a:ext>
            </a:extLst>
          </p:cNvPr>
          <p:cNvPicPr>
            <a:picLocks noChangeAspect="1"/>
          </p:cNvPicPr>
          <p:nvPr/>
        </p:nvPicPr>
        <p:blipFill rotWithShape="1">
          <a:blip r:embed="rId2"/>
          <a:srcRect b="10906"/>
          <a:stretch/>
        </p:blipFill>
        <p:spPr>
          <a:xfrm>
            <a:off x="327547" y="321733"/>
            <a:ext cx="3448718" cy="4107392"/>
          </a:xfrm>
          <a:prstGeom prst="rect">
            <a:avLst/>
          </a:prstGeom>
        </p:spPr>
      </p:pic>
      <p:pic>
        <p:nvPicPr>
          <p:cNvPr id="7" name="Picture 6">
            <a:extLst>
              <a:ext uri="{FF2B5EF4-FFF2-40B4-BE49-F238E27FC236}">
                <a16:creationId xmlns:a16="http://schemas.microsoft.com/office/drawing/2014/main" id="{908D8C64-0F43-6F39-91A1-D20AB7F72BDF}"/>
              </a:ext>
            </a:extLst>
          </p:cNvPr>
          <p:cNvPicPr>
            <a:picLocks noChangeAspect="1"/>
          </p:cNvPicPr>
          <p:nvPr/>
        </p:nvPicPr>
        <p:blipFill rotWithShape="1">
          <a:blip r:embed="rId3"/>
          <a:srcRect t="429" r="-2" b="4886"/>
          <a:stretch/>
        </p:blipFill>
        <p:spPr>
          <a:xfrm>
            <a:off x="3925067" y="321732"/>
            <a:ext cx="3448718" cy="4106284"/>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Content Placeholder 10">
            <a:extLst>
              <a:ext uri="{FF2B5EF4-FFF2-40B4-BE49-F238E27FC236}">
                <a16:creationId xmlns:a16="http://schemas.microsoft.com/office/drawing/2014/main" id="{4478899B-AB19-EE5A-D356-F5BF7BC4F15D}"/>
              </a:ext>
            </a:extLst>
          </p:cNvPr>
          <p:cNvSpPr>
            <a:spLocks noGrp="1"/>
          </p:cNvSpPr>
          <p:nvPr>
            <p:ph idx="1"/>
          </p:nvPr>
        </p:nvSpPr>
        <p:spPr>
          <a:xfrm>
            <a:off x="7729538" y="451412"/>
            <a:ext cx="3938205" cy="5940869"/>
          </a:xfrm>
        </p:spPr>
        <p:txBody>
          <a:bodyPr anchor="ctr">
            <a:normAutofit fontScale="92500" lnSpcReduction="20000"/>
          </a:bodyPr>
          <a:lstStyle/>
          <a:p>
            <a:r>
              <a:rPr lang="en-US" sz="1900" dirty="0">
                <a:solidFill>
                  <a:srgbClr val="FFFFFF"/>
                </a:solidFill>
              </a:rPr>
              <a:t>Michel Foucault - </a:t>
            </a:r>
            <a:r>
              <a:rPr lang="en-US" sz="1900" i="1" dirty="0">
                <a:solidFill>
                  <a:srgbClr val="FFFFFF"/>
                </a:solidFill>
              </a:rPr>
              <a:t>The History of Sexuality Vol. 1, The Will to Knowledge </a:t>
            </a:r>
            <a:r>
              <a:rPr lang="en-US" sz="1900" dirty="0">
                <a:solidFill>
                  <a:srgbClr val="FFFFFF"/>
                </a:solidFill>
              </a:rPr>
              <a:t>(1976)</a:t>
            </a:r>
          </a:p>
          <a:p>
            <a:pPr>
              <a:buClr>
                <a:schemeClr val="bg1"/>
              </a:buClr>
              <a:buSzPct val="120000"/>
              <a:buFont typeface="Arial" panose="020B0604020202020204" pitchFamily="34" charset="0"/>
              <a:buChar char="•"/>
            </a:pPr>
            <a:r>
              <a:rPr lang="en-US" sz="1900" dirty="0">
                <a:solidFill>
                  <a:srgbClr val="FFFFFF"/>
                </a:solidFill>
              </a:rPr>
              <a:t>Claims that power is productive (and no longer necessarily oppressive): disciplinary power and biopower</a:t>
            </a:r>
          </a:p>
          <a:p>
            <a:pPr>
              <a:buClr>
                <a:schemeClr val="bg1"/>
              </a:buClr>
              <a:buSzPct val="120000"/>
              <a:buFont typeface="Arial" panose="020B0604020202020204" pitchFamily="34" charset="0"/>
              <a:buChar char="•"/>
            </a:pPr>
            <a:r>
              <a:rPr lang="en-US" sz="1900" dirty="0">
                <a:solidFill>
                  <a:srgbClr val="FFFFFF"/>
                </a:solidFill>
              </a:rPr>
              <a:t>Identifies the ways in which different identities, forms of subjectivity, come into being</a:t>
            </a:r>
          </a:p>
          <a:p>
            <a:pPr>
              <a:buClr>
                <a:schemeClr val="bg1"/>
              </a:buClr>
              <a:buSzPct val="120000"/>
              <a:buFont typeface="Arial" panose="020B0604020202020204" pitchFamily="34" charset="0"/>
              <a:buChar char="•"/>
            </a:pPr>
            <a:r>
              <a:rPr lang="en-US" sz="1900" dirty="0">
                <a:solidFill>
                  <a:srgbClr val="FFFFFF"/>
                </a:solidFill>
              </a:rPr>
              <a:t>Challenges the idea that the ”truth” about sex, supposedly repressed in Victorian times, is “coming out”, underpinned by ideas of freedom (from perversion) and normality</a:t>
            </a:r>
          </a:p>
          <a:p>
            <a:r>
              <a:rPr lang="en-US" sz="1900" i="1" dirty="0">
                <a:solidFill>
                  <a:srgbClr val="FFFFFF"/>
                </a:solidFill>
              </a:rPr>
              <a:t>What is peculiar to modern societies, in fact, is not that they confined sex to a shadow existence, but that they dedicated themselves to speaking of it ad infinitum, while exploiting it as the secret. </a:t>
            </a:r>
            <a:r>
              <a:rPr lang="en-US" sz="1900" dirty="0">
                <a:solidFill>
                  <a:srgbClr val="FFFFFF"/>
                </a:solidFill>
              </a:rPr>
              <a:t>(1976: 35)</a:t>
            </a:r>
          </a:p>
          <a:p>
            <a:pPr>
              <a:buClr>
                <a:schemeClr val="bg1"/>
              </a:buClr>
              <a:buSzPct val="120000"/>
              <a:buFont typeface="Arial" panose="020B0604020202020204" pitchFamily="34" charset="0"/>
              <a:buChar char="•"/>
            </a:pPr>
            <a:r>
              <a:rPr lang="en-US" sz="1900" dirty="0">
                <a:solidFill>
                  <a:srgbClr val="FFFFFF"/>
                </a:solidFill>
              </a:rPr>
              <a:t>‘Liberation’ is an incitement to talk about sex and sexuality, underpinning strategies of knowledge and power</a:t>
            </a:r>
          </a:p>
          <a:p>
            <a:r>
              <a:rPr lang="en-US" sz="1400" dirty="0">
                <a:solidFill>
                  <a:srgbClr val="FFFFFF"/>
                </a:solidFill>
              </a:rPr>
              <a:t>Image (from left to right): French philosopher Michel Foucault. Giuseppe </a:t>
            </a:r>
            <a:r>
              <a:rPr lang="en-US" sz="1400" dirty="0" err="1">
                <a:solidFill>
                  <a:srgbClr val="FFFFFF"/>
                </a:solidFill>
              </a:rPr>
              <a:t>Molteni</a:t>
            </a:r>
            <a:r>
              <a:rPr lang="en-US" sz="1400" dirty="0">
                <a:solidFill>
                  <a:srgbClr val="FFFFFF"/>
                </a:solidFill>
              </a:rPr>
              <a:t>, </a:t>
            </a:r>
            <a:r>
              <a:rPr lang="en-US" sz="1400" i="1" dirty="0">
                <a:solidFill>
                  <a:srgbClr val="FFFFFF"/>
                </a:solidFill>
              </a:rPr>
              <a:t>The Confession</a:t>
            </a:r>
            <a:r>
              <a:rPr lang="en-US" sz="1400" dirty="0">
                <a:solidFill>
                  <a:srgbClr val="FFFFFF"/>
                </a:solidFill>
              </a:rPr>
              <a:t>, 1838.</a:t>
            </a:r>
          </a:p>
        </p:txBody>
      </p:sp>
    </p:spTree>
    <p:extLst>
      <p:ext uri="{BB962C8B-B14F-4D97-AF65-F5344CB8AC3E}">
        <p14:creationId xmlns:p14="http://schemas.microsoft.com/office/powerpoint/2010/main" val="219985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50" name="Straight Connector 3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52" name="Rectangle 4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818982-6357-71F7-4487-A09B1EA1F524}"/>
              </a:ext>
            </a:extLst>
          </p:cNvPr>
          <p:cNvSpPr txBox="1"/>
          <p:nvPr/>
        </p:nvSpPr>
        <p:spPr>
          <a:xfrm>
            <a:off x="4219802" y="1045600"/>
            <a:ext cx="7006998" cy="3370634"/>
          </a:xfrm>
          <a:prstGeom prst="rect">
            <a:avLst/>
          </a:prstGeom>
        </p:spPr>
        <p:txBody>
          <a:bodyPr vert="horz" lIns="45720" tIns="45720" rIns="45720" bIns="45720" rtlCol="0" anchor="b">
            <a:normAutofit lnSpcReduction="10000"/>
          </a:bodyPr>
          <a:lstStyle/>
          <a:p>
            <a:pPr defTabSz="914400">
              <a:lnSpc>
                <a:spcPct val="90000"/>
              </a:lnSpc>
              <a:spcAft>
                <a:spcPts val="600"/>
              </a:spcAft>
              <a:buClr>
                <a:schemeClr val="accent1"/>
              </a:buClr>
            </a:pPr>
            <a:r>
              <a:rPr lang="en-US" sz="2000" dirty="0"/>
              <a:t>“</a:t>
            </a:r>
            <a:r>
              <a:rPr lang="en-US" sz="2000" dirty="0">
                <a:effectLst/>
              </a:rPr>
              <a:t>By creating the imaginary element that is “sex,” the deployment of sexuality established one of its most essential internal operating principles: the desire for sex - the desire to have it, to have access to it, to discover it, to liberate it, to articulate it in discourse, to formulate it in truth. It constituted “sex” itself as something desirable. And it is this desirability of sex that attaches each one of us to the injunction to know it, to reveal its law and its power; it is this desirability that makes us think we are affirming the rights of our sex against all power, when in fact we are fastened to the deployment of sexuality that has lifted up from deep within us a sort of mirage in which we think we see ourselves reflected-the dark shimmer of sex. […] </a:t>
            </a:r>
            <a:r>
              <a:rPr lang="en-US" sz="2000" b="1" dirty="0">
                <a:effectLst/>
              </a:rPr>
              <a:t>We must not think that by saying yes to sex, one says no to power.</a:t>
            </a:r>
            <a:r>
              <a:rPr lang="en-US" sz="2000" dirty="0">
                <a:effectLst/>
              </a:rPr>
              <a:t>” (</a:t>
            </a:r>
            <a:r>
              <a:rPr lang="en-US" sz="2000" dirty="0"/>
              <a:t>Foucault 1976, </a:t>
            </a:r>
            <a:r>
              <a:rPr lang="en-US" sz="2000" dirty="0">
                <a:effectLst/>
              </a:rPr>
              <a:t>156-7).</a:t>
            </a:r>
          </a:p>
        </p:txBody>
      </p:sp>
      <p:cxnSp>
        <p:nvCxnSpPr>
          <p:cNvPr id="53" name="Straight Connector 4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53587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AB9711F-9D4F-49B4-892B-FEF66AA2F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Oval 5">
            <a:extLst>
              <a:ext uri="{FF2B5EF4-FFF2-40B4-BE49-F238E27FC236}">
                <a16:creationId xmlns:a16="http://schemas.microsoft.com/office/drawing/2014/main" id="{3A32867E-64D3-4B51-85AC-D771EA43C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AFD44988-8DFE-46FC-967A-F6DB26538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51C97D-DCA8-5352-C7A9-5E68C54199E0}"/>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t>UK, 1963 </a:t>
            </a:r>
            <a:br>
              <a:rPr lang="en-US" spc="200" dirty="0"/>
            </a:br>
            <a:r>
              <a:rPr lang="en-US" spc="200" dirty="0"/>
              <a:t>Philip Larkin’s annus mirabilis</a:t>
            </a:r>
          </a:p>
        </p:txBody>
      </p:sp>
      <p:sp>
        <p:nvSpPr>
          <p:cNvPr id="33" name="Rectangle 32">
            <a:extLst>
              <a:ext uri="{FF2B5EF4-FFF2-40B4-BE49-F238E27FC236}">
                <a16:creationId xmlns:a16="http://schemas.microsoft.com/office/drawing/2014/main" id="{6D362C88-305C-4A00-BD7E-6159E369D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people in police uniforms&#10;&#10;Description automatically generated">
            <a:extLst>
              <a:ext uri="{FF2B5EF4-FFF2-40B4-BE49-F238E27FC236}">
                <a16:creationId xmlns:a16="http://schemas.microsoft.com/office/drawing/2014/main" id="{5C05C65D-98A0-27F3-85FE-7D606FAFD6D4}"/>
              </a:ext>
            </a:extLst>
          </p:cNvPr>
          <p:cNvPicPr>
            <a:picLocks noChangeAspect="1"/>
          </p:cNvPicPr>
          <p:nvPr/>
        </p:nvPicPr>
        <p:blipFill rotWithShape="1">
          <a:blip r:embed="rId2"/>
          <a:srcRect t="9370" r="-2" b="24318"/>
          <a:stretch/>
        </p:blipFill>
        <p:spPr>
          <a:xfrm>
            <a:off x="634275" y="640080"/>
            <a:ext cx="7675757" cy="3931920"/>
          </a:xfrm>
          <a:prstGeom prst="rect">
            <a:avLst/>
          </a:prstGeom>
        </p:spPr>
      </p:pic>
      <p:pic>
        <p:nvPicPr>
          <p:cNvPr id="6" name="Content Placeholder 5" descr="A book cover with a bird&#10;&#10;Description automatically generated">
            <a:extLst>
              <a:ext uri="{FF2B5EF4-FFF2-40B4-BE49-F238E27FC236}">
                <a16:creationId xmlns:a16="http://schemas.microsoft.com/office/drawing/2014/main" id="{10839DF4-28F5-3612-AD89-36F74143D9B6}"/>
              </a:ext>
            </a:extLst>
          </p:cNvPr>
          <p:cNvPicPr>
            <a:picLocks noChangeAspect="1"/>
          </p:cNvPicPr>
          <p:nvPr/>
        </p:nvPicPr>
        <p:blipFill rotWithShape="1">
          <a:blip r:embed="rId3"/>
          <a:srcRect t="11859" r="-4" b="10930"/>
          <a:stretch/>
        </p:blipFill>
        <p:spPr>
          <a:xfrm>
            <a:off x="8470900" y="640081"/>
            <a:ext cx="3081019" cy="3931920"/>
          </a:xfrm>
          <a:prstGeom prst="rect">
            <a:avLst/>
          </a:prstGeom>
        </p:spPr>
      </p:pic>
    </p:spTree>
    <p:extLst>
      <p:ext uri="{BB962C8B-B14F-4D97-AF65-F5344CB8AC3E}">
        <p14:creationId xmlns:p14="http://schemas.microsoft.com/office/powerpoint/2010/main" val="359497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Annus Mirabilis by Philip Larkin (read by Philip Larkin)">
            <a:hlinkClick r:id="" action="ppaction://media"/>
            <a:extLst>
              <a:ext uri="{FF2B5EF4-FFF2-40B4-BE49-F238E27FC236}">
                <a16:creationId xmlns:a16="http://schemas.microsoft.com/office/drawing/2014/main" id="{DE97A6BB-CC9C-E59B-3FE5-AC32795A23F1}"/>
              </a:ext>
            </a:extLst>
          </p:cNvPr>
          <p:cNvPicPr>
            <a:picLocks noRot="1" noChangeAspect="1"/>
          </p:cNvPicPr>
          <p:nvPr>
            <a:videoFile r:link="rId1"/>
          </p:nvPr>
        </p:nvPicPr>
        <p:blipFill>
          <a:blip r:embed="rId3"/>
          <a:stretch>
            <a:fillRect/>
          </a:stretch>
        </p:blipFill>
        <p:spPr>
          <a:xfrm>
            <a:off x="2381955" y="643466"/>
            <a:ext cx="7428089" cy="5571067"/>
          </a:xfrm>
          <a:prstGeom prst="rect">
            <a:avLst/>
          </a:prstGeom>
        </p:spPr>
      </p:pic>
      <p:sp>
        <p:nvSpPr>
          <p:cNvPr id="3" name="TextBox 2">
            <a:extLst>
              <a:ext uri="{FF2B5EF4-FFF2-40B4-BE49-F238E27FC236}">
                <a16:creationId xmlns:a16="http://schemas.microsoft.com/office/drawing/2014/main" id="{30C824B8-CC1B-F9E8-5BCD-21EEE7F2DCDB}"/>
              </a:ext>
            </a:extLst>
          </p:cNvPr>
          <p:cNvSpPr txBox="1"/>
          <p:nvPr/>
        </p:nvSpPr>
        <p:spPr>
          <a:xfrm>
            <a:off x="3553893" y="6357937"/>
            <a:ext cx="5084212" cy="369332"/>
          </a:xfrm>
          <a:prstGeom prst="rect">
            <a:avLst/>
          </a:prstGeom>
          <a:noFill/>
        </p:spPr>
        <p:txBody>
          <a:bodyPr wrap="none" rtlCol="0">
            <a:spAutoFit/>
          </a:bodyPr>
          <a:lstStyle/>
          <a:p>
            <a:r>
              <a:rPr lang="en-GB" b="0" i="0" u="none" strike="noStrike" dirty="0">
                <a:solidFill>
                  <a:srgbClr val="0F0F0F"/>
                </a:solidFill>
                <a:effectLst/>
              </a:rPr>
              <a:t>Philip Larkin reading his poem </a:t>
            </a:r>
            <a:r>
              <a:rPr lang="en-GB" b="0" i="1" u="none" strike="noStrike" dirty="0">
                <a:solidFill>
                  <a:srgbClr val="0F0F0F"/>
                </a:solidFill>
                <a:effectLst/>
              </a:rPr>
              <a:t>Annus Mirabilis </a:t>
            </a:r>
            <a:r>
              <a:rPr lang="en-GB" b="0" i="0" u="none" strike="noStrike" dirty="0">
                <a:solidFill>
                  <a:srgbClr val="0F0F0F"/>
                </a:solidFill>
                <a:effectLst/>
              </a:rPr>
              <a:t>(1967)</a:t>
            </a:r>
            <a:endParaRPr lang="en-US" dirty="0"/>
          </a:p>
        </p:txBody>
      </p:sp>
    </p:spTree>
    <p:extLst>
      <p:ext uri="{BB962C8B-B14F-4D97-AF65-F5344CB8AC3E}">
        <p14:creationId xmlns:p14="http://schemas.microsoft.com/office/powerpoint/2010/main" val="22923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42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84658-C1E7-7792-2660-CF3651124936}"/>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sex industry</a:t>
            </a:r>
          </a:p>
        </p:txBody>
      </p:sp>
      <p:pic>
        <p:nvPicPr>
          <p:cNvPr id="5" name="Content Placeholder 4" descr="A picture containing person, red&#10;&#10;Description automatically generated">
            <a:extLst>
              <a:ext uri="{FF2B5EF4-FFF2-40B4-BE49-F238E27FC236}">
                <a16:creationId xmlns:a16="http://schemas.microsoft.com/office/drawing/2014/main" id="{64865A12-136E-AA22-0331-1F7DD5A76DF5}"/>
              </a:ext>
            </a:extLst>
          </p:cNvPr>
          <p:cNvPicPr>
            <a:picLocks noChangeAspect="1"/>
          </p:cNvPicPr>
          <p:nvPr/>
        </p:nvPicPr>
        <p:blipFill rotWithShape="1">
          <a:blip r:embed="rId2"/>
          <a:srcRect t="4760" r="1" b="22500"/>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F41D213-8300-CFDD-69EA-892C63197EC1}"/>
              </a:ext>
            </a:extLst>
          </p:cNvPr>
          <p:cNvSpPr>
            <a:spLocks noGrp="1"/>
          </p:cNvSpPr>
          <p:nvPr>
            <p:ph idx="1"/>
          </p:nvPr>
        </p:nvSpPr>
        <p:spPr>
          <a:xfrm>
            <a:off x="7893934" y="682906"/>
            <a:ext cx="3773809" cy="5709376"/>
          </a:xfrm>
        </p:spPr>
        <p:txBody>
          <a:bodyPr anchor="ctr">
            <a:normAutofit fontScale="70000" lnSpcReduction="20000"/>
          </a:bodyPr>
          <a:lstStyle/>
          <a:p>
            <a:r>
              <a:rPr lang="en-US" sz="2900" dirty="0">
                <a:solidFill>
                  <a:srgbClr val="FFFFFF"/>
                </a:solidFill>
              </a:rPr>
              <a:t>Worth &gt; $100 billion worldwide</a:t>
            </a:r>
          </a:p>
          <a:p>
            <a:r>
              <a:rPr lang="en-US" sz="2900" dirty="0">
                <a:solidFill>
                  <a:srgbClr val="FFFFFF"/>
                </a:solidFill>
              </a:rPr>
              <a:t>Pornography: material is sexual in content and intended to sexually arouse consumers </a:t>
            </a:r>
          </a:p>
          <a:p>
            <a:r>
              <a:rPr lang="en-US" sz="2900" dirty="0">
                <a:solidFill>
                  <a:srgbClr val="FFFFFF"/>
                </a:solidFill>
              </a:rPr>
              <a:t>Sex work: 14 settings and services in England and Wales (Hester &amp; al. 2019)</a:t>
            </a:r>
          </a:p>
          <a:p>
            <a:pPr lvl="1">
              <a:buClr>
                <a:schemeClr val="bg1"/>
              </a:buClr>
              <a:buFont typeface="Arial" panose="020B0604020202020204" pitchFamily="34" charset="0"/>
              <a:buChar char="•"/>
            </a:pPr>
            <a:r>
              <a:rPr lang="en-US" dirty="0">
                <a:solidFill>
                  <a:srgbClr val="FFFFFF"/>
                </a:solidFill>
              </a:rPr>
              <a:t>Bar-based sex work and hostess bars BDSM, kink and fetish</a:t>
            </a:r>
          </a:p>
          <a:p>
            <a:pPr lvl="1">
              <a:buClr>
                <a:schemeClr val="bg1"/>
              </a:buClr>
              <a:buFont typeface="Arial" panose="020B0604020202020204" pitchFamily="34" charset="0"/>
              <a:buChar char="•"/>
            </a:pPr>
            <a:r>
              <a:rPr lang="en-US" dirty="0">
                <a:solidFill>
                  <a:srgbClr val="FFFFFF"/>
                </a:solidFill>
              </a:rPr>
              <a:t>Brothels, </a:t>
            </a:r>
            <a:r>
              <a:rPr lang="en-US" dirty="0" err="1">
                <a:solidFill>
                  <a:srgbClr val="FFFFFF"/>
                </a:solidFill>
              </a:rPr>
              <a:t>parlours</a:t>
            </a:r>
            <a:r>
              <a:rPr lang="en-US" dirty="0">
                <a:solidFill>
                  <a:srgbClr val="FFFFFF"/>
                </a:solidFill>
              </a:rPr>
              <a:t>, saunas</a:t>
            </a:r>
          </a:p>
          <a:p>
            <a:pPr lvl="1">
              <a:buClr>
                <a:schemeClr val="bg1"/>
              </a:buClr>
              <a:buFont typeface="Arial" panose="020B0604020202020204" pitchFamily="34" charset="0"/>
              <a:buChar char="•"/>
            </a:pPr>
            <a:r>
              <a:rPr lang="en-US" dirty="0">
                <a:solidFill>
                  <a:srgbClr val="FFFFFF"/>
                </a:solidFill>
              </a:rPr>
              <a:t>Erotic and exotic dance </a:t>
            </a:r>
          </a:p>
          <a:p>
            <a:pPr lvl="1">
              <a:buClr>
                <a:schemeClr val="bg1"/>
              </a:buClr>
              <a:buFont typeface="Arial" panose="020B0604020202020204" pitchFamily="34" charset="0"/>
              <a:buChar char="•"/>
            </a:pPr>
            <a:r>
              <a:rPr lang="en-US" dirty="0">
                <a:solidFill>
                  <a:srgbClr val="FFFFFF"/>
                </a:solidFill>
              </a:rPr>
              <a:t>Erotic massage</a:t>
            </a:r>
          </a:p>
          <a:p>
            <a:pPr lvl="1">
              <a:buClr>
                <a:schemeClr val="bg1"/>
              </a:buClr>
              <a:buFont typeface="Arial" panose="020B0604020202020204" pitchFamily="34" charset="0"/>
              <a:buChar char="•"/>
            </a:pPr>
            <a:r>
              <a:rPr lang="en-US" dirty="0">
                <a:solidFill>
                  <a:srgbClr val="FFFFFF"/>
                </a:solidFill>
              </a:rPr>
              <a:t>Escort: independent</a:t>
            </a:r>
          </a:p>
          <a:p>
            <a:pPr lvl="1">
              <a:buClr>
                <a:schemeClr val="bg1"/>
              </a:buClr>
              <a:buFont typeface="Arial" panose="020B0604020202020204" pitchFamily="34" charset="0"/>
              <a:buChar char="•"/>
            </a:pPr>
            <a:r>
              <a:rPr lang="en-US" dirty="0">
                <a:solidFill>
                  <a:srgbClr val="FFFFFF"/>
                </a:solidFill>
              </a:rPr>
              <a:t>Escort: agency</a:t>
            </a:r>
          </a:p>
          <a:p>
            <a:pPr lvl="1">
              <a:buClr>
                <a:schemeClr val="bg1"/>
              </a:buClr>
              <a:buFont typeface="Arial" panose="020B0604020202020204" pitchFamily="34" charset="0"/>
              <a:buChar char="•"/>
            </a:pPr>
            <a:r>
              <a:rPr lang="en-US" dirty="0">
                <a:solidFill>
                  <a:srgbClr val="FFFFFF"/>
                </a:solidFill>
              </a:rPr>
              <a:t>Pornography, Glamour and Erotica </a:t>
            </a:r>
          </a:p>
          <a:p>
            <a:pPr lvl="1">
              <a:buClr>
                <a:schemeClr val="bg1"/>
              </a:buClr>
              <a:buFont typeface="Arial" panose="020B0604020202020204" pitchFamily="34" charset="0"/>
              <a:buChar char="•"/>
            </a:pPr>
            <a:r>
              <a:rPr lang="en-US" dirty="0">
                <a:solidFill>
                  <a:srgbClr val="FFFFFF"/>
                </a:solidFill>
              </a:rPr>
              <a:t>Sex parties</a:t>
            </a:r>
          </a:p>
          <a:p>
            <a:pPr lvl="1">
              <a:buClr>
                <a:schemeClr val="bg1"/>
              </a:buClr>
              <a:buFont typeface="Arial" panose="020B0604020202020204" pitchFamily="34" charset="0"/>
              <a:buChar char="•"/>
            </a:pPr>
            <a:r>
              <a:rPr lang="en-US" dirty="0">
                <a:solidFill>
                  <a:srgbClr val="FFFFFF"/>
                </a:solidFill>
              </a:rPr>
              <a:t>Street and outdoor</a:t>
            </a:r>
          </a:p>
          <a:p>
            <a:pPr lvl="1">
              <a:buClr>
                <a:schemeClr val="bg1"/>
              </a:buClr>
              <a:buFont typeface="Arial" panose="020B0604020202020204" pitchFamily="34" charset="0"/>
              <a:buChar char="•"/>
            </a:pPr>
            <a:r>
              <a:rPr lang="en-US" dirty="0">
                <a:solidFill>
                  <a:srgbClr val="FFFFFF"/>
                </a:solidFill>
              </a:rPr>
              <a:t>Sugar arrangements</a:t>
            </a:r>
          </a:p>
          <a:p>
            <a:pPr lvl="1">
              <a:buClr>
                <a:schemeClr val="bg1"/>
              </a:buClr>
              <a:buFont typeface="Arial" panose="020B0604020202020204" pitchFamily="34" charset="0"/>
              <a:buChar char="•"/>
            </a:pPr>
            <a:r>
              <a:rPr lang="en-US" dirty="0">
                <a:solidFill>
                  <a:srgbClr val="FFFFFF"/>
                </a:solidFill>
              </a:rPr>
              <a:t>Telephone, text-based, TV-based, Live voyeurism </a:t>
            </a:r>
          </a:p>
          <a:p>
            <a:pPr lvl="1">
              <a:buClr>
                <a:schemeClr val="bg1"/>
              </a:buClr>
              <a:buFont typeface="Arial" panose="020B0604020202020204" pitchFamily="34" charset="0"/>
              <a:buChar char="•"/>
            </a:pPr>
            <a:r>
              <a:rPr lang="en-US" dirty="0">
                <a:solidFill>
                  <a:srgbClr val="FFFFFF"/>
                </a:solidFill>
              </a:rPr>
              <a:t>Therapeutic services</a:t>
            </a:r>
          </a:p>
          <a:p>
            <a:pPr lvl="1">
              <a:buClr>
                <a:schemeClr val="bg1"/>
              </a:buClr>
              <a:buFont typeface="Arial" panose="020B0604020202020204" pitchFamily="34" charset="0"/>
              <a:buChar char="•"/>
            </a:pPr>
            <a:r>
              <a:rPr lang="en-US" dirty="0">
                <a:solidFill>
                  <a:srgbClr val="FFFFFF"/>
                </a:solidFill>
              </a:rPr>
              <a:t>Webcamming </a:t>
            </a:r>
          </a:p>
          <a:p>
            <a:r>
              <a:rPr lang="en-US" sz="2900" dirty="0">
                <a:solidFill>
                  <a:srgbClr val="FFFFFF"/>
                </a:solidFill>
              </a:rPr>
              <a:t>→ Where are the boundaries?</a:t>
            </a:r>
          </a:p>
        </p:txBody>
      </p:sp>
    </p:spTree>
    <p:extLst>
      <p:ext uri="{BB962C8B-B14F-4D97-AF65-F5344CB8AC3E}">
        <p14:creationId xmlns:p14="http://schemas.microsoft.com/office/powerpoint/2010/main" val="4238786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4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4FAD32E-6DC4-030F-DA5B-4A1F7BFC25D5}"/>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Representing sex:</a:t>
            </a:r>
            <a:br>
              <a:rPr lang="en-US" dirty="0">
                <a:solidFill>
                  <a:srgbClr val="FFFFFF"/>
                </a:solidFill>
              </a:rPr>
            </a:br>
            <a:r>
              <a:rPr lang="en-US" dirty="0">
                <a:solidFill>
                  <a:srgbClr val="FFFFFF"/>
                </a:solidFill>
              </a:rPr>
              <a:t>Sexual fantasy or reality?</a:t>
            </a:r>
          </a:p>
        </p:txBody>
      </p:sp>
      <p:pic>
        <p:nvPicPr>
          <p:cNvPr id="5" name="Content Placeholder 4" descr="A picture containing person, indoor&#10;&#10;Description automatically generated">
            <a:extLst>
              <a:ext uri="{FF2B5EF4-FFF2-40B4-BE49-F238E27FC236}">
                <a16:creationId xmlns:a16="http://schemas.microsoft.com/office/drawing/2014/main" id="{68835441-E2EC-033B-B00C-DD1AAE468810}"/>
              </a:ext>
            </a:extLst>
          </p:cNvPr>
          <p:cNvPicPr>
            <a:picLocks noChangeAspect="1"/>
          </p:cNvPicPr>
          <p:nvPr/>
        </p:nvPicPr>
        <p:blipFill rotWithShape="1">
          <a:blip r:embed="rId2"/>
          <a:srcRect l="6244" r="30992" b="-1"/>
          <a:stretch/>
        </p:blipFill>
        <p:spPr>
          <a:xfrm>
            <a:off x="327547" y="321733"/>
            <a:ext cx="3448718" cy="4107392"/>
          </a:xfrm>
          <a:prstGeom prst="rect">
            <a:avLst/>
          </a:prstGeom>
        </p:spPr>
      </p:pic>
      <p:pic>
        <p:nvPicPr>
          <p:cNvPr id="7" name="Picture 6" descr="Text&#10;&#10;Description automatically generated">
            <a:extLst>
              <a:ext uri="{FF2B5EF4-FFF2-40B4-BE49-F238E27FC236}">
                <a16:creationId xmlns:a16="http://schemas.microsoft.com/office/drawing/2014/main" id="{C98ACF54-FCB2-CDEB-0FFB-3290E6F74BD0}"/>
              </a:ext>
            </a:extLst>
          </p:cNvPr>
          <p:cNvPicPr>
            <a:picLocks noChangeAspect="1"/>
          </p:cNvPicPr>
          <p:nvPr/>
        </p:nvPicPr>
        <p:blipFill rotWithShape="1">
          <a:blip r:embed="rId3"/>
          <a:srcRect t="16717" b="2913"/>
          <a:stretch/>
        </p:blipFill>
        <p:spPr>
          <a:xfrm>
            <a:off x="3925067" y="321732"/>
            <a:ext cx="3448718" cy="4106284"/>
          </a:xfrm>
          <a:prstGeom prst="rect">
            <a:avLst/>
          </a:prstGeom>
        </p:spPr>
      </p:pic>
      <p:sp>
        <p:nvSpPr>
          <p:cNvPr id="49" name="Rectangle 4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Content Placeholder 12">
            <a:extLst>
              <a:ext uri="{FF2B5EF4-FFF2-40B4-BE49-F238E27FC236}">
                <a16:creationId xmlns:a16="http://schemas.microsoft.com/office/drawing/2014/main" id="{62456A48-B856-D9B5-A818-7FED61ABB44A}"/>
              </a:ext>
            </a:extLst>
          </p:cNvPr>
          <p:cNvSpPr>
            <a:spLocks noGrp="1"/>
          </p:cNvSpPr>
          <p:nvPr>
            <p:ph idx="1"/>
          </p:nvPr>
        </p:nvSpPr>
        <p:spPr>
          <a:xfrm>
            <a:off x="7731889" y="321732"/>
            <a:ext cx="3935855" cy="6214534"/>
          </a:xfrm>
        </p:spPr>
        <p:txBody>
          <a:bodyPr anchor="ctr">
            <a:normAutofit fontScale="32500" lnSpcReduction="20000"/>
          </a:bodyPr>
          <a:lstStyle/>
          <a:p>
            <a:r>
              <a:rPr lang="en-US" sz="6200" dirty="0">
                <a:solidFill>
                  <a:srgbClr val="FFFFFF"/>
                </a:solidFill>
              </a:rPr>
              <a:t>Feminist ’sex wars’ (late 1970s-early 1980s) </a:t>
            </a:r>
          </a:p>
          <a:p>
            <a:r>
              <a:rPr lang="en-US" sz="6200" dirty="0">
                <a:solidFill>
                  <a:srgbClr val="FFFFFF"/>
                </a:solidFill>
              </a:rPr>
              <a:t>Pornography &amp; prostitution = the two main battlefields</a:t>
            </a:r>
          </a:p>
          <a:p>
            <a:r>
              <a:rPr lang="en-US" sz="6200" dirty="0">
                <a:solidFill>
                  <a:srgbClr val="FFFFFF"/>
                </a:solidFill>
              </a:rPr>
              <a:t>Anti-porn feminists: pornography is </a:t>
            </a:r>
            <a:r>
              <a:rPr lang="en-US" sz="6200" b="1" u="sng" dirty="0">
                <a:solidFill>
                  <a:srgbClr val="FFFFFF"/>
                </a:solidFill>
              </a:rPr>
              <a:t>violence</a:t>
            </a:r>
            <a:r>
              <a:rPr lang="en-US" sz="6200" dirty="0">
                <a:solidFill>
                  <a:srgbClr val="FFFFFF"/>
                </a:solidFill>
              </a:rPr>
              <a:t> against women and “the sex of pornography is, as Gail Dines (2010) calls it, ‘industrial’ sex – sex produced in the interests of profit, where the sexual pleasure of the female performers is immaterial (and often inauthentic) and which uses (up) real bodies on its production line.” (Boyle 2014, 216)</a:t>
            </a:r>
          </a:p>
          <a:p>
            <a:r>
              <a:rPr lang="en-US" sz="6200" dirty="0">
                <a:solidFill>
                  <a:srgbClr val="FFFFFF"/>
                </a:solidFill>
              </a:rPr>
              <a:t>Andrea Dworkin and Catharine MacKinnon: pornography is an ideological training ground for misogyny and a linchpin for patriarchy</a:t>
            </a:r>
          </a:p>
          <a:p>
            <a:r>
              <a:rPr lang="en-US" sz="6200" dirty="0">
                <a:solidFill>
                  <a:srgbClr val="FFFFFF"/>
                </a:solidFill>
              </a:rPr>
              <a:t>Porn-</a:t>
            </a:r>
            <a:r>
              <a:rPr lang="en-US" sz="6200" dirty="0" err="1">
                <a:solidFill>
                  <a:srgbClr val="FFFFFF"/>
                </a:solidFill>
              </a:rPr>
              <a:t>sympathisers</a:t>
            </a:r>
            <a:r>
              <a:rPr lang="en-US" sz="6200" dirty="0">
                <a:solidFill>
                  <a:srgbClr val="FFFFFF"/>
                </a:solidFill>
              </a:rPr>
              <a:t>: pornography is a form of speech, a fantasy and should not be censored</a:t>
            </a:r>
          </a:p>
          <a:p>
            <a:r>
              <a:rPr lang="en-US" sz="3700" dirty="0">
                <a:solidFill>
                  <a:srgbClr val="FFFFFF"/>
                </a:solidFill>
              </a:rPr>
              <a:t>Images (left to right): still from the fantasy drama TV series </a:t>
            </a:r>
            <a:r>
              <a:rPr lang="en-US" sz="3700" i="1" dirty="0">
                <a:solidFill>
                  <a:srgbClr val="FFFFFF"/>
                </a:solidFill>
              </a:rPr>
              <a:t>Game of Thrones</a:t>
            </a:r>
            <a:r>
              <a:rPr lang="en-US" sz="3700" dirty="0">
                <a:solidFill>
                  <a:srgbClr val="FFFFFF"/>
                </a:solidFill>
              </a:rPr>
              <a:t> (2011-2019) and one of its many rape scenes. Poster for the 1972 film, </a:t>
            </a:r>
            <a:r>
              <a:rPr lang="en-US" sz="3700" i="1" dirty="0">
                <a:solidFill>
                  <a:srgbClr val="FFFFFF"/>
                </a:solidFill>
              </a:rPr>
              <a:t>Deep Throat</a:t>
            </a:r>
            <a:r>
              <a:rPr lang="en-US" sz="3700" dirty="0">
                <a:solidFill>
                  <a:srgbClr val="FFFFFF"/>
                </a:solidFill>
              </a:rPr>
              <a:t>, starring Linda Lovelace.</a:t>
            </a:r>
          </a:p>
        </p:txBody>
      </p:sp>
    </p:spTree>
    <p:extLst>
      <p:ext uri="{BB962C8B-B14F-4D97-AF65-F5344CB8AC3E}">
        <p14:creationId xmlns:p14="http://schemas.microsoft.com/office/powerpoint/2010/main" val="2400557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B5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9504E9-C1D7-7B63-9816-F13B3E36171A}"/>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value of sex</a:t>
            </a:r>
          </a:p>
        </p:txBody>
      </p:sp>
      <p:pic>
        <p:nvPicPr>
          <p:cNvPr id="5" name="Content Placeholder 4" descr="A picture containing car, outdoor, bus, person&#10;&#10;Description automatically generated">
            <a:extLst>
              <a:ext uri="{FF2B5EF4-FFF2-40B4-BE49-F238E27FC236}">
                <a16:creationId xmlns:a16="http://schemas.microsoft.com/office/drawing/2014/main" id="{DD464EA6-FD31-490B-A816-F4A6581F5FF5}"/>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513942C-744B-4EDB-A2E4-A6A975BFC6A9}"/>
              </a:ext>
            </a:extLst>
          </p:cNvPr>
          <p:cNvSpPr>
            <a:spLocks noGrp="1"/>
          </p:cNvSpPr>
          <p:nvPr>
            <p:ph idx="1"/>
          </p:nvPr>
        </p:nvSpPr>
        <p:spPr>
          <a:xfrm>
            <a:off x="7809400" y="701771"/>
            <a:ext cx="3718985" cy="5560133"/>
          </a:xfrm>
        </p:spPr>
        <p:txBody>
          <a:bodyPr anchor="ctr">
            <a:normAutofit fontScale="92500"/>
          </a:bodyPr>
          <a:lstStyle/>
          <a:p>
            <a:r>
              <a:rPr lang="en-US" sz="2100" dirty="0">
                <a:solidFill>
                  <a:srgbClr val="FFFFFF"/>
                </a:solidFill>
              </a:rPr>
              <a:t>In the sex wars, “</a:t>
            </a:r>
            <a:r>
              <a:rPr lang="en-US" sz="2100" i="1" dirty="0">
                <a:solidFill>
                  <a:srgbClr val="FFFFFF"/>
                </a:solidFill>
              </a:rPr>
              <a:t>the prostitute [came] to function as both the most literal of sexual slaves and as the most subversive of sexual agents within a sexist social order</a:t>
            </a:r>
            <a:r>
              <a:rPr lang="en-US" sz="2100" dirty="0">
                <a:solidFill>
                  <a:srgbClr val="FFFFFF"/>
                </a:solidFill>
              </a:rPr>
              <a:t>” (</a:t>
            </a:r>
            <a:r>
              <a:rPr lang="en-US" sz="2100" dirty="0" err="1">
                <a:solidFill>
                  <a:srgbClr val="FFFFFF"/>
                </a:solidFill>
              </a:rPr>
              <a:t>Chapkis</a:t>
            </a:r>
            <a:r>
              <a:rPr lang="en-US" sz="2100" dirty="0">
                <a:solidFill>
                  <a:srgbClr val="FFFFFF"/>
                </a:solidFill>
              </a:rPr>
              <a:t> 1997, 12)</a:t>
            </a:r>
          </a:p>
          <a:p>
            <a:r>
              <a:rPr lang="en-US" sz="2100" dirty="0">
                <a:solidFill>
                  <a:srgbClr val="FFFFFF"/>
                </a:solidFill>
              </a:rPr>
              <a:t>An alternative lens: a </a:t>
            </a:r>
            <a:r>
              <a:rPr lang="en-US" sz="2100" b="1" dirty="0">
                <a:solidFill>
                  <a:srgbClr val="FFFFFF"/>
                </a:solidFill>
              </a:rPr>
              <a:t>feminist materialist framework </a:t>
            </a:r>
            <a:r>
              <a:rPr lang="en-US" sz="2100" dirty="0">
                <a:solidFill>
                  <a:srgbClr val="FFFFFF"/>
                </a:solidFill>
              </a:rPr>
              <a:t>recognizes the structural constraints that exist in global capitalism and the tension, in late capitalism, “</a:t>
            </a:r>
            <a:r>
              <a:rPr lang="en-US" sz="2100" i="1" dirty="0">
                <a:solidFill>
                  <a:srgbClr val="FFFFFF"/>
                </a:solidFill>
              </a:rPr>
              <a:t>between its consumerist-</a:t>
            </a:r>
            <a:r>
              <a:rPr lang="en-US" sz="2100" i="1" dirty="0" err="1">
                <a:solidFill>
                  <a:srgbClr val="FFFFFF"/>
                </a:solidFill>
              </a:rPr>
              <a:t>fuelled</a:t>
            </a:r>
            <a:r>
              <a:rPr lang="en-US" sz="2100" i="1" dirty="0">
                <a:solidFill>
                  <a:srgbClr val="FFFFFF"/>
                </a:solidFill>
              </a:rPr>
              <a:t> growth and the lack of decent jobs through which access to consumption can be democratized</a:t>
            </a:r>
            <a:r>
              <a:rPr lang="en-US" sz="2100" dirty="0">
                <a:solidFill>
                  <a:srgbClr val="FFFFFF"/>
                </a:solidFill>
              </a:rPr>
              <a:t>.” (</a:t>
            </a:r>
            <a:r>
              <a:rPr lang="en-US" sz="2100" dirty="0" err="1">
                <a:solidFill>
                  <a:srgbClr val="FFFFFF"/>
                </a:solidFill>
              </a:rPr>
              <a:t>Zambelli</a:t>
            </a:r>
            <a:r>
              <a:rPr lang="en-US" sz="2100" dirty="0">
                <a:solidFill>
                  <a:srgbClr val="FFFFFF"/>
                </a:solidFill>
              </a:rPr>
              <a:t> 2022, 121) </a:t>
            </a:r>
          </a:p>
          <a:p>
            <a:r>
              <a:rPr lang="en-US" sz="2100" dirty="0">
                <a:solidFill>
                  <a:srgbClr val="FFFFFF"/>
                </a:solidFill>
              </a:rPr>
              <a:t>Sex can become a means (work) to an end (consumption of commodities or leisure time)!</a:t>
            </a:r>
          </a:p>
        </p:txBody>
      </p:sp>
    </p:spTree>
    <p:extLst>
      <p:ext uri="{BB962C8B-B14F-4D97-AF65-F5344CB8AC3E}">
        <p14:creationId xmlns:p14="http://schemas.microsoft.com/office/powerpoint/2010/main" val="247501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FE85-3245-E28B-5BA3-A65369D1C55F}"/>
              </a:ext>
            </a:extLst>
          </p:cNvPr>
          <p:cNvSpPr>
            <a:spLocks noGrp="1"/>
          </p:cNvSpPr>
          <p:nvPr>
            <p:ph type="title"/>
          </p:nvPr>
        </p:nvSpPr>
        <p:spPr>
          <a:xfrm>
            <a:off x="1024128" y="585216"/>
            <a:ext cx="6066818" cy="1499616"/>
          </a:xfrm>
        </p:spPr>
        <p:txBody>
          <a:bodyPr>
            <a:normAutofit/>
          </a:bodyPr>
          <a:lstStyle/>
          <a:p>
            <a:r>
              <a:rPr lang="en-US" dirty="0"/>
              <a:t>Amia Srinivasan: Preface to “the right to sex”</a:t>
            </a:r>
          </a:p>
        </p:txBody>
      </p:sp>
      <p:sp>
        <p:nvSpPr>
          <p:cNvPr id="9" name="Content Placeholder 8">
            <a:extLst>
              <a:ext uri="{FF2B5EF4-FFF2-40B4-BE49-F238E27FC236}">
                <a16:creationId xmlns:a16="http://schemas.microsoft.com/office/drawing/2014/main" id="{96EE9B7C-4783-DB4C-D6E0-73A657593394}"/>
              </a:ext>
            </a:extLst>
          </p:cNvPr>
          <p:cNvSpPr>
            <a:spLocks noGrp="1"/>
          </p:cNvSpPr>
          <p:nvPr>
            <p:ph idx="1"/>
          </p:nvPr>
        </p:nvSpPr>
        <p:spPr>
          <a:xfrm>
            <a:off x="1024128" y="2660072"/>
            <a:ext cx="6066818" cy="3649287"/>
          </a:xfrm>
        </p:spPr>
        <p:txBody>
          <a:bodyPr>
            <a:normAutofit/>
          </a:bodyPr>
          <a:lstStyle/>
          <a:p>
            <a:pPr marL="342900" lvl="0" indent="-342900">
              <a:buFont typeface="+mj-lt"/>
              <a:buAutoNum type="arabicPeriod"/>
            </a:pPr>
            <a:r>
              <a:rPr lang="en-GB" sz="2000" dirty="0">
                <a:effectLst/>
                <a:ea typeface="Calibri" panose="020F0502020204030204" pitchFamily="34" charset="0"/>
                <a:cs typeface="Times New Roman" panose="02020603050405020304" pitchFamily="18" charset="0"/>
              </a:rPr>
              <a:t>“</a:t>
            </a:r>
            <a:r>
              <a:rPr lang="en-GB" sz="2000" b="1" dirty="0">
                <a:effectLst/>
                <a:ea typeface="Calibri" panose="020F0502020204030204" pitchFamily="34" charset="0"/>
                <a:cs typeface="Times New Roman" panose="02020603050405020304" pitchFamily="18" charset="0"/>
              </a:rPr>
              <a:t>Feminism</a:t>
            </a:r>
            <a:r>
              <a:rPr lang="en-GB" sz="2000" dirty="0">
                <a:effectLst/>
                <a:ea typeface="Calibri" panose="020F0502020204030204" pitchFamily="34" charset="0"/>
                <a:cs typeface="Times New Roman" panose="02020603050405020304" pitchFamily="18" charset="0"/>
              </a:rPr>
              <a:t> is not a philosophy, or a theory, or even a point of view. It is </a:t>
            </a:r>
            <a:r>
              <a:rPr lang="en-GB" sz="2000" b="1" dirty="0">
                <a:effectLst/>
                <a:ea typeface="Calibri" panose="020F0502020204030204" pitchFamily="34" charset="0"/>
                <a:cs typeface="Times New Roman" panose="02020603050405020304" pitchFamily="18" charset="0"/>
              </a:rPr>
              <a:t>a political movement </a:t>
            </a:r>
            <a:r>
              <a:rPr lang="en-GB" sz="2000" dirty="0">
                <a:effectLst/>
                <a:ea typeface="Calibri" panose="020F0502020204030204" pitchFamily="34" charset="0"/>
                <a:cs typeface="Times New Roman" panose="02020603050405020304" pitchFamily="18" charset="0"/>
              </a:rPr>
              <a:t>to transform the world beyond recognition.”</a:t>
            </a:r>
          </a:p>
          <a:p>
            <a:pPr marL="342900" lvl="0" indent="-342900">
              <a:buFont typeface="+mj-lt"/>
              <a:buAutoNum type="arabicPeriod"/>
            </a:pPr>
            <a:r>
              <a:rPr lang="en-GB" sz="2000" dirty="0">
                <a:effectLst/>
                <a:ea typeface="Calibri" panose="020F0502020204030204" pitchFamily="34" charset="0"/>
                <a:cs typeface="Times New Roman" panose="02020603050405020304" pitchFamily="18" charset="0"/>
              </a:rPr>
              <a:t>This political movement “begins with </a:t>
            </a:r>
            <a:r>
              <a:rPr lang="en-GB" sz="2000" b="1" dirty="0">
                <a:effectLst/>
                <a:ea typeface="Calibri" panose="020F0502020204030204" pitchFamily="34" charset="0"/>
                <a:cs typeface="Times New Roman" panose="02020603050405020304" pitchFamily="18" charset="0"/>
              </a:rPr>
              <a:t>a woman’s recognition that she is a member of a sex class</a:t>
            </a:r>
            <a:r>
              <a:rPr lang="en-GB" sz="2000" dirty="0">
                <a:effectLst/>
                <a:ea typeface="Calibri" panose="020F0502020204030204" pitchFamily="34" charset="0"/>
                <a:cs typeface="Times New Roman" panose="02020603050405020304" pitchFamily="18" charset="0"/>
              </a:rPr>
              <a:t>”, and therefore assigned an </a:t>
            </a:r>
            <a:r>
              <a:rPr lang="en-GB" sz="2000" b="1" dirty="0">
                <a:effectLst/>
                <a:ea typeface="Calibri" panose="020F0502020204030204" pitchFamily="34" charset="0"/>
                <a:cs typeface="Times New Roman" panose="02020603050405020304" pitchFamily="18" charset="0"/>
              </a:rPr>
              <a:t>inferior social status</a:t>
            </a:r>
            <a:r>
              <a:rPr lang="en-GB" sz="2000" dirty="0">
                <a:effectLst/>
                <a:ea typeface="Calibri" panose="020F0502020204030204" pitchFamily="34" charset="0"/>
                <a:cs typeface="Times New Roman" panose="02020603050405020304" pitchFamily="18" charset="0"/>
              </a:rPr>
              <a:t>.</a:t>
            </a:r>
          </a:p>
          <a:p>
            <a:pPr marL="342900" lvl="0" indent="-342900">
              <a:buFont typeface="+mj-lt"/>
              <a:buAutoNum type="arabicPeriod"/>
            </a:pPr>
            <a:r>
              <a:rPr lang="en-GB" sz="2000" dirty="0">
                <a:effectLst/>
                <a:ea typeface="Calibri" panose="020F0502020204030204" pitchFamily="34" charset="0"/>
                <a:cs typeface="Times New Roman" panose="02020603050405020304" pitchFamily="18" charset="0"/>
              </a:rPr>
              <a:t>That this sex attributed at birth is “already laden with meaning.” It divides bodies and assigns specific tasks to them</a:t>
            </a:r>
            <a:r>
              <a:rPr lang="en-GB" sz="2000" b="1" dirty="0">
                <a:effectLst/>
                <a:ea typeface="Calibri" panose="020F0502020204030204" pitchFamily="34" charset="0"/>
                <a:cs typeface="Times New Roman" panose="02020603050405020304" pitchFamily="18" charset="0"/>
              </a:rPr>
              <a:t>. Sex […] is itself already gender in disguise</a:t>
            </a:r>
            <a:r>
              <a:rPr lang="en-GB" sz="2000" dirty="0">
                <a:effectLst/>
                <a:ea typeface="Calibri" panose="020F0502020204030204" pitchFamily="34" charset="0"/>
                <a:cs typeface="Times New Roman" panose="02020603050405020304" pitchFamily="18" charset="0"/>
              </a:rPr>
              <a:t>.”</a:t>
            </a:r>
          </a:p>
        </p:txBody>
      </p:sp>
      <p:pic>
        <p:nvPicPr>
          <p:cNvPr id="5" name="Content Placeholder 4" descr="A person sitting at a table&#10;&#10;Description automatically generated">
            <a:extLst>
              <a:ext uri="{FF2B5EF4-FFF2-40B4-BE49-F238E27FC236}">
                <a16:creationId xmlns:a16="http://schemas.microsoft.com/office/drawing/2014/main" id="{B07C4D0E-033A-DFA0-5107-29878C6B4F89}"/>
              </a:ext>
            </a:extLst>
          </p:cNvPr>
          <p:cNvPicPr>
            <a:picLocks noChangeAspect="1"/>
          </p:cNvPicPr>
          <p:nvPr/>
        </p:nvPicPr>
        <p:blipFill rotWithShape="1">
          <a:blip r:embed="rId2"/>
          <a:srcRect l="26529" r="5818" b="3"/>
          <a:stretch/>
        </p:blipFill>
        <p:spPr>
          <a:xfrm>
            <a:off x="7552266" y="10"/>
            <a:ext cx="4639733" cy="6857990"/>
          </a:xfrm>
          <a:prstGeom prst="rect">
            <a:avLst/>
          </a:prstGeom>
        </p:spPr>
      </p:pic>
    </p:spTree>
    <p:extLst>
      <p:ext uri="{BB962C8B-B14F-4D97-AF65-F5344CB8AC3E}">
        <p14:creationId xmlns:p14="http://schemas.microsoft.com/office/powerpoint/2010/main" val="274497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Why does feminism have such a problem with sex work? | #AllAboutWomen">
            <a:hlinkClick r:id="" action="ppaction://media"/>
            <a:extLst>
              <a:ext uri="{FF2B5EF4-FFF2-40B4-BE49-F238E27FC236}">
                <a16:creationId xmlns:a16="http://schemas.microsoft.com/office/drawing/2014/main" id="{5CCEA6FC-2ADA-3919-C194-E77F734B0A8B}"/>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
        <p:nvSpPr>
          <p:cNvPr id="3" name="TextBox 2">
            <a:extLst>
              <a:ext uri="{FF2B5EF4-FFF2-40B4-BE49-F238E27FC236}">
                <a16:creationId xmlns:a16="http://schemas.microsoft.com/office/drawing/2014/main" id="{856BDFE6-F211-B000-7678-18D5A14170BA}"/>
              </a:ext>
            </a:extLst>
          </p:cNvPr>
          <p:cNvSpPr txBox="1"/>
          <p:nvPr/>
        </p:nvSpPr>
        <p:spPr>
          <a:xfrm>
            <a:off x="2114717" y="6214533"/>
            <a:ext cx="7962564" cy="923330"/>
          </a:xfrm>
          <a:prstGeom prst="rect">
            <a:avLst/>
          </a:prstGeom>
          <a:noFill/>
        </p:spPr>
        <p:txBody>
          <a:bodyPr wrap="none" rtlCol="0">
            <a:spAutoFit/>
          </a:bodyPr>
          <a:lstStyle/>
          <a:p>
            <a:pPr algn="ctr"/>
            <a:r>
              <a:rPr lang="en-US" dirty="0"/>
              <a:t>How do stigma and oppression play out in a day-to-day life? Tilly Lawless speaking </a:t>
            </a:r>
          </a:p>
          <a:p>
            <a:pPr algn="ctr"/>
            <a:r>
              <a:rPr lang="en-US" dirty="0"/>
              <a:t>at the Sydney Opera House in 2021 (from 5:44” to 7:46”)</a:t>
            </a:r>
          </a:p>
          <a:p>
            <a:endParaRPr lang="en-US" dirty="0"/>
          </a:p>
        </p:txBody>
      </p:sp>
    </p:spTree>
    <p:extLst>
      <p:ext uri="{BB962C8B-B14F-4D97-AF65-F5344CB8AC3E}">
        <p14:creationId xmlns:p14="http://schemas.microsoft.com/office/powerpoint/2010/main" val="13367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F4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8FA61-794A-2ADB-BC80-CA43840DB7F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whore stigma</a:t>
            </a:r>
          </a:p>
        </p:txBody>
      </p:sp>
      <p:pic>
        <p:nvPicPr>
          <p:cNvPr id="5" name="Content Placeholder 4" descr="A picture containing person, ground, people, outdoor&#10;&#10;Description automatically generated">
            <a:extLst>
              <a:ext uri="{FF2B5EF4-FFF2-40B4-BE49-F238E27FC236}">
                <a16:creationId xmlns:a16="http://schemas.microsoft.com/office/drawing/2014/main" id="{91731372-773A-2D4F-F64E-A94932641989}"/>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F8A0CBD-0240-3CC0-49AF-7A8701C9382E}"/>
              </a:ext>
            </a:extLst>
          </p:cNvPr>
          <p:cNvSpPr>
            <a:spLocks noGrp="1"/>
          </p:cNvSpPr>
          <p:nvPr>
            <p:ph idx="1"/>
          </p:nvPr>
        </p:nvSpPr>
        <p:spPr>
          <a:xfrm>
            <a:off x="7847636" y="601884"/>
            <a:ext cx="3692324" cy="5671594"/>
          </a:xfrm>
        </p:spPr>
        <p:txBody>
          <a:bodyPr anchor="ctr">
            <a:normAutofit fontScale="92500" lnSpcReduction="20000"/>
          </a:bodyPr>
          <a:lstStyle/>
          <a:p>
            <a:r>
              <a:rPr lang="en-US" sz="2000" dirty="0">
                <a:solidFill>
                  <a:srgbClr val="FFFFFF"/>
                </a:solidFill>
              </a:rPr>
              <a:t>Elena </a:t>
            </a:r>
            <a:r>
              <a:rPr lang="en-US" sz="2000" dirty="0" err="1">
                <a:solidFill>
                  <a:srgbClr val="FFFFFF"/>
                </a:solidFill>
              </a:rPr>
              <a:t>Zambelli</a:t>
            </a:r>
            <a:r>
              <a:rPr lang="en-US" sz="2000" dirty="0">
                <a:solidFill>
                  <a:srgbClr val="FFFFFF"/>
                </a:solidFill>
              </a:rPr>
              <a:t> - </a:t>
            </a:r>
            <a:r>
              <a:rPr lang="en-US" sz="2000" i="1" dirty="0" err="1">
                <a:solidFill>
                  <a:srgbClr val="FFFFFF"/>
                </a:solidFill>
              </a:rPr>
              <a:t>Sexscapes</a:t>
            </a:r>
            <a:r>
              <a:rPr lang="en-US" sz="2000" i="1" dirty="0">
                <a:solidFill>
                  <a:srgbClr val="FFFFFF"/>
                </a:solidFill>
              </a:rPr>
              <a:t> of Pleasure. Women, Sexuality and the Whore Stigma in Italy </a:t>
            </a:r>
            <a:r>
              <a:rPr lang="en-US" sz="2000" dirty="0">
                <a:solidFill>
                  <a:srgbClr val="FFFFFF"/>
                </a:solidFill>
              </a:rPr>
              <a:t>(2022)</a:t>
            </a:r>
          </a:p>
          <a:p>
            <a:r>
              <a:rPr lang="en-US" sz="2000" dirty="0">
                <a:solidFill>
                  <a:srgbClr val="FFFFFF"/>
                </a:solidFill>
              </a:rPr>
              <a:t>Women’s subjection through sexuality occurs within “</a:t>
            </a:r>
            <a:r>
              <a:rPr lang="en-US" sz="2000" i="1" dirty="0">
                <a:solidFill>
                  <a:srgbClr val="FFFFFF"/>
                </a:solidFill>
              </a:rPr>
              <a:t>a patriarchal moral and political economy of their virtue and </a:t>
            </a:r>
            <a:r>
              <a:rPr lang="en-US" sz="2000" i="1" dirty="0" err="1">
                <a:solidFill>
                  <a:srgbClr val="FFFFFF"/>
                </a:solidFill>
              </a:rPr>
              <a:t>dishonour</a:t>
            </a:r>
            <a:r>
              <a:rPr lang="en-US" sz="2000" i="1" dirty="0">
                <a:solidFill>
                  <a:srgbClr val="FFFFFF"/>
                </a:solidFill>
              </a:rPr>
              <a:t>.</a:t>
            </a:r>
            <a:r>
              <a:rPr lang="en-US" sz="2000" dirty="0">
                <a:solidFill>
                  <a:srgbClr val="FFFFFF"/>
                </a:solidFill>
              </a:rPr>
              <a:t>” (p. 4)</a:t>
            </a:r>
          </a:p>
          <a:p>
            <a:r>
              <a:rPr lang="en-US" sz="2000" dirty="0">
                <a:solidFill>
                  <a:srgbClr val="FFFFFF"/>
                </a:solidFill>
              </a:rPr>
              <a:t>Women are continuously negotiating this economy and respectability tactics are often deployed, displacing the whore stigma onto other women (race and class are key in this othering!).</a:t>
            </a:r>
          </a:p>
          <a:p>
            <a:r>
              <a:rPr lang="en-US" sz="2000" dirty="0">
                <a:solidFill>
                  <a:srgbClr val="FFFFFF"/>
                </a:solidFill>
              </a:rPr>
              <a:t>Example: Framing of pole dancing as fun (akin to a sport, empowering and pursued for one’s pleasure only) while lap dance is viewed as an act of sexualization/pornification performed for money (marked as “bad” sexuality).</a:t>
            </a:r>
          </a:p>
          <a:p>
            <a:r>
              <a:rPr lang="en-US" sz="1200" dirty="0">
                <a:solidFill>
                  <a:srgbClr val="FFFFFF"/>
                </a:solidFill>
              </a:rPr>
              <a:t>Image: Monica Bellucci in Giuseppe </a:t>
            </a:r>
            <a:r>
              <a:rPr lang="en-US" sz="1200" dirty="0" err="1">
                <a:solidFill>
                  <a:srgbClr val="FFFFFF"/>
                </a:solidFill>
              </a:rPr>
              <a:t>Tornatore’s</a:t>
            </a:r>
            <a:r>
              <a:rPr lang="en-US" sz="1200" dirty="0">
                <a:solidFill>
                  <a:srgbClr val="FFFFFF"/>
                </a:solidFill>
              </a:rPr>
              <a:t> film </a:t>
            </a:r>
            <a:r>
              <a:rPr lang="en-US" sz="1200" i="1" dirty="0" err="1">
                <a:solidFill>
                  <a:srgbClr val="FFFFFF"/>
                </a:solidFill>
              </a:rPr>
              <a:t>Malèna</a:t>
            </a:r>
            <a:r>
              <a:rPr lang="en-US" sz="1200" dirty="0">
                <a:solidFill>
                  <a:srgbClr val="FFFFFF"/>
                </a:solidFill>
              </a:rPr>
              <a:t> (2000)</a:t>
            </a:r>
          </a:p>
        </p:txBody>
      </p:sp>
    </p:spTree>
    <p:extLst>
      <p:ext uri="{BB962C8B-B14F-4D97-AF65-F5344CB8AC3E}">
        <p14:creationId xmlns:p14="http://schemas.microsoft.com/office/powerpoint/2010/main" val="126526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with pink hair&#10;&#10;Description automatically generated with low confidence">
            <a:extLst>
              <a:ext uri="{FF2B5EF4-FFF2-40B4-BE49-F238E27FC236}">
                <a16:creationId xmlns:a16="http://schemas.microsoft.com/office/drawing/2014/main" id="{3A072BCA-A45E-D3DA-96B6-3B55B26745C0}"/>
              </a:ext>
            </a:extLst>
          </p:cNvPr>
          <p:cNvPicPr>
            <a:picLocks noChangeAspect="1"/>
          </p:cNvPicPr>
          <p:nvPr/>
        </p:nvPicPr>
        <p:blipFill rotWithShape="1">
          <a:blip r:embed="rId2"/>
          <a:srcRect r="-2" b="1095"/>
          <a:stretch/>
        </p:blipFill>
        <p:spPr>
          <a:xfrm>
            <a:off x="321734" y="321733"/>
            <a:ext cx="5674894" cy="3030842"/>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2BFB6BDC-B89A-2279-3869-EB333D336476}"/>
              </a:ext>
            </a:extLst>
          </p:cNvPr>
          <p:cNvPicPr>
            <a:picLocks noChangeAspect="1"/>
          </p:cNvPicPr>
          <p:nvPr/>
        </p:nvPicPr>
        <p:blipFill rotWithShape="1">
          <a:blip r:embed="rId3"/>
          <a:srcRect l="3600" r="-4" b="-4"/>
          <a:stretch/>
        </p:blipFill>
        <p:spPr>
          <a:xfrm>
            <a:off x="321735" y="3524289"/>
            <a:ext cx="2676579" cy="2776517"/>
          </a:xfrm>
          <a:prstGeom prst="rect">
            <a:avLst/>
          </a:prstGeom>
        </p:spPr>
      </p:pic>
      <p:pic>
        <p:nvPicPr>
          <p:cNvPr id="3" name="Picture 2" descr="A picture containing person, person, child, outdoor&#10;&#10;Description automatically generated">
            <a:extLst>
              <a:ext uri="{FF2B5EF4-FFF2-40B4-BE49-F238E27FC236}">
                <a16:creationId xmlns:a16="http://schemas.microsoft.com/office/drawing/2014/main" id="{08908201-2F51-3E82-C20E-41E89261EB8C}"/>
              </a:ext>
            </a:extLst>
          </p:cNvPr>
          <p:cNvPicPr>
            <a:picLocks noChangeAspect="1"/>
          </p:cNvPicPr>
          <p:nvPr/>
        </p:nvPicPr>
        <p:blipFill rotWithShape="1">
          <a:blip r:embed="rId4"/>
          <a:srcRect l="13368" r="2615" b="-3"/>
          <a:stretch/>
        </p:blipFill>
        <p:spPr>
          <a:xfrm>
            <a:off x="3159553" y="3514855"/>
            <a:ext cx="2837076" cy="2785951"/>
          </a:xfrm>
          <a:prstGeom prst="rect">
            <a:avLst/>
          </a:prstGeom>
        </p:spPr>
      </p:pic>
      <p:pic>
        <p:nvPicPr>
          <p:cNvPr id="5" name="Picture 4" descr="A picture containing indoor, floor, person, wall&#10;&#10;Description automatically generated">
            <a:extLst>
              <a:ext uri="{FF2B5EF4-FFF2-40B4-BE49-F238E27FC236}">
                <a16:creationId xmlns:a16="http://schemas.microsoft.com/office/drawing/2014/main" id="{77B39FDF-16C8-BF86-778F-49D35C96E985}"/>
              </a:ext>
            </a:extLst>
          </p:cNvPr>
          <p:cNvPicPr>
            <a:picLocks noChangeAspect="1"/>
          </p:cNvPicPr>
          <p:nvPr/>
        </p:nvPicPr>
        <p:blipFill rotWithShape="1">
          <a:blip r:embed="rId5"/>
          <a:srcRect r="1" b="35204"/>
          <a:stretch/>
        </p:blipFill>
        <p:spPr>
          <a:xfrm>
            <a:off x="6195373" y="321733"/>
            <a:ext cx="5674892" cy="5979074"/>
          </a:xfrm>
          <a:prstGeom prst="rect">
            <a:avLst/>
          </a:prstGeom>
        </p:spPr>
      </p:pic>
      <p:sp>
        <p:nvSpPr>
          <p:cNvPr id="10" name="TextBox 9">
            <a:extLst>
              <a:ext uri="{FF2B5EF4-FFF2-40B4-BE49-F238E27FC236}">
                <a16:creationId xmlns:a16="http://schemas.microsoft.com/office/drawing/2014/main" id="{9A319B17-1929-1D0C-3F57-09E8FABBDD58}"/>
              </a:ext>
            </a:extLst>
          </p:cNvPr>
          <p:cNvSpPr txBox="1"/>
          <p:nvPr/>
        </p:nvSpPr>
        <p:spPr>
          <a:xfrm>
            <a:off x="321734" y="6261374"/>
            <a:ext cx="11548531" cy="646331"/>
          </a:xfrm>
          <a:prstGeom prst="rect">
            <a:avLst/>
          </a:prstGeom>
          <a:noFill/>
        </p:spPr>
        <p:txBody>
          <a:bodyPr wrap="square" rtlCol="0">
            <a:spAutoFit/>
          </a:bodyPr>
          <a:lstStyle/>
          <a:p>
            <a:pPr algn="ctr"/>
            <a:r>
              <a:rPr lang="en-US" dirty="0"/>
              <a:t>Image: Natalie Portman in </a:t>
            </a:r>
            <a:r>
              <a:rPr lang="en-US" i="1" dirty="0"/>
              <a:t>Closer</a:t>
            </a:r>
            <a:r>
              <a:rPr lang="en-US" dirty="0"/>
              <a:t> (2004); Valentina </a:t>
            </a:r>
            <a:r>
              <a:rPr lang="en-US" dirty="0" err="1"/>
              <a:t>Ferragni</a:t>
            </a:r>
            <a:r>
              <a:rPr lang="en-US" dirty="0"/>
              <a:t> in the 2023 Valentine’s Day campaign for </a:t>
            </a:r>
            <a:r>
              <a:rPr lang="en-US" dirty="0" err="1"/>
              <a:t>Yamamay</a:t>
            </a:r>
            <a:r>
              <a:rPr lang="en-US" dirty="0"/>
              <a:t>; Deepika Padukone in the song “Lovely” from </a:t>
            </a:r>
            <a:r>
              <a:rPr lang="en-US" i="1" dirty="0"/>
              <a:t>Happy New Year</a:t>
            </a:r>
            <a:r>
              <a:rPr lang="en-US" dirty="0"/>
              <a:t> (2014); Jennifer Lopez in </a:t>
            </a:r>
            <a:r>
              <a:rPr lang="en-US" i="1" dirty="0"/>
              <a:t>Hustlers</a:t>
            </a:r>
            <a:r>
              <a:rPr lang="en-US" dirty="0"/>
              <a:t> (2019).</a:t>
            </a:r>
          </a:p>
        </p:txBody>
      </p:sp>
    </p:spTree>
    <p:extLst>
      <p:ext uri="{BB962C8B-B14F-4D97-AF65-F5344CB8AC3E}">
        <p14:creationId xmlns:p14="http://schemas.microsoft.com/office/powerpoint/2010/main" val="2668752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From construction worker to China's pole dance king">
            <a:hlinkClick r:id="" action="ppaction://media"/>
            <a:extLst>
              <a:ext uri="{FF2B5EF4-FFF2-40B4-BE49-F238E27FC236}">
                <a16:creationId xmlns:a16="http://schemas.microsoft.com/office/drawing/2014/main" id="{813371B8-23AE-5A3C-7BAC-4E308B3F824B}"/>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
        <p:nvSpPr>
          <p:cNvPr id="3" name="TextBox 2">
            <a:extLst>
              <a:ext uri="{FF2B5EF4-FFF2-40B4-BE49-F238E27FC236}">
                <a16:creationId xmlns:a16="http://schemas.microsoft.com/office/drawing/2014/main" id="{8BE5401D-E251-764A-1078-1542BDA05794}"/>
              </a:ext>
            </a:extLst>
          </p:cNvPr>
          <p:cNvSpPr txBox="1"/>
          <p:nvPr/>
        </p:nvSpPr>
        <p:spPr>
          <a:xfrm>
            <a:off x="1165852" y="6214533"/>
            <a:ext cx="9860295" cy="646331"/>
          </a:xfrm>
          <a:prstGeom prst="rect">
            <a:avLst/>
          </a:prstGeom>
          <a:noFill/>
        </p:spPr>
        <p:txBody>
          <a:bodyPr wrap="square" rtlCol="0">
            <a:spAutoFit/>
          </a:bodyPr>
          <a:lstStyle/>
          <a:p>
            <a:pPr algn="ctr"/>
            <a:r>
              <a:rPr lang="en-US" dirty="0"/>
              <a:t>Sun Jian discovered pole dancing online seven years ago, while working as a construction worker in the southern Chinese city of Guangzhou. Interview from 2019.</a:t>
            </a:r>
          </a:p>
        </p:txBody>
      </p:sp>
    </p:spTree>
    <p:extLst>
      <p:ext uri="{BB962C8B-B14F-4D97-AF65-F5344CB8AC3E}">
        <p14:creationId xmlns:p14="http://schemas.microsoft.com/office/powerpoint/2010/main" val="214561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15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7B7BB-237F-9ED8-4B33-AC030FA02976}"/>
              </a:ext>
            </a:extLst>
          </p:cNvPr>
          <p:cNvSpPr>
            <a:spLocks noGrp="1"/>
          </p:cNvSpPr>
          <p:nvPr>
            <p:ph type="title"/>
          </p:nvPr>
        </p:nvSpPr>
        <p:spPr>
          <a:xfrm>
            <a:off x="1024129" y="585216"/>
            <a:ext cx="3779085" cy="1499616"/>
          </a:xfrm>
        </p:spPr>
        <p:txBody>
          <a:bodyPr>
            <a:normAutofit/>
          </a:bodyPr>
          <a:lstStyle/>
          <a:p>
            <a:r>
              <a:rPr lang="en-US" dirty="0">
                <a:solidFill>
                  <a:srgbClr val="FFFFFF"/>
                </a:solidFill>
              </a:rPr>
              <a:t>Sex work</a:t>
            </a:r>
          </a:p>
        </p:txBody>
      </p:sp>
      <p:cxnSp>
        <p:nvCxnSpPr>
          <p:cNvPr id="17" name="Straight Connector 13">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8">
            <a:extLst>
              <a:ext uri="{FF2B5EF4-FFF2-40B4-BE49-F238E27FC236}">
                <a16:creationId xmlns:a16="http://schemas.microsoft.com/office/drawing/2014/main" id="{910A0D5A-E2B1-C387-8CC3-5B67B457DEE1}"/>
              </a:ext>
            </a:extLst>
          </p:cNvPr>
          <p:cNvSpPr>
            <a:spLocks noGrp="1"/>
          </p:cNvSpPr>
          <p:nvPr>
            <p:ph idx="1"/>
          </p:nvPr>
        </p:nvSpPr>
        <p:spPr>
          <a:xfrm>
            <a:off x="762000" y="1947078"/>
            <a:ext cx="4377158" cy="4910922"/>
          </a:xfrm>
        </p:spPr>
        <p:txBody>
          <a:bodyPr>
            <a:normAutofit fontScale="25000" lnSpcReduction="20000"/>
          </a:bodyPr>
          <a:lstStyle/>
          <a:p>
            <a:r>
              <a:rPr lang="en-US" sz="7200" dirty="0">
                <a:solidFill>
                  <a:srgbClr val="FFFFFF"/>
                </a:solidFill>
              </a:rPr>
              <a:t>Selling sex for money</a:t>
            </a:r>
          </a:p>
          <a:p>
            <a:r>
              <a:rPr lang="en-US" sz="7200" dirty="0">
                <a:solidFill>
                  <a:srgbClr val="FFFFFF"/>
                </a:solidFill>
              </a:rPr>
              <a:t>“Indoor” (brothels, home sex workers) and “street”</a:t>
            </a:r>
          </a:p>
          <a:p>
            <a:r>
              <a:rPr lang="en-US" sz="7200" dirty="0">
                <a:solidFill>
                  <a:srgbClr val="FFFFFF"/>
                </a:solidFill>
              </a:rPr>
              <a:t>Many sex workers are:</a:t>
            </a:r>
          </a:p>
          <a:p>
            <a:pPr lvl="1">
              <a:buClr>
                <a:schemeClr val="bg1"/>
              </a:buClr>
            </a:pPr>
            <a:r>
              <a:rPr lang="en-US" sz="4800" dirty="0">
                <a:solidFill>
                  <a:srgbClr val="FFFFFF"/>
                </a:solidFill>
              </a:rPr>
              <a:t>Under-age when they begin</a:t>
            </a:r>
          </a:p>
          <a:p>
            <a:pPr lvl="1">
              <a:buClr>
                <a:schemeClr val="bg1"/>
              </a:buClr>
            </a:pPr>
            <a:r>
              <a:rPr lang="en-US" sz="4800" dirty="0">
                <a:solidFill>
                  <a:srgbClr val="FFFFFF"/>
                </a:solidFill>
              </a:rPr>
              <a:t>Immigrants (sometimes trafficked)</a:t>
            </a:r>
          </a:p>
          <a:p>
            <a:pPr lvl="1">
              <a:buClr>
                <a:schemeClr val="bg1"/>
              </a:buClr>
            </a:pPr>
            <a:r>
              <a:rPr lang="en-US" sz="4800" dirty="0">
                <a:solidFill>
                  <a:srgbClr val="FFFFFF"/>
                </a:solidFill>
              </a:rPr>
              <a:t>Subjected to serious violence, abuse and/or rape</a:t>
            </a:r>
          </a:p>
          <a:p>
            <a:pPr lvl="1">
              <a:buClr>
                <a:schemeClr val="bg1"/>
              </a:buClr>
            </a:pPr>
            <a:r>
              <a:rPr lang="en-US" sz="4800" dirty="0">
                <a:solidFill>
                  <a:srgbClr val="FFFFFF"/>
                </a:solidFill>
              </a:rPr>
              <a:t>Controlled by pimps</a:t>
            </a:r>
          </a:p>
          <a:p>
            <a:r>
              <a:rPr lang="en-US" sz="7200" dirty="0">
                <a:solidFill>
                  <a:schemeClr val="bg1"/>
                </a:solidFill>
              </a:rPr>
              <a:t>Dominant legal approach: Prohibition</a:t>
            </a:r>
          </a:p>
          <a:p>
            <a:pPr lvl="1">
              <a:buClr>
                <a:schemeClr val="bg1"/>
              </a:buClr>
              <a:buFont typeface="Arial" panose="020B0604020202020204" pitchFamily="34" charset="0"/>
              <a:buChar char="•"/>
            </a:pPr>
            <a:r>
              <a:rPr lang="en-GB" sz="4800" dirty="0">
                <a:solidFill>
                  <a:schemeClr val="bg1"/>
                </a:solidFill>
                <a:effectLst/>
                <a:ea typeface="Calibri" panose="020F0502020204030204" pitchFamily="34" charset="0"/>
                <a:cs typeface="Times New Roman" panose="02020603050405020304" pitchFamily="18" charset="0"/>
              </a:rPr>
              <a:t>Full criminalisation (e.g. Russia, South Africa, US)</a:t>
            </a:r>
          </a:p>
          <a:p>
            <a:pPr lvl="1">
              <a:buClr>
                <a:schemeClr val="bg1"/>
              </a:buClr>
              <a:buFont typeface="Arial" panose="020B0604020202020204" pitchFamily="34" charset="0"/>
              <a:buChar char="•"/>
            </a:pPr>
            <a:r>
              <a:rPr lang="en-GB" sz="4800" dirty="0">
                <a:solidFill>
                  <a:schemeClr val="bg1"/>
                </a:solidFill>
                <a:effectLst/>
                <a:ea typeface="Calibri" panose="020F0502020204030204" pitchFamily="34" charset="0"/>
                <a:cs typeface="Times New Roman" panose="02020603050405020304" pitchFamily="18" charset="0"/>
              </a:rPr>
              <a:t>Partial </a:t>
            </a:r>
            <a:r>
              <a:rPr lang="en-GB" sz="4800" dirty="0" err="1">
                <a:solidFill>
                  <a:schemeClr val="bg1"/>
                </a:solidFill>
                <a:effectLst/>
                <a:ea typeface="Calibri" panose="020F0502020204030204" pitchFamily="34" charset="0"/>
                <a:cs typeface="Times New Roman" panose="02020603050405020304" pitchFamily="18" charset="0"/>
              </a:rPr>
              <a:t>decriminatlisation</a:t>
            </a:r>
            <a:r>
              <a:rPr lang="en-GB" sz="4800" dirty="0">
                <a:solidFill>
                  <a:schemeClr val="bg1"/>
                </a:solidFill>
                <a:effectLst/>
                <a:ea typeface="Calibri" panose="020F0502020204030204" pitchFamily="34" charset="0"/>
                <a:cs typeface="Times New Roman" panose="02020603050405020304" pitchFamily="18" charset="0"/>
              </a:rPr>
              <a:t> (e.g. UK and France)</a:t>
            </a:r>
          </a:p>
          <a:p>
            <a:pPr lvl="1">
              <a:buClr>
                <a:schemeClr val="bg1"/>
              </a:buClr>
              <a:buFont typeface="Arial" panose="020B0604020202020204" pitchFamily="34" charset="0"/>
              <a:buChar char="•"/>
            </a:pPr>
            <a:r>
              <a:rPr lang="en-GB" sz="4800" dirty="0">
                <a:solidFill>
                  <a:schemeClr val="bg1"/>
                </a:solidFill>
                <a:effectLst/>
                <a:ea typeface="Calibri" panose="020F0502020204030204" pitchFamily="34" charset="0"/>
                <a:cs typeface="Times New Roman" panose="02020603050405020304" pitchFamily="18" charset="0"/>
              </a:rPr>
              <a:t>Swedish/Nordic model (criminalising the consumer)</a:t>
            </a:r>
          </a:p>
          <a:p>
            <a:pPr lvl="1">
              <a:buClr>
                <a:schemeClr val="bg1"/>
              </a:buClr>
              <a:buFont typeface="Arial" panose="020B0604020202020204" pitchFamily="34" charset="0"/>
              <a:buChar char="•"/>
            </a:pPr>
            <a:r>
              <a:rPr lang="en-GB" sz="4800" dirty="0">
                <a:solidFill>
                  <a:schemeClr val="bg1"/>
                </a:solidFill>
                <a:effectLst/>
                <a:ea typeface="Calibri" panose="020F0502020204030204" pitchFamily="34" charset="0"/>
                <a:cs typeface="Times New Roman" panose="02020603050405020304" pitchFamily="18" charset="0"/>
              </a:rPr>
              <a:t>Legalisation – “Backdoor criminalisation” (e.g. the Netherlands)</a:t>
            </a:r>
            <a:endParaRPr lang="en-US" sz="4800" dirty="0">
              <a:solidFill>
                <a:srgbClr val="FFFFFF"/>
              </a:solidFill>
            </a:endParaRPr>
          </a:p>
          <a:p>
            <a:r>
              <a:rPr lang="en-US" sz="7200" dirty="0">
                <a:solidFill>
                  <a:srgbClr val="FFFFFF"/>
                </a:solidFill>
              </a:rPr>
              <a:t>Driving sex work underground does not protect sex workers</a:t>
            </a:r>
          </a:p>
          <a:p>
            <a:r>
              <a:rPr lang="en-US" sz="7200" dirty="0">
                <a:solidFill>
                  <a:srgbClr val="FFFFFF"/>
                </a:solidFill>
              </a:rPr>
              <a:t>What do sex workers want? </a:t>
            </a:r>
            <a:r>
              <a:rPr lang="en-US" sz="7200" dirty="0" err="1">
                <a:solidFill>
                  <a:srgbClr val="FFFFFF"/>
                </a:solidFill>
              </a:rPr>
              <a:t>Decriminalisation</a:t>
            </a:r>
            <a:r>
              <a:rPr lang="en-US" sz="7200" dirty="0">
                <a:solidFill>
                  <a:srgbClr val="FFFFFF"/>
                </a:solidFill>
              </a:rPr>
              <a:t> (e.g. New Zealand)</a:t>
            </a:r>
          </a:p>
        </p:txBody>
      </p:sp>
      <p:pic>
        <p:nvPicPr>
          <p:cNvPr id="5" name="Content Placeholder 4" descr="A picture containing text, sign&#10;&#10;Description automatically generated">
            <a:extLst>
              <a:ext uri="{FF2B5EF4-FFF2-40B4-BE49-F238E27FC236}">
                <a16:creationId xmlns:a16="http://schemas.microsoft.com/office/drawing/2014/main" id="{662CB80D-CBE3-D370-937E-C358D2B262C0}"/>
              </a:ext>
            </a:extLst>
          </p:cNvPr>
          <p:cNvPicPr>
            <a:picLocks noChangeAspect="1"/>
          </p:cNvPicPr>
          <p:nvPr/>
        </p:nvPicPr>
        <p:blipFill rotWithShape="1">
          <a:blip r:embed="rId2"/>
          <a:srcRect l="23726" r="18564"/>
          <a:stretch/>
        </p:blipFill>
        <p:spPr>
          <a:xfrm>
            <a:off x="6096000" y="640080"/>
            <a:ext cx="5455921" cy="5577840"/>
          </a:xfrm>
          <a:prstGeom prst="rect">
            <a:avLst/>
          </a:prstGeom>
        </p:spPr>
      </p:pic>
    </p:spTree>
    <p:extLst>
      <p:ext uri="{BB962C8B-B14F-4D97-AF65-F5344CB8AC3E}">
        <p14:creationId xmlns:p14="http://schemas.microsoft.com/office/powerpoint/2010/main" val="3655859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What do sex workers want? | Juno Mac | TEDxEastEnd">
            <a:hlinkClick r:id="" action="ppaction://media"/>
            <a:extLst>
              <a:ext uri="{FF2B5EF4-FFF2-40B4-BE49-F238E27FC236}">
                <a16:creationId xmlns:a16="http://schemas.microsoft.com/office/drawing/2014/main" id="{C8487F91-4F29-FC4B-0402-0AC715F1A931}"/>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
        <p:nvSpPr>
          <p:cNvPr id="3" name="TextBox 2">
            <a:extLst>
              <a:ext uri="{FF2B5EF4-FFF2-40B4-BE49-F238E27FC236}">
                <a16:creationId xmlns:a16="http://schemas.microsoft.com/office/drawing/2014/main" id="{30F9DA78-F1D0-051A-EF37-CD9325D822A8}"/>
              </a:ext>
            </a:extLst>
          </p:cNvPr>
          <p:cNvSpPr txBox="1"/>
          <p:nvPr/>
        </p:nvSpPr>
        <p:spPr>
          <a:xfrm>
            <a:off x="2633472" y="6303695"/>
            <a:ext cx="8262711" cy="646331"/>
          </a:xfrm>
          <a:prstGeom prst="rect">
            <a:avLst/>
          </a:prstGeom>
          <a:noFill/>
        </p:spPr>
        <p:txBody>
          <a:bodyPr wrap="none" rtlCol="0">
            <a:spAutoFit/>
          </a:bodyPr>
          <a:lstStyle/>
          <a:p>
            <a:r>
              <a:rPr lang="en-GB" i="0" u="none" strike="noStrike" dirty="0">
                <a:solidFill>
                  <a:srgbClr val="0F0F0F"/>
                </a:solidFill>
                <a:effectLst/>
              </a:rPr>
              <a:t>What do sex workers want? Juno Mac for </a:t>
            </a:r>
            <a:r>
              <a:rPr lang="en-GB" i="0" u="none" strike="noStrike" dirty="0" err="1">
                <a:solidFill>
                  <a:srgbClr val="0F0F0F"/>
                </a:solidFill>
                <a:effectLst/>
              </a:rPr>
              <a:t>TEDxEastEnd</a:t>
            </a:r>
            <a:r>
              <a:rPr lang="en-GB" i="0" u="none" strike="noStrike" dirty="0">
                <a:solidFill>
                  <a:srgbClr val="0F0F0F"/>
                </a:solidFill>
                <a:effectLst/>
              </a:rPr>
              <a:t> in 2016 (from 12:25” to 14:12”)</a:t>
            </a:r>
          </a:p>
          <a:p>
            <a:endParaRPr lang="en-US" dirty="0"/>
          </a:p>
        </p:txBody>
      </p:sp>
    </p:spTree>
    <p:extLst>
      <p:ext uri="{BB962C8B-B14F-4D97-AF65-F5344CB8AC3E}">
        <p14:creationId xmlns:p14="http://schemas.microsoft.com/office/powerpoint/2010/main" val="3945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DFDA1A-4333-5CDB-B889-B1FE79777082}"/>
              </a:ext>
            </a:extLst>
          </p:cNvPr>
          <p:cNvSpPr>
            <a:spLocks noGrp="1"/>
          </p:cNvSpPr>
          <p:nvPr>
            <p:ph type="title"/>
          </p:nvPr>
        </p:nvSpPr>
        <p:spPr>
          <a:xfrm>
            <a:off x="573024" y="4608575"/>
            <a:ext cx="5242560" cy="1765715"/>
          </a:xfrm>
        </p:spPr>
        <p:txBody>
          <a:bodyPr>
            <a:normAutofit/>
          </a:bodyPr>
          <a:lstStyle/>
          <a:p>
            <a:pPr algn="r"/>
            <a:r>
              <a:rPr lang="en-US" sz="4400" dirty="0">
                <a:solidFill>
                  <a:srgbClr val="FFFFFF"/>
                </a:solidFill>
              </a:rPr>
              <a:t>agency / coercion</a:t>
            </a:r>
          </a:p>
        </p:txBody>
      </p:sp>
      <p:pic>
        <p:nvPicPr>
          <p:cNvPr id="10" name="Content Placeholder 9" descr="A picture containing diagram&#10;&#10;Description automatically generated">
            <a:extLst>
              <a:ext uri="{FF2B5EF4-FFF2-40B4-BE49-F238E27FC236}">
                <a16:creationId xmlns:a16="http://schemas.microsoft.com/office/drawing/2014/main" id="{7ADF6EE9-07F0-1634-81A2-C96F491E0A66}"/>
              </a:ext>
            </a:extLst>
          </p:cNvPr>
          <p:cNvPicPr>
            <a:picLocks noChangeAspect="1"/>
          </p:cNvPicPr>
          <p:nvPr/>
        </p:nvPicPr>
        <p:blipFill rotWithShape="1">
          <a:blip r:embed="rId2"/>
          <a:srcRect t="4892" b="4896"/>
          <a:stretch/>
        </p:blipFill>
        <p:spPr>
          <a:xfrm>
            <a:off x="327547" y="321733"/>
            <a:ext cx="5688020" cy="3899748"/>
          </a:xfrm>
          <a:prstGeom prst="rect">
            <a:avLst/>
          </a:prstGeom>
        </p:spPr>
      </p:pic>
      <p:sp>
        <p:nvSpPr>
          <p:cNvPr id="26" name="Rectangle 25">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6A3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C37C79CA-B3EE-0906-BA77-D0EF8DD47DD1}"/>
              </a:ext>
            </a:extLst>
          </p:cNvPr>
          <p:cNvSpPr>
            <a:spLocks noGrp="1"/>
          </p:cNvSpPr>
          <p:nvPr>
            <p:ph idx="1"/>
          </p:nvPr>
        </p:nvSpPr>
        <p:spPr>
          <a:xfrm>
            <a:off x="6516547" y="708660"/>
            <a:ext cx="5102429" cy="5665630"/>
          </a:xfrm>
        </p:spPr>
        <p:txBody>
          <a:bodyPr anchor="ctr">
            <a:normAutofit fontScale="92500" lnSpcReduction="10000"/>
          </a:bodyPr>
          <a:lstStyle/>
          <a:p>
            <a:r>
              <a:rPr lang="en-US" sz="1900" dirty="0">
                <a:solidFill>
                  <a:srgbClr val="FFFFFF"/>
                </a:solidFill>
              </a:rPr>
              <a:t>Growth of movements worldwide challenging sexual harassment and male power, e.g. #MeToo </a:t>
            </a:r>
          </a:p>
          <a:p>
            <a:r>
              <a:rPr lang="en-US" sz="1900" dirty="0">
                <a:solidFill>
                  <a:srgbClr val="FFFFFF"/>
                </a:solidFill>
              </a:rPr>
              <a:t>Urgent legislating to define consent and coercion (e.g. campus sexual ethics)</a:t>
            </a:r>
          </a:p>
          <a:p>
            <a:r>
              <a:rPr lang="en-US" sz="1900" dirty="0">
                <a:solidFill>
                  <a:srgbClr val="FFFFFF"/>
                </a:solidFill>
              </a:rPr>
              <a:t>Huge growth in pornography and ease of access, just when, in some countries, pornography is becoming the only form of sex education</a:t>
            </a:r>
          </a:p>
          <a:p>
            <a:r>
              <a:rPr lang="en-US" sz="1900" dirty="0">
                <a:solidFill>
                  <a:srgbClr val="FFFFFF"/>
                </a:solidFill>
              </a:rPr>
              <a:t>This is problematic for a number of reasons:</a:t>
            </a:r>
          </a:p>
          <a:p>
            <a:pPr lvl="1">
              <a:buClr>
                <a:schemeClr val="bg1"/>
              </a:buClr>
              <a:buFont typeface="Arial" panose="020B0604020202020204" pitchFamily="34" charset="0"/>
              <a:buChar char="•"/>
            </a:pPr>
            <a:r>
              <a:rPr lang="en-US" sz="1900" dirty="0">
                <a:solidFill>
                  <a:srgbClr val="FFFFFF"/>
                </a:solidFill>
              </a:rPr>
              <a:t>Sex is becoming a ‘mechanical’ activity, often involving violence as a means for pleasure</a:t>
            </a:r>
          </a:p>
          <a:p>
            <a:pPr lvl="1">
              <a:buClr>
                <a:schemeClr val="bg1"/>
              </a:buClr>
              <a:buFont typeface="Arial" panose="020B0604020202020204" pitchFamily="34" charset="0"/>
              <a:buChar char="•"/>
            </a:pPr>
            <a:r>
              <a:rPr lang="en-US" sz="1900" dirty="0">
                <a:solidFill>
                  <a:srgbClr val="FFFFFF"/>
                </a:solidFill>
              </a:rPr>
              <a:t>“</a:t>
            </a:r>
            <a:r>
              <a:rPr lang="en-US" sz="1900" i="1" dirty="0">
                <a:solidFill>
                  <a:srgbClr val="FFFFFF"/>
                </a:solidFill>
              </a:rPr>
              <a:t>We shouldn’t have to know ourselves in order to be safe from violence</a:t>
            </a:r>
            <a:r>
              <a:rPr lang="en-US" sz="1900" dirty="0">
                <a:solidFill>
                  <a:srgbClr val="FFFFFF"/>
                </a:solidFill>
              </a:rPr>
              <a:t>.” (Angel 2021, 40)</a:t>
            </a:r>
          </a:p>
          <a:p>
            <a:r>
              <a:rPr lang="en-US" sz="1900" dirty="0">
                <a:solidFill>
                  <a:srgbClr val="FFFFFF"/>
                </a:solidFill>
              </a:rPr>
              <a:t>Rise of </a:t>
            </a:r>
            <a:r>
              <a:rPr lang="en-US" sz="1900" dirty="0" err="1">
                <a:solidFill>
                  <a:srgbClr val="FFFFFF"/>
                </a:solidFill>
              </a:rPr>
              <a:t>incels</a:t>
            </a:r>
            <a:r>
              <a:rPr lang="en-US" sz="1900" dirty="0">
                <a:solidFill>
                  <a:srgbClr val="FFFFFF"/>
                </a:solidFill>
              </a:rPr>
              <a:t> (involuntary celibates), understood by feminists as embodying misogynistic entitlement and “</a:t>
            </a:r>
            <a:r>
              <a:rPr lang="en-US" sz="1900" i="1" dirty="0">
                <a:solidFill>
                  <a:srgbClr val="FFFFFF"/>
                </a:solidFill>
              </a:rPr>
              <a:t>the violence that erupts when the entitlement is thwarted</a:t>
            </a:r>
            <a:r>
              <a:rPr lang="en-US" sz="1900" dirty="0">
                <a:solidFill>
                  <a:srgbClr val="FFFFFF"/>
                </a:solidFill>
              </a:rPr>
              <a:t>.” (Srinivasan 2021, 93)</a:t>
            </a:r>
          </a:p>
          <a:p>
            <a:endParaRPr lang="en-US" sz="1900" dirty="0">
              <a:solidFill>
                <a:srgbClr val="FFFFFF"/>
              </a:solidFill>
            </a:endParaRPr>
          </a:p>
          <a:p>
            <a:r>
              <a:rPr lang="en-US" sz="1200" dirty="0">
                <a:solidFill>
                  <a:srgbClr val="FFFFFF"/>
                </a:solidFill>
              </a:rPr>
              <a:t>N.B. The surtitle from the Teen Vogue article pictured on the left stated: What it [consent] looks like, what it sounds like, how to give it and how to get it.</a:t>
            </a:r>
          </a:p>
          <a:p>
            <a:endParaRPr lang="en-US" dirty="0">
              <a:solidFill>
                <a:srgbClr val="FFFFFF"/>
              </a:solidFill>
            </a:endParaRPr>
          </a:p>
        </p:txBody>
      </p:sp>
    </p:spTree>
    <p:extLst>
      <p:ext uri="{BB962C8B-B14F-4D97-AF65-F5344CB8AC3E}">
        <p14:creationId xmlns:p14="http://schemas.microsoft.com/office/powerpoint/2010/main" val="349729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C57951-3460-929A-88F5-02E28B6AFA3C}"/>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The right to sex and The politics of desire</a:t>
            </a:r>
          </a:p>
        </p:txBody>
      </p:sp>
      <p:pic>
        <p:nvPicPr>
          <p:cNvPr id="5" name="Content Placeholder 4" descr="A picture containing text, clothing, swimsuit, posing&#10;&#10;Description automatically generated">
            <a:extLst>
              <a:ext uri="{FF2B5EF4-FFF2-40B4-BE49-F238E27FC236}">
                <a16:creationId xmlns:a16="http://schemas.microsoft.com/office/drawing/2014/main" id="{6D78E1EA-5D10-7821-E26D-8720A635427D}"/>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922967A-C21F-308B-2815-EFF76C7FC4BC}"/>
              </a:ext>
            </a:extLst>
          </p:cNvPr>
          <p:cNvSpPr>
            <a:spLocks noGrp="1"/>
          </p:cNvSpPr>
          <p:nvPr>
            <p:ph idx="1"/>
          </p:nvPr>
        </p:nvSpPr>
        <p:spPr>
          <a:xfrm>
            <a:off x="8029319" y="917724"/>
            <a:ext cx="3424739" cy="5474558"/>
          </a:xfrm>
        </p:spPr>
        <p:txBody>
          <a:bodyPr anchor="ctr">
            <a:normAutofit lnSpcReduction="10000"/>
          </a:bodyPr>
          <a:lstStyle/>
          <a:p>
            <a:r>
              <a:rPr lang="en-US" sz="1800" dirty="0">
                <a:solidFill>
                  <a:srgbClr val="FFFFFF"/>
                </a:solidFill>
              </a:rPr>
              <a:t>In a 2018 essay for LRB, Srinivasan asks whether anyone has the right to sex?</a:t>
            </a:r>
          </a:p>
          <a:p>
            <a:r>
              <a:rPr lang="en-US" sz="1800" dirty="0">
                <a:solidFill>
                  <a:srgbClr val="FFFFFF"/>
                </a:solidFill>
              </a:rPr>
              <a:t>She explores how men’s and women’s sexual and romantic desires are shaped</a:t>
            </a:r>
          </a:p>
          <a:p>
            <a:r>
              <a:rPr lang="en-US" sz="1800" dirty="0">
                <a:solidFill>
                  <a:srgbClr val="FFFFFF"/>
                </a:solidFill>
              </a:rPr>
              <a:t>“</a:t>
            </a:r>
            <a:r>
              <a:rPr lang="en-US" sz="1800" i="1" dirty="0">
                <a:solidFill>
                  <a:srgbClr val="FFFFFF"/>
                </a:solidFill>
              </a:rPr>
              <a:t>The question​, then, is how to dwell in the ambivalent place where we acknowledge that no one is obligated to desire anyone else, that no one has a right to be desired, but also that who is desired and who isn’t is a political question, a question usually answered by more general patterns of domination and exclusion</a:t>
            </a:r>
            <a:r>
              <a:rPr lang="en-US" sz="1800" dirty="0">
                <a:solidFill>
                  <a:srgbClr val="FFFFFF"/>
                </a:solidFill>
              </a:rPr>
              <a:t>.” (Srinivasan 2021, 90)</a:t>
            </a:r>
          </a:p>
          <a:p>
            <a:r>
              <a:rPr lang="en-US" sz="1800" dirty="0">
                <a:solidFill>
                  <a:srgbClr val="FFFFFF"/>
                </a:solidFill>
              </a:rPr>
              <a:t>The very idea of fixed sexual preference is political!</a:t>
            </a:r>
          </a:p>
          <a:p>
            <a:endParaRPr lang="en-US" sz="1800" dirty="0">
              <a:solidFill>
                <a:srgbClr val="FFFFFF"/>
              </a:solidFill>
            </a:endParaRPr>
          </a:p>
          <a:p>
            <a:r>
              <a:rPr lang="en-US" sz="1200" dirty="0">
                <a:solidFill>
                  <a:srgbClr val="FFFFFF"/>
                </a:solidFill>
              </a:rPr>
              <a:t>Image: Love Island UK contestants (2022 edition)</a:t>
            </a:r>
          </a:p>
        </p:txBody>
      </p:sp>
    </p:spTree>
    <p:extLst>
      <p:ext uri="{BB962C8B-B14F-4D97-AF65-F5344CB8AC3E}">
        <p14:creationId xmlns:p14="http://schemas.microsoft.com/office/powerpoint/2010/main" val="7666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50" name="Straight Connector 3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52" name="Rectangle 4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818982-6357-71F7-4487-A09B1EA1F524}"/>
              </a:ext>
            </a:extLst>
          </p:cNvPr>
          <p:cNvSpPr txBox="1"/>
          <p:nvPr/>
        </p:nvSpPr>
        <p:spPr>
          <a:xfrm>
            <a:off x="4219802" y="1045600"/>
            <a:ext cx="7006998" cy="3370634"/>
          </a:xfrm>
          <a:prstGeom prst="rect">
            <a:avLst/>
          </a:prstGeom>
        </p:spPr>
        <p:txBody>
          <a:bodyPr vert="horz" lIns="45720" tIns="45720" rIns="45720" bIns="45720" rtlCol="0" anchor="b">
            <a:normAutofit/>
          </a:bodyPr>
          <a:lstStyle/>
          <a:p>
            <a:pPr defTabSz="914400">
              <a:lnSpc>
                <a:spcPct val="90000"/>
              </a:lnSpc>
              <a:spcAft>
                <a:spcPts val="600"/>
              </a:spcAft>
              <a:buClr>
                <a:schemeClr val="accent1"/>
              </a:buClr>
            </a:pPr>
            <a:r>
              <a:rPr lang="en-US" sz="2000" dirty="0"/>
              <a:t>“</a:t>
            </a:r>
            <a:r>
              <a:rPr lang="en-GB" sz="2000" b="0" i="0" u="none" strike="noStrike" dirty="0">
                <a:effectLst/>
              </a:rPr>
              <a:t>But the fact is that our sexual preferences can and do alter, sometimes under the operation of our own wills – not automatically, but not impossibly either. What’s more, sexual desire doesn’t always neatly conform to our own sense of it, as generations of gay men and women can attest. Desire can take us by surprise, leading us somewhere we hadn’t imagined we would ever go, or towards someone we never thought we would lust after, or love. In the very best cases, the cases that perhaps ground our best hope, desire can cut against what politics has chosen for us, and choose for itself</a:t>
            </a:r>
            <a:r>
              <a:rPr lang="en-US" sz="2000" b="1" dirty="0">
                <a:effectLst/>
              </a:rPr>
              <a:t>.</a:t>
            </a:r>
            <a:r>
              <a:rPr lang="en-US" sz="2000" dirty="0">
                <a:effectLst/>
              </a:rPr>
              <a:t>” (</a:t>
            </a:r>
            <a:r>
              <a:rPr lang="en-US" sz="2000" dirty="0"/>
              <a:t>Srinivasan 2021, </a:t>
            </a:r>
            <a:r>
              <a:rPr lang="en-US" sz="2000" dirty="0">
                <a:effectLst/>
              </a:rPr>
              <a:t>156-7).</a:t>
            </a:r>
          </a:p>
        </p:txBody>
      </p:sp>
      <p:cxnSp>
        <p:nvCxnSpPr>
          <p:cNvPr id="53" name="Straight Connector 4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44225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19C7-EFBC-2AA1-D9B7-85FE779AA29B}"/>
              </a:ext>
            </a:extLst>
          </p:cNvPr>
          <p:cNvSpPr>
            <a:spLocks noGrp="1"/>
          </p:cNvSpPr>
          <p:nvPr>
            <p:ph type="title"/>
          </p:nvPr>
        </p:nvSpPr>
        <p:spPr>
          <a:xfrm>
            <a:off x="1024128" y="585216"/>
            <a:ext cx="8018272" cy="1499616"/>
          </a:xfrm>
        </p:spPr>
        <p:txBody>
          <a:bodyPr>
            <a:normAutofit/>
          </a:bodyPr>
          <a:lstStyle/>
          <a:p>
            <a:r>
              <a:rPr lang="en-US" dirty="0"/>
              <a:t>TOPIC 4 : Readings for seminars</a:t>
            </a:r>
          </a:p>
        </p:txBody>
      </p:sp>
      <p:sp>
        <p:nvSpPr>
          <p:cNvPr id="3" name="Content Placeholder 2">
            <a:extLst>
              <a:ext uri="{FF2B5EF4-FFF2-40B4-BE49-F238E27FC236}">
                <a16:creationId xmlns:a16="http://schemas.microsoft.com/office/drawing/2014/main" id="{856D357B-637E-F27C-BAB2-7124F29E751B}"/>
              </a:ext>
            </a:extLst>
          </p:cNvPr>
          <p:cNvSpPr>
            <a:spLocks noGrp="1"/>
          </p:cNvSpPr>
          <p:nvPr>
            <p:ph idx="1"/>
          </p:nvPr>
        </p:nvSpPr>
        <p:spPr>
          <a:xfrm>
            <a:off x="1024128" y="2286000"/>
            <a:ext cx="8018271" cy="4023360"/>
          </a:xfrm>
        </p:spPr>
        <p:txBody>
          <a:bodyPr>
            <a:normAutofit/>
          </a:bodyPr>
          <a:lstStyle/>
          <a:p>
            <a:pPr marL="0" indent="0">
              <a:buNone/>
            </a:pPr>
            <a:r>
              <a:rPr lang="en-US" sz="1400" b="1" dirty="0"/>
              <a:t>CORE READING</a:t>
            </a:r>
          </a:p>
          <a:p>
            <a:pPr marL="173736" lvl="1" indent="0">
              <a:buNone/>
            </a:pPr>
            <a:r>
              <a:rPr lang="en-US" sz="1400" dirty="0" err="1"/>
              <a:t>Kimberlé</a:t>
            </a:r>
            <a:r>
              <a:rPr lang="en-US" sz="1400" dirty="0"/>
              <a:t> Williams Crenshaw (2019) I Believe I Can Lie. R. Kelly's symphony of serial abuse decoded. </a:t>
            </a:r>
            <a:r>
              <a:rPr lang="en-US" sz="1400" i="1" dirty="0"/>
              <a:t>The </a:t>
            </a:r>
            <a:r>
              <a:rPr lang="en-US" sz="1400" i="1" dirty="0" err="1"/>
              <a:t>Buffler</a:t>
            </a:r>
            <a:r>
              <a:rPr lang="en-US" sz="1400" dirty="0"/>
              <a:t>. </a:t>
            </a:r>
          </a:p>
          <a:p>
            <a:pPr marL="173736" lvl="1" indent="0">
              <a:buNone/>
            </a:pPr>
            <a:r>
              <a:rPr lang="en-US" sz="1400" dirty="0"/>
              <a:t>Elena </a:t>
            </a:r>
            <a:r>
              <a:rPr lang="en-US" sz="1400" dirty="0" err="1"/>
              <a:t>Zambelli</a:t>
            </a:r>
            <a:r>
              <a:rPr lang="en-US" sz="1400" dirty="0"/>
              <a:t> (2022) “Women Selling Sex,” in </a:t>
            </a:r>
            <a:r>
              <a:rPr lang="en-US" sz="1400" i="1" dirty="0" err="1"/>
              <a:t>Sexscapes</a:t>
            </a:r>
            <a:r>
              <a:rPr lang="en-US" sz="1400" i="1" dirty="0"/>
              <a:t> of Pleasure : Women, Sexuality and the Whore Stigma in Italy</a:t>
            </a:r>
            <a:r>
              <a:rPr lang="en-US" sz="1400" dirty="0"/>
              <a:t>. New York and Oxford: </a:t>
            </a:r>
            <a:r>
              <a:rPr lang="en-US" sz="1400" dirty="0" err="1"/>
              <a:t>Berghahn</a:t>
            </a:r>
            <a:r>
              <a:rPr lang="en-US" sz="1400" dirty="0"/>
              <a:t> Books, pp. 102-26.</a:t>
            </a:r>
          </a:p>
          <a:p>
            <a:pPr marL="173736" lvl="1" indent="0">
              <a:buNone/>
            </a:pPr>
            <a:r>
              <a:rPr lang="en-US" sz="1400" dirty="0"/>
              <a:t>Amia Srinivasan (2021) “The right to sex,” in </a:t>
            </a:r>
            <a:r>
              <a:rPr lang="en-US" sz="1400" i="1" dirty="0"/>
              <a:t>The Right to Sex</a:t>
            </a:r>
            <a:r>
              <a:rPr lang="en-US" sz="1400" dirty="0"/>
              <a:t>. London: Bloomsbury Publishing, pp. 73-94.</a:t>
            </a:r>
          </a:p>
          <a:p>
            <a:pPr marL="0" indent="0">
              <a:buNone/>
            </a:pPr>
            <a:r>
              <a:rPr lang="en-US" sz="1400" b="1" dirty="0"/>
              <a:t>ADDITIONAL READING</a:t>
            </a:r>
          </a:p>
          <a:p>
            <a:pPr marL="173736" lvl="1" indent="0">
              <a:buNone/>
            </a:pPr>
            <a:r>
              <a:rPr lang="en-US" sz="1400" dirty="0"/>
              <a:t>Karen Boyle (2014) “Feminism and Pornography,” in Evans et al (Eds.), </a:t>
            </a:r>
            <a:r>
              <a:rPr lang="en-US" sz="1400" i="1" dirty="0"/>
              <a:t>The SAGE Handbook of Feminist Theory</a:t>
            </a:r>
            <a:r>
              <a:rPr lang="en-US" sz="1400" dirty="0"/>
              <a:t>. London: Sage.</a:t>
            </a:r>
          </a:p>
          <a:p>
            <a:pPr marL="173736" lvl="1" indent="0">
              <a:buNone/>
            </a:pPr>
            <a:r>
              <a:rPr lang="en-US" sz="1400" dirty="0"/>
              <a:t>Joanna Bourke (2022) “Shame,” in </a:t>
            </a:r>
            <a:r>
              <a:rPr lang="en-US" sz="1400" i="1" dirty="0"/>
              <a:t>Disgrace: Global Reflections on Sexual Violence</a:t>
            </a:r>
            <a:r>
              <a:rPr lang="en-US" sz="1400" dirty="0"/>
              <a:t>. London: </a:t>
            </a:r>
            <a:r>
              <a:rPr lang="en-US" sz="1400" dirty="0" err="1"/>
              <a:t>Reaktion</a:t>
            </a:r>
            <a:r>
              <a:rPr lang="en-US" sz="1400" dirty="0"/>
              <a:t> Books, pp. 22-39.</a:t>
            </a:r>
          </a:p>
          <a:p>
            <a:pPr marL="173736" lvl="1" indent="0">
              <a:buNone/>
            </a:pPr>
            <a:r>
              <a:rPr lang="en-US" sz="1400" dirty="0"/>
              <a:t>Amia Srinivasan (2021) “Talking to my students about porn,” in </a:t>
            </a:r>
            <a:r>
              <a:rPr lang="en-US" sz="1400" i="1" dirty="0"/>
              <a:t>The Right to Sex</a:t>
            </a:r>
            <a:r>
              <a:rPr lang="en-US" sz="1400" dirty="0"/>
              <a:t>. London: Bloomsbury Publishing, pp. 33-71. </a:t>
            </a:r>
          </a:p>
          <a:p>
            <a:pPr marL="173736" lvl="1" indent="0">
              <a:buNone/>
            </a:pPr>
            <a:r>
              <a:rPr lang="en-US" sz="1400" dirty="0"/>
              <a:t>Amia Srinivasan (2021) “Coda: The Politics of Desire,” in </a:t>
            </a:r>
            <a:r>
              <a:rPr lang="en-US" sz="1400" i="1" dirty="0"/>
              <a:t>The Right to Sex</a:t>
            </a:r>
            <a:r>
              <a:rPr lang="en-US" sz="1400" dirty="0"/>
              <a:t>. London: Bloomsbury Publishing, pp. 93-122. </a:t>
            </a:r>
          </a:p>
          <a:p>
            <a:pPr marL="173736" lvl="1" indent="0">
              <a:buNone/>
            </a:pPr>
            <a:r>
              <a:rPr lang="en-US" sz="1400" dirty="0"/>
              <a:t>Elaine Blair (2022) Questioning Desire. </a:t>
            </a:r>
            <a:r>
              <a:rPr lang="en-US" sz="1400" i="1" dirty="0"/>
              <a:t>The New York Review of Books</a:t>
            </a:r>
            <a:r>
              <a:rPr lang="en-US" sz="1400" dirty="0"/>
              <a:t>. </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58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DA56171-B03E-6268-FA25-B41546C6D862}"/>
              </a:ext>
            </a:extLst>
          </p:cNvPr>
          <p:cNvSpPr txBox="1"/>
          <p:nvPr/>
        </p:nvSpPr>
        <p:spPr>
          <a:xfrm>
            <a:off x="1009840" y="826324"/>
            <a:ext cx="6066818" cy="5483036"/>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sz="2000" dirty="0"/>
              <a:t>“There is another sense of the word ‘sex’: sex as a thing we do with our sexed bodies. Some bodies are for other bodies to have sex with. Some bodies are for the pleasure, the possession, the consumption, the worshipping, the servicing, the validating of other bodies. ‘Sex’ in this second sense is also said to be a natural thing, a thing that exists outside politics. Feminism shows that this too is a fiction, and a fiction that serves certain interests. Sex, which we think of as the most private of acts, is in reality a public thing. The roles we play, the emotions we feel, who gives, who takes, who demands, who serves, who wants, who is wanted, who benefits, who suffers: the rules for all this were set long before we entered the world.</a:t>
            </a:r>
          </a:p>
          <a:p>
            <a:pPr defTabSz="914400">
              <a:lnSpc>
                <a:spcPct val="90000"/>
              </a:lnSpc>
              <a:spcAft>
                <a:spcPts val="600"/>
              </a:spcAft>
              <a:buClr>
                <a:schemeClr val="accent1"/>
              </a:buClr>
            </a:pPr>
            <a:endParaRPr lang="en-US" sz="2000" dirty="0"/>
          </a:p>
          <a:p>
            <a:pPr algn="r" defTabSz="914400">
              <a:lnSpc>
                <a:spcPct val="90000"/>
              </a:lnSpc>
              <a:spcAft>
                <a:spcPts val="600"/>
              </a:spcAft>
              <a:buClr>
                <a:schemeClr val="accent1"/>
              </a:buClr>
            </a:pPr>
            <a:r>
              <a:rPr lang="en-US" sz="2000" dirty="0"/>
              <a:t>Amia Srinivasan 2021, xi</a:t>
            </a:r>
          </a:p>
        </p:txBody>
      </p:sp>
      <p:pic>
        <p:nvPicPr>
          <p:cNvPr id="4" name="Picture 3" descr="A painting of a group of people on a horse&#10;&#10;Description automatically generated">
            <a:extLst>
              <a:ext uri="{FF2B5EF4-FFF2-40B4-BE49-F238E27FC236}">
                <a16:creationId xmlns:a16="http://schemas.microsoft.com/office/drawing/2014/main" id="{D25096C3-C4C1-9794-7CD2-BF41BF61A86E}"/>
              </a:ext>
            </a:extLst>
          </p:cNvPr>
          <p:cNvPicPr>
            <a:picLocks noChangeAspect="1"/>
          </p:cNvPicPr>
          <p:nvPr/>
        </p:nvPicPr>
        <p:blipFill rotWithShape="1">
          <a:blip r:embed="rId2"/>
          <a:srcRect l="27648" r="4" b="4"/>
          <a:stretch/>
        </p:blipFill>
        <p:spPr>
          <a:xfrm>
            <a:off x="7552266" y="10"/>
            <a:ext cx="4639733" cy="6857990"/>
          </a:xfrm>
          <a:prstGeom prst="rect">
            <a:avLst/>
          </a:prstGeom>
        </p:spPr>
      </p:pic>
      <p:sp>
        <p:nvSpPr>
          <p:cNvPr id="7" name="TextBox 6">
            <a:extLst>
              <a:ext uri="{FF2B5EF4-FFF2-40B4-BE49-F238E27FC236}">
                <a16:creationId xmlns:a16="http://schemas.microsoft.com/office/drawing/2014/main" id="{541BE7A9-3E1F-8C3A-1F81-9078B04677E8}"/>
              </a:ext>
            </a:extLst>
          </p:cNvPr>
          <p:cNvSpPr txBox="1"/>
          <p:nvPr/>
        </p:nvSpPr>
        <p:spPr>
          <a:xfrm>
            <a:off x="257176" y="5843587"/>
            <a:ext cx="7194211" cy="584775"/>
          </a:xfrm>
          <a:prstGeom prst="rect">
            <a:avLst/>
          </a:prstGeom>
          <a:noFill/>
        </p:spPr>
        <p:txBody>
          <a:bodyPr wrap="square" rtlCol="0">
            <a:spAutoFit/>
          </a:bodyPr>
          <a:lstStyle/>
          <a:p>
            <a:pPr algn="r"/>
            <a:r>
              <a:rPr lang="en-US" sz="1600" dirty="0"/>
              <a:t>Image: Peter Paul Rubens, </a:t>
            </a:r>
            <a:r>
              <a:rPr lang="en-US" sz="1600" i="1" dirty="0"/>
              <a:t>The Rape of the Daughters of Leucippus</a:t>
            </a:r>
            <a:r>
              <a:rPr lang="en-US" sz="1600" dirty="0"/>
              <a:t> (1617). </a:t>
            </a:r>
          </a:p>
          <a:p>
            <a:pPr algn="r"/>
            <a:r>
              <a:rPr lang="en-US" sz="1600" dirty="0"/>
              <a:t>Oil on canvas.</a:t>
            </a:r>
          </a:p>
        </p:txBody>
      </p:sp>
    </p:spTree>
    <p:extLst>
      <p:ext uri="{BB962C8B-B14F-4D97-AF65-F5344CB8AC3E}">
        <p14:creationId xmlns:p14="http://schemas.microsoft.com/office/powerpoint/2010/main" val="1475368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C13C7-910F-64DE-BA6C-507FA33DA037}"/>
              </a:ext>
            </a:extLst>
          </p:cNvPr>
          <p:cNvSpPr>
            <a:spLocks noGrp="1"/>
          </p:cNvSpPr>
          <p:nvPr>
            <p:ph type="title"/>
          </p:nvPr>
        </p:nvSpPr>
        <p:spPr>
          <a:xfrm>
            <a:off x="4713224" y="1105351"/>
            <a:ext cx="6353967" cy="3023981"/>
          </a:xfrm>
        </p:spPr>
        <p:txBody>
          <a:bodyPr vert="horz" lIns="91440" tIns="45720" rIns="91440" bIns="45720" rtlCol="0" anchor="b">
            <a:normAutofit/>
          </a:bodyPr>
          <a:lstStyle/>
          <a:p>
            <a:r>
              <a:rPr lang="en-US" sz="4800" spc="200" dirty="0">
                <a:solidFill>
                  <a:srgbClr val="FFFFFF"/>
                </a:solidFill>
              </a:rPr>
              <a:t>Questions?</a:t>
            </a:r>
          </a:p>
        </p:txBody>
      </p:sp>
      <p:cxnSp>
        <p:nvCxnSpPr>
          <p:cNvPr id="19" name="Straight Connector 18">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31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3EDB-3879-832B-A151-FE9C4C1193B1}"/>
              </a:ext>
            </a:extLst>
          </p:cNvPr>
          <p:cNvSpPr>
            <a:spLocks noGrp="1"/>
          </p:cNvSpPr>
          <p:nvPr>
            <p:ph type="title"/>
          </p:nvPr>
        </p:nvSpPr>
        <p:spPr>
          <a:xfrm>
            <a:off x="1024128" y="585216"/>
            <a:ext cx="3133581" cy="1499616"/>
          </a:xfrm>
        </p:spPr>
        <p:txBody>
          <a:bodyPr>
            <a:normAutofit/>
          </a:bodyPr>
          <a:lstStyle/>
          <a:p>
            <a:r>
              <a:rPr lang="en-US" sz="4000"/>
              <a:t>overview</a:t>
            </a:r>
          </a:p>
        </p:txBody>
      </p:sp>
      <p:sp>
        <p:nvSpPr>
          <p:cNvPr id="9" name="Content Placeholder 8">
            <a:extLst>
              <a:ext uri="{FF2B5EF4-FFF2-40B4-BE49-F238E27FC236}">
                <a16:creationId xmlns:a16="http://schemas.microsoft.com/office/drawing/2014/main" id="{6ADAB9FC-FB8F-E1A2-D2EE-E9DF8EEB0D03}"/>
              </a:ext>
            </a:extLst>
          </p:cNvPr>
          <p:cNvSpPr>
            <a:spLocks noGrp="1"/>
          </p:cNvSpPr>
          <p:nvPr>
            <p:ph idx="1"/>
          </p:nvPr>
        </p:nvSpPr>
        <p:spPr>
          <a:xfrm>
            <a:off x="785813" y="1957388"/>
            <a:ext cx="3543119" cy="4443412"/>
          </a:xfrm>
        </p:spPr>
        <p:txBody>
          <a:bodyPr>
            <a:normAutofit fontScale="77500" lnSpcReduction="20000"/>
          </a:bodyPr>
          <a:lstStyle/>
          <a:p>
            <a:pPr marL="0" indent="0">
              <a:buNone/>
            </a:pPr>
            <a:r>
              <a:rPr lang="en-US" sz="2100" dirty="0"/>
              <a:t>Aim: Challenge the idea that sex exists outside of politics. To consider sex – “</a:t>
            </a:r>
            <a:r>
              <a:rPr lang="en-US" sz="2100" i="1" dirty="0"/>
              <a:t>the thing we do with our sexed bodies</a:t>
            </a:r>
            <a:r>
              <a:rPr lang="en-US" sz="2100" dirty="0"/>
              <a:t>” (Srinivasan 2021, xii) – as political is to understand how power and </a:t>
            </a:r>
            <a:r>
              <a:rPr lang="en-US" sz="2100" dirty="0" err="1"/>
              <a:t>governamentality</a:t>
            </a:r>
            <a:r>
              <a:rPr lang="en-US" sz="2100" dirty="0"/>
              <a:t> operate.</a:t>
            </a:r>
          </a:p>
          <a:p>
            <a:pPr marL="0" indent="0">
              <a:buNone/>
            </a:pPr>
            <a:endParaRPr lang="en-US" sz="2100" dirty="0"/>
          </a:p>
          <a:p>
            <a:pPr lvl="1">
              <a:buClr>
                <a:schemeClr val="tx1"/>
              </a:buClr>
            </a:pPr>
            <a:r>
              <a:rPr lang="en-US" sz="2100" dirty="0"/>
              <a:t>Sex as taboo</a:t>
            </a:r>
          </a:p>
          <a:p>
            <a:pPr lvl="1">
              <a:buClr>
                <a:schemeClr val="tx1"/>
              </a:buClr>
            </a:pPr>
            <a:r>
              <a:rPr lang="en-US" sz="2100" dirty="0"/>
              <a:t>Sex as a contract</a:t>
            </a:r>
          </a:p>
          <a:p>
            <a:pPr lvl="1">
              <a:buClr>
                <a:schemeClr val="tx1"/>
              </a:buClr>
            </a:pPr>
            <a:r>
              <a:rPr lang="en-US" sz="2100" dirty="0"/>
              <a:t>The repression/liberation of sex</a:t>
            </a:r>
          </a:p>
          <a:p>
            <a:pPr lvl="1">
              <a:buClr>
                <a:schemeClr val="tx1"/>
              </a:buClr>
            </a:pPr>
            <a:r>
              <a:rPr lang="en-US" sz="2100" dirty="0"/>
              <a:t>The representation of sex</a:t>
            </a:r>
          </a:p>
          <a:p>
            <a:pPr lvl="1">
              <a:buClr>
                <a:schemeClr val="tx1"/>
              </a:buClr>
            </a:pPr>
            <a:r>
              <a:rPr lang="en-US" sz="2100" dirty="0"/>
              <a:t>The value of sex</a:t>
            </a:r>
          </a:p>
          <a:p>
            <a:pPr lvl="1">
              <a:buClr>
                <a:schemeClr val="tx1"/>
              </a:buClr>
            </a:pPr>
            <a:r>
              <a:rPr lang="en-US" sz="2100" dirty="0"/>
              <a:t>Sex as work</a:t>
            </a:r>
          </a:p>
          <a:p>
            <a:pPr lvl="1">
              <a:buClr>
                <a:schemeClr val="tx1"/>
              </a:buClr>
            </a:pPr>
            <a:r>
              <a:rPr lang="en-US" sz="2100" dirty="0"/>
              <a:t>Sex as a human right</a:t>
            </a:r>
          </a:p>
          <a:p>
            <a:pPr lvl="1">
              <a:buClr>
                <a:schemeClr val="tx1"/>
              </a:buClr>
            </a:pPr>
            <a:r>
              <a:rPr lang="en-US" sz="2100" dirty="0"/>
              <a:t>The politics of desire</a:t>
            </a:r>
          </a:p>
          <a:p>
            <a:pPr marL="0" indent="0">
              <a:buNone/>
            </a:pPr>
            <a:endParaRPr lang="en-US" sz="1200" dirty="0"/>
          </a:p>
          <a:p>
            <a:pPr marL="0" indent="0" algn="r">
              <a:buNone/>
            </a:pPr>
            <a:r>
              <a:rPr lang="en-US" sz="1500" dirty="0"/>
              <a:t>Image: Frontispiece detail from Thomas Hobbes’ </a:t>
            </a:r>
            <a:r>
              <a:rPr lang="en-US" sz="1500" i="1" dirty="0"/>
              <a:t>Leviathan</a:t>
            </a:r>
            <a:r>
              <a:rPr lang="en-US" sz="1500" dirty="0"/>
              <a:t> (1651). Designed by Abraham </a:t>
            </a:r>
            <a:r>
              <a:rPr lang="en-US" sz="1500" dirty="0" err="1"/>
              <a:t>Bosse</a:t>
            </a:r>
            <a:r>
              <a:rPr lang="en-US" sz="1500" dirty="0"/>
              <a:t> in collaboration with the author.</a:t>
            </a:r>
          </a:p>
        </p:txBody>
      </p:sp>
      <p:pic>
        <p:nvPicPr>
          <p:cNvPr id="5" name="Content Placeholder 4" descr="A picture containing text, old&#10;&#10;Description automatically generated">
            <a:extLst>
              <a:ext uri="{FF2B5EF4-FFF2-40B4-BE49-F238E27FC236}">
                <a16:creationId xmlns:a16="http://schemas.microsoft.com/office/drawing/2014/main" id="{8A400665-4E74-9A3B-3D7D-506E4B7055C0}"/>
              </a:ext>
            </a:extLst>
          </p:cNvPr>
          <p:cNvPicPr>
            <a:picLocks noChangeAspect="1"/>
          </p:cNvPicPr>
          <p:nvPr/>
        </p:nvPicPr>
        <p:blipFill>
          <a:blip r:embed="rId2"/>
          <a:stretch>
            <a:fillRect/>
          </a:stretch>
        </p:blipFill>
        <p:spPr>
          <a:xfrm>
            <a:off x="4654019" y="640080"/>
            <a:ext cx="6886222" cy="5577840"/>
          </a:xfrm>
          <a:prstGeom prst="rect">
            <a:avLst/>
          </a:prstGeom>
        </p:spPr>
      </p:pic>
    </p:spTree>
    <p:extLst>
      <p:ext uri="{BB962C8B-B14F-4D97-AF65-F5344CB8AC3E}">
        <p14:creationId xmlns:p14="http://schemas.microsoft.com/office/powerpoint/2010/main" val="286877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24">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F4D0B1-369A-8169-E29A-FAA091E1773E}"/>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t>Non-western representation of eros</a:t>
            </a:r>
            <a:endParaRPr lang="en-US" sz="4000" spc="200" dirty="0"/>
          </a:p>
        </p:txBody>
      </p:sp>
      <p:sp>
        <p:nvSpPr>
          <p:cNvPr id="27" name="Rectangle 26">
            <a:extLst>
              <a:ext uri="{FF2B5EF4-FFF2-40B4-BE49-F238E27FC236}">
                <a16:creationId xmlns:a16="http://schemas.microsoft.com/office/drawing/2014/main" id="{A211F48F-114D-465F-B9AB-A36325F8C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sculpture, indoor, stone&#10;&#10;Description automatically generated">
            <a:extLst>
              <a:ext uri="{FF2B5EF4-FFF2-40B4-BE49-F238E27FC236}">
                <a16:creationId xmlns:a16="http://schemas.microsoft.com/office/drawing/2014/main" id="{FF1DF473-8C54-5F66-1282-167747073DC1}"/>
              </a:ext>
            </a:extLst>
          </p:cNvPr>
          <p:cNvPicPr>
            <a:picLocks noChangeAspect="1"/>
          </p:cNvPicPr>
          <p:nvPr/>
        </p:nvPicPr>
        <p:blipFill rotWithShape="1">
          <a:blip r:embed="rId2"/>
          <a:srcRect l="23639" r="25642" b="-1"/>
          <a:stretch/>
        </p:blipFill>
        <p:spPr>
          <a:xfrm>
            <a:off x="634275" y="640080"/>
            <a:ext cx="3545243" cy="3931920"/>
          </a:xfrm>
          <a:prstGeom prst="rect">
            <a:avLst/>
          </a:prstGeom>
        </p:spPr>
      </p:pic>
      <p:pic>
        <p:nvPicPr>
          <p:cNvPr id="16" name="Picture 15" descr="A picture containing text, stone&#10;&#10;Description automatically generated">
            <a:extLst>
              <a:ext uri="{FF2B5EF4-FFF2-40B4-BE49-F238E27FC236}">
                <a16:creationId xmlns:a16="http://schemas.microsoft.com/office/drawing/2014/main" id="{CB243322-8F44-163C-4C4F-5EFB94B2EEA5}"/>
              </a:ext>
            </a:extLst>
          </p:cNvPr>
          <p:cNvPicPr>
            <a:picLocks noChangeAspect="1"/>
          </p:cNvPicPr>
          <p:nvPr/>
        </p:nvPicPr>
        <p:blipFill rotWithShape="1">
          <a:blip r:embed="rId3"/>
          <a:srcRect l="38605" r="5359" b="2"/>
          <a:stretch/>
        </p:blipFill>
        <p:spPr>
          <a:xfrm>
            <a:off x="8012484" y="640080"/>
            <a:ext cx="3525332" cy="393192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D5313AF8-34DE-8AC8-8D14-EA40459B2082}"/>
              </a:ext>
            </a:extLst>
          </p:cNvPr>
          <p:cNvPicPr>
            <a:picLocks noChangeAspect="1"/>
          </p:cNvPicPr>
          <p:nvPr/>
        </p:nvPicPr>
        <p:blipFill rotWithShape="1">
          <a:blip r:embed="rId4"/>
          <a:srcRect l="34731" r="18871" b="1"/>
          <a:stretch/>
        </p:blipFill>
        <p:spPr>
          <a:xfrm>
            <a:off x="4343400" y="640080"/>
            <a:ext cx="3525332" cy="3931920"/>
          </a:xfrm>
          <a:prstGeom prst="rect">
            <a:avLst/>
          </a:prstGeom>
        </p:spPr>
      </p:pic>
      <p:sp>
        <p:nvSpPr>
          <p:cNvPr id="17" name="TextBox 16">
            <a:extLst>
              <a:ext uri="{FF2B5EF4-FFF2-40B4-BE49-F238E27FC236}">
                <a16:creationId xmlns:a16="http://schemas.microsoft.com/office/drawing/2014/main" id="{CF67AB67-0A41-C72E-5B0B-4BE81587CD62}"/>
              </a:ext>
            </a:extLst>
          </p:cNvPr>
          <p:cNvSpPr txBox="1"/>
          <p:nvPr/>
        </p:nvSpPr>
        <p:spPr>
          <a:xfrm>
            <a:off x="8544087" y="5028808"/>
            <a:ext cx="3190705" cy="1384995"/>
          </a:xfrm>
          <a:prstGeom prst="rect">
            <a:avLst/>
          </a:prstGeom>
          <a:noFill/>
        </p:spPr>
        <p:txBody>
          <a:bodyPr wrap="square" rtlCol="0">
            <a:spAutoFit/>
          </a:bodyPr>
          <a:lstStyle/>
          <a:p>
            <a:r>
              <a:rPr lang="en-US" sz="1200" dirty="0"/>
              <a:t>Images (left to right):  1) Erotic maithuna ('sexual union') sculpture. Sandstone, Maharashtra, India. 11th century. 2) </a:t>
            </a:r>
            <a:r>
              <a:rPr lang="en-US" sz="1200" dirty="0" err="1"/>
              <a:t>Chobunsai</a:t>
            </a:r>
            <a:r>
              <a:rPr lang="en-US" sz="1200" dirty="0"/>
              <a:t> </a:t>
            </a:r>
            <a:r>
              <a:rPr lang="en-US" sz="1200" dirty="0" err="1"/>
              <a:t>Eishi</a:t>
            </a:r>
            <a:r>
              <a:rPr lang="en-US" sz="1200" dirty="0"/>
              <a:t> </a:t>
            </a:r>
            <a:r>
              <a:rPr lang="ja-JP" altLang="en-US" sz="1200"/>
              <a:t>鳥文斎栄之</a:t>
            </a:r>
            <a:r>
              <a:rPr lang="en-GB" altLang="ja-JP" sz="1200" dirty="0"/>
              <a:t>, Example of shunga painting</a:t>
            </a:r>
            <a:r>
              <a:rPr lang="en-US" altLang="ja-JP" sz="1200" dirty="0"/>
              <a:t>,</a:t>
            </a:r>
            <a:r>
              <a:rPr lang="en-US" sz="1200" dirty="0"/>
              <a:t> Edo period. Ink, </a:t>
            </a:r>
            <a:r>
              <a:rPr lang="en-US" sz="1200" dirty="0" err="1"/>
              <a:t>colour</a:t>
            </a:r>
            <a:r>
              <a:rPr lang="en-US" sz="1200" dirty="0"/>
              <a:t>, gold leaf and gold on silk from 1790s. 3) Unknown artist, Erotic scene from the Persian Safavid period c1660. </a:t>
            </a:r>
          </a:p>
        </p:txBody>
      </p:sp>
    </p:spTree>
    <p:extLst>
      <p:ext uri="{BB962C8B-B14F-4D97-AF65-F5344CB8AC3E}">
        <p14:creationId xmlns:p14="http://schemas.microsoft.com/office/powerpoint/2010/main" val="327738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EE4C78-E7A8-43E0-9EE4-A34FF4D7F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garment&#10;&#10;Description automatically generated with low confidence">
            <a:extLst>
              <a:ext uri="{FF2B5EF4-FFF2-40B4-BE49-F238E27FC236}">
                <a16:creationId xmlns:a16="http://schemas.microsoft.com/office/drawing/2014/main" id="{3B87E5C1-E644-A35F-CEEC-F60152CBFF37}"/>
              </a:ext>
            </a:extLst>
          </p:cNvPr>
          <p:cNvPicPr>
            <a:picLocks noChangeAspect="1"/>
          </p:cNvPicPr>
          <p:nvPr/>
        </p:nvPicPr>
        <p:blipFill rotWithShape="1">
          <a:blip r:embed="rId2"/>
          <a:srcRect t="12237" r="1" b="36548"/>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FF431D5F-69CA-49D3-9F7E-5B0001226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94CB4-1EE9-ED2B-80DD-5E6980B24BFC}"/>
              </a:ext>
            </a:extLst>
          </p:cNvPr>
          <p:cNvSpPr txBox="1"/>
          <p:nvPr/>
        </p:nvSpPr>
        <p:spPr>
          <a:xfrm>
            <a:off x="4560425" y="643996"/>
            <a:ext cx="4990388" cy="1569660"/>
          </a:xfrm>
          <a:prstGeom prst="rect">
            <a:avLst/>
          </a:prstGeom>
          <a:noFill/>
        </p:spPr>
        <p:txBody>
          <a:bodyPr wrap="square" rtlCol="0">
            <a:spAutoFit/>
          </a:bodyPr>
          <a:lstStyle/>
          <a:p>
            <a:r>
              <a:rPr lang="en-US" i="1" dirty="0">
                <a:solidFill>
                  <a:schemeClr val="bg1"/>
                </a:solidFill>
              </a:rPr>
              <a:t>I urge you to come faster than the wind to mount my breast and firmly dig and plough my body, and don’t let go until you’ve flushed me thrice. </a:t>
            </a:r>
          </a:p>
          <a:p>
            <a:r>
              <a:rPr lang="en-US" sz="1400" dirty="0" err="1">
                <a:solidFill>
                  <a:schemeClr val="bg1"/>
                </a:solidFill>
              </a:rPr>
              <a:t>I’timad</a:t>
            </a:r>
            <a:r>
              <a:rPr lang="en-US" sz="1400" dirty="0">
                <a:solidFill>
                  <a:schemeClr val="bg1"/>
                </a:solidFill>
              </a:rPr>
              <a:t> </a:t>
            </a:r>
            <a:r>
              <a:rPr lang="en-US" sz="1400" dirty="0" err="1">
                <a:solidFill>
                  <a:schemeClr val="bg1"/>
                </a:solidFill>
              </a:rPr>
              <a:t>Arrumaikiyya</a:t>
            </a:r>
            <a:r>
              <a:rPr lang="en-US" sz="1400" dirty="0">
                <a:solidFill>
                  <a:schemeClr val="bg1"/>
                </a:solidFill>
              </a:rPr>
              <a:t> (1041-1095 CE)</a:t>
            </a:r>
          </a:p>
          <a:p>
            <a:r>
              <a:rPr lang="en-US" sz="1400" dirty="0">
                <a:solidFill>
                  <a:schemeClr val="bg1"/>
                </a:solidFill>
              </a:rPr>
              <a:t>Translated from Arabic by </a:t>
            </a:r>
          </a:p>
          <a:p>
            <a:r>
              <a:rPr lang="en-US" sz="1400" dirty="0">
                <a:solidFill>
                  <a:schemeClr val="bg1"/>
                </a:solidFill>
              </a:rPr>
              <a:t>Abdullah al-</a:t>
            </a:r>
            <a:r>
              <a:rPr lang="en-US" sz="1400" dirty="0" err="1">
                <a:solidFill>
                  <a:schemeClr val="bg1"/>
                </a:solidFill>
              </a:rPr>
              <a:t>Udhari</a:t>
            </a:r>
            <a:endParaRPr lang="en-US" sz="1400" dirty="0">
              <a:solidFill>
                <a:schemeClr val="bg1"/>
              </a:solidFill>
            </a:endParaRPr>
          </a:p>
        </p:txBody>
      </p:sp>
      <p:sp>
        <p:nvSpPr>
          <p:cNvPr id="5" name="TextBox 4">
            <a:extLst>
              <a:ext uri="{FF2B5EF4-FFF2-40B4-BE49-F238E27FC236}">
                <a16:creationId xmlns:a16="http://schemas.microsoft.com/office/drawing/2014/main" id="{AE633F1B-D0EC-A38A-F606-2E24D979D0C0}"/>
              </a:ext>
            </a:extLst>
          </p:cNvPr>
          <p:cNvSpPr txBox="1"/>
          <p:nvPr/>
        </p:nvSpPr>
        <p:spPr>
          <a:xfrm>
            <a:off x="2114551" y="6399994"/>
            <a:ext cx="8584851" cy="369332"/>
          </a:xfrm>
          <a:prstGeom prst="rect">
            <a:avLst/>
          </a:prstGeom>
          <a:noFill/>
        </p:spPr>
        <p:txBody>
          <a:bodyPr wrap="none" rtlCol="0">
            <a:spAutoFit/>
          </a:bodyPr>
          <a:lstStyle/>
          <a:p>
            <a:r>
              <a:rPr lang="en-GB" b="0" i="0" u="none" strike="noStrike" dirty="0">
                <a:solidFill>
                  <a:schemeClr val="bg1"/>
                </a:solidFill>
                <a:effectLst/>
              </a:rPr>
              <a:t>Darin Ahmad, </a:t>
            </a:r>
            <a:r>
              <a:rPr lang="en-GB" b="0" i="1" u="none" strike="noStrike" dirty="0">
                <a:solidFill>
                  <a:schemeClr val="bg1"/>
                </a:solidFill>
                <a:effectLst/>
              </a:rPr>
              <a:t>Bless Those Wonderful Nights</a:t>
            </a:r>
            <a:r>
              <a:rPr lang="en-GB" b="0" i="0" u="none" strike="noStrike" dirty="0">
                <a:solidFill>
                  <a:schemeClr val="bg1"/>
                </a:solidFill>
                <a:effectLst/>
              </a:rPr>
              <a:t>, Syria (2017). Inspired by a poem by </a:t>
            </a:r>
            <a:r>
              <a:rPr lang="en-GB" b="0" i="0" u="none" strike="noStrike" dirty="0" err="1">
                <a:solidFill>
                  <a:schemeClr val="bg1"/>
                </a:solidFill>
                <a:effectLst/>
              </a:rPr>
              <a:t>Nazhun</a:t>
            </a:r>
            <a:r>
              <a:rPr lang="en-GB" b="0" i="0" u="none" strike="noStrike" dirty="0">
                <a:solidFill>
                  <a:schemeClr val="bg1"/>
                </a:solidFill>
                <a:effectLst/>
              </a:rPr>
              <a:t>.</a:t>
            </a:r>
            <a:endParaRPr lang="en-US" dirty="0">
              <a:solidFill>
                <a:schemeClr val="bg1"/>
              </a:solidFill>
            </a:endParaRPr>
          </a:p>
        </p:txBody>
      </p:sp>
    </p:spTree>
    <p:extLst>
      <p:ext uri="{BB962C8B-B14F-4D97-AF65-F5344CB8AC3E}">
        <p14:creationId xmlns:p14="http://schemas.microsoft.com/office/powerpoint/2010/main" val="79177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5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AE04CF1-4181-B5DB-B392-C13A996ED791}"/>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Unthinkable sex </a:t>
            </a:r>
            <a:br>
              <a:rPr lang="en-US" dirty="0">
                <a:solidFill>
                  <a:srgbClr val="FFFFFF"/>
                </a:solidFill>
              </a:rPr>
            </a:br>
            <a:r>
              <a:rPr lang="en-US" dirty="0">
                <a:solidFill>
                  <a:srgbClr val="FFFFFF"/>
                </a:solidFill>
              </a:rPr>
              <a:t>and sex as taboo</a:t>
            </a:r>
          </a:p>
        </p:txBody>
      </p:sp>
      <p:pic>
        <p:nvPicPr>
          <p:cNvPr id="5" name="Content Placeholder 4" descr="A picture containing text, book&#10;&#10;Description automatically generated">
            <a:extLst>
              <a:ext uri="{FF2B5EF4-FFF2-40B4-BE49-F238E27FC236}">
                <a16:creationId xmlns:a16="http://schemas.microsoft.com/office/drawing/2014/main" id="{B439731C-A59C-C6EB-308B-68C7E3E63FC3}"/>
              </a:ext>
            </a:extLst>
          </p:cNvPr>
          <p:cNvPicPr>
            <a:picLocks noChangeAspect="1"/>
          </p:cNvPicPr>
          <p:nvPr/>
        </p:nvPicPr>
        <p:blipFill rotWithShape="1">
          <a:blip r:embed="rId2"/>
          <a:srcRect l="9880" r="11611" b="-3"/>
          <a:stretch/>
        </p:blipFill>
        <p:spPr>
          <a:xfrm>
            <a:off x="327547" y="321733"/>
            <a:ext cx="3448718" cy="4107392"/>
          </a:xfrm>
          <a:prstGeom prst="rect">
            <a:avLst/>
          </a:prstGeom>
        </p:spPr>
      </p:pic>
      <p:pic>
        <p:nvPicPr>
          <p:cNvPr id="7" name="Picture 6" descr="A painting of a person holding a stick&#10;&#10;Description automatically generated with low confidence">
            <a:extLst>
              <a:ext uri="{FF2B5EF4-FFF2-40B4-BE49-F238E27FC236}">
                <a16:creationId xmlns:a16="http://schemas.microsoft.com/office/drawing/2014/main" id="{637DB170-8618-6483-E2B4-E5D4CD2525AA}"/>
              </a:ext>
            </a:extLst>
          </p:cNvPr>
          <p:cNvPicPr>
            <a:picLocks noChangeAspect="1"/>
          </p:cNvPicPr>
          <p:nvPr/>
        </p:nvPicPr>
        <p:blipFill rotWithShape="1">
          <a:blip r:embed="rId3"/>
          <a:srcRect l="41757" r="11001" b="-1"/>
          <a:stretch/>
        </p:blipFill>
        <p:spPr>
          <a:xfrm>
            <a:off x="3925067" y="321732"/>
            <a:ext cx="3448718" cy="4106284"/>
          </a:xfrm>
          <a:prstGeom prst="rect">
            <a:avLst/>
          </a:prstGeom>
        </p:spPr>
      </p:pic>
      <p:sp>
        <p:nvSpPr>
          <p:cNvPr id="28" name="Rectangle 2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Content Placeholder 8">
            <a:extLst>
              <a:ext uri="{FF2B5EF4-FFF2-40B4-BE49-F238E27FC236}">
                <a16:creationId xmlns:a16="http://schemas.microsoft.com/office/drawing/2014/main" id="{07E39370-11C2-2FA3-FCF2-2D8223F062F4}"/>
              </a:ext>
            </a:extLst>
          </p:cNvPr>
          <p:cNvSpPr>
            <a:spLocks noGrp="1"/>
          </p:cNvSpPr>
          <p:nvPr>
            <p:ph idx="1"/>
          </p:nvPr>
        </p:nvSpPr>
        <p:spPr>
          <a:xfrm>
            <a:off x="7824486" y="321732"/>
            <a:ext cx="3843257" cy="6214534"/>
          </a:xfrm>
        </p:spPr>
        <p:txBody>
          <a:bodyPr anchor="ctr">
            <a:normAutofit/>
          </a:bodyPr>
          <a:lstStyle/>
          <a:p>
            <a:r>
              <a:rPr lang="en-US" sz="1900" dirty="0">
                <a:solidFill>
                  <a:srgbClr val="FFFFFF"/>
                </a:solidFill>
              </a:rPr>
              <a:t>Gayle Rubin - </a:t>
            </a:r>
            <a:r>
              <a:rPr lang="en-US" sz="1900" i="1" dirty="0">
                <a:solidFill>
                  <a:srgbClr val="FFFFFF"/>
                </a:solidFill>
              </a:rPr>
              <a:t>The Traffic of Women: Notes on the “Political Economy” of Sex </a:t>
            </a:r>
            <a:r>
              <a:rPr lang="en-US" sz="1900" dirty="0">
                <a:solidFill>
                  <a:srgbClr val="FFFFFF"/>
                </a:solidFill>
              </a:rPr>
              <a:t>(1975):</a:t>
            </a:r>
          </a:p>
          <a:p>
            <a:pPr lvl="1">
              <a:buClr>
                <a:schemeClr val="bg1"/>
              </a:buClr>
              <a:buSzPct val="119000"/>
              <a:buFont typeface="Arial" panose="020B0604020202020204" pitchFamily="34" charset="0"/>
              <a:buChar char="•"/>
            </a:pPr>
            <a:r>
              <a:rPr lang="en-US" sz="1500" dirty="0">
                <a:solidFill>
                  <a:srgbClr val="FFFFFF"/>
                </a:solidFill>
              </a:rPr>
              <a:t>Critiques a socialist understanding of women’s oppression</a:t>
            </a:r>
          </a:p>
          <a:p>
            <a:pPr lvl="1">
              <a:buClr>
                <a:schemeClr val="bg1"/>
              </a:buClr>
              <a:buSzPct val="119000"/>
              <a:buFont typeface="Arial" panose="020B0604020202020204" pitchFamily="34" charset="0"/>
              <a:buChar char="•"/>
            </a:pPr>
            <a:r>
              <a:rPr lang="en-US" sz="1500" dirty="0">
                <a:solidFill>
                  <a:srgbClr val="FFFFFF"/>
                </a:solidFill>
              </a:rPr>
              <a:t>Reworks Lévi-Strauss’ claim that culture is founded on the incest taboo (creation of kinship through gifts/exchange)</a:t>
            </a:r>
          </a:p>
          <a:p>
            <a:pPr lvl="1">
              <a:buClr>
                <a:schemeClr val="bg1"/>
              </a:buClr>
              <a:buSzPct val="119000"/>
              <a:buFont typeface="Arial" panose="020B0604020202020204" pitchFamily="34" charset="0"/>
              <a:buChar char="•"/>
            </a:pPr>
            <a:r>
              <a:rPr lang="en-US" sz="1500" dirty="0">
                <a:solidFill>
                  <a:srgbClr val="FFFFFF"/>
                </a:solidFill>
              </a:rPr>
              <a:t>Identifies a “sex/gender system” </a:t>
            </a:r>
          </a:p>
          <a:p>
            <a:pPr lvl="1">
              <a:buClr>
                <a:schemeClr val="bg1"/>
              </a:buClr>
              <a:buSzPct val="119000"/>
              <a:buFont typeface="Arial" panose="020B0604020202020204" pitchFamily="34" charset="0"/>
              <a:buChar char="•"/>
            </a:pPr>
            <a:r>
              <a:rPr lang="en-US" sz="1500" dirty="0">
                <a:solidFill>
                  <a:srgbClr val="FFFFFF"/>
                </a:solidFill>
              </a:rPr>
              <a:t>Maintains that the kinship system produces people ► it exchanges sexual access, genealogical statuses, lineage, names and ancestors, rights and, as such, produces unequal rights </a:t>
            </a:r>
          </a:p>
          <a:p>
            <a:r>
              <a:rPr lang="en-US" sz="1900" dirty="0">
                <a:solidFill>
                  <a:srgbClr val="FFFFFF"/>
                </a:solidFill>
              </a:rPr>
              <a:t>For kinship to be guaranteed, not only must one identify with one’s sex, but also sexual desire must be directed towards the other sex! </a:t>
            </a:r>
          </a:p>
          <a:p>
            <a:endParaRPr lang="en-US" sz="1300" dirty="0">
              <a:solidFill>
                <a:srgbClr val="FFFFFF"/>
              </a:solidFill>
            </a:endParaRPr>
          </a:p>
          <a:p>
            <a:r>
              <a:rPr lang="en-US" sz="1300" dirty="0">
                <a:solidFill>
                  <a:srgbClr val="FFFFFF"/>
                </a:solidFill>
              </a:rPr>
              <a:t>Image (from left to right): Katsushika Hokusai </a:t>
            </a:r>
            <a:r>
              <a:rPr lang="ja-JP" altLang="en-US" sz="1300">
                <a:solidFill>
                  <a:srgbClr val="FFFFFF"/>
                </a:solidFill>
              </a:rPr>
              <a:t>葛飾北斎</a:t>
            </a:r>
            <a:r>
              <a:rPr lang="en-US" altLang="ja-JP" sz="1300" dirty="0">
                <a:solidFill>
                  <a:srgbClr val="FFFFFF"/>
                </a:solidFill>
              </a:rPr>
              <a:t>, </a:t>
            </a:r>
            <a:r>
              <a:rPr lang="en-US" altLang="ja-JP" sz="1300" i="1" dirty="0">
                <a:solidFill>
                  <a:srgbClr val="FFFFFF"/>
                </a:solidFill>
              </a:rPr>
              <a:t>Dream of the Fisherman‘s Wife</a:t>
            </a:r>
            <a:r>
              <a:rPr lang="en-US" altLang="ja-JP" sz="1300" dirty="0">
                <a:solidFill>
                  <a:srgbClr val="FFFFFF"/>
                </a:solidFill>
              </a:rPr>
              <a:t> (1814). Woodcut painting. Detail from an ancient fresco in Pompeii depicting the Greek myth of Leda and the swan.</a:t>
            </a:r>
            <a:endParaRPr lang="ja-JP" altLang="en-US" sz="1300">
              <a:solidFill>
                <a:srgbClr val="FFFFFF"/>
              </a:solidFill>
            </a:endParaRPr>
          </a:p>
        </p:txBody>
      </p:sp>
    </p:spTree>
    <p:extLst>
      <p:ext uri="{BB962C8B-B14F-4D97-AF65-F5344CB8AC3E}">
        <p14:creationId xmlns:p14="http://schemas.microsoft.com/office/powerpoint/2010/main" val="2654395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50" name="Straight Connector 3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52" name="Rectangle 4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818982-6357-71F7-4487-A09B1EA1F524}"/>
              </a:ext>
            </a:extLst>
          </p:cNvPr>
          <p:cNvSpPr txBox="1"/>
          <p:nvPr/>
        </p:nvSpPr>
        <p:spPr>
          <a:xfrm>
            <a:off x="4219802" y="1045600"/>
            <a:ext cx="7006998" cy="3370634"/>
          </a:xfrm>
          <a:prstGeom prst="rect">
            <a:avLst/>
          </a:prstGeom>
        </p:spPr>
        <p:txBody>
          <a:bodyPr vert="horz" lIns="45720" tIns="45720" rIns="45720" bIns="45720" rtlCol="0" anchor="b">
            <a:normAutofit/>
          </a:bodyPr>
          <a:lstStyle/>
          <a:p>
            <a:pPr defTabSz="914400">
              <a:lnSpc>
                <a:spcPct val="90000"/>
              </a:lnSpc>
              <a:spcAft>
                <a:spcPts val="600"/>
              </a:spcAft>
              <a:buClr>
                <a:schemeClr val="accent1"/>
              </a:buClr>
            </a:pPr>
            <a:r>
              <a:rPr lang="en-US" sz="2000">
                <a:effectLst/>
              </a:rPr>
              <a:t>"Cultural evolution provides us with the opportunity to seize control of the means of sexuality, reproduction, and socialization, and to make conscious decisions to liberate human sexual life from the archaic relationships which deform it. Ultimately, a thoroughgoing feminist revolution would liberate more than women. It would liberate forms of sexual expression, and would liberate human personality from the straight jacket of gender." (</a:t>
            </a:r>
            <a:r>
              <a:rPr lang="en-US" sz="2000"/>
              <a:t>Rubin 1975, </a:t>
            </a:r>
            <a:r>
              <a:rPr lang="en-US" sz="2000">
                <a:effectLst/>
              </a:rPr>
              <a:t>52).</a:t>
            </a:r>
          </a:p>
        </p:txBody>
      </p:sp>
      <p:cxnSp>
        <p:nvCxnSpPr>
          <p:cNvPr id="53" name="Straight Connector 4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02187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E4150C-7A09-050D-3D7C-C1EB38BA779B}"/>
              </a:ext>
            </a:extLst>
          </p:cNvPr>
          <p:cNvSpPr>
            <a:spLocks noGrp="1"/>
          </p:cNvSpPr>
          <p:nvPr>
            <p:ph type="title"/>
          </p:nvPr>
        </p:nvSpPr>
        <p:spPr>
          <a:xfrm>
            <a:off x="573024" y="4608575"/>
            <a:ext cx="5242560" cy="1765715"/>
          </a:xfrm>
        </p:spPr>
        <p:txBody>
          <a:bodyPr>
            <a:normAutofit/>
          </a:bodyPr>
          <a:lstStyle/>
          <a:p>
            <a:pPr algn="r"/>
            <a:r>
              <a:rPr lang="en-US" sz="4400" dirty="0">
                <a:solidFill>
                  <a:srgbClr val="FFFFFF"/>
                </a:solidFill>
              </a:rPr>
              <a:t>Sex as a contract</a:t>
            </a:r>
          </a:p>
        </p:txBody>
      </p:sp>
      <p:pic>
        <p:nvPicPr>
          <p:cNvPr id="5" name="Content Placeholder 4" descr="A picture containing person, person&#10;&#10;Description automatically generated">
            <a:extLst>
              <a:ext uri="{FF2B5EF4-FFF2-40B4-BE49-F238E27FC236}">
                <a16:creationId xmlns:a16="http://schemas.microsoft.com/office/drawing/2014/main" id="{B2344561-79A9-7C73-160D-4C55873E2F1F}"/>
              </a:ext>
            </a:extLst>
          </p:cNvPr>
          <p:cNvPicPr>
            <a:picLocks noChangeAspect="1"/>
          </p:cNvPicPr>
          <p:nvPr/>
        </p:nvPicPr>
        <p:blipFill rotWithShape="1">
          <a:blip r:embed="rId2"/>
          <a:srcRect l="2641" r="1" b="1"/>
          <a:stretch/>
        </p:blipFill>
        <p:spPr>
          <a:xfrm>
            <a:off x="327547" y="321733"/>
            <a:ext cx="5688020" cy="3899748"/>
          </a:xfrm>
          <a:prstGeom prst="rect">
            <a:avLst/>
          </a:prstGeom>
        </p:spPr>
      </p:pic>
      <p:sp>
        <p:nvSpPr>
          <p:cNvPr id="35" name="Rectangle 34">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806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CCAB686-383F-DA42-17AB-6FAB823BA9EC}"/>
              </a:ext>
            </a:extLst>
          </p:cNvPr>
          <p:cNvSpPr>
            <a:spLocks noGrp="1"/>
          </p:cNvSpPr>
          <p:nvPr>
            <p:ph idx="1"/>
          </p:nvPr>
        </p:nvSpPr>
        <p:spPr>
          <a:xfrm>
            <a:off x="6457950" y="321730"/>
            <a:ext cx="5161026" cy="6214535"/>
          </a:xfrm>
        </p:spPr>
        <p:txBody>
          <a:bodyPr anchor="ctr">
            <a:normAutofit/>
          </a:bodyPr>
          <a:lstStyle/>
          <a:p>
            <a:pPr marL="0" indent="0">
              <a:buNone/>
            </a:pPr>
            <a:r>
              <a:rPr lang="en-US" sz="2000" b="1" dirty="0">
                <a:solidFill>
                  <a:srgbClr val="FFFFFF"/>
                </a:solidFill>
              </a:rPr>
              <a:t> </a:t>
            </a:r>
            <a:r>
              <a:rPr lang="en-US" sz="2000" dirty="0">
                <a:solidFill>
                  <a:srgbClr val="FFFFFF"/>
                </a:solidFill>
              </a:rPr>
              <a:t>Carole Pateman - </a:t>
            </a:r>
            <a:r>
              <a:rPr lang="en-US" sz="2000" i="1" dirty="0">
                <a:solidFill>
                  <a:srgbClr val="FFFFFF"/>
                </a:solidFill>
              </a:rPr>
              <a:t>The Sexual Contract</a:t>
            </a:r>
            <a:r>
              <a:rPr lang="en-US" sz="2000" dirty="0">
                <a:solidFill>
                  <a:srgbClr val="FFFFFF"/>
                </a:solidFill>
              </a:rPr>
              <a:t> (1988)</a:t>
            </a:r>
          </a:p>
          <a:p>
            <a:pPr>
              <a:buClr>
                <a:schemeClr val="bg1"/>
              </a:buClr>
              <a:buSzPct val="120000"/>
              <a:buFont typeface="Arial" panose="020B0604020202020204" pitchFamily="34" charset="0"/>
              <a:buChar char="•"/>
            </a:pPr>
            <a:r>
              <a:rPr lang="en-US" sz="2000" dirty="0">
                <a:solidFill>
                  <a:srgbClr val="FFFFFF"/>
                </a:solidFill>
              </a:rPr>
              <a:t>Examines the works of classical social contract theorists (e.g. Hobbes, Locke and Rousseau)</a:t>
            </a:r>
          </a:p>
          <a:p>
            <a:pPr>
              <a:buClr>
                <a:schemeClr val="bg1"/>
              </a:buClr>
              <a:buSzPct val="120000"/>
              <a:buFont typeface="Arial" panose="020B0604020202020204" pitchFamily="34" charset="0"/>
              <a:buChar char="•"/>
            </a:pPr>
            <a:r>
              <a:rPr lang="en-US" sz="2000" dirty="0">
                <a:solidFill>
                  <a:srgbClr val="FFFFFF"/>
                </a:solidFill>
              </a:rPr>
              <a:t>Finds there is another story to be told, which has long been suppressed: the sexual contract</a:t>
            </a:r>
          </a:p>
          <a:p>
            <a:pPr>
              <a:buClr>
                <a:schemeClr val="bg1"/>
              </a:buClr>
              <a:buSzPct val="120000"/>
              <a:buFont typeface="Arial" panose="020B0604020202020204" pitchFamily="34" charset="0"/>
              <a:buChar char="•"/>
            </a:pPr>
            <a:r>
              <a:rPr lang="en-US" sz="2000" dirty="0">
                <a:solidFill>
                  <a:srgbClr val="FFFFFF"/>
                </a:solidFill>
              </a:rPr>
              <a:t>This story reveals political right as a patriarchal right or sex-right (or conjugal right), the power that men exercise over women</a:t>
            </a:r>
          </a:p>
          <a:p>
            <a:pPr>
              <a:buClr>
                <a:schemeClr val="bg1"/>
              </a:buClr>
              <a:buSzPct val="120000"/>
              <a:buFont typeface="Arial" panose="020B0604020202020204" pitchFamily="34" charset="0"/>
              <a:buChar char="•"/>
            </a:pPr>
            <a:r>
              <a:rPr lang="en-US" sz="2000" dirty="0">
                <a:solidFill>
                  <a:srgbClr val="FFFFFF"/>
                </a:solidFill>
              </a:rPr>
              <a:t>“</a:t>
            </a:r>
            <a:r>
              <a:rPr lang="en-US" sz="2000" i="1" dirty="0">
                <a:solidFill>
                  <a:srgbClr val="FFFFFF"/>
                </a:solidFill>
              </a:rPr>
              <a:t>Contract is far from being opposed to patriarchy; contract is the means through which modern patriarchy is constituted</a:t>
            </a:r>
            <a:r>
              <a:rPr lang="en-US" sz="2000" dirty="0">
                <a:solidFill>
                  <a:srgbClr val="FFFFFF"/>
                </a:solidFill>
              </a:rPr>
              <a:t>.” (p. 2)</a:t>
            </a:r>
          </a:p>
          <a:p>
            <a:pPr>
              <a:buClr>
                <a:schemeClr val="bg1"/>
              </a:buClr>
              <a:buSzPct val="120000"/>
              <a:buFont typeface="Arial" panose="020B0604020202020204" pitchFamily="34" charset="0"/>
              <a:buChar char="•"/>
            </a:pPr>
            <a:r>
              <a:rPr lang="en-US" sz="2000" dirty="0">
                <a:solidFill>
                  <a:srgbClr val="FFFFFF"/>
                </a:solidFill>
              </a:rPr>
              <a:t>All our relations have become contractual: based on individual ownership/property, so feminists should be careful when arguing for rights as individuals and through notions of property</a:t>
            </a:r>
          </a:p>
          <a:p>
            <a:endParaRPr lang="en-US" sz="1300" dirty="0">
              <a:solidFill>
                <a:srgbClr val="FFFFFF"/>
              </a:solidFill>
            </a:endParaRPr>
          </a:p>
          <a:p>
            <a:r>
              <a:rPr lang="en-US" sz="1300" dirty="0">
                <a:solidFill>
                  <a:srgbClr val="FFFFFF"/>
                </a:solidFill>
              </a:rPr>
              <a:t>Image: </a:t>
            </a:r>
            <a:r>
              <a:rPr lang="en-US" sz="1300" dirty="0" err="1">
                <a:solidFill>
                  <a:srgbClr val="FFFFFF"/>
                </a:solidFill>
              </a:rPr>
              <a:t>Joélle</a:t>
            </a:r>
            <a:r>
              <a:rPr lang="en-US" sz="1300" dirty="0">
                <a:solidFill>
                  <a:srgbClr val="FFFFFF"/>
                </a:solidFill>
              </a:rPr>
              <a:t> Harvey as Susanna and Simon </a:t>
            </a:r>
            <a:r>
              <a:rPr lang="en-US" sz="1300" dirty="0" err="1">
                <a:solidFill>
                  <a:srgbClr val="FFFFFF"/>
                </a:solidFill>
              </a:rPr>
              <a:t>Keenlyside</a:t>
            </a:r>
            <a:r>
              <a:rPr lang="en-US" sz="1300" dirty="0">
                <a:solidFill>
                  <a:srgbClr val="FFFFFF"/>
                </a:solidFill>
              </a:rPr>
              <a:t> as Count Almaviva in Mozart’s </a:t>
            </a:r>
            <a:r>
              <a:rPr lang="en-US" sz="1300" i="1" dirty="0">
                <a:solidFill>
                  <a:srgbClr val="FFFFFF"/>
                </a:solidFill>
              </a:rPr>
              <a:t>Le </a:t>
            </a:r>
            <a:r>
              <a:rPr lang="en-US" sz="1300" i="1" dirty="0" err="1">
                <a:solidFill>
                  <a:srgbClr val="FFFFFF"/>
                </a:solidFill>
              </a:rPr>
              <a:t>nozze</a:t>
            </a:r>
            <a:r>
              <a:rPr lang="en-US" sz="1300" i="1" dirty="0">
                <a:solidFill>
                  <a:srgbClr val="FFFFFF"/>
                </a:solidFill>
              </a:rPr>
              <a:t> di Figaro</a:t>
            </a:r>
            <a:r>
              <a:rPr lang="en-US" sz="1300" dirty="0">
                <a:solidFill>
                  <a:srgbClr val="FFFFFF"/>
                </a:solidFill>
              </a:rPr>
              <a:t>, performed at the Royal Opera House (2019).</a:t>
            </a:r>
          </a:p>
        </p:txBody>
      </p:sp>
    </p:spTree>
    <p:extLst>
      <p:ext uri="{BB962C8B-B14F-4D97-AF65-F5344CB8AC3E}">
        <p14:creationId xmlns:p14="http://schemas.microsoft.com/office/powerpoint/2010/main" val="26832350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1189</TotalTime>
  <Words>2865</Words>
  <Application>Microsoft Macintosh PowerPoint</Application>
  <PresentationFormat>Widescreen</PresentationFormat>
  <Paragraphs>155</Paragraphs>
  <Slides>30</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Knockout 71 Full Middlewt</vt:lpstr>
      <vt:lpstr>Tw Cen MT</vt:lpstr>
      <vt:lpstr>Tw Cen MT Condensed</vt:lpstr>
      <vt:lpstr>Wingdings 3</vt:lpstr>
      <vt:lpstr>Integral</vt:lpstr>
      <vt:lpstr>The politics of sex</vt:lpstr>
      <vt:lpstr>Amia Srinivasan: Preface to “the right to sex”</vt:lpstr>
      <vt:lpstr>PowerPoint Presentation</vt:lpstr>
      <vt:lpstr>overview</vt:lpstr>
      <vt:lpstr>Non-western representation of eros</vt:lpstr>
      <vt:lpstr>PowerPoint Presentation</vt:lpstr>
      <vt:lpstr>Unthinkable sex  and sex as taboo</vt:lpstr>
      <vt:lpstr>PowerPoint Presentation</vt:lpstr>
      <vt:lpstr>Sex as a contract</vt:lpstr>
      <vt:lpstr>PowerPoint Presentation</vt:lpstr>
      <vt:lpstr>PowerPoint Presentation</vt:lpstr>
      <vt:lpstr>PowerPoint Presentation</vt:lpstr>
      <vt:lpstr>Sexual repression/LIBERATION</vt:lpstr>
      <vt:lpstr>PowerPoint Presentation</vt:lpstr>
      <vt:lpstr>UK, 1963  Philip Larkin’s annus mirabilis</vt:lpstr>
      <vt:lpstr>PowerPoint Presentation</vt:lpstr>
      <vt:lpstr>The sex industry</vt:lpstr>
      <vt:lpstr>Representing sex: Sexual fantasy or reality?</vt:lpstr>
      <vt:lpstr>The value of sex</vt:lpstr>
      <vt:lpstr>PowerPoint Presentation</vt:lpstr>
      <vt:lpstr>The whore stigma</vt:lpstr>
      <vt:lpstr>PowerPoint Presentation</vt:lpstr>
      <vt:lpstr>PowerPoint Presentation</vt:lpstr>
      <vt:lpstr>Sex work</vt:lpstr>
      <vt:lpstr>PowerPoint Presentation</vt:lpstr>
      <vt:lpstr>agency / coercion</vt:lpstr>
      <vt:lpstr>The right to sex and The politics of desire</vt:lpstr>
      <vt:lpstr>PowerPoint Presentation</vt:lpstr>
      <vt:lpstr>TOPIC 4 : Readings for seminars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politics of sex</dc:title>
  <dc:creator>Alaya Forte</dc:creator>
  <cp:lastModifiedBy>Alaya Forte</cp:lastModifiedBy>
  <cp:revision>53</cp:revision>
  <dcterms:created xsi:type="dcterms:W3CDTF">2023-02-12T06:12:41Z</dcterms:created>
  <dcterms:modified xsi:type="dcterms:W3CDTF">2024-02-16T08:50:02Z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8fac97-8d33-4425-95a4-f76d2cce012e_Enabled">
    <vt:lpwstr>true</vt:lpwstr>
  </property>
  <property fmtid="{D5CDD505-2E9C-101B-9397-08002B2CF9AE}" pid="3" name="MSIP_Label_b98fac97-8d33-4425-95a4-f76d2cce012e_SetDate">
    <vt:lpwstr>2023-02-12T07:29:41Z</vt:lpwstr>
  </property>
  <property fmtid="{D5CDD505-2E9C-101B-9397-08002B2CF9AE}" pid="4" name="MSIP_Label_b98fac97-8d33-4425-95a4-f76d2cce012e_Method">
    <vt:lpwstr>Standard</vt:lpwstr>
  </property>
  <property fmtid="{D5CDD505-2E9C-101B-9397-08002B2CF9AE}" pid="5" name="MSIP_Label_b98fac97-8d33-4425-95a4-f76d2cce012e_Name">
    <vt:lpwstr>defa4170-0d19-0005-0004-bc88714345d2</vt:lpwstr>
  </property>
  <property fmtid="{D5CDD505-2E9C-101B-9397-08002B2CF9AE}" pid="6" name="MSIP_Label_b98fac97-8d33-4425-95a4-f76d2cce012e_SiteId">
    <vt:lpwstr>674dd0a1-ae62-42c7-a39f-69ee199537a8</vt:lpwstr>
  </property>
  <property fmtid="{D5CDD505-2E9C-101B-9397-08002B2CF9AE}" pid="7" name="MSIP_Label_b98fac97-8d33-4425-95a4-f76d2cce012e_ActionId">
    <vt:lpwstr>c5b30807-72d9-4908-a370-0bddc08c8d5c</vt:lpwstr>
  </property>
  <property fmtid="{D5CDD505-2E9C-101B-9397-08002B2CF9AE}" pid="8" name="MSIP_Label_b98fac97-8d33-4425-95a4-f76d2cce012e_ContentBits">
    <vt:lpwstr>0</vt:lpwstr>
  </property>
</Properties>
</file>