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24"/>
  </p:notesMasterIdLst>
  <p:sldIdLst>
    <p:sldId id="256" r:id="rId2"/>
    <p:sldId id="257" r:id="rId3"/>
    <p:sldId id="258" r:id="rId4"/>
    <p:sldId id="260" r:id="rId5"/>
    <p:sldId id="261" r:id="rId6"/>
    <p:sldId id="262" r:id="rId7"/>
    <p:sldId id="275" r:id="rId8"/>
    <p:sldId id="276" r:id="rId9"/>
    <p:sldId id="263" r:id="rId10"/>
    <p:sldId id="264" r:id="rId11"/>
    <p:sldId id="265" r:id="rId12"/>
    <p:sldId id="266" r:id="rId13"/>
    <p:sldId id="267" r:id="rId14"/>
    <p:sldId id="273" r:id="rId15"/>
    <p:sldId id="268" r:id="rId16"/>
    <p:sldId id="277" r:id="rId17"/>
    <p:sldId id="278" r:id="rId18"/>
    <p:sldId id="269" r:id="rId19"/>
    <p:sldId id="270" r:id="rId20"/>
    <p:sldId id="271" r:id="rId21"/>
    <p:sldId id="27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1"/>
    <p:restoredTop sz="94726"/>
  </p:normalViewPr>
  <p:slideViewPr>
    <p:cSldViewPr snapToGrid="0" snapToObjects="1">
      <p:cViewPr>
        <p:scale>
          <a:sx n="146" d="100"/>
          <a:sy n="146" d="100"/>
        </p:scale>
        <p:origin x="144"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03C16-FBCA-DE40-976C-107589E1BFB2}"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3398B-CD3F-E343-98E8-CB3EB609E84D}" type="slidenum">
              <a:rPr lang="en-US" smtClean="0"/>
              <a:t>‹#›</a:t>
            </a:fld>
            <a:endParaRPr lang="en-US"/>
          </a:p>
        </p:txBody>
      </p:sp>
    </p:spTree>
    <p:extLst>
      <p:ext uri="{BB962C8B-B14F-4D97-AF65-F5344CB8AC3E}">
        <p14:creationId xmlns:p14="http://schemas.microsoft.com/office/powerpoint/2010/main" val="360026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3398B-CD3F-E343-98E8-CB3EB609E84D}" type="slidenum">
              <a:rPr lang="en-US" smtClean="0"/>
              <a:t>10</a:t>
            </a:fld>
            <a:endParaRPr lang="en-US"/>
          </a:p>
        </p:txBody>
      </p:sp>
    </p:spTree>
    <p:extLst>
      <p:ext uri="{BB962C8B-B14F-4D97-AF65-F5344CB8AC3E}">
        <p14:creationId xmlns:p14="http://schemas.microsoft.com/office/powerpoint/2010/main" val="159388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175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399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481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362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019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77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363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671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149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647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341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421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897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564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689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4/6/20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116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4/6/20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99354693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hyperlink" Target="https://www.bilibili.com/video/av1149275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UQ_6MmNwJo"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C60FA768-C824-9F4A-8AD0-791B0086A02F}"/>
              </a:ext>
            </a:extLst>
          </p:cNvPr>
          <p:cNvPicPr>
            <a:picLocks noChangeAspect="1"/>
          </p:cNvPicPr>
          <p:nvPr/>
        </p:nvPicPr>
        <p:blipFill rotWithShape="1">
          <a:blip r:embed="rId3"/>
          <a:srcRect l="3111" r="1" b="1"/>
          <a:stretch/>
        </p:blipFill>
        <p:spPr>
          <a:xfrm>
            <a:off x="1463044" y="822966"/>
            <a:ext cx="9265899" cy="5212068"/>
          </a:xfrm>
          <a:prstGeom prst="rect">
            <a:avLst/>
          </a:prstGeom>
        </p:spPr>
      </p:pic>
      <p:sp>
        <p:nvSpPr>
          <p:cNvPr id="14" name="Rectangle 13">
            <a:extLst>
              <a:ext uri="{FF2B5EF4-FFF2-40B4-BE49-F238E27FC236}">
                <a16:creationId xmlns:a16="http://schemas.microsoft.com/office/drawing/2014/main" id="{C987A7FD-AAD9-4A01-B753-DC50A900C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4"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B6BBCA-5575-0A4B-BBF0-1416798426B5}"/>
              </a:ext>
            </a:extLst>
          </p:cNvPr>
          <p:cNvSpPr>
            <a:spLocks noGrp="1"/>
          </p:cNvSpPr>
          <p:nvPr>
            <p:ph type="ctrTitle"/>
          </p:nvPr>
        </p:nvSpPr>
        <p:spPr>
          <a:xfrm>
            <a:off x="1688858" y="1673523"/>
            <a:ext cx="3485073" cy="2420504"/>
          </a:xfrm>
        </p:spPr>
        <p:txBody>
          <a:bodyPr>
            <a:normAutofit/>
          </a:bodyPr>
          <a:lstStyle/>
          <a:p>
            <a:pPr algn="l"/>
            <a:r>
              <a:rPr lang="en-US" sz="4000" dirty="0"/>
              <a:t>Chinese women’s Cinema</a:t>
            </a:r>
          </a:p>
        </p:txBody>
      </p:sp>
      <p:sp>
        <p:nvSpPr>
          <p:cNvPr id="3" name="Subtitle 2">
            <a:extLst>
              <a:ext uri="{FF2B5EF4-FFF2-40B4-BE49-F238E27FC236}">
                <a16:creationId xmlns:a16="http://schemas.microsoft.com/office/drawing/2014/main" id="{0746B607-A693-0D48-B32F-C0F7E70A6433}"/>
              </a:ext>
            </a:extLst>
          </p:cNvPr>
          <p:cNvSpPr>
            <a:spLocks noGrp="1"/>
          </p:cNvSpPr>
          <p:nvPr>
            <p:ph type="subTitle" idx="1"/>
          </p:nvPr>
        </p:nvSpPr>
        <p:spPr>
          <a:xfrm>
            <a:off x="1688858" y="4236310"/>
            <a:ext cx="3485072" cy="1026544"/>
          </a:xfrm>
        </p:spPr>
        <p:txBody>
          <a:bodyPr>
            <a:normAutofit/>
          </a:bodyPr>
          <a:lstStyle/>
          <a:p>
            <a:pPr algn="l"/>
            <a:r>
              <a:rPr lang="en-US" dirty="0">
                <a:solidFill>
                  <a:srgbClr val="EE6E7E"/>
                </a:solidFill>
              </a:rPr>
              <a:t>Dr Kiki </a:t>
            </a:r>
            <a:r>
              <a:rPr lang="en-US" dirty="0" err="1">
                <a:solidFill>
                  <a:srgbClr val="EE6E7E"/>
                </a:solidFill>
              </a:rPr>
              <a:t>Tianqi</a:t>
            </a:r>
            <a:r>
              <a:rPr lang="en-US" dirty="0">
                <a:solidFill>
                  <a:srgbClr val="EE6E7E"/>
                </a:solidFill>
              </a:rPr>
              <a:t> Yu</a:t>
            </a:r>
          </a:p>
        </p:txBody>
      </p:sp>
    </p:spTree>
    <p:extLst>
      <p:ext uri="{BB962C8B-B14F-4D97-AF65-F5344CB8AC3E}">
        <p14:creationId xmlns:p14="http://schemas.microsoft.com/office/powerpoint/2010/main" val="74556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9726E0AA-ACAD-4929-A688-C5F6D3E37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CE905-AC46-1D44-A9CD-4F101ECC1416}"/>
              </a:ext>
            </a:extLst>
          </p:cNvPr>
          <p:cNvSpPr>
            <a:spLocks noGrp="1"/>
          </p:cNvSpPr>
          <p:nvPr>
            <p:ph type="title"/>
          </p:nvPr>
        </p:nvSpPr>
        <p:spPr>
          <a:xfrm>
            <a:off x="707900" y="4208220"/>
            <a:ext cx="3947771" cy="1850651"/>
          </a:xfrm>
        </p:spPr>
        <p:txBody>
          <a:bodyPr>
            <a:normAutofit/>
          </a:bodyPr>
          <a:lstStyle/>
          <a:p>
            <a:pPr algn="l">
              <a:lnSpc>
                <a:spcPct val="90000"/>
              </a:lnSpc>
            </a:pPr>
            <a:r>
              <a:rPr lang="en-GB" sz="3100" b="1">
                <a:effectLst/>
              </a:rPr>
              <a:t>Li Yu’s trilogy: explore female sexuality</a:t>
            </a:r>
            <a:br>
              <a:rPr lang="en-GB" sz="3100">
                <a:effectLst/>
              </a:rPr>
            </a:br>
            <a:endParaRPr lang="en-US" sz="3100"/>
          </a:p>
        </p:txBody>
      </p:sp>
      <p:pic>
        <p:nvPicPr>
          <p:cNvPr id="6" name="Picture 5" descr="A picture containing building, table, man, black&#10;&#10;Description automatically generated">
            <a:extLst>
              <a:ext uri="{FF2B5EF4-FFF2-40B4-BE49-F238E27FC236}">
                <a16:creationId xmlns:a16="http://schemas.microsoft.com/office/drawing/2014/main" id="{A099B5C0-02EA-C94C-BBCC-4EF8925FD8DE}"/>
              </a:ext>
            </a:extLst>
          </p:cNvPr>
          <p:cNvPicPr>
            <a:picLocks noChangeAspect="1"/>
          </p:cNvPicPr>
          <p:nvPr/>
        </p:nvPicPr>
        <p:blipFill>
          <a:blip r:embed="rId4"/>
          <a:stretch>
            <a:fillRect/>
          </a:stretch>
        </p:blipFill>
        <p:spPr>
          <a:xfrm>
            <a:off x="1574331" y="643467"/>
            <a:ext cx="2149095" cy="3038039"/>
          </a:xfrm>
          <a:prstGeom prst="rect">
            <a:avLst/>
          </a:prstGeom>
        </p:spPr>
      </p:pic>
      <p:pic>
        <p:nvPicPr>
          <p:cNvPr id="10" name="Picture 9" descr="A picture containing text, newspaper&#10;&#10;Description automatically generated">
            <a:extLst>
              <a:ext uri="{FF2B5EF4-FFF2-40B4-BE49-F238E27FC236}">
                <a16:creationId xmlns:a16="http://schemas.microsoft.com/office/drawing/2014/main" id="{F2A4B132-121B-5B44-8719-8746ECBBCAA7}"/>
              </a:ext>
            </a:extLst>
          </p:cNvPr>
          <p:cNvPicPr>
            <a:picLocks noChangeAspect="1"/>
          </p:cNvPicPr>
          <p:nvPr/>
        </p:nvPicPr>
        <p:blipFill>
          <a:blip r:embed="rId5"/>
          <a:stretch>
            <a:fillRect/>
          </a:stretch>
        </p:blipFill>
        <p:spPr>
          <a:xfrm>
            <a:off x="5731458" y="644106"/>
            <a:ext cx="2038360" cy="3053723"/>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FE69BF90-56C4-B84C-BE0D-1C589D4BD8D7}"/>
              </a:ext>
            </a:extLst>
          </p:cNvPr>
          <p:cNvPicPr>
            <a:picLocks noChangeAspect="1"/>
          </p:cNvPicPr>
          <p:nvPr/>
        </p:nvPicPr>
        <p:blipFill>
          <a:blip r:embed="rId6"/>
          <a:stretch>
            <a:fillRect/>
          </a:stretch>
        </p:blipFill>
        <p:spPr>
          <a:xfrm>
            <a:off x="9030480" y="643467"/>
            <a:ext cx="2081056" cy="3038039"/>
          </a:xfrm>
          <a:prstGeom prst="rect">
            <a:avLst/>
          </a:prstGeom>
        </p:spPr>
      </p:pic>
      <p:cxnSp>
        <p:nvCxnSpPr>
          <p:cNvPr id="22" name="Straight Connector 16">
            <a:extLst>
              <a:ext uri="{FF2B5EF4-FFF2-40B4-BE49-F238E27FC236}">
                <a16:creationId xmlns:a16="http://schemas.microsoft.com/office/drawing/2014/main" id="{F3BDF5F1-11B9-42EB-800A-B3D749BB4B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659" y="4447745"/>
            <a:ext cx="0" cy="1371600"/>
          </a:xfrm>
          <a:prstGeom prst="line">
            <a:avLst/>
          </a:prstGeom>
          <a:ln w="19050">
            <a:solidFill>
              <a:schemeClr val="tx1">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B6CA8E-9630-5B47-BC3D-3F48ABCCF6B3}"/>
              </a:ext>
            </a:extLst>
          </p:cNvPr>
          <p:cNvSpPr>
            <a:spLocks noGrp="1"/>
          </p:cNvSpPr>
          <p:nvPr>
            <p:ph idx="1"/>
          </p:nvPr>
        </p:nvSpPr>
        <p:spPr>
          <a:xfrm>
            <a:off x="5251324" y="4208220"/>
            <a:ext cx="6319003" cy="1850651"/>
          </a:xfrm>
        </p:spPr>
        <p:txBody>
          <a:bodyPr anchor="ctr">
            <a:normAutofit/>
          </a:bodyPr>
          <a:lstStyle/>
          <a:p>
            <a:pPr>
              <a:lnSpc>
                <a:spcPct val="90000"/>
              </a:lnSpc>
            </a:pPr>
            <a:r>
              <a:rPr lang="en-GB" sz="1400" i="1">
                <a:effectLst/>
              </a:rPr>
              <a:t>Fish and Elephant, </a:t>
            </a:r>
            <a:r>
              <a:rPr lang="en-GB" sz="1400">
                <a:effectLst/>
              </a:rPr>
              <a:t>2001,</a:t>
            </a:r>
            <a:r>
              <a:rPr lang="en-GB" sz="1400" i="1">
                <a:effectLst/>
              </a:rPr>
              <a:t> “</a:t>
            </a:r>
            <a:r>
              <a:rPr lang="en-GB" sz="1400">
                <a:effectLst/>
              </a:rPr>
              <a:t>the first Chinese feature on a lesbian relationship, presents homosexuality against a heterosexual social-cultural environment.” </a:t>
            </a:r>
          </a:p>
          <a:p>
            <a:pPr>
              <a:lnSpc>
                <a:spcPct val="90000"/>
              </a:lnSpc>
            </a:pPr>
            <a:r>
              <a:rPr lang="en-GB" sz="1400">
                <a:effectLst/>
              </a:rPr>
              <a:t>Dam Street, 2005, “search(ing) for female sexuality with a focus on the female body as a site of sociocultural punishment and sexual spectacle” </a:t>
            </a:r>
          </a:p>
          <a:p>
            <a:pPr>
              <a:lnSpc>
                <a:spcPct val="90000"/>
              </a:lnSpc>
            </a:pPr>
            <a:r>
              <a:rPr lang="en-GB" sz="1400" i="1">
                <a:effectLst/>
              </a:rPr>
              <a:t>Lost in Beijing, </a:t>
            </a:r>
            <a:r>
              <a:rPr lang="en-GB" sz="1400">
                <a:effectLst/>
              </a:rPr>
              <a:t>2007,</a:t>
            </a:r>
            <a:r>
              <a:rPr lang="en-GB" sz="1400" i="1">
                <a:effectLst/>
              </a:rPr>
              <a:t> “</a:t>
            </a:r>
            <a:r>
              <a:rPr lang="en-GB" sz="1400">
                <a:effectLst/>
              </a:rPr>
              <a:t>locates female sexuality against a commercial society in which the female body is commodified for its exchange value”. </a:t>
            </a:r>
          </a:p>
          <a:p>
            <a:pPr>
              <a:lnSpc>
                <a:spcPct val="90000"/>
              </a:lnSpc>
            </a:pPr>
            <a:endParaRPr lang="en-US" sz="1400"/>
          </a:p>
        </p:txBody>
      </p:sp>
    </p:spTree>
    <p:extLst>
      <p:ext uri="{BB962C8B-B14F-4D97-AF65-F5344CB8AC3E}">
        <p14:creationId xmlns:p14="http://schemas.microsoft.com/office/powerpoint/2010/main" val="374628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AE6C-E2CB-F140-B096-0EC0ED83373B}"/>
              </a:ext>
            </a:extLst>
          </p:cNvPr>
          <p:cNvSpPr>
            <a:spLocks noGrp="1"/>
          </p:cNvSpPr>
          <p:nvPr>
            <p:ph type="title"/>
          </p:nvPr>
        </p:nvSpPr>
        <p:spPr/>
        <p:txBody>
          <a:bodyPr>
            <a:normAutofit fontScale="90000"/>
          </a:bodyPr>
          <a:lstStyle/>
          <a:p>
            <a:r>
              <a:rPr lang="en-GB" b="1" dirty="0">
                <a:effectLst/>
              </a:rPr>
              <a:t>What does</a:t>
            </a:r>
            <a:r>
              <a:rPr lang="zh-CN" altLang="en-US" b="1" dirty="0">
                <a:effectLst/>
              </a:rPr>
              <a:t> </a:t>
            </a:r>
            <a:r>
              <a:rPr lang="en-GB" b="1" dirty="0">
                <a:effectLst/>
              </a:rPr>
              <a:t>feminist cinema</a:t>
            </a:r>
            <a:r>
              <a:rPr lang="zh-CN" altLang="en-US" b="1" dirty="0">
                <a:effectLst/>
              </a:rPr>
              <a:t> </a:t>
            </a:r>
            <a:r>
              <a:rPr lang="en-GB" b="1" dirty="0">
                <a:effectLst/>
              </a:rPr>
              <a:t>constitute of?</a:t>
            </a:r>
            <a:br>
              <a:rPr lang="en-GB" dirty="0">
                <a:effectLst/>
              </a:rPr>
            </a:br>
            <a:endParaRPr lang="en-US" dirty="0"/>
          </a:p>
        </p:txBody>
      </p:sp>
      <p:sp>
        <p:nvSpPr>
          <p:cNvPr id="5" name="Content Placeholder 4">
            <a:extLst>
              <a:ext uri="{FF2B5EF4-FFF2-40B4-BE49-F238E27FC236}">
                <a16:creationId xmlns:a16="http://schemas.microsoft.com/office/drawing/2014/main" id="{C8BD90CF-8DB4-DE4B-B947-4D3DF9991D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7258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16D46FC-888A-FC46-9463-3062512F083E}"/>
              </a:ext>
            </a:extLst>
          </p:cNvPr>
          <p:cNvSpPr>
            <a:spLocks noGrp="1"/>
          </p:cNvSpPr>
          <p:nvPr>
            <p:ph type="title"/>
          </p:nvPr>
        </p:nvSpPr>
        <p:spPr>
          <a:xfrm>
            <a:off x="633743" y="965201"/>
            <a:ext cx="3413156" cy="4562472"/>
          </a:xfrm>
        </p:spPr>
        <p:txBody>
          <a:bodyPr vert="horz" lIns="91440" tIns="45720" rIns="91440" bIns="45720" rtlCol="0" anchor="ctr">
            <a:normAutofit/>
          </a:bodyPr>
          <a:lstStyle/>
          <a:p>
            <a:pPr algn="l"/>
            <a:r>
              <a:rPr lang="en-US" sz="3600" b="1"/>
              <a:t>What does</a:t>
            </a:r>
            <a:r>
              <a:rPr lang="en-US" altLang="zh-CN" sz="3600" b="1"/>
              <a:t> </a:t>
            </a:r>
            <a:r>
              <a:rPr lang="en-US" sz="3600" b="1"/>
              <a:t>feminist cinema</a:t>
            </a:r>
            <a:r>
              <a:rPr lang="en-US" altLang="zh-CN" sz="3600" b="1"/>
              <a:t> </a:t>
            </a:r>
            <a:r>
              <a:rPr lang="en-US" sz="3600" b="1"/>
              <a:t>constitute of?</a:t>
            </a:r>
            <a:br>
              <a:rPr lang="en-US" sz="3600"/>
            </a:br>
            <a:endParaRPr lang="en-US" sz="3600"/>
          </a:p>
        </p:txBody>
      </p:sp>
      <p:pic>
        <p:nvPicPr>
          <p:cNvPr id="17" name="Picture 11">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4" name="Content Placeholder 2">
            <a:extLst>
              <a:ext uri="{FF2B5EF4-FFF2-40B4-BE49-F238E27FC236}">
                <a16:creationId xmlns:a16="http://schemas.microsoft.com/office/drawing/2014/main" id="{7A5F24AB-A47D-4048-9343-CA9274544EFD}"/>
              </a:ext>
            </a:extLst>
          </p:cNvPr>
          <p:cNvSpPr txBox="1">
            <a:spLocks/>
          </p:cNvSpPr>
          <p:nvPr/>
        </p:nvSpPr>
        <p:spPr>
          <a:xfrm>
            <a:off x="5148943" y="965200"/>
            <a:ext cx="6118614" cy="4562473"/>
          </a:xfrm>
          <a:prstGeom prst="rect">
            <a:avLst/>
          </a:prstGeom>
        </p:spPr>
        <p:txBody>
          <a:bodyPr vert="horz" lIns="91440" tIns="45720" rIns="91440" bIns="45720" rtlCol="0" anchor="ctr">
            <a:normAutofit/>
          </a:bodyPr>
          <a:lst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nSpc>
                <a:spcPct val="90000"/>
              </a:lnSpc>
            </a:pPr>
            <a:r>
              <a:rPr lang="en-US" sz="1400"/>
              <a:t>Through a female perspective</a:t>
            </a:r>
          </a:p>
          <a:p>
            <a:pPr>
              <a:lnSpc>
                <a:spcPct val="90000"/>
              </a:lnSpc>
            </a:pPr>
            <a:r>
              <a:rPr lang="en-US" sz="1400"/>
              <a:t>A critique of the power structures - provoke the audience to think about political, cultural and economic oppressions that women faces in many societies. </a:t>
            </a:r>
          </a:p>
          <a:p>
            <a:pPr>
              <a:lnSpc>
                <a:spcPct val="90000"/>
              </a:lnSpc>
            </a:pPr>
            <a:r>
              <a:rPr lang="en-US" sz="1400"/>
              <a:t>Challenges the stereotypes of how women are presented in mass media and conventional narratives</a:t>
            </a:r>
          </a:p>
          <a:p>
            <a:pPr>
              <a:lnSpc>
                <a:spcPct val="90000"/>
              </a:lnSpc>
            </a:pPr>
            <a:r>
              <a:rPr lang="en-US" sz="1400"/>
              <a:t>Present the typical sextual objectifications, stock images of women (good mother, vamp, fallen girl)</a:t>
            </a:r>
          </a:p>
          <a:p>
            <a:pPr>
              <a:lnSpc>
                <a:spcPct val="90000"/>
              </a:lnSpc>
            </a:pPr>
            <a:r>
              <a:rPr lang="en-US" sz="1400"/>
              <a:t>Redefine women’s role in cinematic narratives and in society - promote experimental and avant-garde film practice to imagine radical alternatives </a:t>
            </a:r>
          </a:p>
          <a:p>
            <a:pPr>
              <a:lnSpc>
                <a:spcPct val="90000"/>
              </a:lnSpc>
            </a:pPr>
            <a:r>
              <a:rPr lang="en-US" sz="1400"/>
              <a:t>Present independent and strong women, or the awakening of awareness of being independent</a:t>
            </a:r>
          </a:p>
          <a:p>
            <a:pPr>
              <a:lnSpc>
                <a:spcPct val="90000"/>
              </a:lnSpc>
            </a:pPr>
            <a:r>
              <a:rPr lang="en-US" sz="1400"/>
              <a:t>Entering women consciousness of sexuality, and being independent  </a:t>
            </a:r>
          </a:p>
          <a:p>
            <a:pPr>
              <a:lnSpc>
                <a:spcPct val="90000"/>
              </a:lnSpc>
            </a:pPr>
            <a:r>
              <a:rPr lang="en-US" sz="1400"/>
              <a:t>Portraits of women who take up the social roles that are historically reserved for men. </a:t>
            </a:r>
          </a:p>
          <a:p>
            <a:pPr>
              <a:lnSpc>
                <a:spcPct val="90000"/>
              </a:lnSpc>
            </a:pPr>
            <a:r>
              <a:rPr lang="en-US" sz="1400"/>
              <a:t>Does not need to be made by a women. </a:t>
            </a:r>
          </a:p>
          <a:p>
            <a:pPr>
              <a:lnSpc>
                <a:spcPct val="90000"/>
              </a:lnSpc>
            </a:pPr>
            <a:endParaRPr lang="en-US" sz="1400"/>
          </a:p>
        </p:txBody>
      </p:sp>
    </p:spTree>
    <p:extLst>
      <p:ext uri="{BB962C8B-B14F-4D97-AF65-F5344CB8AC3E}">
        <p14:creationId xmlns:p14="http://schemas.microsoft.com/office/powerpoint/2010/main" val="332398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1070-075F-C34F-8F96-916CD4E0D0E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9267CBD-E53A-384D-855D-1DDBDEA594BD}"/>
              </a:ext>
            </a:extLst>
          </p:cNvPr>
          <p:cNvSpPr>
            <a:spLocks noGrp="1"/>
          </p:cNvSpPr>
          <p:nvPr>
            <p:ph idx="1"/>
          </p:nvPr>
        </p:nvSpPr>
        <p:spPr/>
        <p:txBody>
          <a:bodyPr>
            <a:normAutofit lnSpcReduction="10000"/>
          </a:bodyPr>
          <a:lstStyle/>
          <a:p>
            <a:r>
              <a:rPr lang="en-GB" dirty="0">
                <a:effectLst/>
              </a:rPr>
              <a:t>“Strictly speaking, the kind of revolutionary feminist movement which has taken place – with varying degrees of success – in the West has not taken place in the same ways in mainland China or Taiwan. In Japan, Western-style feminism did penetrate into domestic culture but seems to have had minimal impact on its film community. </a:t>
            </a:r>
            <a:r>
              <a:rPr lang="en-GB" dirty="0">
                <a:solidFill>
                  <a:srgbClr val="FF0000"/>
                </a:solidFill>
                <a:effectLst/>
              </a:rPr>
              <a:t>Emerging in this context, the practices of these women filmmakers present formidable challenges to the societies from which they emerge and </a:t>
            </a:r>
            <a:r>
              <a:rPr lang="en-GB" b="1" dirty="0">
                <a:solidFill>
                  <a:srgbClr val="FF0000"/>
                </a:solidFill>
                <a:effectLst/>
              </a:rPr>
              <a:t>suggest in part some alternative routes towards women’s empowerment beyond the models presented by Western feminism.” </a:t>
            </a:r>
            <a:r>
              <a:rPr lang="en-GB" dirty="0">
                <a:effectLst/>
              </a:rPr>
              <a:t>(Yu &amp; Lebow 2020:3)</a:t>
            </a:r>
          </a:p>
          <a:p>
            <a:r>
              <a:rPr lang="en-GB" dirty="0">
                <a:effectLst/>
              </a:rPr>
              <a:t>“If we take these women’s self-empowerment or empowering of others as a type of feminist inclination, we must nonetheless acknowledge that they are not necessarily or directly influenced by Western feminism </a:t>
            </a:r>
            <a:r>
              <a:rPr lang="en-GB" b="1" dirty="0">
                <a:solidFill>
                  <a:srgbClr val="FF0000"/>
                </a:solidFill>
                <a:effectLst/>
              </a:rPr>
              <a:t>but instead emerge out of their own specific local urgencies</a:t>
            </a:r>
            <a:r>
              <a:rPr lang="en-GB" dirty="0">
                <a:solidFill>
                  <a:srgbClr val="FF0000"/>
                </a:solidFill>
                <a:effectLst/>
              </a:rPr>
              <a:t>.</a:t>
            </a:r>
            <a:r>
              <a:rPr lang="en-GB" dirty="0">
                <a:effectLst/>
              </a:rPr>
              <a:t>”  (Yu &amp; Lebow 2020:3)</a:t>
            </a:r>
          </a:p>
          <a:p>
            <a:endParaRPr lang="en-US" dirty="0"/>
          </a:p>
        </p:txBody>
      </p:sp>
    </p:spTree>
    <p:extLst>
      <p:ext uri="{BB962C8B-B14F-4D97-AF65-F5344CB8AC3E}">
        <p14:creationId xmlns:p14="http://schemas.microsoft.com/office/powerpoint/2010/main" val="123153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FCF3F-3F57-9446-ABE1-1240F8B5B18D}"/>
              </a:ext>
            </a:extLst>
          </p:cNvPr>
          <p:cNvSpPr>
            <a:spLocks noGrp="1"/>
          </p:cNvSpPr>
          <p:nvPr>
            <p:ph type="title"/>
          </p:nvPr>
        </p:nvSpPr>
        <p:spPr>
          <a:xfrm>
            <a:off x="913795" y="963506"/>
            <a:ext cx="3740815" cy="4827693"/>
          </a:xfrm>
        </p:spPr>
        <p:txBody>
          <a:bodyPr>
            <a:normAutofit/>
          </a:bodyPr>
          <a:lstStyle/>
          <a:p>
            <a:pPr algn="r"/>
            <a:r>
              <a:rPr lang="en-US"/>
              <a:t>Chinese feminist filmmaking as part of ‘translational feminist practice’</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553772-FA50-CE45-8128-219307863A7F}"/>
              </a:ext>
            </a:extLst>
          </p:cNvPr>
          <p:cNvSpPr>
            <a:spLocks noGrp="1"/>
          </p:cNvSpPr>
          <p:nvPr>
            <p:ph idx="1"/>
          </p:nvPr>
        </p:nvSpPr>
        <p:spPr>
          <a:xfrm>
            <a:off x="5307765" y="963507"/>
            <a:ext cx="5959791" cy="4827694"/>
          </a:xfrm>
          <a:effectLst/>
        </p:spPr>
        <p:txBody>
          <a:bodyPr anchor="ctr">
            <a:normAutofit/>
          </a:bodyPr>
          <a:lstStyle/>
          <a:p>
            <a:pPr>
              <a:lnSpc>
                <a:spcPct val="90000"/>
              </a:lnSpc>
            </a:pPr>
            <a:r>
              <a:rPr lang="en-GB" sz="1900">
                <a:solidFill>
                  <a:schemeClr val="tx1"/>
                </a:solidFill>
                <a:effectLst/>
              </a:rPr>
              <a:t>Transnational feminist practice – vs. Western centred feminist approaches</a:t>
            </a:r>
          </a:p>
          <a:p>
            <a:pPr>
              <a:lnSpc>
                <a:spcPct val="90000"/>
              </a:lnSpc>
            </a:pPr>
            <a:r>
              <a:rPr lang="en-GB" sz="1900">
                <a:solidFill>
                  <a:schemeClr val="tx1"/>
                </a:solidFill>
                <a:effectLst/>
              </a:rPr>
              <a:t>Transnational feminist practice intends to “articulate the relationship of gender to scattered hegemonies such as global economic structures, patriarchal nationalisms, ‘authentic’ forms of tradition, religious fundamentalism, local structures of domination, and legal-juridical oppression on multiple levels.”(Wang 2011:64) </a:t>
            </a:r>
          </a:p>
          <a:p>
            <a:pPr>
              <a:lnSpc>
                <a:spcPct val="90000"/>
              </a:lnSpc>
            </a:pPr>
            <a:endParaRPr lang="en-GB" sz="1900">
              <a:solidFill>
                <a:schemeClr val="tx1"/>
              </a:solidFill>
            </a:endParaRPr>
          </a:p>
          <a:p>
            <a:pPr>
              <a:lnSpc>
                <a:spcPct val="90000"/>
              </a:lnSpc>
            </a:pPr>
            <a:r>
              <a:rPr lang="en-GB" sz="1900">
                <a:solidFill>
                  <a:schemeClr val="tx1"/>
                </a:solidFill>
                <a:effectLst/>
              </a:rPr>
              <a:t>In the case of China, the theoretical frameworks of psychoanalysis, Marxism, and other feminist film theories are not readily applicable to the Chinese context of the 1980s and 1990s, although some specific concepts are useful for textual analysis </a:t>
            </a:r>
            <a:endParaRPr lang="en-GB" sz="1900">
              <a:solidFill>
                <a:schemeClr val="tx1"/>
              </a:solidFill>
            </a:endParaRPr>
          </a:p>
          <a:p>
            <a:pPr>
              <a:lnSpc>
                <a:spcPct val="90000"/>
              </a:lnSpc>
            </a:pPr>
            <a:endParaRPr lang="en-US" sz="1900">
              <a:solidFill>
                <a:schemeClr val="tx1"/>
              </a:solidFill>
            </a:endParaRPr>
          </a:p>
        </p:txBody>
      </p:sp>
    </p:spTree>
    <p:extLst>
      <p:ext uri="{BB962C8B-B14F-4D97-AF65-F5344CB8AC3E}">
        <p14:creationId xmlns:p14="http://schemas.microsoft.com/office/powerpoint/2010/main" val="418964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0977-2110-9847-B808-F25825CD6549}"/>
              </a:ext>
            </a:extLst>
          </p:cNvPr>
          <p:cNvSpPr>
            <a:spLocks noGrp="1"/>
          </p:cNvSpPr>
          <p:nvPr>
            <p:ph type="title"/>
          </p:nvPr>
        </p:nvSpPr>
        <p:spPr/>
        <p:txBody>
          <a:bodyPr>
            <a:normAutofit fontScale="90000"/>
          </a:bodyPr>
          <a:lstStyle/>
          <a:p>
            <a:r>
              <a:rPr lang="en-GB" i="1" dirty="0">
                <a:effectLst/>
              </a:rPr>
              <a:t>How has the concept of feminism and feminist theories been received in modern China?</a:t>
            </a:r>
            <a:r>
              <a:rPr lang="en-GB" dirty="0">
                <a:effectLst/>
              </a:rPr>
              <a:t> </a:t>
            </a:r>
            <a:br>
              <a:rPr lang="en-GB" dirty="0">
                <a:effectLst/>
              </a:rPr>
            </a:br>
            <a:endParaRPr lang="en-US" dirty="0"/>
          </a:p>
        </p:txBody>
      </p:sp>
      <p:sp>
        <p:nvSpPr>
          <p:cNvPr id="3" name="Content Placeholder 2">
            <a:extLst>
              <a:ext uri="{FF2B5EF4-FFF2-40B4-BE49-F238E27FC236}">
                <a16:creationId xmlns:a16="http://schemas.microsoft.com/office/drawing/2014/main" id="{1F3269BA-439B-0642-B940-D4545F8C81BA}"/>
              </a:ext>
            </a:extLst>
          </p:cNvPr>
          <p:cNvSpPr>
            <a:spLocks noGrp="1"/>
          </p:cNvSpPr>
          <p:nvPr>
            <p:ph idx="1"/>
          </p:nvPr>
        </p:nvSpPr>
        <p:spPr>
          <a:xfrm>
            <a:off x="913795" y="2076450"/>
            <a:ext cx="9736788" cy="3714749"/>
          </a:xfrm>
        </p:spPr>
        <p:txBody>
          <a:bodyPr/>
          <a:lstStyle/>
          <a:p>
            <a:r>
              <a:rPr lang="en-GB" dirty="0">
                <a:effectLst/>
              </a:rPr>
              <a:t>Two common renditions of the English term ‘feminism’ in Chinese.</a:t>
            </a:r>
          </a:p>
          <a:p>
            <a:r>
              <a:rPr lang="en-GB" dirty="0">
                <a:solidFill>
                  <a:srgbClr val="FF0000"/>
                </a:solidFill>
                <a:effectLst/>
              </a:rPr>
              <a:t>Feminism as </a:t>
            </a:r>
            <a:r>
              <a:rPr lang="en-GB" i="1" dirty="0">
                <a:solidFill>
                  <a:srgbClr val="FF0000"/>
                </a:solidFill>
                <a:effectLst/>
              </a:rPr>
              <a:t>nu ̈</a:t>
            </a:r>
            <a:r>
              <a:rPr lang="en-GB" i="1" dirty="0" err="1">
                <a:solidFill>
                  <a:srgbClr val="FF0000"/>
                </a:solidFill>
                <a:effectLst/>
              </a:rPr>
              <a:t>quan</a:t>
            </a:r>
            <a:r>
              <a:rPr lang="en-GB" i="1" dirty="0">
                <a:solidFill>
                  <a:srgbClr val="FF0000"/>
                </a:solidFill>
                <a:effectLst/>
              </a:rPr>
              <a:t> </a:t>
            </a:r>
            <a:r>
              <a:rPr lang="en-GB" i="1" dirty="0" err="1">
                <a:solidFill>
                  <a:srgbClr val="FF0000"/>
                </a:solidFill>
                <a:effectLst/>
              </a:rPr>
              <a:t>zhuyi</a:t>
            </a:r>
            <a:r>
              <a:rPr lang="en-GB" i="1" dirty="0">
                <a:solidFill>
                  <a:srgbClr val="FF0000"/>
                </a:solidFill>
                <a:effectLst/>
              </a:rPr>
              <a:t>  - </a:t>
            </a:r>
            <a:r>
              <a:rPr lang="en-GB" dirty="0">
                <a:solidFill>
                  <a:srgbClr val="FF0000"/>
                </a:solidFill>
                <a:effectLst/>
              </a:rPr>
              <a:t>women’s rights or </a:t>
            </a:r>
            <a:r>
              <a:rPr lang="en-GB" dirty="0" err="1">
                <a:solidFill>
                  <a:srgbClr val="FF0000"/>
                </a:solidFill>
                <a:effectLst/>
              </a:rPr>
              <a:t>powerism</a:t>
            </a:r>
            <a:r>
              <a:rPr lang="en-GB" dirty="0">
                <a:effectLst/>
              </a:rPr>
              <a:t>, which connotes the stereotype of a man-hating he-woman hungry for power. Less popular in China </a:t>
            </a:r>
          </a:p>
          <a:p>
            <a:r>
              <a:rPr lang="en-GB" dirty="0">
                <a:solidFill>
                  <a:srgbClr val="FF0000"/>
                </a:solidFill>
                <a:effectLst/>
              </a:rPr>
              <a:t>Feminism as </a:t>
            </a:r>
            <a:r>
              <a:rPr lang="en-GB" i="1" dirty="0">
                <a:solidFill>
                  <a:srgbClr val="FF0000"/>
                </a:solidFill>
                <a:effectLst/>
              </a:rPr>
              <a:t>nu ̈</a:t>
            </a:r>
            <a:r>
              <a:rPr lang="en-GB" i="1" dirty="0" err="1">
                <a:solidFill>
                  <a:srgbClr val="FF0000"/>
                </a:solidFill>
                <a:effectLst/>
              </a:rPr>
              <a:t>xing</a:t>
            </a:r>
            <a:r>
              <a:rPr lang="en-GB" i="1" dirty="0">
                <a:solidFill>
                  <a:srgbClr val="FF0000"/>
                </a:solidFill>
                <a:effectLst/>
              </a:rPr>
              <a:t> </a:t>
            </a:r>
            <a:r>
              <a:rPr lang="en-GB" i="1" dirty="0" err="1">
                <a:solidFill>
                  <a:srgbClr val="FF0000"/>
                </a:solidFill>
                <a:effectLst/>
              </a:rPr>
              <a:t>zhuyi</a:t>
            </a:r>
            <a:r>
              <a:rPr lang="en-GB" i="1" dirty="0">
                <a:solidFill>
                  <a:srgbClr val="FF0000"/>
                </a:solidFill>
                <a:effectLst/>
              </a:rPr>
              <a:t>  - </a:t>
            </a:r>
            <a:r>
              <a:rPr lang="en-GB" dirty="0">
                <a:solidFill>
                  <a:srgbClr val="FF0000"/>
                </a:solidFill>
                <a:effectLst/>
              </a:rPr>
              <a:t>female or feminine-ism, </a:t>
            </a:r>
            <a:r>
              <a:rPr lang="en-GB" b="1" dirty="0">
                <a:solidFill>
                  <a:srgbClr val="FF0000"/>
                </a:solidFill>
                <a:effectLst/>
              </a:rPr>
              <a:t>‘softer feminism’ </a:t>
            </a:r>
            <a:endParaRPr lang="en-GB" dirty="0">
              <a:solidFill>
                <a:srgbClr val="FF0000"/>
              </a:solidFill>
              <a:effectLst/>
            </a:endParaRPr>
          </a:p>
          <a:p>
            <a:pPr lvl="1"/>
            <a:r>
              <a:rPr lang="en-GB" dirty="0">
                <a:effectLst/>
              </a:rPr>
              <a:t> less threatening. </a:t>
            </a:r>
          </a:p>
          <a:p>
            <a:pPr lvl="1"/>
            <a:r>
              <a:rPr lang="en-GB" dirty="0">
                <a:effectLst/>
              </a:rPr>
              <a:t>Its popularity may stem from its semantic flexibility</a:t>
            </a:r>
          </a:p>
          <a:p>
            <a:pPr lvl="1"/>
            <a:r>
              <a:rPr lang="en-GB" dirty="0">
                <a:effectLst/>
              </a:rPr>
              <a:t>It means an ideology promoting femininity and thus reinforcing gender distinctions</a:t>
            </a:r>
          </a:p>
          <a:p>
            <a:pPr lvl="1"/>
            <a:endParaRPr lang="en-GB" dirty="0">
              <a:effectLst/>
            </a:endParaRPr>
          </a:p>
          <a:p>
            <a:endParaRPr lang="en-US" dirty="0"/>
          </a:p>
        </p:txBody>
      </p:sp>
    </p:spTree>
    <p:extLst>
      <p:ext uri="{BB962C8B-B14F-4D97-AF65-F5344CB8AC3E}">
        <p14:creationId xmlns:p14="http://schemas.microsoft.com/office/powerpoint/2010/main" val="190049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8995-F948-8E40-AC3E-E7D0167CF3E5}"/>
              </a:ext>
            </a:extLst>
          </p:cNvPr>
          <p:cNvSpPr>
            <a:spLocks noGrp="1"/>
          </p:cNvSpPr>
          <p:nvPr>
            <p:ph type="title"/>
          </p:nvPr>
        </p:nvSpPr>
        <p:spPr/>
        <p:txBody>
          <a:bodyPr/>
          <a:lstStyle/>
          <a:p>
            <a:endParaRPr lang="en-US"/>
          </a:p>
        </p:txBody>
      </p:sp>
      <p:pic>
        <p:nvPicPr>
          <p:cNvPr id="5" name="Content Placeholder 4" descr="A person holding a sign&#10;&#10;Description automatically generated">
            <a:extLst>
              <a:ext uri="{FF2B5EF4-FFF2-40B4-BE49-F238E27FC236}">
                <a16:creationId xmlns:a16="http://schemas.microsoft.com/office/drawing/2014/main" id="{3E8AB701-416D-3B40-A524-D75F74DFDAC4}"/>
              </a:ext>
            </a:extLst>
          </p:cNvPr>
          <p:cNvPicPr>
            <a:picLocks noGrp="1" noChangeAspect="1"/>
          </p:cNvPicPr>
          <p:nvPr>
            <p:ph idx="1"/>
          </p:nvPr>
        </p:nvPicPr>
        <p:blipFill>
          <a:blip r:embed="rId2"/>
          <a:stretch>
            <a:fillRect/>
          </a:stretch>
        </p:blipFill>
        <p:spPr>
          <a:xfrm>
            <a:off x="585969" y="1571625"/>
            <a:ext cx="5178098" cy="2912680"/>
          </a:xfrm>
        </p:spPr>
      </p:pic>
      <p:pic>
        <p:nvPicPr>
          <p:cNvPr id="7" name="Picture 6" descr="A group of people walking down the street&#10;&#10;Description automatically generated">
            <a:extLst>
              <a:ext uri="{FF2B5EF4-FFF2-40B4-BE49-F238E27FC236}">
                <a16:creationId xmlns:a16="http://schemas.microsoft.com/office/drawing/2014/main" id="{7A0C5EB7-D9E0-8A4A-A1AD-B4CA3E88A24B}"/>
              </a:ext>
            </a:extLst>
          </p:cNvPr>
          <p:cNvPicPr>
            <a:picLocks noChangeAspect="1"/>
          </p:cNvPicPr>
          <p:nvPr/>
        </p:nvPicPr>
        <p:blipFill>
          <a:blip r:embed="rId3"/>
          <a:stretch>
            <a:fillRect/>
          </a:stretch>
        </p:blipFill>
        <p:spPr>
          <a:xfrm>
            <a:off x="6096000" y="1535158"/>
            <a:ext cx="4545874" cy="2949147"/>
          </a:xfrm>
          <a:prstGeom prst="rect">
            <a:avLst/>
          </a:prstGeom>
        </p:spPr>
      </p:pic>
      <p:sp>
        <p:nvSpPr>
          <p:cNvPr id="8" name="TextBox 7">
            <a:extLst>
              <a:ext uri="{FF2B5EF4-FFF2-40B4-BE49-F238E27FC236}">
                <a16:creationId xmlns:a16="http://schemas.microsoft.com/office/drawing/2014/main" id="{6829F6B2-067D-A54A-A8C8-62241EAFED14}"/>
              </a:ext>
            </a:extLst>
          </p:cNvPr>
          <p:cNvSpPr txBox="1"/>
          <p:nvPr/>
        </p:nvSpPr>
        <p:spPr>
          <a:xfrm>
            <a:off x="3091543" y="5059853"/>
            <a:ext cx="5849678" cy="369332"/>
          </a:xfrm>
          <a:prstGeom prst="rect">
            <a:avLst/>
          </a:prstGeom>
          <a:noFill/>
        </p:spPr>
        <p:txBody>
          <a:bodyPr wrap="none" rtlCol="0">
            <a:spAutoFit/>
          </a:bodyPr>
          <a:lstStyle/>
          <a:p>
            <a:r>
              <a:rPr lang="en-US" dirty="0"/>
              <a:t>Repress</a:t>
            </a:r>
            <a:r>
              <a:rPr lang="en-US" altLang="zh-CN" dirty="0"/>
              <a:t>ion</a:t>
            </a:r>
            <a:r>
              <a:rPr lang="zh-CN" altLang="en-US" dirty="0"/>
              <a:t> </a:t>
            </a:r>
            <a:r>
              <a:rPr lang="en-US" altLang="zh-CN" dirty="0"/>
              <a:t>of</a:t>
            </a:r>
            <a:r>
              <a:rPr lang="zh-CN" altLang="en-US" dirty="0"/>
              <a:t> </a:t>
            </a:r>
            <a:r>
              <a:rPr lang="en-US" altLang="zh-CN" dirty="0"/>
              <a:t>feminist</a:t>
            </a:r>
            <a:r>
              <a:rPr lang="zh-CN" altLang="en-US" dirty="0"/>
              <a:t> </a:t>
            </a:r>
            <a:r>
              <a:rPr lang="en-US" altLang="zh-CN" dirty="0"/>
              <a:t>activist</a:t>
            </a:r>
            <a:r>
              <a:rPr lang="zh-CN" altLang="en-US" dirty="0"/>
              <a:t> </a:t>
            </a:r>
            <a:r>
              <a:rPr lang="en-US" altLang="zh-CN" dirty="0"/>
              <a:t>movement</a:t>
            </a:r>
            <a:r>
              <a:rPr lang="zh-CN" altLang="en-US" dirty="0"/>
              <a:t> </a:t>
            </a:r>
            <a:r>
              <a:rPr lang="en-US" altLang="zh-CN" dirty="0"/>
              <a:t>on</a:t>
            </a:r>
            <a:r>
              <a:rPr lang="zh-CN" altLang="en-US" dirty="0"/>
              <a:t> </a:t>
            </a:r>
            <a:r>
              <a:rPr lang="en-US" altLang="zh-CN" dirty="0"/>
              <a:t>social</a:t>
            </a:r>
            <a:r>
              <a:rPr lang="zh-CN" altLang="en-US" dirty="0"/>
              <a:t> </a:t>
            </a:r>
            <a:r>
              <a:rPr lang="en-US" altLang="zh-CN" dirty="0"/>
              <a:t>media</a:t>
            </a:r>
            <a:r>
              <a:rPr lang="zh-CN" altLang="en-US" dirty="0"/>
              <a:t> </a:t>
            </a:r>
            <a:endParaRPr lang="en-US" dirty="0"/>
          </a:p>
        </p:txBody>
      </p:sp>
    </p:spTree>
    <p:extLst>
      <p:ext uri="{BB962C8B-B14F-4D97-AF65-F5344CB8AC3E}">
        <p14:creationId xmlns:p14="http://schemas.microsoft.com/office/powerpoint/2010/main" val="269543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BF8F-DD3D-384C-B488-1241656D25DE}"/>
              </a:ext>
            </a:extLst>
          </p:cNvPr>
          <p:cNvSpPr>
            <a:spLocks noGrp="1"/>
          </p:cNvSpPr>
          <p:nvPr>
            <p:ph type="title"/>
          </p:nvPr>
        </p:nvSpPr>
        <p:spPr/>
        <p:txBody>
          <a:bodyPr/>
          <a:lstStyle/>
          <a:p>
            <a:endParaRPr lang="en-US"/>
          </a:p>
        </p:txBody>
      </p:sp>
      <p:pic>
        <p:nvPicPr>
          <p:cNvPr id="5" name="Content Placeholder 4" descr="A picture containing water, woman, young, walking&#10;&#10;Description automatically generated">
            <a:extLst>
              <a:ext uri="{FF2B5EF4-FFF2-40B4-BE49-F238E27FC236}">
                <a16:creationId xmlns:a16="http://schemas.microsoft.com/office/drawing/2014/main" id="{41708A07-75CB-A24D-9BB1-B9398A9547EA}"/>
              </a:ext>
            </a:extLst>
          </p:cNvPr>
          <p:cNvPicPr>
            <a:picLocks noGrp="1" noChangeAspect="1"/>
          </p:cNvPicPr>
          <p:nvPr>
            <p:ph idx="1"/>
          </p:nvPr>
        </p:nvPicPr>
        <p:blipFill>
          <a:blip r:embed="rId2"/>
          <a:stretch>
            <a:fillRect/>
          </a:stretch>
        </p:blipFill>
        <p:spPr>
          <a:xfrm>
            <a:off x="8139451" y="609599"/>
            <a:ext cx="3820211" cy="5294815"/>
          </a:xfrm>
        </p:spPr>
      </p:pic>
      <p:pic>
        <p:nvPicPr>
          <p:cNvPr id="7" name="Picture 6" descr="A group of people posing for the camera&#10;&#10;Description automatically generated">
            <a:extLst>
              <a:ext uri="{FF2B5EF4-FFF2-40B4-BE49-F238E27FC236}">
                <a16:creationId xmlns:a16="http://schemas.microsoft.com/office/drawing/2014/main" id="{28B258CF-8240-3E4C-A452-B1631EB83BFE}"/>
              </a:ext>
            </a:extLst>
          </p:cNvPr>
          <p:cNvPicPr>
            <a:picLocks noChangeAspect="1"/>
          </p:cNvPicPr>
          <p:nvPr/>
        </p:nvPicPr>
        <p:blipFill>
          <a:blip r:embed="rId3"/>
          <a:stretch>
            <a:fillRect/>
          </a:stretch>
        </p:blipFill>
        <p:spPr>
          <a:xfrm>
            <a:off x="4106928" y="609600"/>
            <a:ext cx="3732637" cy="5294815"/>
          </a:xfrm>
          <a:prstGeom prst="rect">
            <a:avLst/>
          </a:prstGeom>
        </p:spPr>
      </p:pic>
      <p:pic>
        <p:nvPicPr>
          <p:cNvPr id="11" name="Picture 10" descr="A person posing for a picture&#10;&#10;Description automatically generated">
            <a:extLst>
              <a:ext uri="{FF2B5EF4-FFF2-40B4-BE49-F238E27FC236}">
                <a16:creationId xmlns:a16="http://schemas.microsoft.com/office/drawing/2014/main" id="{6BC6DBA8-533F-F84D-9651-330A1699F491}"/>
              </a:ext>
            </a:extLst>
          </p:cNvPr>
          <p:cNvPicPr>
            <a:picLocks noChangeAspect="1"/>
          </p:cNvPicPr>
          <p:nvPr/>
        </p:nvPicPr>
        <p:blipFill>
          <a:blip r:embed="rId4"/>
          <a:stretch>
            <a:fillRect/>
          </a:stretch>
        </p:blipFill>
        <p:spPr>
          <a:xfrm>
            <a:off x="285075" y="609600"/>
            <a:ext cx="3564111" cy="5303737"/>
          </a:xfrm>
          <a:prstGeom prst="rect">
            <a:avLst/>
          </a:prstGeom>
        </p:spPr>
      </p:pic>
      <p:sp>
        <p:nvSpPr>
          <p:cNvPr id="12" name="TextBox 11">
            <a:extLst>
              <a:ext uri="{FF2B5EF4-FFF2-40B4-BE49-F238E27FC236}">
                <a16:creationId xmlns:a16="http://schemas.microsoft.com/office/drawing/2014/main" id="{5242690C-4DF1-E149-8012-9148A4CB9777}"/>
              </a:ext>
            </a:extLst>
          </p:cNvPr>
          <p:cNvSpPr txBox="1"/>
          <p:nvPr/>
        </p:nvSpPr>
        <p:spPr>
          <a:xfrm>
            <a:off x="4973222" y="46893"/>
            <a:ext cx="2234907" cy="369332"/>
          </a:xfrm>
          <a:prstGeom prst="rect">
            <a:avLst/>
          </a:prstGeom>
          <a:noFill/>
        </p:spPr>
        <p:txBody>
          <a:bodyPr wrap="none" rtlCol="0">
            <a:spAutoFit/>
          </a:bodyPr>
          <a:lstStyle/>
          <a:p>
            <a:r>
              <a:rPr lang="en-GB" b="1" dirty="0">
                <a:solidFill>
                  <a:srgbClr val="FF0000"/>
                </a:solidFill>
                <a:effectLst/>
              </a:rPr>
              <a:t>soft </a:t>
            </a:r>
            <a:r>
              <a:rPr lang="en-GB" b="1" dirty="0" err="1">
                <a:solidFill>
                  <a:srgbClr val="FF0000"/>
                </a:solidFill>
                <a:effectLst/>
              </a:rPr>
              <a:t>feminis</a:t>
            </a:r>
            <a:r>
              <a:rPr lang="en-US" altLang="zh-CN" b="1" dirty="0">
                <a:solidFill>
                  <a:srgbClr val="FF0000"/>
                </a:solidFill>
              </a:rPr>
              <a:t>t</a:t>
            </a:r>
            <a:r>
              <a:rPr lang="zh-CN" altLang="en-US" b="1" dirty="0">
                <a:solidFill>
                  <a:srgbClr val="FF0000"/>
                </a:solidFill>
              </a:rPr>
              <a:t> </a:t>
            </a:r>
            <a:r>
              <a:rPr lang="en-US" altLang="zh-CN" b="1" dirty="0">
                <a:solidFill>
                  <a:srgbClr val="FF0000"/>
                </a:solidFill>
              </a:rPr>
              <a:t>cinema</a:t>
            </a:r>
            <a:endParaRPr lang="en-US" dirty="0"/>
          </a:p>
        </p:txBody>
      </p:sp>
      <p:sp>
        <p:nvSpPr>
          <p:cNvPr id="13" name="TextBox 12">
            <a:extLst>
              <a:ext uri="{FF2B5EF4-FFF2-40B4-BE49-F238E27FC236}">
                <a16:creationId xmlns:a16="http://schemas.microsoft.com/office/drawing/2014/main" id="{D29801FB-4BD7-294B-A0DA-92471C3E36A8}"/>
              </a:ext>
            </a:extLst>
          </p:cNvPr>
          <p:cNvSpPr txBox="1"/>
          <p:nvPr/>
        </p:nvSpPr>
        <p:spPr>
          <a:xfrm>
            <a:off x="870857" y="6052457"/>
            <a:ext cx="2710999" cy="369332"/>
          </a:xfrm>
          <a:prstGeom prst="rect">
            <a:avLst/>
          </a:prstGeom>
          <a:noFill/>
        </p:spPr>
        <p:txBody>
          <a:bodyPr wrap="none" rtlCol="0">
            <a:spAutoFit/>
          </a:bodyPr>
          <a:lstStyle/>
          <a:p>
            <a:r>
              <a:rPr lang="en-US" dirty="0"/>
              <a:t>Girls always Happy, 2018</a:t>
            </a:r>
          </a:p>
        </p:txBody>
      </p:sp>
      <p:sp>
        <p:nvSpPr>
          <p:cNvPr id="14" name="TextBox 13">
            <a:extLst>
              <a:ext uri="{FF2B5EF4-FFF2-40B4-BE49-F238E27FC236}">
                <a16:creationId xmlns:a16="http://schemas.microsoft.com/office/drawing/2014/main" id="{32D26516-DC36-BD4F-9237-15376D44D2FC}"/>
              </a:ext>
            </a:extLst>
          </p:cNvPr>
          <p:cNvSpPr txBox="1"/>
          <p:nvPr/>
        </p:nvSpPr>
        <p:spPr>
          <a:xfrm>
            <a:off x="4850674" y="6052457"/>
            <a:ext cx="1915909" cy="369332"/>
          </a:xfrm>
          <a:prstGeom prst="rect">
            <a:avLst/>
          </a:prstGeom>
          <a:noFill/>
        </p:spPr>
        <p:txBody>
          <a:bodyPr wrap="none" rtlCol="0">
            <a:spAutoFit/>
          </a:bodyPr>
          <a:lstStyle/>
          <a:p>
            <a:r>
              <a:rPr lang="en-US" dirty="0"/>
              <a:t>Spring Tide, 2019</a:t>
            </a:r>
          </a:p>
        </p:txBody>
      </p:sp>
      <p:sp>
        <p:nvSpPr>
          <p:cNvPr id="15" name="TextBox 14">
            <a:extLst>
              <a:ext uri="{FF2B5EF4-FFF2-40B4-BE49-F238E27FC236}">
                <a16:creationId xmlns:a16="http://schemas.microsoft.com/office/drawing/2014/main" id="{115CCC52-6FFE-F240-940D-A103432F24E5}"/>
              </a:ext>
            </a:extLst>
          </p:cNvPr>
          <p:cNvSpPr txBox="1"/>
          <p:nvPr/>
        </p:nvSpPr>
        <p:spPr>
          <a:xfrm>
            <a:off x="8752114" y="6052457"/>
            <a:ext cx="2925801" cy="369332"/>
          </a:xfrm>
          <a:prstGeom prst="rect">
            <a:avLst/>
          </a:prstGeom>
          <a:noFill/>
        </p:spPr>
        <p:txBody>
          <a:bodyPr wrap="none" rtlCol="0">
            <a:spAutoFit/>
          </a:bodyPr>
          <a:lstStyle/>
          <a:p>
            <a:r>
              <a:rPr lang="en-US" dirty="0"/>
              <a:t>Send me to the clouds, 2019</a:t>
            </a:r>
          </a:p>
        </p:txBody>
      </p:sp>
    </p:spTree>
    <p:extLst>
      <p:ext uri="{BB962C8B-B14F-4D97-AF65-F5344CB8AC3E}">
        <p14:creationId xmlns:p14="http://schemas.microsoft.com/office/powerpoint/2010/main" val="150855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3011-0A1E-704D-A6FA-91B2679D0FE3}"/>
              </a:ext>
            </a:extLst>
          </p:cNvPr>
          <p:cNvSpPr>
            <a:spLocks noGrp="1"/>
          </p:cNvSpPr>
          <p:nvPr>
            <p:ph type="title"/>
          </p:nvPr>
        </p:nvSpPr>
        <p:spPr/>
        <p:txBody>
          <a:bodyPr>
            <a:normAutofit/>
          </a:bodyPr>
          <a:lstStyle/>
          <a:p>
            <a:r>
              <a:rPr lang="en-US" sz="3200" dirty="0"/>
              <a:t>The emergence/translation of ‘feminism’ concept in China </a:t>
            </a:r>
          </a:p>
        </p:txBody>
      </p:sp>
      <p:sp>
        <p:nvSpPr>
          <p:cNvPr id="3" name="Content Placeholder 2">
            <a:extLst>
              <a:ext uri="{FF2B5EF4-FFF2-40B4-BE49-F238E27FC236}">
                <a16:creationId xmlns:a16="http://schemas.microsoft.com/office/drawing/2014/main" id="{780BA82C-4C5C-6847-BBB0-A1C4DDEDBA96}"/>
              </a:ext>
            </a:extLst>
          </p:cNvPr>
          <p:cNvSpPr>
            <a:spLocks noGrp="1"/>
          </p:cNvSpPr>
          <p:nvPr>
            <p:ph idx="1"/>
          </p:nvPr>
        </p:nvSpPr>
        <p:spPr/>
        <p:txBody>
          <a:bodyPr>
            <a:normAutofit lnSpcReduction="10000"/>
          </a:bodyPr>
          <a:lstStyle/>
          <a:p>
            <a:r>
              <a:rPr lang="en-US" dirty="0"/>
              <a:t>Femini</a:t>
            </a:r>
            <a:r>
              <a:rPr lang="en-US" altLang="zh-CN" dirty="0"/>
              <a:t>sm, as women’s rights–</a:t>
            </a:r>
            <a:r>
              <a:rPr lang="zh-CN" altLang="en-US" dirty="0"/>
              <a:t> </a:t>
            </a:r>
            <a:r>
              <a:rPr lang="en-US" altLang="zh-CN" dirty="0"/>
              <a:t>translated</a:t>
            </a:r>
            <a:r>
              <a:rPr lang="zh-CN" altLang="en-US" dirty="0"/>
              <a:t> </a:t>
            </a:r>
            <a:r>
              <a:rPr lang="en-US" altLang="zh-CN" dirty="0"/>
              <a:t>from</a:t>
            </a:r>
            <a:r>
              <a:rPr lang="zh-CN" altLang="en-US" dirty="0"/>
              <a:t> </a:t>
            </a:r>
            <a:r>
              <a:rPr lang="en-GB" altLang="zh-CN" dirty="0"/>
              <a:t>Japanese ‘</a:t>
            </a:r>
            <a:r>
              <a:rPr lang="en-GB" i="1" dirty="0" err="1">
                <a:effectLst/>
              </a:rPr>
              <a:t>joken</a:t>
            </a:r>
            <a:r>
              <a:rPr lang="en-GB" i="1" dirty="0">
                <a:effectLst/>
              </a:rPr>
              <a:t>’</a:t>
            </a:r>
            <a:r>
              <a:rPr lang="en-GB" altLang="zh-CN" dirty="0"/>
              <a:t> in the late 19th century. </a:t>
            </a:r>
          </a:p>
          <a:p>
            <a:r>
              <a:rPr lang="en-GB" altLang="zh-CN" dirty="0"/>
              <a:t>It is a concept came from Euro-America through Japan. </a:t>
            </a:r>
          </a:p>
          <a:p>
            <a:r>
              <a:rPr lang="en-GB" dirty="0">
                <a:effectLst/>
              </a:rPr>
              <a:t>a by-product of an overarching effort to modernise Qing’s legal codes and institutions</a:t>
            </a:r>
          </a:p>
          <a:p>
            <a:r>
              <a:rPr lang="en-GB" dirty="0">
                <a:effectLst/>
              </a:rPr>
              <a:t>in the context of Chinese male reformers’ promotion of ‘people’s rights’ or ‘civil rights’, ‘human rights’ and ‘natural rights’</a:t>
            </a:r>
          </a:p>
          <a:p>
            <a:endParaRPr lang="en-GB" dirty="0">
              <a:effectLst/>
            </a:endParaRPr>
          </a:p>
          <a:p>
            <a:r>
              <a:rPr lang="en-GB" dirty="0">
                <a:effectLst/>
              </a:rPr>
              <a:t>“The feminist project was implicated in a problematic nationalist scheme from the start. Although ‘women’s rights’ were supposedly rooted in the notion that men and women enjoyed ‘natural rights’, the goal for women’s rights in the eyes of its male Chinese advocates was </a:t>
            </a:r>
            <a:r>
              <a:rPr lang="en-GB" b="1" dirty="0">
                <a:effectLst/>
              </a:rPr>
              <a:t>to strengthen the nation</a:t>
            </a:r>
            <a:r>
              <a:rPr lang="en-GB" dirty="0">
                <a:effectLst/>
              </a:rPr>
              <a:t>.” (Ko and Wang, 2006:465)</a:t>
            </a:r>
          </a:p>
          <a:p>
            <a:endParaRPr lang="en-GB" dirty="0">
              <a:effectLst/>
            </a:endParaRPr>
          </a:p>
          <a:p>
            <a:endParaRPr lang="en-GB" dirty="0">
              <a:effectLst/>
            </a:endParaRPr>
          </a:p>
          <a:p>
            <a:endParaRPr lang="en-US" dirty="0"/>
          </a:p>
        </p:txBody>
      </p:sp>
    </p:spTree>
    <p:extLst>
      <p:ext uri="{BB962C8B-B14F-4D97-AF65-F5344CB8AC3E}">
        <p14:creationId xmlns:p14="http://schemas.microsoft.com/office/powerpoint/2010/main" val="321126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1319-B8D2-904C-A5C8-7B32FA3A9EF6}"/>
              </a:ext>
            </a:extLst>
          </p:cNvPr>
          <p:cNvSpPr>
            <a:spLocks noGrp="1"/>
          </p:cNvSpPr>
          <p:nvPr>
            <p:ph type="title"/>
          </p:nvPr>
        </p:nvSpPr>
        <p:spPr>
          <a:xfrm>
            <a:off x="0" y="349840"/>
            <a:ext cx="10353762" cy="1257300"/>
          </a:xfrm>
        </p:spPr>
        <p:txBody>
          <a:bodyPr/>
          <a:lstStyle/>
          <a:p>
            <a:r>
              <a:rPr lang="en-US" dirty="0"/>
              <a:t>1920s-1940s China – Republic Era</a:t>
            </a:r>
          </a:p>
        </p:txBody>
      </p:sp>
      <p:sp>
        <p:nvSpPr>
          <p:cNvPr id="3" name="Content Placeholder 2">
            <a:extLst>
              <a:ext uri="{FF2B5EF4-FFF2-40B4-BE49-F238E27FC236}">
                <a16:creationId xmlns:a16="http://schemas.microsoft.com/office/drawing/2014/main" id="{815E5215-7E6B-3449-803E-3F2AFF208E46}"/>
              </a:ext>
            </a:extLst>
          </p:cNvPr>
          <p:cNvSpPr>
            <a:spLocks noGrp="1"/>
          </p:cNvSpPr>
          <p:nvPr>
            <p:ph idx="1"/>
          </p:nvPr>
        </p:nvSpPr>
        <p:spPr>
          <a:xfrm>
            <a:off x="529876" y="1866900"/>
            <a:ext cx="5478296" cy="3714749"/>
          </a:xfrm>
        </p:spPr>
        <p:txBody>
          <a:bodyPr>
            <a:normAutofit fontScale="92500" lnSpcReduction="20000"/>
          </a:bodyPr>
          <a:lstStyle/>
          <a:p>
            <a:r>
              <a:rPr lang="en-US" dirty="0"/>
              <a:t>The role of urban magazines in promoting notions of women’s rights and agency – from </a:t>
            </a:r>
            <a:r>
              <a:rPr lang="en-US" dirty="0" err="1"/>
              <a:t>elititst</a:t>
            </a:r>
            <a:r>
              <a:rPr lang="en-US" dirty="0"/>
              <a:t> discourse to a popular discourse </a:t>
            </a:r>
          </a:p>
          <a:p>
            <a:r>
              <a:rPr lang="en-US" dirty="0"/>
              <a:t>the ‘scientific’ promotion of motherhood, and ‘natural’ gender differences </a:t>
            </a:r>
          </a:p>
          <a:p>
            <a:r>
              <a:rPr lang="en-US" dirty="0"/>
              <a:t>Women’s rights were expanded to include sextual rights – the right to free choice of partners and the right to devoice. </a:t>
            </a:r>
          </a:p>
          <a:p>
            <a:r>
              <a:rPr lang="en-US" dirty="0"/>
              <a:t>Equal educational and employment opportunities – girls school, urban workers – financial independence</a:t>
            </a:r>
          </a:p>
          <a:p>
            <a:r>
              <a:rPr lang="en-US" dirty="0"/>
              <a:t>Performing men’s role in public  - the rise of female intellectuals, writers, actors in the public  </a:t>
            </a:r>
          </a:p>
        </p:txBody>
      </p:sp>
      <p:pic>
        <p:nvPicPr>
          <p:cNvPr id="5" name="Picture 4" descr="A person posing for a photo&#10;&#10;Description automatically generated">
            <a:extLst>
              <a:ext uri="{FF2B5EF4-FFF2-40B4-BE49-F238E27FC236}">
                <a16:creationId xmlns:a16="http://schemas.microsoft.com/office/drawing/2014/main" id="{8436A0AF-35E0-FA41-9864-A797D3058E32}"/>
              </a:ext>
            </a:extLst>
          </p:cNvPr>
          <p:cNvPicPr>
            <a:picLocks noChangeAspect="1"/>
          </p:cNvPicPr>
          <p:nvPr/>
        </p:nvPicPr>
        <p:blipFill>
          <a:blip r:embed="rId2"/>
          <a:stretch>
            <a:fillRect/>
          </a:stretch>
        </p:blipFill>
        <p:spPr>
          <a:xfrm>
            <a:off x="9338024" y="137523"/>
            <a:ext cx="2324100" cy="325120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768DB92E-FA86-0A4D-B7F2-92C5EC73363E}"/>
              </a:ext>
            </a:extLst>
          </p:cNvPr>
          <p:cNvPicPr>
            <a:picLocks noChangeAspect="1"/>
          </p:cNvPicPr>
          <p:nvPr/>
        </p:nvPicPr>
        <p:blipFill>
          <a:blip r:embed="rId3"/>
          <a:stretch>
            <a:fillRect/>
          </a:stretch>
        </p:blipFill>
        <p:spPr>
          <a:xfrm>
            <a:off x="6353378" y="1778908"/>
            <a:ext cx="2639439" cy="3725015"/>
          </a:xfrm>
          <a:prstGeom prst="rect">
            <a:avLst/>
          </a:prstGeom>
        </p:spPr>
      </p:pic>
      <p:pic>
        <p:nvPicPr>
          <p:cNvPr id="9" name="Picture 8" descr="A black and white photo of a group of people posing for the camera&#10;&#10;Description automatically generated">
            <a:extLst>
              <a:ext uri="{FF2B5EF4-FFF2-40B4-BE49-F238E27FC236}">
                <a16:creationId xmlns:a16="http://schemas.microsoft.com/office/drawing/2014/main" id="{F8D2C6BE-3907-2C49-A7BC-FA6837A4BAA5}"/>
              </a:ext>
            </a:extLst>
          </p:cNvPr>
          <p:cNvPicPr>
            <a:picLocks noChangeAspect="1"/>
          </p:cNvPicPr>
          <p:nvPr/>
        </p:nvPicPr>
        <p:blipFill>
          <a:blip r:embed="rId4"/>
          <a:stretch>
            <a:fillRect/>
          </a:stretch>
        </p:blipFill>
        <p:spPr>
          <a:xfrm>
            <a:off x="9134824" y="3516721"/>
            <a:ext cx="2730500" cy="3251200"/>
          </a:xfrm>
          <a:prstGeom prst="rect">
            <a:avLst/>
          </a:prstGeom>
        </p:spPr>
      </p:pic>
    </p:spTree>
    <p:extLst>
      <p:ext uri="{BB962C8B-B14F-4D97-AF65-F5344CB8AC3E}">
        <p14:creationId xmlns:p14="http://schemas.microsoft.com/office/powerpoint/2010/main" val="279681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03ED-0DF0-E541-9A21-97B03A249784}"/>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41FD3943-85E7-E348-80B0-508EB1EBDEF4}"/>
              </a:ext>
            </a:extLst>
          </p:cNvPr>
          <p:cNvSpPr>
            <a:spLocks noGrp="1"/>
          </p:cNvSpPr>
          <p:nvPr>
            <p:ph idx="1"/>
          </p:nvPr>
        </p:nvSpPr>
        <p:spPr/>
        <p:txBody>
          <a:bodyPr/>
          <a:lstStyle/>
          <a:p>
            <a:r>
              <a:rPr lang="en-GB" i="1" dirty="0">
                <a:effectLst/>
              </a:rPr>
              <a:t>Is women’s cinema in China feminist cinema? </a:t>
            </a:r>
            <a:endParaRPr lang="en-GB" dirty="0">
              <a:effectLst/>
            </a:endParaRPr>
          </a:p>
          <a:p>
            <a:r>
              <a:rPr lang="en-GB" i="1" dirty="0">
                <a:effectLst/>
              </a:rPr>
              <a:t>What does feminist cinema constitute of? </a:t>
            </a:r>
            <a:endParaRPr lang="en-GB" dirty="0">
              <a:effectLst/>
            </a:endParaRPr>
          </a:p>
          <a:p>
            <a:r>
              <a:rPr lang="en-GB" i="1" dirty="0">
                <a:effectLst/>
              </a:rPr>
              <a:t>How has the concept of feminism and feminist theories been received in modern China?</a:t>
            </a:r>
            <a:r>
              <a:rPr lang="en-GB" dirty="0">
                <a:effectLst/>
              </a:rPr>
              <a:t> </a:t>
            </a:r>
            <a:r>
              <a:rPr lang="en-GB" i="1" dirty="0">
                <a:effectLst/>
              </a:rPr>
              <a:t>What are the local forms of feminism? </a:t>
            </a:r>
          </a:p>
          <a:p>
            <a:r>
              <a:rPr lang="en-GB" i="1" dirty="0">
                <a:effectLst/>
              </a:rPr>
              <a:t>What does feminism mean in contemporary China?</a:t>
            </a:r>
            <a:endParaRPr lang="en-GB" dirty="0">
              <a:effectLst/>
            </a:endParaRPr>
          </a:p>
          <a:p>
            <a:endParaRPr lang="en-US" dirty="0"/>
          </a:p>
        </p:txBody>
      </p:sp>
    </p:spTree>
    <p:extLst>
      <p:ext uri="{BB962C8B-B14F-4D97-AF65-F5344CB8AC3E}">
        <p14:creationId xmlns:p14="http://schemas.microsoft.com/office/powerpoint/2010/main" val="367234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0FE9A7-4DAF-43C6-B6C7-AF2D46FAD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B024047-E58D-354D-AB35-2C20281D0EBF}"/>
              </a:ext>
            </a:extLst>
          </p:cNvPr>
          <p:cNvSpPr>
            <a:spLocks noGrp="1"/>
          </p:cNvSpPr>
          <p:nvPr>
            <p:ph type="title"/>
          </p:nvPr>
        </p:nvSpPr>
        <p:spPr>
          <a:xfrm>
            <a:off x="913795" y="845388"/>
            <a:ext cx="3596420" cy="979016"/>
          </a:xfrm>
        </p:spPr>
        <p:txBody>
          <a:bodyPr anchor="b">
            <a:normAutofit/>
          </a:bodyPr>
          <a:lstStyle/>
          <a:p>
            <a:pPr algn="l"/>
            <a:r>
              <a:rPr lang="en-US" sz="2400"/>
              <a:t>Mao’s China </a:t>
            </a:r>
          </a:p>
        </p:txBody>
      </p:sp>
      <p:sp>
        <p:nvSpPr>
          <p:cNvPr id="3" name="Content Placeholder 2">
            <a:extLst>
              <a:ext uri="{FF2B5EF4-FFF2-40B4-BE49-F238E27FC236}">
                <a16:creationId xmlns:a16="http://schemas.microsoft.com/office/drawing/2014/main" id="{86324155-EA07-9349-902C-B63A99394984}"/>
              </a:ext>
            </a:extLst>
          </p:cNvPr>
          <p:cNvSpPr>
            <a:spLocks noGrp="1"/>
          </p:cNvSpPr>
          <p:nvPr>
            <p:ph idx="1"/>
          </p:nvPr>
        </p:nvSpPr>
        <p:spPr>
          <a:xfrm>
            <a:off x="913795" y="1968237"/>
            <a:ext cx="3531684" cy="3679189"/>
          </a:xfrm>
        </p:spPr>
        <p:txBody>
          <a:bodyPr anchor="t">
            <a:normAutofit/>
          </a:bodyPr>
          <a:lstStyle/>
          <a:p>
            <a:pPr>
              <a:lnSpc>
                <a:spcPct val="90000"/>
              </a:lnSpc>
            </a:pPr>
            <a:r>
              <a:rPr lang="en-GB" sz="1200">
                <a:effectLst/>
              </a:rPr>
              <a:t>Women were to be liberated from the federal system, capitalism and colonisation, and were treated equal to men, to join the labour force - serving the new socialist state. </a:t>
            </a:r>
          </a:p>
          <a:p>
            <a:pPr marL="36900" indent="0">
              <a:lnSpc>
                <a:spcPct val="90000"/>
              </a:lnSpc>
              <a:buNone/>
            </a:pPr>
            <a:endParaRPr lang="en-GB" sz="1200">
              <a:effectLst/>
            </a:endParaRPr>
          </a:p>
          <a:p>
            <a:pPr>
              <a:lnSpc>
                <a:spcPct val="90000"/>
              </a:lnSpc>
            </a:pPr>
            <a:r>
              <a:rPr lang="en-GB" sz="1200">
                <a:effectLst/>
              </a:rPr>
              <a:t>the Women’s Federation, a mass organisation led by the Party</a:t>
            </a:r>
          </a:p>
          <a:p>
            <a:pPr lvl="1">
              <a:lnSpc>
                <a:spcPct val="90000"/>
              </a:lnSpc>
            </a:pPr>
            <a:r>
              <a:rPr lang="en-GB" sz="1200">
                <a:effectLst/>
              </a:rPr>
              <a:t>To advance the interests of rural and urban lower-class women in the socialist revolution.</a:t>
            </a:r>
          </a:p>
          <a:p>
            <a:pPr lvl="1">
              <a:lnSpc>
                <a:spcPct val="90000"/>
              </a:lnSpc>
            </a:pPr>
            <a:r>
              <a:rPr lang="en-GB" sz="1200">
                <a:effectLst/>
              </a:rPr>
              <a:t>It facilitated the birth of a new type of female role model – the working-class woman. </a:t>
            </a:r>
          </a:p>
          <a:p>
            <a:pPr>
              <a:lnSpc>
                <a:spcPct val="90000"/>
              </a:lnSpc>
            </a:pPr>
            <a:r>
              <a:rPr lang="en-GB" sz="1200">
                <a:effectLst/>
              </a:rPr>
              <a:t>the socialist state empowered women but it demanded women’s self-sacrifice and identification with an implicitly masculine model. </a:t>
            </a:r>
          </a:p>
          <a:p>
            <a:pPr>
              <a:lnSpc>
                <a:spcPct val="90000"/>
              </a:lnSpc>
            </a:pPr>
            <a:endParaRPr lang="en-GB" sz="1200">
              <a:effectLst/>
            </a:endParaRPr>
          </a:p>
          <a:p>
            <a:pPr>
              <a:lnSpc>
                <a:spcPct val="90000"/>
              </a:lnSpc>
            </a:pPr>
            <a:endParaRPr lang="en-US" sz="1200"/>
          </a:p>
        </p:txBody>
      </p:sp>
      <p:pic>
        <p:nvPicPr>
          <p:cNvPr id="5" name="Picture 4" descr="A picture containing man, person, photo, red&#10;&#10;Description automatically generated">
            <a:extLst>
              <a:ext uri="{FF2B5EF4-FFF2-40B4-BE49-F238E27FC236}">
                <a16:creationId xmlns:a16="http://schemas.microsoft.com/office/drawing/2014/main" id="{F39E768F-078C-C94D-9633-03D86E853EC8}"/>
              </a:ext>
            </a:extLst>
          </p:cNvPr>
          <p:cNvPicPr>
            <a:picLocks noChangeAspect="1"/>
          </p:cNvPicPr>
          <p:nvPr/>
        </p:nvPicPr>
        <p:blipFill>
          <a:blip r:embed="rId3"/>
          <a:stretch>
            <a:fillRect/>
          </a:stretch>
        </p:blipFill>
        <p:spPr>
          <a:xfrm>
            <a:off x="5087380" y="1453872"/>
            <a:ext cx="3038499" cy="3998026"/>
          </a:xfrm>
          <a:prstGeom prst="rect">
            <a:avLst/>
          </a:prstGeom>
        </p:spPr>
      </p:pic>
      <p:pic>
        <p:nvPicPr>
          <p:cNvPr id="7" name="Picture 6" descr="A picture containing text, newspaper&#10;&#10;Description automatically generated">
            <a:extLst>
              <a:ext uri="{FF2B5EF4-FFF2-40B4-BE49-F238E27FC236}">
                <a16:creationId xmlns:a16="http://schemas.microsoft.com/office/drawing/2014/main" id="{88DC456C-95DD-D343-BD57-BC8A8761F382}"/>
              </a:ext>
            </a:extLst>
          </p:cNvPr>
          <p:cNvPicPr>
            <a:picLocks noChangeAspect="1"/>
          </p:cNvPicPr>
          <p:nvPr/>
        </p:nvPicPr>
        <p:blipFill>
          <a:blip r:embed="rId4"/>
          <a:stretch>
            <a:fillRect/>
          </a:stretch>
        </p:blipFill>
        <p:spPr>
          <a:xfrm>
            <a:off x="8468417" y="1557428"/>
            <a:ext cx="3080117" cy="3790913"/>
          </a:xfrm>
          <a:prstGeom prst="rect">
            <a:avLst/>
          </a:prstGeom>
        </p:spPr>
      </p:pic>
    </p:spTree>
    <p:extLst>
      <p:ext uri="{BB962C8B-B14F-4D97-AF65-F5344CB8AC3E}">
        <p14:creationId xmlns:p14="http://schemas.microsoft.com/office/powerpoint/2010/main" val="207230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3DB-21F8-744D-8B8B-C01FC5049351}"/>
              </a:ext>
            </a:extLst>
          </p:cNvPr>
          <p:cNvSpPr>
            <a:spLocks noGrp="1"/>
          </p:cNvSpPr>
          <p:nvPr>
            <p:ph type="title"/>
          </p:nvPr>
        </p:nvSpPr>
        <p:spPr/>
        <p:txBody>
          <a:bodyPr/>
          <a:lstStyle/>
          <a:p>
            <a:r>
              <a:rPr lang="en-US" dirty="0"/>
              <a:t>Post-socialist China</a:t>
            </a:r>
          </a:p>
        </p:txBody>
      </p:sp>
      <p:sp>
        <p:nvSpPr>
          <p:cNvPr id="3" name="Content Placeholder 2">
            <a:extLst>
              <a:ext uri="{FF2B5EF4-FFF2-40B4-BE49-F238E27FC236}">
                <a16:creationId xmlns:a16="http://schemas.microsoft.com/office/drawing/2014/main" id="{914F0BD8-6A4E-5D44-BB8B-4D8F58890224}"/>
              </a:ext>
            </a:extLst>
          </p:cNvPr>
          <p:cNvSpPr>
            <a:spLocks noGrp="1"/>
          </p:cNvSpPr>
          <p:nvPr>
            <p:ph idx="1"/>
          </p:nvPr>
        </p:nvSpPr>
        <p:spPr>
          <a:xfrm>
            <a:off x="556744" y="1998073"/>
            <a:ext cx="6253359" cy="3714749"/>
          </a:xfrm>
        </p:spPr>
        <p:txBody>
          <a:bodyPr>
            <a:normAutofit fontScale="85000" lnSpcReduction="10000"/>
          </a:bodyPr>
          <a:lstStyle/>
          <a:p>
            <a:r>
              <a:rPr lang="en-GB" dirty="0">
                <a:effectLst/>
              </a:rPr>
              <a:t>the female body has re-emerged as the locus of contemporary debates about modernity.</a:t>
            </a:r>
          </a:p>
          <a:p>
            <a:r>
              <a:rPr lang="en-GB" dirty="0">
                <a:solidFill>
                  <a:srgbClr val="FF0000"/>
                </a:solidFill>
                <a:effectLst/>
              </a:rPr>
              <a:t>Criticise gender uniformity </a:t>
            </a:r>
            <a:r>
              <a:rPr lang="en-GB" dirty="0">
                <a:effectLst/>
              </a:rPr>
              <a:t>- The robust working-class body of the Iron Girl is scorned by the urban elites as the symbol of Maoist ultra-leftist gender policy that </a:t>
            </a:r>
            <a:r>
              <a:rPr lang="en-GB" b="1" dirty="0">
                <a:effectLst/>
              </a:rPr>
              <a:t>distorted women’s supposedly feminine nature and thereby masculinised women. </a:t>
            </a:r>
          </a:p>
          <a:p>
            <a:r>
              <a:rPr lang="en-GB" b="1" dirty="0">
                <a:effectLst/>
              </a:rPr>
              <a:t>Promote </a:t>
            </a:r>
            <a:r>
              <a:rPr lang="en-GB" dirty="0">
                <a:effectLst/>
              </a:rPr>
              <a:t>a biologically determined notion of gender difference and femininity</a:t>
            </a:r>
          </a:p>
          <a:p>
            <a:r>
              <a:rPr lang="en-GB" dirty="0">
                <a:effectLst/>
              </a:rPr>
              <a:t>engage in contemporary global circulations of </a:t>
            </a:r>
            <a:r>
              <a:rPr lang="en-GB" dirty="0" err="1">
                <a:effectLst/>
              </a:rPr>
              <a:t>discours</a:t>
            </a:r>
            <a:r>
              <a:rPr lang="ja-JP" altLang="en-GB">
                <a:effectLst/>
              </a:rPr>
              <a:t>天天非常人贩过程</a:t>
            </a:r>
            <a:r>
              <a:rPr lang="en-GB" dirty="0">
                <a:effectLst/>
              </a:rPr>
              <a:t>es including French feminism.</a:t>
            </a:r>
          </a:p>
          <a:p>
            <a:r>
              <a:rPr lang="en-GB" dirty="0">
                <a:effectLst/>
              </a:rPr>
              <a:t>Feminism, now rendered primarily as </a:t>
            </a:r>
            <a:r>
              <a:rPr lang="en-GB" i="1" dirty="0">
                <a:effectLst/>
              </a:rPr>
              <a:t>nu ̈</a:t>
            </a:r>
            <a:r>
              <a:rPr lang="en-GB" i="1" dirty="0" err="1">
                <a:effectLst/>
              </a:rPr>
              <a:t>xing</a:t>
            </a:r>
            <a:r>
              <a:rPr lang="en-GB" i="1" dirty="0">
                <a:effectLst/>
              </a:rPr>
              <a:t> </a:t>
            </a:r>
            <a:r>
              <a:rPr lang="en-GB" i="1" dirty="0" err="1">
                <a:effectLst/>
              </a:rPr>
              <a:t>zhuyi</a:t>
            </a:r>
            <a:r>
              <a:rPr lang="en-GB" i="1" dirty="0">
                <a:effectLst/>
              </a:rPr>
              <a:t> </a:t>
            </a:r>
            <a:r>
              <a:rPr lang="en-GB" dirty="0">
                <a:effectLst/>
              </a:rPr>
              <a:t>(female or feminine-ism).</a:t>
            </a:r>
          </a:p>
          <a:p>
            <a:endParaRPr lang="en-GB" dirty="0">
              <a:effectLst/>
            </a:endParaRPr>
          </a:p>
          <a:p>
            <a:endParaRPr lang="en-GB" b="1" dirty="0">
              <a:effectLst/>
            </a:endParaRPr>
          </a:p>
          <a:p>
            <a:endParaRPr lang="en-GB" dirty="0">
              <a:effectLst/>
            </a:endParaRP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CEE830F0-9E2D-5647-80BF-26BD3CC7C59E}"/>
              </a:ext>
            </a:extLst>
          </p:cNvPr>
          <p:cNvPicPr>
            <a:picLocks noChangeAspect="1"/>
          </p:cNvPicPr>
          <p:nvPr/>
        </p:nvPicPr>
        <p:blipFill>
          <a:blip r:embed="rId2"/>
          <a:stretch>
            <a:fillRect/>
          </a:stretch>
        </p:blipFill>
        <p:spPr>
          <a:xfrm>
            <a:off x="8207827" y="4780249"/>
            <a:ext cx="3730289" cy="1865145"/>
          </a:xfrm>
          <a:prstGeom prst="rect">
            <a:avLst/>
          </a:prstGeom>
        </p:spPr>
      </p:pic>
      <p:pic>
        <p:nvPicPr>
          <p:cNvPr id="7" name="Picture 6" descr="A person posing for a picture&#10;&#10;Description automatically generated">
            <a:extLst>
              <a:ext uri="{FF2B5EF4-FFF2-40B4-BE49-F238E27FC236}">
                <a16:creationId xmlns:a16="http://schemas.microsoft.com/office/drawing/2014/main" id="{66CB646A-CF65-DE49-8D97-C14FA6CD1FE9}"/>
              </a:ext>
            </a:extLst>
          </p:cNvPr>
          <p:cNvPicPr>
            <a:picLocks noChangeAspect="1"/>
          </p:cNvPicPr>
          <p:nvPr/>
        </p:nvPicPr>
        <p:blipFill>
          <a:blip r:embed="rId3"/>
          <a:stretch>
            <a:fillRect/>
          </a:stretch>
        </p:blipFill>
        <p:spPr>
          <a:xfrm>
            <a:off x="8937392" y="90078"/>
            <a:ext cx="3144416" cy="4402183"/>
          </a:xfrm>
          <a:prstGeom prst="rect">
            <a:avLst/>
          </a:prstGeom>
        </p:spPr>
      </p:pic>
    </p:spTree>
    <p:extLst>
      <p:ext uri="{BB962C8B-B14F-4D97-AF65-F5344CB8AC3E}">
        <p14:creationId xmlns:p14="http://schemas.microsoft.com/office/powerpoint/2010/main" val="312798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4EF8-0E9A-5A4C-BC62-AAA540C14F05}"/>
              </a:ext>
            </a:extLst>
          </p:cNvPr>
          <p:cNvSpPr>
            <a:spLocks noGrp="1"/>
          </p:cNvSpPr>
          <p:nvPr>
            <p:ph type="title"/>
          </p:nvPr>
        </p:nvSpPr>
        <p:spPr/>
        <p:txBody>
          <a:bodyPr/>
          <a:lstStyle/>
          <a:p>
            <a:r>
              <a:rPr lang="en-US" dirty="0"/>
              <a:t>Discussion of </a:t>
            </a:r>
            <a:r>
              <a:rPr lang="en-US" i="1" dirty="0"/>
              <a:t>Lost in Beijing </a:t>
            </a:r>
          </a:p>
        </p:txBody>
      </p:sp>
      <p:sp>
        <p:nvSpPr>
          <p:cNvPr id="3" name="Content Placeholder 2">
            <a:extLst>
              <a:ext uri="{FF2B5EF4-FFF2-40B4-BE49-F238E27FC236}">
                <a16:creationId xmlns:a16="http://schemas.microsoft.com/office/drawing/2014/main" id="{0EC99AD1-ED90-0045-A9D8-2CD956231F3B}"/>
              </a:ext>
            </a:extLst>
          </p:cNvPr>
          <p:cNvSpPr>
            <a:spLocks noGrp="1"/>
          </p:cNvSpPr>
          <p:nvPr>
            <p:ph idx="1"/>
          </p:nvPr>
        </p:nvSpPr>
        <p:spPr>
          <a:xfrm>
            <a:off x="245717" y="1745524"/>
            <a:ext cx="5382502" cy="3714749"/>
          </a:xfrm>
        </p:spPr>
        <p:txBody>
          <a:bodyPr/>
          <a:lstStyle/>
          <a:p>
            <a:r>
              <a:rPr lang="en-US" dirty="0"/>
              <a:t>What’s the social position of the protagonist </a:t>
            </a:r>
            <a:r>
              <a:rPr lang="en-US" dirty="0" err="1"/>
              <a:t>Pingguo</a:t>
            </a:r>
            <a:r>
              <a:rPr lang="en-US" dirty="0"/>
              <a:t>? </a:t>
            </a:r>
          </a:p>
          <a:p>
            <a:r>
              <a:rPr lang="en-US" dirty="0"/>
              <a:t>What kinds of exploitation does she face? </a:t>
            </a:r>
          </a:p>
          <a:p>
            <a:r>
              <a:rPr lang="en-US" dirty="0"/>
              <a:t>Does the film present her agency? </a:t>
            </a:r>
          </a:p>
          <a:p>
            <a:r>
              <a:rPr lang="en-US" dirty="0"/>
              <a:t>How does she negotiate with the repressing powers in order to survive? </a:t>
            </a:r>
          </a:p>
          <a:p>
            <a:r>
              <a:rPr lang="en-US" dirty="0"/>
              <a:t>How does the film present the distorted personalities of other characters in the film? </a:t>
            </a:r>
          </a:p>
          <a:p>
            <a:endParaRPr lang="en-US" dirty="0"/>
          </a:p>
        </p:txBody>
      </p:sp>
      <p:pic>
        <p:nvPicPr>
          <p:cNvPr id="5" name="Picture 4" descr="A person in a yellow shirt&#10;&#10;Description automatically generated">
            <a:extLst>
              <a:ext uri="{FF2B5EF4-FFF2-40B4-BE49-F238E27FC236}">
                <a16:creationId xmlns:a16="http://schemas.microsoft.com/office/drawing/2014/main" id="{F9818196-652A-EC47-B0A0-6BE53AAE14C3}"/>
              </a:ext>
            </a:extLst>
          </p:cNvPr>
          <p:cNvPicPr>
            <a:picLocks noChangeAspect="1"/>
          </p:cNvPicPr>
          <p:nvPr/>
        </p:nvPicPr>
        <p:blipFill>
          <a:blip r:embed="rId2"/>
          <a:stretch>
            <a:fillRect/>
          </a:stretch>
        </p:blipFill>
        <p:spPr>
          <a:xfrm>
            <a:off x="5919649" y="1604191"/>
            <a:ext cx="2353494" cy="2353494"/>
          </a:xfrm>
          <a:prstGeom prst="rect">
            <a:avLst/>
          </a:prstGeom>
        </p:spPr>
      </p:pic>
      <p:pic>
        <p:nvPicPr>
          <p:cNvPr id="7" name="Picture 6" descr="A person sitting on a bench&#10;&#10;Description automatically generated">
            <a:extLst>
              <a:ext uri="{FF2B5EF4-FFF2-40B4-BE49-F238E27FC236}">
                <a16:creationId xmlns:a16="http://schemas.microsoft.com/office/drawing/2014/main" id="{AA4930D7-323A-6D4B-96A6-E87FC60A5BBA}"/>
              </a:ext>
            </a:extLst>
          </p:cNvPr>
          <p:cNvPicPr>
            <a:picLocks noChangeAspect="1"/>
          </p:cNvPicPr>
          <p:nvPr/>
        </p:nvPicPr>
        <p:blipFill>
          <a:blip r:embed="rId3"/>
          <a:stretch>
            <a:fillRect/>
          </a:stretch>
        </p:blipFill>
        <p:spPr>
          <a:xfrm>
            <a:off x="8494855" y="3740257"/>
            <a:ext cx="3127743" cy="1698267"/>
          </a:xfrm>
          <a:prstGeom prst="rect">
            <a:avLst/>
          </a:prstGeom>
        </p:spPr>
      </p:pic>
      <p:pic>
        <p:nvPicPr>
          <p:cNvPr id="9" name="Picture 8" descr="A picture containing person, outdoor, man, building&#10;&#10;Description automatically generated">
            <a:extLst>
              <a:ext uri="{FF2B5EF4-FFF2-40B4-BE49-F238E27FC236}">
                <a16:creationId xmlns:a16="http://schemas.microsoft.com/office/drawing/2014/main" id="{2A4FE171-0C94-D345-A165-9BE8FB27BE8E}"/>
              </a:ext>
            </a:extLst>
          </p:cNvPr>
          <p:cNvPicPr>
            <a:picLocks noChangeAspect="1"/>
          </p:cNvPicPr>
          <p:nvPr/>
        </p:nvPicPr>
        <p:blipFill>
          <a:blip r:embed="rId4"/>
          <a:stretch>
            <a:fillRect/>
          </a:stretch>
        </p:blipFill>
        <p:spPr>
          <a:xfrm>
            <a:off x="8470751" y="1670611"/>
            <a:ext cx="3151847" cy="2069646"/>
          </a:xfrm>
          <a:prstGeom prst="rect">
            <a:avLst/>
          </a:prstGeom>
        </p:spPr>
      </p:pic>
      <p:pic>
        <p:nvPicPr>
          <p:cNvPr id="11" name="Picture 10" descr="A group of people sitting at a table&#10;&#10;Description automatically generated">
            <a:extLst>
              <a:ext uri="{FF2B5EF4-FFF2-40B4-BE49-F238E27FC236}">
                <a16:creationId xmlns:a16="http://schemas.microsoft.com/office/drawing/2014/main" id="{BA1DA0C4-E128-874D-B0CC-024E76AD68C8}"/>
              </a:ext>
            </a:extLst>
          </p:cNvPr>
          <p:cNvPicPr>
            <a:picLocks noChangeAspect="1"/>
          </p:cNvPicPr>
          <p:nvPr/>
        </p:nvPicPr>
        <p:blipFill>
          <a:blip r:embed="rId5"/>
          <a:stretch>
            <a:fillRect/>
          </a:stretch>
        </p:blipFill>
        <p:spPr>
          <a:xfrm>
            <a:off x="8494855" y="5050971"/>
            <a:ext cx="3129499" cy="1760343"/>
          </a:xfrm>
          <a:prstGeom prst="rect">
            <a:avLst/>
          </a:prstGeom>
        </p:spPr>
      </p:pic>
      <p:pic>
        <p:nvPicPr>
          <p:cNvPr id="13" name="Picture 12" descr="A person taking a selfie&#10;&#10;Description automatically generated">
            <a:extLst>
              <a:ext uri="{FF2B5EF4-FFF2-40B4-BE49-F238E27FC236}">
                <a16:creationId xmlns:a16="http://schemas.microsoft.com/office/drawing/2014/main" id="{B84B4564-183A-5740-9BFE-7001F1809EBA}"/>
              </a:ext>
            </a:extLst>
          </p:cNvPr>
          <p:cNvPicPr>
            <a:picLocks noChangeAspect="1"/>
          </p:cNvPicPr>
          <p:nvPr/>
        </p:nvPicPr>
        <p:blipFill>
          <a:blip r:embed="rId6"/>
          <a:stretch>
            <a:fillRect/>
          </a:stretch>
        </p:blipFill>
        <p:spPr>
          <a:xfrm>
            <a:off x="6050278" y="4160852"/>
            <a:ext cx="2222865" cy="2555344"/>
          </a:xfrm>
          <a:prstGeom prst="rect">
            <a:avLst/>
          </a:prstGeom>
        </p:spPr>
      </p:pic>
    </p:spTree>
    <p:extLst>
      <p:ext uri="{BB962C8B-B14F-4D97-AF65-F5344CB8AC3E}">
        <p14:creationId xmlns:p14="http://schemas.microsoft.com/office/powerpoint/2010/main" val="222914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F4F6-85D9-C24F-93D8-3AC261F67F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6A953-106B-9145-8CCD-BDD3AECCA475}"/>
              </a:ext>
            </a:extLst>
          </p:cNvPr>
          <p:cNvSpPr>
            <a:spLocks noGrp="1"/>
          </p:cNvSpPr>
          <p:nvPr>
            <p:ph idx="1"/>
          </p:nvPr>
        </p:nvSpPr>
        <p:spPr/>
        <p:txBody>
          <a:bodyPr/>
          <a:lstStyle/>
          <a:p>
            <a:r>
              <a:rPr lang="en-GB" dirty="0">
                <a:effectLst/>
              </a:rPr>
              <a:t>Observing the rise of women’s cinema in the late 1980s, Chris Berry writes that “Certainly, Chinese commentators are aware of Western feminisms, and some have also heard of feminist filmmaking. However, both the term “women’s cinema” and the films it refers to </a:t>
            </a:r>
            <a:r>
              <a:rPr lang="en-GB" b="1" dirty="0">
                <a:effectLst/>
              </a:rPr>
              <a:t>can only be accounted for by understanding the Chinese socio-political and cinematic context</a:t>
            </a:r>
            <a:r>
              <a:rPr lang="en-GB" dirty="0">
                <a:effectLst/>
              </a:rPr>
              <a:t>.” (1989)</a:t>
            </a:r>
          </a:p>
          <a:p>
            <a:endParaRPr lang="en-GB" dirty="0">
              <a:effectLst/>
            </a:endParaRPr>
          </a:p>
          <a:p>
            <a:endParaRPr lang="en-GB" dirty="0">
              <a:effectLst/>
            </a:endParaRPr>
          </a:p>
          <a:p>
            <a:r>
              <a:rPr lang="en-US" dirty="0"/>
              <a:t>What is China’s social-political context in understanding feminism and women’s movement? </a:t>
            </a:r>
          </a:p>
          <a:p>
            <a:endParaRPr lang="en-GB" dirty="0">
              <a:effectLst/>
            </a:endParaRPr>
          </a:p>
          <a:p>
            <a:endParaRPr lang="en-US" dirty="0"/>
          </a:p>
        </p:txBody>
      </p:sp>
    </p:spTree>
    <p:extLst>
      <p:ext uri="{BB962C8B-B14F-4D97-AF65-F5344CB8AC3E}">
        <p14:creationId xmlns:p14="http://schemas.microsoft.com/office/powerpoint/2010/main" val="233007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4AAB0-CEEB-044D-9B70-EF3DCAC24CA0}"/>
              </a:ext>
            </a:extLst>
          </p:cNvPr>
          <p:cNvSpPr>
            <a:spLocks noGrp="1"/>
          </p:cNvSpPr>
          <p:nvPr>
            <p:ph type="title"/>
          </p:nvPr>
        </p:nvSpPr>
        <p:spPr>
          <a:xfrm>
            <a:off x="913795" y="609600"/>
            <a:ext cx="5978072" cy="1556702"/>
          </a:xfrm>
        </p:spPr>
        <p:txBody>
          <a:bodyPr>
            <a:normAutofit/>
          </a:bodyPr>
          <a:lstStyle/>
          <a:p>
            <a:pPr>
              <a:lnSpc>
                <a:spcPct val="90000"/>
              </a:lnSpc>
            </a:pPr>
            <a:r>
              <a:rPr lang="en-GB" sz="3100" i="1" dirty="0">
                <a:effectLst/>
              </a:rPr>
              <a:t>Woman, Demon, Human</a:t>
            </a:r>
            <a:r>
              <a:rPr lang="en-GB" sz="3100" dirty="0">
                <a:effectLst/>
              </a:rPr>
              <a:t> (</a:t>
            </a:r>
            <a:r>
              <a:rPr lang="en-GB" sz="3100" i="1" dirty="0">
                <a:effectLst/>
              </a:rPr>
              <a:t>Ren, </a:t>
            </a:r>
            <a:r>
              <a:rPr lang="en-GB" sz="3100" i="1" dirty="0" err="1">
                <a:effectLst/>
              </a:rPr>
              <a:t>gui</a:t>
            </a:r>
            <a:r>
              <a:rPr lang="en-GB" sz="3100" i="1" dirty="0">
                <a:effectLst/>
              </a:rPr>
              <a:t>, </a:t>
            </a:r>
            <a:r>
              <a:rPr lang="en-GB" sz="3100" i="1" dirty="0" err="1">
                <a:effectLst/>
              </a:rPr>
              <a:t>qing</a:t>
            </a:r>
            <a:r>
              <a:rPr lang="en-GB" sz="3100" dirty="0">
                <a:effectLst/>
              </a:rPr>
              <a:t>), dir. Huang </a:t>
            </a:r>
            <a:r>
              <a:rPr lang="en-GB" sz="3100" dirty="0" err="1">
                <a:effectLst/>
              </a:rPr>
              <a:t>Shuqin</a:t>
            </a:r>
            <a:r>
              <a:rPr lang="en-GB" sz="3100" dirty="0">
                <a:effectLst/>
              </a:rPr>
              <a:t>, 1987</a:t>
            </a:r>
            <a:br>
              <a:rPr lang="en-GB" sz="3100">
                <a:effectLst/>
              </a:rPr>
            </a:br>
            <a:endParaRPr lang="en-US" sz="3100"/>
          </a:p>
        </p:txBody>
      </p:sp>
      <p:sp>
        <p:nvSpPr>
          <p:cNvPr id="9" name="Content Placeholder 8">
            <a:extLst>
              <a:ext uri="{FF2B5EF4-FFF2-40B4-BE49-F238E27FC236}">
                <a16:creationId xmlns:a16="http://schemas.microsoft.com/office/drawing/2014/main" id="{677B9D9D-AE19-470D-98C3-3F1E4708F917}"/>
              </a:ext>
            </a:extLst>
          </p:cNvPr>
          <p:cNvSpPr>
            <a:spLocks noGrp="1"/>
          </p:cNvSpPr>
          <p:nvPr>
            <p:ph idx="1"/>
          </p:nvPr>
        </p:nvSpPr>
        <p:spPr>
          <a:xfrm>
            <a:off x="913795" y="2354729"/>
            <a:ext cx="5978072" cy="3340119"/>
          </a:xfrm>
        </p:spPr>
        <p:txBody>
          <a:bodyPr anchor="t">
            <a:normAutofit lnSpcReduction="10000"/>
          </a:bodyPr>
          <a:lstStyle/>
          <a:p>
            <a:r>
              <a:rPr lang="en-GB" i="1" dirty="0">
                <a:effectLst/>
              </a:rPr>
              <a:t>A girl born in the “theatrical trunk” grows up under the lights of her parents’ Peking Opera Company. This complete immersion into theatrical life naturally leads her to the stage. She is trained by her father to play traditional roles. Her dream was to be the first woman to play the more significant male roles. This was completely against tradition. She suffers discrimination and humiliation, but in the end turns adversity into admiration when she becomes the first woman to play a great mythical hero in Peking Opera, defying all tradition and destroying all precedents.</a:t>
            </a:r>
            <a:endParaRPr lang="en-US" dirty="0"/>
          </a:p>
        </p:txBody>
      </p:sp>
      <p:pic>
        <p:nvPicPr>
          <p:cNvPr id="14" name="Picture 13">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5" name="Content Placeholder 4" descr="A close up of text on a black background&#10;&#10;Description automatically generated">
            <a:extLst>
              <a:ext uri="{FF2B5EF4-FFF2-40B4-BE49-F238E27FC236}">
                <a16:creationId xmlns:a16="http://schemas.microsoft.com/office/drawing/2014/main" id="{04824B56-0B1C-CF43-B848-1394BAD6C095}"/>
              </a:ext>
            </a:extLst>
          </p:cNvPr>
          <p:cNvPicPr>
            <a:picLocks noChangeAspect="1"/>
          </p:cNvPicPr>
          <p:nvPr/>
        </p:nvPicPr>
        <p:blipFill>
          <a:blip r:embed="rId4"/>
          <a:stretch>
            <a:fillRect/>
          </a:stretch>
        </p:blipFill>
        <p:spPr>
          <a:xfrm>
            <a:off x="7552945" y="643465"/>
            <a:ext cx="3878562" cy="5103372"/>
          </a:xfrm>
          <a:prstGeom prst="rect">
            <a:avLst/>
          </a:prstGeom>
        </p:spPr>
      </p:pic>
    </p:spTree>
    <p:extLst>
      <p:ext uri="{BB962C8B-B14F-4D97-AF65-F5344CB8AC3E}">
        <p14:creationId xmlns:p14="http://schemas.microsoft.com/office/powerpoint/2010/main" val="287976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2806-3E4E-024B-8784-E44E416BD3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D1E86E-58B4-FD49-931B-61C62441A6B3}"/>
              </a:ext>
            </a:extLst>
          </p:cNvPr>
          <p:cNvSpPr>
            <a:spLocks noGrp="1"/>
          </p:cNvSpPr>
          <p:nvPr>
            <p:ph idx="1"/>
          </p:nvPr>
        </p:nvSpPr>
        <p:spPr/>
        <p:txBody>
          <a:bodyPr/>
          <a:lstStyle/>
          <a:p>
            <a:r>
              <a:rPr lang="en-GB" dirty="0">
                <a:effectLst/>
              </a:rPr>
              <a:t>the first feminist film produced in mainland china</a:t>
            </a:r>
          </a:p>
          <a:p>
            <a:r>
              <a:rPr lang="en-GB" dirty="0">
                <a:effectLst/>
              </a:rPr>
              <a:t> the real-life career of </a:t>
            </a:r>
            <a:r>
              <a:rPr lang="en-GB" dirty="0" err="1">
                <a:effectLst/>
              </a:rPr>
              <a:t>beijing</a:t>
            </a:r>
            <a:r>
              <a:rPr lang="en-GB" dirty="0">
                <a:effectLst/>
              </a:rPr>
              <a:t> opera star Pei </a:t>
            </a:r>
            <a:r>
              <a:rPr lang="en-GB" dirty="0" err="1">
                <a:effectLst/>
              </a:rPr>
              <a:t>Yanling</a:t>
            </a:r>
            <a:r>
              <a:rPr lang="en-GB" dirty="0">
                <a:effectLst/>
              </a:rPr>
              <a:t> who plays</a:t>
            </a:r>
            <a:r>
              <a:rPr lang="zh-CN" altLang="en-US" dirty="0">
                <a:effectLst/>
              </a:rPr>
              <a:t> </a:t>
            </a:r>
            <a:r>
              <a:rPr lang="en-GB" altLang="zh-CN" dirty="0">
                <a:effectLst/>
              </a:rPr>
              <a:t>her own stage character</a:t>
            </a:r>
            <a:r>
              <a:rPr lang="en-GB" dirty="0">
                <a:effectLst/>
              </a:rPr>
              <a:t> in the film. </a:t>
            </a:r>
          </a:p>
          <a:p>
            <a:r>
              <a:rPr lang="en-GB" dirty="0">
                <a:effectLst/>
              </a:rPr>
              <a:t>Pei challenges gender norms to portray male characters on stage </a:t>
            </a:r>
          </a:p>
          <a:p>
            <a:r>
              <a:rPr lang="en-GB" dirty="0">
                <a:effectLst/>
              </a:rPr>
              <a:t>Traumatised childhood</a:t>
            </a:r>
          </a:p>
          <a:p>
            <a:r>
              <a:rPr lang="en-GB" dirty="0">
                <a:effectLst/>
              </a:rPr>
              <a:t>In China’s history of opera, males have played female roles in a very refined form of impersonation. It wasn't until the 1930s that women were allowed to perform at all</a:t>
            </a:r>
          </a:p>
          <a:p>
            <a:endParaRPr lang="en-GB" dirty="0">
              <a:effectLst/>
            </a:endParaRPr>
          </a:p>
          <a:p>
            <a:r>
              <a:rPr lang="en-GB" dirty="0">
                <a:hlinkClick r:id="rId2"/>
              </a:rPr>
              <a:t>https://www.bilibili.com/video/av11492759/</a:t>
            </a:r>
            <a:r>
              <a:rPr lang="zh-CN" altLang="en-US" dirty="0"/>
              <a:t> </a:t>
            </a:r>
            <a:r>
              <a:rPr lang="en-US" altLang="zh-CN" dirty="0"/>
              <a:t>full</a:t>
            </a:r>
            <a:r>
              <a:rPr lang="zh-CN" altLang="en-US" dirty="0"/>
              <a:t> </a:t>
            </a:r>
            <a:r>
              <a:rPr lang="en-US" altLang="zh-CN" dirty="0"/>
              <a:t>film</a:t>
            </a:r>
            <a:endParaRPr lang="en-US" dirty="0"/>
          </a:p>
        </p:txBody>
      </p:sp>
    </p:spTree>
    <p:extLst>
      <p:ext uri="{BB962C8B-B14F-4D97-AF65-F5344CB8AC3E}">
        <p14:creationId xmlns:p14="http://schemas.microsoft.com/office/powerpoint/2010/main" val="239140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3E89-6235-8549-A364-4611541DCA26}"/>
              </a:ext>
            </a:extLst>
          </p:cNvPr>
          <p:cNvSpPr>
            <a:spLocks noGrp="1"/>
          </p:cNvSpPr>
          <p:nvPr>
            <p:ph type="title"/>
          </p:nvPr>
        </p:nvSpPr>
        <p:spPr/>
        <p:txBody>
          <a:bodyPr>
            <a:normAutofit fontScale="90000"/>
          </a:bodyPr>
          <a:lstStyle/>
          <a:p>
            <a:r>
              <a:rPr lang="en-GB" i="1" dirty="0">
                <a:effectLst/>
              </a:rPr>
              <a:t>Army Nurse </a:t>
            </a:r>
            <a:r>
              <a:rPr lang="en-GB" dirty="0">
                <a:effectLst/>
              </a:rPr>
              <a:t>(</a:t>
            </a:r>
            <a:r>
              <a:rPr lang="en-GB" i="1" dirty="0" err="1">
                <a:effectLst/>
              </a:rPr>
              <a:t>Nüer</a:t>
            </a:r>
            <a:r>
              <a:rPr lang="en-GB" i="1" dirty="0">
                <a:effectLst/>
              </a:rPr>
              <a:t> </a:t>
            </a:r>
            <a:r>
              <a:rPr lang="en-GB" i="1" dirty="0" err="1">
                <a:effectLst/>
              </a:rPr>
              <a:t>lou</a:t>
            </a:r>
            <a:r>
              <a:rPr lang="en-GB" dirty="0">
                <a:effectLst/>
              </a:rPr>
              <a:t>), dir. Hu Mei, 1985</a:t>
            </a:r>
            <a:br>
              <a:rPr lang="en-GB" dirty="0">
                <a:effectLst/>
              </a:rPr>
            </a:br>
            <a:endParaRPr lang="en-US" dirty="0"/>
          </a:p>
        </p:txBody>
      </p:sp>
      <p:pic>
        <p:nvPicPr>
          <p:cNvPr id="5" name="Content Placeholder 4" descr="A group of people posing for the camera&#10;&#10;Description automatically generated">
            <a:extLst>
              <a:ext uri="{FF2B5EF4-FFF2-40B4-BE49-F238E27FC236}">
                <a16:creationId xmlns:a16="http://schemas.microsoft.com/office/drawing/2014/main" id="{FE135940-9AF4-994D-A5B4-41386D89ABBA}"/>
              </a:ext>
            </a:extLst>
          </p:cNvPr>
          <p:cNvPicPr>
            <a:picLocks noGrp="1" noChangeAspect="1"/>
          </p:cNvPicPr>
          <p:nvPr>
            <p:ph idx="1"/>
          </p:nvPr>
        </p:nvPicPr>
        <p:blipFill>
          <a:blip r:embed="rId2"/>
          <a:stretch>
            <a:fillRect/>
          </a:stretch>
        </p:blipFill>
        <p:spPr>
          <a:xfrm>
            <a:off x="6892466" y="1623649"/>
            <a:ext cx="2833477" cy="4250216"/>
          </a:xfrm>
        </p:spPr>
      </p:pic>
      <p:sp>
        <p:nvSpPr>
          <p:cNvPr id="6" name="TextBox 5">
            <a:extLst>
              <a:ext uri="{FF2B5EF4-FFF2-40B4-BE49-F238E27FC236}">
                <a16:creationId xmlns:a16="http://schemas.microsoft.com/office/drawing/2014/main" id="{6F2C64F2-3B7D-A14D-A4B2-22B986586485}"/>
              </a:ext>
            </a:extLst>
          </p:cNvPr>
          <p:cNvSpPr txBox="1"/>
          <p:nvPr/>
        </p:nvSpPr>
        <p:spPr>
          <a:xfrm>
            <a:off x="409303" y="2264229"/>
            <a:ext cx="5291833" cy="923330"/>
          </a:xfrm>
          <a:prstGeom prst="rect">
            <a:avLst/>
          </a:prstGeom>
          <a:noFill/>
        </p:spPr>
        <p:txBody>
          <a:bodyPr wrap="none" rtlCol="0">
            <a:spAutoFit/>
          </a:bodyPr>
          <a:lstStyle/>
          <a:p>
            <a:r>
              <a:rPr lang="en-US" dirty="0"/>
              <a:t>Typical role model of socialist working-class women</a:t>
            </a:r>
          </a:p>
          <a:p>
            <a:endParaRPr lang="en-US" dirty="0"/>
          </a:p>
          <a:p>
            <a:r>
              <a:rPr lang="en-US" dirty="0"/>
              <a:t>Narrated from female perspective</a:t>
            </a:r>
          </a:p>
        </p:txBody>
      </p:sp>
    </p:spTree>
    <p:extLst>
      <p:ext uri="{BB962C8B-B14F-4D97-AF65-F5344CB8AC3E}">
        <p14:creationId xmlns:p14="http://schemas.microsoft.com/office/powerpoint/2010/main" val="347624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888F-C0C9-D945-9B00-CA7D8391E439}"/>
              </a:ext>
            </a:extLst>
          </p:cNvPr>
          <p:cNvSpPr>
            <a:spLocks noGrp="1"/>
          </p:cNvSpPr>
          <p:nvPr>
            <p:ph type="title"/>
          </p:nvPr>
        </p:nvSpPr>
        <p:spPr>
          <a:xfrm>
            <a:off x="919119" y="491400"/>
            <a:ext cx="10353762" cy="1257300"/>
          </a:xfrm>
        </p:spPr>
        <p:txBody>
          <a:bodyPr>
            <a:normAutofit/>
          </a:bodyPr>
          <a:lstStyle/>
          <a:p>
            <a:r>
              <a:rPr lang="en-GB" i="1" dirty="0">
                <a:effectLst/>
              </a:rPr>
              <a:t>Blush</a:t>
            </a:r>
            <a:r>
              <a:rPr lang="en-GB" dirty="0">
                <a:effectLst/>
              </a:rPr>
              <a:t> (</a:t>
            </a:r>
            <a:r>
              <a:rPr lang="en-GB" i="1" dirty="0" err="1">
                <a:effectLst/>
              </a:rPr>
              <a:t>Hongfen</a:t>
            </a:r>
            <a:r>
              <a:rPr lang="en-GB" dirty="0">
                <a:effectLst/>
              </a:rPr>
              <a:t>),  dir. Li </a:t>
            </a:r>
            <a:r>
              <a:rPr lang="en-GB" dirty="0" err="1">
                <a:effectLst/>
              </a:rPr>
              <a:t>Shaohong</a:t>
            </a:r>
            <a:r>
              <a:rPr lang="en-GB" dirty="0">
                <a:effectLst/>
              </a:rPr>
              <a:t>, 1994 </a:t>
            </a:r>
            <a:endParaRPr lang="en-US" dirty="0"/>
          </a:p>
        </p:txBody>
      </p:sp>
      <p:pic>
        <p:nvPicPr>
          <p:cNvPr id="5" name="Content Placeholder 4" descr="A group of people in a room&#10;&#10;Description automatically generated">
            <a:extLst>
              <a:ext uri="{FF2B5EF4-FFF2-40B4-BE49-F238E27FC236}">
                <a16:creationId xmlns:a16="http://schemas.microsoft.com/office/drawing/2014/main" id="{4BCA9854-BFBB-F44F-A8EF-FFDEC3EA88F3}"/>
              </a:ext>
            </a:extLst>
          </p:cNvPr>
          <p:cNvPicPr>
            <a:picLocks noGrp="1" noChangeAspect="1"/>
          </p:cNvPicPr>
          <p:nvPr>
            <p:ph idx="1"/>
          </p:nvPr>
        </p:nvPicPr>
        <p:blipFill>
          <a:blip r:embed="rId2"/>
          <a:stretch>
            <a:fillRect/>
          </a:stretch>
        </p:blipFill>
        <p:spPr>
          <a:xfrm>
            <a:off x="5530624" y="1918697"/>
            <a:ext cx="4953000" cy="3714750"/>
          </a:xfrm>
        </p:spPr>
      </p:pic>
      <p:pic>
        <p:nvPicPr>
          <p:cNvPr id="7" name="Picture 6" descr="A person looking at a computer screen&#10;&#10;Description automatically generated">
            <a:extLst>
              <a:ext uri="{FF2B5EF4-FFF2-40B4-BE49-F238E27FC236}">
                <a16:creationId xmlns:a16="http://schemas.microsoft.com/office/drawing/2014/main" id="{3C868F58-D7BD-3443-8F4B-521E803F3786}"/>
              </a:ext>
            </a:extLst>
          </p:cNvPr>
          <p:cNvPicPr>
            <a:picLocks noChangeAspect="1"/>
          </p:cNvPicPr>
          <p:nvPr/>
        </p:nvPicPr>
        <p:blipFill>
          <a:blip r:embed="rId3"/>
          <a:stretch>
            <a:fillRect/>
          </a:stretch>
        </p:blipFill>
        <p:spPr>
          <a:xfrm>
            <a:off x="1708376" y="1918697"/>
            <a:ext cx="2933261" cy="3714750"/>
          </a:xfrm>
          <a:prstGeom prst="rect">
            <a:avLst/>
          </a:prstGeom>
        </p:spPr>
      </p:pic>
      <p:sp>
        <p:nvSpPr>
          <p:cNvPr id="8" name="TextBox 7">
            <a:extLst>
              <a:ext uri="{FF2B5EF4-FFF2-40B4-BE49-F238E27FC236}">
                <a16:creationId xmlns:a16="http://schemas.microsoft.com/office/drawing/2014/main" id="{E962C7C0-88A5-9842-A0C1-70B6CA4F08B2}"/>
              </a:ext>
            </a:extLst>
          </p:cNvPr>
          <p:cNvSpPr txBox="1"/>
          <p:nvPr/>
        </p:nvSpPr>
        <p:spPr>
          <a:xfrm>
            <a:off x="2551611" y="5997268"/>
            <a:ext cx="7289175" cy="369332"/>
          </a:xfrm>
          <a:prstGeom prst="rect">
            <a:avLst/>
          </a:prstGeom>
          <a:noFill/>
        </p:spPr>
        <p:txBody>
          <a:bodyPr wrap="none" rtlCol="0">
            <a:spAutoFit/>
          </a:bodyPr>
          <a:lstStyle/>
          <a:p>
            <a:r>
              <a:rPr lang="en-US" dirty="0"/>
              <a:t>Li </a:t>
            </a:r>
            <a:r>
              <a:rPr lang="en-US" dirty="0" err="1"/>
              <a:t>Shaohong</a:t>
            </a:r>
            <a:r>
              <a:rPr lang="en-US" dirty="0"/>
              <a:t> - The only women director of the 5</a:t>
            </a:r>
            <a:r>
              <a:rPr lang="en-US" baseline="30000" dirty="0"/>
              <a:t>th</a:t>
            </a:r>
            <a:r>
              <a:rPr lang="en-US" dirty="0"/>
              <a:t> Generation filmmakers</a:t>
            </a:r>
          </a:p>
        </p:txBody>
      </p:sp>
    </p:spTree>
    <p:extLst>
      <p:ext uri="{BB962C8B-B14F-4D97-AF65-F5344CB8AC3E}">
        <p14:creationId xmlns:p14="http://schemas.microsoft.com/office/powerpoint/2010/main" val="276121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57E7-A25B-2641-B776-D3D169CB3483}"/>
              </a:ext>
            </a:extLst>
          </p:cNvPr>
          <p:cNvSpPr>
            <a:spLocks noGrp="1"/>
          </p:cNvSpPr>
          <p:nvPr>
            <p:ph type="title"/>
          </p:nvPr>
        </p:nvSpPr>
        <p:spPr/>
        <p:txBody>
          <a:bodyPr/>
          <a:lstStyle/>
          <a:p>
            <a:endParaRPr lang="en-US"/>
          </a:p>
        </p:txBody>
      </p:sp>
      <p:pic>
        <p:nvPicPr>
          <p:cNvPr id="5" name="Content Placeholder 4" descr="A person standing in front of a store&#10;&#10;Description automatically generated">
            <a:extLst>
              <a:ext uri="{FF2B5EF4-FFF2-40B4-BE49-F238E27FC236}">
                <a16:creationId xmlns:a16="http://schemas.microsoft.com/office/drawing/2014/main" id="{6FD1BC5A-05B0-2F47-A1C1-87CFC3F0DD12}"/>
              </a:ext>
            </a:extLst>
          </p:cNvPr>
          <p:cNvPicPr>
            <a:picLocks noGrp="1" noChangeAspect="1"/>
          </p:cNvPicPr>
          <p:nvPr>
            <p:ph idx="1"/>
          </p:nvPr>
        </p:nvPicPr>
        <p:blipFill>
          <a:blip r:embed="rId2"/>
          <a:stretch>
            <a:fillRect/>
          </a:stretch>
        </p:blipFill>
        <p:spPr>
          <a:xfrm>
            <a:off x="4380295" y="609600"/>
            <a:ext cx="3420761" cy="5131142"/>
          </a:xfrm>
        </p:spPr>
      </p:pic>
      <p:sp>
        <p:nvSpPr>
          <p:cNvPr id="6" name="TextBox 5">
            <a:extLst>
              <a:ext uri="{FF2B5EF4-FFF2-40B4-BE49-F238E27FC236}">
                <a16:creationId xmlns:a16="http://schemas.microsoft.com/office/drawing/2014/main" id="{A3C32C2D-E862-4C45-ADA2-918D8B052DF7}"/>
              </a:ext>
            </a:extLst>
          </p:cNvPr>
          <p:cNvSpPr txBox="1"/>
          <p:nvPr/>
        </p:nvSpPr>
        <p:spPr>
          <a:xfrm>
            <a:off x="3526971" y="5913120"/>
            <a:ext cx="5623655" cy="646331"/>
          </a:xfrm>
          <a:prstGeom prst="rect">
            <a:avLst/>
          </a:prstGeom>
          <a:noFill/>
        </p:spPr>
        <p:txBody>
          <a:bodyPr wrap="none" rtlCol="0">
            <a:spAutoFit/>
          </a:bodyPr>
          <a:lstStyle/>
          <a:p>
            <a:r>
              <a:rPr lang="en-GB" i="1" dirty="0"/>
              <a:t>A City Called Macau</a:t>
            </a:r>
            <a:r>
              <a:rPr lang="en-US" altLang="zh-CN" dirty="0"/>
              <a:t>,</a:t>
            </a:r>
            <a:r>
              <a:rPr lang="zh-CN" altLang="en-US" dirty="0"/>
              <a:t> </a:t>
            </a:r>
            <a:r>
              <a:rPr lang="en-US" altLang="zh-CN" dirty="0"/>
              <a:t>dir. Li </a:t>
            </a:r>
            <a:r>
              <a:rPr lang="en-US" altLang="zh-CN" dirty="0" err="1"/>
              <a:t>Shaohong</a:t>
            </a:r>
            <a:r>
              <a:rPr lang="en-US" altLang="zh-CN" dirty="0"/>
              <a:t>, 2019</a:t>
            </a:r>
          </a:p>
          <a:p>
            <a:r>
              <a:rPr lang="zh-CN" altLang="en-US" dirty="0"/>
              <a:t> </a:t>
            </a:r>
            <a:r>
              <a:rPr lang="en-GB" dirty="0">
                <a:hlinkClick r:id="rId3"/>
              </a:rPr>
              <a:t>https://www.youtube.com/watch?v=6UQ_6MmNwJo</a:t>
            </a:r>
            <a:endParaRPr lang="en-US" dirty="0"/>
          </a:p>
        </p:txBody>
      </p:sp>
    </p:spTree>
    <p:extLst>
      <p:ext uri="{BB962C8B-B14F-4D97-AF65-F5344CB8AC3E}">
        <p14:creationId xmlns:p14="http://schemas.microsoft.com/office/powerpoint/2010/main" val="2857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BA85-429B-2D46-AFE7-BF4196D7AC58}"/>
              </a:ext>
            </a:extLst>
          </p:cNvPr>
          <p:cNvSpPr>
            <a:spLocks noGrp="1"/>
          </p:cNvSpPr>
          <p:nvPr>
            <p:ph type="title"/>
          </p:nvPr>
        </p:nvSpPr>
        <p:spPr/>
        <p:txBody>
          <a:bodyPr>
            <a:normAutofit fontScale="90000"/>
          </a:bodyPr>
          <a:lstStyle/>
          <a:p>
            <a:r>
              <a:rPr lang="en-GB" i="1" dirty="0">
                <a:effectLst/>
              </a:rPr>
              <a:t>Perpetual Motion</a:t>
            </a:r>
            <a:r>
              <a:rPr lang="en-GB" dirty="0">
                <a:effectLst/>
              </a:rPr>
              <a:t> (</a:t>
            </a:r>
            <a:r>
              <a:rPr lang="en-GB" i="1" dirty="0">
                <a:effectLst/>
              </a:rPr>
              <a:t>Wu </a:t>
            </a:r>
            <a:r>
              <a:rPr lang="en-GB" i="1" dirty="0" err="1">
                <a:effectLst/>
              </a:rPr>
              <a:t>qiong</a:t>
            </a:r>
            <a:r>
              <a:rPr lang="en-GB" i="1" dirty="0">
                <a:effectLst/>
              </a:rPr>
              <a:t> dong</a:t>
            </a:r>
            <a:r>
              <a:rPr lang="en-GB" dirty="0">
                <a:effectLst/>
              </a:rPr>
              <a:t>), dir. Ning Ying, 2005</a:t>
            </a:r>
            <a:br>
              <a:rPr lang="en-GB" dirty="0">
                <a:effectLst/>
              </a:rPr>
            </a:br>
            <a:endParaRPr lang="en-US" dirty="0"/>
          </a:p>
        </p:txBody>
      </p:sp>
      <p:pic>
        <p:nvPicPr>
          <p:cNvPr id="7" name="Picture 6" descr="Two people taking a selfie&#10;&#10;Description automatically generated">
            <a:extLst>
              <a:ext uri="{FF2B5EF4-FFF2-40B4-BE49-F238E27FC236}">
                <a16:creationId xmlns:a16="http://schemas.microsoft.com/office/drawing/2014/main" id="{A8B48B82-AD56-684F-8183-92E9D673AE42}"/>
              </a:ext>
            </a:extLst>
          </p:cNvPr>
          <p:cNvPicPr>
            <a:picLocks noChangeAspect="1"/>
          </p:cNvPicPr>
          <p:nvPr/>
        </p:nvPicPr>
        <p:blipFill>
          <a:blip r:embed="rId2"/>
          <a:stretch>
            <a:fillRect/>
          </a:stretch>
        </p:blipFill>
        <p:spPr>
          <a:xfrm>
            <a:off x="4968817" y="2008286"/>
            <a:ext cx="6298740" cy="3542614"/>
          </a:xfrm>
          <a:prstGeom prst="rect">
            <a:avLst/>
          </a:prstGeom>
        </p:spPr>
      </p:pic>
      <p:pic>
        <p:nvPicPr>
          <p:cNvPr id="11" name="Content Placeholder 10" descr="A picture containing photo, different, screen, old&#10;&#10;Description automatically generated">
            <a:extLst>
              <a:ext uri="{FF2B5EF4-FFF2-40B4-BE49-F238E27FC236}">
                <a16:creationId xmlns:a16="http://schemas.microsoft.com/office/drawing/2014/main" id="{A2258FD5-CDC7-0948-923E-60C20B72C4F2}"/>
              </a:ext>
            </a:extLst>
          </p:cNvPr>
          <p:cNvPicPr>
            <a:picLocks noGrp="1" noChangeAspect="1"/>
          </p:cNvPicPr>
          <p:nvPr>
            <p:ph idx="1"/>
          </p:nvPr>
        </p:nvPicPr>
        <p:blipFill>
          <a:blip r:embed="rId3"/>
          <a:stretch>
            <a:fillRect/>
          </a:stretch>
        </p:blipFill>
        <p:spPr>
          <a:xfrm>
            <a:off x="924443" y="1571625"/>
            <a:ext cx="3326281" cy="4710014"/>
          </a:xfrm>
        </p:spPr>
      </p:pic>
      <p:sp>
        <p:nvSpPr>
          <p:cNvPr id="12" name="TextBox 11">
            <a:extLst>
              <a:ext uri="{FF2B5EF4-FFF2-40B4-BE49-F238E27FC236}">
                <a16:creationId xmlns:a16="http://schemas.microsoft.com/office/drawing/2014/main" id="{A8E3294D-AA94-2C44-800C-17B75DB0D534}"/>
              </a:ext>
            </a:extLst>
          </p:cNvPr>
          <p:cNvSpPr txBox="1"/>
          <p:nvPr/>
        </p:nvSpPr>
        <p:spPr>
          <a:xfrm>
            <a:off x="4422750" y="5879068"/>
            <a:ext cx="7037055" cy="369332"/>
          </a:xfrm>
          <a:prstGeom prst="rect">
            <a:avLst/>
          </a:prstGeom>
          <a:noFill/>
        </p:spPr>
        <p:txBody>
          <a:bodyPr wrap="none" rtlCol="0">
            <a:spAutoFit/>
          </a:bodyPr>
          <a:lstStyle/>
          <a:p>
            <a:r>
              <a:rPr lang="en-US" dirty="0"/>
              <a:t>Ning Ying: Emerged at the same time as the 5</a:t>
            </a:r>
            <a:r>
              <a:rPr lang="en-US" baseline="30000" dirty="0"/>
              <a:t>th</a:t>
            </a:r>
            <a:r>
              <a:rPr lang="en-US" dirty="0"/>
              <a:t> generation filmmakers </a:t>
            </a:r>
          </a:p>
        </p:txBody>
      </p:sp>
    </p:spTree>
    <p:extLst>
      <p:ext uri="{BB962C8B-B14F-4D97-AF65-F5344CB8AC3E}">
        <p14:creationId xmlns:p14="http://schemas.microsoft.com/office/powerpoint/2010/main" val="1719881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413824"/>
      </a:dk2>
      <a:lt2>
        <a:srgbClr val="E2E8E7"/>
      </a:lt2>
      <a:accent1>
        <a:srgbClr val="EE6E7E"/>
      </a:accent1>
      <a:accent2>
        <a:srgbClr val="EB7C4E"/>
      </a:accent2>
      <a:accent3>
        <a:srgbClr val="C89C30"/>
      </a:accent3>
      <a:accent4>
        <a:srgbClr val="9DAC39"/>
      </a:accent4>
      <a:accent5>
        <a:srgbClr val="74B33F"/>
      </a:accent5>
      <a:accent6>
        <a:srgbClr val="33BA2E"/>
      </a:accent6>
      <a:hlink>
        <a:srgbClr val="568E87"/>
      </a:hlink>
      <a:folHlink>
        <a:srgbClr val="84848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Microsoft Macintosh PowerPoint</Application>
  <PresentationFormat>Widescreen</PresentationFormat>
  <Paragraphs>100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Calisto MT</vt:lpstr>
      <vt:lpstr>Wingdings 2</vt:lpstr>
      <vt:lpstr>SlateVTI</vt:lpstr>
      <vt:lpstr>Chinese women’s Cinema</vt:lpstr>
      <vt:lpstr>Key questions</vt:lpstr>
      <vt:lpstr>PowerPoint Presentation</vt:lpstr>
      <vt:lpstr>Woman, Demon, Human (Ren, gui, qing), dir. Huang Shuqin, 1987 </vt:lpstr>
      <vt:lpstr>PowerPoint Presentation</vt:lpstr>
      <vt:lpstr>Army Nurse (Nüer lou), dir. Hu Mei, 1985 </vt:lpstr>
      <vt:lpstr>Blush (Hongfen),  dir. Li Shaohong, 1994 </vt:lpstr>
      <vt:lpstr>PowerPoint Presentation</vt:lpstr>
      <vt:lpstr>Perpetual Motion (Wu qiong dong), dir. Ning Ying, 2005 </vt:lpstr>
      <vt:lpstr>Li Yu’s trilogy: explore female sexuality </vt:lpstr>
      <vt:lpstr>What does feminist cinema constitute of? </vt:lpstr>
      <vt:lpstr>What does feminist cinema constitute of? </vt:lpstr>
      <vt:lpstr>PowerPoint Presentation</vt:lpstr>
      <vt:lpstr>Chinese feminist filmmaking as part of ‘translational feminist practice’</vt:lpstr>
      <vt:lpstr>How has the concept of feminism and feminist theories been received in modern China?  </vt:lpstr>
      <vt:lpstr>PowerPoint Presentation</vt:lpstr>
      <vt:lpstr>PowerPoint Presentation</vt:lpstr>
      <vt:lpstr>The emergence/translation of ‘feminism’ concept in China </vt:lpstr>
      <vt:lpstr>1920s-1940s China – Republic Era</vt:lpstr>
      <vt:lpstr>Mao’s China </vt:lpstr>
      <vt:lpstr>Post-socialist China</vt:lpstr>
      <vt:lpstr>Discussion of Lost in Beijing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women’s Cinema</dc:title>
  <dc:creator>Kiki Yu</dc:creator>
  <cp:lastModifiedBy>Kiki Yu</cp:lastModifiedBy>
  <cp:revision>1</cp:revision>
  <dcterms:created xsi:type="dcterms:W3CDTF">2020-04-07T13:25:08Z</dcterms:created>
  <dcterms:modified xsi:type="dcterms:W3CDTF">2020-04-07T13:26:03Z</dcterms:modified>
</cp:coreProperties>
</file>