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6" r:id="rId3"/>
    <p:sldId id="264" r:id="rId4"/>
    <p:sldId id="257" r:id="rId5"/>
    <p:sldId id="274" r:id="rId6"/>
    <p:sldId id="258" r:id="rId7"/>
    <p:sldId id="273" r:id="rId8"/>
    <p:sldId id="262" r:id="rId9"/>
    <p:sldId id="263" r:id="rId10"/>
    <p:sldId id="259" r:id="rId11"/>
    <p:sldId id="265" r:id="rId12"/>
    <p:sldId id="261" r:id="rId13"/>
    <p:sldId id="266" r:id="rId14"/>
    <p:sldId id="267" r:id="rId15"/>
    <p:sldId id="268" r:id="rId16"/>
    <p:sldId id="269" r:id="rId17"/>
    <p:sldId id="272"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94"/>
  </p:normalViewPr>
  <p:slideViewPr>
    <p:cSldViewPr snapToGrid="0">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2/8/24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OSTPOoOIC6o?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uPtz8TiATJY?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7ZdlJcwgMuk?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democracy.net/en/democraciaabierta/life-and-battles-marielle-franco/"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p9Ofg0ObVvY?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time.com/6103211/erika-hilton-next-generation-leaders/" TargetMode="External"/><Relationship Id="rId4" Type="http://schemas.openxmlformats.org/officeDocument/2006/relationships/hyperlink" Target="https://www.theguardian.com/environment/2020/aug/10/the-amazon-is-the-vagina-of-the-world-why-women-are-key-to-saving-brazils-forests-aoe?fbclid=IwAR3vmE8VXT7dzROIZ3YhB5V2t35a28f5075lxnLWzos_L4QJXMtMlsj1iO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95CBF-CCD8-CEFD-D62B-3750A5A2D7DD}"/>
              </a:ext>
            </a:extLst>
          </p:cNvPr>
          <p:cNvSpPr>
            <a:spLocks noGrp="1"/>
          </p:cNvSpPr>
          <p:nvPr>
            <p:ph type="title"/>
          </p:nvPr>
        </p:nvSpPr>
        <p:spPr>
          <a:xfrm>
            <a:off x="4542188" y="942449"/>
            <a:ext cx="6681323" cy="1470249"/>
          </a:xfrm>
        </p:spPr>
        <p:txBody>
          <a:bodyPr>
            <a:normAutofit fontScale="90000"/>
          </a:bodyPr>
          <a:lstStyle/>
          <a:p>
            <a:pPr algn="ctr"/>
            <a:r>
              <a:rPr lang="en-US" dirty="0"/>
              <a:t>Gender &amp; politics: reminder</a:t>
            </a:r>
            <a:br>
              <a:rPr lang="en-US" dirty="0"/>
            </a:br>
            <a:r>
              <a:rPr lang="en-US" sz="4000" b="1" dirty="0"/>
              <a:t>Assignment 1</a:t>
            </a:r>
            <a:br>
              <a:rPr lang="en-US" sz="4000" b="1" dirty="0"/>
            </a:br>
            <a:r>
              <a:rPr lang="en-US" sz="4000" b="1" dirty="0"/>
              <a:t>Deadline: 21 February at 1pm </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1D7F74-E7EC-2811-B8FF-87ECEFFF6AC3}"/>
              </a:ext>
            </a:extLst>
          </p:cNvPr>
          <p:cNvSpPr>
            <a:spLocks noGrp="1"/>
          </p:cNvSpPr>
          <p:nvPr>
            <p:ph idx="1"/>
          </p:nvPr>
        </p:nvSpPr>
        <p:spPr>
          <a:xfrm>
            <a:off x="4547043" y="2773885"/>
            <a:ext cx="6676469" cy="3329735"/>
          </a:xfrm>
        </p:spPr>
        <p:txBody>
          <a:bodyPr>
            <a:normAutofit/>
          </a:bodyPr>
          <a:lstStyle/>
          <a:p>
            <a:r>
              <a:rPr lang="en-GB" sz="1800" dirty="0">
                <a:effectLst/>
                <a:ea typeface="Times New Roman" panose="02020603050405020304" pitchFamily="18" charset="0"/>
                <a:cs typeface="Times New Roman" panose="02020603050405020304" pitchFamily="18" charset="0"/>
              </a:rPr>
              <a:t>To prepare for this assignment, you must:</a:t>
            </a:r>
            <a:endParaRPr lang="en-GB" sz="1800" dirty="0">
              <a:effectLst/>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B" sz="1800" dirty="0">
                <a:effectLst/>
                <a:ea typeface="Times New Roman" panose="02020603050405020304" pitchFamily="18" charset="0"/>
                <a:cs typeface="Times New Roman" panose="02020603050405020304" pitchFamily="18" charset="0"/>
              </a:rPr>
              <a:t>- Visit the exhibition </a:t>
            </a:r>
            <a:r>
              <a:rPr lang="en-GB" sz="1800" i="1" dirty="0">
                <a:effectLst/>
                <a:ea typeface="Times New Roman" panose="02020603050405020304" pitchFamily="18" charset="0"/>
                <a:cs typeface="Times New Roman" panose="02020603050405020304" pitchFamily="18" charset="0"/>
              </a:rPr>
              <a:t>The Cult of Beauty</a:t>
            </a:r>
            <a:r>
              <a:rPr lang="en-GB" sz="1800" dirty="0">
                <a:effectLst/>
                <a:ea typeface="Times New Roman" panose="02020603050405020304" pitchFamily="18" charset="0"/>
                <a:cs typeface="Times New Roman" panose="02020603050405020304" pitchFamily="18" charset="0"/>
              </a:rPr>
              <a:t> at the </a:t>
            </a:r>
            <a:r>
              <a:rPr lang="en-GB" sz="1800" dirty="0" err="1">
                <a:effectLst/>
                <a:ea typeface="Times New Roman" panose="02020603050405020304" pitchFamily="18" charset="0"/>
                <a:cs typeface="Times New Roman" panose="02020603050405020304" pitchFamily="18" charset="0"/>
              </a:rPr>
              <a:t>Wellcome</a:t>
            </a:r>
            <a:r>
              <a:rPr lang="en-GB" sz="1800" dirty="0">
                <a:effectLst/>
                <a:ea typeface="Times New Roman" panose="02020603050405020304" pitchFamily="18" charset="0"/>
                <a:cs typeface="Times New Roman" panose="02020603050405020304" pitchFamily="18" charset="0"/>
              </a:rPr>
              <a:t> Museum. </a:t>
            </a:r>
          </a:p>
          <a:p>
            <a:pPr marL="342900" lvl="0" indent="-342900">
              <a:buSzPts val="1000"/>
              <a:buFont typeface="Symbol" pitchFamily="2" charset="2"/>
              <a:buChar char=""/>
              <a:tabLst>
                <a:tab pos="457200" algn="l"/>
              </a:tabLst>
            </a:pPr>
            <a:r>
              <a:rPr lang="en-GB" sz="1800" dirty="0">
                <a:effectLst/>
                <a:ea typeface="Times New Roman" panose="02020603050405020304" pitchFamily="18" charset="0"/>
                <a:cs typeface="Times New Roman" panose="02020603050405020304" pitchFamily="18" charset="0"/>
              </a:rPr>
              <a:t>- Ensure you have read core texts for Topics 1, 2 and 3.</a:t>
            </a:r>
            <a:endParaRPr lang="en-GB" sz="1800" dirty="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en-GB" sz="1800" dirty="0">
                <a:effectLst/>
                <a:ea typeface="Times New Roman" panose="02020603050405020304" pitchFamily="18" charset="0"/>
                <a:cs typeface="Times New Roman" panose="02020603050405020304" pitchFamily="18" charset="0"/>
              </a:rPr>
              <a:t>- Refer to additional readings/videos on the topic, listed under the tab “The Cult of Beauty”, and/or listen to relevant sections of the exhibition audio guide.</a:t>
            </a:r>
          </a:p>
          <a:p>
            <a:pPr marL="0" lvl="0" indent="0">
              <a:buSzPts val="1000"/>
              <a:buNone/>
              <a:tabLst>
                <a:tab pos="457200" algn="l"/>
              </a:tabLst>
            </a:pPr>
            <a:r>
              <a:rPr lang="en-GB" sz="1800" dirty="0">
                <a:ea typeface="Calibri" panose="020F0502020204030204" pitchFamily="34" charset="0"/>
                <a:cs typeface="Times New Roman" panose="02020603050405020304" pitchFamily="18" charset="0"/>
              </a:rPr>
              <a:t>Carefully read instructions on </a:t>
            </a:r>
            <a:r>
              <a:rPr lang="en-GB" sz="1800" dirty="0" err="1">
                <a:ea typeface="Calibri" panose="020F0502020204030204" pitchFamily="34" charset="0"/>
                <a:cs typeface="Times New Roman" panose="02020603050405020304" pitchFamily="18" charset="0"/>
              </a:rPr>
              <a:t>QMPlus</a:t>
            </a:r>
            <a:r>
              <a:rPr lang="en-GB" sz="1800" dirty="0">
                <a:ea typeface="Calibri" panose="020F0502020204030204" pitchFamily="34" charset="0"/>
                <a:cs typeface="Times New Roman" panose="02020603050405020304" pitchFamily="18" charset="0"/>
              </a:rPr>
              <a:t>, and make use of Advice and Feedback Hours.</a:t>
            </a:r>
            <a:endParaRPr lang="en-GB"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2395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Black Feminist Organizations">
            <a:hlinkClick r:id="" action="ppaction://media"/>
            <a:extLst>
              <a:ext uri="{FF2B5EF4-FFF2-40B4-BE49-F238E27FC236}">
                <a16:creationId xmlns:a16="http://schemas.microsoft.com/office/drawing/2014/main" id="{8661CE8C-09EC-F708-D9BB-B1D1031976C9}"/>
              </a:ext>
            </a:extLst>
          </p:cNvPr>
          <p:cNvPicPr>
            <a:picLocks noRot="1" noChangeAspect="1"/>
          </p:cNvPicPr>
          <p:nvPr>
            <a:videoFile r:link="rId1"/>
          </p:nvPr>
        </p:nvPicPr>
        <p:blipFill>
          <a:blip r:embed="rId3"/>
          <a:stretch>
            <a:fillRect/>
          </a:stretch>
        </p:blipFill>
        <p:spPr>
          <a:xfrm>
            <a:off x="1450573" y="804333"/>
            <a:ext cx="9290851" cy="5249331"/>
          </a:xfrm>
          <a:prstGeom prst="rect">
            <a:avLst/>
          </a:prstGeom>
        </p:spPr>
      </p:pic>
    </p:spTree>
    <p:extLst>
      <p:ext uri="{BB962C8B-B14F-4D97-AF65-F5344CB8AC3E}">
        <p14:creationId xmlns:p14="http://schemas.microsoft.com/office/powerpoint/2010/main" val="268844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6AF0-DA1E-054A-48BE-5F5222CB1C91}"/>
              </a:ext>
            </a:extLst>
          </p:cNvPr>
          <p:cNvSpPr>
            <a:spLocks noGrp="1"/>
          </p:cNvSpPr>
          <p:nvPr>
            <p:ph type="title"/>
          </p:nvPr>
        </p:nvSpPr>
        <p:spPr>
          <a:xfrm>
            <a:off x="5951728" y="585216"/>
            <a:ext cx="5740739" cy="1499616"/>
          </a:xfrm>
        </p:spPr>
        <p:txBody>
          <a:bodyPr>
            <a:normAutofit/>
          </a:bodyPr>
          <a:lstStyle/>
          <a:p>
            <a:r>
              <a:rPr lang="en-US" dirty="0"/>
              <a:t>Crenshaw and intersectionality</a:t>
            </a:r>
          </a:p>
        </p:txBody>
      </p:sp>
      <p:pic>
        <p:nvPicPr>
          <p:cNvPr id="5" name="Picture 4" descr="A picture containing text, person, old, standing&#10;&#10;Description automatically generated">
            <a:extLst>
              <a:ext uri="{FF2B5EF4-FFF2-40B4-BE49-F238E27FC236}">
                <a16:creationId xmlns:a16="http://schemas.microsoft.com/office/drawing/2014/main" id="{FA7F521F-0121-166D-A040-85DA098B4BE3}"/>
              </a:ext>
            </a:extLst>
          </p:cNvPr>
          <p:cNvPicPr>
            <a:picLocks noChangeAspect="1"/>
          </p:cNvPicPr>
          <p:nvPr/>
        </p:nvPicPr>
        <p:blipFill rotWithShape="1">
          <a:blip r:embed="rId2"/>
          <a:srcRect t="33" r="1" b="39157"/>
          <a:stretch/>
        </p:blipFill>
        <p:spPr>
          <a:xfrm>
            <a:off x="484635" y="484632"/>
            <a:ext cx="3248521" cy="3511948"/>
          </a:xfrm>
          <a:prstGeom prst="rect">
            <a:avLst/>
          </a:prstGeom>
        </p:spPr>
      </p:pic>
      <p:sp>
        <p:nvSpPr>
          <p:cNvPr id="12" name="Rectangle 11">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group of people posing for a photo&#10;&#10;Description automatically generated">
            <a:extLst>
              <a:ext uri="{FF2B5EF4-FFF2-40B4-BE49-F238E27FC236}">
                <a16:creationId xmlns:a16="http://schemas.microsoft.com/office/drawing/2014/main" id="{4529C100-447B-2E1E-6BB8-1894550A8D81}"/>
              </a:ext>
            </a:extLst>
          </p:cNvPr>
          <p:cNvPicPr>
            <a:picLocks noChangeAspect="1"/>
          </p:cNvPicPr>
          <p:nvPr/>
        </p:nvPicPr>
        <p:blipFill rotWithShape="1">
          <a:blip r:embed="rId3"/>
          <a:srcRect t="6755" r="4" b="14451"/>
          <a:stretch/>
        </p:blipFill>
        <p:spPr>
          <a:xfrm>
            <a:off x="484633" y="4150596"/>
            <a:ext cx="4495802" cy="2231808"/>
          </a:xfrm>
          <a:prstGeom prst="rect">
            <a:avLst/>
          </a:prstGeom>
        </p:spPr>
      </p:pic>
      <p:sp>
        <p:nvSpPr>
          <p:cNvPr id="3" name="Content Placeholder 2">
            <a:extLst>
              <a:ext uri="{FF2B5EF4-FFF2-40B4-BE49-F238E27FC236}">
                <a16:creationId xmlns:a16="http://schemas.microsoft.com/office/drawing/2014/main" id="{CE0E697C-D5B7-C272-7AA1-5774A42D7108}"/>
              </a:ext>
            </a:extLst>
          </p:cNvPr>
          <p:cNvSpPr>
            <a:spLocks noGrp="1"/>
          </p:cNvSpPr>
          <p:nvPr>
            <p:ph idx="1"/>
          </p:nvPr>
        </p:nvSpPr>
        <p:spPr>
          <a:xfrm>
            <a:off x="5689600" y="2286000"/>
            <a:ext cx="6002867" cy="4023360"/>
          </a:xfrm>
        </p:spPr>
        <p:txBody>
          <a:bodyPr>
            <a:normAutofit fontScale="92500"/>
          </a:bodyPr>
          <a:lstStyle/>
          <a:p>
            <a:r>
              <a:rPr lang="en-US" dirty="0"/>
              <a:t>Critique of antidiscrimination law and its single-axis framework, feminist theory and antiracist politics</a:t>
            </a:r>
          </a:p>
          <a:p>
            <a:r>
              <a:rPr lang="en-US" dirty="0"/>
              <a:t>Dominant conceptions of discrimination, specifically sex and race discrimination, are </a:t>
            </a:r>
            <a:r>
              <a:rPr lang="en-US" dirty="0" err="1"/>
              <a:t>centred</a:t>
            </a:r>
            <a:r>
              <a:rPr lang="en-US" dirty="0"/>
              <a:t> on “the experiences of those who are privileged </a:t>
            </a:r>
            <a:r>
              <a:rPr lang="en-US" i="1" dirty="0"/>
              <a:t>but for </a:t>
            </a:r>
            <a:r>
              <a:rPr lang="en-US" dirty="0"/>
              <a:t>their racial and sexual characteristics.” (Crenshaw 1989, 151)</a:t>
            </a:r>
          </a:p>
          <a:p>
            <a:r>
              <a:rPr lang="en-US" i="1" dirty="0"/>
              <a:t>These problems of exclusion cannot be solved simply by including Black women within an already established analytical structure. Because the intersectional experience is greater than the sum of racism and sexism… </a:t>
            </a:r>
            <a:r>
              <a:rPr lang="en-US" dirty="0"/>
              <a:t>(ibid, 140)</a:t>
            </a:r>
          </a:p>
          <a:p>
            <a:r>
              <a:rPr lang="en-US" sz="1300" dirty="0"/>
              <a:t>Images (top to bottom): Sojourner Truth; The Combahee River Collective in 1974 (Left to right bottom: </a:t>
            </a:r>
            <a:r>
              <a:rPr lang="en-US" sz="1300" dirty="0" err="1"/>
              <a:t>Demita</a:t>
            </a:r>
            <a:r>
              <a:rPr lang="en-US" sz="1300" dirty="0"/>
              <a:t> Frazier and Helen Stewart. Left to right top: Margo </a:t>
            </a:r>
            <a:r>
              <a:rPr lang="en-US" sz="1300" dirty="0" err="1"/>
              <a:t>Okazawa</a:t>
            </a:r>
            <a:r>
              <a:rPr lang="en-US" sz="1300" dirty="0"/>
              <a:t>-Rey, Barbara Smith, Beverly Smith, </a:t>
            </a:r>
            <a:r>
              <a:rPr lang="en-US" sz="1300" dirty="0" err="1"/>
              <a:t>Chirlane</a:t>
            </a:r>
            <a:r>
              <a:rPr lang="en-US" sz="1300" dirty="0"/>
              <a:t> McCray, and Mercedes Tompkins).</a:t>
            </a:r>
          </a:p>
        </p:txBody>
      </p:sp>
    </p:spTree>
    <p:extLst>
      <p:ext uri="{BB962C8B-B14F-4D97-AF65-F5344CB8AC3E}">
        <p14:creationId xmlns:p14="http://schemas.microsoft.com/office/powerpoint/2010/main" val="185940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Kimberle Crenshaw Intersectionality NOT identity">
            <a:hlinkClick r:id="" action="ppaction://media"/>
            <a:extLst>
              <a:ext uri="{FF2B5EF4-FFF2-40B4-BE49-F238E27FC236}">
                <a16:creationId xmlns:a16="http://schemas.microsoft.com/office/drawing/2014/main" id="{DCC90876-24BB-330E-C395-25DCC7DC3642}"/>
              </a:ext>
            </a:extLst>
          </p:cNvPr>
          <p:cNvPicPr>
            <a:picLocks noRot="1" noChangeAspect="1"/>
          </p:cNvPicPr>
          <p:nvPr>
            <a:videoFile r:link="rId1"/>
          </p:nvPr>
        </p:nvPicPr>
        <p:blipFill>
          <a:blip r:embed="rId3"/>
          <a:stretch>
            <a:fillRect/>
          </a:stretch>
        </p:blipFill>
        <p:spPr>
          <a:xfrm>
            <a:off x="1450573" y="804333"/>
            <a:ext cx="9290851" cy="5249331"/>
          </a:xfrm>
          <a:prstGeom prst="rect">
            <a:avLst/>
          </a:prstGeom>
        </p:spPr>
      </p:pic>
      <p:sp>
        <p:nvSpPr>
          <p:cNvPr id="3" name="TextBox 2">
            <a:extLst>
              <a:ext uri="{FF2B5EF4-FFF2-40B4-BE49-F238E27FC236}">
                <a16:creationId xmlns:a16="http://schemas.microsoft.com/office/drawing/2014/main" id="{5F37DD98-97A9-939B-456F-48907214577B}"/>
              </a:ext>
            </a:extLst>
          </p:cNvPr>
          <p:cNvSpPr txBox="1"/>
          <p:nvPr/>
        </p:nvSpPr>
        <p:spPr>
          <a:xfrm>
            <a:off x="3554513" y="6224116"/>
            <a:ext cx="4886274" cy="369332"/>
          </a:xfrm>
          <a:prstGeom prst="rect">
            <a:avLst/>
          </a:prstGeom>
          <a:noFill/>
        </p:spPr>
        <p:txBody>
          <a:bodyPr wrap="none" rtlCol="0">
            <a:spAutoFit/>
          </a:bodyPr>
          <a:lstStyle/>
          <a:p>
            <a:r>
              <a:rPr lang="en-US" dirty="0" err="1"/>
              <a:t>Kimberlé</a:t>
            </a:r>
            <a:r>
              <a:rPr lang="en-US" dirty="0"/>
              <a:t> Crenshaw - Intersectionality NOT identity</a:t>
            </a:r>
          </a:p>
        </p:txBody>
      </p:sp>
    </p:spTree>
    <p:extLst>
      <p:ext uri="{BB962C8B-B14F-4D97-AF65-F5344CB8AC3E}">
        <p14:creationId xmlns:p14="http://schemas.microsoft.com/office/powerpoint/2010/main" val="20851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E2B8-EC68-7AA0-6C06-741614049B03}"/>
              </a:ext>
            </a:extLst>
          </p:cNvPr>
          <p:cNvSpPr>
            <a:spLocks noGrp="1"/>
          </p:cNvSpPr>
          <p:nvPr>
            <p:ph type="title"/>
          </p:nvPr>
        </p:nvSpPr>
        <p:spPr>
          <a:xfrm>
            <a:off x="1024128" y="585216"/>
            <a:ext cx="5027048" cy="1499616"/>
          </a:xfrm>
        </p:spPr>
        <p:txBody>
          <a:bodyPr>
            <a:normAutofit/>
          </a:bodyPr>
          <a:lstStyle/>
          <a:p>
            <a:r>
              <a:rPr lang="en-US"/>
              <a:t>Doubts and anxieties</a:t>
            </a:r>
            <a:endParaRPr lang="en-US" dirty="0"/>
          </a:p>
        </p:txBody>
      </p:sp>
      <p:sp>
        <p:nvSpPr>
          <p:cNvPr id="13" name="Content Placeholder 12">
            <a:extLst>
              <a:ext uri="{FF2B5EF4-FFF2-40B4-BE49-F238E27FC236}">
                <a16:creationId xmlns:a16="http://schemas.microsoft.com/office/drawing/2014/main" id="{71528D77-4942-7AE4-0309-24A5FA7CF71C}"/>
              </a:ext>
            </a:extLst>
          </p:cNvPr>
          <p:cNvSpPr>
            <a:spLocks noGrp="1"/>
          </p:cNvSpPr>
          <p:nvPr>
            <p:ph idx="1"/>
          </p:nvPr>
        </p:nvSpPr>
        <p:spPr>
          <a:xfrm>
            <a:off x="757238" y="1914525"/>
            <a:ext cx="5293939" cy="4800600"/>
          </a:xfrm>
        </p:spPr>
        <p:txBody>
          <a:bodyPr>
            <a:normAutofit fontScale="92500" lnSpcReduction="20000"/>
          </a:bodyPr>
          <a:lstStyle/>
          <a:p>
            <a:pPr marL="0" indent="0">
              <a:buNone/>
            </a:pPr>
            <a:r>
              <a:rPr lang="en-US" dirty="0"/>
              <a:t>As intersectionality becomes institutionalized, its ties to black feminism are eroded</a:t>
            </a:r>
          </a:p>
          <a:p>
            <a:pPr marL="0" indent="0">
              <a:buNone/>
            </a:pPr>
            <a:r>
              <a:rPr lang="en-US" dirty="0"/>
              <a:t>This </a:t>
            </a:r>
            <a:r>
              <a:rPr lang="en-US" u="sng" dirty="0"/>
              <a:t>institutionalization</a:t>
            </a:r>
            <a:r>
              <a:rPr lang="en-US" dirty="0"/>
              <a:t> is symptomatic of academic, political and institutional spaces where black folks and people of </a:t>
            </a:r>
            <a:r>
              <a:rPr lang="en-US" dirty="0" err="1"/>
              <a:t>colour</a:t>
            </a:r>
            <a:r>
              <a:rPr lang="en-US" dirty="0"/>
              <a:t> are (under)represented (e.g. in the discipline of political science)</a:t>
            </a:r>
          </a:p>
          <a:p>
            <a:pPr marL="0" indent="0">
              <a:buNone/>
            </a:pPr>
            <a:r>
              <a:rPr lang="en-US" b="1" dirty="0"/>
              <a:t>Gail Lewis </a:t>
            </a:r>
            <a:r>
              <a:rPr lang="en-US" dirty="0"/>
              <a:t>(top) – in Europe there is “a process of displacement and disavowal” as race is viewed as happening elsewhere</a:t>
            </a:r>
          </a:p>
          <a:p>
            <a:pPr marL="0" indent="0">
              <a:buNone/>
            </a:pPr>
            <a:r>
              <a:rPr lang="en-US" b="1" dirty="0"/>
              <a:t>Sara Salem </a:t>
            </a:r>
            <a:r>
              <a:rPr lang="en-US" dirty="0"/>
              <a:t>(bottom right) – traces the changes in intersectional theory as it moves into the neoliberal academy and tries to recover the engagement of Marxist feminists from the Global South</a:t>
            </a:r>
          </a:p>
          <a:p>
            <a:pPr marL="0" indent="0">
              <a:buNone/>
            </a:pPr>
            <a:r>
              <a:rPr lang="en-US" b="1" dirty="0"/>
              <a:t>Jennifer Nash </a:t>
            </a:r>
            <a:r>
              <a:rPr lang="en-US" dirty="0"/>
              <a:t>(bottom left) – reads intersectionality as an </a:t>
            </a:r>
            <a:r>
              <a:rPr lang="en-US" dirty="0" err="1"/>
              <a:t>identitarian</a:t>
            </a:r>
            <a:r>
              <a:rPr lang="en-US" dirty="0"/>
              <a:t> project, invested in the production and maintenance of identity categories</a:t>
            </a:r>
          </a:p>
          <a:p>
            <a:pPr marL="0" indent="0">
              <a:buNone/>
            </a:pPr>
            <a:endParaRPr lang="en-US" sz="2000" dirty="0"/>
          </a:p>
          <a:p>
            <a:endParaRPr lang="en-US" sz="2000" dirty="0"/>
          </a:p>
        </p:txBody>
      </p:sp>
      <p:pic>
        <p:nvPicPr>
          <p:cNvPr id="9" name="Picture 8" descr="A picture containing person, person, smiling, posing&#10;&#10;Description automatically generated">
            <a:extLst>
              <a:ext uri="{FF2B5EF4-FFF2-40B4-BE49-F238E27FC236}">
                <a16:creationId xmlns:a16="http://schemas.microsoft.com/office/drawing/2014/main" id="{ACEE6308-8593-53BA-C783-6CCDE1990F45}"/>
              </a:ext>
            </a:extLst>
          </p:cNvPr>
          <p:cNvPicPr>
            <a:picLocks noChangeAspect="1"/>
          </p:cNvPicPr>
          <p:nvPr/>
        </p:nvPicPr>
        <p:blipFill rotWithShape="1">
          <a:blip r:embed="rId2"/>
          <a:srcRect l="8026" r="14456" b="2"/>
          <a:stretch/>
        </p:blipFill>
        <p:spPr>
          <a:xfrm>
            <a:off x="6408277" y="481264"/>
            <a:ext cx="2213811" cy="2855799"/>
          </a:xfrm>
          <a:prstGeom prst="rect">
            <a:avLst/>
          </a:prstGeom>
        </p:spPr>
      </p:pic>
      <p:sp>
        <p:nvSpPr>
          <p:cNvPr id="16" name="Rectangle 15">
            <a:extLst>
              <a:ext uri="{FF2B5EF4-FFF2-40B4-BE49-F238E27FC236}">
                <a16:creationId xmlns:a16="http://schemas.microsoft.com/office/drawing/2014/main" id="{23DD8E54-04F2-4654-A7A8-CDC2915FA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0" y="481264"/>
            <a:ext cx="2931277"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miling for the camera&#10;&#10;Description automatically generated with low confidence">
            <a:extLst>
              <a:ext uri="{FF2B5EF4-FFF2-40B4-BE49-F238E27FC236}">
                <a16:creationId xmlns:a16="http://schemas.microsoft.com/office/drawing/2014/main" id="{93C5AD25-4F5E-1448-26E7-8D31EBA940B4}"/>
              </a:ext>
            </a:extLst>
          </p:cNvPr>
          <p:cNvPicPr>
            <a:picLocks noChangeAspect="1"/>
          </p:cNvPicPr>
          <p:nvPr/>
        </p:nvPicPr>
        <p:blipFill rotWithShape="1">
          <a:blip r:embed="rId3"/>
          <a:srcRect l="4580" r="18480" b="-2"/>
          <a:stretch/>
        </p:blipFill>
        <p:spPr>
          <a:xfrm>
            <a:off x="6398651" y="3497932"/>
            <a:ext cx="2223437" cy="2902868"/>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DE2AB65E-9856-DC82-F886-5C399C6F8249}"/>
              </a:ext>
            </a:extLst>
          </p:cNvPr>
          <p:cNvPicPr>
            <a:picLocks noChangeAspect="1"/>
          </p:cNvPicPr>
          <p:nvPr/>
        </p:nvPicPr>
        <p:blipFill rotWithShape="1">
          <a:blip r:embed="rId4"/>
          <a:srcRect r="24781" b="-2"/>
          <a:stretch/>
        </p:blipFill>
        <p:spPr>
          <a:xfrm>
            <a:off x="8776091" y="2503727"/>
            <a:ext cx="2931277" cy="3897073"/>
          </a:xfrm>
          <a:prstGeom prst="rect">
            <a:avLst/>
          </a:prstGeom>
        </p:spPr>
      </p:pic>
    </p:spTree>
    <p:extLst>
      <p:ext uri="{BB962C8B-B14F-4D97-AF65-F5344CB8AC3E}">
        <p14:creationId xmlns:p14="http://schemas.microsoft.com/office/powerpoint/2010/main" val="197701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8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8A04B-15F2-9FDC-5C27-7C19FCBEBFBF}"/>
              </a:ext>
            </a:extLst>
          </p:cNvPr>
          <p:cNvSpPr>
            <a:spLocks noGrp="1"/>
          </p:cNvSpPr>
          <p:nvPr>
            <p:ph type="title"/>
          </p:nvPr>
        </p:nvSpPr>
        <p:spPr>
          <a:xfrm>
            <a:off x="1024128" y="585216"/>
            <a:ext cx="6007027" cy="1499616"/>
          </a:xfrm>
        </p:spPr>
        <p:txBody>
          <a:bodyPr>
            <a:normAutofit/>
          </a:bodyPr>
          <a:lstStyle/>
          <a:p>
            <a:r>
              <a:rPr lang="en-US" dirty="0">
                <a:solidFill>
                  <a:srgbClr val="FFFFFF"/>
                </a:solidFill>
              </a:rPr>
              <a:t>AFFECT theory</a:t>
            </a:r>
          </a:p>
        </p:txBody>
      </p:sp>
      <p:cxnSp>
        <p:nvCxnSpPr>
          <p:cNvPr id="21" name="Straight Connector 2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3E840F8-4B22-D078-1E31-ED0B605079A3}"/>
              </a:ext>
            </a:extLst>
          </p:cNvPr>
          <p:cNvSpPr>
            <a:spLocks noGrp="1"/>
          </p:cNvSpPr>
          <p:nvPr>
            <p:ph idx="1"/>
          </p:nvPr>
        </p:nvSpPr>
        <p:spPr>
          <a:xfrm>
            <a:off x="762000" y="2084831"/>
            <a:ext cx="6269155" cy="4651635"/>
          </a:xfrm>
        </p:spPr>
        <p:txBody>
          <a:bodyPr>
            <a:normAutofit fontScale="92500"/>
          </a:bodyPr>
          <a:lstStyle/>
          <a:p>
            <a:r>
              <a:rPr lang="en-US" dirty="0">
                <a:solidFill>
                  <a:srgbClr val="FFFFFF"/>
                </a:solidFill>
              </a:rPr>
              <a:t>Concerned “</a:t>
            </a:r>
            <a:r>
              <a:rPr lang="en-US" i="1" dirty="0">
                <a:solidFill>
                  <a:srgbClr val="FFFFFF"/>
                </a:solidFill>
              </a:rPr>
              <a:t>with how power circulates through feeling and how politically salient ways of being and knowing are produced through affective relations and discourses.</a:t>
            </a:r>
            <a:r>
              <a:rPr lang="en-US" dirty="0">
                <a:solidFill>
                  <a:srgbClr val="FFFFFF"/>
                </a:solidFill>
              </a:rPr>
              <a:t>” (</a:t>
            </a:r>
            <a:r>
              <a:rPr lang="en-US" dirty="0" err="1">
                <a:solidFill>
                  <a:srgbClr val="FFFFFF"/>
                </a:solidFill>
              </a:rPr>
              <a:t>Pedwell</a:t>
            </a:r>
            <a:r>
              <a:rPr lang="en-US" dirty="0">
                <a:solidFill>
                  <a:srgbClr val="FFFFFF"/>
                </a:solidFill>
              </a:rPr>
              <a:t> and Anne Whitehead 2012, 116) </a:t>
            </a:r>
          </a:p>
          <a:p>
            <a:r>
              <a:rPr lang="en-US" dirty="0">
                <a:solidFill>
                  <a:srgbClr val="FFFFFF"/>
                </a:solidFill>
              </a:rPr>
              <a:t>Re-</a:t>
            </a:r>
            <a:r>
              <a:rPr lang="en-US" dirty="0" err="1">
                <a:solidFill>
                  <a:srgbClr val="FFFFFF"/>
                </a:solidFill>
              </a:rPr>
              <a:t>centres</a:t>
            </a:r>
            <a:r>
              <a:rPr lang="en-US" dirty="0">
                <a:solidFill>
                  <a:srgbClr val="FFFFFF"/>
                </a:solidFill>
              </a:rPr>
              <a:t> the body and interrogates the gendered nature of the dichotomy body/mind, emotion/reason</a:t>
            </a:r>
          </a:p>
          <a:p>
            <a:r>
              <a:rPr lang="en-US" dirty="0">
                <a:solidFill>
                  <a:srgbClr val="FFFFFF"/>
                </a:solidFill>
              </a:rPr>
              <a:t>Explores the role of emotions in both oppression and political transformation </a:t>
            </a:r>
          </a:p>
          <a:p>
            <a:r>
              <a:rPr lang="en-US" i="1" dirty="0">
                <a:solidFill>
                  <a:srgbClr val="FFFFFF"/>
                </a:solidFill>
              </a:rPr>
              <a:t>How do emotions work to align some subjects with some others and against others? How do emotions move between bodies? </a:t>
            </a:r>
            <a:r>
              <a:rPr lang="en-US" dirty="0">
                <a:solidFill>
                  <a:srgbClr val="FFFFFF"/>
                </a:solidFill>
              </a:rPr>
              <a:t>(Ahmed 2004, 118)</a:t>
            </a:r>
          </a:p>
          <a:p>
            <a:endParaRPr lang="en-US" dirty="0">
              <a:solidFill>
                <a:srgbClr val="FFFFFF"/>
              </a:solidFill>
            </a:endParaRPr>
          </a:p>
          <a:p>
            <a:pPr algn="r"/>
            <a:r>
              <a:rPr lang="en-US" sz="1300" dirty="0">
                <a:solidFill>
                  <a:srgbClr val="FFFFFF"/>
                </a:solidFill>
              </a:rPr>
              <a:t>Image: detail from </a:t>
            </a:r>
            <a:r>
              <a:rPr lang="en-US" sz="1300" i="1" dirty="0">
                <a:solidFill>
                  <a:srgbClr val="FFFFFF"/>
                </a:solidFill>
              </a:rPr>
              <a:t>Laocoön and His Sons</a:t>
            </a:r>
            <a:r>
              <a:rPr lang="en-US" sz="1300" dirty="0">
                <a:solidFill>
                  <a:srgbClr val="FFFFFF"/>
                </a:solidFill>
              </a:rPr>
              <a:t>, a marble sculpture attributed to </a:t>
            </a:r>
            <a:r>
              <a:rPr lang="en-US" sz="1300" dirty="0" err="1">
                <a:solidFill>
                  <a:srgbClr val="FFFFFF"/>
                </a:solidFill>
              </a:rPr>
              <a:t>Hagesandrus</a:t>
            </a:r>
            <a:r>
              <a:rPr lang="en-US" sz="1300" dirty="0">
                <a:solidFill>
                  <a:srgbClr val="FFFFFF"/>
                </a:solidFill>
              </a:rPr>
              <a:t>, </a:t>
            </a:r>
            <a:r>
              <a:rPr lang="en-US" sz="1300" dirty="0" err="1">
                <a:solidFill>
                  <a:srgbClr val="FFFFFF"/>
                </a:solidFill>
              </a:rPr>
              <a:t>Polidorus</a:t>
            </a:r>
            <a:r>
              <a:rPr lang="en-US" sz="1300" dirty="0">
                <a:solidFill>
                  <a:srgbClr val="FFFFFF"/>
                </a:solidFill>
              </a:rPr>
              <a:t> and </a:t>
            </a:r>
            <a:r>
              <a:rPr lang="en-US" sz="1300" dirty="0" err="1">
                <a:solidFill>
                  <a:srgbClr val="FFFFFF"/>
                </a:solidFill>
              </a:rPr>
              <a:t>Athenodorus</a:t>
            </a:r>
            <a:r>
              <a:rPr lang="en-US" sz="1300" dirty="0">
                <a:solidFill>
                  <a:srgbClr val="FFFFFF"/>
                </a:solidFill>
              </a:rPr>
              <a:t> of Rhodes from around the 1st century BC to the early 1st century AD.</a:t>
            </a:r>
          </a:p>
          <a:p>
            <a:endParaRPr lang="en-US" dirty="0">
              <a:solidFill>
                <a:srgbClr val="FFFFFF"/>
              </a:solidFill>
            </a:endParaRPr>
          </a:p>
        </p:txBody>
      </p:sp>
      <p:pic>
        <p:nvPicPr>
          <p:cNvPr id="5" name="Content Placeholder 4" descr="A picture containing sculpture, building, indoor, several&#10;&#10;Description automatically generated">
            <a:extLst>
              <a:ext uri="{FF2B5EF4-FFF2-40B4-BE49-F238E27FC236}">
                <a16:creationId xmlns:a16="http://schemas.microsoft.com/office/drawing/2014/main" id="{A7C93A6E-547F-DAF5-E8E6-9DF7F3ABF569}"/>
              </a:ext>
            </a:extLst>
          </p:cNvPr>
          <p:cNvPicPr>
            <a:picLocks noChangeAspect="1"/>
          </p:cNvPicPr>
          <p:nvPr/>
        </p:nvPicPr>
        <p:blipFill rotWithShape="1">
          <a:blip r:embed="rId2"/>
          <a:srcRect l="19911" r="42034"/>
          <a:stretch/>
        </p:blipFill>
        <p:spPr>
          <a:xfrm>
            <a:off x="7552266" y="10"/>
            <a:ext cx="4639734" cy="6857990"/>
          </a:xfrm>
          <a:prstGeom prst="rect">
            <a:avLst/>
          </a:prstGeom>
        </p:spPr>
      </p:pic>
    </p:spTree>
    <p:extLst>
      <p:ext uri="{BB962C8B-B14F-4D97-AF65-F5344CB8AC3E}">
        <p14:creationId xmlns:p14="http://schemas.microsoft.com/office/powerpoint/2010/main" val="243121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8659-ECF9-C6B5-3856-B1A1DF1F569A}"/>
              </a:ext>
            </a:extLst>
          </p:cNvPr>
          <p:cNvSpPr>
            <a:spLocks noGrp="1"/>
          </p:cNvSpPr>
          <p:nvPr>
            <p:ph type="title"/>
          </p:nvPr>
        </p:nvSpPr>
        <p:spPr>
          <a:xfrm>
            <a:off x="1024128" y="585216"/>
            <a:ext cx="3133581" cy="1499616"/>
          </a:xfrm>
        </p:spPr>
        <p:txBody>
          <a:bodyPr>
            <a:normAutofit/>
          </a:bodyPr>
          <a:lstStyle/>
          <a:p>
            <a:r>
              <a:rPr lang="en-US" sz="4000" dirty="0"/>
              <a:t>Anger and love</a:t>
            </a:r>
          </a:p>
        </p:txBody>
      </p:sp>
      <p:sp>
        <p:nvSpPr>
          <p:cNvPr id="9" name="Content Placeholder 8">
            <a:extLst>
              <a:ext uri="{FF2B5EF4-FFF2-40B4-BE49-F238E27FC236}">
                <a16:creationId xmlns:a16="http://schemas.microsoft.com/office/drawing/2014/main" id="{85023661-1412-9139-A31C-B399D29361A3}"/>
              </a:ext>
            </a:extLst>
          </p:cNvPr>
          <p:cNvSpPr>
            <a:spLocks noGrp="1"/>
          </p:cNvSpPr>
          <p:nvPr>
            <p:ph idx="1"/>
          </p:nvPr>
        </p:nvSpPr>
        <p:spPr>
          <a:xfrm>
            <a:off x="752354" y="1828800"/>
            <a:ext cx="3405354" cy="5029200"/>
          </a:xfrm>
        </p:spPr>
        <p:txBody>
          <a:bodyPr>
            <a:normAutofit lnSpcReduction="10000"/>
          </a:bodyPr>
          <a:lstStyle/>
          <a:p>
            <a:r>
              <a:rPr lang="en-US" sz="2000" dirty="0"/>
              <a:t>Combahee River Collective Statement - “</a:t>
            </a:r>
            <a:r>
              <a:rPr lang="en-US" sz="2000" i="1" dirty="0"/>
              <a:t>Our politics evolve from a healthy love for ourselves, our sisters and our community which allows us to continue our struggle and work</a:t>
            </a:r>
            <a:r>
              <a:rPr lang="en-US" sz="2000" dirty="0"/>
              <a:t>.”</a:t>
            </a:r>
          </a:p>
          <a:p>
            <a:r>
              <a:rPr lang="en-US" sz="2000" dirty="0"/>
              <a:t>Audre Lorde and the Uses of Anger - “</a:t>
            </a:r>
            <a:r>
              <a:rPr lang="en-US" sz="2000" i="1" dirty="0"/>
              <a:t>Anger is loaded with information and energy. […] It must be direct and creative, because it is crucial</a:t>
            </a:r>
            <a:r>
              <a:rPr lang="en-US" sz="2000" dirty="0"/>
              <a:t>.” (1981: 8)</a:t>
            </a:r>
          </a:p>
          <a:p>
            <a:r>
              <a:rPr lang="en-US" sz="2000" dirty="0"/>
              <a:t>Jennifer Nash and the recovery of black feminist love-politics</a:t>
            </a:r>
          </a:p>
          <a:p>
            <a:pPr algn="r"/>
            <a:r>
              <a:rPr lang="en-US" sz="1200" dirty="0"/>
              <a:t>Image: </a:t>
            </a:r>
            <a:r>
              <a:rPr lang="en-US" sz="1200" dirty="0" err="1"/>
              <a:t>Lubaina</a:t>
            </a:r>
            <a:r>
              <a:rPr lang="en-US" sz="1200" dirty="0"/>
              <a:t> </a:t>
            </a:r>
            <a:r>
              <a:rPr lang="en-US" sz="1200" dirty="0" err="1"/>
              <a:t>Himid</a:t>
            </a:r>
            <a:r>
              <a:rPr lang="en-US" sz="1200" dirty="0"/>
              <a:t> CBE RA, </a:t>
            </a:r>
            <a:r>
              <a:rPr lang="en-US" sz="1200" i="1" dirty="0"/>
              <a:t>Between the Two my Heart is Balanced</a:t>
            </a:r>
            <a:r>
              <a:rPr lang="en-US" sz="1200" dirty="0"/>
              <a:t>, 1991. Acrylic paint on canvas. </a:t>
            </a:r>
            <a:r>
              <a:rPr lang="en-US" sz="1200" dirty="0" err="1"/>
              <a:t>Himid</a:t>
            </a:r>
            <a:r>
              <a:rPr lang="en-US" sz="1200" dirty="0"/>
              <a:t> stated in 2001 that this painting is ‘</a:t>
            </a:r>
            <a:r>
              <a:rPr lang="en-US" sz="1200" i="1" dirty="0"/>
              <a:t>a musing on what would happen if black women got together and started to try to destroy maps and charts – to undo what has been done</a:t>
            </a:r>
            <a:r>
              <a:rPr lang="en-US" sz="1200" dirty="0"/>
              <a:t>’ (quoted in Rice 2003, p. 75).</a:t>
            </a:r>
          </a:p>
          <a:p>
            <a:endParaRPr lang="en-US" sz="1600" dirty="0"/>
          </a:p>
        </p:txBody>
      </p:sp>
      <p:pic>
        <p:nvPicPr>
          <p:cNvPr id="5" name="Content Placeholder 4" descr="A picture containing text&#10;&#10;Description automatically generated">
            <a:extLst>
              <a:ext uri="{FF2B5EF4-FFF2-40B4-BE49-F238E27FC236}">
                <a16:creationId xmlns:a16="http://schemas.microsoft.com/office/drawing/2014/main" id="{A456E700-1CE4-2F48-754F-F8E5A4AC33E7}"/>
              </a:ext>
            </a:extLst>
          </p:cNvPr>
          <p:cNvPicPr>
            <a:picLocks noChangeAspect="1"/>
          </p:cNvPicPr>
          <p:nvPr/>
        </p:nvPicPr>
        <p:blipFill>
          <a:blip r:embed="rId2"/>
          <a:stretch>
            <a:fillRect/>
          </a:stretch>
        </p:blipFill>
        <p:spPr>
          <a:xfrm>
            <a:off x="4642342" y="673806"/>
            <a:ext cx="6909577" cy="5510387"/>
          </a:xfrm>
          <a:prstGeom prst="rect">
            <a:avLst/>
          </a:prstGeom>
        </p:spPr>
      </p:pic>
    </p:spTree>
    <p:extLst>
      <p:ext uri="{BB962C8B-B14F-4D97-AF65-F5344CB8AC3E}">
        <p14:creationId xmlns:p14="http://schemas.microsoft.com/office/powerpoint/2010/main" val="185872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AudreLorde - Reading at Amerika Haus Berlin 1984">
            <a:hlinkClick r:id="" action="ppaction://media"/>
            <a:extLst>
              <a:ext uri="{FF2B5EF4-FFF2-40B4-BE49-F238E27FC236}">
                <a16:creationId xmlns:a16="http://schemas.microsoft.com/office/drawing/2014/main" id="{AA35D82B-5F61-55FC-840C-E68BC85D91B1}"/>
              </a:ext>
            </a:extLst>
          </p:cNvPr>
          <p:cNvPicPr>
            <a:picLocks noRot="1" noChangeAspect="1"/>
          </p:cNvPicPr>
          <p:nvPr>
            <a:videoFile r:link="rId1"/>
          </p:nvPr>
        </p:nvPicPr>
        <p:blipFill>
          <a:blip r:embed="rId3"/>
          <a:stretch>
            <a:fillRect/>
          </a:stretch>
        </p:blipFill>
        <p:spPr>
          <a:xfrm>
            <a:off x="1450573" y="804333"/>
            <a:ext cx="9290851" cy="5249331"/>
          </a:xfrm>
          <a:prstGeom prst="rect">
            <a:avLst/>
          </a:prstGeom>
        </p:spPr>
      </p:pic>
      <p:sp>
        <p:nvSpPr>
          <p:cNvPr id="3" name="TextBox 2">
            <a:extLst>
              <a:ext uri="{FF2B5EF4-FFF2-40B4-BE49-F238E27FC236}">
                <a16:creationId xmlns:a16="http://schemas.microsoft.com/office/drawing/2014/main" id="{D87A310A-2322-4C15-43A2-0C5985FE4349}"/>
              </a:ext>
            </a:extLst>
          </p:cNvPr>
          <p:cNvSpPr txBox="1"/>
          <p:nvPr/>
        </p:nvSpPr>
        <p:spPr>
          <a:xfrm>
            <a:off x="3551840" y="6346824"/>
            <a:ext cx="5243615" cy="369332"/>
          </a:xfrm>
          <a:prstGeom prst="rect">
            <a:avLst/>
          </a:prstGeom>
          <a:noFill/>
        </p:spPr>
        <p:txBody>
          <a:bodyPr wrap="none" rtlCol="0">
            <a:spAutoFit/>
          </a:bodyPr>
          <a:lstStyle/>
          <a:p>
            <a:r>
              <a:rPr lang="en-US" dirty="0"/>
              <a:t>AUDRE LORDE – A Litany for Survival (starts at 19:15”)</a:t>
            </a:r>
          </a:p>
        </p:txBody>
      </p:sp>
    </p:spTree>
    <p:extLst>
      <p:ext uri="{BB962C8B-B14F-4D97-AF65-F5344CB8AC3E}">
        <p14:creationId xmlns:p14="http://schemas.microsoft.com/office/powerpoint/2010/main" val="30716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671A-DAF2-7E0A-1120-7E4ADB96ED53}"/>
              </a:ext>
            </a:extLst>
          </p:cNvPr>
          <p:cNvSpPr>
            <a:spLocks noGrp="1"/>
          </p:cNvSpPr>
          <p:nvPr>
            <p:ph type="title"/>
          </p:nvPr>
        </p:nvSpPr>
        <p:spPr/>
        <p:txBody>
          <a:bodyPr/>
          <a:lstStyle/>
          <a:p>
            <a:r>
              <a:rPr lang="en-US" dirty="0"/>
              <a:t>TOPIC 3: READING FOR SEMINARS (in week 4)</a:t>
            </a:r>
          </a:p>
        </p:txBody>
      </p:sp>
      <p:sp>
        <p:nvSpPr>
          <p:cNvPr id="3" name="Content Placeholder 2">
            <a:extLst>
              <a:ext uri="{FF2B5EF4-FFF2-40B4-BE49-F238E27FC236}">
                <a16:creationId xmlns:a16="http://schemas.microsoft.com/office/drawing/2014/main" id="{7EAFE84D-600E-BBCF-647E-607E946F3808}"/>
              </a:ext>
            </a:extLst>
          </p:cNvPr>
          <p:cNvSpPr>
            <a:spLocks noGrp="1"/>
          </p:cNvSpPr>
          <p:nvPr>
            <p:ph idx="1"/>
          </p:nvPr>
        </p:nvSpPr>
        <p:spPr/>
        <p:txBody>
          <a:bodyPr>
            <a:normAutofit lnSpcReduction="10000"/>
          </a:bodyPr>
          <a:lstStyle/>
          <a:p>
            <a:pPr marL="0" indent="0">
              <a:buNone/>
            </a:pPr>
            <a:r>
              <a:rPr lang="en-US" sz="1600" b="1" dirty="0"/>
              <a:t>CORE READING</a:t>
            </a:r>
          </a:p>
          <a:p>
            <a:pPr marL="173736" lvl="1" indent="0">
              <a:buNone/>
            </a:pPr>
            <a:r>
              <a:rPr lang="en-US" sz="1600" dirty="0"/>
              <a:t>Audre Lorde (1981) The Uses of Anger. </a:t>
            </a:r>
            <a:r>
              <a:rPr lang="en-US" sz="1600" i="1" dirty="0"/>
              <a:t>Women's Studies Quarterly </a:t>
            </a:r>
            <a:r>
              <a:rPr lang="en-US" sz="1600" dirty="0"/>
              <a:t>9(3), pp. 7-10.</a:t>
            </a:r>
          </a:p>
          <a:p>
            <a:pPr marL="173736" lvl="1" indent="0">
              <a:buNone/>
            </a:pPr>
            <a:r>
              <a:rPr lang="en-US" sz="1600" dirty="0" err="1"/>
              <a:t>Kimberlé</a:t>
            </a:r>
            <a:r>
              <a:rPr lang="en-US" sz="1600" dirty="0"/>
              <a:t> Crenshaw (1989) Demarginalizing the intersection of race and sex: A black feminist critique of antidiscrimination doctrine, feminist theory and antiracist politics. </a:t>
            </a:r>
            <a:r>
              <a:rPr lang="en-US" sz="1600" i="1" dirty="0"/>
              <a:t>University of Chicago Legal Forum </a:t>
            </a:r>
            <a:r>
              <a:rPr lang="en-US" sz="1600" dirty="0"/>
              <a:t>139, pp. 139-168.</a:t>
            </a:r>
          </a:p>
          <a:p>
            <a:pPr marL="173736" lvl="1" indent="0">
              <a:buNone/>
            </a:pPr>
            <a:endParaRPr lang="en-US" sz="1600" dirty="0"/>
          </a:p>
          <a:p>
            <a:pPr marL="0" indent="0">
              <a:buNone/>
            </a:pPr>
            <a:r>
              <a:rPr lang="en-US" sz="1600" b="1" dirty="0"/>
              <a:t>ADDITIONAL READING</a:t>
            </a:r>
          </a:p>
          <a:p>
            <a:pPr marL="173736" lvl="1" indent="0">
              <a:buNone/>
            </a:pPr>
            <a:r>
              <a:rPr lang="en-US" sz="1600" dirty="0"/>
              <a:t>Gail Lewis (2013) Unsafe Travel: Experiencing Intersectionality and Feminist Displacements. </a:t>
            </a:r>
            <a:r>
              <a:rPr lang="en-US" sz="1600" i="1" dirty="0"/>
              <a:t>Signs: Journal of Women in Culture and Society</a:t>
            </a:r>
            <a:r>
              <a:rPr lang="en-US" sz="1600" dirty="0"/>
              <a:t> 38(4), pp. 869-892.</a:t>
            </a:r>
          </a:p>
          <a:p>
            <a:pPr marL="173736" lvl="1" indent="0">
              <a:buNone/>
            </a:pPr>
            <a:r>
              <a:rPr lang="en-US" sz="1600" dirty="0"/>
              <a:t>Jennifer C. Nash (2013) Practicing love: Black feminism, love-politics, and post-intersectionality. </a:t>
            </a:r>
            <a:r>
              <a:rPr lang="en-US" sz="1600" i="1" dirty="0"/>
              <a:t>Meridians</a:t>
            </a:r>
            <a:r>
              <a:rPr lang="en-US" sz="1600" dirty="0"/>
              <a:t> 11(2), pp. 1-24.</a:t>
            </a:r>
          </a:p>
          <a:p>
            <a:pPr marL="173736" lvl="1" indent="0">
              <a:buNone/>
            </a:pPr>
            <a:r>
              <a:rPr lang="en-US" sz="1600" dirty="0"/>
              <a:t>Sara Ahmed (2014) “The Contingency of Pain,” in </a:t>
            </a:r>
            <a:r>
              <a:rPr lang="en-US" sz="1600" i="1" dirty="0"/>
              <a:t>The Cultural Politics of Emotions </a:t>
            </a:r>
            <a:r>
              <a:rPr lang="en-US" sz="1600" dirty="0"/>
              <a:t>(Second Edition). Edinburgh: Edinburgh University Press, pp. 20-41.</a:t>
            </a:r>
          </a:p>
          <a:p>
            <a:pPr marL="173736" lvl="1" indent="0">
              <a:buNone/>
            </a:pPr>
            <a:r>
              <a:rPr lang="en-US" sz="1600" dirty="0"/>
              <a:t>Sara Salem (2018) Intersectionality and its discontents: Intersectionality as traveling theory. </a:t>
            </a:r>
            <a:r>
              <a:rPr lang="en-US" sz="1600" i="1" dirty="0"/>
              <a:t>European Journal of Women's Studies</a:t>
            </a:r>
            <a:r>
              <a:rPr lang="en-US" sz="1600" dirty="0"/>
              <a:t>, 25(4), pp. 403-418.</a:t>
            </a:r>
          </a:p>
          <a:p>
            <a:pPr marL="173736" lvl="1" indent="0">
              <a:buNone/>
            </a:pPr>
            <a:endParaRPr lang="en-US" sz="1400" dirty="0"/>
          </a:p>
          <a:p>
            <a:endParaRPr lang="en-US" dirty="0"/>
          </a:p>
        </p:txBody>
      </p:sp>
    </p:spTree>
    <p:extLst>
      <p:ext uri="{BB962C8B-B14F-4D97-AF65-F5344CB8AC3E}">
        <p14:creationId xmlns:p14="http://schemas.microsoft.com/office/powerpoint/2010/main" val="411073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C6B94-5218-BD7C-D98E-9BC1841E9EDE}"/>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dirty="0">
                <a:solidFill>
                  <a:srgbClr val="FFFFFF"/>
                </a:solidFill>
              </a:rPr>
              <a:t>Questions?</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15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everal&#10;&#10;Description automatically generated">
            <a:extLst>
              <a:ext uri="{FF2B5EF4-FFF2-40B4-BE49-F238E27FC236}">
                <a16:creationId xmlns:a16="http://schemas.microsoft.com/office/drawing/2014/main" id="{6E9081C9-EBAC-9DEF-EA45-530CE4F92C90}"/>
              </a:ext>
            </a:extLst>
          </p:cNvPr>
          <p:cNvPicPr>
            <a:picLocks noChangeAspect="1"/>
          </p:cNvPicPr>
          <p:nvPr/>
        </p:nvPicPr>
        <p:blipFill rotWithShape="1">
          <a:blip r:embed="rId2"/>
          <a:srcRect l="5533" r="1134"/>
          <a:stretch/>
        </p:blipFill>
        <p:spPr>
          <a:xfrm>
            <a:off x="20" y="975"/>
            <a:ext cx="12191980" cy="6858000"/>
          </a:xfrm>
          <a:prstGeom prst="rect">
            <a:avLst/>
          </a:prstGeom>
        </p:spPr>
      </p:pic>
      <p:sp>
        <p:nvSpPr>
          <p:cNvPr id="13" name="Rectangle 12">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2B010-5DEC-0946-0074-56ADEEA8E6C0}"/>
              </a:ext>
            </a:extLst>
          </p:cNvPr>
          <p:cNvSpPr>
            <a:spLocks noGrp="1"/>
          </p:cNvSpPr>
          <p:nvPr>
            <p:ph type="ctrTitle"/>
          </p:nvPr>
        </p:nvSpPr>
        <p:spPr>
          <a:xfrm>
            <a:off x="853439" y="1475234"/>
            <a:ext cx="3214307" cy="2901694"/>
          </a:xfrm>
        </p:spPr>
        <p:txBody>
          <a:bodyPr anchor="b">
            <a:normAutofit/>
          </a:bodyPr>
          <a:lstStyle/>
          <a:p>
            <a:r>
              <a:rPr lang="en-US" sz="3200" dirty="0">
                <a:solidFill>
                  <a:srgbClr val="FFFFFF"/>
                </a:solidFill>
              </a:rPr>
              <a:t>INTERSECTIONALITY: USES AND ABUSES</a:t>
            </a:r>
          </a:p>
        </p:txBody>
      </p:sp>
      <p:sp>
        <p:nvSpPr>
          <p:cNvPr id="3" name="Subtitle 2">
            <a:extLst>
              <a:ext uri="{FF2B5EF4-FFF2-40B4-BE49-F238E27FC236}">
                <a16:creationId xmlns:a16="http://schemas.microsoft.com/office/drawing/2014/main" id="{512D6431-91F8-7D04-75F2-F7D0EA91D065}"/>
              </a:ext>
            </a:extLst>
          </p:cNvPr>
          <p:cNvSpPr>
            <a:spLocks noGrp="1"/>
          </p:cNvSpPr>
          <p:nvPr>
            <p:ph type="subTitle" idx="1"/>
          </p:nvPr>
        </p:nvSpPr>
        <p:spPr>
          <a:xfrm>
            <a:off x="853440" y="4508519"/>
            <a:ext cx="3205640" cy="1105874"/>
          </a:xfrm>
        </p:spPr>
        <p:txBody>
          <a:bodyPr anchor="t">
            <a:normAutofit fontScale="92500"/>
          </a:bodyPr>
          <a:lstStyle/>
          <a:p>
            <a:pPr algn="r"/>
            <a:r>
              <a:rPr lang="en-US" sz="1600" dirty="0">
                <a:solidFill>
                  <a:srgbClr val="FFFFFF"/>
                </a:solidFill>
              </a:rPr>
              <a:t>6 February 2023</a:t>
            </a:r>
          </a:p>
          <a:p>
            <a:pPr algn="r"/>
            <a:endParaRPr lang="en-US" sz="1400" dirty="0">
              <a:solidFill>
                <a:srgbClr val="FFFFFF"/>
              </a:solidFill>
            </a:endParaRPr>
          </a:p>
          <a:p>
            <a:pPr algn="r"/>
            <a:r>
              <a:rPr lang="en-US" sz="1400" dirty="0" err="1">
                <a:solidFill>
                  <a:srgbClr val="FFFFFF"/>
                </a:solidFill>
              </a:rPr>
              <a:t>Firelei</a:t>
            </a:r>
            <a:r>
              <a:rPr lang="en-US" sz="1400" dirty="0">
                <a:solidFill>
                  <a:srgbClr val="FFFFFF"/>
                </a:solidFill>
              </a:rPr>
              <a:t> </a:t>
            </a:r>
            <a:r>
              <a:rPr lang="en-US" sz="1400" dirty="0" err="1">
                <a:solidFill>
                  <a:srgbClr val="FFFFFF"/>
                </a:solidFill>
              </a:rPr>
              <a:t>Báez</a:t>
            </a:r>
            <a:r>
              <a:rPr lang="en-US" sz="1400" dirty="0">
                <a:solidFill>
                  <a:srgbClr val="FFFFFF"/>
                </a:solidFill>
              </a:rPr>
              <a:t>, </a:t>
            </a:r>
            <a:r>
              <a:rPr lang="en-US" sz="1400" i="1" dirty="0">
                <a:solidFill>
                  <a:srgbClr val="FFFFFF"/>
                </a:solidFill>
              </a:rPr>
              <a:t>Vessels of </a:t>
            </a:r>
            <a:r>
              <a:rPr lang="en-US" sz="1400" i="1" dirty="0" err="1">
                <a:solidFill>
                  <a:srgbClr val="FFFFFF"/>
                </a:solidFill>
              </a:rPr>
              <a:t>Geneaologies</a:t>
            </a:r>
            <a:r>
              <a:rPr lang="en-US" sz="1400" i="1" dirty="0">
                <a:solidFill>
                  <a:srgbClr val="FFFFFF"/>
                </a:solidFill>
              </a:rPr>
              <a:t> </a:t>
            </a:r>
            <a:r>
              <a:rPr lang="en-US" sz="1400" dirty="0">
                <a:solidFill>
                  <a:srgbClr val="FFFFFF"/>
                </a:solidFill>
              </a:rPr>
              <a:t>(2016). Acrylic, graphite, and ink on paper.</a:t>
            </a:r>
          </a:p>
        </p:txBody>
      </p:sp>
      <p:cxnSp>
        <p:nvCxnSpPr>
          <p:cNvPr id="15" name="Straight Connector 14">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w="19050">
            <a:solidFill>
              <a:srgbClr val="BB9E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20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4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9E3DE-7913-7F47-D849-3056119D38BA}"/>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Overview</a:t>
            </a:r>
          </a:p>
        </p:txBody>
      </p:sp>
      <p:pic>
        <p:nvPicPr>
          <p:cNvPr id="5" name="Content Placeholder 4" descr="A picture containing tree, plant&#10;&#10;Description automatically generated">
            <a:extLst>
              <a:ext uri="{FF2B5EF4-FFF2-40B4-BE49-F238E27FC236}">
                <a16:creationId xmlns:a16="http://schemas.microsoft.com/office/drawing/2014/main" id="{02DCA9C5-59A1-CB05-6C3A-CCC3506C4B82}"/>
              </a:ext>
            </a:extLst>
          </p:cNvPr>
          <p:cNvPicPr>
            <a:picLocks noChangeAspect="1"/>
          </p:cNvPicPr>
          <p:nvPr/>
        </p:nvPicPr>
        <p:blipFill rotWithShape="1">
          <a:blip r:embed="rId2"/>
          <a:srcRect l="1963" r="9538" b="1"/>
          <a:stretch/>
        </p:blipFill>
        <p:spPr>
          <a:xfrm>
            <a:off x="327547" y="321733"/>
            <a:ext cx="7058306" cy="4107392"/>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8">
            <a:extLst>
              <a:ext uri="{FF2B5EF4-FFF2-40B4-BE49-F238E27FC236}">
                <a16:creationId xmlns:a16="http://schemas.microsoft.com/office/drawing/2014/main" id="{22A06B03-F777-B59F-0621-3A06CB63C9C4}"/>
              </a:ext>
            </a:extLst>
          </p:cNvPr>
          <p:cNvSpPr>
            <a:spLocks noGrp="1"/>
          </p:cNvSpPr>
          <p:nvPr>
            <p:ph idx="1"/>
          </p:nvPr>
        </p:nvSpPr>
        <p:spPr>
          <a:xfrm>
            <a:off x="7824487" y="648182"/>
            <a:ext cx="3738622" cy="5744100"/>
          </a:xfrm>
        </p:spPr>
        <p:txBody>
          <a:bodyPr anchor="ctr">
            <a:normAutofit fontScale="92500" lnSpcReduction="20000"/>
          </a:bodyPr>
          <a:lstStyle/>
          <a:p>
            <a:pPr>
              <a:buFont typeface="Arial" panose="020B0604020202020204" pitchFamily="34" charset="0"/>
              <a:buChar char="•"/>
            </a:pPr>
            <a:r>
              <a:rPr lang="en-US" dirty="0">
                <a:solidFill>
                  <a:srgbClr val="FFFFFF"/>
                </a:solidFill>
              </a:rPr>
              <a:t>Understand how “extraordinarily generative” intersectionality has been as a feminist critical tool of enquiry</a:t>
            </a:r>
          </a:p>
          <a:p>
            <a:pPr>
              <a:buFont typeface="Arial" panose="020B0604020202020204" pitchFamily="34" charset="0"/>
              <a:buChar char="•"/>
            </a:pPr>
            <a:r>
              <a:rPr lang="en-US" dirty="0" err="1">
                <a:solidFill>
                  <a:srgbClr val="FFFFFF"/>
                </a:solidFill>
              </a:rPr>
              <a:t>Recognise</a:t>
            </a:r>
            <a:r>
              <a:rPr lang="en-US" dirty="0">
                <a:solidFill>
                  <a:srgbClr val="FFFFFF"/>
                </a:solidFill>
              </a:rPr>
              <a:t> intersectionality’s roots in Black Women’s history</a:t>
            </a:r>
          </a:p>
          <a:p>
            <a:pPr>
              <a:buFont typeface="Arial" panose="020B0604020202020204" pitchFamily="34" charset="0"/>
              <a:buChar char="•"/>
            </a:pPr>
            <a:r>
              <a:rPr lang="en-US" dirty="0">
                <a:solidFill>
                  <a:srgbClr val="FFFFFF"/>
                </a:solidFill>
              </a:rPr>
              <a:t>Be aware of the way intersectionality has “travelled” from the margins to the </a:t>
            </a:r>
            <a:r>
              <a:rPr lang="en-US" dirty="0" err="1">
                <a:solidFill>
                  <a:srgbClr val="FFFFFF"/>
                </a:solidFill>
              </a:rPr>
              <a:t>centre</a:t>
            </a:r>
            <a:r>
              <a:rPr lang="en-US" dirty="0">
                <a:solidFill>
                  <a:srgbClr val="FFFFFF"/>
                </a:solidFill>
              </a:rPr>
              <a:t> and the unease, anxiety this causes</a:t>
            </a:r>
          </a:p>
          <a:p>
            <a:pPr>
              <a:buFont typeface="Arial" panose="020B0604020202020204" pitchFamily="34" charset="0"/>
              <a:buChar char="•"/>
            </a:pPr>
            <a:r>
              <a:rPr lang="en-US" dirty="0">
                <a:solidFill>
                  <a:srgbClr val="FFFFFF"/>
                </a:solidFill>
              </a:rPr>
              <a:t>Recover intersectionality’s power in producing knowledge from the embodied, lived experience of those who are situated at the margins</a:t>
            </a:r>
          </a:p>
          <a:p>
            <a:pPr>
              <a:buFont typeface="Arial" panose="020B0604020202020204" pitchFamily="34" charset="0"/>
              <a:buChar char="•"/>
            </a:pPr>
            <a:r>
              <a:rPr lang="en-US" dirty="0">
                <a:solidFill>
                  <a:srgbClr val="FFFFFF"/>
                </a:solidFill>
              </a:rPr>
              <a:t>Appreciate the contribution of affects theory</a:t>
            </a:r>
          </a:p>
          <a:p>
            <a:r>
              <a:rPr lang="en-US" sz="1200" dirty="0">
                <a:solidFill>
                  <a:srgbClr val="FFFFFF"/>
                </a:solidFill>
              </a:rPr>
              <a:t>Image: Nick Cave, </a:t>
            </a:r>
            <a:r>
              <a:rPr lang="en-US" sz="1200" i="1" dirty="0">
                <a:solidFill>
                  <a:srgbClr val="FFFFFF"/>
                </a:solidFill>
              </a:rPr>
              <a:t>Chain Reaction </a:t>
            </a:r>
            <a:r>
              <a:rPr lang="en-US" sz="1200" dirty="0">
                <a:solidFill>
                  <a:srgbClr val="FFFFFF"/>
                </a:solidFill>
              </a:rPr>
              <a:t>(2022),  chains of black resin casts of Cave’s forearm grasp on to one another. This was a new commission for the exhibition “In the Black Fantastic” at London’s Hayward Gallery. Speaking of the work, Nick Cave said, “</a:t>
            </a:r>
            <a:r>
              <a:rPr lang="en-US" sz="1200" i="1" dirty="0">
                <a:solidFill>
                  <a:srgbClr val="FFFFFF"/>
                </a:solidFill>
              </a:rPr>
              <a:t>When I think about Chain Reaction, it's about us being joined together in unity and in the struggle. Sometimes that joining together appears to be fragile, but we do not disconnect</a:t>
            </a:r>
            <a:r>
              <a:rPr lang="en-US" sz="1200" dirty="0">
                <a:solidFill>
                  <a:srgbClr val="FFFFFF"/>
                </a:solidFill>
              </a:rPr>
              <a:t>.”</a:t>
            </a:r>
          </a:p>
        </p:txBody>
      </p:sp>
    </p:spTree>
    <p:extLst>
      <p:ext uri="{BB962C8B-B14F-4D97-AF65-F5344CB8AC3E}">
        <p14:creationId xmlns:p14="http://schemas.microsoft.com/office/powerpoint/2010/main" val="260407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DFF82-CA48-0C1E-D2CE-226E1FCA0FA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Marielle Franco</a:t>
            </a:r>
          </a:p>
        </p:txBody>
      </p:sp>
      <p:pic>
        <p:nvPicPr>
          <p:cNvPr id="10" name="Content Placeholder 9" descr="A person with purple hair&#10;&#10;Description automatically generated with low confidence">
            <a:extLst>
              <a:ext uri="{FF2B5EF4-FFF2-40B4-BE49-F238E27FC236}">
                <a16:creationId xmlns:a16="http://schemas.microsoft.com/office/drawing/2014/main" id="{51F7CB26-1B44-23F1-0FEF-BC4D391392C3}"/>
              </a:ext>
            </a:extLst>
          </p:cNvPr>
          <p:cNvPicPr>
            <a:picLocks noChangeAspect="1"/>
          </p:cNvPicPr>
          <p:nvPr/>
        </p:nvPicPr>
        <p:blipFill rotWithShape="1">
          <a:blip r:embed="rId2"/>
          <a:srcRect r="1" b="12822"/>
          <a:stretch/>
        </p:blipFill>
        <p:spPr>
          <a:xfrm>
            <a:off x="327547" y="321733"/>
            <a:ext cx="7058306" cy="4107392"/>
          </a:xfrm>
          <a:prstGeom prst="rect">
            <a:avLst/>
          </a:prstGeom>
        </p:spPr>
      </p:pic>
      <p:sp>
        <p:nvSpPr>
          <p:cNvPr id="40" name="Rectangle 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3">
            <a:extLst>
              <a:ext uri="{FF2B5EF4-FFF2-40B4-BE49-F238E27FC236}">
                <a16:creationId xmlns:a16="http://schemas.microsoft.com/office/drawing/2014/main" id="{EB8C0056-8619-8F91-F2B9-8B9A93627FE8}"/>
              </a:ext>
            </a:extLst>
          </p:cNvPr>
          <p:cNvSpPr>
            <a:spLocks noGrp="1"/>
          </p:cNvSpPr>
          <p:nvPr>
            <p:ph idx="1"/>
          </p:nvPr>
        </p:nvSpPr>
        <p:spPr>
          <a:xfrm>
            <a:off x="7836061" y="497711"/>
            <a:ext cx="3831683" cy="6214533"/>
          </a:xfrm>
        </p:spPr>
        <p:txBody>
          <a:bodyPr anchor="ctr">
            <a:normAutofit/>
          </a:bodyPr>
          <a:lstStyle/>
          <a:p>
            <a:r>
              <a:rPr lang="en-US" dirty="0">
                <a:solidFill>
                  <a:srgbClr val="FFFFFF"/>
                </a:solidFill>
              </a:rPr>
              <a:t>- Born in 1979 into a family of migrants from the North East, one of the poorest regions of Brazil</a:t>
            </a:r>
          </a:p>
          <a:p>
            <a:r>
              <a:rPr lang="en-US" dirty="0">
                <a:solidFill>
                  <a:srgbClr val="FFFFFF"/>
                </a:solidFill>
              </a:rPr>
              <a:t>- Brought up in the favela </a:t>
            </a:r>
            <a:r>
              <a:rPr lang="en-US" dirty="0" err="1">
                <a:solidFill>
                  <a:srgbClr val="FFFFFF"/>
                </a:solidFill>
              </a:rPr>
              <a:t>Maré</a:t>
            </a:r>
            <a:r>
              <a:rPr lang="en-US" dirty="0">
                <a:solidFill>
                  <a:srgbClr val="FFFFFF"/>
                </a:solidFill>
              </a:rPr>
              <a:t> (Rio de Janeiro) = stigmatized and criminalized</a:t>
            </a:r>
          </a:p>
          <a:p>
            <a:r>
              <a:rPr lang="en-US" dirty="0">
                <a:solidFill>
                  <a:srgbClr val="FFFFFF"/>
                </a:solidFill>
              </a:rPr>
              <a:t>N.B. Brazil’s population census asks respondents to self-identify by skin </a:t>
            </a:r>
            <a:r>
              <a:rPr lang="en-US" dirty="0" err="1">
                <a:solidFill>
                  <a:srgbClr val="FFFFFF"/>
                </a:solidFill>
              </a:rPr>
              <a:t>colour</a:t>
            </a:r>
            <a:r>
              <a:rPr lang="en-US" dirty="0">
                <a:solidFill>
                  <a:srgbClr val="FFFFFF"/>
                </a:solidFill>
              </a:rPr>
              <a:t> (“</a:t>
            </a:r>
            <a:r>
              <a:rPr lang="en-US" dirty="0" err="1">
                <a:solidFill>
                  <a:srgbClr val="FFFFFF"/>
                </a:solidFill>
              </a:rPr>
              <a:t>colour</a:t>
            </a:r>
            <a:r>
              <a:rPr lang="en-US" dirty="0">
                <a:solidFill>
                  <a:srgbClr val="FFFFFF"/>
                </a:solidFill>
              </a:rPr>
              <a:t> / race”): </a:t>
            </a:r>
            <a:r>
              <a:rPr lang="en-US" dirty="0" err="1">
                <a:solidFill>
                  <a:srgbClr val="FFFFFF"/>
                </a:solidFill>
              </a:rPr>
              <a:t>branco</a:t>
            </a:r>
            <a:r>
              <a:rPr lang="en-US" dirty="0">
                <a:solidFill>
                  <a:srgbClr val="FFFFFF"/>
                </a:solidFill>
              </a:rPr>
              <a:t> (white), negro (black) , </a:t>
            </a:r>
            <a:r>
              <a:rPr lang="en-US" dirty="0" err="1">
                <a:solidFill>
                  <a:srgbClr val="FFFFFF"/>
                </a:solidFill>
              </a:rPr>
              <a:t>amarelo</a:t>
            </a:r>
            <a:r>
              <a:rPr lang="en-US" dirty="0">
                <a:solidFill>
                  <a:srgbClr val="FFFFFF"/>
                </a:solidFill>
              </a:rPr>
              <a:t> (yellow), </a:t>
            </a:r>
            <a:r>
              <a:rPr lang="en-US" dirty="0" err="1">
                <a:solidFill>
                  <a:srgbClr val="FFFFFF"/>
                </a:solidFill>
              </a:rPr>
              <a:t>indígena</a:t>
            </a:r>
            <a:r>
              <a:rPr lang="en-US" dirty="0">
                <a:solidFill>
                  <a:srgbClr val="FFFFFF"/>
                </a:solidFill>
              </a:rPr>
              <a:t> (native) and </a:t>
            </a:r>
            <a:r>
              <a:rPr lang="en-US" dirty="0" err="1">
                <a:solidFill>
                  <a:srgbClr val="FFFFFF"/>
                </a:solidFill>
              </a:rPr>
              <a:t>pardo</a:t>
            </a:r>
            <a:r>
              <a:rPr lang="en-US" dirty="0">
                <a:solidFill>
                  <a:srgbClr val="FFFFFF"/>
                </a:solidFill>
              </a:rPr>
              <a:t> (brown)</a:t>
            </a:r>
          </a:p>
          <a:p>
            <a:endParaRPr lang="en-US" dirty="0">
              <a:solidFill>
                <a:srgbClr val="FFFFFF"/>
              </a:solidFill>
            </a:endParaRPr>
          </a:p>
          <a:p>
            <a:r>
              <a:rPr lang="en-US" sz="1200" dirty="0">
                <a:solidFill>
                  <a:srgbClr val="FFFFFF"/>
                </a:solidFill>
              </a:rPr>
              <a:t>Open Democracy: </a:t>
            </a:r>
            <a:r>
              <a:rPr lang="en-US" sz="1200" dirty="0">
                <a:solidFill>
                  <a:schemeClr val="bg1"/>
                </a:solidFill>
                <a:hlinkClick r:id="rId3">
                  <a:extLst>
                    <a:ext uri="{A12FA001-AC4F-418D-AE19-62706E023703}">
                      <ahyp:hlinkClr xmlns:ahyp="http://schemas.microsoft.com/office/drawing/2018/hyperlinkcolor" val="tx"/>
                    </a:ext>
                  </a:extLst>
                </a:hlinkClick>
              </a:rPr>
              <a:t>The life and battles of Marielle Franco</a:t>
            </a:r>
            <a:r>
              <a:rPr lang="en-US" sz="1200" dirty="0">
                <a:solidFill>
                  <a:schemeClr val="bg1"/>
                </a:solidFill>
              </a:rPr>
              <a:t> (https://</a:t>
            </a:r>
            <a:r>
              <a:rPr lang="en-US" sz="1200" dirty="0" err="1">
                <a:solidFill>
                  <a:schemeClr val="bg1"/>
                </a:solidFill>
              </a:rPr>
              <a:t>www.opendemocracy.net</a:t>
            </a:r>
            <a:r>
              <a:rPr lang="en-US" sz="1200" dirty="0">
                <a:solidFill>
                  <a:schemeClr val="bg1"/>
                </a:solidFill>
              </a:rPr>
              <a:t>/</a:t>
            </a:r>
            <a:r>
              <a:rPr lang="en-US" sz="1200" dirty="0" err="1">
                <a:solidFill>
                  <a:schemeClr val="bg1"/>
                </a:solidFill>
              </a:rPr>
              <a:t>en</a:t>
            </a:r>
            <a:r>
              <a:rPr lang="en-US" sz="1200" dirty="0">
                <a:solidFill>
                  <a:schemeClr val="bg1"/>
                </a:solidFill>
              </a:rPr>
              <a:t>/</a:t>
            </a:r>
            <a:r>
              <a:rPr lang="en-US" sz="1200" dirty="0" err="1">
                <a:solidFill>
                  <a:schemeClr val="bg1"/>
                </a:solidFill>
              </a:rPr>
              <a:t>democraciaabierta</a:t>
            </a:r>
            <a:r>
              <a:rPr lang="en-US" sz="1200" dirty="0">
                <a:solidFill>
                  <a:schemeClr val="bg1"/>
                </a:solidFill>
              </a:rPr>
              <a:t>/life-and-battles-</a:t>
            </a:r>
            <a:r>
              <a:rPr lang="en-US" sz="1200" dirty="0" err="1">
                <a:solidFill>
                  <a:schemeClr val="bg1"/>
                </a:solidFill>
              </a:rPr>
              <a:t>marielle</a:t>
            </a:r>
            <a:r>
              <a:rPr lang="en-US" sz="1200" dirty="0">
                <a:solidFill>
                  <a:schemeClr val="bg1"/>
                </a:solidFill>
              </a:rPr>
              <a:t>-franco/)</a:t>
            </a:r>
          </a:p>
        </p:txBody>
      </p:sp>
    </p:spTree>
    <p:extLst>
      <p:ext uri="{BB962C8B-B14F-4D97-AF65-F5344CB8AC3E}">
        <p14:creationId xmlns:p14="http://schemas.microsoft.com/office/powerpoint/2010/main" val="135694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3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CFDE2F3D-12D2-C00A-0C15-029936262D31}"/>
              </a:ext>
            </a:extLst>
          </p:cNvPr>
          <p:cNvPicPr>
            <a:picLocks noChangeAspect="1"/>
          </p:cNvPicPr>
          <p:nvPr/>
        </p:nvPicPr>
        <p:blipFill rotWithShape="1">
          <a:blip r:embed="rId2"/>
          <a:srcRect l="37291" r="6662" b="-3"/>
          <a:stretch/>
        </p:blipFill>
        <p:spPr>
          <a:xfrm>
            <a:off x="327547" y="321733"/>
            <a:ext cx="3448718" cy="4107392"/>
          </a:xfrm>
          <a:prstGeom prst="rect">
            <a:avLst/>
          </a:prstGeom>
        </p:spPr>
      </p:pic>
      <p:pic>
        <p:nvPicPr>
          <p:cNvPr id="6" name="Picture 5" descr="A couple of women posing for the camera&#10;&#10;Description automatically generated with low confidence">
            <a:extLst>
              <a:ext uri="{FF2B5EF4-FFF2-40B4-BE49-F238E27FC236}">
                <a16:creationId xmlns:a16="http://schemas.microsoft.com/office/drawing/2014/main" id="{426E60BF-A6DB-8700-0475-A08D89105A4D}"/>
              </a:ext>
            </a:extLst>
          </p:cNvPr>
          <p:cNvPicPr>
            <a:picLocks noChangeAspect="1"/>
          </p:cNvPicPr>
          <p:nvPr/>
        </p:nvPicPr>
        <p:blipFill rotWithShape="1">
          <a:blip r:embed="rId3"/>
          <a:srcRect l="7078" r="30902"/>
          <a:stretch/>
        </p:blipFill>
        <p:spPr>
          <a:xfrm>
            <a:off x="3925067" y="321732"/>
            <a:ext cx="3448718" cy="410628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5B788B21-898C-3AD7-3636-712EADE481FC}"/>
              </a:ext>
            </a:extLst>
          </p:cNvPr>
          <p:cNvSpPr txBox="1"/>
          <p:nvPr/>
        </p:nvSpPr>
        <p:spPr>
          <a:xfrm>
            <a:off x="7820306" y="917724"/>
            <a:ext cx="3809719" cy="5254475"/>
          </a:xfrm>
          <a:prstGeom prst="rect">
            <a:avLst/>
          </a:prstGeom>
        </p:spPr>
        <p:txBody>
          <a:bodyPr vert="horz" lIns="45720" tIns="45720" rIns="45720" bIns="45720" rtlCol="0" anchor="ctr">
            <a:noAutofit/>
          </a:bodyPr>
          <a:lstStyle/>
          <a:p>
            <a:pPr defTabSz="914400">
              <a:lnSpc>
                <a:spcPct val="90000"/>
              </a:lnSpc>
              <a:spcAft>
                <a:spcPts val="600"/>
              </a:spcAft>
              <a:buClr>
                <a:schemeClr val="accent1"/>
              </a:buClr>
            </a:pPr>
            <a:r>
              <a:rPr lang="en-US" sz="2000" dirty="0">
                <a:solidFill>
                  <a:srgbClr val="FFFFFF"/>
                </a:solidFill>
              </a:rPr>
              <a:t>- Studied at University, despite HE in Brazil being exclusionary and exclusive due to the ‘Vestibular’ exam system</a:t>
            </a:r>
          </a:p>
          <a:p>
            <a:pPr defTabSz="914400">
              <a:lnSpc>
                <a:spcPct val="90000"/>
              </a:lnSpc>
              <a:spcAft>
                <a:spcPts val="600"/>
              </a:spcAft>
              <a:buClr>
                <a:schemeClr val="accent1"/>
              </a:buClr>
            </a:pPr>
            <a:r>
              <a:rPr lang="en-US" sz="2000" dirty="0">
                <a:solidFill>
                  <a:srgbClr val="FFFFFF"/>
                </a:solidFill>
              </a:rPr>
              <a:t>- A young, single mother, who had worked since the age of 11</a:t>
            </a:r>
          </a:p>
          <a:p>
            <a:pPr defTabSz="914400">
              <a:lnSpc>
                <a:spcPct val="90000"/>
              </a:lnSpc>
              <a:spcAft>
                <a:spcPts val="600"/>
              </a:spcAft>
              <a:buClr>
                <a:schemeClr val="accent1"/>
              </a:buClr>
            </a:pPr>
            <a:r>
              <a:rPr lang="en-US" sz="2000" dirty="0">
                <a:solidFill>
                  <a:srgbClr val="FFFFFF"/>
                </a:solidFill>
              </a:rPr>
              <a:t>- From 2006 to 2016, Marielle began working as a human rights activist, part of Marcelo </a:t>
            </a:r>
            <a:r>
              <a:rPr lang="en-US" sz="2000" dirty="0" err="1">
                <a:solidFill>
                  <a:srgbClr val="FFFFFF"/>
                </a:solidFill>
              </a:rPr>
              <a:t>Freixo’s</a:t>
            </a:r>
            <a:r>
              <a:rPr lang="en-US" sz="2000" dirty="0">
                <a:solidFill>
                  <a:srgbClr val="FFFFFF"/>
                </a:solidFill>
              </a:rPr>
              <a:t> cabinet and the Human Rights Commission</a:t>
            </a:r>
          </a:p>
          <a:p>
            <a:pPr defTabSz="914400">
              <a:lnSpc>
                <a:spcPct val="90000"/>
              </a:lnSpc>
              <a:spcAft>
                <a:spcPts val="600"/>
              </a:spcAft>
              <a:buClr>
                <a:schemeClr val="accent1"/>
              </a:buClr>
            </a:pPr>
            <a:r>
              <a:rPr lang="en-US" sz="2000" dirty="0">
                <a:solidFill>
                  <a:srgbClr val="FFFFFF"/>
                </a:solidFill>
              </a:rPr>
              <a:t>- Publicly declared her relationship of more than 15 years with architect Mónica </a:t>
            </a:r>
            <a:r>
              <a:rPr lang="en-US" sz="2000" dirty="0" err="1">
                <a:solidFill>
                  <a:srgbClr val="FFFFFF"/>
                </a:solidFill>
              </a:rPr>
              <a:t>Benício</a:t>
            </a:r>
            <a:endParaRPr lang="en-US" sz="2000" dirty="0">
              <a:solidFill>
                <a:srgbClr val="FFFFFF"/>
              </a:solidFill>
            </a:endParaRPr>
          </a:p>
          <a:p>
            <a:pPr defTabSz="914400">
              <a:lnSpc>
                <a:spcPct val="90000"/>
              </a:lnSpc>
              <a:spcAft>
                <a:spcPts val="600"/>
              </a:spcAft>
              <a:buClr>
                <a:schemeClr val="accent1"/>
              </a:buClr>
            </a:pPr>
            <a:r>
              <a:rPr lang="en-US" sz="2000" dirty="0">
                <a:solidFill>
                  <a:srgbClr val="FFFFFF"/>
                </a:solidFill>
              </a:rPr>
              <a:t>- In 2016 Marielle ran as a PSOL (the Socialism and Freedom Party) candidate for a </a:t>
            </a:r>
            <a:r>
              <a:rPr lang="en-US" sz="2000" dirty="0" err="1">
                <a:solidFill>
                  <a:srgbClr val="FFFFFF"/>
                </a:solidFill>
              </a:rPr>
              <a:t>councillor</a:t>
            </a:r>
            <a:r>
              <a:rPr lang="en-US" sz="2000" dirty="0">
                <a:solidFill>
                  <a:srgbClr val="FFFFFF"/>
                </a:solidFill>
              </a:rPr>
              <a:t> seat in the city of Rio de Janeiro and was elected with 46.502 votes</a:t>
            </a:r>
          </a:p>
        </p:txBody>
      </p:sp>
    </p:spTree>
    <p:extLst>
      <p:ext uri="{BB962C8B-B14F-4D97-AF65-F5344CB8AC3E}">
        <p14:creationId xmlns:p14="http://schemas.microsoft.com/office/powerpoint/2010/main" val="319862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Marielle Franco: Killed for defending the people of Rio">
            <a:hlinkClick r:id="" action="ppaction://media"/>
            <a:extLst>
              <a:ext uri="{FF2B5EF4-FFF2-40B4-BE49-F238E27FC236}">
                <a16:creationId xmlns:a16="http://schemas.microsoft.com/office/drawing/2014/main" id="{75A41CF5-42BA-CF58-FC89-E2D61023D50E}"/>
              </a:ext>
            </a:extLst>
          </p:cNvPr>
          <p:cNvPicPr>
            <a:picLocks noRot="1" noChangeAspect="1"/>
          </p:cNvPicPr>
          <p:nvPr>
            <a:videoFile r:link="rId1"/>
          </p:nvPr>
        </p:nvPicPr>
        <p:blipFill>
          <a:blip r:embed="rId3"/>
          <a:stretch>
            <a:fillRect/>
          </a:stretch>
        </p:blipFill>
        <p:spPr>
          <a:xfrm>
            <a:off x="1450573" y="804333"/>
            <a:ext cx="9290851" cy="5249331"/>
          </a:xfrm>
          <a:prstGeom prst="rect">
            <a:avLst/>
          </a:prstGeom>
        </p:spPr>
      </p:pic>
    </p:spTree>
    <p:extLst>
      <p:ext uri="{BB962C8B-B14F-4D97-AF65-F5344CB8AC3E}">
        <p14:creationId xmlns:p14="http://schemas.microsoft.com/office/powerpoint/2010/main" val="30214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92DAE-BC11-207C-107A-3761CD80B66F}"/>
              </a:ext>
            </a:extLst>
          </p:cNvPr>
          <p:cNvSpPr>
            <a:spLocks noGrp="1"/>
          </p:cNvSpPr>
          <p:nvPr>
            <p:ph type="title"/>
          </p:nvPr>
        </p:nvSpPr>
        <p:spPr>
          <a:xfrm>
            <a:off x="1024128" y="585216"/>
            <a:ext cx="6007027" cy="1499616"/>
          </a:xfrm>
        </p:spPr>
        <p:txBody>
          <a:bodyPr>
            <a:normAutofit/>
          </a:bodyPr>
          <a:lstStyle/>
          <a:p>
            <a:r>
              <a:rPr lang="en-US" dirty="0">
                <a:solidFill>
                  <a:srgbClr val="FFFFFF"/>
                </a:solidFill>
              </a:rPr>
              <a:t>Marielle’s legacy as an intersectional feminist</a:t>
            </a: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8">
            <a:extLst>
              <a:ext uri="{FF2B5EF4-FFF2-40B4-BE49-F238E27FC236}">
                <a16:creationId xmlns:a16="http://schemas.microsoft.com/office/drawing/2014/main" id="{3CD5EA13-EBE6-77DA-9067-1D718FE40C5B}"/>
              </a:ext>
            </a:extLst>
          </p:cNvPr>
          <p:cNvSpPr>
            <a:spLocks noGrp="1"/>
          </p:cNvSpPr>
          <p:nvPr>
            <p:ph idx="1"/>
          </p:nvPr>
        </p:nvSpPr>
        <p:spPr>
          <a:xfrm>
            <a:off x="762000" y="2084831"/>
            <a:ext cx="6269155" cy="4339117"/>
          </a:xfrm>
        </p:spPr>
        <p:txBody>
          <a:bodyPr>
            <a:normAutofit/>
          </a:bodyPr>
          <a:lstStyle/>
          <a:p>
            <a:r>
              <a:rPr lang="en-US" sz="2000" i="1" dirty="0">
                <a:solidFill>
                  <a:srgbClr val="FFFFFF"/>
                </a:solidFill>
              </a:rPr>
              <a:t>As a woman, a black person, a favela resident and a human rights activist, she gained the support of various different groups - favela inhabitants, intellectuals, various black movements, women, university students - who saw in Marielle a candidate that was drastically different from the others and as such </a:t>
            </a:r>
            <a:r>
              <a:rPr lang="en-US" sz="2000" b="1" i="1" dirty="0">
                <a:solidFill>
                  <a:srgbClr val="FFFFFF"/>
                </a:solidFill>
              </a:rPr>
              <a:t>presented an opportunity for a new kind of politics and with it, a new kind of world.</a:t>
            </a:r>
            <a:r>
              <a:rPr lang="en-US" sz="2000" i="1" dirty="0">
                <a:solidFill>
                  <a:srgbClr val="FFFFFF"/>
                </a:solidFill>
              </a:rPr>
              <a:t> […] </a:t>
            </a:r>
            <a:r>
              <a:rPr lang="en-US" sz="2000" b="1" i="1" dirty="0">
                <a:solidFill>
                  <a:srgbClr val="FFFFFF"/>
                </a:solidFill>
              </a:rPr>
              <a:t>The change that we wanted to see in our institutions was embodied by her</a:t>
            </a:r>
            <a:r>
              <a:rPr lang="en-US" sz="2000" i="1" dirty="0">
                <a:solidFill>
                  <a:srgbClr val="FFFFFF"/>
                </a:solidFill>
              </a:rPr>
              <a:t>. </a:t>
            </a:r>
            <a:r>
              <a:rPr lang="en-US" sz="2000" dirty="0">
                <a:solidFill>
                  <a:srgbClr val="FFFFFF"/>
                </a:solidFill>
              </a:rPr>
              <a:t>(Lia De Mattos Rocha, 2019) </a:t>
            </a:r>
          </a:p>
          <a:p>
            <a:endParaRPr lang="en-US" sz="2000" dirty="0">
              <a:solidFill>
                <a:srgbClr val="FFFFFF"/>
              </a:solidFill>
            </a:endParaRPr>
          </a:p>
          <a:p>
            <a:r>
              <a:rPr lang="en-US" sz="2000" b="1" i="1" dirty="0">
                <a:solidFill>
                  <a:srgbClr val="FFFFFF"/>
                </a:solidFill>
              </a:rPr>
              <a:t>She used her body, representing everything that was being negated around her. </a:t>
            </a:r>
            <a:r>
              <a:rPr lang="en-US" sz="2000" i="1" dirty="0">
                <a:solidFill>
                  <a:srgbClr val="FFFFFF"/>
                </a:solidFill>
              </a:rPr>
              <a:t>[…] She decided to politically represent all those conditions of marginality that intersected in her. </a:t>
            </a:r>
            <a:r>
              <a:rPr lang="en-US" sz="2000" dirty="0">
                <a:solidFill>
                  <a:srgbClr val="FFFFFF"/>
                </a:solidFill>
              </a:rPr>
              <a:t>(Michela </a:t>
            </a:r>
            <a:r>
              <a:rPr lang="en-US" sz="2000" dirty="0" err="1">
                <a:solidFill>
                  <a:srgbClr val="FFFFFF"/>
                </a:solidFill>
              </a:rPr>
              <a:t>Murgia</a:t>
            </a:r>
            <a:r>
              <a:rPr lang="en-US" sz="2000" dirty="0">
                <a:solidFill>
                  <a:srgbClr val="FFFFFF"/>
                </a:solidFill>
              </a:rPr>
              <a:t>, 2019)</a:t>
            </a:r>
          </a:p>
          <a:p>
            <a:endParaRPr lang="en-US" dirty="0">
              <a:solidFill>
                <a:srgbClr val="FFFFFF"/>
              </a:solidFill>
            </a:endParaRPr>
          </a:p>
          <a:p>
            <a:endParaRPr lang="en-US" dirty="0">
              <a:solidFill>
                <a:srgbClr val="FFFFFF"/>
              </a:solidFill>
            </a:endParaRPr>
          </a:p>
        </p:txBody>
      </p:sp>
      <p:pic>
        <p:nvPicPr>
          <p:cNvPr id="5" name="Content Placeholder 4" descr="A picture containing text, clipart, vector graphics&#10;&#10;Description automatically generated">
            <a:extLst>
              <a:ext uri="{FF2B5EF4-FFF2-40B4-BE49-F238E27FC236}">
                <a16:creationId xmlns:a16="http://schemas.microsoft.com/office/drawing/2014/main" id="{A34BFDC7-5B81-2A6A-3A0C-B3838DDC168D}"/>
              </a:ext>
            </a:extLst>
          </p:cNvPr>
          <p:cNvPicPr>
            <a:picLocks noChangeAspect="1"/>
          </p:cNvPicPr>
          <p:nvPr/>
        </p:nvPicPr>
        <p:blipFill rotWithShape="1">
          <a:blip r:embed="rId2"/>
          <a:srcRect l="30258" r="25936" b="1"/>
          <a:stretch/>
        </p:blipFill>
        <p:spPr>
          <a:xfrm>
            <a:off x="7552266" y="10"/>
            <a:ext cx="4639734" cy="6857990"/>
          </a:xfrm>
          <a:prstGeom prst="rect">
            <a:avLst/>
          </a:prstGeom>
        </p:spPr>
      </p:pic>
    </p:spTree>
    <p:extLst>
      <p:ext uri="{BB962C8B-B14F-4D97-AF65-F5344CB8AC3E}">
        <p14:creationId xmlns:p14="http://schemas.microsoft.com/office/powerpoint/2010/main" val="43315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423AEF-B068-4783-826B-DB0A51CE8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11548534" cy="4572002"/>
          </a:xfrm>
          <a:prstGeom prst="rect">
            <a:avLst/>
          </a:prstGeom>
          <a:solidFill>
            <a:srgbClr val="662B4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group of women in red dresses&#10;&#10;Description automatically generated with medium confidence">
            <a:extLst>
              <a:ext uri="{FF2B5EF4-FFF2-40B4-BE49-F238E27FC236}">
                <a16:creationId xmlns:a16="http://schemas.microsoft.com/office/drawing/2014/main" id="{7A266717-F011-C72F-4087-24B19F3D3057}"/>
              </a:ext>
            </a:extLst>
          </p:cNvPr>
          <p:cNvPicPr>
            <a:picLocks noChangeAspect="1"/>
          </p:cNvPicPr>
          <p:nvPr/>
        </p:nvPicPr>
        <p:blipFill rotWithShape="1">
          <a:blip r:embed="rId2"/>
          <a:srcRect r="3115" b="-1"/>
          <a:stretch/>
        </p:blipFill>
        <p:spPr>
          <a:xfrm>
            <a:off x="1603332" y="643467"/>
            <a:ext cx="5931322" cy="5571066"/>
          </a:xfrm>
          <a:prstGeom prst="rect">
            <a:avLst/>
          </a:prstGeom>
        </p:spPr>
      </p:pic>
      <p:pic>
        <p:nvPicPr>
          <p:cNvPr id="3" name="Picture 2" descr="Text&#10;&#10;Description automatically generated">
            <a:extLst>
              <a:ext uri="{FF2B5EF4-FFF2-40B4-BE49-F238E27FC236}">
                <a16:creationId xmlns:a16="http://schemas.microsoft.com/office/drawing/2014/main" id="{31FAB1BA-1F69-D155-A82E-49077F037765}"/>
              </a:ext>
            </a:extLst>
          </p:cNvPr>
          <p:cNvPicPr>
            <a:picLocks noChangeAspect="1"/>
          </p:cNvPicPr>
          <p:nvPr/>
        </p:nvPicPr>
        <p:blipFill rotWithShape="1">
          <a:blip r:embed="rId3"/>
          <a:srcRect l="3791" r="5019" b="2"/>
          <a:stretch/>
        </p:blipFill>
        <p:spPr>
          <a:xfrm>
            <a:off x="7835595" y="643466"/>
            <a:ext cx="4356407" cy="5571067"/>
          </a:xfrm>
          <a:prstGeom prst="rect">
            <a:avLst/>
          </a:prstGeom>
        </p:spPr>
      </p:pic>
      <p:cxnSp>
        <p:nvCxnSpPr>
          <p:cNvPr id="12" name="Straight Connector 11">
            <a:extLst>
              <a:ext uri="{FF2B5EF4-FFF2-40B4-BE49-F238E27FC236}">
                <a16:creationId xmlns:a16="http://schemas.microsoft.com/office/drawing/2014/main" id="{BA3124BF-1176-41AD-A8F4-F6ECCE43C3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0262" y="644652"/>
            <a:ext cx="0" cy="6213348"/>
          </a:xfrm>
          <a:prstGeom prst="line">
            <a:avLst/>
          </a:prstGeom>
          <a:ln w="19050">
            <a:solidFill>
              <a:srgbClr val="CB0B5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AA14C3-C762-42AF-EE10-436FB6613880}"/>
              </a:ext>
            </a:extLst>
          </p:cNvPr>
          <p:cNvSpPr txBox="1"/>
          <p:nvPr/>
        </p:nvSpPr>
        <p:spPr>
          <a:xfrm>
            <a:off x="1603332" y="6108208"/>
            <a:ext cx="5901595" cy="615553"/>
          </a:xfrm>
          <a:prstGeom prst="rect">
            <a:avLst/>
          </a:prstGeom>
          <a:noFill/>
        </p:spPr>
        <p:txBody>
          <a:bodyPr wrap="square" rtlCol="0">
            <a:spAutoFit/>
          </a:bodyPr>
          <a:lstStyle/>
          <a:p>
            <a:pPr algn="ctr"/>
            <a:r>
              <a:rPr lang="en-US" dirty="0"/>
              <a:t>Watch an </a:t>
            </a:r>
            <a:r>
              <a:rPr lang="en-US" dirty="0">
                <a:hlinkClick r:id="rId4">
                  <a:extLst>
                    <a:ext uri="{A12FA001-AC4F-418D-AE19-62706E023703}">
                      <ahyp:hlinkClr xmlns:ahyp="http://schemas.microsoft.com/office/drawing/2018/hyperlinkcolor" val="tx"/>
                    </a:ext>
                  </a:extLst>
                </a:hlinkClick>
              </a:rPr>
              <a:t>interview with indigenous leader Célia Xakriabá</a:t>
            </a:r>
            <a:endParaRPr lang="en-US" dirty="0"/>
          </a:p>
          <a:p>
            <a:pPr algn="ctr"/>
            <a:r>
              <a:rPr lang="en-US" sz="800" dirty="0"/>
              <a:t>https://</a:t>
            </a:r>
            <a:r>
              <a:rPr lang="en-US" sz="800" dirty="0" err="1"/>
              <a:t>www.theguardian.com</a:t>
            </a:r>
            <a:r>
              <a:rPr lang="en-US" sz="800" dirty="0"/>
              <a:t>/environment/2020/</a:t>
            </a:r>
            <a:r>
              <a:rPr lang="en-US" sz="800" dirty="0" err="1"/>
              <a:t>aug</a:t>
            </a:r>
            <a:r>
              <a:rPr lang="en-US" sz="800" dirty="0"/>
              <a:t>/10/the-amazon-is-the-vagina-of-the-world-why-women-are-key-to-saving-brazils-forests-aoe?fbclid=IwAR3vmE8VXT7dzROIZ3YhB5V2t35a28f5075lxnLWzos_L4QJXMtMlsj1iOE</a:t>
            </a:r>
          </a:p>
        </p:txBody>
      </p:sp>
      <p:sp>
        <p:nvSpPr>
          <p:cNvPr id="7" name="TextBox 6">
            <a:extLst>
              <a:ext uri="{FF2B5EF4-FFF2-40B4-BE49-F238E27FC236}">
                <a16:creationId xmlns:a16="http://schemas.microsoft.com/office/drawing/2014/main" id="{8A3E7084-2109-1AD3-E987-3F5B38A97D22}"/>
              </a:ext>
            </a:extLst>
          </p:cNvPr>
          <p:cNvSpPr txBox="1"/>
          <p:nvPr/>
        </p:nvSpPr>
        <p:spPr>
          <a:xfrm>
            <a:off x="8037135" y="6286722"/>
            <a:ext cx="3953326" cy="492443"/>
          </a:xfrm>
          <a:prstGeom prst="rect">
            <a:avLst/>
          </a:prstGeom>
          <a:noFill/>
        </p:spPr>
        <p:txBody>
          <a:bodyPr wrap="none" rtlCol="0">
            <a:spAutoFit/>
          </a:bodyPr>
          <a:lstStyle/>
          <a:p>
            <a:pPr algn="ctr"/>
            <a:r>
              <a:rPr lang="en-US" dirty="0">
                <a:hlinkClick r:id="rId5">
                  <a:extLst>
                    <a:ext uri="{A12FA001-AC4F-418D-AE19-62706E023703}">
                      <ahyp:hlinkClr xmlns:ahyp="http://schemas.microsoft.com/office/drawing/2018/hyperlinkcolor" val="tx"/>
                    </a:ext>
                  </a:extLst>
                </a:hlinkClick>
              </a:rPr>
              <a:t>Time’s interview with Erika Hilton in 2021</a:t>
            </a:r>
            <a:endParaRPr lang="en-US" dirty="0"/>
          </a:p>
          <a:p>
            <a:pPr algn="ctr"/>
            <a:r>
              <a:rPr lang="en-US" sz="800" dirty="0"/>
              <a:t>https://</a:t>
            </a:r>
            <a:r>
              <a:rPr lang="en-US" sz="800" dirty="0" err="1"/>
              <a:t>time.com</a:t>
            </a:r>
            <a:r>
              <a:rPr lang="en-US" sz="800" dirty="0"/>
              <a:t>/6103211/</a:t>
            </a:r>
            <a:r>
              <a:rPr lang="en-US" sz="800" dirty="0" err="1"/>
              <a:t>erika</a:t>
            </a:r>
            <a:r>
              <a:rPr lang="en-US" sz="800" dirty="0"/>
              <a:t>-</a:t>
            </a:r>
            <a:r>
              <a:rPr lang="en-US" sz="800" dirty="0" err="1"/>
              <a:t>hilton</a:t>
            </a:r>
            <a:r>
              <a:rPr lang="en-US" sz="800" dirty="0"/>
              <a:t>-next-generation-leaders/</a:t>
            </a:r>
          </a:p>
        </p:txBody>
      </p:sp>
      <p:sp>
        <p:nvSpPr>
          <p:cNvPr id="2" name="TextBox 1">
            <a:extLst>
              <a:ext uri="{FF2B5EF4-FFF2-40B4-BE49-F238E27FC236}">
                <a16:creationId xmlns:a16="http://schemas.microsoft.com/office/drawing/2014/main" id="{833B2E74-5FE6-F4E2-5C00-CEADBFFFA931}"/>
              </a:ext>
            </a:extLst>
          </p:cNvPr>
          <p:cNvSpPr txBox="1"/>
          <p:nvPr/>
        </p:nvSpPr>
        <p:spPr>
          <a:xfrm>
            <a:off x="2303361" y="109612"/>
            <a:ext cx="7262116" cy="461665"/>
          </a:xfrm>
          <a:prstGeom prst="rect">
            <a:avLst/>
          </a:prstGeom>
          <a:noFill/>
        </p:spPr>
        <p:txBody>
          <a:bodyPr wrap="none" rtlCol="0">
            <a:spAutoFit/>
          </a:bodyPr>
          <a:lstStyle/>
          <a:p>
            <a:r>
              <a:rPr lang="en-US" sz="2400" b="1" dirty="0">
                <a:solidFill>
                  <a:schemeClr val="bg1"/>
                </a:solidFill>
              </a:rPr>
              <a:t>GENERAL ELECTIONS IN BRAZIL ON 2 OCTOBER 2022 </a:t>
            </a:r>
          </a:p>
        </p:txBody>
      </p:sp>
    </p:spTree>
    <p:extLst>
      <p:ext uri="{BB962C8B-B14F-4D97-AF65-F5344CB8AC3E}">
        <p14:creationId xmlns:p14="http://schemas.microsoft.com/office/powerpoint/2010/main" val="64615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815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D7981-550F-EDDD-7485-4910DD382819}"/>
              </a:ext>
            </a:extLst>
          </p:cNvPr>
          <p:cNvSpPr>
            <a:spLocks noGrp="1"/>
          </p:cNvSpPr>
          <p:nvPr>
            <p:ph type="title"/>
          </p:nvPr>
        </p:nvSpPr>
        <p:spPr>
          <a:xfrm>
            <a:off x="1024128" y="585216"/>
            <a:ext cx="6007027" cy="1499616"/>
          </a:xfrm>
        </p:spPr>
        <p:txBody>
          <a:bodyPr>
            <a:normAutofit/>
          </a:bodyPr>
          <a:lstStyle/>
          <a:p>
            <a:r>
              <a:rPr lang="en-US">
                <a:solidFill>
                  <a:srgbClr val="FFFFFF"/>
                </a:solidFill>
              </a:rPr>
              <a:t>Intersectionality: a tentative definition</a:t>
            </a:r>
          </a:p>
        </p:txBody>
      </p:sp>
      <p:cxnSp>
        <p:nvCxnSpPr>
          <p:cNvPr id="12" name="Straight Connector 11">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D12022-30B4-D44D-776A-3E7709623E7F}"/>
              </a:ext>
            </a:extLst>
          </p:cNvPr>
          <p:cNvSpPr>
            <a:spLocks noGrp="1"/>
          </p:cNvSpPr>
          <p:nvPr>
            <p:ph idx="1"/>
          </p:nvPr>
        </p:nvSpPr>
        <p:spPr>
          <a:xfrm>
            <a:off x="762000" y="2084832"/>
            <a:ext cx="6269155" cy="4773168"/>
          </a:xfrm>
        </p:spPr>
        <p:txBody>
          <a:bodyPr>
            <a:normAutofit fontScale="92500" lnSpcReduction="20000"/>
          </a:bodyPr>
          <a:lstStyle/>
          <a:p>
            <a:pPr>
              <a:buClr>
                <a:schemeClr val="bg1"/>
              </a:buClr>
            </a:pPr>
            <a:r>
              <a:rPr lang="en-US" sz="2000" dirty="0">
                <a:solidFill>
                  <a:srgbClr val="FFFFFF"/>
                </a:solidFill>
              </a:rPr>
              <a:t>No consensus has yet been reached on how to understand intersectionality</a:t>
            </a:r>
          </a:p>
          <a:p>
            <a:pPr lvl="1">
              <a:buClr>
                <a:schemeClr val="bg1"/>
              </a:buClr>
            </a:pPr>
            <a:r>
              <a:rPr lang="en-US" sz="1600" dirty="0">
                <a:solidFill>
                  <a:srgbClr val="FFFFFF"/>
                </a:solidFill>
              </a:rPr>
              <a:t>a metaphor (Crenshaw 1989)</a:t>
            </a:r>
          </a:p>
          <a:p>
            <a:pPr lvl="1">
              <a:buClr>
                <a:schemeClr val="bg1"/>
              </a:buClr>
            </a:pPr>
            <a:r>
              <a:rPr lang="en-US" sz="1600" dirty="0">
                <a:solidFill>
                  <a:srgbClr val="FFFFFF"/>
                </a:solidFill>
              </a:rPr>
              <a:t>a paradigm (Hancock 2007)</a:t>
            </a:r>
          </a:p>
          <a:p>
            <a:pPr lvl="1">
              <a:buClr>
                <a:schemeClr val="bg1"/>
              </a:buClr>
            </a:pPr>
            <a:r>
              <a:rPr lang="en-US" sz="1600" dirty="0">
                <a:solidFill>
                  <a:srgbClr val="FFFFFF"/>
                </a:solidFill>
              </a:rPr>
              <a:t>a theoretical and methodological approach (McCall 2005; MacKinnon 2013) </a:t>
            </a:r>
          </a:p>
          <a:p>
            <a:pPr lvl="1">
              <a:buClr>
                <a:schemeClr val="bg1"/>
              </a:buClr>
            </a:pPr>
            <a:r>
              <a:rPr lang="en-US" sz="1600" dirty="0">
                <a:solidFill>
                  <a:srgbClr val="FFFFFF"/>
                </a:solidFill>
              </a:rPr>
              <a:t>a meta-theory (Kathy Davis 2008)</a:t>
            </a:r>
          </a:p>
          <a:p>
            <a:pPr>
              <a:buClr>
                <a:schemeClr val="bg1"/>
              </a:buClr>
            </a:pPr>
            <a:r>
              <a:rPr lang="en-US" sz="2000" dirty="0">
                <a:solidFill>
                  <a:schemeClr val="bg1"/>
                </a:solidFill>
              </a:rPr>
              <a:t>Kathy Davis on intersectionality’s success</a:t>
            </a:r>
          </a:p>
          <a:p>
            <a:pPr marL="630936" lvl="1" indent="-457200">
              <a:buClr>
                <a:schemeClr val="bg1"/>
              </a:buClr>
              <a:buFont typeface="+mj-lt"/>
              <a:buAutoNum type="arabicPeriod"/>
            </a:pPr>
            <a:r>
              <a:rPr lang="en-US" sz="1600" dirty="0">
                <a:solidFill>
                  <a:schemeClr val="bg1"/>
                </a:solidFill>
              </a:rPr>
              <a:t>Addresses a fundamental concern of feminism = the differences between women</a:t>
            </a:r>
          </a:p>
          <a:p>
            <a:pPr marL="630936" lvl="1" indent="-457200">
              <a:buClr>
                <a:schemeClr val="bg1"/>
              </a:buClr>
              <a:buFont typeface="+mj-lt"/>
              <a:buAutoNum type="arabicPeriod"/>
            </a:pPr>
            <a:r>
              <a:rPr lang="en-US" sz="1600" dirty="0">
                <a:solidFill>
                  <a:schemeClr val="bg1"/>
                </a:solidFill>
              </a:rPr>
              <a:t>Does so in a new way</a:t>
            </a:r>
          </a:p>
          <a:p>
            <a:pPr marL="630936" lvl="1" indent="-457200">
              <a:buClr>
                <a:schemeClr val="bg1"/>
              </a:buClr>
              <a:buFont typeface="+mj-lt"/>
              <a:buAutoNum type="arabicPeriod"/>
            </a:pPr>
            <a:r>
              <a:rPr lang="en-US" sz="1600" dirty="0">
                <a:solidFill>
                  <a:schemeClr val="bg1"/>
                </a:solidFill>
              </a:rPr>
              <a:t>Appeals both to generalists and specialists</a:t>
            </a:r>
          </a:p>
          <a:p>
            <a:pPr marL="630936" lvl="1" indent="-457200">
              <a:buClr>
                <a:schemeClr val="bg1"/>
              </a:buClr>
              <a:buFont typeface="+mj-lt"/>
              <a:buAutoNum type="arabicPeriod"/>
            </a:pPr>
            <a:r>
              <a:rPr lang="en-US" sz="1600" dirty="0">
                <a:solidFill>
                  <a:schemeClr val="bg1"/>
                </a:solidFill>
              </a:rPr>
              <a:t>Remains ambiguous and incomplete, so open to further exploration</a:t>
            </a:r>
          </a:p>
          <a:p>
            <a:r>
              <a:rPr lang="en-US" sz="2000" dirty="0">
                <a:solidFill>
                  <a:schemeClr val="bg1"/>
                </a:solidFill>
              </a:rPr>
              <a:t>Angela Davis on Intersectional Feminism (2018)</a:t>
            </a:r>
            <a:endParaRPr lang="en-US" sz="2000" dirty="0">
              <a:solidFill>
                <a:srgbClr val="FFFFFF"/>
              </a:solidFill>
            </a:endParaRPr>
          </a:p>
          <a:p>
            <a:pPr marL="310896" lvl="2" indent="0">
              <a:buNone/>
            </a:pPr>
            <a:r>
              <a:rPr lang="en-US" sz="1600" dirty="0">
                <a:solidFill>
                  <a:srgbClr val="FFFFFF"/>
                </a:solidFill>
              </a:rPr>
              <a:t>“</a:t>
            </a:r>
            <a:r>
              <a:rPr lang="en-US" sz="1600" i="1" dirty="0">
                <a:solidFill>
                  <a:srgbClr val="FFFFFF"/>
                </a:solidFill>
              </a:rPr>
              <a:t>Intersectional feminism is not a carceral feminism that relies on the police force and on prisons to solve the problems of gendered violence, but an abolition feminism that </a:t>
            </a:r>
            <a:r>
              <a:rPr lang="en-US" sz="1600" b="1" i="1" dirty="0">
                <a:solidFill>
                  <a:srgbClr val="FFFFFF"/>
                </a:solidFill>
              </a:rPr>
              <a:t>recognizes the interconnection between gendered violence and racist violence, between intimate violence and institutional violence, between individual violence and structural violence</a:t>
            </a:r>
            <a:r>
              <a:rPr lang="en-US" sz="1600" i="1" dirty="0">
                <a:solidFill>
                  <a:srgbClr val="FFFFFF"/>
                </a:solidFill>
              </a:rPr>
              <a:t>. […] If we do not include racial justice and economic justice, then gender justice has not been achieved</a:t>
            </a:r>
            <a:r>
              <a:rPr lang="en-US" sz="1600" dirty="0">
                <a:solidFill>
                  <a:srgbClr val="FFFFFF"/>
                </a:solidFill>
              </a:rPr>
              <a:t>.” (https://</a:t>
            </a:r>
            <a:r>
              <a:rPr lang="en-US" sz="1600" dirty="0" err="1">
                <a:solidFill>
                  <a:srgbClr val="FFFFFF"/>
                </a:solidFill>
              </a:rPr>
              <a:t>www.youtube.com</a:t>
            </a:r>
            <a:r>
              <a:rPr lang="en-US" sz="1600" dirty="0">
                <a:solidFill>
                  <a:srgbClr val="FFFFFF"/>
                </a:solidFill>
              </a:rPr>
              <a:t>/</a:t>
            </a:r>
            <a:r>
              <a:rPr lang="en-US" sz="1600" dirty="0" err="1">
                <a:solidFill>
                  <a:srgbClr val="FFFFFF"/>
                </a:solidFill>
              </a:rPr>
              <a:t>watch?v</a:t>
            </a:r>
            <a:r>
              <a:rPr lang="en-US" sz="1600" dirty="0">
                <a:solidFill>
                  <a:srgbClr val="FFFFFF"/>
                </a:solidFill>
              </a:rPr>
              <a:t>=9GDjT3Fw_6w)</a:t>
            </a:r>
          </a:p>
          <a:p>
            <a:endParaRPr lang="en-US" dirty="0">
              <a:solidFill>
                <a:srgbClr val="FFFFFF"/>
              </a:solidFill>
            </a:endParaRPr>
          </a:p>
        </p:txBody>
      </p:sp>
      <p:pic>
        <p:nvPicPr>
          <p:cNvPr id="5" name="Picture 4" descr="A picture containing person, person&#10;&#10;Description automatically generated">
            <a:extLst>
              <a:ext uri="{FF2B5EF4-FFF2-40B4-BE49-F238E27FC236}">
                <a16:creationId xmlns:a16="http://schemas.microsoft.com/office/drawing/2014/main" id="{09C4517B-0D9E-7E7A-623B-2CCA7C140E90}"/>
              </a:ext>
            </a:extLst>
          </p:cNvPr>
          <p:cNvPicPr>
            <a:picLocks noChangeAspect="1"/>
          </p:cNvPicPr>
          <p:nvPr/>
        </p:nvPicPr>
        <p:blipFill rotWithShape="1">
          <a:blip r:embed="rId2"/>
          <a:srcRect l="26033" r="21536" b="2"/>
          <a:stretch/>
        </p:blipFill>
        <p:spPr>
          <a:xfrm>
            <a:off x="7552266" y="10"/>
            <a:ext cx="4639734" cy="6857990"/>
          </a:xfrm>
          <a:prstGeom prst="rect">
            <a:avLst/>
          </a:prstGeom>
        </p:spPr>
      </p:pic>
    </p:spTree>
    <p:extLst>
      <p:ext uri="{BB962C8B-B14F-4D97-AF65-F5344CB8AC3E}">
        <p14:creationId xmlns:p14="http://schemas.microsoft.com/office/powerpoint/2010/main" val="3806741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675</TotalTime>
  <Words>1630</Words>
  <Application>Microsoft Macintosh PowerPoint</Application>
  <PresentationFormat>Widescreen</PresentationFormat>
  <Paragraphs>86</Paragraphs>
  <Slides>18</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Symbol</vt:lpstr>
      <vt:lpstr>Times New Roman</vt:lpstr>
      <vt:lpstr>Tw Cen MT</vt:lpstr>
      <vt:lpstr>Tw Cen MT Condensed</vt:lpstr>
      <vt:lpstr>Wingdings 3</vt:lpstr>
      <vt:lpstr>Integral</vt:lpstr>
      <vt:lpstr>Gender &amp; politics: reminder Assignment 1 Deadline: 21 February at 1pm </vt:lpstr>
      <vt:lpstr>INTERSECTIONALITY: USES AND ABUSES</vt:lpstr>
      <vt:lpstr>Overview</vt:lpstr>
      <vt:lpstr>Marielle Franco</vt:lpstr>
      <vt:lpstr>PowerPoint Presentation</vt:lpstr>
      <vt:lpstr>PowerPoint Presentation</vt:lpstr>
      <vt:lpstr>Marielle’s legacy as an intersectional feminist</vt:lpstr>
      <vt:lpstr>PowerPoint Presentation</vt:lpstr>
      <vt:lpstr>Intersectionality: a tentative definition</vt:lpstr>
      <vt:lpstr>PowerPoint Presentation</vt:lpstr>
      <vt:lpstr>Crenshaw and intersectionality</vt:lpstr>
      <vt:lpstr>PowerPoint Presentation</vt:lpstr>
      <vt:lpstr>Doubts and anxieties</vt:lpstr>
      <vt:lpstr>AFFECT theory</vt:lpstr>
      <vt:lpstr>Anger and love</vt:lpstr>
      <vt:lpstr>PowerPoint Presentation</vt:lpstr>
      <vt:lpstr>TOPIC 3: READING FOR SEMINARS (in week 4)</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&amp; politics: reminder</dc:title>
  <dc:creator>Alaya Forte</dc:creator>
  <cp:lastModifiedBy>Alaya Forte</cp:lastModifiedBy>
  <cp:revision>36</cp:revision>
  <dcterms:created xsi:type="dcterms:W3CDTF">2023-02-04T14:04:40Z</dcterms:created>
  <dcterms:modified xsi:type="dcterms:W3CDTF">2024-02-08T15:18:01Z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8fac97-8d33-4425-95a4-f76d2cce012e_Enabled">
    <vt:lpwstr>true</vt:lpwstr>
  </property>
  <property fmtid="{D5CDD505-2E9C-101B-9397-08002B2CF9AE}" pid="3" name="MSIP_Label_b98fac97-8d33-4425-95a4-f76d2cce012e_SetDate">
    <vt:lpwstr>2023-02-04T17:16:09Z</vt:lpwstr>
  </property>
  <property fmtid="{D5CDD505-2E9C-101B-9397-08002B2CF9AE}" pid="4" name="MSIP_Label_b98fac97-8d33-4425-95a4-f76d2cce012e_Method">
    <vt:lpwstr>Standard</vt:lpwstr>
  </property>
  <property fmtid="{D5CDD505-2E9C-101B-9397-08002B2CF9AE}" pid="5" name="MSIP_Label_b98fac97-8d33-4425-95a4-f76d2cce012e_Name">
    <vt:lpwstr>defa4170-0d19-0005-0004-bc88714345d2</vt:lpwstr>
  </property>
  <property fmtid="{D5CDD505-2E9C-101B-9397-08002B2CF9AE}" pid="6" name="MSIP_Label_b98fac97-8d33-4425-95a4-f76d2cce012e_SiteId">
    <vt:lpwstr>674dd0a1-ae62-42c7-a39f-69ee199537a8</vt:lpwstr>
  </property>
  <property fmtid="{D5CDD505-2E9C-101B-9397-08002B2CF9AE}" pid="7" name="MSIP_Label_b98fac97-8d33-4425-95a4-f76d2cce012e_ActionId">
    <vt:lpwstr>b1065115-bfdd-4579-a4bf-4a4fd45ebad4</vt:lpwstr>
  </property>
  <property fmtid="{D5CDD505-2E9C-101B-9397-08002B2CF9AE}" pid="8" name="MSIP_Label_b98fac97-8d33-4425-95a4-f76d2cce012e_ContentBits">
    <vt:lpwstr>0</vt:lpwstr>
  </property>
</Properties>
</file>