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2" r:id="rId5"/>
    <p:sldId id="260" r:id="rId6"/>
    <p:sldId id="264" r:id="rId7"/>
    <p:sldId id="265" r:id="rId8"/>
    <p:sldId id="266" r:id="rId9"/>
    <p:sldId id="267" r:id="rId10"/>
    <p:sldId id="268" r:id="rId11"/>
    <p:sldId id="269" r:id="rId12"/>
    <p:sldId id="270" r:id="rId13"/>
    <p:sldId id="271" r:id="rId14"/>
    <p:sldId id="263" r:id="rId15"/>
    <p:sldId id="272" r:id="rId16"/>
    <p:sldId id="273" r:id="rId17"/>
    <p:sldId id="275" r:id="rId18"/>
    <p:sldId id="276"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8"/>
    <p:restoredTop sz="92123"/>
  </p:normalViewPr>
  <p:slideViewPr>
    <p:cSldViewPr snapToGrid="0">
      <p:cViewPr>
        <p:scale>
          <a:sx n="88" d="100"/>
          <a:sy n="88" d="100"/>
        </p:scale>
        <p:origin x="608"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4B01-C2FB-7666-3C57-400A90B077DA}"/>
              </a:ext>
            </a:extLst>
          </p:cNvPr>
          <p:cNvSpPr>
            <a:spLocks noGrp="1"/>
          </p:cNvSpPr>
          <p:nvPr>
            <p:ph type="ctrTitle"/>
          </p:nvPr>
        </p:nvSpPr>
        <p:spPr>
          <a:xfrm>
            <a:off x="1524000" y="1122363"/>
            <a:ext cx="9144000" cy="2387600"/>
          </a:xfrm>
          <a:prstGeom prst="rect">
            <a:avLst/>
          </a:prstGeom>
        </p:spPr>
        <p:txBody>
          <a:bodyPr anchor="b"/>
          <a:lstStyle>
            <a:lvl1pPr algn="ctr">
              <a:defRPr sz="5000">
                <a:latin typeface="Helvetica" pitchFamily="2" charset="0"/>
              </a:defRPr>
            </a:lvl1pPr>
          </a:lstStyle>
          <a:p>
            <a:r>
              <a:rPr lang="en-GB" dirty="0"/>
              <a:t>Click to edit Master title style</a:t>
            </a:r>
            <a:endParaRPr lang="en-US" dirty="0"/>
          </a:p>
        </p:txBody>
      </p:sp>
      <p:sp>
        <p:nvSpPr>
          <p:cNvPr id="4" name="Date Placeholder 3">
            <a:extLst>
              <a:ext uri="{FF2B5EF4-FFF2-40B4-BE49-F238E27FC236}">
                <a16:creationId xmlns:a16="http://schemas.microsoft.com/office/drawing/2014/main" id="{A57ADFEF-4702-7EBD-3FD8-3F2C4F2E9FAD}"/>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32867DCC-A780-36E8-EF54-C986E3A47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07012-2955-F816-0DA0-4C9AFEB878F3}"/>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418131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5BB8-071C-7426-7E97-49A8AE7B79A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1885046-E8C0-9196-F9A7-19CC80C1F5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0B8F41-4516-4B95-BE45-9DD474495A0D}"/>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D6ECD392-4733-2F0A-47E2-B21B59099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C025D-9429-E138-989D-02ECA310E9B7}"/>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138800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41B6C-03AF-4764-9A8C-7C319743F0C6}"/>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2E10F4-5C24-1D0D-10A5-F2CDA76CF7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51459-56B0-79AE-0CB6-ACCCFC53077F}"/>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63F0F77E-24BA-CA23-5C0B-036FD7745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78230-B733-C15F-5A5E-C0018E5432C1}"/>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412930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FA4BE-E796-03A6-11FF-EA38456F68A6}"/>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dirty="0"/>
              <a:t>Click to edit Master text styles</a:t>
            </a:r>
          </a:p>
          <a:p>
            <a:pPr lvl="0"/>
            <a:r>
              <a:rPr lang="en-GB" dirty="0"/>
              <a:t>Second level</a:t>
            </a:r>
          </a:p>
          <a:p>
            <a:pPr lvl="0"/>
            <a:r>
              <a:rPr lang="en-GB" dirty="0"/>
              <a:t>Third level</a:t>
            </a:r>
          </a:p>
          <a:p>
            <a:pPr lvl="0"/>
            <a:r>
              <a:rPr lang="en-GB" dirty="0"/>
              <a:t>Fourth level</a:t>
            </a:r>
          </a:p>
          <a:p>
            <a:pPr lvl="0"/>
            <a:r>
              <a:rPr lang="en-GB" dirty="0"/>
              <a:t>Fifth level</a:t>
            </a:r>
            <a:endParaRPr lang="en-US" dirty="0"/>
          </a:p>
        </p:txBody>
      </p:sp>
      <p:sp>
        <p:nvSpPr>
          <p:cNvPr id="4" name="Date Placeholder 3">
            <a:extLst>
              <a:ext uri="{FF2B5EF4-FFF2-40B4-BE49-F238E27FC236}">
                <a16:creationId xmlns:a16="http://schemas.microsoft.com/office/drawing/2014/main" id="{CF793F2A-D6EF-1F0A-83BE-A792F8C250DE}"/>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F60B4EDD-4FC7-B329-82E0-BA48F378C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B28CF-E09F-C322-1E4D-25813F741AB0}"/>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114097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29D6-4B5B-A2A4-E260-BFEA056F9A8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A9CED4D-54C4-71EE-1ACB-AC4A7822A0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F5D8E4-33A8-6DF4-193C-5507B871C6C7}"/>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A73ED925-42F9-1073-4622-CC6DB69F8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E0EB0-0E22-12BF-5192-EB8D53C9C69E}"/>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75172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6B70-A1F3-FA53-DD04-0148068E0DA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46EA6E-7ADF-28A3-C7EF-6D71A8B65A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2C821B2-AB7E-B4AC-A8AE-3C1DC90772F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B96CDD-7864-F9AB-3D74-8F7285C391EB}"/>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6" name="Footer Placeholder 5">
            <a:extLst>
              <a:ext uri="{FF2B5EF4-FFF2-40B4-BE49-F238E27FC236}">
                <a16:creationId xmlns:a16="http://schemas.microsoft.com/office/drawing/2014/main" id="{0E236B6C-B48B-9001-5782-65EF04547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3A6A8-67EF-5160-999B-F5306547FB44}"/>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37971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B2C8-8C8E-7D53-A888-77AADA13DDF7}"/>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E5332E-3476-FD27-2111-AC99455B3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DFC192-36CA-1617-E678-43B0C383EC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DD6F37D-454F-3B7F-EB0E-8CE4417AC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91C645-3317-01B5-8C2D-8E60A99D92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98CF45-6DAF-0853-7F19-6A8EC080EA4E}"/>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8" name="Footer Placeholder 7">
            <a:extLst>
              <a:ext uri="{FF2B5EF4-FFF2-40B4-BE49-F238E27FC236}">
                <a16:creationId xmlns:a16="http://schemas.microsoft.com/office/drawing/2014/main" id="{3350E941-B647-F833-7226-64424B6D1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175A04-E226-A553-47EC-872349BFA2B8}"/>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346726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4CA8-B24A-111D-22E5-216A57C5B97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60D346-F3B7-1417-D7F6-B47D5464B0BF}"/>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4" name="Footer Placeholder 3">
            <a:extLst>
              <a:ext uri="{FF2B5EF4-FFF2-40B4-BE49-F238E27FC236}">
                <a16:creationId xmlns:a16="http://schemas.microsoft.com/office/drawing/2014/main" id="{F1C0B737-1F8F-D82C-3E7F-501C319F49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C4813-D558-F4E5-BAB1-4734460B4A9B}"/>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405629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05277-BB21-CBE1-B57D-AB7A7076E4AD}"/>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3" name="Footer Placeholder 2">
            <a:extLst>
              <a:ext uri="{FF2B5EF4-FFF2-40B4-BE49-F238E27FC236}">
                <a16:creationId xmlns:a16="http://schemas.microsoft.com/office/drawing/2014/main" id="{2526D76B-A262-E2DC-7086-E95E6F99FB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A5C04-1864-1AAE-C7FE-E985618BECDE}"/>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33075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5C54-0166-ECFB-E943-061BE524C9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9372D89-75E2-9188-48FF-E100A4EFED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87C6E0-D92A-B26F-802E-F3A5ABEF0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3CC8E6-A84C-A248-1B75-08011A2A3838}"/>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6" name="Footer Placeholder 5">
            <a:extLst>
              <a:ext uri="{FF2B5EF4-FFF2-40B4-BE49-F238E27FC236}">
                <a16:creationId xmlns:a16="http://schemas.microsoft.com/office/drawing/2014/main" id="{1BA02F87-B3C6-FE35-85DB-20419863C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30FAC-12A5-0007-9E55-A17092A85E90}"/>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3996964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32CF-7FC7-385F-FB40-C7E771E0C3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717322F-732F-099B-AFF1-1D4CA6F06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CC779-1EBC-1B8F-7000-70E94A1CB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36DFCF-985A-CB97-0552-501228164CB5}"/>
              </a:ext>
            </a:extLst>
          </p:cNvPr>
          <p:cNvSpPr>
            <a:spLocks noGrp="1"/>
          </p:cNvSpPr>
          <p:nvPr>
            <p:ph type="dt" sz="half" idx="10"/>
          </p:nvPr>
        </p:nvSpPr>
        <p:spPr/>
        <p:txBody>
          <a:bodyPr/>
          <a:lstStyle/>
          <a:p>
            <a:fld id="{4F623A9A-02C3-3044-8C7E-B6A6C69AA51C}" type="datetimeFigureOut">
              <a:rPr lang="en-US" smtClean="0"/>
              <a:t>10/25/22</a:t>
            </a:fld>
            <a:endParaRPr lang="en-US"/>
          </a:p>
        </p:txBody>
      </p:sp>
      <p:sp>
        <p:nvSpPr>
          <p:cNvPr id="6" name="Footer Placeholder 5">
            <a:extLst>
              <a:ext uri="{FF2B5EF4-FFF2-40B4-BE49-F238E27FC236}">
                <a16:creationId xmlns:a16="http://schemas.microsoft.com/office/drawing/2014/main" id="{33165317-5D4E-2486-68DD-FEA90DA0A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5CA5-7562-556C-4EFB-85D094515025}"/>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23504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31EF51-BE3B-46E6-F856-2963CFC7F4F3}"/>
              </a:ext>
            </a:extLst>
          </p:cNvPr>
          <p:cNvSpPr>
            <a:spLocks noGrp="1"/>
          </p:cNvSpPr>
          <p:nvPr>
            <p:ph type="body" idx="1"/>
          </p:nvPr>
        </p:nvSpPr>
        <p:spPr>
          <a:xfrm>
            <a:off x="522515" y="439387"/>
            <a:ext cx="5573486" cy="5737576"/>
          </a:xfrm>
          <a:prstGeom prst="rect">
            <a:avLst/>
          </a:prstGeom>
        </p:spPr>
        <p:txBody>
          <a:bodyPr vert="horz" lIns="91440" tIns="45720" rIns="91440" bIns="45720" rtlCol="0">
            <a:normAutofit/>
          </a:bodyPr>
          <a:lstStyle/>
          <a:p>
            <a:pPr lvl="0"/>
            <a:r>
              <a:rPr lang="en-GB" dirty="0"/>
              <a:t>Click to edit Master text styles</a:t>
            </a:r>
          </a:p>
          <a:p>
            <a:pPr lvl="0"/>
            <a:r>
              <a:rPr lang="en-GB" dirty="0"/>
              <a:t>Second level</a:t>
            </a:r>
          </a:p>
          <a:p>
            <a:pPr lvl="0"/>
            <a:r>
              <a:rPr lang="en-GB" dirty="0"/>
              <a:t>Third level</a:t>
            </a:r>
          </a:p>
          <a:p>
            <a:pPr lvl="0"/>
            <a:r>
              <a:rPr lang="en-GB" dirty="0"/>
              <a:t>Fourth level</a:t>
            </a:r>
          </a:p>
          <a:p>
            <a:pPr lvl="0"/>
            <a:r>
              <a:rPr lang="en-GB" dirty="0"/>
              <a:t>Fifth level</a:t>
            </a:r>
            <a:endParaRPr lang="en-US" dirty="0"/>
          </a:p>
        </p:txBody>
      </p:sp>
      <p:sp>
        <p:nvSpPr>
          <p:cNvPr id="4" name="Date Placeholder 3">
            <a:extLst>
              <a:ext uri="{FF2B5EF4-FFF2-40B4-BE49-F238E27FC236}">
                <a16:creationId xmlns:a16="http://schemas.microsoft.com/office/drawing/2014/main" id="{D47496D5-DB6D-34DF-86D5-ADAD676CD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23A9A-02C3-3044-8C7E-B6A6C69AA51C}" type="datetimeFigureOut">
              <a:rPr lang="en-US" smtClean="0"/>
              <a:t>10/25/22</a:t>
            </a:fld>
            <a:endParaRPr lang="en-US"/>
          </a:p>
        </p:txBody>
      </p:sp>
      <p:sp>
        <p:nvSpPr>
          <p:cNvPr id="5" name="Footer Placeholder 4">
            <a:extLst>
              <a:ext uri="{FF2B5EF4-FFF2-40B4-BE49-F238E27FC236}">
                <a16:creationId xmlns:a16="http://schemas.microsoft.com/office/drawing/2014/main" id="{193A4B74-817A-DADB-7E60-C9DA92155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3DFB9A-0522-77C0-C85E-B6CA348D5C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45B7C-3454-7040-9360-7C1922E4393B}" type="slidenum">
              <a:rPr lang="en-US" smtClean="0"/>
              <a:t>‹#›</a:t>
            </a:fld>
            <a:endParaRPr lang="en-US"/>
          </a:p>
        </p:txBody>
      </p:sp>
    </p:spTree>
    <p:extLst>
      <p:ext uri="{BB962C8B-B14F-4D97-AF65-F5344CB8AC3E}">
        <p14:creationId xmlns:p14="http://schemas.microsoft.com/office/powerpoint/2010/main" val="3927544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06688C-085C-01B5-BC38-327C420C6AC3}"/>
              </a:ext>
            </a:extLst>
          </p:cNvPr>
          <p:cNvSpPr>
            <a:spLocks noGrp="1"/>
          </p:cNvSpPr>
          <p:nvPr>
            <p:ph idx="1"/>
          </p:nvPr>
        </p:nvSpPr>
        <p:spPr>
          <a:xfrm>
            <a:off x="495300" y="421924"/>
            <a:ext cx="5600700" cy="5940776"/>
          </a:xfrm>
        </p:spPr>
        <p:txBody>
          <a:bodyPr/>
          <a:lstStyle/>
          <a:p>
            <a:pPr marL="0" indent="0" algn="ctr">
              <a:buNone/>
            </a:pPr>
            <a:r>
              <a:rPr lang="en-US" b="1" dirty="0"/>
              <a:t>COM507 European Tragedy</a:t>
            </a:r>
          </a:p>
          <a:p>
            <a:pPr marL="0" indent="0" algn="ctr">
              <a:buNone/>
            </a:pPr>
            <a:endParaRPr lang="en-US" dirty="0"/>
          </a:p>
          <a:p>
            <a:pPr marL="0" indent="0" algn="ctr">
              <a:buNone/>
            </a:pPr>
            <a:r>
              <a:rPr lang="en-US" u="sng" dirty="0"/>
              <a:t>Week 5</a:t>
            </a:r>
          </a:p>
          <a:p>
            <a:pPr marL="0" indent="0" algn="ctr">
              <a:buNone/>
            </a:pPr>
            <a:r>
              <a:rPr lang="en-US" dirty="0"/>
              <a:t>Jean Racine, </a:t>
            </a:r>
            <a:r>
              <a:rPr lang="en-US" i="1" dirty="0"/>
              <a:t>Phaedra (</a:t>
            </a:r>
            <a:r>
              <a:rPr lang="en-US" i="1" dirty="0" err="1"/>
              <a:t>Phèdre</a:t>
            </a:r>
            <a:r>
              <a:rPr lang="en-US" dirty="0"/>
              <a:t>)</a:t>
            </a:r>
          </a:p>
          <a:p>
            <a:pPr marL="0" indent="0" algn="ctr">
              <a:buNone/>
            </a:pPr>
            <a:endParaRPr lang="en-US" sz="2000" dirty="0"/>
          </a:p>
          <a:p>
            <a:pPr marL="0" indent="0" algn="ctr">
              <a:buNone/>
            </a:pPr>
            <a:r>
              <a:rPr lang="en-US" sz="2000" dirty="0"/>
              <a:t>Dr Richard Mason</a:t>
            </a:r>
          </a:p>
          <a:p>
            <a:pPr marL="0" indent="0" algn="ctr">
              <a:buNone/>
            </a:pPr>
            <a:r>
              <a:rPr lang="en-US" sz="2000" dirty="0" err="1"/>
              <a:t>richard.mason@kcl.ac.uk</a:t>
            </a:r>
            <a:endParaRPr lang="en-US" sz="2000" dirty="0"/>
          </a:p>
          <a:p>
            <a:pPr marL="0" indent="0">
              <a:buNone/>
            </a:pPr>
            <a:endParaRPr lang="en-US" dirty="0"/>
          </a:p>
        </p:txBody>
      </p:sp>
      <p:pic>
        <p:nvPicPr>
          <p:cNvPr id="1032" name="Picture 8" descr="Phedre (Folio classique - Prescriptions): Amazon.co.uk: Racine, Jean:  9782070466665: Books">
            <a:extLst>
              <a:ext uri="{FF2B5EF4-FFF2-40B4-BE49-F238E27FC236}">
                <a16:creationId xmlns:a16="http://schemas.microsoft.com/office/drawing/2014/main" id="{4F5B7840-7144-9DF3-0148-ECF4FEBAC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200" y="0"/>
            <a:ext cx="4159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23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2C479-1135-EBE0-2E00-1DB538F1B84A}"/>
              </a:ext>
            </a:extLst>
          </p:cNvPr>
          <p:cNvSpPr>
            <a:spLocks noGrp="1"/>
          </p:cNvSpPr>
          <p:nvPr>
            <p:ph idx="1"/>
          </p:nvPr>
        </p:nvSpPr>
        <p:spPr/>
        <p:txBody>
          <a:bodyPr>
            <a:normAutofit lnSpcReduction="10000"/>
          </a:bodyPr>
          <a:lstStyle/>
          <a:p>
            <a:pPr marL="0" indent="0">
              <a:buNone/>
            </a:pPr>
            <a:r>
              <a:rPr lang="en-US" b="1" dirty="0"/>
              <a:t>Creative reflection in pairs</a:t>
            </a:r>
          </a:p>
          <a:p>
            <a:pPr marL="0" indent="0">
              <a:buNone/>
            </a:pPr>
            <a:endParaRPr lang="en-US" dirty="0"/>
          </a:p>
          <a:p>
            <a:pPr marL="0" indent="0">
              <a:buNone/>
            </a:pPr>
            <a:r>
              <a:rPr lang="en-US" dirty="0"/>
              <a:t>Discuss:</a:t>
            </a:r>
          </a:p>
          <a:p>
            <a:r>
              <a:rPr lang="en-US" dirty="0"/>
              <a:t>Three unities (action, time, place)</a:t>
            </a:r>
          </a:p>
          <a:p>
            <a:r>
              <a:rPr lang="en-US" i="1" dirty="0"/>
              <a:t>Vraisemblance</a:t>
            </a:r>
          </a:p>
          <a:p>
            <a:r>
              <a:rPr lang="en-US" i="1" dirty="0"/>
              <a:t>Bienséance</a:t>
            </a:r>
          </a:p>
          <a:p>
            <a:r>
              <a:rPr lang="en-US" i="1" dirty="0"/>
              <a:t>Grandeur</a:t>
            </a:r>
          </a:p>
          <a:p>
            <a:endParaRPr lang="en-US" dirty="0"/>
          </a:p>
          <a:p>
            <a:pPr marL="0" indent="0">
              <a:buNone/>
            </a:pPr>
            <a:r>
              <a:rPr lang="en-US" dirty="0"/>
              <a:t>To what extent are these useful for your own creative plot summary? </a:t>
            </a:r>
          </a:p>
          <a:p>
            <a:endParaRPr lang="en-US" dirty="0"/>
          </a:p>
          <a:p>
            <a:pPr marL="0" indent="0">
              <a:buNone/>
            </a:pPr>
            <a:r>
              <a:rPr lang="en-US" dirty="0"/>
              <a:t>How might you draw on these ideas in your reflective commentary? </a:t>
            </a:r>
          </a:p>
        </p:txBody>
      </p:sp>
      <p:pic>
        <p:nvPicPr>
          <p:cNvPr id="5122" name="Picture 2" descr="Phèdre (Racine) - Vicipaedia">
            <a:extLst>
              <a:ext uri="{FF2B5EF4-FFF2-40B4-BE49-F238E27FC236}">
                <a16:creationId xmlns:a16="http://schemas.microsoft.com/office/drawing/2014/main" id="{65037095-28D4-DD42-3119-35BD201D5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576" y="201624"/>
            <a:ext cx="3230282" cy="55208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86E94D-5DA8-53D3-FF81-1B0636032D7C}"/>
              </a:ext>
            </a:extLst>
          </p:cNvPr>
          <p:cNvSpPr txBox="1"/>
          <p:nvPr/>
        </p:nvSpPr>
        <p:spPr>
          <a:xfrm>
            <a:off x="7758953" y="5992297"/>
            <a:ext cx="4006225" cy="369332"/>
          </a:xfrm>
          <a:prstGeom prst="rect">
            <a:avLst/>
          </a:prstGeom>
          <a:noFill/>
        </p:spPr>
        <p:txBody>
          <a:bodyPr wrap="none" rtlCol="0">
            <a:spAutoFit/>
          </a:bodyPr>
          <a:lstStyle/>
          <a:p>
            <a:r>
              <a:rPr lang="en-GB" dirty="0">
                <a:latin typeface="Helvetica" pitchFamily="2" charset="0"/>
              </a:rPr>
              <a:t>‘</a:t>
            </a:r>
            <a:r>
              <a:rPr lang="en-GB" dirty="0" err="1">
                <a:latin typeface="Helvetica" pitchFamily="2" charset="0"/>
              </a:rPr>
              <a:t>Phèdre</a:t>
            </a:r>
            <a:r>
              <a:rPr lang="en-GB" dirty="0">
                <a:latin typeface="Helvetica" pitchFamily="2" charset="0"/>
              </a:rPr>
              <a:t>’, Catherine </a:t>
            </a:r>
            <a:r>
              <a:rPr lang="en-GB" dirty="0" err="1">
                <a:latin typeface="Helvetica" pitchFamily="2" charset="0"/>
              </a:rPr>
              <a:t>Joséphine</a:t>
            </a:r>
            <a:r>
              <a:rPr lang="en-GB" dirty="0">
                <a:latin typeface="Helvetica" pitchFamily="2" charset="0"/>
              </a:rPr>
              <a:t> (1802)</a:t>
            </a:r>
            <a:endParaRPr lang="en-US" dirty="0">
              <a:latin typeface="Helvetica" pitchFamily="2" charset="0"/>
            </a:endParaRPr>
          </a:p>
        </p:txBody>
      </p:sp>
    </p:spTree>
    <p:extLst>
      <p:ext uri="{BB962C8B-B14F-4D97-AF65-F5344CB8AC3E}">
        <p14:creationId xmlns:p14="http://schemas.microsoft.com/office/powerpoint/2010/main" val="117837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54DC2-5323-BDD4-31FD-6F843A31559B}"/>
              </a:ext>
            </a:extLst>
          </p:cNvPr>
          <p:cNvSpPr>
            <a:spLocks noGrp="1"/>
          </p:cNvSpPr>
          <p:nvPr>
            <p:ph idx="1"/>
          </p:nvPr>
        </p:nvSpPr>
        <p:spPr>
          <a:xfrm>
            <a:off x="522515" y="439387"/>
            <a:ext cx="6048406" cy="5737576"/>
          </a:xfrm>
        </p:spPr>
        <p:txBody>
          <a:bodyPr>
            <a:normAutofit/>
          </a:bodyPr>
          <a:lstStyle/>
          <a:p>
            <a:pPr marL="0" indent="0" algn="ctr">
              <a:buNone/>
            </a:pPr>
            <a:r>
              <a:rPr lang="en-US" b="1" dirty="0"/>
              <a:t>3. Jean Racine (1639–1699), playwright and royal historiographer </a:t>
            </a:r>
          </a:p>
          <a:p>
            <a:pPr marL="0" indent="0" algn="ctr">
              <a:buNone/>
            </a:pPr>
            <a:endParaRPr lang="en-US" dirty="0"/>
          </a:p>
          <a:p>
            <a:pPr marL="0" indent="0" algn="ctr">
              <a:buNone/>
            </a:pPr>
            <a:r>
              <a:rPr lang="en-US" i="1" dirty="0"/>
              <a:t>Andromaque</a:t>
            </a:r>
            <a:r>
              <a:rPr lang="en-US" dirty="0"/>
              <a:t> (1667–68); </a:t>
            </a:r>
            <a:r>
              <a:rPr lang="en-US" i="1" dirty="0"/>
              <a:t>Britannicus</a:t>
            </a:r>
            <a:r>
              <a:rPr lang="en-US" dirty="0"/>
              <a:t> (1669/1670); </a:t>
            </a:r>
            <a:r>
              <a:rPr lang="en-US" i="1" dirty="0" err="1"/>
              <a:t>Bérénice</a:t>
            </a:r>
            <a:r>
              <a:rPr lang="en-US" dirty="0"/>
              <a:t> (1670/1671); </a:t>
            </a:r>
            <a:r>
              <a:rPr lang="en-US" i="1" dirty="0" err="1"/>
              <a:t>Bajazet</a:t>
            </a:r>
            <a:r>
              <a:rPr lang="en-US" dirty="0"/>
              <a:t> (1672); </a:t>
            </a:r>
            <a:r>
              <a:rPr lang="en-US" i="1" dirty="0"/>
              <a:t>Mithridate</a:t>
            </a:r>
            <a:r>
              <a:rPr lang="en-US" dirty="0"/>
              <a:t> (1673); </a:t>
            </a:r>
            <a:r>
              <a:rPr lang="en-US" i="1" dirty="0" err="1"/>
              <a:t>Iphigénie</a:t>
            </a:r>
            <a:r>
              <a:rPr lang="en-US" dirty="0"/>
              <a:t> (1674); </a:t>
            </a:r>
            <a:r>
              <a:rPr lang="en-US" i="1" dirty="0" err="1"/>
              <a:t>Phèdre</a:t>
            </a:r>
            <a:r>
              <a:rPr lang="en-US" dirty="0"/>
              <a:t> (1677); </a:t>
            </a:r>
            <a:r>
              <a:rPr lang="en-US" i="1" dirty="0"/>
              <a:t>Esther</a:t>
            </a:r>
            <a:r>
              <a:rPr lang="en-US" dirty="0"/>
              <a:t> (1688–89); </a:t>
            </a:r>
            <a:r>
              <a:rPr lang="en-US" i="1" dirty="0" err="1"/>
              <a:t>Athalie</a:t>
            </a:r>
            <a:r>
              <a:rPr lang="en-US" dirty="0"/>
              <a:t> (1689–90)</a:t>
            </a:r>
          </a:p>
          <a:p>
            <a:pPr marL="0" indent="0" algn="ctr">
              <a:buNone/>
            </a:pPr>
            <a:endParaRPr lang="en-US" dirty="0"/>
          </a:p>
          <a:p>
            <a:pPr marL="0" indent="0" algn="ctr">
              <a:buNone/>
            </a:pPr>
            <a:r>
              <a:rPr lang="en-US" dirty="0"/>
              <a:t>Sources: historical, mythical, biblical</a:t>
            </a:r>
          </a:p>
          <a:p>
            <a:pPr marL="0" indent="0" algn="ctr">
              <a:lnSpc>
                <a:spcPct val="170000"/>
              </a:lnSpc>
              <a:buNone/>
            </a:pPr>
            <a:r>
              <a:rPr lang="en-US" dirty="0"/>
              <a:t>Break: Royal Historiographer </a:t>
            </a:r>
          </a:p>
          <a:p>
            <a:pPr marL="0" indent="0" algn="ctr">
              <a:buNone/>
            </a:pPr>
            <a:endParaRPr lang="en-US" dirty="0"/>
          </a:p>
        </p:txBody>
      </p:sp>
      <p:pic>
        <p:nvPicPr>
          <p:cNvPr id="6146" name="Picture 2" descr="Jean Racine | French dramatist | Britannica">
            <a:extLst>
              <a:ext uri="{FF2B5EF4-FFF2-40B4-BE49-F238E27FC236}">
                <a16:creationId xmlns:a16="http://schemas.microsoft.com/office/drawing/2014/main" id="{06DEBCCF-C6FF-EBD1-803A-2B3E7041C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270" y="853888"/>
            <a:ext cx="4877215" cy="515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D3A22-4BDC-DBB0-545B-F45D5FB9B7B2}"/>
              </a:ext>
            </a:extLst>
          </p:cNvPr>
          <p:cNvSpPr>
            <a:spLocks noGrp="1"/>
          </p:cNvSpPr>
          <p:nvPr>
            <p:ph idx="1"/>
          </p:nvPr>
        </p:nvSpPr>
        <p:spPr/>
        <p:txBody>
          <a:bodyPr>
            <a:normAutofit fontScale="92500" lnSpcReduction="10000"/>
          </a:bodyPr>
          <a:lstStyle/>
          <a:p>
            <a:pPr marL="0" indent="0" algn="ctr">
              <a:buNone/>
            </a:pPr>
            <a:r>
              <a:rPr lang="en-US" b="1" dirty="0"/>
              <a:t>Racine’s theatre </a:t>
            </a:r>
          </a:p>
          <a:p>
            <a:pPr marL="0" indent="0" algn="ctr">
              <a:buNone/>
            </a:pPr>
            <a:endParaRPr lang="en-US" dirty="0"/>
          </a:p>
          <a:p>
            <a:pPr marL="0" indent="0" algn="ctr">
              <a:buNone/>
            </a:pPr>
            <a:r>
              <a:rPr lang="en-US" dirty="0"/>
              <a:t>‘Flexible Aristotelianism’</a:t>
            </a:r>
          </a:p>
          <a:p>
            <a:pPr marL="0" indent="0" algn="ctr">
              <a:buNone/>
            </a:pPr>
            <a:r>
              <a:rPr lang="en-US" dirty="0"/>
              <a:t>Protagonists not wholly innocent or admirable</a:t>
            </a:r>
          </a:p>
          <a:p>
            <a:pPr marL="0" indent="0" algn="ctr">
              <a:buNone/>
            </a:pPr>
            <a:r>
              <a:rPr lang="en-US" dirty="0"/>
              <a:t>Contrast with the heroism, nobility, and self-sacrifice typical in Corneille</a:t>
            </a:r>
          </a:p>
          <a:p>
            <a:pPr marL="0" indent="0" algn="ctr">
              <a:buNone/>
            </a:pPr>
            <a:r>
              <a:rPr lang="en-US" dirty="0"/>
              <a:t>Downfall caused by error (</a:t>
            </a:r>
            <a:r>
              <a:rPr lang="en-US" i="1" dirty="0"/>
              <a:t>hamartia</a:t>
            </a:r>
            <a:r>
              <a:rPr lang="en-US" dirty="0"/>
              <a:t>), often due to passion (c.f. </a:t>
            </a:r>
            <a:r>
              <a:rPr lang="en-US" i="1" dirty="0" err="1"/>
              <a:t>galanterie</a:t>
            </a:r>
            <a:r>
              <a:rPr lang="en-US" dirty="0"/>
              <a:t>)</a:t>
            </a:r>
          </a:p>
          <a:p>
            <a:pPr marL="0" indent="0" algn="ctr">
              <a:buNone/>
            </a:pPr>
            <a:r>
              <a:rPr lang="en-US" dirty="0"/>
              <a:t>Tragic action=overdetermined</a:t>
            </a:r>
          </a:p>
          <a:p>
            <a:pPr marL="0" indent="0" algn="ctr">
              <a:buNone/>
            </a:pPr>
            <a:r>
              <a:rPr lang="en-US" i="1" dirty="0"/>
              <a:t>Peripeteia</a:t>
            </a:r>
            <a:r>
              <a:rPr lang="en-US" dirty="0"/>
              <a:t>/</a:t>
            </a:r>
            <a:r>
              <a:rPr lang="en-US" i="1" dirty="0"/>
              <a:t>anagnorisis</a:t>
            </a:r>
            <a:r>
              <a:rPr lang="en-US" dirty="0"/>
              <a:t> (often moral/psychological)</a:t>
            </a:r>
          </a:p>
          <a:p>
            <a:pPr marL="0" indent="0" algn="ctr">
              <a:buNone/>
            </a:pPr>
            <a:r>
              <a:rPr lang="en-US" dirty="0"/>
              <a:t>Preoccupation with guilt/past crimes </a:t>
            </a:r>
          </a:p>
          <a:p>
            <a:pPr marL="0" indent="0" algn="ctr">
              <a:buNone/>
            </a:pPr>
            <a:r>
              <a:rPr lang="en-US" dirty="0"/>
              <a:t>Morally ambiguous role of gods? </a:t>
            </a:r>
          </a:p>
          <a:p>
            <a:endParaRPr lang="en-US" dirty="0"/>
          </a:p>
        </p:txBody>
      </p:sp>
      <p:pic>
        <p:nvPicPr>
          <p:cNvPr id="7170" name="Picture 2" descr="Racine, Jean (1639–1699) - Phaedra">
            <a:extLst>
              <a:ext uri="{FF2B5EF4-FFF2-40B4-BE49-F238E27FC236}">
                <a16:creationId xmlns:a16="http://schemas.microsoft.com/office/drawing/2014/main" id="{BBB62642-757D-FAA3-297E-A2DD52B09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593" y="201704"/>
            <a:ext cx="3791112" cy="5217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A93716-4CE3-A036-DDEF-98100063C3F1}"/>
              </a:ext>
            </a:extLst>
          </p:cNvPr>
          <p:cNvSpPr txBox="1"/>
          <p:nvPr/>
        </p:nvSpPr>
        <p:spPr>
          <a:xfrm>
            <a:off x="7229593" y="5992297"/>
            <a:ext cx="4378122" cy="369332"/>
          </a:xfrm>
          <a:prstGeom prst="rect">
            <a:avLst/>
          </a:prstGeom>
          <a:noFill/>
        </p:spPr>
        <p:txBody>
          <a:bodyPr wrap="none" rtlCol="0">
            <a:spAutoFit/>
          </a:bodyPr>
          <a:lstStyle/>
          <a:p>
            <a:r>
              <a:rPr lang="en-US" dirty="0">
                <a:latin typeface="Helvetica" pitchFamily="2" charset="0"/>
              </a:rPr>
              <a:t>Sarah Bernhardt as </a:t>
            </a:r>
            <a:r>
              <a:rPr lang="en-US" dirty="0" err="1">
                <a:latin typeface="Helvetica" pitchFamily="2" charset="0"/>
              </a:rPr>
              <a:t>Phèdre</a:t>
            </a:r>
            <a:r>
              <a:rPr lang="en-US" dirty="0">
                <a:latin typeface="Helvetica" pitchFamily="2" charset="0"/>
              </a:rPr>
              <a:t>, 19</a:t>
            </a:r>
            <a:r>
              <a:rPr lang="en-US" baseline="30000" dirty="0">
                <a:latin typeface="Helvetica" pitchFamily="2" charset="0"/>
              </a:rPr>
              <a:t>th</a:t>
            </a:r>
            <a:r>
              <a:rPr lang="en-US" dirty="0">
                <a:latin typeface="Helvetica" pitchFamily="2" charset="0"/>
              </a:rPr>
              <a:t> Century</a:t>
            </a:r>
          </a:p>
        </p:txBody>
      </p:sp>
    </p:spTree>
    <p:extLst>
      <p:ext uri="{BB962C8B-B14F-4D97-AF65-F5344CB8AC3E}">
        <p14:creationId xmlns:p14="http://schemas.microsoft.com/office/powerpoint/2010/main" val="19324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6A596A-14DE-53C1-0455-A1081D9E145B}"/>
              </a:ext>
            </a:extLst>
          </p:cNvPr>
          <p:cNvSpPr>
            <a:spLocks noGrp="1"/>
          </p:cNvSpPr>
          <p:nvPr>
            <p:ph idx="1"/>
          </p:nvPr>
        </p:nvSpPr>
        <p:spPr/>
        <p:txBody>
          <a:bodyPr>
            <a:normAutofit lnSpcReduction="10000"/>
          </a:bodyPr>
          <a:lstStyle/>
          <a:p>
            <a:pPr marL="0" indent="0">
              <a:buNone/>
            </a:pPr>
            <a:r>
              <a:rPr lang="en-US" b="1" i="1" dirty="0" err="1"/>
              <a:t>Phèdre</a:t>
            </a:r>
            <a:r>
              <a:rPr lang="en-US" b="1" i="1" dirty="0"/>
              <a:t> [et Hippolyte] </a:t>
            </a:r>
            <a:r>
              <a:rPr lang="en-US" b="1" dirty="0"/>
              <a:t>(</a:t>
            </a:r>
            <a:r>
              <a:rPr lang="en-US" b="1" i="1" dirty="0"/>
              <a:t>Phaedra</a:t>
            </a:r>
            <a:r>
              <a:rPr lang="en-US" b="1" dirty="0"/>
              <a:t>) (1677) </a:t>
            </a:r>
            <a:endParaRPr lang="en-US" b="1" i="1" dirty="0"/>
          </a:p>
          <a:p>
            <a:pPr marL="0" indent="0">
              <a:buNone/>
            </a:pPr>
            <a:endParaRPr lang="en-US" i="1" dirty="0"/>
          </a:p>
          <a:p>
            <a:pPr marL="0" indent="0">
              <a:buNone/>
            </a:pPr>
            <a:r>
              <a:rPr lang="en-US" dirty="0"/>
              <a:t>Some previous versions:</a:t>
            </a:r>
          </a:p>
          <a:p>
            <a:pPr marL="0" indent="0">
              <a:buNone/>
            </a:pPr>
            <a:r>
              <a:rPr lang="en-US" dirty="0"/>
              <a:t>Euripides, </a:t>
            </a:r>
            <a:r>
              <a:rPr lang="en-US" i="1" dirty="0"/>
              <a:t>Hippolytus</a:t>
            </a:r>
            <a:r>
              <a:rPr lang="en-US" dirty="0"/>
              <a:t> (428 BC)</a:t>
            </a:r>
          </a:p>
          <a:p>
            <a:pPr marL="0" indent="0">
              <a:buNone/>
            </a:pPr>
            <a:r>
              <a:rPr lang="en-US" dirty="0"/>
              <a:t>Seneca, </a:t>
            </a:r>
            <a:r>
              <a:rPr lang="en-US" i="1" dirty="0"/>
              <a:t>Phaedra </a:t>
            </a:r>
            <a:r>
              <a:rPr lang="en-US" dirty="0"/>
              <a:t>(before 54 AD)</a:t>
            </a:r>
          </a:p>
          <a:p>
            <a:pPr marL="0" indent="0">
              <a:buNone/>
            </a:pPr>
            <a:r>
              <a:rPr lang="en-US" dirty="0"/>
              <a:t>Robert Garnier, </a:t>
            </a:r>
            <a:r>
              <a:rPr lang="en-US" i="1" dirty="0"/>
              <a:t>Hippolyte </a:t>
            </a:r>
            <a:r>
              <a:rPr lang="en-US" dirty="0"/>
              <a:t>(1573)</a:t>
            </a:r>
          </a:p>
          <a:p>
            <a:pPr marL="0" indent="0">
              <a:buNone/>
            </a:pPr>
            <a:r>
              <a:rPr lang="en-US" dirty="0"/>
              <a:t>Gabriel Gilbert, </a:t>
            </a:r>
            <a:r>
              <a:rPr lang="en-US" i="1" dirty="0"/>
              <a:t>Hippolyte </a:t>
            </a:r>
            <a:r>
              <a:rPr lang="en-US" dirty="0"/>
              <a:t>(1646)</a:t>
            </a:r>
          </a:p>
          <a:p>
            <a:pPr marL="0" indent="0">
              <a:buNone/>
            </a:pPr>
            <a:r>
              <a:rPr lang="en-US" dirty="0"/>
              <a:t>Nicolas </a:t>
            </a:r>
            <a:r>
              <a:rPr lang="en-US" dirty="0" err="1"/>
              <a:t>Pradon</a:t>
            </a:r>
            <a:r>
              <a:rPr lang="en-US" dirty="0"/>
              <a:t>, </a:t>
            </a:r>
            <a:r>
              <a:rPr lang="en-US" i="1" dirty="0" err="1"/>
              <a:t>Phèdre</a:t>
            </a:r>
            <a:r>
              <a:rPr lang="en-US" i="1" dirty="0"/>
              <a:t> et Hippolyte </a:t>
            </a:r>
            <a:r>
              <a:rPr lang="en-US" dirty="0"/>
              <a:t>(1677!) </a:t>
            </a:r>
          </a:p>
          <a:p>
            <a:pPr marL="0" indent="0">
              <a:buNone/>
            </a:pPr>
            <a:r>
              <a:rPr lang="en-US" dirty="0"/>
              <a:t> </a:t>
            </a:r>
          </a:p>
          <a:p>
            <a:pPr marL="0" indent="0">
              <a:buNone/>
            </a:pPr>
            <a:r>
              <a:rPr lang="en-US" i="1" dirty="0"/>
              <a:t>Phaedra</a:t>
            </a:r>
            <a:r>
              <a:rPr lang="en-US" dirty="0"/>
              <a:t> is the last of Racine’s ‘profane’ tragedies (not using religious material)</a:t>
            </a:r>
          </a:p>
        </p:txBody>
      </p:sp>
      <p:pic>
        <p:nvPicPr>
          <p:cNvPr id="8194" name="Picture 2" descr="Euripides | Greek dramatist | Britannica">
            <a:extLst>
              <a:ext uri="{FF2B5EF4-FFF2-40B4-BE49-F238E27FC236}">
                <a16:creationId xmlns:a16="http://schemas.microsoft.com/office/drawing/2014/main" id="{A2581E99-9FF2-7A95-2A04-2172D9FD7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3208" y="605117"/>
            <a:ext cx="2718323" cy="4182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A1CD23-AC9F-B961-C7F1-90C36B81DC28}"/>
              </a:ext>
            </a:extLst>
          </p:cNvPr>
          <p:cNvSpPr txBox="1"/>
          <p:nvPr/>
        </p:nvSpPr>
        <p:spPr>
          <a:xfrm>
            <a:off x="7973208" y="5405718"/>
            <a:ext cx="3044423" cy="369332"/>
          </a:xfrm>
          <a:prstGeom prst="rect">
            <a:avLst/>
          </a:prstGeom>
          <a:noFill/>
        </p:spPr>
        <p:txBody>
          <a:bodyPr wrap="none" rtlCol="0">
            <a:spAutoFit/>
          </a:bodyPr>
          <a:lstStyle/>
          <a:p>
            <a:r>
              <a:rPr lang="en-US" dirty="0">
                <a:latin typeface="Helvetica" pitchFamily="2" charset="0"/>
              </a:rPr>
              <a:t>Euripides c. 480 – c. 406 BC</a:t>
            </a:r>
          </a:p>
        </p:txBody>
      </p:sp>
    </p:spTree>
    <p:extLst>
      <p:ext uri="{BB962C8B-B14F-4D97-AF65-F5344CB8AC3E}">
        <p14:creationId xmlns:p14="http://schemas.microsoft.com/office/powerpoint/2010/main" val="135154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D39050-6DAF-FBA7-AA1B-62C3E8F2714C}"/>
              </a:ext>
            </a:extLst>
          </p:cNvPr>
          <p:cNvSpPr>
            <a:spLocks noGrp="1"/>
          </p:cNvSpPr>
          <p:nvPr>
            <p:ph idx="1"/>
          </p:nvPr>
        </p:nvSpPr>
        <p:spPr>
          <a:xfrm>
            <a:off x="145997" y="560212"/>
            <a:ext cx="5573486" cy="5737576"/>
          </a:xfrm>
        </p:spPr>
        <p:txBody>
          <a:bodyPr/>
          <a:lstStyle/>
          <a:p>
            <a:pPr marL="0" indent="0">
              <a:buNone/>
            </a:pPr>
            <a:r>
              <a:rPr lang="en-US" b="1" dirty="0"/>
              <a:t>The tragic action </a:t>
            </a:r>
          </a:p>
          <a:p>
            <a:pPr marL="0" indent="0">
              <a:buNone/>
            </a:pPr>
            <a:endParaRPr lang="en-US" dirty="0"/>
          </a:p>
          <a:p>
            <a:pPr marL="0" indent="0">
              <a:buNone/>
            </a:pPr>
            <a:r>
              <a:rPr lang="en-US" dirty="0"/>
              <a:t>Unity of place: </a:t>
            </a:r>
            <a:r>
              <a:rPr lang="en-US" dirty="0" err="1"/>
              <a:t>Troezene</a:t>
            </a:r>
            <a:r>
              <a:rPr lang="en-US" dirty="0"/>
              <a:t> palace</a:t>
            </a:r>
          </a:p>
          <a:p>
            <a:pPr marL="0" indent="0">
              <a:buNone/>
            </a:pPr>
            <a:r>
              <a:rPr lang="en-US" dirty="0"/>
              <a:t>Unity of time: &lt; 1 day  </a:t>
            </a:r>
          </a:p>
          <a:p>
            <a:pPr marL="0" indent="0">
              <a:buNone/>
            </a:pPr>
            <a:endParaRPr lang="en-US" dirty="0"/>
          </a:p>
          <a:p>
            <a:pPr marL="0" indent="0">
              <a:buNone/>
            </a:pPr>
            <a:r>
              <a:rPr lang="en-US" dirty="0"/>
              <a:t>The tragic action: </a:t>
            </a:r>
          </a:p>
          <a:p>
            <a:r>
              <a:rPr lang="en-US" dirty="0"/>
              <a:t>Absent Theseus</a:t>
            </a:r>
          </a:p>
          <a:p>
            <a:r>
              <a:rPr lang="en-US" dirty="0"/>
              <a:t>Phaedra &gt; Hippolytus </a:t>
            </a:r>
          </a:p>
          <a:p>
            <a:r>
              <a:rPr lang="en-US" dirty="0"/>
              <a:t>Hippolytus &gt; Aricia</a:t>
            </a:r>
          </a:p>
          <a:p>
            <a:r>
              <a:rPr lang="en-US" dirty="0"/>
              <a:t>Theseus returns  </a:t>
            </a:r>
          </a:p>
          <a:p>
            <a:endParaRPr lang="en-US" dirty="0"/>
          </a:p>
        </p:txBody>
      </p:sp>
      <p:pic>
        <p:nvPicPr>
          <p:cNvPr id="4" name="Picture 3">
            <a:extLst>
              <a:ext uri="{FF2B5EF4-FFF2-40B4-BE49-F238E27FC236}">
                <a16:creationId xmlns:a16="http://schemas.microsoft.com/office/drawing/2014/main" id="{66A19BD9-DA76-12AC-8338-D02661CD25C8}"/>
              </a:ext>
            </a:extLst>
          </p:cNvPr>
          <p:cNvPicPr>
            <a:picLocks noChangeAspect="1"/>
          </p:cNvPicPr>
          <p:nvPr/>
        </p:nvPicPr>
        <p:blipFill>
          <a:blip r:embed="rId2"/>
          <a:stretch>
            <a:fillRect/>
          </a:stretch>
        </p:blipFill>
        <p:spPr>
          <a:xfrm>
            <a:off x="5694939" y="900952"/>
            <a:ext cx="5974545" cy="4332941"/>
          </a:xfrm>
          <a:prstGeom prst="rect">
            <a:avLst/>
          </a:prstGeom>
        </p:spPr>
      </p:pic>
      <p:sp>
        <p:nvSpPr>
          <p:cNvPr id="5" name="TextBox 4">
            <a:extLst>
              <a:ext uri="{FF2B5EF4-FFF2-40B4-BE49-F238E27FC236}">
                <a16:creationId xmlns:a16="http://schemas.microsoft.com/office/drawing/2014/main" id="{4EC29CB7-4BAD-8A11-839F-7E2D7228A223}"/>
              </a:ext>
            </a:extLst>
          </p:cNvPr>
          <p:cNvSpPr txBox="1"/>
          <p:nvPr/>
        </p:nvSpPr>
        <p:spPr>
          <a:xfrm>
            <a:off x="6138635" y="5992297"/>
            <a:ext cx="5397375" cy="369332"/>
          </a:xfrm>
          <a:prstGeom prst="rect">
            <a:avLst/>
          </a:prstGeom>
          <a:noFill/>
        </p:spPr>
        <p:txBody>
          <a:bodyPr wrap="none" rtlCol="0">
            <a:spAutoFit/>
          </a:bodyPr>
          <a:lstStyle/>
          <a:p>
            <a:r>
              <a:rPr lang="en-US" dirty="0"/>
              <a:t>‘Phaedra and Hippolytus’, Pierre-Narcisse </a:t>
            </a:r>
            <a:r>
              <a:rPr lang="en-US" dirty="0" err="1"/>
              <a:t>Guérin</a:t>
            </a:r>
            <a:r>
              <a:rPr lang="en-US" dirty="0"/>
              <a:t> (1802)</a:t>
            </a:r>
          </a:p>
        </p:txBody>
      </p:sp>
    </p:spTree>
    <p:extLst>
      <p:ext uri="{BB962C8B-B14F-4D97-AF65-F5344CB8AC3E}">
        <p14:creationId xmlns:p14="http://schemas.microsoft.com/office/powerpoint/2010/main" val="3784032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9AFC3-C5BA-06CD-7C6C-C4299137932E}"/>
              </a:ext>
            </a:extLst>
          </p:cNvPr>
          <p:cNvSpPr>
            <a:spLocks noGrp="1"/>
          </p:cNvSpPr>
          <p:nvPr>
            <p:ph idx="1"/>
          </p:nvPr>
        </p:nvSpPr>
        <p:spPr>
          <a:xfrm>
            <a:off x="522515" y="439387"/>
            <a:ext cx="10383050" cy="5737576"/>
          </a:xfrm>
        </p:spPr>
        <p:txBody>
          <a:bodyPr>
            <a:normAutofit fontScale="92500" lnSpcReduction="20000"/>
          </a:bodyPr>
          <a:lstStyle/>
          <a:p>
            <a:pPr marL="0" indent="0">
              <a:buNone/>
            </a:pPr>
            <a:r>
              <a:rPr lang="en-US" b="1" dirty="0"/>
              <a:t>Poetics/verse form </a:t>
            </a:r>
          </a:p>
          <a:p>
            <a:pPr marL="0" indent="0">
              <a:buNone/>
            </a:pPr>
            <a:endParaRPr lang="en-US" dirty="0"/>
          </a:p>
          <a:p>
            <a:pPr marL="0" indent="0">
              <a:buNone/>
            </a:pPr>
            <a:r>
              <a:rPr lang="en-US" dirty="0"/>
              <a:t>Alexandrines (In its most ‘classical’ form: 12 syllable rhyming couplets with a caesura and stress at the sixth syllable; i.e. the middle of the line)</a:t>
            </a:r>
          </a:p>
          <a:p>
            <a:pPr marL="0" indent="0">
              <a:buNone/>
            </a:pPr>
            <a:endParaRPr lang="en-US" i="1" dirty="0"/>
          </a:p>
          <a:p>
            <a:pPr marL="0" indent="0">
              <a:buNone/>
            </a:pPr>
            <a:r>
              <a:rPr lang="en-US" i="1" dirty="0"/>
              <a:t>Hippolyte</a:t>
            </a:r>
          </a:p>
          <a:p>
            <a:pPr marL="0" indent="0">
              <a:buNone/>
            </a:pPr>
            <a:r>
              <a:rPr lang="en-US" dirty="0"/>
              <a:t>‘Le </a:t>
            </a:r>
            <a:r>
              <a:rPr lang="en-US" dirty="0" err="1"/>
              <a:t>dessein</a:t>
            </a:r>
            <a:r>
              <a:rPr lang="en-US" dirty="0"/>
              <a:t> </a:t>
            </a:r>
            <a:r>
              <a:rPr lang="en-US" dirty="0" err="1"/>
              <a:t>en</a:t>
            </a:r>
            <a:r>
              <a:rPr lang="en-US" dirty="0"/>
              <a:t> </a:t>
            </a:r>
            <a:r>
              <a:rPr lang="en-US" dirty="0" err="1"/>
              <a:t>est</a:t>
            </a:r>
            <a:r>
              <a:rPr lang="en-US" dirty="0"/>
              <a:t> pris : je pars, </a:t>
            </a:r>
            <a:r>
              <a:rPr lang="en-US" dirty="0" err="1"/>
              <a:t>cher</a:t>
            </a:r>
            <a:r>
              <a:rPr lang="en-US" dirty="0"/>
              <a:t> </a:t>
            </a:r>
            <a:r>
              <a:rPr lang="en-US" dirty="0" err="1"/>
              <a:t>Théramène</a:t>
            </a:r>
            <a:r>
              <a:rPr lang="en-US" dirty="0"/>
              <a:t>,</a:t>
            </a:r>
          </a:p>
          <a:p>
            <a:pPr marL="0" indent="0">
              <a:buNone/>
            </a:pPr>
            <a:r>
              <a:rPr lang="en-US" dirty="0"/>
              <a:t>Et </a:t>
            </a:r>
            <a:r>
              <a:rPr lang="en-US" dirty="0" err="1"/>
              <a:t>quitte</a:t>
            </a:r>
            <a:r>
              <a:rPr lang="en-US" dirty="0"/>
              <a:t> le séjour de </a:t>
            </a:r>
            <a:r>
              <a:rPr lang="en-US" dirty="0" err="1"/>
              <a:t>l’aimable</a:t>
            </a:r>
            <a:r>
              <a:rPr lang="en-US" dirty="0"/>
              <a:t> </a:t>
            </a:r>
            <a:r>
              <a:rPr lang="en-US" dirty="0" err="1"/>
              <a:t>Trézène</a:t>
            </a:r>
            <a:r>
              <a:rPr lang="en-US" dirty="0"/>
              <a:t>.</a:t>
            </a:r>
          </a:p>
          <a:p>
            <a:pPr marL="0" indent="0">
              <a:buNone/>
            </a:pPr>
            <a:r>
              <a:rPr lang="en-US" dirty="0"/>
              <a:t>Dans le doute </a:t>
            </a:r>
            <a:r>
              <a:rPr lang="en-US" dirty="0" err="1"/>
              <a:t>mortel</a:t>
            </a:r>
            <a:r>
              <a:rPr lang="en-US" dirty="0"/>
              <a:t> </a:t>
            </a:r>
            <a:r>
              <a:rPr lang="en-US" dirty="0" err="1"/>
              <a:t>dont</a:t>
            </a:r>
            <a:r>
              <a:rPr lang="en-US" dirty="0"/>
              <a:t> je suis </a:t>
            </a:r>
            <a:r>
              <a:rPr lang="en-US" dirty="0" err="1"/>
              <a:t>agité</a:t>
            </a:r>
            <a:r>
              <a:rPr lang="en-US" dirty="0"/>
              <a:t>,</a:t>
            </a:r>
          </a:p>
          <a:p>
            <a:pPr marL="0" indent="0">
              <a:buNone/>
            </a:pPr>
            <a:r>
              <a:rPr lang="en-US" dirty="0"/>
              <a:t>Je commence </a:t>
            </a:r>
            <a:r>
              <a:rPr lang="en-US" dirty="0" err="1"/>
              <a:t>à</a:t>
            </a:r>
            <a:r>
              <a:rPr lang="en-US" dirty="0"/>
              <a:t> </a:t>
            </a:r>
            <a:r>
              <a:rPr lang="en-US" dirty="0" err="1"/>
              <a:t>rougir</a:t>
            </a:r>
            <a:r>
              <a:rPr lang="en-US" dirty="0"/>
              <a:t> de </a:t>
            </a:r>
            <a:r>
              <a:rPr lang="en-US" dirty="0" err="1"/>
              <a:t>mon</a:t>
            </a:r>
            <a:r>
              <a:rPr lang="en-US" dirty="0"/>
              <a:t> </a:t>
            </a:r>
            <a:r>
              <a:rPr lang="en-US" dirty="0" err="1"/>
              <a:t>oisiveté</a:t>
            </a:r>
            <a:r>
              <a:rPr lang="en-US" dirty="0"/>
              <a:t>’ </a:t>
            </a:r>
          </a:p>
          <a:p>
            <a:pPr marL="0" indent="0">
              <a:buNone/>
            </a:pPr>
            <a:endParaRPr lang="en-US" dirty="0"/>
          </a:p>
          <a:p>
            <a:pPr marL="0" indent="0">
              <a:buNone/>
            </a:pPr>
            <a:r>
              <a:rPr lang="en-US" dirty="0"/>
              <a:t>[It is decided. I will go from here,</a:t>
            </a:r>
          </a:p>
          <a:p>
            <a:pPr marL="0" indent="0">
              <a:buNone/>
            </a:pPr>
            <a:r>
              <a:rPr lang="en-US" dirty="0"/>
              <a:t>Leave this agreeable shore, </a:t>
            </a:r>
            <a:r>
              <a:rPr lang="en-US" dirty="0" err="1"/>
              <a:t>Theramenes</a:t>
            </a:r>
            <a:r>
              <a:rPr lang="en-US" dirty="0"/>
              <a:t>,</a:t>
            </a:r>
          </a:p>
          <a:p>
            <a:pPr marL="0" indent="0">
              <a:buNone/>
            </a:pPr>
            <a:r>
              <a:rPr lang="en-US" dirty="0"/>
              <a:t>And leave </a:t>
            </a:r>
            <a:r>
              <a:rPr lang="en-US" dirty="0" err="1"/>
              <a:t>Troezene</a:t>
            </a:r>
            <a:r>
              <a:rPr lang="en-US" dirty="0"/>
              <a:t>. With everything in doubt</a:t>
            </a:r>
          </a:p>
          <a:p>
            <a:pPr marL="0" indent="0">
              <a:buNone/>
            </a:pPr>
            <a:r>
              <a:rPr lang="en-US" dirty="0"/>
              <a:t>I am ashamed to be doing nothing.]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9142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2329F9-D000-C5B2-3C57-232FA5023AB5}"/>
              </a:ext>
            </a:extLst>
          </p:cNvPr>
          <p:cNvSpPr>
            <a:spLocks noGrp="1"/>
          </p:cNvSpPr>
          <p:nvPr>
            <p:ph idx="1"/>
          </p:nvPr>
        </p:nvSpPr>
        <p:spPr>
          <a:xfrm>
            <a:off x="522514" y="439387"/>
            <a:ext cx="11146971" cy="5737576"/>
          </a:xfrm>
        </p:spPr>
        <p:txBody>
          <a:bodyPr/>
          <a:lstStyle/>
          <a:p>
            <a:pPr marL="0" indent="0">
              <a:buNone/>
            </a:pPr>
            <a:r>
              <a:rPr lang="en-US" b="1" dirty="0"/>
              <a:t>Close reading 1: Racine’s preface to </a:t>
            </a:r>
            <a:r>
              <a:rPr lang="en-US" b="1" i="1" dirty="0"/>
              <a:t>Phaedra </a:t>
            </a:r>
          </a:p>
          <a:p>
            <a:pPr marL="0" indent="0">
              <a:buNone/>
            </a:pPr>
            <a:endParaRPr lang="en-US" i="1" dirty="0"/>
          </a:p>
          <a:p>
            <a:pPr marL="0" indent="0">
              <a:buNone/>
            </a:pPr>
            <a:r>
              <a:rPr lang="en-US" dirty="0"/>
              <a:t>Questions for discussion </a:t>
            </a:r>
          </a:p>
          <a:p>
            <a:r>
              <a:rPr lang="en-US" dirty="0"/>
              <a:t>Why write a preface? </a:t>
            </a:r>
          </a:p>
          <a:p>
            <a:r>
              <a:rPr lang="en-US" dirty="0"/>
              <a:t>What does Racine say about Euripides/Aristotle? </a:t>
            </a:r>
          </a:p>
          <a:p>
            <a:r>
              <a:rPr lang="en-US" dirty="0"/>
              <a:t>How does Racine characterize the character of </a:t>
            </a:r>
            <a:r>
              <a:rPr lang="en-US" dirty="0" err="1"/>
              <a:t>Phèdre</a:t>
            </a:r>
            <a:r>
              <a:rPr lang="en-US" dirty="0"/>
              <a:t> in the preface?</a:t>
            </a:r>
          </a:p>
          <a:p>
            <a:r>
              <a:rPr lang="en-US" dirty="0"/>
              <a:t>Why does Racine say he removed </a:t>
            </a:r>
            <a:r>
              <a:rPr lang="en-US" dirty="0" err="1"/>
              <a:t>Phèdre’s</a:t>
            </a:r>
            <a:r>
              <a:rPr lang="en-US" dirty="0"/>
              <a:t> ‘calumny’ to give it to Oenone?</a:t>
            </a:r>
          </a:p>
          <a:p>
            <a:r>
              <a:rPr lang="en-US" dirty="0"/>
              <a:t>Towards the end of the preface, what does Racine say about the value of the play, and of tragedy in general? </a:t>
            </a:r>
          </a:p>
        </p:txBody>
      </p:sp>
    </p:spTree>
    <p:extLst>
      <p:ext uri="{BB962C8B-B14F-4D97-AF65-F5344CB8AC3E}">
        <p14:creationId xmlns:p14="http://schemas.microsoft.com/office/powerpoint/2010/main" val="3769598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855B63-5BF1-A0AD-2444-4094D79C3E6D}"/>
              </a:ext>
            </a:extLst>
          </p:cNvPr>
          <p:cNvSpPr>
            <a:spLocks noGrp="1"/>
          </p:cNvSpPr>
          <p:nvPr>
            <p:ph idx="1"/>
          </p:nvPr>
        </p:nvSpPr>
        <p:spPr>
          <a:xfrm>
            <a:off x="522515" y="439387"/>
            <a:ext cx="11030856" cy="5737576"/>
          </a:xfrm>
        </p:spPr>
        <p:txBody>
          <a:bodyPr/>
          <a:lstStyle/>
          <a:p>
            <a:pPr marL="0" indent="0">
              <a:buNone/>
            </a:pPr>
            <a:r>
              <a:rPr lang="en-US" b="1" dirty="0"/>
              <a:t>Close reading 2: Act 1, Scenes I and II: Hippolytus and </a:t>
            </a:r>
            <a:r>
              <a:rPr lang="en-US" b="1" dirty="0" err="1"/>
              <a:t>Theramenes</a:t>
            </a:r>
            <a:endParaRPr lang="en-US" dirty="0"/>
          </a:p>
          <a:p>
            <a:pPr marL="0" indent="0">
              <a:buNone/>
            </a:pPr>
            <a:endParaRPr lang="en-US" b="1" dirty="0"/>
          </a:p>
          <a:p>
            <a:pPr marL="0" indent="0">
              <a:buNone/>
            </a:pPr>
            <a:r>
              <a:rPr lang="en-US" u="sng" dirty="0"/>
              <a:t>Questions for discussion </a:t>
            </a:r>
          </a:p>
          <a:p>
            <a:r>
              <a:rPr lang="en-US" dirty="0"/>
              <a:t>Why does Hippolytus want to leave </a:t>
            </a:r>
            <a:r>
              <a:rPr lang="en-US" dirty="0" err="1"/>
              <a:t>Troezene</a:t>
            </a:r>
            <a:r>
              <a:rPr lang="en-US" dirty="0"/>
              <a:t>? </a:t>
            </a:r>
          </a:p>
          <a:p>
            <a:r>
              <a:rPr lang="en-US" dirty="0"/>
              <a:t>What does the opening scene tell us about Theseus? </a:t>
            </a:r>
          </a:p>
          <a:p>
            <a:r>
              <a:rPr lang="en-US" dirty="0"/>
              <a:t>What creates dramatic tension/interest in the first scene? </a:t>
            </a:r>
          </a:p>
          <a:p>
            <a:r>
              <a:rPr lang="en-US" dirty="0"/>
              <a:t>How does Hippolytus communicate what is bothering him? </a:t>
            </a:r>
          </a:p>
          <a:p>
            <a:r>
              <a:rPr lang="en-US" dirty="0"/>
              <a:t>How would you characterize the relationship between Hippolytus and </a:t>
            </a:r>
            <a:r>
              <a:rPr lang="en-US" dirty="0" err="1"/>
              <a:t>Theramenes</a:t>
            </a:r>
            <a:r>
              <a:rPr lang="en-US" dirty="0"/>
              <a:t>? </a:t>
            </a:r>
          </a:p>
          <a:p>
            <a:r>
              <a:rPr lang="en-US" dirty="0"/>
              <a:t>Which themes are evoked in this scene?</a:t>
            </a:r>
          </a:p>
          <a:p>
            <a:r>
              <a:rPr lang="en-US" dirty="0"/>
              <a:t>Why did Racine choose to start the play in this way?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20290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34F4B-B493-EDE7-11C7-55C4CC159EFA}"/>
              </a:ext>
            </a:extLst>
          </p:cNvPr>
          <p:cNvSpPr>
            <a:spLocks noGrp="1"/>
          </p:cNvSpPr>
          <p:nvPr>
            <p:ph idx="1"/>
          </p:nvPr>
        </p:nvSpPr>
        <p:spPr>
          <a:xfrm>
            <a:off x="522515" y="439387"/>
            <a:ext cx="10522856" cy="5737576"/>
          </a:xfrm>
        </p:spPr>
        <p:txBody>
          <a:bodyPr/>
          <a:lstStyle/>
          <a:p>
            <a:pPr marL="0" indent="0">
              <a:buNone/>
            </a:pPr>
            <a:r>
              <a:rPr lang="en-US" b="1" dirty="0"/>
              <a:t>Close reading 3: Act 1, Scene III, Phaedra and Oenone</a:t>
            </a:r>
            <a:endParaRPr lang="en-US" dirty="0"/>
          </a:p>
          <a:p>
            <a:pPr marL="0" indent="0">
              <a:buNone/>
            </a:pPr>
            <a:endParaRPr lang="en-US" b="1" dirty="0"/>
          </a:p>
          <a:p>
            <a:pPr marL="0" indent="0">
              <a:buNone/>
            </a:pPr>
            <a:r>
              <a:rPr lang="en-US" u="sng" dirty="0"/>
              <a:t>Questions for discussion </a:t>
            </a:r>
          </a:p>
          <a:p>
            <a:r>
              <a:rPr lang="en-US" dirty="0"/>
              <a:t>Why is </a:t>
            </a:r>
            <a:r>
              <a:rPr lang="en-US" dirty="0" err="1"/>
              <a:t>Phèdre</a:t>
            </a:r>
            <a:r>
              <a:rPr lang="en-US" dirty="0"/>
              <a:t> distressed? </a:t>
            </a:r>
          </a:p>
          <a:p>
            <a:r>
              <a:rPr lang="en-US" dirty="0"/>
              <a:t>How is this distress evoked (imagery, rhetorical devices etc.)? </a:t>
            </a:r>
          </a:p>
          <a:p>
            <a:r>
              <a:rPr lang="en-US" dirty="0"/>
              <a:t>How would you characterize the relationship between </a:t>
            </a:r>
            <a:r>
              <a:rPr lang="en-US" dirty="0" err="1"/>
              <a:t>Phèdre</a:t>
            </a:r>
            <a:r>
              <a:rPr lang="en-US" dirty="0"/>
              <a:t> and Oenone? </a:t>
            </a:r>
          </a:p>
          <a:p>
            <a:r>
              <a:rPr lang="en-US" dirty="0"/>
              <a:t>How, if at all, does this scene resonate with the opening scene involving Hippolytus and </a:t>
            </a:r>
            <a:r>
              <a:rPr lang="en-US" dirty="0" err="1"/>
              <a:t>Theramenes</a:t>
            </a:r>
            <a:r>
              <a:rPr lang="en-US" dirty="0"/>
              <a:t>? </a:t>
            </a:r>
          </a:p>
        </p:txBody>
      </p:sp>
    </p:spTree>
    <p:extLst>
      <p:ext uri="{BB962C8B-B14F-4D97-AF65-F5344CB8AC3E}">
        <p14:creationId xmlns:p14="http://schemas.microsoft.com/office/powerpoint/2010/main" val="378097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00CAD-FD9A-854A-7152-C7A9D017E798}"/>
              </a:ext>
            </a:extLst>
          </p:cNvPr>
          <p:cNvSpPr>
            <a:spLocks noGrp="1"/>
          </p:cNvSpPr>
          <p:nvPr>
            <p:ph idx="1"/>
          </p:nvPr>
        </p:nvSpPr>
        <p:spPr/>
        <p:txBody>
          <a:bodyPr/>
          <a:lstStyle/>
          <a:p>
            <a:pPr marL="0" indent="0">
              <a:buNone/>
            </a:pPr>
            <a:r>
              <a:rPr lang="en-US" b="1" dirty="0"/>
              <a:t>For next week</a:t>
            </a:r>
          </a:p>
          <a:p>
            <a:pPr marL="0" indent="0">
              <a:buNone/>
            </a:pPr>
            <a:endParaRPr lang="en-US" dirty="0"/>
          </a:p>
          <a:p>
            <a:pPr marL="0" indent="0">
              <a:buNone/>
            </a:pPr>
            <a:r>
              <a:rPr lang="en-US" dirty="0"/>
              <a:t>Re-read the play</a:t>
            </a:r>
          </a:p>
          <a:p>
            <a:pPr marL="0" indent="0">
              <a:buNone/>
            </a:pPr>
            <a:endParaRPr lang="en-US" dirty="0"/>
          </a:p>
          <a:p>
            <a:pPr marL="0" indent="0">
              <a:buNone/>
            </a:pPr>
            <a:r>
              <a:rPr lang="en-US" dirty="0"/>
              <a:t>Read the critical materials listed on </a:t>
            </a:r>
            <a:r>
              <a:rPr lang="en-US" dirty="0" err="1"/>
              <a:t>QMplus</a:t>
            </a:r>
            <a:r>
              <a:rPr lang="en-US" dirty="0"/>
              <a:t>.</a:t>
            </a:r>
          </a:p>
          <a:p>
            <a:pPr marL="0" indent="0">
              <a:buNone/>
            </a:pPr>
            <a:endParaRPr lang="en-US" dirty="0"/>
          </a:p>
          <a:p>
            <a:pPr marL="0" indent="0">
              <a:buNone/>
            </a:pPr>
            <a:r>
              <a:rPr lang="en-US" dirty="0"/>
              <a:t>Await email re. close readings for next week’s seminar </a:t>
            </a:r>
          </a:p>
          <a:p>
            <a:pPr marL="0" indent="0">
              <a:buNone/>
            </a:pPr>
            <a:endParaRPr lang="en-US" dirty="0"/>
          </a:p>
          <a:p>
            <a:pPr marL="0" indent="0">
              <a:buNone/>
            </a:pPr>
            <a:r>
              <a:rPr lang="en-US" dirty="0"/>
              <a:t>Submit your first assignment by Sunday’s deadline</a:t>
            </a:r>
          </a:p>
        </p:txBody>
      </p:sp>
      <p:pic>
        <p:nvPicPr>
          <p:cNvPr id="10242" name="Picture 2">
            <a:extLst>
              <a:ext uri="{FF2B5EF4-FFF2-40B4-BE49-F238E27FC236}">
                <a16:creationId xmlns:a16="http://schemas.microsoft.com/office/drawing/2014/main" id="{5F2138F9-EB18-332F-4594-06110ED8D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21" y="580571"/>
            <a:ext cx="3402584"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2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66DDF-DDBA-540F-0D38-342BB3F88C44}"/>
              </a:ext>
            </a:extLst>
          </p:cNvPr>
          <p:cNvSpPr>
            <a:spLocks noGrp="1"/>
          </p:cNvSpPr>
          <p:nvPr>
            <p:ph idx="1"/>
          </p:nvPr>
        </p:nvSpPr>
        <p:spPr/>
        <p:txBody>
          <a:bodyPr/>
          <a:lstStyle/>
          <a:p>
            <a:pPr marL="514350" indent="-514350" algn="ctr">
              <a:buAutoNum type="arabicPeriod"/>
            </a:pPr>
            <a:r>
              <a:rPr lang="en-US" b="1" dirty="0"/>
              <a:t>Context: 17</a:t>
            </a:r>
            <a:r>
              <a:rPr lang="en-US" b="1" baseline="30000" dirty="0"/>
              <a:t>th</a:t>
            </a:r>
            <a:r>
              <a:rPr lang="en-US" b="1" dirty="0"/>
              <a:t> Century French Tragedy</a:t>
            </a:r>
          </a:p>
          <a:p>
            <a:pPr marL="0" indent="0" algn="ctr">
              <a:buNone/>
            </a:pPr>
            <a:endParaRPr lang="en-US" dirty="0"/>
          </a:p>
          <a:p>
            <a:pPr marL="0" indent="0" algn="ctr">
              <a:buNone/>
            </a:pPr>
            <a:r>
              <a:rPr lang="en-US" dirty="0"/>
              <a:t>Louis XIV (1638–1715); reigned 1654–1715</a:t>
            </a:r>
          </a:p>
          <a:p>
            <a:pPr marL="0" indent="0" algn="ctr">
              <a:buNone/>
            </a:pPr>
            <a:endParaRPr lang="en-US" dirty="0"/>
          </a:p>
          <a:p>
            <a:pPr marL="0" indent="0" algn="ctr">
              <a:buNone/>
            </a:pPr>
            <a:r>
              <a:rPr lang="en-US" dirty="0"/>
              <a:t>Period of French Classicism</a:t>
            </a:r>
          </a:p>
          <a:p>
            <a:pPr marL="0" indent="0" algn="ctr">
              <a:buNone/>
            </a:pPr>
            <a:endParaRPr lang="en-US" dirty="0"/>
          </a:p>
          <a:p>
            <a:pPr marL="0" indent="0" algn="ctr">
              <a:buNone/>
            </a:pPr>
            <a:r>
              <a:rPr lang="en-US" dirty="0"/>
              <a:t>Flourishing of the arts: literature, visual arts, music, philosophy, architecture (e.g. Versailles Palace)</a:t>
            </a:r>
          </a:p>
          <a:p>
            <a:pPr marL="0" indent="0">
              <a:buNone/>
            </a:pPr>
            <a:endParaRPr lang="en-US" dirty="0"/>
          </a:p>
        </p:txBody>
      </p:sp>
      <p:pic>
        <p:nvPicPr>
          <p:cNvPr id="2050" name="Picture 2" descr="Louis XIV - Wikipedia">
            <a:extLst>
              <a:ext uri="{FF2B5EF4-FFF2-40B4-BE49-F238E27FC236}">
                <a16:creationId xmlns:a16="http://schemas.microsoft.com/office/drawing/2014/main" id="{40C41FD0-231C-3799-FBDC-413F9B19F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985" y="560211"/>
            <a:ext cx="4037554" cy="573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5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38E04C-E5D7-44C8-DBD9-0AD8EDFFFAF0}"/>
              </a:ext>
            </a:extLst>
          </p:cNvPr>
          <p:cNvSpPr>
            <a:spLocks noGrp="1"/>
          </p:cNvSpPr>
          <p:nvPr>
            <p:ph idx="1"/>
          </p:nvPr>
        </p:nvSpPr>
        <p:spPr/>
        <p:txBody>
          <a:bodyPr/>
          <a:lstStyle/>
          <a:p>
            <a:pPr marL="0" indent="0" algn="ctr">
              <a:buNone/>
            </a:pPr>
            <a:r>
              <a:rPr lang="en-US" b="1" dirty="0"/>
              <a:t>Importance of dramatic arts </a:t>
            </a:r>
          </a:p>
          <a:p>
            <a:pPr marL="0" indent="0" algn="ctr">
              <a:buNone/>
            </a:pPr>
            <a:endParaRPr lang="en-US" dirty="0"/>
          </a:p>
          <a:p>
            <a:pPr marL="0" indent="0" algn="ctr">
              <a:buNone/>
            </a:pPr>
            <a:r>
              <a:rPr lang="en-US" dirty="0"/>
              <a:t>Prominent playwrights:</a:t>
            </a:r>
          </a:p>
          <a:p>
            <a:pPr marL="0" indent="0" algn="ctr">
              <a:buNone/>
            </a:pPr>
            <a:endParaRPr lang="en-US" dirty="0"/>
          </a:p>
          <a:p>
            <a:pPr marL="0" indent="0" algn="ctr">
              <a:buNone/>
            </a:pPr>
            <a:r>
              <a:rPr lang="en-US" dirty="0"/>
              <a:t>Pierre Corneille (1606–84)</a:t>
            </a:r>
          </a:p>
          <a:p>
            <a:pPr algn="ctr"/>
            <a:endParaRPr lang="en-US" dirty="0"/>
          </a:p>
          <a:p>
            <a:pPr marL="0" indent="0" algn="ctr">
              <a:buNone/>
            </a:pPr>
            <a:r>
              <a:rPr lang="en-US" dirty="0"/>
              <a:t>Molière (1622–73)</a:t>
            </a:r>
          </a:p>
          <a:p>
            <a:pPr algn="ctr"/>
            <a:endParaRPr lang="en-US" dirty="0"/>
          </a:p>
          <a:p>
            <a:pPr marL="0" indent="0" algn="ctr">
              <a:buNone/>
            </a:pPr>
            <a:r>
              <a:rPr lang="en-US" dirty="0"/>
              <a:t>Jean Racine (1639–99)</a:t>
            </a:r>
          </a:p>
        </p:txBody>
      </p:sp>
      <p:pic>
        <p:nvPicPr>
          <p:cNvPr id="4" name="Picture 3">
            <a:extLst>
              <a:ext uri="{FF2B5EF4-FFF2-40B4-BE49-F238E27FC236}">
                <a16:creationId xmlns:a16="http://schemas.microsoft.com/office/drawing/2014/main" id="{FBFD41C5-2484-A95E-718A-AE00EC4E3DDC}"/>
              </a:ext>
            </a:extLst>
          </p:cNvPr>
          <p:cNvPicPr>
            <a:picLocks noChangeAspect="1"/>
          </p:cNvPicPr>
          <p:nvPr/>
        </p:nvPicPr>
        <p:blipFill>
          <a:blip r:embed="rId2"/>
          <a:stretch>
            <a:fillRect/>
          </a:stretch>
        </p:blipFill>
        <p:spPr>
          <a:xfrm>
            <a:off x="6393358" y="736425"/>
            <a:ext cx="5022950" cy="5143500"/>
          </a:xfrm>
          <a:prstGeom prst="rect">
            <a:avLst/>
          </a:prstGeom>
        </p:spPr>
      </p:pic>
    </p:spTree>
    <p:extLst>
      <p:ext uri="{BB962C8B-B14F-4D97-AF65-F5344CB8AC3E}">
        <p14:creationId xmlns:p14="http://schemas.microsoft.com/office/powerpoint/2010/main" val="32630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502997-FF0F-132F-B182-C75290428308}"/>
              </a:ext>
            </a:extLst>
          </p:cNvPr>
          <p:cNvSpPr>
            <a:spLocks noGrp="1"/>
          </p:cNvSpPr>
          <p:nvPr>
            <p:ph idx="1"/>
          </p:nvPr>
        </p:nvSpPr>
        <p:spPr/>
        <p:txBody>
          <a:bodyPr>
            <a:normAutofit lnSpcReduction="10000"/>
          </a:bodyPr>
          <a:lstStyle/>
          <a:p>
            <a:pPr marL="0" indent="0" algn="ctr">
              <a:buNone/>
            </a:pPr>
            <a:r>
              <a:rPr lang="en-US" b="1" dirty="0"/>
              <a:t>Interrelation: Arts, Society, Politics</a:t>
            </a:r>
            <a:endParaRPr lang="en-US" dirty="0"/>
          </a:p>
          <a:p>
            <a:pPr marL="0" indent="0" algn="ctr">
              <a:buNone/>
            </a:pPr>
            <a:endParaRPr lang="en-US" b="1" dirty="0"/>
          </a:p>
          <a:p>
            <a:pPr marL="0" indent="0" algn="ctr">
              <a:buNone/>
            </a:pPr>
            <a:r>
              <a:rPr lang="en-US" dirty="0"/>
              <a:t>Royal patronage of the arts </a:t>
            </a:r>
          </a:p>
          <a:p>
            <a:pPr marL="0" indent="0" algn="ctr">
              <a:buNone/>
            </a:pPr>
            <a:endParaRPr lang="en-US" b="1" dirty="0"/>
          </a:p>
          <a:p>
            <a:pPr marL="0" indent="0" algn="ctr">
              <a:buNone/>
            </a:pPr>
            <a:r>
              <a:rPr lang="en-US" dirty="0"/>
              <a:t>Académie Française (1635–); intervention in debates about the theatre</a:t>
            </a:r>
          </a:p>
          <a:p>
            <a:pPr marL="0" indent="0" algn="ctr">
              <a:buNone/>
            </a:pPr>
            <a:endParaRPr lang="en-US" dirty="0"/>
          </a:p>
          <a:p>
            <a:pPr marL="0" indent="0" algn="ctr">
              <a:buNone/>
            </a:pPr>
            <a:r>
              <a:rPr lang="en-US" dirty="0"/>
              <a:t>Literature, language, nationhood</a:t>
            </a:r>
          </a:p>
          <a:p>
            <a:pPr marL="0" indent="0" algn="ctr">
              <a:buNone/>
            </a:pPr>
            <a:endParaRPr lang="en-US" dirty="0"/>
          </a:p>
          <a:p>
            <a:pPr marL="0" indent="0" algn="ctr">
              <a:buNone/>
            </a:pPr>
            <a:r>
              <a:rPr lang="en-US" dirty="0"/>
              <a:t>Tragic themes: authority, power, justice, divinity...</a:t>
            </a:r>
          </a:p>
        </p:txBody>
      </p:sp>
      <p:pic>
        <p:nvPicPr>
          <p:cNvPr id="3" name="Picture 2">
            <a:extLst>
              <a:ext uri="{FF2B5EF4-FFF2-40B4-BE49-F238E27FC236}">
                <a16:creationId xmlns:a16="http://schemas.microsoft.com/office/drawing/2014/main" id="{B68F0CD1-606D-9A7F-CA5A-FEC51529107C}"/>
              </a:ext>
            </a:extLst>
          </p:cNvPr>
          <p:cNvPicPr>
            <a:picLocks noChangeAspect="1"/>
          </p:cNvPicPr>
          <p:nvPr/>
        </p:nvPicPr>
        <p:blipFill>
          <a:blip r:embed="rId2"/>
          <a:stretch>
            <a:fillRect/>
          </a:stretch>
        </p:blipFill>
        <p:spPr>
          <a:xfrm>
            <a:off x="7184240" y="190500"/>
            <a:ext cx="4118759" cy="5499100"/>
          </a:xfrm>
          <a:prstGeom prst="rect">
            <a:avLst/>
          </a:prstGeom>
        </p:spPr>
      </p:pic>
      <p:sp>
        <p:nvSpPr>
          <p:cNvPr id="4" name="TextBox 3">
            <a:extLst>
              <a:ext uri="{FF2B5EF4-FFF2-40B4-BE49-F238E27FC236}">
                <a16:creationId xmlns:a16="http://schemas.microsoft.com/office/drawing/2014/main" id="{9C00F348-F112-A368-9C4B-E29E98C75692}"/>
              </a:ext>
            </a:extLst>
          </p:cNvPr>
          <p:cNvSpPr txBox="1"/>
          <p:nvPr/>
        </p:nvSpPr>
        <p:spPr>
          <a:xfrm>
            <a:off x="7184240" y="5867400"/>
            <a:ext cx="4485245" cy="738664"/>
          </a:xfrm>
          <a:prstGeom prst="rect">
            <a:avLst/>
          </a:prstGeom>
          <a:noFill/>
        </p:spPr>
        <p:txBody>
          <a:bodyPr wrap="square" rtlCol="0">
            <a:spAutoFit/>
          </a:bodyPr>
          <a:lstStyle/>
          <a:p>
            <a:r>
              <a:rPr lang="en-US" sz="1400" dirty="0">
                <a:latin typeface="Helvetica" pitchFamily="2" charset="0"/>
              </a:rPr>
              <a:t>Louis XIV depicted as Alexander the Great against the backdrop of the scenery for Racine’s play </a:t>
            </a:r>
            <a:r>
              <a:rPr lang="en-US" sz="1400" i="1" dirty="0">
                <a:latin typeface="Helvetica" pitchFamily="2" charset="0"/>
              </a:rPr>
              <a:t>Alexandre </a:t>
            </a:r>
            <a:r>
              <a:rPr lang="en-US" sz="1400" dirty="0">
                <a:latin typeface="Helvetica" pitchFamily="2" charset="0"/>
              </a:rPr>
              <a:t>(1665) </a:t>
            </a:r>
          </a:p>
        </p:txBody>
      </p:sp>
    </p:spTree>
    <p:extLst>
      <p:ext uri="{BB962C8B-B14F-4D97-AF65-F5344CB8AC3E}">
        <p14:creationId xmlns:p14="http://schemas.microsoft.com/office/powerpoint/2010/main" val="404975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D6D4EF-1F3C-85C6-426A-E7A521BA2911}"/>
              </a:ext>
            </a:extLst>
          </p:cNvPr>
          <p:cNvSpPr>
            <a:spLocks noGrp="1"/>
          </p:cNvSpPr>
          <p:nvPr>
            <p:ph idx="1"/>
          </p:nvPr>
        </p:nvSpPr>
        <p:spPr>
          <a:xfrm>
            <a:off x="522514" y="622300"/>
            <a:ext cx="10577285" cy="5372100"/>
          </a:xfrm>
        </p:spPr>
        <p:txBody>
          <a:bodyPr>
            <a:normAutofit/>
          </a:bodyPr>
          <a:lstStyle/>
          <a:p>
            <a:pPr marL="0" indent="0">
              <a:buNone/>
            </a:pPr>
            <a:endParaRPr lang="en-US" sz="2200" dirty="0"/>
          </a:p>
          <a:p>
            <a:pPr marL="0" indent="0">
              <a:buNone/>
            </a:pPr>
            <a:r>
              <a:rPr lang="en-US" sz="2200" b="1" dirty="0"/>
              <a:t>Debates as to the nature and purpose of tragedy </a:t>
            </a:r>
          </a:p>
          <a:p>
            <a:pPr marL="0" indent="0">
              <a:buNone/>
            </a:pPr>
            <a:endParaRPr lang="en-US" sz="2200" dirty="0"/>
          </a:p>
          <a:p>
            <a:pPr marL="457200" lvl="1" indent="0">
              <a:buNone/>
            </a:pPr>
            <a:r>
              <a:rPr lang="en-US" sz="2200" dirty="0"/>
              <a:t>Going to the theatre became fashionable and writing for it began to attract the best talents. These developments coincide with an intensive revival of Aristotelean poetics, no doubt invoked largely in order to authorize the new enthusiasm for the theatre: if drama were subject to a set of rules guaranteeing its seriousness and rationality, the Church’s deep suspicion of its capacity to seduce and subvert could in some measure be countered. The foundation of the Académie Française provided the ultimate seal of authority. </a:t>
            </a:r>
          </a:p>
          <a:p>
            <a:pPr marL="457200" lvl="1" indent="0">
              <a:buNone/>
            </a:pPr>
            <a:r>
              <a:rPr lang="en-US" sz="2200" dirty="0"/>
              <a:t> </a:t>
            </a:r>
          </a:p>
          <a:p>
            <a:pPr marL="457200" lvl="1" indent="0">
              <a:buNone/>
            </a:pPr>
            <a:r>
              <a:rPr lang="en-US" sz="2200" dirty="0"/>
              <a:t>Sarah Kay, Terence Cave and Malcolm Bowie (eds.) </a:t>
            </a:r>
            <a:r>
              <a:rPr lang="en-US" sz="2200" i="1" dirty="0"/>
              <a:t>A Short History of French Literature </a:t>
            </a:r>
            <a:r>
              <a:rPr lang="en-US" sz="2200" dirty="0"/>
              <a:t>(Oxford: Oxford University Press, 2003, p. 145)</a:t>
            </a:r>
          </a:p>
          <a:p>
            <a:pPr marL="0" indent="0">
              <a:buNone/>
            </a:pPr>
            <a:endParaRPr lang="en-US" dirty="0"/>
          </a:p>
        </p:txBody>
      </p:sp>
    </p:spTree>
    <p:extLst>
      <p:ext uri="{BB962C8B-B14F-4D97-AF65-F5344CB8AC3E}">
        <p14:creationId xmlns:p14="http://schemas.microsoft.com/office/powerpoint/2010/main" val="4236882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3E9832-A343-1198-5817-F14E28EE2357}"/>
              </a:ext>
            </a:extLst>
          </p:cNvPr>
          <p:cNvSpPr>
            <a:spLocks noGrp="1"/>
          </p:cNvSpPr>
          <p:nvPr>
            <p:ph idx="1"/>
          </p:nvPr>
        </p:nvSpPr>
        <p:spPr/>
        <p:txBody>
          <a:bodyPr/>
          <a:lstStyle/>
          <a:p>
            <a:pPr marL="0" indent="0" algn="ctr">
              <a:buNone/>
            </a:pPr>
            <a:r>
              <a:rPr lang="en-US" b="1" dirty="0"/>
              <a:t>2. 17th century interpretations of Aristotle</a:t>
            </a:r>
          </a:p>
          <a:p>
            <a:pPr marL="0" indent="0" algn="ctr">
              <a:buNone/>
            </a:pPr>
            <a:endParaRPr lang="en-US" b="1" dirty="0"/>
          </a:p>
          <a:p>
            <a:pPr marL="0" indent="0" algn="ctr">
              <a:buNone/>
            </a:pPr>
            <a:r>
              <a:rPr lang="en-US" dirty="0" err="1"/>
              <a:t>Formalisation</a:t>
            </a:r>
            <a:r>
              <a:rPr lang="en-US" dirty="0"/>
              <a:t>/theorization of tragedy</a:t>
            </a:r>
          </a:p>
          <a:p>
            <a:pPr marL="0" indent="0" algn="ctr">
              <a:buNone/>
            </a:pPr>
            <a:endParaRPr lang="en-US" dirty="0"/>
          </a:p>
          <a:p>
            <a:pPr marL="0" indent="0" algn="ctr">
              <a:buNone/>
            </a:pPr>
            <a:r>
              <a:rPr lang="en-US" dirty="0"/>
              <a:t>Jean </a:t>
            </a:r>
            <a:r>
              <a:rPr lang="en-US" dirty="0" err="1"/>
              <a:t>Chapelain</a:t>
            </a:r>
            <a:r>
              <a:rPr lang="en-US" dirty="0"/>
              <a:t>, </a:t>
            </a:r>
            <a:r>
              <a:rPr lang="en-US" i="1" dirty="0" err="1"/>
              <a:t>Lettre</a:t>
            </a:r>
            <a:r>
              <a:rPr lang="en-US" i="1" dirty="0"/>
              <a:t> sur </a:t>
            </a:r>
            <a:r>
              <a:rPr lang="en-US" i="1" dirty="0" err="1"/>
              <a:t>l’art</a:t>
            </a:r>
            <a:r>
              <a:rPr lang="en-US" i="1" dirty="0"/>
              <a:t> </a:t>
            </a:r>
            <a:r>
              <a:rPr lang="en-US" i="1" dirty="0" err="1"/>
              <a:t>dramatique</a:t>
            </a:r>
            <a:r>
              <a:rPr lang="en-US" i="1" dirty="0"/>
              <a:t> </a:t>
            </a:r>
            <a:r>
              <a:rPr lang="en-US" dirty="0"/>
              <a:t>(1630)</a:t>
            </a:r>
          </a:p>
          <a:p>
            <a:pPr marL="0" indent="0" algn="ctr">
              <a:buNone/>
            </a:pPr>
            <a:endParaRPr lang="en-US" dirty="0"/>
          </a:p>
          <a:p>
            <a:pPr marL="0" indent="0" algn="ctr">
              <a:buNone/>
            </a:pPr>
            <a:r>
              <a:rPr lang="en-US" dirty="0"/>
              <a:t>Abbé </a:t>
            </a:r>
            <a:r>
              <a:rPr lang="en-US" dirty="0" err="1"/>
              <a:t>d’Aubignac</a:t>
            </a:r>
            <a:r>
              <a:rPr lang="en-US" dirty="0"/>
              <a:t>, </a:t>
            </a:r>
            <a:r>
              <a:rPr lang="en-US" i="1" dirty="0"/>
              <a:t>La Pratique du </a:t>
            </a:r>
            <a:r>
              <a:rPr lang="en-US" i="1" dirty="0" err="1"/>
              <a:t>théâtre</a:t>
            </a:r>
            <a:r>
              <a:rPr lang="en-US" dirty="0"/>
              <a:t> (1657) </a:t>
            </a:r>
          </a:p>
          <a:p>
            <a:pPr marL="0" indent="0" algn="ctr">
              <a:buNone/>
            </a:pPr>
            <a:endParaRPr lang="en-US" dirty="0"/>
          </a:p>
          <a:p>
            <a:pPr marL="0" indent="0" algn="ctr">
              <a:buNone/>
            </a:pPr>
            <a:r>
              <a:rPr lang="en-US" dirty="0"/>
              <a:t>Boileau, </a:t>
            </a:r>
            <a:r>
              <a:rPr lang="en-US" i="1" dirty="0"/>
              <a:t>Art </a:t>
            </a:r>
            <a:r>
              <a:rPr lang="en-US" i="1" dirty="0" err="1"/>
              <a:t>poétique</a:t>
            </a:r>
            <a:r>
              <a:rPr lang="en-US" i="1" dirty="0"/>
              <a:t> </a:t>
            </a:r>
            <a:r>
              <a:rPr lang="en-US" dirty="0"/>
              <a:t>(1674)</a:t>
            </a:r>
          </a:p>
          <a:p>
            <a:pPr marL="0" indent="0" algn="ctr">
              <a:buNone/>
            </a:pPr>
            <a:endParaRPr lang="en-US" dirty="0"/>
          </a:p>
          <a:p>
            <a:pPr marL="0" indent="0" algn="ctr">
              <a:buNone/>
            </a:pPr>
            <a:endParaRPr lang="en-US" b="1" dirty="0"/>
          </a:p>
          <a:p>
            <a:pPr marL="0" indent="0" algn="ctr">
              <a:buNone/>
            </a:pPr>
            <a:endParaRPr lang="en-US" b="1" dirty="0"/>
          </a:p>
          <a:p>
            <a:pPr marL="0" indent="0" algn="ctr">
              <a:buNone/>
            </a:pPr>
            <a:endParaRPr lang="en-US" b="1" dirty="0"/>
          </a:p>
        </p:txBody>
      </p:sp>
      <p:pic>
        <p:nvPicPr>
          <p:cNvPr id="1026" name="Picture 2" descr="La Pratique du théâtre. Tome 1 / , par l'abbé d'Aubignac... | Gallica">
            <a:extLst>
              <a:ext uri="{FF2B5EF4-FFF2-40B4-BE49-F238E27FC236}">
                <a16:creationId xmlns:a16="http://schemas.microsoft.com/office/drawing/2014/main" id="{7409E8DC-1F6C-521C-A44D-F557A28DA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929" y="434224"/>
            <a:ext cx="3757612" cy="642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6BC8E-386F-3D7F-F74A-69D04CBE34D5}"/>
              </a:ext>
            </a:extLst>
          </p:cNvPr>
          <p:cNvSpPr>
            <a:spLocks noGrp="1"/>
          </p:cNvSpPr>
          <p:nvPr>
            <p:ph idx="1"/>
          </p:nvPr>
        </p:nvSpPr>
        <p:spPr/>
        <p:txBody>
          <a:bodyPr/>
          <a:lstStyle/>
          <a:p>
            <a:pPr marL="0" indent="0" algn="ctr">
              <a:buNone/>
            </a:pPr>
            <a:r>
              <a:rPr lang="en-US" b="1" dirty="0"/>
              <a:t>Central importance of Aristotle </a:t>
            </a:r>
          </a:p>
          <a:p>
            <a:pPr marL="0" indent="0" algn="ctr">
              <a:buNone/>
            </a:pPr>
            <a:endParaRPr lang="en-US" dirty="0"/>
          </a:p>
          <a:p>
            <a:pPr marL="0" indent="0" algn="ctr">
              <a:buNone/>
            </a:pPr>
            <a:r>
              <a:rPr lang="en-US" dirty="0"/>
              <a:t>Mediating figures (Italy): e.g. Scaliger (1484–1558), </a:t>
            </a:r>
            <a:r>
              <a:rPr lang="en-US" dirty="0" err="1"/>
              <a:t>Castelvetro</a:t>
            </a:r>
            <a:r>
              <a:rPr lang="en-US" dirty="0"/>
              <a:t> (1505–1571)</a:t>
            </a:r>
          </a:p>
          <a:p>
            <a:pPr marL="0" indent="0" algn="ctr">
              <a:buNone/>
            </a:pPr>
            <a:endParaRPr lang="en-US" dirty="0"/>
          </a:p>
          <a:p>
            <a:pPr marL="0" indent="0" algn="ctr">
              <a:buNone/>
            </a:pPr>
            <a:r>
              <a:rPr lang="en-US" dirty="0" err="1"/>
              <a:t>Formalisation</a:t>
            </a:r>
            <a:r>
              <a:rPr lang="en-US" dirty="0"/>
              <a:t> of Aristotelean ‘rules’</a:t>
            </a:r>
          </a:p>
          <a:p>
            <a:pPr marL="0" indent="0" algn="ctr">
              <a:buNone/>
            </a:pPr>
            <a:endParaRPr lang="en-US" dirty="0"/>
          </a:p>
          <a:p>
            <a:pPr marL="0" indent="0" algn="ctr">
              <a:buNone/>
            </a:pPr>
            <a:r>
              <a:rPr lang="en-US" dirty="0"/>
              <a:t>Reception reflects social, political, cultural imperatives of the time </a:t>
            </a:r>
          </a:p>
          <a:p>
            <a:pPr marL="0" indent="0" algn="ctr">
              <a:buNone/>
            </a:pPr>
            <a:endParaRPr lang="en-US" dirty="0"/>
          </a:p>
          <a:p>
            <a:pPr marL="0" indent="0" algn="ctr">
              <a:buNone/>
            </a:pPr>
            <a:endParaRPr lang="en-US" dirty="0"/>
          </a:p>
        </p:txBody>
      </p:sp>
      <p:pic>
        <p:nvPicPr>
          <p:cNvPr id="2050" name="Picture 2">
            <a:extLst>
              <a:ext uri="{FF2B5EF4-FFF2-40B4-BE49-F238E27FC236}">
                <a16:creationId xmlns:a16="http://schemas.microsoft.com/office/drawing/2014/main" id="{8EB78CF3-010A-B7C7-7990-0C420E06C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071" y="439387"/>
            <a:ext cx="4007223" cy="55190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16DCE7-A12C-6056-CB29-55B915265FC5}"/>
              </a:ext>
            </a:extLst>
          </p:cNvPr>
          <p:cNvSpPr txBox="1"/>
          <p:nvPr/>
        </p:nvSpPr>
        <p:spPr>
          <a:xfrm>
            <a:off x="6415867" y="6176963"/>
            <a:ext cx="5776133" cy="369332"/>
          </a:xfrm>
          <a:prstGeom prst="rect">
            <a:avLst/>
          </a:prstGeom>
          <a:noFill/>
        </p:spPr>
        <p:txBody>
          <a:bodyPr wrap="none" rtlCol="0">
            <a:spAutoFit/>
          </a:bodyPr>
          <a:lstStyle/>
          <a:p>
            <a:r>
              <a:rPr lang="en-US" dirty="0">
                <a:latin typeface="Helvetica" pitchFamily="2" charset="0"/>
              </a:rPr>
              <a:t>Lodovico </a:t>
            </a:r>
            <a:r>
              <a:rPr lang="en-US" dirty="0" err="1">
                <a:latin typeface="Helvetica" pitchFamily="2" charset="0"/>
              </a:rPr>
              <a:t>Castelvetro</a:t>
            </a:r>
            <a:r>
              <a:rPr lang="en-US" dirty="0">
                <a:latin typeface="Helvetica" pitchFamily="2" charset="0"/>
              </a:rPr>
              <a:t> (1505–58): interpreter of Aristotle</a:t>
            </a:r>
          </a:p>
        </p:txBody>
      </p:sp>
    </p:spTree>
    <p:extLst>
      <p:ext uri="{BB962C8B-B14F-4D97-AF65-F5344CB8AC3E}">
        <p14:creationId xmlns:p14="http://schemas.microsoft.com/office/powerpoint/2010/main" val="343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FBB5B6-DB7D-AF5D-70DF-76F6D55532F0}"/>
              </a:ext>
            </a:extLst>
          </p:cNvPr>
          <p:cNvSpPr>
            <a:spLocks noGrp="1"/>
          </p:cNvSpPr>
          <p:nvPr>
            <p:ph idx="1"/>
          </p:nvPr>
        </p:nvSpPr>
        <p:spPr/>
        <p:txBody>
          <a:bodyPr>
            <a:normAutofit fontScale="70000" lnSpcReduction="20000"/>
          </a:bodyPr>
          <a:lstStyle/>
          <a:p>
            <a:pPr marL="0" indent="0">
              <a:buNone/>
            </a:pPr>
            <a:r>
              <a:rPr lang="en-US" b="1" dirty="0"/>
              <a:t>The ‘rules’</a:t>
            </a:r>
          </a:p>
          <a:p>
            <a:pPr marL="0" indent="0">
              <a:buNone/>
            </a:pPr>
            <a:endParaRPr lang="en-US" dirty="0"/>
          </a:p>
          <a:p>
            <a:pPr marL="0" indent="0">
              <a:buNone/>
            </a:pPr>
            <a:r>
              <a:rPr lang="en-US" dirty="0"/>
              <a:t>Esp. prominent 1630 onwards </a:t>
            </a:r>
          </a:p>
          <a:p>
            <a:pPr marL="0" indent="0">
              <a:buNone/>
            </a:pPr>
            <a:endParaRPr lang="en-US" dirty="0"/>
          </a:p>
          <a:p>
            <a:pPr marL="0" indent="0">
              <a:buNone/>
            </a:pPr>
            <a:r>
              <a:rPr lang="en-US" dirty="0"/>
              <a:t>Three unities: time, place, action </a:t>
            </a:r>
          </a:p>
          <a:p>
            <a:pPr marL="0" indent="0">
              <a:buNone/>
            </a:pPr>
            <a:endParaRPr lang="en-US" dirty="0"/>
          </a:p>
          <a:p>
            <a:pPr marL="457200" lvl="1" indent="0">
              <a:buNone/>
            </a:pPr>
            <a:r>
              <a:rPr lang="en-US" sz="2300" dirty="0"/>
              <a:t>‘</a:t>
            </a:r>
            <a:r>
              <a:rPr lang="fr-FR" sz="2300" dirty="0"/>
              <a:t>Qu’en un lieu, en un jour, un seul fait accompli / </a:t>
            </a:r>
          </a:p>
          <a:p>
            <a:pPr marL="457200" lvl="1" indent="0">
              <a:buNone/>
            </a:pPr>
            <a:r>
              <a:rPr lang="fr-FR" sz="2300" dirty="0"/>
              <a:t>Tienne jusqu’à la fin le théâtre rempli.’ </a:t>
            </a:r>
          </a:p>
          <a:p>
            <a:pPr marL="457200" lvl="1" indent="0">
              <a:buNone/>
            </a:pPr>
            <a:endParaRPr lang="en-US" sz="2300" dirty="0"/>
          </a:p>
          <a:p>
            <a:pPr marL="457200" lvl="1" indent="0">
              <a:buNone/>
            </a:pPr>
            <a:r>
              <a:rPr lang="en-US" sz="2300" dirty="0"/>
              <a:t>Boileau, </a:t>
            </a:r>
            <a:r>
              <a:rPr lang="en-US" sz="2300" i="1" dirty="0"/>
              <a:t>Art </a:t>
            </a:r>
            <a:r>
              <a:rPr lang="en-US" sz="2300" i="1" dirty="0" err="1"/>
              <a:t>Poétique</a:t>
            </a:r>
            <a:r>
              <a:rPr lang="en-US" sz="2300" dirty="0"/>
              <a:t>, chant III, v. 45–46</a:t>
            </a:r>
          </a:p>
          <a:p>
            <a:pPr marL="0" indent="0">
              <a:buNone/>
            </a:pPr>
            <a:endParaRPr lang="en-US" dirty="0"/>
          </a:p>
          <a:p>
            <a:pPr marL="0" indent="0">
              <a:buNone/>
            </a:pPr>
            <a:r>
              <a:rPr lang="en-US" i="1" dirty="0"/>
              <a:t>Vraisemblance</a:t>
            </a:r>
            <a:r>
              <a:rPr lang="en-US" dirty="0"/>
              <a:t> (‘</a:t>
            </a:r>
            <a:r>
              <a:rPr lang="en-US" dirty="0" err="1"/>
              <a:t>plausability</a:t>
            </a:r>
            <a:r>
              <a:rPr lang="en-US" dirty="0"/>
              <a:t>’)</a:t>
            </a:r>
          </a:p>
          <a:p>
            <a:pPr marL="0" indent="0">
              <a:buNone/>
            </a:pPr>
            <a:endParaRPr lang="en-US" dirty="0"/>
          </a:p>
          <a:p>
            <a:pPr marL="0" indent="0">
              <a:buNone/>
            </a:pPr>
            <a:r>
              <a:rPr lang="en-US" i="1" dirty="0"/>
              <a:t>Bienséance</a:t>
            </a:r>
            <a:r>
              <a:rPr lang="en-US" dirty="0"/>
              <a:t> (‘appropriateness’/‘propriety’/’decorum’)</a:t>
            </a:r>
          </a:p>
          <a:p>
            <a:pPr marL="0" indent="0">
              <a:buNone/>
            </a:pPr>
            <a:endParaRPr lang="en-US" dirty="0"/>
          </a:p>
          <a:p>
            <a:pPr marL="0" indent="0">
              <a:buNone/>
            </a:pPr>
            <a:r>
              <a:rPr lang="en-US" i="1" dirty="0"/>
              <a:t>Grandeur </a:t>
            </a:r>
            <a:r>
              <a:rPr lang="en-US" dirty="0"/>
              <a:t>(‘grandeur’/’nobility’) </a:t>
            </a:r>
          </a:p>
          <a:p>
            <a:pPr marL="0" indent="0">
              <a:buNone/>
            </a:pPr>
            <a:endParaRPr lang="en-US" i="1" dirty="0"/>
          </a:p>
          <a:p>
            <a:pPr marL="0" indent="0">
              <a:buNone/>
            </a:pPr>
            <a:r>
              <a:rPr lang="en-US" dirty="0"/>
              <a:t>(</a:t>
            </a:r>
            <a:r>
              <a:rPr lang="en-US" u="sng" dirty="0"/>
              <a:t>NB use French terms in your essays</a:t>
            </a:r>
            <a:r>
              <a:rPr lang="en-US" dirty="0"/>
              <a:t>)</a:t>
            </a:r>
            <a:endParaRPr lang="en-US" i="1" dirty="0"/>
          </a:p>
        </p:txBody>
      </p:sp>
      <p:pic>
        <p:nvPicPr>
          <p:cNvPr id="3074" name="Picture 2">
            <a:extLst>
              <a:ext uri="{FF2B5EF4-FFF2-40B4-BE49-F238E27FC236}">
                <a16:creationId xmlns:a16="http://schemas.microsoft.com/office/drawing/2014/main" id="{67A4E4BF-93CE-D031-4B4D-94CC928D6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235" y="806824"/>
            <a:ext cx="4462930" cy="5164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4432AD-14A6-F616-913D-92EE5829BB11}"/>
              </a:ext>
            </a:extLst>
          </p:cNvPr>
          <p:cNvSpPr txBox="1"/>
          <p:nvPr/>
        </p:nvSpPr>
        <p:spPr>
          <a:xfrm>
            <a:off x="7516906" y="6176963"/>
            <a:ext cx="3736920" cy="369332"/>
          </a:xfrm>
          <a:prstGeom prst="rect">
            <a:avLst/>
          </a:prstGeom>
          <a:noFill/>
        </p:spPr>
        <p:txBody>
          <a:bodyPr wrap="none" rtlCol="0">
            <a:spAutoFit/>
          </a:bodyPr>
          <a:lstStyle/>
          <a:p>
            <a:r>
              <a:rPr lang="en-US" dirty="0">
                <a:latin typeface="Helvetica" pitchFamily="2" charset="0"/>
              </a:rPr>
              <a:t>Hôtel de Bourgogne theatre, Paris </a:t>
            </a:r>
          </a:p>
        </p:txBody>
      </p:sp>
    </p:spTree>
    <p:extLst>
      <p:ext uri="{BB962C8B-B14F-4D97-AF65-F5344CB8AC3E}">
        <p14:creationId xmlns:p14="http://schemas.microsoft.com/office/powerpoint/2010/main" val="4403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0B1DF8-D843-D970-CBC1-7142B59BA7F5}"/>
              </a:ext>
            </a:extLst>
          </p:cNvPr>
          <p:cNvSpPr>
            <a:spLocks noGrp="1"/>
          </p:cNvSpPr>
          <p:nvPr>
            <p:ph idx="1"/>
          </p:nvPr>
        </p:nvSpPr>
        <p:spPr>
          <a:xfrm>
            <a:off x="522515" y="439387"/>
            <a:ext cx="6147226" cy="5737576"/>
          </a:xfrm>
        </p:spPr>
        <p:txBody>
          <a:bodyPr>
            <a:normAutofit fontScale="92500" lnSpcReduction="10000"/>
          </a:bodyPr>
          <a:lstStyle/>
          <a:p>
            <a:pPr marL="0" indent="0" algn="ctr">
              <a:buNone/>
            </a:pPr>
            <a:r>
              <a:rPr lang="en-US" b="1" dirty="0"/>
              <a:t>Rules unstable/contested</a:t>
            </a:r>
          </a:p>
          <a:p>
            <a:pPr marL="0" indent="0" algn="ctr">
              <a:buNone/>
            </a:pPr>
            <a:endParaRPr lang="en-US" dirty="0"/>
          </a:p>
          <a:p>
            <a:pPr marL="0" indent="0" algn="ctr">
              <a:buNone/>
            </a:pPr>
            <a:r>
              <a:rPr lang="en-US" dirty="0"/>
              <a:t>‘Il faut observer </a:t>
            </a:r>
            <a:r>
              <a:rPr lang="en-US" dirty="0" err="1"/>
              <a:t>l’unité</a:t>
            </a:r>
            <a:r>
              <a:rPr lang="en-US" dirty="0"/>
              <a:t> </a:t>
            </a:r>
            <a:r>
              <a:rPr lang="en-US" dirty="0" err="1"/>
              <a:t>d’action</a:t>
            </a:r>
            <a:r>
              <a:rPr lang="en-US" dirty="0"/>
              <a:t>, de lieu, et de jour, </a:t>
            </a:r>
            <a:r>
              <a:rPr lang="en-US" dirty="0" err="1"/>
              <a:t>personne</a:t>
            </a:r>
            <a:r>
              <a:rPr lang="en-US" dirty="0"/>
              <a:t> </a:t>
            </a:r>
            <a:r>
              <a:rPr lang="en-US" dirty="0" err="1"/>
              <a:t>n’en</a:t>
            </a:r>
            <a:r>
              <a:rPr lang="en-US" dirty="0"/>
              <a:t> doute; </a:t>
            </a:r>
            <a:r>
              <a:rPr lang="en-US" dirty="0" err="1"/>
              <a:t>mais</a:t>
            </a:r>
            <a:r>
              <a:rPr lang="en-US" dirty="0"/>
              <a:t> </a:t>
            </a:r>
            <a:r>
              <a:rPr lang="en-US" dirty="0" err="1"/>
              <a:t>ce</a:t>
            </a:r>
            <a:r>
              <a:rPr lang="en-US" dirty="0"/>
              <a:t> </a:t>
            </a:r>
            <a:r>
              <a:rPr lang="en-US" dirty="0" err="1"/>
              <a:t>n’est</a:t>
            </a:r>
            <a:r>
              <a:rPr lang="en-US" dirty="0"/>
              <a:t> pas </a:t>
            </a:r>
            <a:r>
              <a:rPr lang="en-US" dirty="0" err="1"/>
              <a:t>une</a:t>
            </a:r>
            <a:r>
              <a:rPr lang="en-US" dirty="0"/>
              <a:t> petite </a:t>
            </a:r>
            <a:r>
              <a:rPr lang="en-US" dirty="0" err="1"/>
              <a:t>difficulté</a:t>
            </a:r>
            <a:r>
              <a:rPr lang="en-US" dirty="0"/>
              <a:t> de savoir </a:t>
            </a:r>
            <a:r>
              <a:rPr lang="en-US" dirty="0" err="1"/>
              <a:t>ce</a:t>
            </a:r>
            <a:r>
              <a:rPr lang="en-US" dirty="0"/>
              <a:t> que </a:t>
            </a:r>
            <a:r>
              <a:rPr lang="en-US" dirty="0" err="1"/>
              <a:t>c’est</a:t>
            </a:r>
            <a:r>
              <a:rPr lang="en-US" dirty="0"/>
              <a:t> que </a:t>
            </a:r>
            <a:r>
              <a:rPr lang="en-US" dirty="0" err="1"/>
              <a:t>cette</a:t>
            </a:r>
            <a:r>
              <a:rPr lang="en-US" dirty="0"/>
              <a:t> unite </a:t>
            </a:r>
            <a:r>
              <a:rPr lang="en-US" dirty="0" err="1"/>
              <a:t>d’action</a:t>
            </a:r>
            <a:r>
              <a:rPr lang="en-US" dirty="0"/>
              <a:t>, et </a:t>
            </a:r>
            <a:r>
              <a:rPr lang="en-US" dirty="0" err="1"/>
              <a:t>jusques</a:t>
            </a:r>
            <a:r>
              <a:rPr lang="en-US" dirty="0"/>
              <a:t> </a:t>
            </a:r>
            <a:r>
              <a:rPr lang="en-US" dirty="0" err="1"/>
              <a:t>où</a:t>
            </a:r>
            <a:r>
              <a:rPr lang="en-US" dirty="0"/>
              <a:t> </a:t>
            </a:r>
            <a:r>
              <a:rPr lang="en-US" dirty="0" err="1"/>
              <a:t>peut</a:t>
            </a:r>
            <a:r>
              <a:rPr lang="en-US" dirty="0"/>
              <a:t> </a:t>
            </a:r>
            <a:r>
              <a:rPr lang="en-US" dirty="0" err="1"/>
              <a:t>s’étendre</a:t>
            </a:r>
            <a:r>
              <a:rPr lang="en-US" dirty="0"/>
              <a:t> </a:t>
            </a:r>
            <a:r>
              <a:rPr lang="en-US" dirty="0" err="1"/>
              <a:t>cette</a:t>
            </a:r>
            <a:r>
              <a:rPr lang="en-US" dirty="0"/>
              <a:t> </a:t>
            </a:r>
            <a:r>
              <a:rPr lang="en-US" dirty="0" err="1"/>
              <a:t>unité</a:t>
            </a:r>
            <a:r>
              <a:rPr lang="en-US" dirty="0"/>
              <a:t> de jour et de lieu’</a:t>
            </a:r>
          </a:p>
          <a:p>
            <a:pPr marL="0" indent="0" algn="ctr">
              <a:buNone/>
            </a:pPr>
            <a:endParaRPr lang="en-US" dirty="0"/>
          </a:p>
          <a:p>
            <a:pPr marL="0" indent="0" algn="ctr">
              <a:buNone/>
            </a:pPr>
            <a:r>
              <a:rPr lang="en-US" dirty="0"/>
              <a:t>[Everyone agrees you should observe unity of action, place and day; it is no small difficulty, however, to know what unity of action actually means, and the actual extent of unity of time and place]</a:t>
            </a:r>
          </a:p>
          <a:p>
            <a:pPr marL="0" indent="0" algn="ctr">
              <a:buNone/>
            </a:pPr>
            <a:r>
              <a:rPr lang="en-US" dirty="0"/>
              <a:t> </a:t>
            </a:r>
          </a:p>
          <a:p>
            <a:pPr marL="0" indent="0" algn="ctr">
              <a:buNone/>
            </a:pPr>
            <a:r>
              <a:rPr lang="en-US" dirty="0"/>
              <a:t>Corneille, </a:t>
            </a:r>
            <a:r>
              <a:rPr lang="en-US" i="1" dirty="0"/>
              <a:t>Des trois </a:t>
            </a:r>
            <a:r>
              <a:rPr lang="en-US" i="1" dirty="0" err="1"/>
              <a:t>unités</a:t>
            </a:r>
            <a:r>
              <a:rPr lang="en-US" dirty="0"/>
              <a:t>, 1660</a:t>
            </a:r>
          </a:p>
          <a:p>
            <a:pPr marL="0" indent="0" algn="ctr">
              <a:buNone/>
            </a:pPr>
            <a:endParaRPr lang="en-US" dirty="0"/>
          </a:p>
        </p:txBody>
      </p:sp>
      <p:pic>
        <p:nvPicPr>
          <p:cNvPr id="4098" name="Picture 2" descr="Pierre Corneille - Wikipedia">
            <a:extLst>
              <a:ext uri="{FF2B5EF4-FFF2-40B4-BE49-F238E27FC236}">
                <a16:creationId xmlns:a16="http://schemas.microsoft.com/office/drawing/2014/main" id="{8CABF32C-8A7F-4D4E-B234-81AF4EB40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839" y="551329"/>
            <a:ext cx="4790646" cy="4814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95A1BD-5B54-BC2E-A39F-4E1B9D55A38E}"/>
              </a:ext>
            </a:extLst>
          </p:cNvPr>
          <p:cNvSpPr txBox="1"/>
          <p:nvPr/>
        </p:nvSpPr>
        <p:spPr>
          <a:xfrm>
            <a:off x="7834409" y="5992297"/>
            <a:ext cx="2879506" cy="369332"/>
          </a:xfrm>
          <a:prstGeom prst="rect">
            <a:avLst/>
          </a:prstGeom>
          <a:noFill/>
        </p:spPr>
        <p:txBody>
          <a:bodyPr wrap="none" rtlCol="0">
            <a:spAutoFit/>
          </a:bodyPr>
          <a:lstStyle/>
          <a:p>
            <a:r>
              <a:rPr lang="en-US" dirty="0"/>
              <a:t>Pierre Corneille (1606–1684)</a:t>
            </a:r>
          </a:p>
        </p:txBody>
      </p:sp>
    </p:spTree>
    <p:extLst>
      <p:ext uri="{BB962C8B-B14F-4D97-AF65-F5344CB8AC3E}">
        <p14:creationId xmlns:p14="http://schemas.microsoft.com/office/powerpoint/2010/main" val="2544500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TotalTime>
  <Words>1219</Words>
  <Application>Microsoft Macintosh PowerPoint</Application>
  <PresentationFormat>Widescreen</PresentationFormat>
  <Paragraphs>185</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Mason</dc:creator>
  <cp:lastModifiedBy>Richard Mason</cp:lastModifiedBy>
  <cp:revision>35</cp:revision>
  <cp:lastPrinted>2022-10-25T12:24:23Z</cp:lastPrinted>
  <dcterms:created xsi:type="dcterms:W3CDTF">2022-10-23T18:20:22Z</dcterms:created>
  <dcterms:modified xsi:type="dcterms:W3CDTF">2022-10-25T12:36:49Z</dcterms:modified>
</cp:coreProperties>
</file>