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47"/>
  </p:notesMasterIdLst>
  <p:handoutMasterIdLst>
    <p:handoutMasterId r:id="rId48"/>
  </p:handoutMasterIdLst>
  <p:sldIdLst>
    <p:sldId id="256" r:id="rId2"/>
    <p:sldId id="264" r:id="rId3"/>
    <p:sldId id="413" r:id="rId4"/>
    <p:sldId id="266" r:id="rId5"/>
    <p:sldId id="267" r:id="rId6"/>
    <p:sldId id="268" r:id="rId7"/>
    <p:sldId id="269" r:id="rId8"/>
    <p:sldId id="311" r:id="rId9"/>
    <p:sldId id="414" r:id="rId10"/>
    <p:sldId id="502" r:id="rId11"/>
    <p:sldId id="277" r:id="rId12"/>
    <p:sldId id="503" r:id="rId13"/>
    <p:sldId id="504" r:id="rId14"/>
    <p:sldId id="505" r:id="rId15"/>
    <p:sldId id="313" r:id="rId16"/>
    <p:sldId id="407" r:id="rId17"/>
    <p:sldId id="270" r:id="rId18"/>
    <p:sldId id="304" r:id="rId19"/>
    <p:sldId id="305" r:id="rId20"/>
    <p:sldId id="309" r:id="rId21"/>
    <p:sldId id="308" r:id="rId22"/>
    <p:sldId id="306" r:id="rId23"/>
    <p:sldId id="310" r:id="rId24"/>
    <p:sldId id="507" r:id="rId25"/>
    <p:sldId id="416" r:id="rId26"/>
    <p:sldId id="506" r:id="rId27"/>
    <p:sldId id="271" r:id="rId28"/>
    <p:sldId id="272" r:id="rId29"/>
    <p:sldId id="274" r:id="rId30"/>
    <p:sldId id="275" r:id="rId31"/>
    <p:sldId id="276" r:id="rId32"/>
    <p:sldId id="401" r:id="rId33"/>
    <p:sldId id="344" r:id="rId34"/>
    <p:sldId id="345" r:id="rId35"/>
    <p:sldId id="356" r:id="rId36"/>
    <p:sldId id="398" r:id="rId37"/>
    <p:sldId id="500" r:id="rId38"/>
    <p:sldId id="498" r:id="rId39"/>
    <p:sldId id="508" r:id="rId40"/>
    <p:sldId id="280" r:id="rId41"/>
    <p:sldId id="281" r:id="rId42"/>
    <p:sldId id="501" r:id="rId43"/>
    <p:sldId id="295" r:id="rId44"/>
    <p:sldId id="403" r:id="rId45"/>
    <p:sldId id="509" r:id="rId46"/>
  </p:sldIdLst>
  <p:sldSz cx="12192000" cy="6858000"/>
  <p:notesSz cx="6797675" cy="9926638"/>
  <p:custDataLst>
    <p:tags r:id="rId49"/>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AD9AE-6D38-7445-B7FB-BFC7E2EA5654}" v="9" dt="2023-10-29T08:49:54.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88" autoAdjust="0"/>
    <p:restoredTop sz="79439" autoAdjust="0"/>
  </p:normalViewPr>
  <p:slideViewPr>
    <p:cSldViewPr snapToGrid="0">
      <p:cViewPr varScale="1">
        <p:scale>
          <a:sx n="77" d="100"/>
          <a:sy n="77" d="100"/>
        </p:scale>
        <p:origin x="216" y="392"/>
      </p:cViewPr>
      <p:guideLst/>
    </p:cSldViewPr>
  </p:slideViewPr>
  <p:notesTextViewPr>
    <p:cViewPr>
      <p:scale>
        <a:sx n="1" d="1"/>
        <a:sy n="1" d="1"/>
      </p:scale>
      <p:origin x="0" y="0"/>
    </p:cViewPr>
  </p:notesText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949AA-ED58-2C4E-AEFB-5B8971E2F1CC}"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D33A45FE-8D4F-B24C-B4B6-1364E6AFDC8D}">
      <dgm:prSet phldrT="[Text]" custT="1"/>
      <dgm:spPr/>
      <dgm:t>
        <a:bodyPr/>
        <a:lstStyle/>
        <a:p>
          <a:r>
            <a:rPr lang="en-GB" sz="3200" dirty="0">
              <a:solidFill>
                <a:schemeClr val="bg1"/>
              </a:solidFill>
            </a:rPr>
            <a:t>Discrimination</a:t>
          </a:r>
          <a:endParaRPr lang="en-GB" sz="2800" dirty="0">
            <a:solidFill>
              <a:schemeClr val="bg1"/>
            </a:solidFill>
          </a:endParaRPr>
        </a:p>
      </dgm:t>
    </dgm:pt>
    <dgm:pt modelId="{ACBEC76A-AF6E-FA4E-8ABF-0B5D6BAC4499}" type="parTrans" cxnId="{A788DF74-025D-5543-82FB-12AF352BF681}">
      <dgm:prSet/>
      <dgm:spPr/>
      <dgm:t>
        <a:bodyPr/>
        <a:lstStyle/>
        <a:p>
          <a:endParaRPr lang="en-GB" sz="4800">
            <a:solidFill>
              <a:srgbClr val="FFC000"/>
            </a:solidFill>
          </a:endParaRPr>
        </a:p>
      </dgm:t>
    </dgm:pt>
    <dgm:pt modelId="{8ED42E75-824D-3947-9237-1D5B6C09CDA2}" type="sibTrans" cxnId="{A788DF74-025D-5543-82FB-12AF352BF681}">
      <dgm:prSet/>
      <dgm:spPr/>
      <dgm:t>
        <a:bodyPr/>
        <a:lstStyle/>
        <a:p>
          <a:endParaRPr lang="en-GB" sz="4800">
            <a:solidFill>
              <a:srgbClr val="FFC000"/>
            </a:solidFill>
          </a:endParaRPr>
        </a:p>
      </dgm:t>
    </dgm:pt>
    <dgm:pt modelId="{1C91CF8B-E5AF-E848-B492-985C2F631D68}">
      <dgm:prSet phldrT="[Text]" custT="1"/>
      <dgm:spPr/>
      <dgm:t>
        <a:bodyPr/>
        <a:lstStyle/>
        <a:p>
          <a:r>
            <a:rPr lang="en-GB" sz="4800" dirty="0">
              <a:solidFill>
                <a:srgbClr val="FFC000"/>
              </a:solidFill>
            </a:rPr>
            <a:t>Quotas</a:t>
          </a:r>
        </a:p>
      </dgm:t>
    </dgm:pt>
    <dgm:pt modelId="{19A1512F-DF95-FA41-BDF4-9A9A8C77B97C}" type="parTrans" cxnId="{C8F30525-D125-A94C-9E4A-55342C094043}">
      <dgm:prSet/>
      <dgm:spPr/>
      <dgm:t>
        <a:bodyPr/>
        <a:lstStyle/>
        <a:p>
          <a:endParaRPr lang="en-GB" sz="4800">
            <a:solidFill>
              <a:srgbClr val="FFC000"/>
            </a:solidFill>
          </a:endParaRPr>
        </a:p>
      </dgm:t>
    </dgm:pt>
    <dgm:pt modelId="{0DEDF1BB-99B8-3443-96A5-21BD1F7AFFD8}" type="sibTrans" cxnId="{C8F30525-D125-A94C-9E4A-55342C094043}">
      <dgm:prSet/>
      <dgm:spPr/>
      <dgm:t>
        <a:bodyPr/>
        <a:lstStyle/>
        <a:p>
          <a:endParaRPr lang="en-GB" sz="4800">
            <a:solidFill>
              <a:srgbClr val="FFC000"/>
            </a:solidFill>
          </a:endParaRPr>
        </a:p>
      </dgm:t>
    </dgm:pt>
    <dgm:pt modelId="{03AE03A7-D42F-0A4B-B2BE-D6740A796FE3}">
      <dgm:prSet phldrT="[Text]" custT="1"/>
      <dgm:spPr/>
      <dgm:t>
        <a:bodyPr/>
        <a:lstStyle/>
        <a:p>
          <a:r>
            <a:rPr lang="en-GB" sz="4800" dirty="0">
              <a:solidFill>
                <a:srgbClr val="FFC000"/>
              </a:solidFill>
            </a:rPr>
            <a:t>Precarious contracts</a:t>
          </a:r>
        </a:p>
      </dgm:t>
    </dgm:pt>
    <dgm:pt modelId="{E91D5075-48DB-3043-9D72-8729A11F1E17}" type="parTrans" cxnId="{6BF8BF34-0CE1-1146-93A6-71ED905019C0}">
      <dgm:prSet/>
      <dgm:spPr/>
      <dgm:t>
        <a:bodyPr/>
        <a:lstStyle/>
        <a:p>
          <a:endParaRPr lang="en-GB" sz="4800">
            <a:solidFill>
              <a:srgbClr val="FFC000"/>
            </a:solidFill>
          </a:endParaRPr>
        </a:p>
      </dgm:t>
    </dgm:pt>
    <dgm:pt modelId="{4C1DDCA7-E91C-A340-AFA0-63E821885E99}" type="sibTrans" cxnId="{6BF8BF34-0CE1-1146-93A6-71ED905019C0}">
      <dgm:prSet/>
      <dgm:spPr/>
      <dgm:t>
        <a:bodyPr/>
        <a:lstStyle/>
        <a:p>
          <a:endParaRPr lang="en-GB" sz="4800">
            <a:solidFill>
              <a:srgbClr val="FFC000"/>
            </a:solidFill>
          </a:endParaRPr>
        </a:p>
      </dgm:t>
    </dgm:pt>
    <dgm:pt modelId="{1A718DB8-308B-4649-83B5-ABC3B33DFFCA}">
      <dgm:prSet phldrT="[Text]" custT="1"/>
      <dgm:spPr/>
      <dgm:t>
        <a:bodyPr/>
        <a:lstStyle/>
        <a:p>
          <a:r>
            <a:rPr lang="en-GB" sz="4800" dirty="0">
              <a:solidFill>
                <a:srgbClr val="FFC000"/>
              </a:solidFill>
            </a:rPr>
            <a:t>Salary 1</a:t>
          </a:r>
        </a:p>
      </dgm:t>
    </dgm:pt>
    <dgm:pt modelId="{C59B880B-3317-EE4A-AFC3-073B33FA7B8C}" type="parTrans" cxnId="{A4E3D78A-3491-6246-8C5C-34B4C9EC42BF}">
      <dgm:prSet/>
      <dgm:spPr/>
      <dgm:t>
        <a:bodyPr/>
        <a:lstStyle/>
        <a:p>
          <a:endParaRPr lang="en-GB" sz="4800">
            <a:solidFill>
              <a:srgbClr val="FFC000"/>
            </a:solidFill>
          </a:endParaRPr>
        </a:p>
      </dgm:t>
    </dgm:pt>
    <dgm:pt modelId="{A4043712-E973-0D43-AF2F-594B6ACE1B59}" type="sibTrans" cxnId="{A4E3D78A-3491-6246-8C5C-34B4C9EC42BF}">
      <dgm:prSet/>
      <dgm:spPr/>
      <dgm:t>
        <a:bodyPr/>
        <a:lstStyle/>
        <a:p>
          <a:endParaRPr lang="en-GB" sz="4800">
            <a:solidFill>
              <a:srgbClr val="FFC000"/>
            </a:solidFill>
          </a:endParaRPr>
        </a:p>
      </dgm:t>
    </dgm:pt>
    <dgm:pt modelId="{0C369424-0F05-BE4C-98D6-D6D8BA1966F3}">
      <dgm:prSet phldrT="[Text]" custT="1"/>
      <dgm:spPr/>
      <dgm:t>
        <a:bodyPr/>
        <a:lstStyle/>
        <a:p>
          <a:r>
            <a:rPr lang="en-GB" sz="4800" dirty="0">
              <a:solidFill>
                <a:srgbClr val="FFC000"/>
              </a:solidFill>
            </a:rPr>
            <a:t>Salary 2</a:t>
          </a:r>
        </a:p>
      </dgm:t>
    </dgm:pt>
    <dgm:pt modelId="{CF89C7AD-60FE-9944-AD3E-3873B45C972A}" type="parTrans" cxnId="{79126DCC-6278-9B41-A81D-30C46AC21BFB}">
      <dgm:prSet/>
      <dgm:spPr/>
      <dgm:t>
        <a:bodyPr/>
        <a:lstStyle/>
        <a:p>
          <a:endParaRPr lang="en-GB"/>
        </a:p>
      </dgm:t>
    </dgm:pt>
    <dgm:pt modelId="{24F6FB62-7D04-EB41-AD0D-335B2EDB9AD9}" type="sibTrans" cxnId="{79126DCC-6278-9B41-A81D-30C46AC21BFB}">
      <dgm:prSet/>
      <dgm:spPr/>
      <dgm:t>
        <a:bodyPr/>
        <a:lstStyle/>
        <a:p>
          <a:endParaRPr lang="en-GB"/>
        </a:p>
      </dgm:t>
    </dgm:pt>
    <dgm:pt modelId="{9747E979-7D61-D242-AF91-D5A2C9635BCE}" type="pres">
      <dgm:prSet presAssocID="{710949AA-ED58-2C4E-AEFB-5B8971E2F1CC}" presName="diagram" presStyleCnt="0">
        <dgm:presLayoutVars>
          <dgm:chMax val="1"/>
          <dgm:dir/>
          <dgm:animLvl val="ctr"/>
          <dgm:resizeHandles val="exact"/>
        </dgm:presLayoutVars>
      </dgm:prSet>
      <dgm:spPr/>
    </dgm:pt>
    <dgm:pt modelId="{D9FFE6F5-1F87-B44C-B05E-5B0C37F0E5F5}" type="pres">
      <dgm:prSet presAssocID="{710949AA-ED58-2C4E-AEFB-5B8971E2F1CC}" presName="matrix" presStyleCnt="0"/>
      <dgm:spPr/>
    </dgm:pt>
    <dgm:pt modelId="{B65334E8-49F0-8143-80A4-4CD028E4CEFA}" type="pres">
      <dgm:prSet presAssocID="{710949AA-ED58-2C4E-AEFB-5B8971E2F1CC}" presName="tile1" presStyleLbl="node1" presStyleIdx="0" presStyleCnt="4"/>
      <dgm:spPr/>
    </dgm:pt>
    <dgm:pt modelId="{4EBDAF40-E54D-774F-A02F-2D54F6F818E0}" type="pres">
      <dgm:prSet presAssocID="{710949AA-ED58-2C4E-AEFB-5B8971E2F1CC}" presName="tile1text" presStyleLbl="node1" presStyleIdx="0" presStyleCnt="4">
        <dgm:presLayoutVars>
          <dgm:chMax val="0"/>
          <dgm:chPref val="0"/>
          <dgm:bulletEnabled val="1"/>
        </dgm:presLayoutVars>
      </dgm:prSet>
      <dgm:spPr/>
    </dgm:pt>
    <dgm:pt modelId="{D1F83E3E-3648-B54C-BC2C-45F579029E18}" type="pres">
      <dgm:prSet presAssocID="{710949AA-ED58-2C4E-AEFB-5B8971E2F1CC}" presName="tile2" presStyleLbl="node1" presStyleIdx="1" presStyleCnt="4"/>
      <dgm:spPr/>
    </dgm:pt>
    <dgm:pt modelId="{DD23C53B-7A83-F746-84D0-33C7DB90D4DA}" type="pres">
      <dgm:prSet presAssocID="{710949AA-ED58-2C4E-AEFB-5B8971E2F1CC}" presName="tile2text" presStyleLbl="node1" presStyleIdx="1" presStyleCnt="4">
        <dgm:presLayoutVars>
          <dgm:chMax val="0"/>
          <dgm:chPref val="0"/>
          <dgm:bulletEnabled val="1"/>
        </dgm:presLayoutVars>
      </dgm:prSet>
      <dgm:spPr/>
    </dgm:pt>
    <dgm:pt modelId="{9837F4A2-61AE-3C41-AF73-26F29EDDEDCF}" type="pres">
      <dgm:prSet presAssocID="{710949AA-ED58-2C4E-AEFB-5B8971E2F1CC}" presName="tile3" presStyleLbl="node1" presStyleIdx="2" presStyleCnt="4"/>
      <dgm:spPr/>
    </dgm:pt>
    <dgm:pt modelId="{799FC066-1F19-0848-BD95-7E0FEEA1CD9D}" type="pres">
      <dgm:prSet presAssocID="{710949AA-ED58-2C4E-AEFB-5B8971E2F1CC}" presName="tile3text" presStyleLbl="node1" presStyleIdx="2" presStyleCnt="4">
        <dgm:presLayoutVars>
          <dgm:chMax val="0"/>
          <dgm:chPref val="0"/>
          <dgm:bulletEnabled val="1"/>
        </dgm:presLayoutVars>
      </dgm:prSet>
      <dgm:spPr/>
    </dgm:pt>
    <dgm:pt modelId="{821245A9-C7ED-D649-9216-6F1A83045EF0}" type="pres">
      <dgm:prSet presAssocID="{710949AA-ED58-2C4E-AEFB-5B8971E2F1CC}" presName="tile4" presStyleLbl="node1" presStyleIdx="3" presStyleCnt="4"/>
      <dgm:spPr/>
    </dgm:pt>
    <dgm:pt modelId="{A3347A22-24E5-AB46-AC14-5745299A23AC}" type="pres">
      <dgm:prSet presAssocID="{710949AA-ED58-2C4E-AEFB-5B8971E2F1CC}" presName="tile4text" presStyleLbl="node1" presStyleIdx="3" presStyleCnt="4">
        <dgm:presLayoutVars>
          <dgm:chMax val="0"/>
          <dgm:chPref val="0"/>
          <dgm:bulletEnabled val="1"/>
        </dgm:presLayoutVars>
      </dgm:prSet>
      <dgm:spPr/>
    </dgm:pt>
    <dgm:pt modelId="{E823CF75-6EE2-C94D-91B0-2541E60676B2}" type="pres">
      <dgm:prSet presAssocID="{710949AA-ED58-2C4E-AEFB-5B8971E2F1CC}" presName="centerTile" presStyleLbl="fgShp" presStyleIdx="0" presStyleCnt="1" custScaleX="125423" custScaleY="130229">
        <dgm:presLayoutVars>
          <dgm:chMax val="0"/>
          <dgm:chPref val="0"/>
        </dgm:presLayoutVars>
      </dgm:prSet>
      <dgm:spPr/>
    </dgm:pt>
  </dgm:ptLst>
  <dgm:cxnLst>
    <dgm:cxn modelId="{708A3200-FB76-0041-B5B9-816D2EECDECD}" type="presOf" srcId="{0C369424-0F05-BE4C-98D6-D6D8BA1966F3}" destId="{A3347A22-24E5-AB46-AC14-5745299A23AC}" srcOrd="1" destOrd="0" presId="urn:microsoft.com/office/officeart/2005/8/layout/matrix1"/>
    <dgm:cxn modelId="{C21C1A1B-E756-B545-B0F9-A4F7051ADAE2}" type="presOf" srcId="{1A718DB8-308B-4649-83B5-ABC3B33DFFCA}" destId="{9837F4A2-61AE-3C41-AF73-26F29EDDEDCF}" srcOrd="0" destOrd="0" presId="urn:microsoft.com/office/officeart/2005/8/layout/matrix1"/>
    <dgm:cxn modelId="{C8F30525-D125-A94C-9E4A-55342C094043}" srcId="{D33A45FE-8D4F-B24C-B4B6-1364E6AFDC8D}" destId="{1C91CF8B-E5AF-E848-B492-985C2F631D68}" srcOrd="0" destOrd="0" parTransId="{19A1512F-DF95-FA41-BDF4-9A9A8C77B97C}" sibTransId="{0DEDF1BB-99B8-3443-96A5-21BD1F7AFFD8}"/>
    <dgm:cxn modelId="{2A6A6030-CBFB-B74E-9431-40650FCDDEF2}" type="presOf" srcId="{710949AA-ED58-2C4E-AEFB-5B8971E2F1CC}" destId="{9747E979-7D61-D242-AF91-D5A2C9635BCE}" srcOrd="0" destOrd="0" presId="urn:microsoft.com/office/officeart/2005/8/layout/matrix1"/>
    <dgm:cxn modelId="{338A5E33-BB72-6740-924D-2A78D4B18BF5}" type="presOf" srcId="{1A718DB8-308B-4649-83B5-ABC3B33DFFCA}" destId="{799FC066-1F19-0848-BD95-7E0FEEA1CD9D}" srcOrd="1" destOrd="0" presId="urn:microsoft.com/office/officeart/2005/8/layout/matrix1"/>
    <dgm:cxn modelId="{6BF8BF34-0CE1-1146-93A6-71ED905019C0}" srcId="{D33A45FE-8D4F-B24C-B4B6-1364E6AFDC8D}" destId="{03AE03A7-D42F-0A4B-B2BE-D6740A796FE3}" srcOrd="1" destOrd="0" parTransId="{E91D5075-48DB-3043-9D72-8729A11F1E17}" sibTransId="{4C1DDCA7-E91C-A340-AFA0-63E821885E99}"/>
    <dgm:cxn modelId="{39479D3F-ACBA-5648-B2D7-F01280C3D56B}" type="presOf" srcId="{03AE03A7-D42F-0A4B-B2BE-D6740A796FE3}" destId="{DD23C53B-7A83-F746-84D0-33C7DB90D4DA}" srcOrd="1" destOrd="0" presId="urn:microsoft.com/office/officeart/2005/8/layout/matrix1"/>
    <dgm:cxn modelId="{36239949-EC39-CB43-9120-05A87C9D76C4}" type="presOf" srcId="{D33A45FE-8D4F-B24C-B4B6-1364E6AFDC8D}" destId="{E823CF75-6EE2-C94D-91B0-2541E60676B2}" srcOrd="0" destOrd="0" presId="urn:microsoft.com/office/officeart/2005/8/layout/matrix1"/>
    <dgm:cxn modelId="{A788DF74-025D-5543-82FB-12AF352BF681}" srcId="{710949AA-ED58-2C4E-AEFB-5B8971E2F1CC}" destId="{D33A45FE-8D4F-B24C-B4B6-1364E6AFDC8D}" srcOrd="0" destOrd="0" parTransId="{ACBEC76A-AF6E-FA4E-8ABF-0B5D6BAC4499}" sibTransId="{8ED42E75-824D-3947-9237-1D5B6C09CDA2}"/>
    <dgm:cxn modelId="{5BA5B583-9E68-2E42-B79D-76BE86DE106E}" type="presOf" srcId="{03AE03A7-D42F-0A4B-B2BE-D6740A796FE3}" destId="{D1F83E3E-3648-B54C-BC2C-45F579029E18}" srcOrd="0" destOrd="0" presId="urn:microsoft.com/office/officeart/2005/8/layout/matrix1"/>
    <dgm:cxn modelId="{A4E3D78A-3491-6246-8C5C-34B4C9EC42BF}" srcId="{D33A45FE-8D4F-B24C-B4B6-1364E6AFDC8D}" destId="{1A718DB8-308B-4649-83B5-ABC3B33DFFCA}" srcOrd="2" destOrd="0" parTransId="{C59B880B-3317-EE4A-AFC3-073B33FA7B8C}" sibTransId="{A4043712-E973-0D43-AF2F-594B6ACE1B59}"/>
    <dgm:cxn modelId="{CD62E2AD-D157-9542-B2B0-C40139ACE015}" type="presOf" srcId="{0C369424-0F05-BE4C-98D6-D6D8BA1966F3}" destId="{821245A9-C7ED-D649-9216-6F1A83045EF0}" srcOrd="0" destOrd="0" presId="urn:microsoft.com/office/officeart/2005/8/layout/matrix1"/>
    <dgm:cxn modelId="{79126DCC-6278-9B41-A81D-30C46AC21BFB}" srcId="{D33A45FE-8D4F-B24C-B4B6-1364E6AFDC8D}" destId="{0C369424-0F05-BE4C-98D6-D6D8BA1966F3}" srcOrd="3" destOrd="0" parTransId="{CF89C7AD-60FE-9944-AD3E-3873B45C972A}" sibTransId="{24F6FB62-7D04-EB41-AD0D-335B2EDB9AD9}"/>
    <dgm:cxn modelId="{C77416F2-5DDA-DA46-8C07-781A948D276C}" type="presOf" srcId="{1C91CF8B-E5AF-E848-B492-985C2F631D68}" destId="{4EBDAF40-E54D-774F-A02F-2D54F6F818E0}" srcOrd="1" destOrd="0" presId="urn:microsoft.com/office/officeart/2005/8/layout/matrix1"/>
    <dgm:cxn modelId="{84164CFA-E962-9A43-8A12-824F8B0B0BB7}" type="presOf" srcId="{1C91CF8B-E5AF-E848-B492-985C2F631D68}" destId="{B65334E8-49F0-8143-80A4-4CD028E4CEFA}" srcOrd="0" destOrd="0" presId="urn:microsoft.com/office/officeart/2005/8/layout/matrix1"/>
    <dgm:cxn modelId="{508635E5-759F-6A4F-AA2E-FD9E5F7CD1A4}" type="presParOf" srcId="{9747E979-7D61-D242-AF91-D5A2C9635BCE}" destId="{D9FFE6F5-1F87-B44C-B05E-5B0C37F0E5F5}" srcOrd="0" destOrd="0" presId="urn:microsoft.com/office/officeart/2005/8/layout/matrix1"/>
    <dgm:cxn modelId="{0319129B-01E7-3742-A3AC-DF1C58BC0DB7}" type="presParOf" srcId="{D9FFE6F5-1F87-B44C-B05E-5B0C37F0E5F5}" destId="{B65334E8-49F0-8143-80A4-4CD028E4CEFA}" srcOrd="0" destOrd="0" presId="urn:microsoft.com/office/officeart/2005/8/layout/matrix1"/>
    <dgm:cxn modelId="{C6C88FA4-FEE1-6846-BEA9-31124C029C68}" type="presParOf" srcId="{D9FFE6F5-1F87-B44C-B05E-5B0C37F0E5F5}" destId="{4EBDAF40-E54D-774F-A02F-2D54F6F818E0}" srcOrd="1" destOrd="0" presId="urn:microsoft.com/office/officeart/2005/8/layout/matrix1"/>
    <dgm:cxn modelId="{B278828C-77D8-EC48-BC4F-56F3F18322C1}" type="presParOf" srcId="{D9FFE6F5-1F87-B44C-B05E-5B0C37F0E5F5}" destId="{D1F83E3E-3648-B54C-BC2C-45F579029E18}" srcOrd="2" destOrd="0" presId="urn:microsoft.com/office/officeart/2005/8/layout/matrix1"/>
    <dgm:cxn modelId="{6BE8EC26-D9F7-6F41-94EF-1717F34BEFC4}" type="presParOf" srcId="{D9FFE6F5-1F87-B44C-B05E-5B0C37F0E5F5}" destId="{DD23C53B-7A83-F746-84D0-33C7DB90D4DA}" srcOrd="3" destOrd="0" presId="urn:microsoft.com/office/officeart/2005/8/layout/matrix1"/>
    <dgm:cxn modelId="{4E8B370E-74F7-0946-8E44-386F472D03EA}" type="presParOf" srcId="{D9FFE6F5-1F87-B44C-B05E-5B0C37F0E5F5}" destId="{9837F4A2-61AE-3C41-AF73-26F29EDDEDCF}" srcOrd="4" destOrd="0" presId="urn:microsoft.com/office/officeart/2005/8/layout/matrix1"/>
    <dgm:cxn modelId="{0567FECA-09C5-C44C-8B6C-6522B46BE78F}" type="presParOf" srcId="{D9FFE6F5-1F87-B44C-B05E-5B0C37F0E5F5}" destId="{799FC066-1F19-0848-BD95-7E0FEEA1CD9D}" srcOrd="5" destOrd="0" presId="urn:microsoft.com/office/officeart/2005/8/layout/matrix1"/>
    <dgm:cxn modelId="{3F109F00-1131-8C45-8EE7-D7E6CBCC632D}" type="presParOf" srcId="{D9FFE6F5-1F87-B44C-B05E-5B0C37F0E5F5}" destId="{821245A9-C7ED-D649-9216-6F1A83045EF0}" srcOrd="6" destOrd="0" presId="urn:microsoft.com/office/officeart/2005/8/layout/matrix1"/>
    <dgm:cxn modelId="{95A695C5-305B-4744-9A48-432D2493A731}" type="presParOf" srcId="{D9FFE6F5-1F87-B44C-B05E-5B0C37F0E5F5}" destId="{A3347A22-24E5-AB46-AC14-5745299A23AC}" srcOrd="7" destOrd="0" presId="urn:microsoft.com/office/officeart/2005/8/layout/matrix1"/>
    <dgm:cxn modelId="{A40C2AC0-7657-0047-AD10-A39DC106A162}" type="presParOf" srcId="{9747E979-7D61-D242-AF91-D5A2C9635BCE}" destId="{E823CF75-6EE2-C94D-91B0-2541E60676B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B8319-1EC6-1440-8A74-8AB1A949013B}"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6DDB3B7C-7E88-FA48-8CE8-C67EEDE6B09B}">
      <dgm:prSet phldrT="[Text]"/>
      <dgm:spPr>
        <a:solidFill>
          <a:srgbClr val="002060"/>
        </a:solidFill>
      </dgm:spPr>
      <dgm:t>
        <a:bodyPr/>
        <a:lstStyle/>
        <a:p>
          <a:r>
            <a:rPr lang="en-GB" dirty="0">
              <a:solidFill>
                <a:srgbClr val="FFC000"/>
              </a:solidFill>
            </a:rPr>
            <a:t>Action</a:t>
          </a:r>
        </a:p>
      </dgm:t>
    </dgm:pt>
    <dgm:pt modelId="{7B1B7F6B-446A-4C44-A370-D4F318FB9315}" type="parTrans" cxnId="{2103EA34-4D01-564F-9E94-F1E5CB8E67FF}">
      <dgm:prSet/>
      <dgm:spPr/>
      <dgm:t>
        <a:bodyPr/>
        <a:lstStyle/>
        <a:p>
          <a:endParaRPr lang="en-GB"/>
        </a:p>
      </dgm:t>
    </dgm:pt>
    <dgm:pt modelId="{814293BD-D381-084B-B535-2F5B1187D7D3}" type="sibTrans" cxnId="{2103EA34-4D01-564F-9E94-F1E5CB8E67FF}">
      <dgm:prSet/>
      <dgm:spPr/>
      <dgm:t>
        <a:bodyPr/>
        <a:lstStyle/>
        <a:p>
          <a:endParaRPr lang="en-GB"/>
        </a:p>
      </dgm:t>
    </dgm:pt>
    <dgm:pt modelId="{CEFF0377-7FF7-334D-9535-5865F1F00049}">
      <dgm:prSet phldrT="[Text]"/>
      <dgm:spPr>
        <a:solidFill>
          <a:srgbClr val="002060"/>
        </a:solidFill>
      </dgm:spPr>
      <dgm:t>
        <a:bodyPr/>
        <a:lstStyle/>
        <a:p>
          <a:r>
            <a:rPr lang="en-GB" dirty="0">
              <a:solidFill>
                <a:srgbClr val="FFC000"/>
              </a:solidFill>
            </a:rPr>
            <a:t>Means</a:t>
          </a:r>
        </a:p>
      </dgm:t>
    </dgm:pt>
    <dgm:pt modelId="{0D8B239A-6A9C-514E-A53F-82084497A2B2}" type="parTrans" cxnId="{78920CEC-6220-2840-9629-A19864E6ADC5}">
      <dgm:prSet/>
      <dgm:spPr/>
      <dgm:t>
        <a:bodyPr/>
        <a:lstStyle/>
        <a:p>
          <a:endParaRPr lang="en-GB"/>
        </a:p>
      </dgm:t>
    </dgm:pt>
    <dgm:pt modelId="{8C31CAFE-89D9-4147-85BE-18E0316663B9}" type="sibTrans" cxnId="{78920CEC-6220-2840-9629-A19864E6ADC5}">
      <dgm:prSet/>
      <dgm:spPr/>
      <dgm:t>
        <a:bodyPr/>
        <a:lstStyle/>
        <a:p>
          <a:endParaRPr lang="en-GB"/>
        </a:p>
      </dgm:t>
    </dgm:pt>
    <dgm:pt modelId="{6041B6C6-5127-8248-AD87-7272D27E69E6}">
      <dgm:prSet phldrT="[Text]"/>
      <dgm:spPr>
        <a:solidFill>
          <a:srgbClr val="002060"/>
        </a:solidFill>
      </dgm:spPr>
      <dgm:t>
        <a:bodyPr/>
        <a:lstStyle/>
        <a:p>
          <a:r>
            <a:rPr lang="en-GB" dirty="0">
              <a:solidFill>
                <a:srgbClr val="FFC000"/>
              </a:solidFill>
            </a:rPr>
            <a:t>Purpose</a:t>
          </a:r>
        </a:p>
      </dgm:t>
    </dgm:pt>
    <dgm:pt modelId="{F23BD5B6-C90F-2548-90B0-F52968F37915}" type="parTrans" cxnId="{E804EDC6-F7E3-3249-B23F-D43869C8987E}">
      <dgm:prSet/>
      <dgm:spPr/>
      <dgm:t>
        <a:bodyPr/>
        <a:lstStyle/>
        <a:p>
          <a:endParaRPr lang="en-GB"/>
        </a:p>
      </dgm:t>
    </dgm:pt>
    <dgm:pt modelId="{B84FCB16-CDF5-AD49-8E70-3D109C83B953}" type="sibTrans" cxnId="{E804EDC6-F7E3-3249-B23F-D43869C8987E}">
      <dgm:prSet/>
      <dgm:spPr/>
      <dgm:t>
        <a:bodyPr/>
        <a:lstStyle/>
        <a:p>
          <a:endParaRPr lang="en-GB"/>
        </a:p>
      </dgm:t>
    </dgm:pt>
    <dgm:pt modelId="{9ACF7F33-700C-5543-8302-82ED8C58FEB0}" type="pres">
      <dgm:prSet presAssocID="{94FB8319-1EC6-1440-8A74-8AB1A949013B}" presName="Name0" presStyleCnt="0">
        <dgm:presLayoutVars>
          <dgm:dir/>
          <dgm:resizeHandles val="exact"/>
        </dgm:presLayoutVars>
      </dgm:prSet>
      <dgm:spPr/>
    </dgm:pt>
    <dgm:pt modelId="{DEC7AD03-E54A-CF40-BC63-38825FDF7267}" type="pres">
      <dgm:prSet presAssocID="{6DDB3B7C-7E88-FA48-8CE8-C67EEDE6B09B}" presName="node" presStyleLbl="node1" presStyleIdx="0" presStyleCnt="3">
        <dgm:presLayoutVars>
          <dgm:bulletEnabled val="1"/>
        </dgm:presLayoutVars>
      </dgm:prSet>
      <dgm:spPr/>
    </dgm:pt>
    <dgm:pt modelId="{83A5C41E-B95C-2E42-9994-56C9B8CFC58E}" type="pres">
      <dgm:prSet presAssocID="{814293BD-D381-084B-B535-2F5B1187D7D3}" presName="sibTrans" presStyleCnt="0"/>
      <dgm:spPr/>
    </dgm:pt>
    <dgm:pt modelId="{BA29D463-8D43-2B4A-9AF2-EBA4D03DE93D}" type="pres">
      <dgm:prSet presAssocID="{CEFF0377-7FF7-334D-9535-5865F1F00049}" presName="node" presStyleLbl="node1" presStyleIdx="1" presStyleCnt="3">
        <dgm:presLayoutVars>
          <dgm:bulletEnabled val="1"/>
        </dgm:presLayoutVars>
      </dgm:prSet>
      <dgm:spPr/>
    </dgm:pt>
    <dgm:pt modelId="{6DA303F3-7F5D-564E-834B-36EF2E1CA277}" type="pres">
      <dgm:prSet presAssocID="{8C31CAFE-89D9-4147-85BE-18E0316663B9}" presName="sibTrans" presStyleCnt="0"/>
      <dgm:spPr/>
    </dgm:pt>
    <dgm:pt modelId="{46DC777A-15FB-7942-98BE-30262C345CB1}" type="pres">
      <dgm:prSet presAssocID="{6041B6C6-5127-8248-AD87-7272D27E69E6}" presName="node" presStyleLbl="node1" presStyleIdx="2" presStyleCnt="3">
        <dgm:presLayoutVars>
          <dgm:bulletEnabled val="1"/>
        </dgm:presLayoutVars>
      </dgm:prSet>
      <dgm:spPr/>
    </dgm:pt>
  </dgm:ptLst>
  <dgm:cxnLst>
    <dgm:cxn modelId="{39F4DE03-3833-404F-85A4-A9B88DE323DB}" type="presOf" srcId="{6041B6C6-5127-8248-AD87-7272D27E69E6}" destId="{46DC777A-15FB-7942-98BE-30262C345CB1}" srcOrd="0" destOrd="0" presId="urn:microsoft.com/office/officeart/2005/8/layout/hList6"/>
    <dgm:cxn modelId="{2103EA34-4D01-564F-9E94-F1E5CB8E67FF}" srcId="{94FB8319-1EC6-1440-8A74-8AB1A949013B}" destId="{6DDB3B7C-7E88-FA48-8CE8-C67EEDE6B09B}" srcOrd="0" destOrd="0" parTransId="{7B1B7F6B-446A-4C44-A370-D4F318FB9315}" sibTransId="{814293BD-D381-084B-B535-2F5B1187D7D3}"/>
    <dgm:cxn modelId="{B78EC177-F02E-D54A-8EC4-35911A034EEE}" type="presOf" srcId="{CEFF0377-7FF7-334D-9535-5865F1F00049}" destId="{BA29D463-8D43-2B4A-9AF2-EBA4D03DE93D}" srcOrd="0" destOrd="0" presId="urn:microsoft.com/office/officeart/2005/8/layout/hList6"/>
    <dgm:cxn modelId="{E804EDC6-F7E3-3249-B23F-D43869C8987E}" srcId="{94FB8319-1EC6-1440-8A74-8AB1A949013B}" destId="{6041B6C6-5127-8248-AD87-7272D27E69E6}" srcOrd="2" destOrd="0" parTransId="{F23BD5B6-C90F-2548-90B0-F52968F37915}" sibTransId="{B84FCB16-CDF5-AD49-8E70-3D109C83B953}"/>
    <dgm:cxn modelId="{4D7857C9-E843-304F-A144-79F174AFDC5C}" type="presOf" srcId="{94FB8319-1EC6-1440-8A74-8AB1A949013B}" destId="{9ACF7F33-700C-5543-8302-82ED8C58FEB0}" srcOrd="0" destOrd="0" presId="urn:microsoft.com/office/officeart/2005/8/layout/hList6"/>
    <dgm:cxn modelId="{DA5835EA-24B3-9742-9F76-E406699A82ED}" type="presOf" srcId="{6DDB3B7C-7E88-FA48-8CE8-C67EEDE6B09B}" destId="{DEC7AD03-E54A-CF40-BC63-38825FDF7267}" srcOrd="0" destOrd="0" presId="urn:microsoft.com/office/officeart/2005/8/layout/hList6"/>
    <dgm:cxn modelId="{78920CEC-6220-2840-9629-A19864E6ADC5}" srcId="{94FB8319-1EC6-1440-8A74-8AB1A949013B}" destId="{CEFF0377-7FF7-334D-9535-5865F1F00049}" srcOrd="1" destOrd="0" parTransId="{0D8B239A-6A9C-514E-A53F-82084497A2B2}" sibTransId="{8C31CAFE-89D9-4147-85BE-18E0316663B9}"/>
    <dgm:cxn modelId="{BB67BFD3-ED50-0C4D-A468-27733934B2B1}" type="presParOf" srcId="{9ACF7F33-700C-5543-8302-82ED8C58FEB0}" destId="{DEC7AD03-E54A-CF40-BC63-38825FDF7267}" srcOrd="0" destOrd="0" presId="urn:microsoft.com/office/officeart/2005/8/layout/hList6"/>
    <dgm:cxn modelId="{2B6367AC-A1F9-1248-BC87-DCA98C9BD1D9}" type="presParOf" srcId="{9ACF7F33-700C-5543-8302-82ED8C58FEB0}" destId="{83A5C41E-B95C-2E42-9994-56C9B8CFC58E}" srcOrd="1" destOrd="0" presId="urn:microsoft.com/office/officeart/2005/8/layout/hList6"/>
    <dgm:cxn modelId="{07EE087F-76DA-964E-B287-843127546EBC}" type="presParOf" srcId="{9ACF7F33-700C-5543-8302-82ED8C58FEB0}" destId="{BA29D463-8D43-2B4A-9AF2-EBA4D03DE93D}" srcOrd="2" destOrd="0" presId="urn:microsoft.com/office/officeart/2005/8/layout/hList6"/>
    <dgm:cxn modelId="{29B771F4-A6D1-7440-9972-8EF56318BA41}" type="presParOf" srcId="{9ACF7F33-700C-5543-8302-82ED8C58FEB0}" destId="{6DA303F3-7F5D-564E-834B-36EF2E1CA277}" srcOrd="3" destOrd="0" presId="urn:microsoft.com/office/officeart/2005/8/layout/hList6"/>
    <dgm:cxn modelId="{50EF5402-2E7F-E54C-8B96-15A0C1082295}" type="presParOf" srcId="{9ACF7F33-700C-5543-8302-82ED8C58FEB0}" destId="{46DC777A-15FB-7942-98BE-30262C345CB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6820A1-213D-E243-BCAF-806E716C3CA5}"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A347937D-1F33-4A4E-BAC1-9AF9B31E1314}">
      <dgm:prSet phldrT="[Text]"/>
      <dgm:spPr>
        <a:solidFill>
          <a:srgbClr val="002060"/>
        </a:solidFill>
      </dgm:spPr>
      <dgm:t>
        <a:bodyPr/>
        <a:lstStyle/>
        <a:p>
          <a:r>
            <a:rPr lang="en-GB" dirty="0"/>
            <a:t>Exploitation of labour</a:t>
          </a:r>
        </a:p>
      </dgm:t>
    </dgm:pt>
    <dgm:pt modelId="{FE212016-AEA9-0747-AC75-4533675306BF}" type="parTrans" cxnId="{ED2EA26A-853B-3E42-806D-C58B3EA77385}">
      <dgm:prSet/>
      <dgm:spPr/>
      <dgm:t>
        <a:bodyPr/>
        <a:lstStyle/>
        <a:p>
          <a:endParaRPr lang="en-GB"/>
        </a:p>
      </dgm:t>
    </dgm:pt>
    <dgm:pt modelId="{2F436C58-DFDC-DB42-89D5-53319DF03556}" type="sibTrans" cxnId="{ED2EA26A-853B-3E42-806D-C58B3EA77385}">
      <dgm:prSet/>
      <dgm:spPr/>
      <dgm:t>
        <a:bodyPr/>
        <a:lstStyle/>
        <a:p>
          <a:endParaRPr lang="en-GB"/>
        </a:p>
      </dgm:t>
    </dgm:pt>
    <dgm:pt modelId="{2309C72E-F9C4-7B47-B1D1-93096D9991A6}">
      <dgm:prSet phldrT="[Text]"/>
      <dgm:spPr>
        <a:solidFill>
          <a:srgbClr val="002060"/>
        </a:solidFill>
      </dgm:spPr>
      <dgm:t>
        <a:bodyPr/>
        <a:lstStyle/>
        <a:p>
          <a:r>
            <a:rPr lang="en-GB" dirty="0"/>
            <a:t>Conditions of vulnerability</a:t>
          </a:r>
        </a:p>
      </dgm:t>
    </dgm:pt>
    <dgm:pt modelId="{E97BDE34-D251-A745-8C56-BB9FE07038A2}" type="parTrans" cxnId="{5B71565F-476A-8045-A5D7-6090847853FA}">
      <dgm:prSet/>
      <dgm:spPr/>
      <dgm:t>
        <a:bodyPr/>
        <a:lstStyle/>
        <a:p>
          <a:endParaRPr lang="en-GB"/>
        </a:p>
      </dgm:t>
    </dgm:pt>
    <dgm:pt modelId="{B7BEE5D3-9DF7-3B4F-969C-267FFEFA5004}" type="sibTrans" cxnId="{5B71565F-476A-8045-A5D7-6090847853FA}">
      <dgm:prSet/>
      <dgm:spPr/>
      <dgm:t>
        <a:bodyPr/>
        <a:lstStyle/>
        <a:p>
          <a:endParaRPr lang="en-GB"/>
        </a:p>
      </dgm:t>
    </dgm:pt>
    <dgm:pt modelId="{39EAEC33-B405-3744-9FBD-54A287EFC16F}">
      <dgm:prSet phldrT="[Text]"/>
      <dgm:spPr>
        <a:solidFill>
          <a:srgbClr val="002060"/>
        </a:solidFill>
      </dgm:spPr>
      <dgm:t>
        <a:bodyPr/>
        <a:lstStyle/>
        <a:p>
          <a:r>
            <a:rPr lang="en-GB" dirty="0"/>
            <a:t>Legacies of Empire</a:t>
          </a:r>
        </a:p>
      </dgm:t>
    </dgm:pt>
    <dgm:pt modelId="{0485C67D-7BA9-C94F-BD86-3460559FDDE0}" type="parTrans" cxnId="{4F953028-3343-D248-B4E9-52249A52834A}">
      <dgm:prSet/>
      <dgm:spPr/>
      <dgm:t>
        <a:bodyPr/>
        <a:lstStyle/>
        <a:p>
          <a:endParaRPr lang="en-GB"/>
        </a:p>
      </dgm:t>
    </dgm:pt>
    <dgm:pt modelId="{AC58EA58-3F45-F545-A8C1-F0754C611A5E}" type="sibTrans" cxnId="{4F953028-3343-D248-B4E9-52249A52834A}">
      <dgm:prSet/>
      <dgm:spPr/>
      <dgm:t>
        <a:bodyPr/>
        <a:lstStyle/>
        <a:p>
          <a:endParaRPr lang="en-GB"/>
        </a:p>
      </dgm:t>
    </dgm:pt>
    <dgm:pt modelId="{A4366E38-B0DA-1B4E-8B1D-86C29AE89CEA}">
      <dgm:prSet/>
      <dgm:spPr>
        <a:solidFill>
          <a:srgbClr val="002060"/>
        </a:solidFill>
      </dgm:spPr>
      <dgm:t>
        <a:bodyPr/>
        <a:lstStyle/>
        <a:p>
          <a:r>
            <a:rPr lang="en-GB" dirty="0"/>
            <a:t>State and Law</a:t>
          </a:r>
        </a:p>
      </dgm:t>
    </dgm:pt>
    <dgm:pt modelId="{75536A7C-9BAE-4F47-BFC3-D6341D365421}" type="parTrans" cxnId="{FD46CBF8-2665-5B41-8945-9FB9B28B100F}">
      <dgm:prSet/>
      <dgm:spPr/>
      <dgm:t>
        <a:bodyPr/>
        <a:lstStyle/>
        <a:p>
          <a:endParaRPr lang="en-GB"/>
        </a:p>
      </dgm:t>
    </dgm:pt>
    <dgm:pt modelId="{354D58E4-2D29-BE4F-B6C0-D2FA809F5910}" type="sibTrans" cxnId="{FD46CBF8-2665-5B41-8945-9FB9B28B100F}">
      <dgm:prSet/>
      <dgm:spPr/>
      <dgm:t>
        <a:bodyPr/>
        <a:lstStyle/>
        <a:p>
          <a:endParaRPr lang="en-GB"/>
        </a:p>
      </dgm:t>
    </dgm:pt>
    <dgm:pt modelId="{1B5B9AFB-6012-A249-9B2E-5AA089E796F0}" type="pres">
      <dgm:prSet presAssocID="{2B6820A1-213D-E243-BCAF-806E716C3CA5}" presName="Name0" presStyleCnt="0">
        <dgm:presLayoutVars>
          <dgm:dir/>
          <dgm:resizeHandles val="exact"/>
        </dgm:presLayoutVars>
      </dgm:prSet>
      <dgm:spPr/>
    </dgm:pt>
    <dgm:pt modelId="{85DD33D5-7CA9-2647-AE54-46642E6F3AA1}" type="pres">
      <dgm:prSet presAssocID="{A347937D-1F33-4A4E-BAC1-9AF9B31E1314}" presName="node" presStyleLbl="node1" presStyleIdx="0" presStyleCnt="4">
        <dgm:presLayoutVars>
          <dgm:bulletEnabled val="1"/>
        </dgm:presLayoutVars>
      </dgm:prSet>
      <dgm:spPr/>
    </dgm:pt>
    <dgm:pt modelId="{EA4C30EF-7AD8-0447-B23B-B780983C3D1C}" type="pres">
      <dgm:prSet presAssocID="{2F436C58-DFDC-DB42-89D5-53319DF03556}" presName="sibTrans" presStyleCnt="0"/>
      <dgm:spPr/>
    </dgm:pt>
    <dgm:pt modelId="{4C7C979F-8218-5841-955E-06BEE1A3251A}" type="pres">
      <dgm:prSet presAssocID="{2309C72E-F9C4-7B47-B1D1-93096D9991A6}" presName="node" presStyleLbl="node1" presStyleIdx="1" presStyleCnt="4">
        <dgm:presLayoutVars>
          <dgm:bulletEnabled val="1"/>
        </dgm:presLayoutVars>
      </dgm:prSet>
      <dgm:spPr/>
    </dgm:pt>
    <dgm:pt modelId="{590C95E8-90D9-E545-99E6-2AA84C205F0D}" type="pres">
      <dgm:prSet presAssocID="{B7BEE5D3-9DF7-3B4F-969C-267FFEFA5004}" presName="sibTrans" presStyleCnt="0"/>
      <dgm:spPr/>
    </dgm:pt>
    <dgm:pt modelId="{026E473F-B35B-0349-9015-BD71E23274A5}" type="pres">
      <dgm:prSet presAssocID="{39EAEC33-B405-3744-9FBD-54A287EFC16F}" presName="node" presStyleLbl="node1" presStyleIdx="2" presStyleCnt="4">
        <dgm:presLayoutVars>
          <dgm:bulletEnabled val="1"/>
        </dgm:presLayoutVars>
      </dgm:prSet>
      <dgm:spPr/>
    </dgm:pt>
    <dgm:pt modelId="{DFFE8F11-284A-F84C-95A7-5303F494634E}" type="pres">
      <dgm:prSet presAssocID="{AC58EA58-3F45-F545-A8C1-F0754C611A5E}" presName="sibTrans" presStyleCnt="0"/>
      <dgm:spPr/>
    </dgm:pt>
    <dgm:pt modelId="{92EC11FE-E362-074D-8CD9-A8BAA4366266}" type="pres">
      <dgm:prSet presAssocID="{A4366E38-B0DA-1B4E-8B1D-86C29AE89CEA}" presName="node" presStyleLbl="node1" presStyleIdx="3" presStyleCnt="4">
        <dgm:presLayoutVars>
          <dgm:bulletEnabled val="1"/>
        </dgm:presLayoutVars>
      </dgm:prSet>
      <dgm:spPr/>
    </dgm:pt>
  </dgm:ptLst>
  <dgm:cxnLst>
    <dgm:cxn modelId="{4F953028-3343-D248-B4E9-52249A52834A}" srcId="{2B6820A1-213D-E243-BCAF-806E716C3CA5}" destId="{39EAEC33-B405-3744-9FBD-54A287EFC16F}" srcOrd="2" destOrd="0" parTransId="{0485C67D-7BA9-C94F-BD86-3460559FDDE0}" sibTransId="{AC58EA58-3F45-F545-A8C1-F0754C611A5E}"/>
    <dgm:cxn modelId="{C95AB23A-3A7E-794C-B156-4F1E5FFE2084}" type="presOf" srcId="{A347937D-1F33-4A4E-BAC1-9AF9B31E1314}" destId="{85DD33D5-7CA9-2647-AE54-46642E6F3AA1}" srcOrd="0" destOrd="0" presId="urn:microsoft.com/office/officeart/2005/8/layout/hList6"/>
    <dgm:cxn modelId="{5B71565F-476A-8045-A5D7-6090847853FA}" srcId="{2B6820A1-213D-E243-BCAF-806E716C3CA5}" destId="{2309C72E-F9C4-7B47-B1D1-93096D9991A6}" srcOrd="1" destOrd="0" parTransId="{E97BDE34-D251-A745-8C56-BB9FE07038A2}" sibTransId="{B7BEE5D3-9DF7-3B4F-969C-267FFEFA5004}"/>
    <dgm:cxn modelId="{6BAA3360-3CEF-DD4D-B685-8CF4462470F8}" type="presOf" srcId="{39EAEC33-B405-3744-9FBD-54A287EFC16F}" destId="{026E473F-B35B-0349-9015-BD71E23274A5}" srcOrd="0" destOrd="0" presId="urn:microsoft.com/office/officeart/2005/8/layout/hList6"/>
    <dgm:cxn modelId="{ED2EA26A-853B-3E42-806D-C58B3EA77385}" srcId="{2B6820A1-213D-E243-BCAF-806E716C3CA5}" destId="{A347937D-1F33-4A4E-BAC1-9AF9B31E1314}" srcOrd="0" destOrd="0" parTransId="{FE212016-AEA9-0747-AC75-4533675306BF}" sibTransId="{2F436C58-DFDC-DB42-89D5-53319DF03556}"/>
    <dgm:cxn modelId="{78B35C85-5693-BB48-B9CA-C91565D4DFA9}" type="presOf" srcId="{2B6820A1-213D-E243-BCAF-806E716C3CA5}" destId="{1B5B9AFB-6012-A249-9B2E-5AA089E796F0}" srcOrd="0" destOrd="0" presId="urn:microsoft.com/office/officeart/2005/8/layout/hList6"/>
    <dgm:cxn modelId="{861B4E8A-917E-3D4E-BEE1-CF69CE82755A}" type="presOf" srcId="{2309C72E-F9C4-7B47-B1D1-93096D9991A6}" destId="{4C7C979F-8218-5841-955E-06BEE1A3251A}" srcOrd="0" destOrd="0" presId="urn:microsoft.com/office/officeart/2005/8/layout/hList6"/>
    <dgm:cxn modelId="{5C54A9EC-A0DA-3749-B209-44CFE7D3FF1E}" type="presOf" srcId="{A4366E38-B0DA-1B4E-8B1D-86C29AE89CEA}" destId="{92EC11FE-E362-074D-8CD9-A8BAA4366266}" srcOrd="0" destOrd="0" presId="urn:microsoft.com/office/officeart/2005/8/layout/hList6"/>
    <dgm:cxn modelId="{FD46CBF8-2665-5B41-8945-9FB9B28B100F}" srcId="{2B6820A1-213D-E243-BCAF-806E716C3CA5}" destId="{A4366E38-B0DA-1B4E-8B1D-86C29AE89CEA}" srcOrd="3" destOrd="0" parTransId="{75536A7C-9BAE-4F47-BFC3-D6341D365421}" sibTransId="{354D58E4-2D29-BE4F-B6C0-D2FA809F5910}"/>
    <dgm:cxn modelId="{7E1C4D7C-A0E5-E743-8BD4-8089751E1D60}" type="presParOf" srcId="{1B5B9AFB-6012-A249-9B2E-5AA089E796F0}" destId="{85DD33D5-7CA9-2647-AE54-46642E6F3AA1}" srcOrd="0" destOrd="0" presId="urn:microsoft.com/office/officeart/2005/8/layout/hList6"/>
    <dgm:cxn modelId="{D6B4987F-E64A-5546-BA8F-E334C3348C10}" type="presParOf" srcId="{1B5B9AFB-6012-A249-9B2E-5AA089E796F0}" destId="{EA4C30EF-7AD8-0447-B23B-B780983C3D1C}" srcOrd="1" destOrd="0" presId="urn:microsoft.com/office/officeart/2005/8/layout/hList6"/>
    <dgm:cxn modelId="{7940E24E-38F9-8242-9394-9F750599913B}" type="presParOf" srcId="{1B5B9AFB-6012-A249-9B2E-5AA089E796F0}" destId="{4C7C979F-8218-5841-955E-06BEE1A3251A}" srcOrd="2" destOrd="0" presId="urn:microsoft.com/office/officeart/2005/8/layout/hList6"/>
    <dgm:cxn modelId="{19B7807D-7D19-5E49-BD0F-3E658CF9F036}" type="presParOf" srcId="{1B5B9AFB-6012-A249-9B2E-5AA089E796F0}" destId="{590C95E8-90D9-E545-99E6-2AA84C205F0D}" srcOrd="3" destOrd="0" presId="urn:microsoft.com/office/officeart/2005/8/layout/hList6"/>
    <dgm:cxn modelId="{27AAB005-F320-804A-A693-F43B91C7E367}" type="presParOf" srcId="{1B5B9AFB-6012-A249-9B2E-5AA089E796F0}" destId="{026E473F-B35B-0349-9015-BD71E23274A5}" srcOrd="4" destOrd="0" presId="urn:microsoft.com/office/officeart/2005/8/layout/hList6"/>
    <dgm:cxn modelId="{067FD4B5-3AD5-B846-A58F-443B5032132E}" type="presParOf" srcId="{1B5B9AFB-6012-A249-9B2E-5AA089E796F0}" destId="{DFFE8F11-284A-F84C-95A7-5303F494634E}" srcOrd="5" destOrd="0" presId="urn:microsoft.com/office/officeart/2005/8/layout/hList6"/>
    <dgm:cxn modelId="{E378AF4F-19E6-1A44-BD12-D13288DA63A7}" type="presParOf" srcId="{1B5B9AFB-6012-A249-9B2E-5AA089E796F0}" destId="{92EC11FE-E362-074D-8CD9-A8BAA4366266}"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55B1FA-2C2D-584F-ADF5-D5CB75D6173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5FEEC53F-4B7F-DF4C-BDE9-422AC3CD3196}">
      <dgm:prSet phldrT="[Text]"/>
      <dgm:spPr>
        <a:solidFill>
          <a:srgbClr val="002060"/>
        </a:solidFill>
      </dgm:spPr>
      <dgm:t>
        <a:bodyPr/>
        <a:lstStyle/>
        <a:p>
          <a:r>
            <a:rPr lang="en-GB" dirty="0">
              <a:solidFill>
                <a:srgbClr val="FFC000"/>
              </a:solidFill>
            </a:rPr>
            <a:t>Power and inequality</a:t>
          </a:r>
        </a:p>
      </dgm:t>
    </dgm:pt>
    <dgm:pt modelId="{E36397AC-5637-F34A-89D9-BFD2A00B60DA}" type="parTrans" cxnId="{E1A87988-0299-344E-A105-78D608BCF78C}">
      <dgm:prSet/>
      <dgm:spPr/>
      <dgm:t>
        <a:bodyPr/>
        <a:lstStyle/>
        <a:p>
          <a:endParaRPr lang="en-GB"/>
        </a:p>
      </dgm:t>
    </dgm:pt>
    <dgm:pt modelId="{077BEBE3-AA56-E948-97CC-EABFA0D616D3}" type="sibTrans" cxnId="{E1A87988-0299-344E-A105-78D608BCF78C}">
      <dgm:prSet/>
      <dgm:spPr/>
      <dgm:t>
        <a:bodyPr/>
        <a:lstStyle/>
        <a:p>
          <a:endParaRPr lang="en-GB"/>
        </a:p>
      </dgm:t>
    </dgm:pt>
    <dgm:pt modelId="{A8657C45-107E-0245-9339-3D146E4E1124}">
      <dgm:prSet phldrT="[Text]"/>
      <dgm:spPr>
        <a:solidFill>
          <a:srgbClr val="002060"/>
        </a:solidFill>
      </dgm:spPr>
      <dgm:t>
        <a:bodyPr/>
        <a:lstStyle/>
        <a:p>
          <a:r>
            <a:rPr lang="en-GB" dirty="0">
              <a:solidFill>
                <a:srgbClr val="FFC000"/>
              </a:solidFill>
            </a:rPr>
            <a:t>Social justice</a:t>
          </a:r>
        </a:p>
      </dgm:t>
    </dgm:pt>
    <dgm:pt modelId="{B29FFD2A-8B6E-2649-8032-A0D1D85B76BD}" type="parTrans" cxnId="{7491B2D3-DB57-E64B-9217-E1130CA1E4C3}">
      <dgm:prSet/>
      <dgm:spPr/>
      <dgm:t>
        <a:bodyPr/>
        <a:lstStyle/>
        <a:p>
          <a:endParaRPr lang="en-GB"/>
        </a:p>
      </dgm:t>
    </dgm:pt>
    <dgm:pt modelId="{A6486427-68EC-AA4E-A7AA-34C5EF82F689}" type="sibTrans" cxnId="{7491B2D3-DB57-E64B-9217-E1130CA1E4C3}">
      <dgm:prSet/>
      <dgm:spPr/>
      <dgm:t>
        <a:bodyPr/>
        <a:lstStyle/>
        <a:p>
          <a:endParaRPr lang="en-GB"/>
        </a:p>
      </dgm:t>
    </dgm:pt>
    <dgm:pt modelId="{EBD3425B-3359-F64A-A096-6D7E390FA5B1}">
      <dgm:prSet phldrT="[Text]"/>
      <dgm:spPr>
        <a:solidFill>
          <a:srgbClr val="002060"/>
        </a:solidFill>
      </dgm:spPr>
      <dgm:t>
        <a:bodyPr/>
        <a:lstStyle/>
        <a:p>
          <a:r>
            <a:rPr lang="en-GB" dirty="0">
              <a:solidFill>
                <a:srgbClr val="FFC000"/>
              </a:solidFill>
            </a:rPr>
            <a:t>Politically engaged</a:t>
          </a:r>
        </a:p>
      </dgm:t>
    </dgm:pt>
    <dgm:pt modelId="{D4B69788-7045-D44E-8F61-50493C1AD04F}" type="parTrans" cxnId="{D4B19488-7C55-B444-B752-9B4687D1A3DA}">
      <dgm:prSet/>
      <dgm:spPr/>
      <dgm:t>
        <a:bodyPr/>
        <a:lstStyle/>
        <a:p>
          <a:endParaRPr lang="en-GB"/>
        </a:p>
      </dgm:t>
    </dgm:pt>
    <dgm:pt modelId="{D77DDA7C-42AC-D441-A6F1-2F63DA77DA8D}" type="sibTrans" cxnId="{D4B19488-7C55-B444-B752-9B4687D1A3DA}">
      <dgm:prSet/>
      <dgm:spPr/>
      <dgm:t>
        <a:bodyPr/>
        <a:lstStyle/>
        <a:p>
          <a:endParaRPr lang="en-GB"/>
        </a:p>
      </dgm:t>
    </dgm:pt>
    <dgm:pt modelId="{93BAD701-3AB4-DF4D-AB8B-BEC2B3F4DFD8}">
      <dgm:prSet phldrT="[Text]"/>
      <dgm:spPr>
        <a:solidFill>
          <a:srgbClr val="002060"/>
        </a:solidFill>
      </dgm:spPr>
      <dgm:t>
        <a:bodyPr/>
        <a:lstStyle/>
        <a:p>
          <a:r>
            <a:rPr lang="en-GB" dirty="0">
              <a:solidFill>
                <a:srgbClr val="FFC000"/>
              </a:solidFill>
            </a:rPr>
            <a:t>Postcolonial</a:t>
          </a:r>
        </a:p>
      </dgm:t>
    </dgm:pt>
    <dgm:pt modelId="{333A812B-901B-494E-BD7C-35D1370512C4}" type="parTrans" cxnId="{3947CDCE-B26E-5E4C-A4E4-40861115D4D0}">
      <dgm:prSet/>
      <dgm:spPr/>
      <dgm:t>
        <a:bodyPr/>
        <a:lstStyle/>
        <a:p>
          <a:endParaRPr lang="en-GB"/>
        </a:p>
      </dgm:t>
    </dgm:pt>
    <dgm:pt modelId="{351EA4F8-1AA0-7B49-A25F-EB1A3BC4EBA8}" type="sibTrans" cxnId="{3947CDCE-B26E-5E4C-A4E4-40861115D4D0}">
      <dgm:prSet/>
      <dgm:spPr/>
      <dgm:t>
        <a:bodyPr/>
        <a:lstStyle/>
        <a:p>
          <a:endParaRPr lang="en-GB"/>
        </a:p>
      </dgm:t>
    </dgm:pt>
    <dgm:pt modelId="{AA92103F-A296-BE42-A98E-11D1D6144F15}">
      <dgm:prSet phldrT="[Text]"/>
      <dgm:spPr>
        <a:solidFill>
          <a:srgbClr val="002060"/>
        </a:solidFill>
      </dgm:spPr>
      <dgm:t>
        <a:bodyPr/>
        <a:lstStyle/>
        <a:p>
          <a:r>
            <a:rPr lang="en-GB" dirty="0">
              <a:solidFill>
                <a:srgbClr val="FFC000"/>
              </a:solidFill>
            </a:rPr>
            <a:t>Qualitative*</a:t>
          </a:r>
        </a:p>
      </dgm:t>
    </dgm:pt>
    <dgm:pt modelId="{27F131DA-7D7B-FB48-A38A-E5A2BB68DF3D}" type="parTrans" cxnId="{8DCDF331-7568-F945-9FC3-F1D76CBCA16C}">
      <dgm:prSet/>
      <dgm:spPr/>
      <dgm:t>
        <a:bodyPr/>
        <a:lstStyle/>
        <a:p>
          <a:endParaRPr lang="en-GB"/>
        </a:p>
      </dgm:t>
    </dgm:pt>
    <dgm:pt modelId="{A5C5A49F-7AB7-B54B-A42F-738BAC017B19}" type="sibTrans" cxnId="{8DCDF331-7568-F945-9FC3-F1D76CBCA16C}">
      <dgm:prSet/>
      <dgm:spPr/>
      <dgm:t>
        <a:bodyPr/>
        <a:lstStyle/>
        <a:p>
          <a:endParaRPr lang="en-GB"/>
        </a:p>
      </dgm:t>
    </dgm:pt>
    <dgm:pt modelId="{4E0CBAC9-0DC3-A145-A044-CA38B620FF47}" type="pres">
      <dgm:prSet presAssocID="{6055B1FA-2C2D-584F-ADF5-D5CB75D61737}" presName="diagram" presStyleCnt="0">
        <dgm:presLayoutVars>
          <dgm:dir/>
          <dgm:resizeHandles val="exact"/>
        </dgm:presLayoutVars>
      </dgm:prSet>
      <dgm:spPr/>
    </dgm:pt>
    <dgm:pt modelId="{FFB2935C-8F15-574A-9871-E89F0AE83DCC}" type="pres">
      <dgm:prSet presAssocID="{5FEEC53F-4B7F-DF4C-BDE9-422AC3CD3196}" presName="node" presStyleLbl="node1" presStyleIdx="0" presStyleCnt="5">
        <dgm:presLayoutVars>
          <dgm:bulletEnabled val="1"/>
        </dgm:presLayoutVars>
      </dgm:prSet>
      <dgm:spPr/>
    </dgm:pt>
    <dgm:pt modelId="{11F6AD08-C99B-AA46-8E84-795CF025C648}" type="pres">
      <dgm:prSet presAssocID="{077BEBE3-AA56-E948-97CC-EABFA0D616D3}" presName="sibTrans" presStyleCnt="0"/>
      <dgm:spPr/>
    </dgm:pt>
    <dgm:pt modelId="{0B0503EF-7294-2441-857D-E43AF02E3016}" type="pres">
      <dgm:prSet presAssocID="{A8657C45-107E-0245-9339-3D146E4E1124}" presName="node" presStyleLbl="node1" presStyleIdx="1" presStyleCnt="5">
        <dgm:presLayoutVars>
          <dgm:bulletEnabled val="1"/>
        </dgm:presLayoutVars>
      </dgm:prSet>
      <dgm:spPr/>
    </dgm:pt>
    <dgm:pt modelId="{EC7F7EFA-CE50-8340-95D8-4D20C4AC56CC}" type="pres">
      <dgm:prSet presAssocID="{A6486427-68EC-AA4E-A7AA-34C5EF82F689}" presName="sibTrans" presStyleCnt="0"/>
      <dgm:spPr/>
    </dgm:pt>
    <dgm:pt modelId="{3B678749-77B4-1543-AD1A-0F4BD28EA7D7}" type="pres">
      <dgm:prSet presAssocID="{EBD3425B-3359-F64A-A096-6D7E390FA5B1}" presName="node" presStyleLbl="node1" presStyleIdx="2" presStyleCnt="5">
        <dgm:presLayoutVars>
          <dgm:bulletEnabled val="1"/>
        </dgm:presLayoutVars>
      </dgm:prSet>
      <dgm:spPr/>
    </dgm:pt>
    <dgm:pt modelId="{DA87BF59-9B07-7048-8B64-D85179A04338}" type="pres">
      <dgm:prSet presAssocID="{D77DDA7C-42AC-D441-A6F1-2F63DA77DA8D}" presName="sibTrans" presStyleCnt="0"/>
      <dgm:spPr/>
    </dgm:pt>
    <dgm:pt modelId="{268BDD05-D7D3-0942-AD44-5D8CA389BB4A}" type="pres">
      <dgm:prSet presAssocID="{93BAD701-3AB4-DF4D-AB8B-BEC2B3F4DFD8}" presName="node" presStyleLbl="node1" presStyleIdx="3" presStyleCnt="5">
        <dgm:presLayoutVars>
          <dgm:bulletEnabled val="1"/>
        </dgm:presLayoutVars>
      </dgm:prSet>
      <dgm:spPr/>
    </dgm:pt>
    <dgm:pt modelId="{1BA59CEF-913B-D748-BFAF-F66815E4C670}" type="pres">
      <dgm:prSet presAssocID="{351EA4F8-1AA0-7B49-A25F-EB1A3BC4EBA8}" presName="sibTrans" presStyleCnt="0"/>
      <dgm:spPr/>
    </dgm:pt>
    <dgm:pt modelId="{38C4EAF9-3937-3E47-A301-BBCD1FFA1D41}" type="pres">
      <dgm:prSet presAssocID="{AA92103F-A296-BE42-A98E-11D1D6144F15}" presName="node" presStyleLbl="node1" presStyleIdx="4" presStyleCnt="5">
        <dgm:presLayoutVars>
          <dgm:bulletEnabled val="1"/>
        </dgm:presLayoutVars>
      </dgm:prSet>
      <dgm:spPr/>
    </dgm:pt>
  </dgm:ptLst>
  <dgm:cxnLst>
    <dgm:cxn modelId="{6F5D3422-3444-4E46-8DAF-6FE00CADC81B}" type="presOf" srcId="{AA92103F-A296-BE42-A98E-11D1D6144F15}" destId="{38C4EAF9-3937-3E47-A301-BBCD1FFA1D41}" srcOrd="0" destOrd="0" presId="urn:microsoft.com/office/officeart/2005/8/layout/default"/>
    <dgm:cxn modelId="{6F394325-40A6-C341-801A-DC6A4CAE5F1E}" type="presOf" srcId="{93BAD701-3AB4-DF4D-AB8B-BEC2B3F4DFD8}" destId="{268BDD05-D7D3-0942-AD44-5D8CA389BB4A}" srcOrd="0" destOrd="0" presId="urn:microsoft.com/office/officeart/2005/8/layout/default"/>
    <dgm:cxn modelId="{8DCDF331-7568-F945-9FC3-F1D76CBCA16C}" srcId="{6055B1FA-2C2D-584F-ADF5-D5CB75D61737}" destId="{AA92103F-A296-BE42-A98E-11D1D6144F15}" srcOrd="4" destOrd="0" parTransId="{27F131DA-7D7B-FB48-A38A-E5A2BB68DF3D}" sibTransId="{A5C5A49F-7AB7-B54B-A42F-738BAC017B19}"/>
    <dgm:cxn modelId="{C2CF306A-EC15-CE4F-9991-DBA18D523CF6}" type="presOf" srcId="{A8657C45-107E-0245-9339-3D146E4E1124}" destId="{0B0503EF-7294-2441-857D-E43AF02E3016}" srcOrd="0" destOrd="0" presId="urn:microsoft.com/office/officeart/2005/8/layout/default"/>
    <dgm:cxn modelId="{E1A87988-0299-344E-A105-78D608BCF78C}" srcId="{6055B1FA-2C2D-584F-ADF5-D5CB75D61737}" destId="{5FEEC53F-4B7F-DF4C-BDE9-422AC3CD3196}" srcOrd="0" destOrd="0" parTransId="{E36397AC-5637-F34A-89D9-BFD2A00B60DA}" sibTransId="{077BEBE3-AA56-E948-97CC-EABFA0D616D3}"/>
    <dgm:cxn modelId="{D4B19488-7C55-B444-B752-9B4687D1A3DA}" srcId="{6055B1FA-2C2D-584F-ADF5-D5CB75D61737}" destId="{EBD3425B-3359-F64A-A096-6D7E390FA5B1}" srcOrd="2" destOrd="0" parTransId="{D4B69788-7045-D44E-8F61-50493C1AD04F}" sibTransId="{D77DDA7C-42AC-D441-A6F1-2F63DA77DA8D}"/>
    <dgm:cxn modelId="{9A99B3AF-0C24-5943-8151-36F6F43F84C3}" type="presOf" srcId="{5FEEC53F-4B7F-DF4C-BDE9-422AC3CD3196}" destId="{FFB2935C-8F15-574A-9871-E89F0AE83DCC}" srcOrd="0" destOrd="0" presId="urn:microsoft.com/office/officeart/2005/8/layout/default"/>
    <dgm:cxn modelId="{32AF14B5-CEB8-C84E-9808-12728C57CB10}" type="presOf" srcId="{6055B1FA-2C2D-584F-ADF5-D5CB75D61737}" destId="{4E0CBAC9-0DC3-A145-A044-CA38B620FF47}" srcOrd="0" destOrd="0" presId="urn:microsoft.com/office/officeart/2005/8/layout/default"/>
    <dgm:cxn modelId="{3947CDCE-B26E-5E4C-A4E4-40861115D4D0}" srcId="{6055B1FA-2C2D-584F-ADF5-D5CB75D61737}" destId="{93BAD701-3AB4-DF4D-AB8B-BEC2B3F4DFD8}" srcOrd="3" destOrd="0" parTransId="{333A812B-901B-494E-BD7C-35D1370512C4}" sibTransId="{351EA4F8-1AA0-7B49-A25F-EB1A3BC4EBA8}"/>
    <dgm:cxn modelId="{7491B2D3-DB57-E64B-9217-E1130CA1E4C3}" srcId="{6055B1FA-2C2D-584F-ADF5-D5CB75D61737}" destId="{A8657C45-107E-0245-9339-3D146E4E1124}" srcOrd="1" destOrd="0" parTransId="{B29FFD2A-8B6E-2649-8032-A0D1D85B76BD}" sibTransId="{A6486427-68EC-AA4E-A7AA-34C5EF82F689}"/>
    <dgm:cxn modelId="{D33F0BDE-B9DB-C343-A17E-CE6AB6E3BFB1}" type="presOf" srcId="{EBD3425B-3359-F64A-A096-6D7E390FA5B1}" destId="{3B678749-77B4-1543-AD1A-0F4BD28EA7D7}" srcOrd="0" destOrd="0" presId="urn:microsoft.com/office/officeart/2005/8/layout/default"/>
    <dgm:cxn modelId="{434D325A-0D27-B841-BB76-EE6898474B74}" type="presParOf" srcId="{4E0CBAC9-0DC3-A145-A044-CA38B620FF47}" destId="{FFB2935C-8F15-574A-9871-E89F0AE83DCC}" srcOrd="0" destOrd="0" presId="urn:microsoft.com/office/officeart/2005/8/layout/default"/>
    <dgm:cxn modelId="{71F6F328-22A7-F94F-A57E-6B42EE7E52CF}" type="presParOf" srcId="{4E0CBAC9-0DC3-A145-A044-CA38B620FF47}" destId="{11F6AD08-C99B-AA46-8E84-795CF025C648}" srcOrd="1" destOrd="0" presId="urn:microsoft.com/office/officeart/2005/8/layout/default"/>
    <dgm:cxn modelId="{D99DFD92-9BD4-CD44-BA4E-E03064C95C98}" type="presParOf" srcId="{4E0CBAC9-0DC3-A145-A044-CA38B620FF47}" destId="{0B0503EF-7294-2441-857D-E43AF02E3016}" srcOrd="2" destOrd="0" presId="urn:microsoft.com/office/officeart/2005/8/layout/default"/>
    <dgm:cxn modelId="{D986815E-1BA9-5A4C-BABB-63EBC9465D0D}" type="presParOf" srcId="{4E0CBAC9-0DC3-A145-A044-CA38B620FF47}" destId="{EC7F7EFA-CE50-8340-95D8-4D20C4AC56CC}" srcOrd="3" destOrd="0" presId="urn:microsoft.com/office/officeart/2005/8/layout/default"/>
    <dgm:cxn modelId="{0ED7894E-60AE-F443-951A-8250C2DB318A}" type="presParOf" srcId="{4E0CBAC9-0DC3-A145-A044-CA38B620FF47}" destId="{3B678749-77B4-1543-AD1A-0F4BD28EA7D7}" srcOrd="4" destOrd="0" presId="urn:microsoft.com/office/officeart/2005/8/layout/default"/>
    <dgm:cxn modelId="{4868DDC6-A8DB-6E41-B8CE-DADB3AB3F8B3}" type="presParOf" srcId="{4E0CBAC9-0DC3-A145-A044-CA38B620FF47}" destId="{DA87BF59-9B07-7048-8B64-D85179A04338}" srcOrd="5" destOrd="0" presId="urn:microsoft.com/office/officeart/2005/8/layout/default"/>
    <dgm:cxn modelId="{565BE813-4626-E84F-8C60-8DEAB8768F21}" type="presParOf" srcId="{4E0CBAC9-0DC3-A145-A044-CA38B620FF47}" destId="{268BDD05-D7D3-0942-AD44-5D8CA389BB4A}" srcOrd="6" destOrd="0" presId="urn:microsoft.com/office/officeart/2005/8/layout/default"/>
    <dgm:cxn modelId="{7E128615-DFD2-DE4A-89BB-7E0E6E528E1D}" type="presParOf" srcId="{4E0CBAC9-0DC3-A145-A044-CA38B620FF47}" destId="{1BA59CEF-913B-D748-BFAF-F66815E4C670}" srcOrd="7" destOrd="0" presId="urn:microsoft.com/office/officeart/2005/8/layout/default"/>
    <dgm:cxn modelId="{F81D770E-FBA8-5446-8A81-72D57B315854}" type="presParOf" srcId="{4E0CBAC9-0DC3-A145-A044-CA38B620FF47}" destId="{38C4EAF9-3937-3E47-A301-BBCD1FFA1D41}"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334E8-49F0-8143-80A4-4CD028E4CEFA}">
      <dsp:nvSpPr>
        <dsp:cNvPr id="0" name=""/>
        <dsp:cNvSpPr/>
      </dsp:nvSpPr>
      <dsp:spPr>
        <a:xfrm rot="16200000">
          <a:off x="740950" y="-740950"/>
          <a:ext cx="2425700" cy="390760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solidFill>
                <a:srgbClr val="FFC000"/>
              </a:solidFill>
            </a:rPr>
            <a:t>Quotas</a:t>
          </a:r>
        </a:p>
      </dsp:txBody>
      <dsp:txXfrm rot="5400000">
        <a:off x="0" y="0"/>
        <a:ext cx="3907602" cy="1819275"/>
      </dsp:txXfrm>
    </dsp:sp>
    <dsp:sp modelId="{D1F83E3E-3648-B54C-BC2C-45F579029E18}">
      <dsp:nvSpPr>
        <dsp:cNvPr id="0" name=""/>
        <dsp:cNvSpPr/>
      </dsp:nvSpPr>
      <dsp:spPr>
        <a:xfrm>
          <a:off x="3907602" y="0"/>
          <a:ext cx="3907602" cy="2425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solidFill>
                <a:srgbClr val="FFC000"/>
              </a:solidFill>
            </a:rPr>
            <a:t>Precarious contracts</a:t>
          </a:r>
        </a:p>
      </dsp:txBody>
      <dsp:txXfrm>
        <a:off x="3907602" y="0"/>
        <a:ext cx="3907602" cy="1819275"/>
      </dsp:txXfrm>
    </dsp:sp>
    <dsp:sp modelId="{9837F4A2-61AE-3C41-AF73-26F29EDDEDCF}">
      <dsp:nvSpPr>
        <dsp:cNvPr id="0" name=""/>
        <dsp:cNvSpPr/>
      </dsp:nvSpPr>
      <dsp:spPr>
        <a:xfrm rot="10800000">
          <a:off x="0" y="2425700"/>
          <a:ext cx="3907602" cy="2425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solidFill>
                <a:srgbClr val="FFC000"/>
              </a:solidFill>
            </a:rPr>
            <a:t>Salary 1</a:t>
          </a:r>
        </a:p>
      </dsp:txBody>
      <dsp:txXfrm rot="10800000">
        <a:off x="0" y="3032125"/>
        <a:ext cx="3907602" cy="1819275"/>
      </dsp:txXfrm>
    </dsp:sp>
    <dsp:sp modelId="{821245A9-C7ED-D649-9216-6F1A83045EF0}">
      <dsp:nvSpPr>
        <dsp:cNvPr id="0" name=""/>
        <dsp:cNvSpPr/>
      </dsp:nvSpPr>
      <dsp:spPr>
        <a:xfrm rot="5400000">
          <a:off x="4648553" y="1684749"/>
          <a:ext cx="2425700" cy="390760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GB" sz="4800" kern="1200" dirty="0">
              <a:solidFill>
                <a:srgbClr val="FFC000"/>
              </a:solidFill>
            </a:rPr>
            <a:t>Salary 2</a:t>
          </a:r>
        </a:p>
      </dsp:txBody>
      <dsp:txXfrm rot="-5400000">
        <a:off x="3907602" y="3032124"/>
        <a:ext cx="3907602" cy="1819275"/>
      </dsp:txXfrm>
    </dsp:sp>
    <dsp:sp modelId="{E823CF75-6EE2-C94D-91B0-2541E60676B2}">
      <dsp:nvSpPr>
        <dsp:cNvPr id="0" name=""/>
        <dsp:cNvSpPr/>
      </dsp:nvSpPr>
      <dsp:spPr>
        <a:xfrm>
          <a:off x="2437292" y="1635958"/>
          <a:ext cx="2940618" cy="157948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bg1"/>
              </a:solidFill>
            </a:rPr>
            <a:t>Discrimination</a:t>
          </a:r>
          <a:endParaRPr lang="en-GB" sz="2800" kern="1200" dirty="0">
            <a:solidFill>
              <a:schemeClr val="bg1"/>
            </a:solidFill>
          </a:endParaRPr>
        </a:p>
      </dsp:txBody>
      <dsp:txXfrm>
        <a:off x="2514396" y="1713062"/>
        <a:ext cx="2786410" cy="1425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7AD03-E54A-CF40-BC63-38825FDF7267}">
      <dsp:nvSpPr>
        <dsp:cNvPr id="0" name=""/>
        <dsp:cNvSpPr/>
      </dsp:nvSpPr>
      <dsp:spPr>
        <a:xfrm rot="16200000">
          <a:off x="-592660" y="593673"/>
          <a:ext cx="3821853" cy="2634505"/>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0" tIns="0" rIns="299379" bIns="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Action</a:t>
          </a:r>
        </a:p>
      </dsp:txBody>
      <dsp:txXfrm rot="5400000">
        <a:off x="1014" y="764370"/>
        <a:ext cx="2634505" cy="2293111"/>
      </dsp:txXfrm>
    </dsp:sp>
    <dsp:sp modelId="{BA29D463-8D43-2B4A-9AF2-EBA4D03DE93D}">
      <dsp:nvSpPr>
        <dsp:cNvPr id="0" name=""/>
        <dsp:cNvSpPr/>
      </dsp:nvSpPr>
      <dsp:spPr>
        <a:xfrm rot="16200000">
          <a:off x="2239433" y="593673"/>
          <a:ext cx="3821853" cy="2634505"/>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0" tIns="0" rIns="299379" bIns="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Means</a:t>
          </a:r>
        </a:p>
      </dsp:txBody>
      <dsp:txXfrm rot="5400000">
        <a:off x="2833107" y="764370"/>
        <a:ext cx="2634505" cy="2293111"/>
      </dsp:txXfrm>
    </dsp:sp>
    <dsp:sp modelId="{46DC777A-15FB-7942-98BE-30262C345CB1}">
      <dsp:nvSpPr>
        <dsp:cNvPr id="0" name=""/>
        <dsp:cNvSpPr/>
      </dsp:nvSpPr>
      <dsp:spPr>
        <a:xfrm rot="16200000">
          <a:off x="5071527" y="593673"/>
          <a:ext cx="3821853" cy="2634505"/>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0" tIns="0" rIns="299379" bIns="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Purpose</a:t>
          </a:r>
        </a:p>
      </dsp:txBody>
      <dsp:txXfrm rot="5400000">
        <a:off x="5665201" y="764370"/>
        <a:ext cx="2634505" cy="2293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D33D5-7CA9-2647-AE54-46642E6F3AA1}">
      <dsp:nvSpPr>
        <dsp:cNvPr id="0" name=""/>
        <dsp:cNvSpPr/>
      </dsp:nvSpPr>
      <dsp:spPr>
        <a:xfrm rot="16200000">
          <a:off x="-929284" y="931819"/>
          <a:ext cx="4351338" cy="2487699"/>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763" bIns="0" numCol="1" spcCol="1270" anchor="ctr" anchorCtr="0">
          <a:noAutofit/>
        </a:bodyPr>
        <a:lstStyle/>
        <a:p>
          <a:pPr marL="0" lvl="0" indent="0" algn="ctr" defTabSz="1422400">
            <a:lnSpc>
              <a:spcPct val="90000"/>
            </a:lnSpc>
            <a:spcBef>
              <a:spcPct val="0"/>
            </a:spcBef>
            <a:spcAft>
              <a:spcPct val="35000"/>
            </a:spcAft>
            <a:buNone/>
          </a:pPr>
          <a:r>
            <a:rPr lang="en-GB" sz="3200" kern="1200" dirty="0"/>
            <a:t>Exploitation of labour</a:t>
          </a:r>
        </a:p>
      </dsp:txBody>
      <dsp:txXfrm rot="5400000">
        <a:off x="2535" y="870268"/>
        <a:ext cx="2487699" cy="2610802"/>
      </dsp:txXfrm>
    </dsp:sp>
    <dsp:sp modelId="{4C7C979F-8218-5841-955E-06BEE1A3251A}">
      <dsp:nvSpPr>
        <dsp:cNvPr id="0" name=""/>
        <dsp:cNvSpPr/>
      </dsp:nvSpPr>
      <dsp:spPr>
        <a:xfrm rot="16200000">
          <a:off x="1744992" y="931819"/>
          <a:ext cx="4351338" cy="2487699"/>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763" bIns="0" numCol="1" spcCol="1270" anchor="ctr" anchorCtr="0">
          <a:noAutofit/>
        </a:bodyPr>
        <a:lstStyle/>
        <a:p>
          <a:pPr marL="0" lvl="0" indent="0" algn="ctr" defTabSz="1422400">
            <a:lnSpc>
              <a:spcPct val="90000"/>
            </a:lnSpc>
            <a:spcBef>
              <a:spcPct val="0"/>
            </a:spcBef>
            <a:spcAft>
              <a:spcPct val="35000"/>
            </a:spcAft>
            <a:buNone/>
          </a:pPr>
          <a:r>
            <a:rPr lang="en-GB" sz="3200" kern="1200" dirty="0"/>
            <a:t>Conditions of vulnerability</a:t>
          </a:r>
        </a:p>
      </dsp:txBody>
      <dsp:txXfrm rot="5400000">
        <a:off x="2676811" y="870268"/>
        <a:ext cx="2487699" cy="2610802"/>
      </dsp:txXfrm>
    </dsp:sp>
    <dsp:sp modelId="{026E473F-B35B-0349-9015-BD71E23274A5}">
      <dsp:nvSpPr>
        <dsp:cNvPr id="0" name=""/>
        <dsp:cNvSpPr/>
      </dsp:nvSpPr>
      <dsp:spPr>
        <a:xfrm rot="16200000">
          <a:off x="4419269" y="931819"/>
          <a:ext cx="4351338" cy="2487699"/>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763" bIns="0" numCol="1" spcCol="1270" anchor="ctr" anchorCtr="0">
          <a:noAutofit/>
        </a:bodyPr>
        <a:lstStyle/>
        <a:p>
          <a:pPr marL="0" lvl="0" indent="0" algn="ctr" defTabSz="1422400">
            <a:lnSpc>
              <a:spcPct val="90000"/>
            </a:lnSpc>
            <a:spcBef>
              <a:spcPct val="0"/>
            </a:spcBef>
            <a:spcAft>
              <a:spcPct val="35000"/>
            </a:spcAft>
            <a:buNone/>
          </a:pPr>
          <a:r>
            <a:rPr lang="en-GB" sz="3200" kern="1200" dirty="0"/>
            <a:t>Legacies of Empire</a:t>
          </a:r>
        </a:p>
      </dsp:txBody>
      <dsp:txXfrm rot="5400000">
        <a:off x="5351088" y="870268"/>
        <a:ext cx="2487699" cy="2610802"/>
      </dsp:txXfrm>
    </dsp:sp>
    <dsp:sp modelId="{92EC11FE-E362-074D-8CD9-A8BAA4366266}">
      <dsp:nvSpPr>
        <dsp:cNvPr id="0" name=""/>
        <dsp:cNvSpPr/>
      </dsp:nvSpPr>
      <dsp:spPr>
        <a:xfrm rot="16200000">
          <a:off x="7093546" y="931819"/>
          <a:ext cx="4351338" cy="2487699"/>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4763" bIns="0" numCol="1" spcCol="1270" anchor="ctr" anchorCtr="0">
          <a:noAutofit/>
        </a:bodyPr>
        <a:lstStyle/>
        <a:p>
          <a:pPr marL="0" lvl="0" indent="0" algn="ctr" defTabSz="1422400">
            <a:lnSpc>
              <a:spcPct val="90000"/>
            </a:lnSpc>
            <a:spcBef>
              <a:spcPct val="0"/>
            </a:spcBef>
            <a:spcAft>
              <a:spcPct val="35000"/>
            </a:spcAft>
            <a:buNone/>
          </a:pPr>
          <a:r>
            <a:rPr lang="en-GB" sz="3200" kern="1200" dirty="0"/>
            <a:t>State and Law</a:t>
          </a:r>
        </a:p>
      </dsp:txBody>
      <dsp:txXfrm rot="5400000">
        <a:off x="8025365" y="870268"/>
        <a:ext cx="2487699" cy="2610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935C-8F15-574A-9871-E89F0AE83DCC}">
      <dsp:nvSpPr>
        <dsp:cNvPr id="0" name=""/>
        <dsp:cNvSpPr/>
      </dsp:nvSpPr>
      <dsp:spPr>
        <a:xfrm>
          <a:off x="492782" y="3206"/>
          <a:ext cx="3342250" cy="20053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Power and inequality</a:t>
          </a:r>
        </a:p>
      </dsp:txBody>
      <dsp:txXfrm>
        <a:off x="492782" y="3206"/>
        <a:ext cx="3342250" cy="2005350"/>
      </dsp:txXfrm>
    </dsp:sp>
    <dsp:sp modelId="{0B0503EF-7294-2441-857D-E43AF02E3016}">
      <dsp:nvSpPr>
        <dsp:cNvPr id="0" name=""/>
        <dsp:cNvSpPr/>
      </dsp:nvSpPr>
      <dsp:spPr>
        <a:xfrm>
          <a:off x="4169258" y="3206"/>
          <a:ext cx="3342250" cy="20053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Social justice</a:t>
          </a:r>
        </a:p>
      </dsp:txBody>
      <dsp:txXfrm>
        <a:off x="4169258" y="3206"/>
        <a:ext cx="3342250" cy="2005350"/>
      </dsp:txXfrm>
    </dsp:sp>
    <dsp:sp modelId="{3B678749-77B4-1543-AD1A-0F4BD28EA7D7}">
      <dsp:nvSpPr>
        <dsp:cNvPr id="0" name=""/>
        <dsp:cNvSpPr/>
      </dsp:nvSpPr>
      <dsp:spPr>
        <a:xfrm>
          <a:off x="7845733" y="3206"/>
          <a:ext cx="3342250" cy="20053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Politically engaged</a:t>
          </a:r>
        </a:p>
      </dsp:txBody>
      <dsp:txXfrm>
        <a:off x="7845733" y="3206"/>
        <a:ext cx="3342250" cy="2005350"/>
      </dsp:txXfrm>
    </dsp:sp>
    <dsp:sp modelId="{268BDD05-D7D3-0942-AD44-5D8CA389BB4A}">
      <dsp:nvSpPr>
        <dsp:cNvPr id="0" name=""/>
        <dsp:cNvSpPr/>
      </dsp:nvSpPr>
      <dsp:spPr>
        <a:xfrm>
          <a:off x="2331020" y="2342781"/>
          <a:ext cx="3342250" cy="20053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Postcolonial</a:t>
          </a:r>
        </a:p>
      </dsp:txBody>
      <dsp:txXfrm>
        <a:off x="2331020" y="2342781"/>
        <a:ext cx="3342250" cy="2005350"/>
      </dsp:txXfrm>
    </dsp:sp>
    <dsp:sp modelId="{38C4EAF9-3937-3E47-A301-BBCD1FFA1D41}">
      <dsp:nvSpPr>
        <dsp:cNvPr id="0" name=""/>
        <dsp:cNvSpPr/>
      </dsp:nvSpPr>
      <dsp:spPr>
        <a:xfrm>
          <a:off x="6007496" y="2342781"/>
          <a:ext cx="3342250" cy="2005350"/>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rgbClr val="FFC000"/>
              </a:solidFill>
            </a:rPr>
            <a:t>Qualitative*</a:t>
          </a:r>
        </a:p>
      </dsp:txBody>
      <dsp:txXfrm>
        <a:off x="6007496" y="2342781"/>
        <a:ext cx="3342250" cy="200535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32FFB3-95DC-EB4A-A85C-C415053362C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3BDABC1-3E6C-B241-9855-CF7F855E3CD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A460C67-3198-B640-B54F-8229D238E4C0}" type="datetimeFigureOut">
              <a:rPr lang="en-GB"/>
              <a:pPr>
                <a:defRPr/>
              </a:pPr>
              <a:t>27/10/2023</a:t>
            </a:fld>
            <a:endParaRPr lang="en-GB"/>
          </a:p>
        </p:txBody>
      </p:sp>
      <p:sp>
        <p:nvSpPr>
          <p:cNvPr id="4" name="Footer Placeholder 3">
            <a:extLst>
              <a:ext uri="{FF2B5EF4-FFF2-40B4-BE49-F238E27FC236}">
                <a16:creationId xmlns:a16="http://schemas.microsoft.com/office/drawing/2014/main" id="{25CDCCAD-4098-E74C-B4E8-D77E59FB6F78}"/>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78A810DA-1254-424A-B7D7-8610CB9C5299}"/>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402B194-08EE-D14C-A574-A4C319C2672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994458-520C-CC40-A15C-5020B2B34539}"/>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620BEDD-F4D7-194A-9BBF-ADAC1E63BF95}"/>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AC42048-1E36-C845-84C3-E1D5EC34B65F}" type="datetimeFigureOut">
              <a:rPr lang="en-GB"/>
              <a:pPr>
                <a:defRPr/>
              </a:pPr>
              <a:t>27/10/2023</a:t>
            </a:fld>
            <a:endParaRPr lang="en-GB"/>
          </a:p>
        </p:txBody>
      </p:sp>
      <p:sp>
        <p:nvSpPr>
          <p:cNvPr id="4" name="Slide Image Placeholder 3">
            <a:extLst>
              <a:ext uri="{FF2B5EF4-FFF2-40B4-BE49-F238E27FC236}">
                <a16:creationId xmlns:a16="http://schemas.microsoft.com/office/drawing/2014/main" id="{DE32F226-FB82-5444-B1E6-59DFACE1569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DB4AE9B-828A-3947-B357-A4A7A7F381F8}"/>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DDAC1CB-A29C-2849-A32D-85B6A4AD42A1}"/>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DDE40F9-B3BA-9947-AE90-002F50AD71F8}"/>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803D5F0-FA26-CC47-A406-AEC9B5AB8CF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BE6E236A-7DE9-0848-8A85-095DA4D763F1}"/>
              </a:ext>
            </a:extLst>
          </p:cNvPr>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BB499FA0-424D-C44B-86F3-7166CBB523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6147" name="Slide Number Placeholder 3">
            <a:extLst>
              <a:ext uri="{FF2B5EF4-FFF2-40B4-BE49-F238E27FC236}">
                <a16:creationId xmlns:a16="http://schemas.microsoft.com/office/drawing/2014/main" id="{FEC0F23F-9FFE-E64B-ACD6-C4E0666619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120058B-53B9-864B-B6AE-5299DD105F17}"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EC3008D5-C4A3-1D4E-9FAC-B9D7C2F0D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7272D90-312D-6042-9EB6-48744E387B08}"/>
              </a:ext>
            </a:extLst>
          </p:cNvPr>
          <p:cNvSpPr>
            <a:spLocks noGrp="1"/>
          </p:cNvSpPr>
          <p:nvPr>
            <p:ph type="body" idx="1"/>
          </p:nvPr>
        </p:nvSpPr>
        <p:spPr bwMode="auto">
          <a:xfrm>
            <a:off x="415925" y="4714875"/>
            <a:ext cx="6024563" cy="489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160000"/>
              </a:lnSpc>
              <a:spcBef>
                <a:spcPct val="0"/>
              </a:spcBef>
              <a:buFontTx/>
              <a:buChar char="-"/>
            </a:pPr>
            <a:endParaRPr lang="en-US" altLang="en-US" sz="1000"/>
          </a:p>
        </p:txBody>
      </p:sp>
      <p:sp>
        <p:nvSpPr>
          <p:cNvPr id="77827" name="Slide Number Placeholder 3">
            <a:extLst>
              <a:ext uri="{FF2B5EF4-FFF2-40B4-BE49-F238E27FC236}">
                <a16:creationId xmlns:a16="http://schemas.microsoft.com/office/drawing/2014/main" id="{8B1FA0A6-3E98-A04F-9193-F4B5182D3C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34FD34A-6732-9547-908F-5932A75667F6}"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92135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12</a:t>
            </a:fld>
            <a:endParaRPr lang="en-GB" altLang="en-US"/>
          </a:p>
        </p:txBody>
      </p:sp>
    </p:spTree>
    <p:extLst>
      <p:ext uri="{BB962C8B-B14F-4D97-AF65-F5344CB8AC3E}">
        <p14:creationId xmlns:p14="http://schemas.microsoft.com/office/powerpoint/2010/main" val="416489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13</a:t>
            </a:fld>
            <a:endParaRPr lang="en-GB" altLang="en-US"/>
          </a:p>
        </p:txBody>
      </p:sp>
    </p:spTree>
    <p:extLst>
      <p:ext uri="{BB962C8B-B14F-4D97-AF65-F5344CB8AC3E}">
        <p14:creationId xmlns:p14="http://schemas.microsoft.com/office/powerpoint/2010/main" val="236101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14</a:t>
            </a:fld>
            <a:endParaRPr lang="en-GB" altLang="en-US"/>
          </a:p>
        </p:txBody>
      </p:sp>
    </p:spTree>
    <p:extLst>
      <p:ext uri="{BB962C8B-B14F-4D97-AF65-F5344CB8AC3E}">
        <p14:creationId xmlns:p14="http://schemas.microsoft.com/office/powerpoint/2010/main" val="198456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95C896F4-19F5-411D-8539-32A876AF31F6}"/>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01662C9B-20D4-4664-8746-2A71071E6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100" dirty="0"/>
          </a:p>
        </p:txBody>
      </p:sp>
      <p:sp>
        <p:nvSpPr>
          <p:cNvPr id="119812" name="Slide Number Placeholder 3">
            <a:extLst>
              <a:ext uri="{FF2B5EF4-FFF2-40B4-BE49-F238E27FC236}">
                <a16:creationId xmlns:a16="http://schemas.microsoft.com/office/drawing/2014/main" id="{0FD2677C-0E94-4789-8749-01FF48561B4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6889148-FBCA-466A-9ED6-FF851F40EF55}" type="slidenum">
              <a:rPr lang="en-US" altLang="en-US">
                <a:ea typeface="MS PGothic" panose="020B0600070205080204" pitchFamily="34" charset="-128"/>
              </a:rPr>
              <a:pPr eaLnBrk="1" hangingPunct="1"/>
              <a:t>15</a:t>
            </a:fld>
            <a:endParaRPr lang="en-US" altLang="en-US">
              <a:ea typeface="MS PGothic" panose="020B0600070205080204" pitchFamily="34" charset="-128"/>
            </a:endParaRPr>
          </a:p>
        </p:txBody>
      </p:sp>
    </p:spTree>
    <p:extLst>
      <p:ext uri="{BB962C8B-B14F-4D97-AF65-F5344CB8AC3E}">
        <p14:creationId xmlns:p14="http://schemas.microsoft.com/office/powerpoint/2010/main" val="223627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4ED96355-DCAE-7646-B459-6F5C8238C1A0}"/>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403D016-485E-134A-A5DF-FFC5E10F0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sz="1100" dirty="0"/>
          </a:p>
        </p:txBody>
      </p:sp>
      <p:sp>
        <p:nvSpPr>
          <p:cNvPr id="22531" name="Slide Number Placeholder 3">
            <a:extLst>
              <a:ext uri="{FF2B5EF4-FFF2-40B4-BE49-F238E27FC236}">
                <a16:creationId xmlns:a16="http://schemas.microsoft.com/office/drawing/2014/main" id="{99E4EA51-35F1-434A-8E0C-7CDD50A0C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EE42A8C-9D21-D04D-B9EA-7B8456810B71}" type="slidenum">
              <a:rPr lang="en-US" altLang="en-US">
                <a:ea typeface="MS PGothic" panose="020B0600070205080204" pitchFamily="34" charset="-128"/>
                <a:cs typeface="Arial" panose="020B0604020202020204" pitchFamily="34" charset="0"/>
              </a:rPr>
              <a:pPr/>
              <a:t>16</a:t>
            </a:fld>
            <a:endParaRPr lang="en-US" altLang="en-US">
              <a:ea typeface="MS PGothic" panose="020B0600070205080204" pitchFamily="34" charset="-128"/>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CA607-2222-4202-B7F3-8E68EBF8EAFE}" type="slidenum">
              <a:rPr lang="en-GB" smtClean="0"/>
              <a:t>17</a:t>
            </a:fld>
            <a:endParaRPr lang="en-GB"/>
          </a:p>
        </p:txBody>
      </p:sp>
    </p:spTree>
    <p:extLst>
      <p:ext uri="{BB962C8B-B14F-4D97-AF65-F5344CB8AC3E}">
        <p14:creationId xmlns:p14="http://schemas.microsoft.com/office/powerpoint/2010/main" val="205910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F6969CE-FD1A-48E6-A251-20CB8CD55931}"/>
              </a:ext>
            </a:extLst>
          </p:cNvPr>
          <p:cNvSpPr>
            <a:spLocks noGrp="1" noRot="1" noChangeAspect="1" noTextEdit="1"/>
          </p:cNvSpPr>
          <p:nvPr>
            <p:ph type="sldImg"/>
          </p:nvPr>
        </p:nvSpPr>
        <p:spPr bwMode="auto">
          <a:xfrm>
            <a:off x="138113" y="80803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F3146E74-0D1A-41B5-BAAC-ADB1001EAD3C}"/>
              </a:ext>
            </a:extLst>
          </p:cNvPr>
          <p:cNvSpPr>
            <a:spLocks noGrp="1"/>
          </p:cNvSpPr>
          <p:nvPr>
            <p:ph type="body" idx="1"/>
          </p:nvPr>
        </p:nvSpPr>
        <p:spPr bwMode="auto">
          <a:xfrm>
            <a:off x="673474" y="4811663"/>
            <a:ext cx="5390934" cy="46169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a:extLst>
              <a:ext uri="{FF2B5EF4-FFF2-40B4-BE49-F238E27FC236}">
                <a16:creationId xmlns:a16="http://schemas.microsoft.com/office/drawing/2014/main" id="{F87CD831-000F-446E-BDE2-DA67D5D8E10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7CEC58D-B95F-460E-845A-78841CAD5404}" type="slidenum">
              <a:rPr lang="en-US" altLang="en-US"/>
              <a:pPr eaLnBrk="1" hangingPunct="1"/>
              <a:t>18</a:t>
            </a:fld>
            <a:endParaRPr lang="en-US" altLang="en-US"/>
          </a:p>
        </p:txBody>
      </p:sp>
    </p:spTree>
    <p:extLst>
      <p:ext uri="{BB962C8B-B14F-4D97-AF65-F5344CB8AC3E}">
        <p14:creationId xmlns:p14="http://schemas.microsoft.com/office/powerpoint/2010/main" val="76352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C20509A9-F8A7-4530-80BA-633B3CB17123}"/>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9575C422-19DB-4CC1-9A9C-691E0F38CE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26403179-22CB-4106-BAFD-5B4D2BE131BB}"/>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51A7636-192B-4D49-8E99-60AA383DB50E}" type="slidenum">
              <a:rPr lang="en-US" altLang="en-US"/>
              <a:pPr eaLnBrk="1" hangingPunct="1"/>
              <a:t>19</a:t>
            </a:fld>
            <a:endParaRPr lang="en-US" altLang="en-US"/>
          </a:p>
        </p:txBody>
      </p:sp>
    </p:spTree>
    <p:extLst>
      <p:ext uri="{BB962C8B-B14F-4D97-AF65-F5344CB8AC3E}">
        <p14:creationId xmlns:p14="http://schemas.microsoft.com/office/powerpoint/2010/main" val="86034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9CD7AA4-384B-4F9E-B9C8-A287849C31A7}"/>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9050D0CE-13B2-4EEF-83AD-8D5AE585DC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4" name="Slide Number Placeholder 3">
            <a:extLst>
              <a:ext uri="{FF2B5EF4-FFF2-40B4-BE49-F238E27FC236}">
                <a16:creationId xmlns:a16="http://schemas.microsoft.com/office/drawing/2014/main" id="{804C81D8-FAE6-44E6-BB6A-EC775F643C38}"/>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B27DC3-DCCC-44A7-B0CF-A2E543D632CF}" type="slidenum">
              <a:rPr lang="en-US" altLang="en-US"/>
              <a:pPr eaLnBrk="1" hangingPunct="1"/>
              <a:t>20</a:t>
            </a:fld>
            <a:endParaRPr lang="en-US" altLang="en-US"/>
          </a:p>
        </p:txBody>
      </p:sp>
    </p:spTree>
    <p:extLst>
      <p:ext uri="{BB962C8B-B14F-4D97-AF65-F5344CB8AC3E}">
        <p14:creationId xmlns:p14="http://schemas.microsoft.com/office/powerpoint/2010/main" val="118459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4F8D6EC2-BB0E-5B45-93CE-004577CCF376}"/>
              </a:ext>
            </a:extLst>
          </p:cNvPr>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D4C65CF3-E85E-4649-8876-C749AC90BF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195" name="Slide Number Placeholder 3">
            <a:extLst>
              <a:ext uri="{FF2B5EF4-FFF2-40B4-BE49-F238E27FC236}">
                <a16:creationId xmlns:a16="http://schemas.microsoft.com/office/drawing/2014/main" id="{0DFB1851-EEC5-3F42-87A7-281E7EA4D8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EC7BD0D-E662-F14D-AEB0-233E2086DF5F}" type="slidenum">
              <a:rPr lang="en-GB" altLang="en-US"/>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3A8FF08B-E25D-43D7-A782-320802E4A78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7E43C119-C081-4ABB-9AB7-4B946567B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F229D5C6-C0EA-4E9C-8BFD-B1FC520F92B1}"/>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80B227-744E-49C7-86A0-0CCEB0A127C2}" type="slidenum">
              <a:rPr lang="en-US" altLang="en-US"/>
              <a:pPr eaLnBrk="1" hangingPunct="1"/>
              <a:t>21</a:t>
            </a:fld>
            <a:endParaRPr lang="en-US" altLang="en-US"/>
          </a:p>
        </p:txBody>
      </p:sp>
    </p:spTree>
    <p:extLst>
      <p:ext uri="{BB962C8B-B14F-4D97-AF65-F5344CB8AC3E}">
        <p14:creationId xmlns:p14="http://schemas.microsoft.com/office/powerpoint/2010/main" val="249817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54596D9-D0AF-4374-A12D-8124FD650A56}"/>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DEBFB841-5F59-40F3-93CD-CB0E06CD0F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8D0AABFC-63B8-470A-BF1B-F81F69B01670}"/>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FD5584-4A76-42D1-92D3-35E16B2CCC5A}" type="slidenum">
              <a:rPr lang="en-US" altLang="en-US"/>
              <a:pPr eaLnBrk="1" hangingPunct="1"/>
              <a:t>22</a:t>
            </a:fld>
            <a:endParaRPr lang="en-US" altLang="en-US"/>
          </a:p>
        </p:txBody>
      </p:sp>
    </p:spTree>
    <p:extLst>
      <p:ext uri="{BB962C8B-B14F-4D97-AF65-F5344CB8AC3E}">
        <p14:creationId xmlns:p14="http://schemas.microsoft.com/office/powerpoint/2010/main" val="400737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928EC8D-27C5-4FF1-A036-6462CCB646BF}"/>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143E56EB-B154-43CD-9A1B-B646897849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4" name="Slide Number Placeholder 3">
            <a:extLst>
              <a:ext uri="{FF2B5EF4-FFF2-40B4-BE49-F238E27FC236}">
                <a16:creationId xmlns:a16="http://schemas.microsoft.com/office/drawing/2014/main" id="{83392450-C8A2-43B3-A6CA-1DBA7C09C830}"/>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E2236B-FF85-4752-B3D2-A6C8940C80A5}" type="slidenum">
              <a:rPr lang="en-US" altLang="en-US"/>
              <a:pPr eaLnBrk="1" hangingPunct="1"/>
              <a:t>23</a:t>
            </a:fld>
            <a:endParaRPr lang="en-US" altLang="en-US"/>
          </a:p>
        </p:txBody>
      </p:sp>
    </p:spTree>
    <p:extLst>
      <p:ext uri="{BB962C8B-B14F-4D97-AF65-F5344CB8AC3E}">
        <p14:creationId xmlns:p14="http://schemas.microsoft.com/office/powerpoint/2010/main" val="403356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4ED96355-DCAE-7646-B459-6F5C8238C1A0}"/>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403D016-485E-134A-A5DF-FFC5E10F0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sz="1100" dirty="0"/>
          </a:p>
        </p:txBody>
      </p:sp>
      <p:sp>
        <p:nvSpPr>
          <p:cNvPr id="22531" name="Slide Number Placeholder 3">
            <a:extLst>
              <a:ext uri="{FF2B5EF4-FFF2-40B4-BE49-F238E27FC236}">
                <a16:creationId xmlns:a16="http://schemas.microsoft.com/office/drawing/2014/main" id="{99E4EA51-35F1-434A-8E0C-7CDD50A0C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EE42A8C-9D21-D04D-B9EA-7B8456810B71}" type="slidenum">
              <a:rPr lang="en-US" altLang="en-US">
                <a:ea typeface="MS PGothic" panose="020B0600070205080204" pitchFamily="34" charset="-128"/>
                <a:cs typeface="Arial" panose="020B0604020202020204" pitchFamily="34" charset="0"/>
              </a:rPr>
              <a:pPr/>
              <a:t>24</a:t>
            </a:fld>
            <a:endParaRPr lang="en-US" altLang="en-US">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4742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25</a:t>
            </a:fld>
            <a:endParaRPr lang="en-GB" altLang="en-US"/>
          </a:p>
        </p:txBody>
      </p:sp>
    </p:spTree>
    <p:extLst>
      <p:ext uri="{BB962C8B-B14F-4D97-AF65-F5344CB8AC3E}">
        <p14:creationId xmlns:p14="http://schemas.microsoft.com/office/powerpoint/2010/main" val="330821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978A63B-0201-3E4E-AE04-84F162B15F09}"/>
              </a:ext>
            </a:extLst>
          </p:cNvPr>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3C42694A-897C-5445-8583-ABB2D80CC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3011" name="Slide Number Placeholder 3">
            <a:extLst>
              <a:ext uri="{FF2B5EF4-FFF2-40B4-BE49-F238E27FC236}">
                <a16:creationId xmlns:a16="http://schemas.microsoft.com/office/drawing/2014/main" id="{AA1893E1-5FEA-544D-8521-13B5543A4D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433F75B-20A5-B448-B2F7-05621EA69DEB}" type="slidenum">
              <a:rPr lang="en-GB" altLang="en-US"/>
              <a:pPr/>
              <a:t>27</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3E45C83-2DDD-46B4-A921-54DF38094E29}"/>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96D0F9A4-DAA2-45F5-A35F-77FE8A035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1" name="Slide Number Placeholder 3">
            <a:extLst>
              <a:ext uri="{FF2B5EF4-FFF2-40B4-BE49-F238E27FC236}">
                <a16:creationId xmlns:a16="http://schemas.microsoft.com/office/drawing/2014/main" id="{3B96242F-AE7A-47EE-855C-D46D4AE8B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1490CA-5128-4C12-8469-AFB6A485B362}" type="slidenum">
              <a:rPr lang="en-US" altLang="en-US"/>
              <a:pPr/>
              <a:t>28</a:t>
            </a:fld>
            <a:endParaRPr lang="en-US" altLang="en-US"/>
          </a:p>
        </p:txBody>
      </p:sp>
    </p:spTree>
    <p:extLst>
      <p:ext uri="{BB962C8B-B14F-4D97-AF65-F5344CB8AC3E}">
        <p14:creationId xmlns:p14="http://schemas.microsoft.com/office/powerpoint/2010/main" val="219292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BA9746E-D807-4C36-BB9A-53EC5E71CB0A}"/>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B71BF4A6-A515-49C9-AA2C-BA2FDC949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1747" name="Slide Number Placeholder 3">
            <a:extLst>
              <a:ext uri="{FF2B5EF4-FFF2-40B4-BE49-F238E27FC236}">
                <a16:creationId xmlns:a16="http://schemas.microsoft.com/office/drawing/2014/main" id="{AB50F9D3-0E76-47C5-9723-BBEB2C3CB6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CF1494-D5AB-4345-AD4E-9B6F00B1690B}" type="slidenum">
              <a:rPr lang="en-US" altLang="en-US"/>
              <a:pPr/>
              <a:t>29</a:t>
            </a:fld>
            <a:endParaRPr lang="en-US" altLang="en-US"/>
          </a:p>
        </p:txBody>
      </p:sp>
    </p:spTree>
    <p:extLst>
      <p:ext uri="{BB962C8B-B14F-4D97-AF65-F5344CB8AC3E}">
        <p14:creationId xmlns:p14="http://schemas.microsoft.com/office/powerpoint/2010/main" val="349815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8257385-DF94-4371-8FAB-B3B16EAEA50C}"/>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A2A6BBB5-D845-4ABA-ABB7-A32069741B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5" name="Slide Number Placeholder 3">
            <a:extLst>
              <a:ext uri="{FF2B5EF4-FFF2-40B4-BE49-F238E27FC236}">
                <a16:creationId xmlns:a16="http://schemas.microsoft.com/office/drawing/2014/main" id="{05C82BE5-7A84-4680-8125-3BAEB7980C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3E9A29-7F7C-4F14-97E7-E16B19306BBA}" type="slidenum">
              <a:rPr lang="en-US" altLang="en-US"/>
              <a:pPr/>
              <a:t>30</a:t>
            </a:fld>
            <a:endParaRPr lang="en-US" altLang="en-US"/>
          </a:p>
        </p:txBody>
      </p:sp>
    </p:spTree>
    <p:extLst>
      <p:ext uri="{BB962C8B-B14F-4D97-AF65-F5344CB8AC3E}">
        <p14:creationId xmlns:p14="http://schemas.microsoft.com/office/powerpoint/2010/main" val="2154839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3855B2D6-51D7-D540-8C85-028B099C9598}"/>
              </a:ext>
            </a:extLst>
          </p:cNvPr>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AC329C60-EC45-054F-BFDE-0FCD708C18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3251" name="Slide Number Placeholder 3">
            <a:extLst>
              <a:ext uri="{FF2B5EF4-FFF2-40B4-BE49-F238E27FC236}">
                <a16:creationId xmlns:a16="http://schemas.microsoft.com/office/drawing/2014/main" id="{FD5AEAF3-0C03-FC4C-860D-03F1127DE7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569F9AC-0D9E-5643-8B86-AE04E40339C5}" type="slidenum">
              <a:rPr lang="en-GB" altLang="en-US"/>
              <a:pPr/>
              <a:t>31</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19BC88FA-4657-EC4E-8424-FC205FDDDF36}"/>
              </a:ext>
            </a:extLst>
          </p:cNvPr>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DAEB735A-260F-C84D-B4BA-F7913C8107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2291" name="Slide Number Placeholder 3">
            <a:extLst>
              <a:ext uri="{FF2B5EF4-FFF2-40B4-BE49-F238E27FC236}">
                <a16:creationId xmlns:a16="http://schemas.microsoft.com/office/drawing/2014/main" id="{554B7E26-CCC7-5E40-800B-F4FE046D51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15839BD-B0F1-6B48-8698-01E0E3517DEE}" type="slidenum">
              <a:rPr lang="en-GB" altLang="en-US"/>
              <a:pPr/>
              <a:t>4</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978A63B-0201-3E4E-AE04-84F162B15F09}"/>
              </a:ext>
            </a:extLst>
          </p:cNvPr>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3C42694A-897C-5445-8583-ABB2D80CC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3011" name="Slide Number Placeholder 3">
            <a:extLst>
              <a:ext uri="{FF2B5EF4-FFF2-40B4-BE49-F238E27FC236}">
                <a16:creationId xmlns:a16="http://schemas.microsoft.com/office/drawing/2014/main" id="{AA1893E1-5FEA-544D-8521-13B5543A4D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433F75B-20A5-B448-B2F7-05621EA69DEB}" type="slidenum">
              <a:rPr lang="en-GB" altLang="en-US"/>
              <a:pPr/>
              <a:t>32</a:t>
            </a:fld>
            <a:endParaRPr lang="en-GB" altLang="en-US"/>
          </a:p>
        </p:txBody>
      </p:sp>
    </p:spTree>
    <p:extLst>
      <p:ext uri="{BB962C8B-B14F-4D97-AF65-F5344CB8AC3E}">
        <p14:creationId xmlns:p14="http://schemas.microsoft.com/office/powerpoint/2010/main" val="4100480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A952DA-564D-A044-BA84-02E1E900D97C}" type="slidenum">
              <a:rPr lang="en-US" smtClean="0"/>
              <a:t>38</a:t>
            </a:fld>
            <a:endParaRPr lang="en-US"/>
          </a:p>
        </p:txBody>
      </p:sp>
    </p:spTree>
    <p:extLst>
      <p:ext uri="{BB962C8B-B14F-4D97-AF65-F5344CB8AC3E}">
        <p14:creationId xmlns:p14="http://schemas.microsoft.com/office/powerpoint/2010/main" val="4102404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39</a:t>
            </a:fld>
            <a:endParaRPr lang="en-GB" altLang="en-US"/>
          </a:p>
        </p:txBody>
      </p:sp>
    </p:spTree>
    <p:extLst>
      <p:ext uri="{BB962C8B-B14F-4D97-AF65-F5344CB8AC3E}">
        <p14:creationId xmlns:p14="http://schemas.microsoft.com/office/powerpoint/2010/main" val="210023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26F5C8D3-A045-2F46-9E5E-A2F25EBF25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3AB2A1CE-D220-874B-A68B-EE5679D37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19" name="Slide Number Placeholder 3">
            <a:extLst>
              <a:ext uri="{FF2B5EF4-FFF2-40B4-BE49-F238E27FC236}">
                <a16:creationId xmlns:a16="http://schemas.microsoft.com/office/drawing/2014/main" id="{BF9BB551-BFF1-1444-B8ED-D6967A96F2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E5E3FF9-E4BA-2C40-9999-D65B1371C405}" type="slidenum">
              <a:rPr lang="en-US" altLang="en-US">
                <a:ea typeface="MS PGothic" panose="020B0600070205080204" pitchFamily="34" charset="-128"/>
                <a:cs typeface="Arial" panose="020B0604020202020204" pitchFamily="34" charset="0"/>
              </a:rPr>
              <a:pPr/>
              <a:t>40</a:t>
            </a:fld>
            <a:endParaRPr lang="en-US" altLang="en-US">
              <a:ea typeface="MS PGothic" panose="020B0600070205080204" pitchFamily="34" charset="-128"/>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ACFA81A-3D4B-47A3-A19B-2CE865C4A303}"/>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81643518-5426-45C1-AE58-32E9BE5693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9" name="Slide Number Placeholder 3">
            <a:extLst>
              <a:ext uri="{FF2B5EF4-FFF2-40B4-BE49-F238E27FC236}">
                <a16:creationId xmlns:a16="http://schemas.microsoft.com/office/drawing/2014/main" id="{4B9F1F5A-EDE3-478A-A88E-5E766DCD18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CA26E1-3358-4ABE-B5E7-9A2FF6018A83}" type="slidenum">
              <a:rPr lang="en-US" altLang="en-US"/>
              <a:pPr/>
              <a:t>41</a:t>
            </a:fld>
            <a:endParaRPr lang="en-US" altLang="en-US"/>
          </a:p>
        </p:txBody>
      </p:sp>
    </p:spTree>
    <p:extLst>
      <p:ext uri="{BB962C8B-B14F-4D97-AF65-F5344CB8AC3E}">
        <p14:creationId xmlns:p14="http://schemas.microsoft.com/office/powerpoint/2010/main" val="2502181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42</a:t>
            </a:fld>
            <a:endParaRPr lang="en-GB" altLang="en-US"/>
          </a:p>
        </p:txBody>
      </p:sp>
    </p:spTree>
    <p:extLst>
      <p:ext uri="{BB962C8B-B14F-4D97-AF65-F5344CB8AC3E}">
        <p14:creationId xmlns:p14="http://schemas.microsoft.com/office/powerpoint/2010/main" val="1964269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933BAE88-3772-9F4A-AEBE-74FF52DC6529}"/>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D873CE35-323C-A94F-96CE-0FBC862CA7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04451" name="Slide Number Placeholder 3">
            <a:extLst>
              <a:ext uri="{FF2B5EF4-FFF2-40B4-BE49-F238E27FC236}">
                <a16:creationId xmlns:a16="http://schemas.microsoft.com/office/drawing/2014/main" id="{CA41DFE7-7BBB-8E4C-963A-C0BC67D7C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A15F931-E2F8-FE45-86EE-1B2757037C78}" type="slidenum">
              <a:rPr lang="en-US" altLang="en-US">
                <a:latin typeface="Arial" panose="020B0604020202020204" pitchFamily="34" charset="0"/>
                <a:cs typeface="Arial" panose="020B0604020202020204" pitchFamily="34" charset="0"/>
              </a:rPr>
              <a:pPr/>
              <a:t>43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978A63B-0201-3E4E-AE04-84F162B15F09}"/>
              </a:ext>
            </a:extLst>
          </p:cNvPr>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3C42694A-897C-5445-8583-ABB2D80CC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3011" name="Slide Number Placeholder 3">
            <a:extLst>
              <a:ext uri="{FF2B5EF4-FFF2-40B4-BE49-F238E27FC236}">
                <a16:creationId xmlns:a16="http://schemas.microsoft.com/office/drawing/2014/main" id="{AA1893E1-5FEA-544D-8521-13B5543A4D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433F75B-20A5-B448-B2F7-05621EA69DEB}" type="slidenum">
              <a:rPr lang="en-GB" altLang="en-US"/>
              <a:pPr/>
              <a:t>44</a:t>
            </a:fld>
            <a:endParaRPr lang="en-GB" altLang="en-US"/>
          </a:p>
        </p:txBody>
      </p:sp>
    </p:spTree>
    <p:extLst>
      <p:ext uri="{BB962C8B-B14F-4D97-AF65-F5344CB8AC3E}">
        <p14:creationId xmlns:p14="http://schemas.microsoft.com/office/powerpoint/2010/main" val="132157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ACA607-2222-4202-B7F3-8E68EBF8EAFE}" type="slidenum">
              <a:rPr lang="en-GB" smtClean="0"/>
              <a:t>5</a:t>
            </a:fld>
            <a:endParaRPr lang="en-GB"/>
          </a:p>
        </p:txBody>
      </p:sp>
    </p:spTree>
    <p:extLst>
      <p:ext uri="{BB962C8B-B14F-4D97-AF65-F5344CB8AC3E}">
        <p14:creationId xmlns:p14="http://schemas.microsoft.com/office/powerpoint/2010/main" val="3133377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18A40BD-AF1C-45AB-ABDC-56EA4ACA24B6}"/>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78788F4E-FDCC-4FDC-A4D3-4AF3C8E27D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7" name="Slide Number Placeholder 3">
            <a:extLst>
              <a:ext uri="{FF2B5EF4-FFF2-40B4-BE49-F238E27FC236}">
                <a16:creationId xmlns:a16="http://schemas.microsoft.com/office/drawing/2014/main" id="{138A467C-5F1A-4C00-9939-15BCFFADD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F0DB3E-57AD-4EF8-89DD-504508C4857A}" type="slidenum">
              <a:rPr lang="en-US" altLang="en-US"/>
              <a:pPr/>
              <a:t>6</a:t>
            </a:fld>
            <a:endParaRPr lang="en-US" altLang="en-US"/>
          </a:p>
        </p:txBody>
      </p:sp>
    </p:spTree>
    <p:extLst>
      <p:ext uri="{BB962C8B-B14F-4D97-AF65-F5344CB8AC3E}">
        <p14:creationId xmlns:p14="http://schemas.microsoft.com/office/powerpoint/2010/main" val="209775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938170D3-2623-4CB9-A90B-1906EE5FFF45}"/>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79089EE7-49BB-4F5E-8D5F-92E6D2C951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a:extLst>
              <a:ext uri="{FF2B5EF4-FFF2-40B4-BE49-F238E27FC236}">
                <a16:creationId xmlns:a16="http://schemas.microsoft.com/office/drawing/2014/main" id="{97E7071A-EE45-412E-9B63-E104619E7E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F66319-D11B-4494-A312-FB631F547348}" type="slidenum">
              <a:rPr lang="en-US" altLang="en-US">
                <a:latin typeface="Calibri" panose="020F0502020204030204" pitchFamily="34" charset="0"/>
                <a:ea typeface="MS PGothic" panose="020B0600070205080204" pitchFamily="34" charset="-128"/>
              </a:rPr>
              <a:pPr/>
              <a:t>7</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29372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ACA607-2222-4202-B7F3-8E68EBF8EAFE}" type="slidenum">
              <a:rPr lang="en-GB" smtClean="0"/>
              <a:t>8</a:t>
            </a:fld>
            <a:endParaRPr lang="en-GB"/>
          </a:p>
        </p:txBody>
      </p:sp>
    </p:spTree>
    <p:extLst>
      <p:ext uri="{BB962C8B-B14F-4D97-AF65-F5344CB8AC3E}">
        <p14:creationId xmlns:p14="http://schemas.microsoft.com/office/powerpoint/2010/main" val="62252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9</a:t>
            </a:fld>
            <a:endParaRPr lang="en-GB" altLang="en-US"/>
          </a:p>
        </p:txBody>
      </p:sp>
    </p:spTree>
    <p:extLst>
      <p:ext uri="{BB962C8B-B14F-4D97-AF65-F5344CB8AC3E}">
        <p14:creationId xmlns:p14="http://schemas.microsoft.com/office/powerpoint/2010/main" val="275986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Football academies in Africa have been subject to criticism for their perceived neocolonial aspects. Here's an outline explaining this viewpoint:</a:t>
            </a:r>
          </a:p>
          <a:p>
            <a:endParaRPr lang="en-US" dirty="0"/>
          </a:p>
          <a:p>
            <a:r>
              <a:rPr lang="en-US" dirty="0"/>
              <a:t>1. **Foreign Ownership and Influence:** Many football academies in Africa are established and controlled by foreign entities, often from European countries. This foreign ownership can perpetuate a power dynamic where the resources, decision-making, and overall control remain in the hands of non-African individuals or organizations.</a:t>
            </a:r>
          </a:p>
          <a:p>
            <a:endParaRPr lang="en-US" dirty="0"/>
          </a:p>
          <a:p>
            <a:r>
              <a:rPr lang="en-US" dirty="0"/>
              <a:t>2. **Dependence on Foreign Investment:** African football academies often rely heavily on foreign investment for infrastructure, training facilities, and coaching staff. This dependence can lead to a situation where the direction and focus of the academy are determined by the interests and priorities of the external investors, which may not always align with the needs and aspirations of the local community.</a:t>
            </a:r>
          </a:p>
          <a:p>
            <a:endParaRPr lang="en-US" dirty="0"/>
          </a:p>
          <a:p>
            <a:r>
              <a:rPr lang="en-US" dirty="0"/>
              <a:t>3. **Limited Local Autonomy:** Neocolonial criticism often stems from the perception that local decision-makers have limited autonomy in shaping the vision and curriculum of the football academies. Decisions related to training methodologies, talent development, and administrative policies may be heavily influenced by foreign stakeholders, resulting in a disconnect between the academy's operations and the local context.</a:t>
            </a:r>
          </a:p>
          <a:p>
            <a:endParaRPr lang="en-US" dirty="0"/>
          </a:p>
          <a:p>
            <a:r>
              <a:rPr lang="en-US" dirty="0"/>
              <a:t>4. **Cultural Imposition:** Some critics argue that certain football academies in Africa promote a Eurocentric footballing culture, emphasizing European playing styles, coaching techniques, and tactical approaches. This emphasis can overshadow the rich footballing traditions and styles that are inherent to African communities, potentially undermining the local footballing identity and heritage.</a:t>
            </a:r>
          </a:p>
          <a:p>
            <a:endParaRPr lang="en-US" dirty="0"/>
          </a:p>
          <a:p>
            <a:r>
              <a:rPr lang="en-US" dirty="0"/>
              <a:t>5. **Talent Drain and Exploitation:** Critics highlight the issue of talent drain, where promising young African players are scouted and recruited by foreign clubs or academies at an early age, often without adequate protection or support systems in place. This process is seen as a form of exploitation, where young talents may be taken away from their communities and families, sometimes without sufficient consideration for their overall well-being and development.</a:t>
            </a:r>
          </a:p>
          <a:p>
            <a:endParaRPr lang="en-US" dirty="0"/>
          </a:p>
          <a:p>
            <a:r>
              <a:rPr lang="en-US" dirty="0"/>
              <a:t>6. **Economic Disparities:** Neocolonial critiques also underscore the economic disparities perpetuated by some football academies in Africa. While these academies may offer opportunities for talented individuals, access to such resources is often limited to those who can afford it, further exacerbating existing socio-economic inequalities within the region.</a:t>
            </a:r>
          </a:p>
          <a:p>
            <a:endParaRPr lang="en-US" dirty="0"/>
          </a:p>
          <a:p>
            <a:r>
              <a:rPr lang="en-US" dirty="0"/>
              <a:t>Understanding these concerns can prompt discussions on how to foster more equitable and culturally sensitive approaches within the realm of football academies in Africa, ensuring that local communities are empowered and that the development of African football is guided by the principles of self-determination and inclusivity.</a:t>
            </a:r>
          </a:p>
        </p:txBody>
      </p:sp>
      <p:sp>
        <p:nvSpPr>
          <p:cNvPr id="4" name="Slide Number Placeholder 3"/>
          <p:cNvSpPr>
            <a:spLocks noGrp="1"/>
          </p:cNvSpPr>
          <p:nvPr>
            <p:ph type="sldNum" sz="quarter" idx="5"/>
          </p:nvPr>
        </p:nvSpPr>
        <p:spPr/>
        <p:txBody>
          <a:bodyPr/>
          <a:lstStyle/>
          <a:p>
            <a:fld id="{1803D5F0-FA26-CC47-A406-AEC9B5AB8CFD}" type="slidenum">
              <a:rPr lang="en-GB" altLang="en-US" smtClean="0"/>
              <a:pPr/>
              <a:t>10</a:t>
            </a:fld>
            <a:endParaRPr lang="en-GB" altLang="en-US"/>
          </a:p>
        </p:txBody>
      </p:sp>
    </p:spTree>
    <p:extLst>
      <p:ext uri="{BB962C8B-B14F-4D97-AF65-F5344CB8AC3E}">
        <p14:creationId xmlns:p14="http://schemas.microsoft.com/office/powerpoint/2010/main" val="72758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fld id="{24DEE48A-40F0-F946-9D2C-F18E036EA160}" type="datetimeFigureOut">
              <a:rPr lang="en-GB" smtClean="0"/>
              <a:pPr>
                <a:defRPr/>
              </a:pPr>
              <a:t>27/10/2023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9DAD247-5947-064B-9336-AE95F1FC5A67}" type="slidenum">
              <a:rPr lang="en-GB" altLang="en-US" smtClean="0"/>
              <a:pPr/>
              <a:t>‹#›</a:t>
            </a:fld>
            <a:endParaRPr lang="en-GB" altLang="en-US"/>
          </a:p>
        </p:txBody>
      </p:sp>
    </p:spTree>
    <p:extLst>
      <p:ext uri="{BB962C8B-B14F-4D97-AF65-F5344CB8AC3E}">
        <p14:creationId xmlns:p14="http://schemas.microsoft.com/office/powerpoint/2010/main" val="338319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EAB0497B-62A6-B841-95CB-F5CCBFDC3CC1}" type="datetimeFigureOut">
              <a:rPr lang="en-GB" smtClean="0"/>
              <a:pPr>
                <a:defRPr/>
              </a:pPr>
              <a:t>27/10/2023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74508849-2707-C642-9594-99025585B5B7}" type="slidenum">
              <a:rPr lang="en-GB" altLang="en-US" smtClean="0"/>
              <a:pPr/>
              <a:t>‹#›</a:t>
            </a:fld>
            <a:endParaRPr lang="en-GB" altLang="en-US"/>
          </a:p>
        </p:txBody>
      </p:sp>
    </p:spTree>
    <p:extLst>
      <p:ext uri="{BB962C8B-B14F-4D97-AF65-F5344CB8AC3E}">
        <p14:creationId xmlns:p14="http://schemas.microsoft.com/office/powerpoint/2010/main" val="386570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3611BB9E-F99F-2143-B150-288CE0CEE1CC}" type="datetimeFigureOut">
              <a:rPr lang="en-GB" smtClean="0"/>
              <a:pPr>
                <a:defRPr/>
              </a:pPr>
              <a:t>27/10/2023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298A0BC3-39DA-7F4E-9978-71F82128AF2F}" type="slidenum">
              <a:rPr lang="en-GB" altLang="en-US" smtClean="0"/>
              <a:pPr/>
              <a:t>‹#›</a:t>
            </a:fld>
            <a:endParaRPr lang="en-GB" altLang="en-US"/>
          </a:p>
        </p:txBody>
      </p:sp>
    </p:spTree>
    <p:extLst>
      <p:ext uri="{BB962C8B-B14F-4D97-AF65-F5344CB8AC3E}">
        <p14:creationId xmlns:p14="http://schemas.microsoft.com/office/powerpoint/2010/main" val="236019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54229B53-7536-A149-A918-A5ABDC411406}" type="datetimeFigureOut">
              <a:rPr lang="en-GB" smtClean="0"/>
              <a:pPr>
                <a:defRPr/>
              </a:pPr>
              <a:t>27/10/2023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E02B944-9BA3-B74D-96C7-81D0F8E9D681}" type="slidenum">
              <a:rPr lang="en-GB" altLang="en-US" smtClean="0"/>
              <a:pPr/>
              <a:t>‹#›</a:t>
            </a:fld>
            <a:endParaRPr lang="en-GB" altLang="en-US"/>
          </a:p>
        </p:txBody>
      </p:sp>
    </p:spTree>
    <p:extLst>
      <p:ext uri="{BB962C8B-B14F-4D97-AF65-F5344CB8AC3E}">
        <p14:creationId xmlns:p14="http://schemas.microsoft.com/office/powerpoint/2010/main" val="92637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6F1B7DEA-0A95-7E49-BF84-C7B4062973CC}" type="datetimeFigureOut">
              <a:rPr lang="en-GB" smtClean="0"/>
              <a:pPr>
                <a:defRPr/>
              </a:pPr>
              <a:t>27/10/2023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2A68BC2E-44EF-834E-822B-99EE8D2E17FA}" type="slidenum">
              <a:rPr lang="en-GB" altLang="en-US" smtClean="0"/>
              <a:pPr/>
              <a:t>‹#›</a:t>
            </a:fld>
            <a:endParaRPr lang="en-GB" altLang="en-US"/>
          </a:p>
        </p:txBody>
      </p:sp>
    </p:spTree>
    <p:extLst>
      <p:ext uri="{BB962C8B-B14F-4D97-AF65-F5344CB8AC3E}">
        <p14:creationId xmlns:p14="http://schemas.microsoft.com/office/powerpoint/2010/main" val="85346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fld id="{AE25CD44-375E-A045-AF5E-D7E83E076C48}" type="datetimeFigureOut">
              <a:rPr lang="en-GB" smtClean="0"/>
              <a:pPr>
                <a:defRPr/>
              </a:pPr>
              <a:t>27/10/2023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FA0CC3E4-86CA-3C46-9C72-8A3D91744707}" type="slidenum">
              <a:rPr lang="en-GB" altLang="en-US" smtClean="0"/>
              <a:pPr/>
              <a:t>‹#›</a:t>
            </a:fld>
            <a:endParaRPr lang="en-GB" altLang="en-US"/>
          </a:p>
        </p:txBody>
      </p:sp>
    </p:spTree>
    <p:extLst>
      <p:ext uri="{BB962C8B-B14F-4D97-AF65-F5344CB8AC3E}">
        <p14:creationId xmlns:p14="http://schemas.microsoft.com/office/powerpoint/2010/main" val="18161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fld id="{31849311-6F06-BD48-BD0D-F0ED73B23C23}" type="datetimeFigureOut">
              <a:rPr lang="en-GB" smtClean="0"/>
              <a:pPr>
                <a:defRPr/>
              </a:pPr>
              <a:t>27/10/2023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CD381C91-1F3C-E747-A492-4F7388FC759C}" type="slidenum">
              <a:rPr lang="en-GB" altLang="en-US" smtClean="0"/>
              <a:pPr/>
              <a:t>‹#›</a:t>
            </a:fld>
            <a:endParaRPr lang="en-GB" altLang="en-US"/>
          </a:p>
        </p:txBody>
      </p:sp>
    </p:spTree>
    <p:extLst>
      <p:ext uri="{BB962C8B-B14F-4D97-AF65-F5344CB8AC3E}">
        <p14:creationId xmlns:p14="http://schemas.microsoft.com/office/powerpoint/2010/main" val="183927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fld id="{510F4848-98B1-3246-BE11-BFD42BDB24FB}" type="datetimeFigureOut">
              <a:rPr lang="en-GB" smtClean="0"/>
              <a:pPr>
                <a:defRPr/>
              </a:pPr>
              <a:t>27/10/2023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B0385D6-5E6A-4046-BF85-AF7D579E0EFC}" type="slidenum">
              <a:rPr lang="en-GB" altLang="en-US" smtClean="0"/>
              <a:pPr/>
              <a:t>‹#›</a:t>
            </a:fld>
            <a:endParaRPr lang="en-GB" altLang="en-US"/>
          </a:p>
        </p:txBody>
      </p:sp>
    </p:spTree>
    <p:extLst>
      <p:ext uri="{BB962C8B-B14F-4D97-AF65-F5344CB8AC3E}">
        <p14:creationId xmlns:p14="http://schemas.microsoft.com/office/powerpoint/2010/main" val="317594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6157DD1-1D21-B743-A404-DBB4D25EC3BE}" type="datetimeFigureOut">
              <a:rPr lang="en-GB" smtClean="0"/>
              <a:pPr>
                <a:defRPr/>
              </a:pPr>
              <a:t>27/10/2023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EFCE448E-7BF4-A749-B25F-FE931421C91A}" type="slidenum">
              <a:rPr lang="en-GB" altLang="en-US" smtClean="0"/>
              <a:pPr/>
              <a:t>‹#›</a:t>
            </a:fld>
            <a:endParaRPr lang="en-GB" altLang="en-US"/>
          </a:p>
        </p:txBody>
      </p:sp>
    </p:spTree>
    <p:extLst>
      <p:ext uri="{BB962C8B-B14F-4D97-AF65-F5344CB8AC3E}">
        <p14:creationId xmlns:p14="http://schemas.microsoft.com/office/powerpoint/2010/main" val="900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2BB9BCEC-0BF4-9349-9E02-E1BFC6C69613}" type="datetimeFigureOut">
              <a:rPr lang="en-GB" smtClean="0"/>
              <a:pPr>
                <a:defRPr/>
              </a:pPr>
              <a:t>27/10/2023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72C1A99C-0166-5F4C-8E3E-75F93B4BF6BC}" type="slidenum">
              <a:rPr lang="en-GB" altLang="en-US" smtClean="0"/>
              <a:pPr/>
              <a:t>‹#›</a:t>
            </a:fld>
            <a:endParaRPr lang="en-GB" altLang="en-US"/>
          </a:p>
        </p:txBody>
      </p:sp>
    </p:spTree>
    <p:extLst>
      <p:ext uri="{BB962C8B-B14F-4D97-AF65-F5344CB8AC3E}">
        <p14:creationId xmlns:p14="http://schemas.microsoft.com/office/powerpoint/2010/main" val="373510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AE63DD15-D334-FB46-89B0-D07FD61827BB}" type="datetimeFigureOut">
              <a:rPr lang="en-GB" smtClean="0"/>
              <a:pPr>
                <a:defRPr/>
              </a:pPr>
              <a:t>27/10/2023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7B8B031C-FEC7-0741-BD54-3E63BB12E224}" type="slidenum">
              <a:rPr lang="en-GB" altLang="en-US" smtClean="0"/>
              <a:pPr/>
              <a:t>‹#›</a:t>
            </a:fld>
            <a:endParaRPr lang="en-GB" altLang="en-US"/>
          </a:p>
        </p:txBody>
      </p:sp>
    </p:spTree>
    <p:extLst>
      <p:ext uri="{BB962C8B-B14F-4D97-AF65-F5344CB8AC3E}">
        <p14:creationId xmlns:p14="http://schemas.microsoft.com/office/powerpoint/2010/main" val="153423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5AAF40F-8511-1246-A62A-948AE4A5C351}" type="datetimeFigureOut">
              <a:rPr lang="en-GB" smtClean="0"/>
              <a:pPr>
                <a:defRPr/>
              </a:pPr>
              <a:t>27/10/2023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0C5F-FC26-0C4B-B84E-011C7E0F68E5}" type="slidenum">
              <a:rPr lang="en-GB" altLang="en-US" smtClean="0"/>
              <a:pPr/>
              <a:t>‹#›</a:t>
            </a:fld>
            <a:endParaRPr lang="en-GB" altLang="en-US"/>
          </a:p>
        </p:txBody>
      </p:sp>
    </p:spTree>
    <p:extLst>
      <p:ext uri="{BB962C8B-B14F-4D97-AF65-F5344CB8AC3E}">
        <p14:creationId xmlns:p14="http://schemas.microsoft.com/office/powerpoint/2010/main" val="2887267276"/>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sson@lboro.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monusco/14061397951/"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blog.lboro.ac.uk/news/politics/10-step-guide-to-football-traffick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jymloke/268039962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flickr.com/photos/au_unistphotostream/955029239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s://creativecommons.org/licenses/by-nd/3.0/" TargetMode="External"/><Relationship Id="rId4" Type="http://schemas.openxmlformats.org/officeDocument/2006/relationships/hyperlink" Target="http://theconversation.com/what-mozambique-can-do-to-achieve-rapid-economic-and-social-progress-43478"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uters.com/article/africa-soccer-trafficking/chasing-dreams-young-african-footballers-duped-dumped-by-traffickers-idINL8N13R3V92015120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unosdp/807345042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logs.lse.ac.uk/lsereviewofbooks/2020/10/29/feature-essay-stratification-economics-and-the-black-radical-tradition/" TargetMode="Externa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blogs.lse.ac.uk/lsereviewofbooks/2017/07/26/reading-list-8-books-on-indigenous-research-methods-recommended-by-helen-kara/" TargetMode="Externa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independent.co.uk/sport/football/premier-league/manchester-city-could-face-transfer-ban-after-being-reported-to-fifa-for-trafficking-of-youngster-a7322836.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soccer24.co.zw/2017/11/27/makore-nominated-womens-player-year/"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tasnimnews.com/en/news/2014/11/24/567982/blatter-offers-condolences-on-passing-of-mazloum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4677784C-2375-BE4E-8857-F0309AD481B9}"/>
              </a:ext>
            </a:extLst>
          </p:cNvPr>
          <p:cNvSpPr>
            <a:spLocks noGrp="1" noChangeArrowheads="1"/>
          </p:cNvSpPr>
          <p:nvPr>
            <p:ph type="ctrTitle"/>
          </p:nvPr>
        </p:nvSpPr>
        <p:spPr>
          <a:xfrm>
            <a:off x="1282040" y="689803"/>
            <a:ext cx="9627920" cy="1061506"/>
          </a:xfrm>
        </p:spPr>
        <p:txBody>
          <a:bodyPr>
            <a:normAutofit/>
          </a:bodyPr>
          <a:lstStyle/>
          <a:p>
            <a:r>
              <a:rPr lang="en-GB" altLang="en-US" sz="5400" b="1" dirty="0">
                <a:solidFill>
                  <a:schemeClr val="bg1"/>
                </a:solidFill>
                <a:latin typeface="Franklin Gothic Book" panose="020B0503020102020204" pitchFamily="34" charset="0"/>
                <a:cs typeface="Arial" panose="020B0604020202020204" pitchFamily="34" charset="0"/>
              </a:rPr>
              <a:t>Applying Critical Frameworks</a:t>
            </a:r>
          </a:p>
        </p:txBody>
      </p:sp>
      <p:sp>
        <p:nvSpPr>
          <p:cNvPr id="5122" name="Subtitle 2">
            <a:extLst>
              <a:ext uri="{FF2B5EF4-FFF2-40B4-BE49-F238E27FC236}">
                <a16:creationId xmlns:a16="http://schemas.microsoft.com/office/drawing/2014/main" id="{D7DAD0DA-2D4F-3A4A-9A52-E054343E1B4A}"/>
              </a:ext>
            </a:extLst>
          </p:cNvPr>
          <p:cNvSpPr>
            <a:spLocks noGrp="1" noChangeArrowheads="1"/>
          </p:cNvSpPr>
          <p:nvPr>
            <p:ph type="subTitle" idx="1"/>
          </p:nvPr>
        </p:nvSpPr>
        <p:spPr>
          <a:xfrm>
            <a:off x="2039939" y="3560763"/>
            <a:ext cx="7972425" cy="1784350"/>
          </a:xfrm>
        </p:spPr>
        <p:txBody>
          <a:bodyPr>
            <a:normAutofit/>
          </a:bodyPr>
          <a:lstStyle/>
          <a:p>
            <a:r>
              <a:rPr lang="en-GB" altLang="en-US" sz="4000" b="1" dirty="0">
                <a:solidFill>
                  <a:srgbClr val="7030A0"/>
                </a:solidFill>
                <a:latin typeface="Franklin Gothic Book" panose="020B0503020102020204" pitchFamily="34" charset="0"/>
                <a:cs typeface="Arial" panose="020B0604020202020204" pitchFamily="34" charset="0"/>
              </a:rPr>
              <a:t>Dr James Esson </a:t>
            </a:r>
          </a:p>
          <a:p>
            <a:r>
              <a:rPr lang="en-GB" altLang="en-US" sz="4000" dirty="0">
                <a:solidFill>
                  <a:srgbClr val="7030A0"/>
                </a:solidFill>
                <a:latin typeface="Franklin Gothic Book" panose="020B0503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j.esson@qmul.ac.uk</a:t>
            </a:r>
            <a:endParaRPr lang="en-GB" altLang="en-US" sz="4000" dirty="0">
              <a:solidFill>
                <a:srgbClr val="7030A0"/>
              </a:solidFill>
              <a:latin typeface="Franklin Gothic Book" panose="020B0503020102020204" pitchFamily="34" charset="0"/>
              <a:cs typeface="Arial" panose="020B0604020202020204" pitchFamily="34" charset="0"/>
            </a:endParaRPr>
          </a:p>
          <a:p>
            <a:endParaRPr lang="en-GB" altLang="en-US" sz="4000" dirty="0">
              <a:latin typeface="Franklin Gothic Book" panose="020B0503020102020204" pitchFamily="34" charset="0"/>
              <a:cs typeface="Arial" panose="020B0604020202020204" pitchFamily="34"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 book cover with text&#10;&#10;Description automatically generated">
            <a:extLst>
              <a:ext uri="{FF2B5EF4-FFF2-40B4-BE49-F238E27FC236}">
                <a16:creationId xmlns:a16="http://schemas.microsoft.com/office/drawing/2014/main" id="{B312B4A5-3030-8949-7183-40602BFDB6D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198722" y="1375867"/>
            <a:ext cx="3014601" cy="4491418"/>
          </a:xfrm>
        </p:spPr>
      </p:pic>
      <p:sp>
        <p:nvSpPr>
          <p:cNvPr id="9" name="Content Placeholder 8">
            <a:extLst>
              <a:ext uri="{FF2B5EF4-FFF2-40B4-BE49-F238E27FC236}">
                <a16:creationId xmlns:a16="http://schemas.microsoft.com/office/drawing/2014/main" id="{7F263818-8061-3173-EB9A-3111A3548B38}"/>
              </a:ext>
            </a:extLst>
          </p:cNvPr>
          <p:cNvSpPr>
            <a:spLocks noGrp="1"/>
          </p:cNvSpPr>
          <p:nvPr>
            <p:ph sz="half" idx="1"/>
          </p:nvPr>
        </p:nvSpPr>
        <p:spPr>
          <a:xfrm>
            <a:off x="1211434" y="1375867"/>
            <a:ext cx="6177742" cy="4891060"/>
          </a:xfrm>
        </p:spPr>
        <p:txBody>
          <a:bodyPr>
            <a:normAutofit lnSpcReduction="10000"/>
          </a:bodyPr>
          <a:lstStyle/>
          <a:p>
            <a:pPr marL="0" indent="0">
              <a:lnSpc>
                <a:spcPct val="100000"/>
              </a:lnSpc>
              <a:buNone/>
            </a:pPr>
            <a:r>
              <a:rPr lang="en-US" dirty="0">
                <a:solidFill>
                  <a:schemeClr val="bg1"/>
                </a:solidFill>
                <a:latin typeface="Franklin Gothic Book" panose="020B0503020102020204" pitchFamily="34" charset="0"/>
              </a:rPr>
              <a:t>Foreign ownership</a:t>
            </a:r>
          </a:p>
          <a:p>
            <a:pPr marL="0" indent="0">
              <a:lnSpc>
                <a:spcPct val="100000"/>
              </a:lnSpc>
              <a:buNone/>
            </a:pPr>
            <a:endParaRPr lang="en-US" dirty="0">
              <a:solidFill>
                <a:schemeClr val="bg1"/>
              </a:solidFill>
              <a:latin typeface="Franklin Gothic Book" panose="020B0503020102020204" pitchFamily="34" charset="0"/>
            </a:endParaRPr>
          </a:p>
          <a:p>
            <a:pPr marL="0" indent="0">
              <a:lnSpc>
                <a:spcPct val="100000"/>
              </a:lnSpc>
              <a:buNone/>
            </a:pPr>
            <a:r>
              <a:rPr lang="en-US" dirty="0">
                <a:solidFill>
                  <a:schemeClr val="bg1"/>
                </a:solidFill>
                <a:latin typeface="Franklin Gothic Book" panose="020B0503020102020204" pitchFamily="34" charset="0"/>
              </a:rPr>
              <a:t>Dependence on foreign investment</a:t>
            </a:r>
          </a:p>
          <a:p>
            <a:pPr marL="0" indent="0">
              <a:lnSpc>
                <a:spcPct val="100000"/>
              </a:lnSpc>
              <a:buNone/>
            </a:pPr>
            <a:endParaRPr lang="en-US" dirty="0">
              <a:solidFill>
                <a:schemeClr val="bg1"/>
              </a:solidFill>
              <a:latin typeface="Franklin Gothic Book" panose="020B0503020102020204" pitchFamily="34" charset="0"/>
            </a:endParaRPr>
          </a:p>
          <a:p>
            <a:pPr marL="0" indent="0">
              <a:lnSpc>
                <a:spcPct val="100000"/>
              </a:lnSpc>
              <a:buNone/>
            </a:pPr>
            <a:r>
              <a:rPr lang="en-US" dirty="0">
                <a:solidFill>
                  <a:schemeClr val="bg1"/>
                </a:solidFill>
                <a:latin typeface="Franklin Gothic Book" panose="020B0503020102020204" pitchFamily="34" charset="0"/>
              </a:rPr>
              <a:t>Limited local autonomy</a:t>
            </a:r>
          </a:p>
          <a:p>
            <a:pPr marL="0" indent="0">
              <a:lnSpc>
                <a:spcPct val="100000"/>
              </a:lnSpc>
              <a:buNone/>
            </a:pPr>
            <a:endParaRPr lang="en-US" dirty="0">
              <a:solidFill>
                <a:schemeClr val="bg1"/>
              </a:solidFill>
              <a:latin typeface="Franklin Gothic Book" panose="020B0503020102020204" pitchFamily="34" charset="0"/>
            </a:endParaRPr>
          </a:p>
          <a:p>
            <a:pPr marL="0" indent="0">
              <a:lnSpc>
                <a:spcPct val="100000"/>
              </a:lnSpc>
              <a:buNone/>
            </a:pPr>
            <a:r>
              <a:rPr lang="en-US" dirty="0">
                <a:solidFill>
                  <a:schemeClr val="bg1"/>
                </a:solidFill>
                <a:latin typeface="Franklin Gothic Book" panose="020B0503020102020204" pitchFamily="34" charset="0"/>
              </a:rPr>
              <a:t>Cultural imposition</a:t>
            </a:r>
          </a:p>
          <a:p>
            <a:pPr marL="0" indent="0">
              <a:lnSpc>
                <a:spcPct val="100000"/>
              </a:lnSpc>
              <a:buNone/>
            </a:pPr>
            <a:endParaRPr lang="en-US" dirty="0">
              <a:solidFill>
                <a:schemeClr val="bg1"/>
              </a:solidFill>
              <a:latin typeface="Franklin Gothic Book" panose="020B0503020102020204" pitchFamily="34" charset="0"/>
            </a:endParaRPr>
          </a:p>
          <a:p>
            <a:pPr marL="0" indent="0">
              <a:lnSpc>
                <a:spcPct val="100000"/>
              </a:lnSpc>
              <a:buNone/>
            </a:pPr>
            <a:r>
              <a:rPr lang="en-US" dirty="0">
                <a:solidFill>
                  <a:schemeClr val="bg1"/>
                </a:solidFill>
                <a:latin typeface="Franklin Gothic Book" panose="020B0503020102020204" pitchFamily="34" charset="0"/>
              </a:rPr>
              <a:t>Talent drain and extraction</a:t>
            </a:r>
          </a:p>
          <a:p>
            <a:endParaRPr lang="en-US" dirty="0"/>
          </a:p>
          <a:p>
            <a:endParaRPr lang="en-US" dirty="0"/>
          </a:p>
          <a:p>
            <a:endParaRPr lang="en-US" dirty="0"/>
          </a:p>
          <a:p>
            <a:endParaRPr lang="en-US" dirty="0"/>
          </a:p>
        </p:txBody>
      </p:sp>
      <p:sp>
        <p:nvSpPr>
          <p:cNvPr id="10" name="Title 5">
            <a:extLst>
              <a:ext uri="{FF2B5EF4-FFF2-40B4-BE49-F238E27FC236}">
                <a16:creationId xmlns:a16="http://schemas.microsoft.com/office/drawing/2014/main" id="{0B0B8A39-DD4E-33B9-A72A-5907F603220E}"/>
              </a:ext>
            </a:extLst>
          </p:cNvPr>
          <p:cNvSpPr>
            <a:spLocks noGrp="1"/>
          </p:cNvSpPr>
          <p:nvPr>
            <p:ph type="title"/>
          </p:nvPr>
        </p:nvSpPr>
        <p:spPr>
          <a:xfrm>
            <a:off x="838200" y="55117"/>
            <a:ext cx="10515600" cy="1071912"/>
          </a:xfrm>
        </p:spPr>
        <p:txBody>
          <a:bodyPr>
            <a:normAutofit fontScale="90000"/>
          </a:bodyPr>
          <a:lstStyle/>
          <a:p>
            <a:pPr algn="ctr"/>
            <a:r>
              <a:rPr lang="en-US" sz="4000" dirty="0">
                <a:solidFill>
                  <a:schemeClr val="bg1"/>
                </a:solidFill>
                <a:latin typeface="Franklin Gothic Book" panose="020B0503020102020204" pitchFamily="34" charset="0"/>
              </a:rPr>
              <a:t>Academies as neo-colonialism? (De/postcolonialism)</a:t>
            </a:r>
          </a:p>
        </p:txBody>
      </p:sp>
    </p:spTree>
    <p:extLst>
      <p:ext uri="{BB962C8B-B14F-4D97-AF65-F5344CB8AC3E}">
        <p14:creationId xmlns:p14="http://schemas.microsoft.com/office/powerpoint/2010/main" val="283269827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6">
            <a:extLst>
              <a:ext uri="{FF2B5EF4-FFF2-40B4-BE49-F238E27FC236}">
                <a16:creationId xmlns:a16="http://schemas.microsoft.com/office/drawing/2014/main" id="{486B4A48-8B62-C64E-9547-D1F5A78B8AFF}"/>
              </a:ext>
            </a:extLst>
          </p:cNvPr>
          <p:cNvSpPr>
            <a:spLocks noGrp="1"/>
          </p:cNvSpPr>
          <p:nvPr>
            <p:ph type="title"/>
          </p:nvPr>
        </p:nvSpPr>
        <p:spPr>
          <a:xfrm>
            <a:off x="2391905" y="114300"/>
            <a:ext cx="8229600" cy="755650"/>
          </a:xfrm>
        </p:spPr>
        <p:txBody>
          <a:bodyPr>
            <a:normAutofit/>
          </a:bodyPr>
          <a:lstStyle/>
          <a:p>
            <a:pPr algn="ctr" eaLnBrk="1" hangingPunct="1"/>
            <a:r>
              <a:rPr lang="en-US" altLang="en-US" sz="4000" dirty="0">
                <a:solidFill>
                  <a:schemeClr val="bg1"/>
                </a:solidFill>
                <a:latin typeface="Franklin Gothic Book" panose="020B0503020102020204" pitchFamily="34" charset="0"/>
              </a:rPr>
              <a:t>Dependency theory - (Marxism)</a:t>
            </a:r>
          </a:p>
        </p:txBody>
      </p:sp>
      <p:pic>
        <p:nvPicPr>
          <p:cNvPr id="76802" name="Picture 1">
            <a:extLst>
              <a:ext uri="{FF2B5EF4-FFF2-40B4-BE49-F238E27FC236}">
                <a16:creationId xmlns:a16="http://schemas.microsoft.com/office/drawing/2014/main" id="{193702C9-4416-1A4D-988B-A36FEC7B8DE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64862" y="1609304"/>
            <a:ext cx="4263139" cy="42586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group of children stretching their arms&#10;&#10;Description automatically generated">
            <a:extLst>
              <a:ext uri="{FF2B5EF4-FFF2-40B4-BE49-F238E27FC236}">
                <a16:creationId xmlns:a16="http://schemas.microsoft.com/office/drawing/2014/main" id="{848D2168-1C4A-02C8-BD8C-A0FA6ACE2221}"/>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685906" y="1891200"/>
            <a:ext cx="4935600" cy="3290400"/>
          </a:xfrm>
          <a:prstGeom prst="rect">
            <a:avLst/>
          </a:prstGeom>
        </p:spPr>
      </p:pic>
      <p:sp>
        <p:nvSpPr>
          <p:cNvPr id="5" name="TextBox 4">
            <a:extLst>
              <a:ext uri="{FF2B5EF4-FFF2-40B4-BE49-F238E27FC236}">
                <a16:creationId xmlns:a16="http://schemas.microsoft.com/office/drawing/2014/main" id="{3AF5906B-67C5-DE98-7ADD-4057384D7F9C}"/>
              </a:ext>
            </a:extLst>
          </p:cNvPr>
          <p:cNvSpPr txBox="1"/>
          <p:nvPr/>
        </p:nvSpPr>
        <p:spPr>
          <a:xfrm>
            <a:off x="6730881" y="5302649"/>
            <a:ext cx="3734078" cy="230832"/>
          </a:xfrm>
          <a:prstGeom prst="rect">
            <a:avLst/>
          </a:prstGeom>
          <a:noFill/>
        </p:spPr>
        <p:txBody>
          <a:bodyPr wrap="square" rtlCol="0">
            <a:spAutoFit/>
          </a:bodyPr>
          <a:lstStyle/>
          <a:p>
            <a:r>
              <a:rPr lang="en-US" sz="900">
                <a:hlinkClick r:id="rId5" tooltip="https://www.flickr.com/photos/monusco/14061397951/"/>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25021175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33E4-8AA3-5360-7F34-853147094DF0}"/>
              </a:ext>
            </a:extLst>
          </p:cNvPr>
          <p:cNvSpPr>
            <a:spLocks noGrp="1"/>
          </p:cNvSpPr>
          <p:nvPr>
            <p:ph type="title"/>
          </p:nvPr>
        </p:nvSpPr>
        <p:spPr>
          <a:xfrm>
            <a:off x="838200" y="18255"/>
            <a:ext cx="10515600" cy="1325563"/>
          </a:xfrm>
        </p:spPr>
        <p:txBody>
          <a:bodyPr>
            <a:normAutofit/>
          </a:bodyPr>
          <a:lstStyle/>
          <a:p>
            <a:pPr algn="ctr"/>
            <a:r>
              <a:rPr lang="en-US" sz="4000" dirty="0">
                <a:solidFill>
                  <a:schemeClr val="bg1"/>
                </a:solidFill>
                <a:latin typeface="Franklin Gothic Book" panose="020B0503020102020204" pitchFamily="34" charset="0"/>
              </a:rPr>
              <a:t>Racial capitalism (Black Marxism)</a:t>
            </a:r>
          </a:p>
        </p:txBody>
      </p:sp>
      <p:pic>
        <p:nvPicPr>
          <p:cNvPr id="7" name="Picture 6" descr="A white background with black text&#10;&#10;Description automatically generated">
            <a:extLst>
              <a:ext uri="{FF2B5EF4-FFF2-40B4-BE49-F238E27FC236}">
                <a16:creationId xmlns:a16="http://schemas.microsoft.com/office/drawing/2014/main" id="{B70846F2-3F53-937B-DFC5-C78D09BB7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6977" y="2600763"/>
            <a:ext cx="4898045" cy="2022233"/>
          </a:xfrm>
          <a:prstGeom prst="rect">
            <a:avLst/>
          </a:prstGeom>
        </p:spPr>
      </p:pic>
      <p:pic>
        <p:nvPicPr>
          <p:cNvPr id="2050" name="Picture 2" descr="Cedric J. Robinson">
            <a:extLst>
              <a:ext uri="{FF2B5EF4-FFF2-40B4-BE49-F238E27FC236}">
                <a16:creationId xmlns:a16="http://schemas.microsoft.com/office/drawing/2014/main" id="{5F0B86C5-CA84-1BA6-28B4-26BC7636E0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66437" y="1593200"/>
            <a:ext cx="2638130" cy="40451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ke University Press - Left of Karl Marx">
            <a:extLst>
              <a:ext uri="{FF2B5EF4-FFF2-40B4-BE49-F238E27FC236}">
                <a16:creationId xmlns:a16="http://schemas.microsoft.com/office/drawing/2014/main" id="{26F8AA4E-3591-8084-B2D7-C477CABA761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1703" y="1593199"/>
            <a:ext cx="2682098" cy="404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1635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89B06-A0E9-4516-7742-AA246BC58796}"/>
              </a:ext>
            </a:extLst>
          </p:cNvPr>
          <p:cNvSpPr>
            <a:spLocks noGrp="1"/>
          </p:cNvSpPr>
          <p:nvPr>
            <p:ph sz="half" idx="1"/>
          </p:nvPr>
        </p:nvSpPr>
        <p:spPr>
          <a:xfrm>
            <a:off x="397604" y="1902284"/>
            <a:ext cx="8050723" cy="3742382"/>
          </a:xfrm>
        </p:spPr>
        <p:txBody>
          <a:bodyPr>
            <a:normAutofit/>
          </a:bodyPr>
          <a:lstStyle/>
          <a:p>
            <a:pPr marL="0" indent="0">
              <a:buNone/>
            </a:pPr>
            <a:r>
              <a:rPr lang="en-US" dirty="0">
                <a:solidFill>
                  <a:schemeClr val="bg1"/>
                </a:solidFill>
                <a:latin typeface="Franklin Gothic Book" panose="020B0503020102020204" pitchFamily="34" charset="0"/>
              </a:rPr>
              <a:t>‘’The relative over-representation of African players in the last four levels of European competition indicates </a:t>
            </a:r>
            <a:r>
              <a:rPr lang="en-US" dirty="0">
                <a:solidFill>
                  <a:srgbClr val="7030A0"/>
                </a:solidFill>
                <a:latin typeface="Franklin Gothic Book" panose="020B0503020102020204" pitchFamily="34" charset="0"/>
              </a:rPr>
              <a:t>the need of less well-off clubs to recruit ‘low cost’</a:t>
            </a:r>
            <a:r>
              <a:rPr lang="en-US" dirty="0">
                <a:solidFill>
                  <a:schemeClr val="bg1"/>
                </a:solidFill>
                <a:latin typeface="Franklin Gothic Book" panose="020B0503020102020204" pitchFamily="34" charset="0"/>
              </a:rPr>
              <a:t> players abroad. This occurs also in the context of a strategy based on speculation, in which financially weak and middle-ranged European clubs aim to </a:t>
            </a:r>
            <a:r>
              <a:rPr lang="en-US" dirty="0">
                <a:solidFill>
                  <a:srgbClr val="7030A0"/>
                </a:solidFill>
                <a:latin typeface="Franklin Gothic Book" panose="020B0503020102020204" pitchFamily="34" charset="0"/>
              </a:rPr>
              <a:t>buy young footballers in Africa </a:t>
            </a:r>
            <a:r>
              <a:rPr lang="en-US" dirty="0">
                <a:solidFill>
                  <a:schemeClr val="bg1"/>
                </a:solidFill>
                <a:latin typeface="Franklin Gothic Book" panose="020B0503020102020204" pitchFamily="34" charset="0"/>
              </a:rPr>
              <a:t>in order to resell them at a higher price to richer clubs’’.</a:t>
            </a:r>
          </a:p>
          <a:p>
            <a:endParaRPr lang="en-US" dirty="0"/>
          </a:p>
        </p:txBody>
      </p:sp>
      <p:pic>
        <p:nvPicPr>
          <p:cNvPr id="5" name="Content Placeholder 6">
            <a:extLst>
              <a:ext uri="{FF2B5EF4-FFF2-40B4-BE49-F238E27FC236}">
                <a16:creationId xmlns:a16="http://schemas.microsoft.com/office/drawing/2014/main" id="{43AC233E-C8BB-2E8D-D539-C9D1EF1A38F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r="-117"/>
          <a:stretch>
            <a:fillRect/>
          </a:stretch>
        </p:blipFill>
        <p:spPr>
          <a:xfrm>
            <a:off x="8696394" y="2039368"/>
            <a:ext cx="2657406" cy="3009900"/>
          </a:xfrm>
          <a:ln>
            <a:solidFill>
              <a:schemeClr val="bg1"/>
            </a:solidFill>
            <a:miter lim="800000"/>
            <a:headEnd/>
            <a:tailEnd/>
          </a:ln>
        </p:spPr>
      </p:pic>
      <p:sp>
        <p:nvSpPr>
          <p:cNvPr id="7" name="TextBox 6">
            <a:extLst>
              <a:ext uri="{FF2B5EF4-FFF2-40B4-BE49-F238E27FC236}">
                <a16:creationId xmlns:a16="http://schemas.microsoft.com/office/drawing/2014/main" id="{A5073403-AF60-652C-240B-814318172149}"/>
              </a:ext>
            </a:extLst>
          </p:cNvPr>
          <p:cNvSpPr txBox="1"/>
          <p:nvPr/>
        </p:nvSpPr>
        <p:spPr>
          <a:xfrm>
            <a:off x="9050640" y="5049268"/>
            <a:ext cx="1948913" cy="369332"/>
          </a:xfrm>
          <a:prstGeom prst="rect">
            <a:avLst/>
          </a:prstGeom>
          <a:noFill/>
        </p:spPr>
        <p:txBody>
          <a:bodyPr wrap="square">
            <a:spAutoFit/>
          </a:bodyPr>
          <a:lstStyle/>
          <a:p>
            <a:pPr algn="ctr" eaLnBrk="1" hangingPunct="1">
              <a:spcBef>
                <a:spcPct val="0"/>
              </a:spcBef>
              <a:buFontTx/>
              <a:buNone/>
            </a:pPr>
            <a:r>
              <a:rPr lang="en-US" altLang="en-US" sz="1800" dirty="0">
                <a:solidFill>
                  <a:schemeClr val="bg1"/>
                </a:solidFill>
                <a:ea typeface="MS PGothic" panose="020B0600070205080204" pitchFamily="34" charset="-128"/>
                <a:cs typeface="Arial" panose="020B0604020202020204" pitchFamily="34" charset="0"/>
              </a:rPr>
              <a:t>Dr Raffaele Poli</a:t>
            </a:r>
          </a:p>
        </p:txBody>
      </p:sp>
      <p:sp>
        <p:nvSpPr>
          <p:cNvPr id="8" name="Title 1">
            <a:extLst>
              <a:ext uri="{FF2B5EF4-FFF2-40B4-BE49-F238E27FC236}">
                <a16:creationId xmlns:a16="http://schemas.microsoft.com/office/drawing/2014/main" id="{4F7BCFE6-A88B-0E16-D907-7657A887ED58}"/>
              </a:ext>
            </a:extLst>
          </p:cNvPr>
          <p:cNvSpPr>
            <a:spLocks noGrp="1"/>
          </p:cNvSpPr>
          <p:nvPr>
            <p:ph type="title"/>
          </p:nvPr>
        </p:nvSpPr>
        <p:spPr>
          <a:xfrm>
            <a:off x="838200" y="0"/>
            <a:ext cx="10515600" cy="1325563"/>
          </a:xfrm>
        </p:spPr>
        <p:txBody>
          <a:bodyPr>
            <a:normAutofit/>
          </a:bodyPr>
          <a:lstStyle/>
          <a:p>
            <a:pPr algn="ctr"/>
            <a:r>
              <a:rPr lang="en-US" sz="4000" dirty="0">
                <a:solidFill>
                  <a:schemeClr val="bg1"/>
                </a:solidFill>
                <a:latin typeface="Franklin Gothic Book" panose="020B0503020102020204" pitchFamily="34" charset="0"/>
              </a:rPr>
              <a:t>Racial capitalism (Black Marxism)</a:t>
            </a:r>
          </a:p>
        </p:txBody>
      </p:sp>
    </p:spTree>
    <p:extLst>
      <p:ext uri="{BB962C8B-B14F-4D97-AF65-F5344CB8AC3E}">
        <p14:creationId xmlns:p14="http://schemas.microsoft.com/office/powerpoint/2010/main" val="4028315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1A40BC1-01AF-DBFF-482A-B2A7D806DA0D}"/>
              </a:ext>
            </a:extLst>
          </p:cNvPr>
          <p:cNvGraphicFramePr>
            <a:graphicFrameLocks noGrp="1"/>
          </p:cNvGraphicFramePr>
          <p:nvPr>
            <p:ph sz="half" idx="1"/>
            <p:extLst>
              <p:ext uri="{D42A27DB-BD31-4B8C-83A1-F6EECF244321}">
                <p14:modId xmlns:p14="http://schemas.microsoft.com/office/powerpoint/2010/main" val="4149137864"/>
              </p:ext>
            </p:extLst>
          </p:nvPr>
        </p:nvGraphicFramePr>
        <p:xfrm>
          <a:off x="526943" y="1325563"/>
          <a:ext cx="7815204"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6">
            <a:extLst>
              <a:ext uri="{FF2B5EF4-FFF2-40B4-BE49-F238E27FC236}">
                <a16:creationId xmlns:a16="http://schemas.microsoft.com/office/drawing/2014/main" id="{43AC233E-C8BB-2E8D-D539-C9D1EF1A38FF}"/>
              </a:ext>
            </a:extLst>
          </p:cNvPr>
          <p:cNvPicPr>
            <a:picLocks noGrp="1" noChangeAspect="1"/>
          </p:cNvPicPr>
          <p:nvPr>
            <p:ph sz="half" idx="2"/>
          </p:nvPr>
        </p:nvPicPr>
        <p:blipFill>
          <a:blip r:embed="rId8" cstate="email">
            <a:extLst>
              <a:ext uri="{28A0092B-C50C-407E-A947-70E740481C1C}">
                <a14:useLocalDpi xmlns:a14="http://schemas.microsoft.com/office/drawing/2010/main"/>
              </a:ext>
            </a:extLst>
          </a:blip>
          <a:srcRect r="-117"/>
          <a:stretch>
            <a:fillRect/>
          </a:stretch>
        </p:blipFill>
        <p:spPr>
          <a:xfrm>
            <a:off x="8696394" y="2039368"/>
            <a:ext cx="2657406" cy="3009900"/>
          </a:xfrm>
          <a:ln>
            <a:solidFill>
              <a:schemeClr val="bg1"/>
            </a:solidFill>
            <a:miter lim="800000"/>
            <a:headEnd/>
            <a:tailEnd/>
          </a:ln>
        </p:spPr>
      </p:pic>
      <p:sp>
        <p:nvSpPr>
          <p:cNvPr id="7" name="TextBox 6">
            <a:extLst>
              <a:ext uri="{FF2B5EF4-FFF2-40B4-BE49-F238E27FC236}">
                <a16:creationId xmlns:a16="http://schemas.microsoft.com/office/drawing/2014/main" id="{A5073403-AF60-652C-240B-814318172149}"/>
              </a:ext>
            </a:extLst>
          </p:cNvPr>
          <p:cNvSpPr txBox="1"/>
          <p:nvPr/>
        </p:nvSpPr>
        <p:spPr>
          <a:xfrm>
            <a:off x="9050640" y="5049268"/>
            <a:ext cx="1948913" cy="369332"/>
          </a:xfrm>
          <a:prstGeom prst="rect">
            <a:avLst/>
          </a:prstGeom>
          <a:noFill/>
        </p:spPr>
        <p:txBody>
          <a:bodyPr wrap="square">
            <a:spAutoFit/>
          </a:bodyPr>
          <a:lstStyle/>
          <a:p>
            <a:pPr algn="ctr" eaLnBrk="1" hangingPunct="1">
              <a:spcBef>
                <a:spcPct val="0"/>
              </a:spcBef>
              <a:buFontTx/>
              <a:buNone/>
            </a:pPr>
            <a:r>
              <a:rPr lang="en-US" altLang="en-US" sz="1800" dirty="0">
                <a:solidFill>
                  <a:schemeClr val="bg1"/>
                </a:solidFill>
                <a:ea typeface="MS PGothic" panose="020B0600070205080204" pitchFamily="34" charset="-128"/>
                <a:cs typeface="Arial" panose="020B0604020202020204" pitchFamily="34" charset="0"/>
              </a:rPr>
              <a:t>Dr Raffaele Poli</a:t>
            </a:r>
          </a:p>
        </p:txBody>
      </p:sp>
      <p:sp>
        <p:nvSpPr>
          <p:cNvPr id="8" name="Title 1">
            <a:extLst>
              <a:ext uri="{FF2B5EF4-FFF2-40B4-BE49-F238E27FC236}">
                <a16:creationId xmlns:a16="http://schemas.microsoft.com/office/drawing/2014/main" id="{4F7BCFE6-A88B-0E16-D907-7657A887ED58}"/>
              </a:ext>
            </a:extLst>
          </p:cNvPr>
          <p:cNvSpPr>
            <a:spLocks noGrp="1"/>
          </p:cNvSpPr>
          <p:nvPr>
            <p:ph type="title"/>
          </p:nvPr>
        </p:nvSpPr>
        <p:spPr>
          <a:xfrm>
            <a:off x="838200" y="0"/>
            <a:ext cx="10515600" cy="1325563"/>
          </a:xfrm>
        </p:spPr>
        <p:txBody>
          <a:bodyPr>
            <a:normAutofit/>
          </a:bodyPr>
          <a:lstStyle/>
          <a:p>
            <a:pPr algn="ctr"/>
            <a:r>
              <a:rPr lang="en-US" sz="4000" dirty="0">
                <a:solidFill>
                  <a:schemeClr val="bg1"/>
                </a:solidFill>
                <a:latin typeface="Franklin Gothic Book" panose="020B0503020102020204" pitchFamily="34" charset="0"/>
              </a:rPr>
              <a:t>Racial capitalism (Black Marxism)</a:t>
            </a:r>
          </a:p>
        </p:txBody>
      </p:sp>
    </p:spTree>
    <p:extLst>
      <p:ext uri="{BB962C8B-B14F-4D97-AF65-F5344CB8AC3E}">
        <p14:creationId xmlns:p14="http://schemas.microsoft.com/office/powerpoint/2010/main" val="210865765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playing football&#10;&#10;Description automatically generated">
            <a:extLst>
              <a:ext uri="{FF2B5EF4-FFF2-40B4-BE49-F238E27FC236}">
                <a16:creationId xmlns:a16="http://schemas.microsoft.com/office/drawing/2014/main" id="{032EA133-005D-0548-A26F-64E8A1D67E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5154" y="832528"/>
            <a:ext cx="5881691" cy="5192943"/>
          </a:xfrm>
          <a:prstGeom prst="rect">
            <a:avLst/>
          </a:prstGeom>
          <a:ln>
            <a:solidFill>
              <a:schemeClr val="bg1"/>
            </a:solidFill>
          </a:ln>
        </p:spPr>
      </p:pic>
      <p:sp>
        <p:nvSpPr>
          <p:cNvPr id="14" name="Rectangle 13">
            <a:extLst>
              <a:ext uri="{FF2B5EF4-FFF2-40B4-BE49-F238E27FC236}">
                <a16:creationId xmlns:a16="http://schemas.microsoft.com/office/drawing/2014/main" id="{6A4E70DC-6715-034F-88F8-AFFE5A7419C0}"/>
              </a:ext>
            </a:extLst>
          </p:cNvPr>
          <p:cNvSpPr/>
          <p:nvPr/>
        </p:nvSpPr>
        <p:spPr>
          <a:xfrm rot="16200000">
            <a:off x="-1671829" y="3124308"/>
            <a:ext cx="5379721" cy="923330"/>
          </a:xfrm>
          <a:prstGeom prst="rect">
            <a:avLst/>
          </a:prstGeom>
        </p:spPr>
        <p:txBody>
          <a:bodyPr wrap="square">
            <a:spAutoFit/>
          </a:bodyPr>
          <a:lstStyle/>
          <a:p>
            <a:r>
              <a:rPr lang="en-US" dirty="0">
                <a:hlinkClick r:id="rId4"/>
              </a:rPr>
              <a:t>https://blog.lboro.ac.uk/news/politics/10-step-guide-to-football-trafficking/</a:t>
            </a:r>
            <a:endParaRPr lang="en-US" dirty="0"/>
          </a:p>
          <a:p>
            <a:endParaRPr lang="en-US" dirty="0"/>
          </a:p>
        </p:txBody>
      </p:sp>
    </p:spTree>
    <p:extLst>
      <p:ext uri="{BB962C8B-B14F-4D97-AF65-F5344CB8AC3E}">
        <p14:creationId xmlns:p14="http://schemas.microsoft.com/office/powerpoint/2010/main" val="86452631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4B44D78-4DC2-0D4F-A2C4-C72A03D2C355}"/>
              </a:ext>
            </a:extLst>
          </p:cNvPr>
          <p:cNvSpPr>
            <a:spLocks noGrp="1" noChangeArrowheads="1"/>
          </p:cNvSpPr>
          <p:nvPr>
            <p:ph type="title"/>
          </p:nvPr>
        </p:nvSpPr>
        <p:spPr>
          <a:xfrm>
            <a:off x="1668464" y="1"/>
            <a:ext cx="8855075" cy="1147763"/>
          </a:xfrm>
        </p:spPr>
        <p:txBody>
          <a:bodyPr/>
          <a:lstStyle/>
          <a:p>
            <a:pPr algn="ctr"/>
            <a:r>
              <a:rPr lang="en-US" altLang="en-US" sz="3600" b="1" dirty="0">
                <a:solidFill>
                  <a:schemeClr val="bg1"/>
                </a:solidFill>
                <a:latin typeface="Franklin Gothic Book" panose="020B0503020102020204" pitchFamily="34" charset="0"/>
                <a:cs typeface="Arial" panose="020B0604020202020204" pitchFamily="34" charset="0"/>
              </a:rPr>
              <a:t>(African) Football trafficking – 10 steps</a:t>
            </a:r>
          </a:p>
        </p:txBody>
      </p:sp>
      <p:sp>
        <p:nvSpPr>
          <p:cNvPr id="21506" name="Content Placeholder 2">
            <a:extLst>
              <a:ext uri="{FF2B5EF4-FFF2-40B4-BE49-F238E27FC236}">
                <a16:creationId xmlns:a16="http://schemas.microsoft.com/office/drawing/2014/main" id="{81FF590D-B647-0842-9D30-42489F7BE4CB}"/>
              </a:ext>
            </a:extLst>
          </p:cNvPr>
          <p:cNvSpPr>
            <a:spLocks noGrp="1" noChangeArrowheads="1"/>
          </p:cNvSpPr>
          <p:nvPr>
            <p:ph sz="half" idx="1"/>
          </p:nvPr>
        </p:nvSpPr>
        <p:spPr>
          <a:xfrm>
            <a:off x="558878" y="1391797"/>
            <a:ext cx="5537122" cy="4557713"/>
          </a:xfrm>
        </p:spPr>
        <p:txBody>
          <a:bodyPr/>
          <a:lstStyle/>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Intermediary identifies a player </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Requests money in exchange for an opportunity (€3-5,000)</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Receives funds</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The player arrives in a destination country</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Intermediary often takes the player’s documents</a:t>
            </a:r>
          </a:p>
          <a:p>
            <a:pPr marL="514350" indent="-514350">
              <a:buNone/>
            </a:pPr>
            <a:endParaRPr lang="en-US" altLang="en-US" sz="2400" dirty="0"/>
          </a:p>
        </p:txBody>
      </p:sp>
      <p:sp>
        <p:nvSpPr>
          <p:cNvPr id="60420" name="Content Placeholder 4">
            <a:extLst>
              <a:ext uri="{FF2B5EF4-FFF2-40B4-BE49-F238E27FC236}">
                <a16:creationId xmlns:a16="http://schemas.microsoft.com/office/drawing/2014/main" id="{F5B45AE8-4458-6740-9C73-EFA0592156C2}"/>
              </a:ext>
            </a:extLst>
          </p:cNvPr>
          <p:cNvSpPr>
            <a:spLocks noGrp="1"/>
          </p:cNvSpPr>
          <p:nvPr>
            <p:ph sz="half" idx="2"/>
          </p:nvPr>
        </p:nvSpPr>
        <p:spPr>
          <a:xfrm>
            <a:off x="6275388" y="1377951"/>
            <a:ext cx="5102146" cy="4551363"/>
          </a:xfrm>
        </p:spPr>
        <p:txBody>
          <a:bodyPr rtlCol="0">
            <a:normAutofit/>
          </a:bodyPr>
          <a:lstStyle/>
          <a:p>
            <a:pPr marL="457200" indent="-457200" fontAlgn="auto">
              <a:spcAft>
                <a:spcPts val="0"/>
              </a:spcAft>
              <a:buFont typeface="+mj-lt"/>
              <a:buAutoNum type="arabicPeriod" startAt="6"/>
              <a:defRPr/>
            </a:pPr>
            <a:r>
              <a:rPr lang="en-GB" altLang="en-US" dirty="0">
                <a:solidFill>
                  <a:schemeClr val="bg1"/>
                </a:solidFill>
                <a:latin typeface="Franklin Gothic Book" panose="020B0503020102020204" pitchFamily="34" charset="0"/>
                <a:cs typeface="Arial" panose="020B0604020202020204" pitchFamily="34" charset="0"/>
              </a:rPr>
              <a:t>The player may or may not attend a trial with a club </a:t>
            </a:r>
          </a:p>
          <a:p>
            <a:pPr marL="457200" indent="-457200" fontAlgn="auto">
              <a:spcAft>
                <a:spcPts val="0"/>
              </a:spcAft>
              <a:buFont typeface="+mj-lt"/>
              <a:buAutoNum type="arabicPeriod" startAt="6"/>
              <a:defRPr/>
            </a:pPr>
            <a:r>
              <a:rPr lang="en-GB" altLang="en-US" dirty="0">
                <a:solidFill>
                  <a:schemeClr val="bg1"/>
                </a:solidFill>
                <a:latin typeface="Franklin Gothic Book" panose="020B0503020102020204" pitchFamily="34" charset="0"/>
                <a:cs typeface="Arial" panose="020B0604020202020204" pitchFamily="34" charset="0"/>
              </a:rPr>
              <a:t>If the player is not abandoned on arrival, they might be taken to multiple trials</a:t>
            </a:r>
          </a:p>
          <a:p>
            <a:pPr marL="457200" indent="-457200" fontAlgn="auto">
              <a:spcAft>
                <a:spcPts val="0"/>
              </a:spcAft>
              <a:buFont typeface="+mj-lt"/>
              <a:buAutoNum type="arabicPeriod" startAt="6"/>
              <a:defRPr/>
            </a:pPr>
            <a:r>
              <a:rPr lang="en-GB" altLang="en-US" dirty="0">
                <a:solidFill>
                  <a:schemeClr val="bg1"/>
                </a:solidFill>
                <a:latin typeface="Franklin Gothic Book" panose="020B0503020102020204" pitchFamily="34" charset="0"/>
                <a:cs typeface="Arial" panose="020B0604020202020204" pitchFamily="34" charset="0"/>
              </a:rPr>
              <a:t>Successful trial = exploitative contract</a:t>
            </a:r>
          </a:p>
          <a:p>
            <a:pPr marL="457200" indent="-457200" fontAlgn="auto">
              <a:spcAft>
                <a:spcPts val="0"/>
              </a:spcAft>
              <a:buFont typeface="+mj-lt"/>
              <a:buAutoNum type="arabicPeriod" startAt="6"/>
              <a:defRPr/>
            </a:pPr>
            <a:r>
              <a:rPr lang="en-US" altLang="en-US" dirty="0">
                <a:solidFill>
                  <a:schemeClr val="bg1"/>
                </a:solidFill>
                <a:latin typeface="Franklin Gothic Book" panose="020B0503020102020204" pitchFamily="34" charset="0"/>
                <a:cs typeface="Arial" panose="020B0604020202020204" pitchFamily="34" charset="0"/>
              </a:rPr>
              <a:t>Failed trial = abandonment</a:t>
            </a:r>
          </a:p>
          <a:p>
            <a:pPr marL="457200" indent="-457200" fontAlgn="auto">
              <a:spcAft>
                <a:spcPts val="0"/>
              </a:spcAft>
              <a:buFont typeface="+mj-lt"/>
              <a:buAutoNum type="arabicPeriod" startAt="6"/>
              <a:defRPr/>
            </a:pPr>
            <a:r>
              <a:rPr lang="en-US" altLang="en-US" dirty="0">
                <a:solidFill>
                  <a:schemeClr val="bg1"/>
                </a:solidFill>
                <a:latin typeface="Franklin Gothic Book" panose="020B0503020102020204" pitchFamily="34" charset="0"/>
                <a:cs typeface="Arial" panose="020B0604020202020204" pitchFamily="34" charset="0"/>
              </a:rPr>
              <a:t>Player is ashamed and remains in the country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 calcmode="lin" valueType="num">
                                      <p:cBhvr additive="base">
                                        <p:cTn id="31"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0420">
                                            <p:txEl>
                                              <p:pRg st="0" end="0"/>
                                            </p:txEl>
                                          </p:spTgt>
                                        </p:tgtEl>
                                        <p:attrNameLst>
                                          <p:attrName>style.visibility</p:attrName>
                                        </p:attrNameLst>
                                      </p:cBhvr>
                                      <p:to>
                                        <p:strVal val="visible"/>
                                      </p:to>
                                    </p:set>
                                    <p:anim calcmode="lin" valueType="num">
                                      <p:cBhvr additive="base">
                                        <p:cTn id="37" dur="500" fill="hold"/>
                                        <p:tgtEl>
                                          <p:spTgt spid="604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0420">
                                            <p:txEl>
                                              <p:pRg st="1" end="1"/>
                                            </p:txEl>
                                          </p:spTgt>
                                        </p:tgtEl>
                                        <p:attrNameLst>
                                          <p:attrName>style.visibility</p:attrName>
                                        </p:attrNameLst>
                                      </p:cBhvr>
                                      <p:to>
                                        <p:strVal val="visible"/>
                                      </p:to>
                                    </p:set>
                                    <p:anim calcmode="lin" valueType="num">
                                      <p:cBhvr additive="base">
                                        <p:cTn id="43" dur="500" fill="hold"/>
                                        <p:tgtEl>
                                          <p:spTgt spid="6042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0420">
                                            <p:txEl>
                                              <p:pRg st="2" end="2"/>
                                            </p:txEl>
                                          </p:spTgt>
                                        </p:tgtEl>
                                        <p:attrNameLst>
                                          <p:attrName>style.visibility</p:attrName>
                                        </p:attrNameLst>
                                      </p:cBhvr>
                                      <p:to>
                                        <p:strVal val="visible"/>
                                      </p:to>
                                    </p:set>
                                    <p:anim calcmode="lin" valueType="num">
                                      <p:cBhvr additive="base">
                                        <p:cTn id="49" dur="500" fill="hold"/>
                                        <p:tgtEl>
                                          <p:spTgt spid="6042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0420">
                                            <p:txEl>
                                              <p:pRg st="3" end="3"/>
                                            </p:txEl>
                                          </p:spTgt>
                                        </p:tgtEl>
                                        <p:attrNameLst>
                                          <p:attrName>style.visibility</p:attrName>
                                        </p:attrNameLst>
                                      </p:cBhvr>
                                      <p:to>
                                        <p:strVal val="visible"/>
                                      </p:to>
                                    </p:set>
                                    <p:anim calcmode="lin" valueType="num">
                                      <p:cBhvr additive="base">
                                        <p:cTn id="55" dur="500" fill="hold"/>
                                        <p:tgtEl>
                                          <p:spTgt spid="60420">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04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0420">
                                            <p:txEl>
                                              <p:pRg st="4" end="4"/>
                                            </p:txEl>
                                          </p:spTgt>
                                        </p:tgtEl>
                                        <p:attrNameLst>
                                          <p:attrName>style.visibility</p:attrName>
                                        </p:attrNameLst>
                                      </p:cBhvr>
                                      <p:to>
                                        <p:strVal val="visible"/>
                                      </p:to>
                                    </p:set>
                                    <p:anim calcmode="lin" valueType="num">
                                      <p:cBhvr additive="base">
                                        <p:cTn id="61" dur="500" fill="hold"/>
                                        <p:tgtEl>
                                          <p:spTgt spid="60420">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04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506">
                                            <p:txEl>
                                              <p:pRg st="0" end="0"/>
                                            </p:txEl>
                                          </p:spTgt>
                                        </p:tgtEl>
                                        <p:attrNameLst>
                                          <p:attrName>style.visibility</p:attrName>
                                        </p:attrNameLst>
                                      </p:cBhvr>
                                      <p:to>
                                        <p:strVal val="visible"/>
                                      </p:to>
                                    </p:set>
                                    <p:anim calcmode="lin" valueType="num">
                                      <p:cBhvr additive="base">
                                        <p:cTn id="6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297D6913-F839-4877-AF73-F45FAE38BBA5}"/>
              </a:ext>
            </a:extLst>
          </p:cNvPr>
          <p:cNvSpPr>
            <a:spLocks noGrp="1"/>
          </p:cNvSpPr>
          <p:nvPr>
            <p:ph type="title"/>
          </p:nvPr>
        </p:nvSpPr>
        <p:spPr>
          <a:xfrm>
            <a:off x="2152650" y="1"/>
            <a:ext cx="7886700" cy="1325563"/>
          </a:xfrm>
        </p:spPr>
        <p:txBody>
          <a:bodyPr>
            <a:normAutofit/>
          </a:bodyPr>
          <a:lstStyle/>
          <a:p>
            <a:pPr algn="ctr" eaLnBrk="1" hangingPunct="1"/>
            <a:r>
              <a:rPr lang="en-US" altLang="en-US" sz="4000" dirty="0">
                <a:solidFill>
                  <a:schemeClr val="bg1"/>
                </a:solidFill>
                <a:latin typeface="Franklin Gothic Book" panose="020B0503020102020204" pitchFamily="34" charset="0"/>
                <a:cs typeface="Arial" panose="020B0604020202020204" pitchFamily="34" charset="0"/>
              </a:rPr>
              <a:t>Is this human trafficking?!</a:t>
            </a:r>
          </a:p>
        </p:txBody>
      </p:sp>
      <p:pic>
        <p:nvPicPr>
          <p:cNvPr id="5" name="Content Placeholder 4" descr="A brown orangutan with its mouth open&#10;&#10;Description automatically generated with low confidence">
            <a:extLst>
              <a:ext uri="{FF2B5EF4-FFF2-40B4-BE49-F238E27FC236}">
                <a16:creationId xmlns:a16="http://schemas.microsoft.com/office/drawing/2014/main" id="{E123B1BC-7564-CB43-A954-63A0442E25AD}"/>
              </a:ext>
            </a:extLst>
          </p:cNvPr>
          <p:cNvPicPr>
            <a:picLocks noGrp="1" noChangeAspect="1"/>
          </p:cNvPicPr>
          <p:nvPr>
            <p:ph sz="half" idx="1"/>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560320" y="1112204"/>
            <a:ext cx="7296150" cy="4866474"/>
          </a:xfrm>
          <a:ln>
            <a:solidFill>
              <a:schemeClr val="bg1"/>
            </a:solidFill>
          </a:ln>
        </p:spPr>
      </p:pic>
      <p:sp>
        <p:nvSpPr>
          <p:cNvPr id="6" name="TextBox 5">
            <a:extLst>
              <a:ext uri="{FF2B5EF4-FFF2-40B4-BE49-F238E27FC236}">
                <a16:creationId xmlns:a16="http://schemas.microsoft.com/office/drawing/2014/main" id="{6E5B81BC-1949-774D-9C3E-C87D9A9BF7BF}"/>
              </a:ext>
            </a:extLst>
          </p:cNvPr>
          <p:cNvSpPr txBox="1"/>
          <p:nvPr/>
        </p:nvSpPr>
        <p:spPr>
          <a:xfrm>
            <a:off x="4857750" y="6091973"/>
            <a:ext cx="5181600" cy="230832"/>
          </a:xfrm>
          <a:prstGeom prst="rect">
            <a:avLst/>
          </a:prstGeom>
          <a:noFill/>
        </p:spPr>
        <p:txBody>
          <a:bodyPr wrap="square" rtlCol="0">
            <a:spAutoFit/>
          </a:bodyPr>
          <a:lstStyle/>
          <a:p>
            <a:r>
              <a:rPr lang="en-US" sz="900">
                <a:hlinkClick r:id="rId4" tooltip="https://www.flickr.com/photos/jymloke/2680399621"/>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98336146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1403C0-4130-4945-B621-1AFBAA31C5AF}"/>
              </a:ext>
            </a:extLst>
          </p:cNvPr>
          <p:cNvSpPr>
            <a:spLocks noGrp="1"/>
          </p:cNvSpPr>
          <p:nvPr>
            <p:ph type="title"/>
          </p:nvPr>
        </p:nvSpPr>
        <p:spPr>
          <a:xfrm>
            <a:off x="2152650" y="1"/>
            <a:ext cx="7886700" cy="1325563"/>
          </a:xfrm>
        </p:spPr>
        <p:txBody>
          <a:bodyPr rtlCol="0">
            <a:normAutofit/>
          </a:bodyPr>
          <a:lstStyle/>
          <a:p>
            <a:pPr algn="ctr">
              <a:defRPr/>
            </a:pPr>
            <a:r>
              <a:rPr lang="en-US" sz="3600" dirty="0">
                <a:solidFill>
                  <a:schemeClr val="bg1"/>
                </a:solidFill>
                <a:latin typeface="Franklin Gothic Book" panose="020B0503020102020204" pitchFamily="34" charset="0"/>
                <a:ea typeface="Arial" charset="0"/>
                <a:cs typeface="Arial" panose="020B0604020202020204" pitchFamily="34" charset="0"/>
              </a:rPr>
              <a:t>(Irregular) Migrant categories</a:t>
            </a:r>
          </a:p>
        </p:txBody>
      </p:sp>
      <p:sp>
        <p:nvSpPr>
          <p:cNvPr id="11" name="Text Placeholder 9">
            <a:extLst>
              <a:ext uri="{FF2B5EF4-FFF2-40B4-BE49-F238E27FC236}">
                <a16:creationId xmlns:a16="http://schemas.microsoft.com/office/drawing/2014/main" id="{E1ECD51C-1919-429D-A3C9-B1B768AF9FCA}"/>
              </a:ext>
            </a:extLst>
          </p:cNvPr>
          <p:cNvSpPr>
            <a:spLocks noGrp="1"/>
          </p:cNvSpPr>
          <p:nvPr>
            <p:ph type="body" idx="1"/>
          </p:nvPr>
        </p:nvSpPr>
        <p:spPr>
          <a:xfrm>
            <a:off x="3607435" y="2064384"/>
            <a:ext cx="4743768" cy="547688"/>
          </a:xfrm>
        </p:spPr>
        <p:txBody>
          <a:bodyPr rtlCol="0">
            <a:noAutofit/>
          </a:bodyPr>
          <a:lstStyle/>
          <a:p>
            <a:pPr algn="ctr">
              <a:defRPr/>
            </a:pPr>
            <a:r>
              <a:rPr lang="en-US" sz="3200" b="0" dirty="0">
                <a:solidFill>
                  <a:schemeClr val="bg1"/>
                </a:solidFill>
                <a:latin typeface="Franklin Gothic Book" panose="020B0503020102020204" pitchFamily="34" charset="0"/>
                <a:ea typeface="Arial" charset="0"/>
                <a:cs typeface="Arial" charset="0"/>
              </a:rPr>
              <a:t>Undocumented Migrants</a:t>
            </a:r>
          </a:p>
        </p:txBody>
      </p:sp>
      <p:sp>
        <p:nvSpPr>
          <p:cNvPr id="14339" name="Rectangle 3">
            <a:extLst>
              <a:ext uri="{FF2B5EF4-FFF2-40B4-BE49-F238E27FC236}">
                <a16:creationId xmlns:a16="http://schemas.microsoft.com/office/drawing/2014/main" id="{A2ACF4FD-A095-4E43-ADC3-92103DBC49F4}"/>
              </a:ext>
            </a:extLst>
          </p:cNvPr>
          <p:cNvSpPr>
            <a:spLocks noChangeArrowheads="1"/>
          </p:cNvSpPr>
          <p:nvPr/>
        </p:nvSpPr>
        <p:spPr bwMode="auto">
          <a:xfrm>
            <a:off x="1371600" y="2935100"/>
            <a:ext cx="9768840" cy="142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Calibri" panose="020F0502020204030204" pitchFamily="34" charset="0"/>
              </a:defRPr>
            </a:lvl9pPr>
          </a:lstStyle>
          <a:p>
            <a:pPr algn="ctr" eaLnBrk="1" hangingPunct="1">
              <a:spcBef>
                <a:spcPts val="450"/>
              </a:spcBef>
              <a:buNone/>
            </a:pPr>
            <a:r>
              <a:rPr lang="en-GB" altLang="en-US" sz="3200" dirty="0">
                <a:solidFill>
                  <a:schemeClr val="bg1"/>
                </a:solidFill>
                <a:latin typeface="Franklin Gothic Book" panose="020B0503020102020204" pitchFamily="34" charset="0"/>
              </a:rPr>
              <a:t>“A person who, owing to unauthorized entry, breach of a condition of entry, or the expiry of his or her visa, lacks legal status in a transit or host country</a:t>
            </a:r>
            <a:r>
              <a:rPr lang="is-IS" altLang="en-US" sz="3200" dirty="0">
                <a:solidFill>
                  <a:schemeClr val="bg1"/>
                </a:solidFill>
                <a:latin typeface="Franklin Gothic Book" panose="020B0503020102020204" pitchFamily="34" charset="0"/>
              </a:rPr>
              <a:t>…</a:t>
            </a:r>
            <a:r>
              <a:rPr lang="en-GB" altLang="en-US" sz="3200" dirty="0">
                <a:solidFill>
                  <a:schemeClr val="bg1"/>
                </a:solidFill>
                <a:latin typeface="Franklin Gothic Book" panose="020B0503020102020204" pitchFamily="34" charset="0"/>
              </a:rPr>
              <a:t>” </a:t>
            </a:r>
          </a:p>
        </p:txBody>
      </p:sp>
      <p:sp>
        <p:nvSpPr>
          <p:cNvPr id="14341" name="Rectangle 4">
            <a:extLst>
              <a:ext uri="{FF2B5EF4-FFF2-40B4-BE49-F238E27FC236}">
                <a16:creationId xmlns:a16="http://schemas.microsoft.com/office/drawing/2014/main" id="{BE485653-8E11-4F2D-A09B-E55B170B8299}"/>
              </a:ext>
            </a:extLst>
          </p:cNvPr>
          <p:cNvSpPr>
            <a:spLocks noChangeArrowheads="1"/>
          </p:cNvSpPr>
          <p:nvPr/>
        </p:nvSpPr>
        <p:spPr bwMode="auto">
          <a:xfrm>
            <a:off x="3055144" y="4359464"/>
            <a:ext cx="6081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en-US" sz="1800" dirty="0">
                <a:solidFill>
                  <a:srgbClr val="7030A0"/>
                </a:solidFill>
                <a:latin typeface="Helvetica Light" panose="020B0403020202020204" pitchFamily="34" charset="0"/>
              </a:rPr>
              <a:t>Source: International Organization for Migration </a:t>
            </a:r>
            <a:endParaRPr lang="en-US" altLang="en-US" sz="1800" dirty="0">
              <a:solidFill>
                <a:srgbClr val="7030A0"/>
              </a:solidFill>
              <a:latin typeface="Helvetica Light" panose="020B0403020202020204" pitchFamily="34" charset="0"/>
            </a:endParaRPr>
          </a:p>
        </p:txBody>
      </p:sp>
    </p:spTree>
    <p:extLst>
      <p:ext uri="{BB962C8B-B14F-4D97-AF65-F5344CB8AC3E}">
        <p14:creationId xmlns:p14="http://schemas.microsoft.com/office/powerpoint/2010/main" val="12795405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2846-D4F9-45E1-9B0E-81D9C3C548B0}"/>
              </a:ext>
            </a:extLst>
          </p:cNvPr>
          <p:cNvSpPr>
            <a:spLocks noGrp="1"/>
          </p:cNvSpPr>
          <p:nvPr>
            <p:ph type="title"/>
          </p:nvPr>
        </p:nvSpPr>
        <p:spPr>
          <a:xfrm>
            <a:off x="2152650" y="1"/>
            <a:ext cx="7886700" cy="1325563"/>
          </a:xfrm>
        </p:spPr>
        <p:txBody>
          <a:bodyPr rtlCol="0">
            <a:normAutofit/>
          </a:bodyPr>
          <a:lstStyle/>
          <a:p>
            <a:pPr algn="ctr">
              <a:defRPr/>
            </a:pPr>
            <a:r>
              <a:rPr lang="en-GB" sz="3600" dirty="0">
                <a:solidFill>
                  <a:schemeClr val="bg1"/>
                </a:solidFill>
                <a:latin typeface="Franklin Gothic Book" panose="020B0503020102020204" pitchFamily="34" charset="0"/>
                <a:cs typeface="Arial" panose="020B0604020202020204" pitchFamily="34" charset="0"/>
              </a:rPr>
              <a:t>Human Trafficking and Smuggling</a:t>
            </a:r>
          </a:p>
        </p:txBody>
      </p:sp>
      <p:sp>
        <p:nvSpPr>
          <p:cNvPr id="26627" name="Content Placeholder 3">
            <a:extLst>
              <a:ext uri="{FF2B5EF4-FFF2-40B4-BE49-F238E27FC236}">
                <a16:creationId xmlns:a16="http://schemas.microsoft.com/office/drawing/2014/main" id="{251F4157-776D-476A-AA62-BCEC140726FD}"/>
              </a:ext>
            </a:extLst>
          </p:cNvPr>
          <p:cNvSpPr>
            <a:spLocks noGrp="1"/>
          </p:cNvSpPr>
          <p:nvPr>
            <p:ph sz="half" idx="1"/>
          </p:nvPr>
        </p:nvSpPr>
        <p:spPr>
          <a:xfrm>
            <a:off x="472440" y="1809751"/>
            <a:ext cx="7524751" cy="3543300"/>
          </a:xfrm>
        </p:spPr>
        <p:txBody>
          <a:bodyPr>
            <a:normAutofit lnSpcReduction="10000"/>
          </a:bodyPr>
          <a:lstStyle/>
          <a:p>
            <a:pPr eaLnBrk="1" hangingPunct="1"/>
            <a:r>
              <a:rPr lang="en-GB" altLang="en-US" dirty="0">
                <a:solidFill>
                  <a:schemeClr val="bg1"/>
                </a:solidFill>
                <a:latin typeface="Franklin Gothic Book" panose="020B0503020102020204" pitchFamily="34" charset="0"/>
              </a:rPr>
              <a:t>Smuggling and trafficking are irregular forms of migration</a:t>
            </a:r>
          </a:p>
          <a:p>
            <a:pPr eaLnBrk="1" hangingPunct="1"/>
            <a:endParaRPr lang="en-GB" altLang="en-US" dirty="0">
              <a:solidFill>
                <a:schemeClr val="bg1"/>
              </a:solidFill>
              <a:latin typeface="Franklin Gothic Book" panose="020B0503020102020204" pitchFamily="34" charset="0"/>
            </a:endParaRPr>
          </a:p>
          <a:p>
            <a:pPr eaLnBrk="1" hangingPunct="1"/>
            <a:r>
              <a:rPr lang="en-GB" altLang="en-US" dirty="0">
                <a:solidFill>
                  <a:schemeClr val="bg1"/>
                </a:solidFill>
                <a:latin typeface="Franklin Gothic Book" panose="020B0503020102020204" pitchFamily="34" charset="0"/>
              </a:rPr>
              <a:t>But political debates and media coverage on illegal immigration frequently equate human trafficking with human smuggling </a:t>
            </a:r>
          </a:p>
          <a:p>
            <a:pPr eaLnBrk="1" hangingPunct="1"/>
            <a:endParaRPr lang="en-GB" altLang="en-US" dirty="0">
              <a:solidFill>
                <a:schemeClr val="bg1"/>
              </a:solidFill>
              <a:latin typeface="Franklin Gothic Book" panose="020B0503020102020204" pitchFamily="34" charset="0"/>
            </a:endParaRPr>
          </a:p>
          <a:p>
            <a:pPr eaLnBrk="1" hangingPunct="1"/>
            <a:r>
              <a:rPr lang="en-GB" altLang="en-US" dirty="0">
                <a:solidFill>
                  <a:schemeClr val="bg1"/>
                </a:solidFill>
                <a:latin typeface="Franklin Gothic Book" panose="020B0503020102020204" pitchFamily="34" charset="0"/>
              </a:rPr>
              <a:t>The terms are used interchangeably (wrong)</a:t>
            </a:r>
          </a:p>
        </p:txBody>
      </p:sp>
      <p:pic>
        <p:nvPicPr>
          <p:cNvPr id="26629" name="Picture 3">
            <a:extLst>
              <a:ext uri="{FF2B5EF4-FFF2-40B4-BE49-F238E27FC236}">
                <a16:creationId xmlns:a16="http://schemas.microsoft.com/office/drawing/2014/main" id="{ECACCC8F-3FE8-4A14-B62D-5861ADB89F6D}"/>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576310" y="1574801"/>
            <a:ext cx="2655888" cy="3778250"/>
          </a:xfr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6628" name="TextBox 5">
            <a:extLst>
              <a:ext uri="{FF2B5EF4-FFF2-40B4-BE49-F238E27FC236}">
                <a16:creationId xmlns:a16="http://schemas.microsoft.com/office/drawing/2014/main" id="{9D14CB04-40FD-46FB-B674-74976E2DA209}"/>
              </a:ext>
            </a:extLst>
          </p:cNvPr>
          <p:cNvSpPr txBox="1">
            <a:spLocks noChangeArrowheads="1"/>
          </p:cNvSpPr>
          <p:nvPr/>
        </p:nvSpPr>
        <p:spPr bwMode="auto">
          <a:xfrm>
            <a:off x="8509635" y="5423219"/>
            <a:ext cx="2789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dirty="0">
                <a:solidFill>
                  <a:schemeClr val="bg1"/>
                </a:solidFill>
                <a:latin typeface="Franklin Gothic Book" panose="020B0503020102020204" pitchFamily="34" charset="0"/>
              </a:rPr>
              <a:t>Prof Alexis </a:t>
            </a:r>
            <a:r>
              <a:rPr lang="en-GB" altLang="en-US" sz="1800" dirty="0" err="1">
                <a:solidFill>
                  <a:schemeClr val="bg1"/>
                </a:solidFill>
                <a:latin typeface="Franklin Gothic Book" panose="020B0503020102020204" pitchFamily="34" charset="0"/>
              </a:rPr>
              <a:t>Aronowitz</a:t>
            </a:r>
            <a:endParaRPr lang="en-GB" altLang="en-US" sz="1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7834220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34771C1-C52E-E441-9BDD-87620D8D9083}"/>
              </a:ext>
            </a:extLst>
          </p:cNvPr>
          <p:cNvSpPr>
            <a:spLocks noGrp="1"/>
          </p:cNvSpPr>
          <p:nvPr>
            <p:ph type="title"/>
          </p:nvPr>
        </p:nvSpPr>
        <p:spPr>
          <a:xfrm>
            <a:off x="2095500" y="0"/>
            <a:ext cx="7886700" cy="990600"/>
          </a:xfrm>
        </p:spPr>
        <p:txBody>
          <a:bodyPr rtlCol="0">
            <a:normAutofit/>
          </a:bodyPr>
          <a:lstStyle/>
          <a:p>
            <a:pPr algn="ctr" fontAlgn="auto">
              <a:spcAft>
                <a:spcPts val="0"/>
              </a:spcAft>
              <a:defRPr/>
            </a:pPr>
            <a:r>
              <a:rPr lang="en-GB" altLang="en-US" sz="3600" dirty="0">
                <a:solidFill>
                  <a:schemeClr val="bg1"/>
                </a:solidFill>
                <a:latin typeface="Franklin Gothic Book" panose="020B0503020102020204" pitchFamily="34" charset="0"/>
              </a:rPr>
              <a:t>Session objective</a:t>
            </a:r>
          </a:p>
        </p:txBody>
      </p:sp>
      <p:sp>
        <p:nvSpPr>
          <p:cNvPr id="3" name="Content Placeholder 2">
            <a:extLst>
              <a:ext uri="{FF2B5EF4-FFF2-40B4-BE49-F238E27FC236}">
                <a16:creationId xmlns:a16="http://schemas.microsoft.com/office/drawing/2014/main" id="{73385D4A-E3C1-1947-A046-20FA592CE214}"/>
              </a:ext>
            </a:extLst>
          </p:cNvPr>
          <p:cNvSpPr>
            <a:spLocks noGrp="1"/>
          </p:cNvSpPr>
          <p:nvPr>
            <p:ph sz="half" idx="1"/>
          </p:nvPr>
        </p:nvSpPr>
        <p:spPr>
          <a:xfrm>
            <a:off x="231098" y="1042234"/>
            <a:ext cx="11729803" cy="1160669"/>
          </a:xfrm>
        </p:spPr>
        <p:txBody>
          <a:bodyPr rtlCol="0">
            <a:normAutofit/>
          </a:bodyPr>
          <a:lstStyle/>
          <a:p>
            <a:pPr marL="0" indent="0" fontAlgn="auto">
              <a:spcAft>
                <a:spcPts val="0"/>
              </a:spcAft>
              <a:buNone/>
              <a:defRPr/>
            </a:pPr>
            <a:r>
              <a:rPr lang="en-US" dirty="0">
                <a:solidFill>
                  <a:schemeClr val="bg1"/>
                </a:solidFill>
                <a:latin typeface="Franklin Gothic Book" panose="020B0503020102020204" pitchFamily="34" charset="0"/>
                <a:cs typeface="Calibri" panose="020F0502020204030204" pitchFamily="34" charset="0"/>
              </a:rPr>
              <a:t>To </a:t>
            </a:r>
            <a:r>
              <a:rPr lang="en-US" dirty="0">
                <a:solidFill>
                  <a:srgbClr val="7030A0"/>
                </a:solidFill>
                <a:latin typeface="Franklin Gothic Book" panose="020B0503020102020204" pitchFamily="34" charset="0"/>
                <a:cs typeface="Calibri" panose="020F0502020204030204" pitchFamily="34" charset="0"/>
              </a:rPr>
              <a:t>critically examine </a:t>
            </a:r>
            <a:r>
              <a:rPr lang="en-US" dirty="0">
                <a:solidFill>
                  <a:schemeClr val="bg1"/>
                </a:solidFill>
                <a:latin typeface="Franklin Gothic Book" panose="020B0503020102020204" pitchFamily="34" charset="0"/>
                <a:cs typeface="Calibri" panose="020F0502020204030204" pitchFamily="34" charset="0"/>
              </a:rPr>
              <a:t>academic, media and policy debates over the trafficking of (young West African) footballers </a:t>
            </a:r>
          </a:p>
          <a:p>
            <a:pPr marL="0" indent="0" fontAlgn="auto">
              <a:spcAft>
                <a:spcPts val="0"/>
              </a:spcAft>
              <a:buNone/>
              <a:defRPr/>
            </a:pPr>
            <a:endParaRPr lang="en-US" altLang="en-US" sz="3200" dirty="0"/>
          </a:p>
          <a:p>
            <a:pPr marL="0" indent="0" fontAlgn="auto">
              <a:spcAft>
                <a:spcPts val="0"/>
              </a:spcAft>
              <a:buNone/>
              <a:defRPr/>
            </a:pPr>
            <a:endParaRPr lang="en-US" altLang="en-US" dirty="0"/>
          </a:p>
          <a:p>
            <a:pPr marL="0" indent="0" fontAlgn="auto">
              <a:spcAft>
                <a:spcPts val="0"/>
              </a:spcAft>
              <a:buNone/>
              <a:defRPr/>
            </a:pPr>
            <a:endParaRPr lang="en-US" altLang="en-US" dirty="0"/>
          </a:p>
        </p:txBody>
      </p:sp>
      <p:pic>
        <p:nvPicPr>
          <p:cNvPr id="7171" name="Content Placeholder 4" descr="A group of people playing a game of football&#10;&#10;Description automatically generated">
            <a:extLst>
              <a:ext uri="{FF2B5EF4-FFF2-40B4-BE49-F238E27FC236}">
                <a16:creationId xmlns:a16="http://schemas.microsoft.com/office/drawing/2014/main" id="{DD4A58D5-A49F-4A43-8333-7AFA1CB2448F}"/>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327098" y="2143725"/>
            <a:ext cx="5338684" cy="3655055"/>
          </a:xfrm>
        </p:spPr>
      </p:pic>
      <p:sp>
        <p:nvSpPr>
          <p:cNvPr id="7172" name="TextBox 5">
            <a:extLst>
              <a:ext uri="{FF2B5EF4-FFF2-40B4-BE49-F238E27FC236}">
                <a16:creationId xmlns:a16="http://schemas.microsoft.com/office/drawing/2014/main" id="{E44A65EA-15C1-1143-8B72-FA0AE101175E}"/>
              </a:ext>
            </a:extLst>
          </p:cNvPr>
          <p:cNvSpPr txBox="1">
            <a:spLocks noChangeArrowheads="1"/>
          </p:cNvSpPr>
          <p:nvPr/>
        </p:nvSpPr>
        <p:spPr bwMode="auto">
          <a:xfrm>
            <a:off x="7595075" y="5798779"/>
            <a:ext cx="3221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dirty="0">
                <a:hlinkClick r:id="rId4" tooltip="http://theconversation.com/what-mozambique-can-do-to-achieve-rapid-economic-and-social-progress-43478"/>
              </a:rPr>
              <a:t>This Photo</a:t>
            </a:r>
            <a:r>
              <a:rPr lang="en-US" altLang="en-US" sz="900" dirty="0"/>
              <a:t> by Unknown Author is licensed under </a:t>
            </a:r>
            <a:r>
              <a:rPr lang="en-US" altLang="en-US" sz="900" dirty="0">
                <a:hlinkClick r:id="rId5" tooltip="https://creativecommons.org/licenses/by-nd/3.0/"/>
              </a:rPr>
              <a:t>CC BY-ND</a:t>
            </a:r>
            <a:endParaRPr lang="en-US" altLang="en-US" sz="900" dirty="0"/>
          </a:p>
        </p:txBody>
      </p:sp>
      <p:pic>
        <p:nvPicPr>
          <p:cNvPr id="4" name="Picture 3" descr="A group of men playing volleyball&#10;&#10;Description automatically generated with medium confidence">
            <a:extLst>
              <a:ext uri="{FF2B5EF4-FFF2-40B4-BE49-F238E27FC236}">
                <a16:creationId xmlns:a16="http://schemas.microsoft.com/office/drawing/2014/main" id="{AD7A7032-AE13-A041-B2F5-A0A276A4E5FD}"/>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827523" y="2143725"/>
            <a:ext cx="5499575" cy="3661007"/>
          </a:xfrm>
          <a:prstGeom prst="rect">
            <a:avLst/>
          </a:prstGeom>
        </p:spPr>
      </p:pic>
      <p:sp>
        <p:nvSpPr>
          <p:cNvPr id="9" name="TextBox 5">
            <a:extLst>
              <a:ext uri="{FF2B5EF4-FFF2-40B4-BE49-F238E27FC236}">
                <a16:creationId xmlns:a16="http://schemas.microsoft.com/office/drawing/2014/main" id="{D7152434-6762-184C-A0C3-5B86D4A1BAA5}"/>
              </a:ext>
            </a:extLst>
          </p:cNvPr>
          <p:cNvSpPr txBox="1">
            <a:spLocks noChangeArrowheads="1"/>
          </p:cNvSpPr>
          <p:nvPr/>
        </p:nvSpPr>
        <p:spPr bwMode="auto">
          <a:xfrm>
            <a:off x="2095500" y="5798780"/>
            <a:ext cx="3221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900" dirty="0"/>
              <a:t>This Photo by Unknown Author is licensed under </a:t>
            </a:r>
            <a:r>
              <a:rPr lang="en-US" altLang="en-US" sz="900" dirty="0">
                <a:hlinkClick r:id="rId5" tooltip="https://creativecommons.org/licenses/by-nd/3.0/"/>
              </a:rPr>
              <a:t>CC BY-ND</a:t>
            </a:r>
            <a:endParaRPr lang="en-US" altLang="en-US" sz="900" dirty="0"/>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65EA-CCAE-4CE5-9253-A458350998F9}"/>
              </a:ext>
            </a:extLst>
          </p:cNvPr>
          <p:cNvSpPr>
            <a:spLocks noGrp="1"/>
          </p:cNvSpPr>
          <p:nvPr>
            <p:ph type="title"/>
          </p:nvPr>
        </p:nvSpPr>
        <p:spPr>
          <a:xfrm>
            <a:off x="2152650" y="0"/>
            <a:ext cx="7886700" cy="722313"/>
          </a:xfrm>
        </p:spPr>
        <p:txBody>
          <a:bodyPr rtlCol="0">
            <a:normAutofit/>
          </a:bodyPr>
          <a:lstStyle/>
          <a:p>
            <a:pPr algn="ctr">
              <a:defRPr/>
            </a:pPr>
            <a:r>
              <a:rPr lang="en-GB" sz="3600" dirty="0">
                <a:solidFill>
                  <a:schemeClr val="bg1"/>
                </a:solidFill>
                <a:latin typeface="Franklin Gothic Book" panose="020B0503020102020204" pitchFamily="34" charset="0"/>
                <a:cs typeface="Arial" panose="020B0604020202020204" pitchFamily="34" charset="0"/>
              </a:rPr>
              <a:t>Human Trafficking</a:t>
            </a:r>
          </a:p>
        </p:txBody>
      </p:sp>
      <p:sp>
        <p:nvSpPr>
          <p:cNvPr id="3" name="Content Placeholder 2">
            <a:extLst>
              <a:ext uri="{FF2B5EF4-FFF2-40B4-BE49-F238E27FC236}">
                <a16:creationId xmlns:a16="http://schemas.microsoft.com/office/drawing/2014/main" id="{2D1D960B-F455-4A90-A135-94353D4736D4}"/>
              </a:ext>
            </a:extLst>
          </p:cNvPr>
          <p:cNvSpPr>
            <a:spLocks noGrp="1"/>
          </p:cNvSpPr>
          <p:nvPr>
            <p:ph idx="1"/>
          </p:nvPr>
        </p:nvSpPr>
        <p:spPr>
          <a:xfrm>
            <a:off x="411480" y="1103376"/>
            <a:ext cx="11369040" cy="722313"/>
          </a:xfrm>
        </p:spPr>
        <p:txBody>
          <a:bodyPr rtlCol="0">
            <a:normAutofit/>
          </a:bodyPr>
          <a:lstStyle/>
          <a:p>
            <a:pPr marL="0" indent="0">
              <a:buNone/>
              <a:defRPr/>
            </a:pPr>
            <a:r>
              <a:rPr lang="en-GB" dirty="0">
                <a:solidFill>
                  <a:schemeClr val="bg1"/>
                </a:solidFill>
                <a:latin typeface="Franklin Gothic Book" panose="020B0503020102020204" pitchFamily="34" charset="0"/>
                <a:cs typeface="Arial" panose="020B0604020202020204" pitchFamily="34" charset="0"/>
              </a:rPr>
              <a:t>The UN definition of trafficking in persons contains three elements: </a:t>
            </a:r>
          </a:p>
          <a:p>
            <a:pPr>
              <a:defRPr/>
            </a:pPr>
            <a:endParaRPr lang="en-GB" dirty="0"/>
          </a:p>
          <a:p>
            <a:pPr marL="0" indent="0">
              <a:buNone/>
              <a:defRPr/>
            </a:pPr>
            <a:endParaRPr lang="en-GB" dirty="0"/>
          </a:p>
        </p:txBody>
      </p:sp>
      <p:graphicFrame>
        <p:nvGraphicFramePr>
          <p:cNvPr id="4" name="Diagram 3">
            <a:extLst>
              <a:ext uri="{FF2B5EF4-FFF2-40B4-BE49-F238E27FC236}">
                <a16:creationId xmlns:a16="http://schemas.microsoft.com/office/drawing/2014/main" id="{EE67D8EE-331E-E9CF-2666-2FC741C4448C}"/>
              </a:ext>
            </a:extLst>
          </p:cNvPr>
          <p:cNvGraphicFramePr/>
          <p:nvPr>
            <p:extLst>
              <p:ext uri="{D42A27DB-BD31-4B8C-83A1-F6EECF244321}">
                <p14:modId xmlns:p14="http://schemas.microsoft.com/office/powerpoint/2010/main" val="801432526"/>
              </p:ext>
            </p:extLst>
          </p:nvPr>
        </p:nvGraphicFramePr>
        <p:xfrm>
          <a:off x="1945640" y="2078736"/>
          <a:ext cx="8300720" cy="3821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55741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F8C4-23D2-401E-8899-02A14A5B03A5}"/>
              </a:ext>
            </a:extLst>
          </p:cNvPr>
          <p:cNvSpPr>
            <a:spLocks noGrp="1"/>
          </p:cNvSpPr>
          <p:nvPr>
            <p:ph type="title"/>
          </p:nvPr>
        </p:nvSpPr>
        <p:spPr>
          <a:xfrm>
            <a:off x="2152650" y="0"/>
            <a:ext cx="7886700" cy="1117600"/>
          </a:xfrm>
        </p:spPr>
        <p:txBody>
          <a:bodyPr rtlCol="0">
            <a:normAutofit/>
          </a:bodyPr>
          <a:lstStyle/>
          <a:p>
            <a:pPr algn="ctr">
              <a:defRPr/>
            </a:pPr>
            <a:r>
              <a:rPr lang="en-GB" sz="3600" dirty="0">
                <a:solidFill>
                  <a:schemeClr val="bg1"/>
                </a:solidFill>
                <a:latin typeface="Franklin Gothic Book" panose="020B0503020102020204" pitchFamily="34" charset="0"/>
              </a:rPr>
              <a:t>Human Smuggling</a:t>
            </a:r>
          </a:p>
        </p:txBody>
      </p:sp>
      <p:sp>
        <p:nvSpPr>
          <p:cNvPr id="3" name="Content Placeholder 2">
            <a:extLst>
              <a:ext uri="{FF2B5EF4-FFF2-40B4-BE49-F238E27FC236}">
                <a16:creationId xmlns:a16="http://schemas.microsoft.com/office/drawing/2014/main" id="{EDC61D27-D1E6-4FB3-9EB1-3482333C8DEC}"/>
              </a:ext>
            </a:extLst>
          </p:cNvPr>
          <p:cNvSpPr>
            <a:spLocks noGrp="1"/>
          </p:cNvSpPr>
          <p:nvPr>
            <p:ph idx="1"/>
          </p:nvPr>
        </p:nvSpPr>
        <p:spPr>
          <a:xfrm>
            <a:off x="419100" y="1690688"/>
            <a:ext cx="11353800" cy="2744152"/>
          </a:xfrm>
        </p:spPr>
        <p:txBody>
          <a:bodyPr rtlCol="0">
            <a:normAutofit/>
          </a:bodyPr>
          <a:lstStyle/>
          <a:p>
            <a:pPr marL="0" indent="0" algn="ctr">
              <a:buNone/>
              <a:defRPr/>
            </a:pPr>
            <a:r>
              <a:rPr lang="en-GB" sz="3200" dirty="0">
                <a:solidFill>
                  <a:schemeClr val="bg1"/>
                </a:solidFill>
                <a:latin typeface="Franklin Gothic Book" panose="020B0503020102020204" pitchFamily="34" charset="0"/>
                <a:cs typeface="Arial" panose="020B0604020202020204" pitchFamily="34" charset="0"/>
              </a:rPr>
              <a:t>‘’Smuggling of migrants shall mean the procurement, in order to obtain, directly or indirectly, a financial or other material benefit, of the illegal entry of a person into a State Party of which the person is not a national or a permanent resident’’</a:t>
            </a:r>
          </a:p>
          <a:p>
            <a:pPr marL="0" indent="0" algn="ctr">
              <a:buNone/>
              <a:defRPr/>
            </a:pPr>
            <a:r>
              <a:rPr lang="en-GB" sz="1800" dirty="0">
                <a:solidFill>
                  <a:srgbClr val="7030A0"/>
                </a:solidFill>
                <a:latin typeface="Helvetica Light" panose="020B0403020202020204" pitchFamily="34" charset="0"/>
              </a:rPr>
              <a:t>The UN protocol against the ‘Smuggling of Migrants by Land, Sea and Air’</a:t>
            </a:r>
          </a:p>
        </p:txBody>
      </p:sp>
    </p:spTree>
    <p:extLst>
      <p:ext uri="{BB962C8B-B14F-4D97-AF65-F5344CB8AC3E}">
        <p14:creationId xmlns:p14="http://schemas.microsoft.com/office/powerpoint/2010/main" val="141917624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8A58E28E-B3D2-4369-9F7C-D0B1BF1E84BC}"/>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72467" y="912495"/>
            <a:ext cx="5033010" cy="5033010"/>
          </a:xfr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651" name="Picture 3">
            <a:extLst>
              <a:ext uri="{FF2B5EF4-FFF2-40B4-BE49-F238E27FC236}">
                <a16:creationId xmlns:a16="http://schemas.microsoft.com/office/drawing/2014/main" id="{2A8D37FC-5C3A-41C8-B9C7-B48BC8FE1D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3333" y="1874521"/>
            <a:ext cx="5106200" cy="333756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79504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1103-8AD9-44DC-BABA-B18435982DEC}"/>
              </a:ext>
            </a:extLst>
          </p:cNvPr>
          <p:cNvSpPr>
            <a:spLocks noGrp="1"/>
          </p:cNvSpPr>
          <p:nvPr>
            <p:ph type="title"/>
          </p:nvPr>
        </p:nvSpPr>
        <p:spPr>
          <a:xfrm>
            <a:off x="2152650" y="1"/>
            <a:ext cx="7886700" cy="1325563"/>
          </a:xfrm>
        </p:spPr>
        <p:txBody>
          <a:bodyPr rtlCol="0">
            <a:normAutofit/>
          </a:bodyPr>
          <a:lstStyle/>
          <a:p>
            <a:pPr algn="ctr">
              <a:defRPr/>
            </a:pPr>
            <a:r>
              <a:rPr lang="en-GB" sz="3600" dirty="0">
                <a:solidFill>
                  <a:schemeClr val="bg1"/>
                </a:solidFill>
                <a:latin typeface="Franklin Gothic Book" panose="020B0503020102020204" pitchFamily="34" charset="0"/>
                <a:cs typeface="Arial" panose="020B0604020202020204" pitchFamily="34" charset="0"/>
              </a:rPr>
              <a:t>Put simply…</a:t>
            </a:r>
          </a:p>
        </p:txBody>
      </p:sp>
      <p:sp>
        <p:nvSpPr>
          <p:cNvPr id="31747" name="Content Placeholder 2">
            <a:extLst>
              <a:ext uri="{FF2B5EF4-FFF2-40B4-BE49-F238E27FC236}">
                <a16:creationId xmlns:a16="http://schemas.microsoft.com/office/drawing/2014/main" id="{2DEFB538-94DA-4B47-8AAF-438029E3D4EF}"/>
              </a:ext>
            </a:extLst>
          </p:cNvPr>
          <p:cNvSpPr>
            <a:spLocks noGrp="1"/>
          </p:cNvSpPr>
          <p:nvPr>
            <p:ph idx="1"/>
          </p:nvPr>
        </p:nvSpPr>
        <p:spPr>
          <a:xfrm>
            <a:off x="731520" y="1504156"/>
            <a:ext cx="10728960" cy="3849687"/>
          </a:xfrm>
        </p:spPr>
        <p:txBody>
          <a:bodyPr/>
          <a:lstStyle/>
          <a:p>
            <a:pPr marL="0" indent="0" algn="ctr">
              <a:buNone/>
            </a:pPr>
            <a:r>
              <a:rPr lang="en-GB" altLang="en-US" sz="3200" dirty="0">
                <a:solidFill>
                  <a:schemeClr val="bg1"/>
                </a:solidFill>
                <a:latin typeface="Franklin Gothic Book" panose="020B0503020102020204" pitchFamily="34" charset="0"/>
                <a:cs typeface="Arial" panose="020B0604020202020204" pitchFamily="34" charset="0"/>
              </a:rPr>
              <a:t>Smuggled migrants are moved illegally for profit; they are partners, however unequal, in a commercial transaction… by contrast, the movement of trafficked persons is based on deception and coercion whose purpose is exploitation</a:t>
            </a:r>
          </a:p>
          <a:p>
            <a:pPr marL="0" indent="0" algn="ctr">
              <a:buNone/>
            </a:pPr>
            <a:endParaRPr lang="en-GB" altLang="en-US" dirty="0">
              <a:solidFill>
                <a:schemeClr val="bg1"/>
              </a:solidFill>
              <a:latin typeface="Franklin Gothic Book" panose="020B0503020102020204" pitchFamily="34" charset="0"/>
            </a:endParaRPr>
          </a:p>
          <a:p>
            <a:pPr marL="0" indent="0" algn="ctr">
              <a:buNone/>
            </a:pPr>
            <a:r>
              <a:rPr lang="en-GB" altLang="en-US" dirty="0">
                <a:solidFill>
                  <a:schemeClr val="bg1"/>
                </a:solidFill>
                <a:latin typeface="Franklin Gothic Book" panose="020B0503020102020204" pitchFamily="34" charset="0"/>
              </a:rPr>
              <a:t>Ann Gallagher, UN High Commission for Human Rights</a:t>
            </a:r>
          </a:p>
        </p:txBody>
      </p:sp>
    </p:spTree>
    <p:extLst>
      <p:ext uri="{BB962C8B-B14F-4D97-AF65-F5344CB8AC3E}">
        <p14:creationId xmlns:p14="http://schemas.microsoft.com/office/powerpoint/2010/main" val="208561564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4B44D78-4DC2-0D4F-A2C4-C72A03D2C355}"/>
              </a:ext>
            </a:extLst>
          </p:cNvPr>
          <p:cNvSpPr>
            <a:spLocks noGrp="1" noChangeArrowheads="1"/>
          </p:cNvSpPr>
          <p:nvPr>
            <p:ph type="title"/>
          </p:nvPr>
        </p:nvSpPr>
        <p:spPr>
          <a:xfrm>
            <a:off x="1668464" y="1"/>
            <a:ext cx="8855075" cy="1147763"/>
          </a:xfrm>
        </p:spPr>
        <p:txBody>
          <a:bodyPr/>
          <a:lstStyle/>
          <a:p>
            <a:pPr algn="ctr"/>
            <a:r>
              <a:rPr lang="en-US" altLang="en-US" sz="3600" dirty="0">
                <a:solidFill>
                  <a:schemeClr val="bg1"/>
                </a:solidFill>
                <a:latin typeface="Franklin Gothic Book" panose="020B0503020102020204" pitchFamily="34" charset="0"/>
                <a:cs typeface="Arial" panose="020B0604020202020204" pitchFamily="34" charset="0"/>
              </a:rPr>
              <a:t>(African) Football trafficking – 10 steps</a:t>
            </a:r>
          </a:p>
        </p:txBody>
      </p:sp>
      <p:sp>
        <p:nvSpPr>
          <p:cNvPr id="21506" name="Content Placeholder 2">
            <a:extLst>
              <a:ext uri="{FF2B5EF4-FFF2-40B4-BE49-F238E27FC236}">
                <a16:creationId xmlns:a16="http://schemas.microsoft.com/office/drawing/2014/main" id="{81FF590D-B647-0842-9D30-42489F7BE4CB}"/>
              </a:ext>
            </a:extLst>
          </p:cNvPr>
          <p:cNvSpPr>
            <a:spLocks noGrp="1" noChangeArrowheads="1"/>
          </p:cNvSpPr>
          <p:nvPr>
            <p:ph sz="half" idx="1"/>
          </p:nvPr>
        </p:nvSpPr>
        <p:spPr>
          <a:xfrm>
            <a:off x="558878" y="1391797"/>
            <a:ext cx="5537122" cy="4557713"/>
          </a:xfrm>
        </p:spPr>
        <p:txBody>
          <a:bodyPr/>
          <a:lstStyle/>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Intermediary identifies a player </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Requests money in exchange for an opportunity (€3-5,000)</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Receives funds</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The player arrives in a destination country</a:t>
            </a:r>
          </a:p>
          <a:p>
            <a:pPr marL="514350" indent="-514350">
              <a:buFont typeface="Calibri" panose="020F0502020204030204" pitchFamily="34" charset="0"/>
              <a:buAutoNum type="arabicPeriod"/>
            </a:pPr>
            <a:r>
              <a:rPr lang="en-GB" altLang="en-US" dirty="0">
                <a:solidFill>
                  <a:schemeClr val="bg1"/>
                </a:solidFill>
                <a:latin typeface="Franklin Gothic Book" panose="020B0503020102020204" pitchFamily="34" charset="0"/>
                <a:cs typeface="Arial" panose="020B0604020202020204" pitchFamily="34" charset="0"/>
              </a:rPr>
              <a:t>Intermediary often takes the player’s documents</a:t>
            </a:r>
          </a:p>
          <a:p>
            <a:pPr marL="514350" indent="-514350">
              <a:buNone/>
            </a:pPr>
            <a:endParaRPr lang="en-US" altLang="en-US" sz="2400" dirty="0"/>
          </a:p>
        </p:txBody>
      </p:sp>
      <p:sp>
        <p:nvSpPr>
          <p:cNvPr id="60420" name="Content Placeholder 4">
            <a:extLst>
              <a:ext uri="{FF2B5EF4-FFF2-40B4-BE49-F238E27FC236}">
                <a16:creationId xmlns:a16="http://schemas.microsoft.com/office/drawing/2014/main" id="{F5B45AE8-4458-6740-9C73-EFA0592156C2}"/>
              </a:ext>
            </a:extLst>
          </p:cNvPr>
          <p:cNvSpPr>
            <a:spLocks noGrp="1"/>
          </p:cNvSpPr>
          <p:nvPr>
            <p:ph sz="half" idx="2"/>
          </p:nvPr>
        </p:nvSpPr>
        <p:spPr>
          <a:xfrm>
            <a:off x="6275388" y="1377951"/>
            <a:ext cx="5102146" cy="4551363"/>
          </a:xfrm>
        </p:spPr>
        <p:txBody>
          <a:bodyPr rtlCol="0">
            <a:normAutofit/>
          </a:bodyPr>
          <a:lstStyle/>
          <a:p>
            <a:pPr marL="457200" indent="-457200" fontAlgn="auto">
              <a:spcAft>
                <a:spcPts val="0"/>
              </a:spcAft>
              <a:buFont typeface="+mj-lt"/>
              <a:buAutoNum type="arabicPeriod" startAt="6"/>
              <a:defRPr/>
            </a:pPr>
            <a:r>
              <a:rPr lang="en-GB" altLang="en-US" dirty="0">
                <a:solidFill>
                  <a:schemeClr val="bg1"/>
                </a:solidFill>
                <a:latin typeface="Franklin Gothic Book" panose="020B0503020102020204" pitchFamily="34" charset="0"/>
                <a:cs typeface="Arial" panose="020B0604020202020204" pitchFamily="34" charset="0"/>
              </a:rPr>
              <a:t>The player may or may not attend a trial with a club </a:t>
            </a:r>
          </a:p>
          <a:p>
            <a:pPr marL="457200" indent="-457200" fontAlgn="auto">
              <a:spcAft>
                <a:spcPts val="0"/>
              </a:spcAft>
              <a:buFont typeface="+mj-lt"/>
              <a:buAutoNum type="arabicPeriod" startAt="6"/>
              <a:defRPr/>
            </a:pPr>
            <a:r>
              <a:rPr lang="en-GB" altLang="en-US" dirty="0">
                <a:solidFill>
                  <a:schemeClr val="bg1"/>
                </a:solidFill>
                <a:latin typeface="Franklin Gothic Book" panose="020B0503020102020204" pitchFamily="34" charset="0"/>
                <a:cs typeface="Arial" panose="020B0604020202020204" pitchFamily="34" charset="0"/>
              </a:rPr>
              <a:t>If the player is not abandoned on arrival, they might be taken to multiple trials</a:t>
            </a:r>
          </a:p>
          <a:p>
            <a:pPr marL="457200" indent="-457200" fontAlgn="auto">
              <a:spcAft>
                <a:spcPts val="0"/>
              </a:spcAft>
              <a:buFont typeface="+mj-lt"/>
              <a:buAutoNum type="arabicPeriod" startAt="6"/>
              <a:defRPr/>
            </a:pPr>
            <a:r>
              <a:rPr lang="en-GB" altLang="en-US" dirty="0">
                <a:solidFill>
                  <a:schemeClr val="bg1"/>
                </a:solidFill>
                <a:latin typeface="Franklin Gothic Book" panose="020B0503020102020204" pitchFamily="34" charset="0"/>
                <a:cs typeface="Arial" panose="020B0604020202020204" pitchFamily="34" charset="0"/>
              </a:rPr>
              <a:t>Successful trial = exploitative contract</a:t>
            </a:r>
          </a:p>
          <a:p>
            <a:pPr marL="457200" indent="-457200" fontAlgn="auto">
              <a:spcAft>
                <a:spcPts val="0"/>
              </a:spcAft>
              <a:buFont typeface="+mj-lt"/>
              <a:buAutoNum type="arabicPeriod" startAt="6"/>
              <a:defRPr/>
            </a:pPr>
            <a:r>
              <a:rPr lang="en-US" altLang="en-US" dirty="0">
                <a:solidFill>
                  <a:schemeClr val="bg1"/>
                </a:solidFill>
                <a:latin typeface="Franklin Gothic Book" panose="020B0503020102020204" pitchFamily="34" charset="0"/>
                <a:cs typeface="Arial" panose="020B0604020202020204" pitchFamily="34" charset="0"/>
              </a:rPr>
              <a:t>Failed trial = abandonment</a:t>
            </a:r>
          </a:p>
          <a:p>
            <a:pPr marL="457200" indent="-457200" fontAlgn="auto">
              <a:spcAft>
                <a:spcPts val="0"/>
              </a:spcAft>
              <a:buFont typeface="+mj-lt"/>
              <a:buAutoNum type="arabicPeriod" startAt="6"/>
              <a:defRPr/>
            </a:pPr>
            <a:r>
              <a:rPr lang="en-US" altLang="en-US" dirty="0">
                <a:solidFill>
                  <a:schemeClr val="bg1"/>
                </a:solidFill>
                <a:latin typeface="Franklin Gothic Book" panose="020B0503020102020204" pitchFamily="34" charset="0"/>
                <a:cs typeface="Arial" panose="020B0604020202020204" pitchFamily="34" charset="0"/>
              </a:rPr>
              <a:t>Player is ashamed and remains in the country</a:t>
            </a:r>
          </a:p>
        </p:txBody>
      </p:sp>
    </p:spTree>
    <p:extLst>
      <p:ext uri="{BB962C8B-B14F-4D97-AF65-F5344CB8AC3E}">
        <p14:creationId xmlns:p14="http://schemas.microsoft.com/office/powerpoint/2010/main" val="1013090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 calcmode="lin" valueType="num">
                                      <p:cBhvr additive="base">
                                        <p:cTn id="31"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0420">
                                            <p:txEl>
                                              <p:pRg st="0" end="0"/>
                                            </p:txEl>
                                          </p:spTgt>
                                        </p:tgtEl>
                                        <p:attrNameLst>
                                          <p:attrName>style.visibility</p:attrName>
                                        </p:attrNameLst>
                                      </p:cBhvr>
                                      <p:to>
                                        <p:strVal val="visible"/>
                                      </p:to>
                                    </p:set>
                                    <p:anim calcmode="lin" valueType="num">
                                      <p:cBhvr additive="base">
                                        <p:cTn id="37" dur="500" fill="hold"/>
                                        <p:tgtEl>
                                          <p:spTgt spid="604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0420">
                                            <p:txEl>
                                              <p:pRg st="1" end="1"/>
                                            </p:txEl>
                                          </p:spTgt>
                                        </p:tgtEl>
                                        <p:attrNameLst>
                                          <p:attrName>style.visibility</p:attrName>
                                        </p:attrNameLst>
                                      </p:cBhvr>
                                      <p:to>
                                        <p:strVal val="visible"/>
                                      </p:to>
                                    </p:set>
                                    <p:anim calcmode="lin" valueType="num">
                                      <p:cBhvr additive="base">
                                        <p:cTn id="43" dur="500" fill="hold"/>
                                        <p:tgtEl>
                                          <p:spTgt spid="6042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0420">
                                            <p:txEl>
                                              <p:pRg st="2" end="2"/>
                                            </p:txEl>
                                          </p:spTgt>
                                        </p:tgtEl>
                                        <p:attrNameLst>
                                          <p:attrName>style.visibility</p:attrName>
                                        </p:attrNameLst>
                                      </p:cBhvr>
                                      <p:to>
                                        <p:strVal val="visible"/>
                                      </p:to>
                                    </p:set>
                                    <p:anim calcmode="lin" valueType="num">
                                      <p:cBhvr additive="base">
                                        <p:cTn id="49" dur="500" fill="hold"/>
                                        <p:tgtEl>
                                          <p:spTgt spid="6042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0420">
                                            <p:txEl>
                                              <p:pRg st="3" end="3"/>
                                            </p:txEl>
                                          </p:spTgt>
                                        </p:tgtEl>
                                        <p:attrNameLst>
                                          <p:attrName>style.visibility</p:attrName>
                                        </p:attrNameLst>
                                      </p:cBhvr>
                                      <p:to>
                                        <p:strVal val="visible"/>
                                      </p:to>
                                    </p:set>
                                    <p:anim calcmode="lin" valueType="num">
                                      <p:cBhvr additive="base">
                                        <p:cTn id="55" dur="500" fill="hold"/>
                                        <p:tgtEl>
                                          <p:spTgt spid="60420">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04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0420">
                                            <p:txEl>
                                              <p:pRg st="4" end="4"/>
                                            </p:txEl>
                                          </p:spTgt>
                                        </p:tgtEl>
                                        <p:attrNameLst>
                                          <p:attrName>style.visibility</p:attrName>
                                        </p:attrNameLst>
                                      </p:cBhvr>
                                      <p:to>
                                        <p:strVal val="visible"/>
                                      </p:to>
                                    </p:set>
                                    <p:anim calcmode="lin" valueType="num">
                                      <p:cBhvr additive="base">
                                        <p:cTn id="61" dur="500" fill="hold"/>
                                        <p:tgtEl>
                                          <p:spTgt spid="60420">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04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506">
                                            <p:txEl>
                                              <p:pRg st="0" end="0"/>
                                            </p:txEl>
                                          </p:spTgt>
                                        </p:tgtEl>
                                        <p:attrNameLst>
                                          <p:attrName>style.visibility</p:attrName>
                                        </p:attrNameLst>
                                      </p:cBhvr>
                                      <p:to>
                                        <p:strVal val="visible"/>
                                      </p:to>
                                    </p:set>
                                    <p:anim calcmode="lin" valueType="num">
                                      <p:cBhvr additive="base">
                                        <p:cTn id="6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6831-7F47-0975-2441-C0DA31FBAC7A}"/>
              </a:ext>
            </a:extLst>
          </p:cNvPr>
          <p:cNvSpPr>
            <a:spLocks noGrp="1"/>
          </p:cNvSpPr>
          <p:nvPr>
            <p:ph type="title"/>
          </p:nvPr>
        </p:nvSpPr>
        <p:spPr>
          <a:xfrm>
            <a:off x="838200" y="18255"/>
            <a:ext cx="10515600" cy="1325563"/>
          </a:xfrm>
        </p:spPr>
        <p:txBody>
          <a:bodyPr>
            <a:normAutofit/>
          </a:bodyPr>
          <a:lstStyle/>
          <a:p>
            <a:pPr algn="ctr"/>
            <a:r>
              <a:rPr lang="en-US" sz="4000" dirty="0">
                <a:solidFill>
                  <a:schemeClr val="bg1"/>
                </a:solidFill>
                <a:latin typeface="Franklin Gothic Book" panose="020B0503020102020204" pitchFamily="34" charset="0"/>
              </a:rPr>
              <a:t>Human trafficking and capitalism  (Marxism)</a:t>
            </a:r>
          </a:p>
        </p:txBody>
      </p:sp>
      <p:graphicFrame>
        <p:nvGraphicFramePr>
          <p:cNvPr id="8" name="Content Placeholder 7">
            <a:extLst>
              <a:ext uri="{FF2B5EF4-FFF2-40B4-BE49-F238E27FC236}">
                <a16:creationId xmlns:a16="http://schemas.microsoft.com/office/drawing/2014/main" id="{30FAFE9D-4754-F995-D68D-45182EAE7789}"/>
              </a:ext>
            </a:extLst>
          </p:cNvPr>
          <p:cNvGraphicFramePr>
            <a:graphicFrameLocks noGrp="1"/>
          </p:cNvGraphicFramePr>
          <p:nvPr>
            <p:ph idx="1"/>
            <p:extLst>
              <p:ext uri="{D42A27DB-BD31-4B8C-83A1-F6EECF244321}">
                <p14:modId xmlns:p14="http://schemas.microsoft.com/office/powerpoint/2010/main" val="7467498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100830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letter&#10;&#10;Description automatically generated">
            <a:extLst>
              <a:ext uri="{FF2B5EF4-FFF2-40B4-BE49-F238E27FC236}">
                <a16:creationId xmlns:a16="http://schemas.microsoft.com/office/drawing/2014/main" id="{3791797A-5053-02F9-22F0-D91585B7596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19730" y="2317287"/>
            <a:ext cx="6893219" cy="2903106"/>
          </a:xfrm>
        </p:spPr>
      </p:pic>
      <p:sp>
        <p:nvSpPr>
          <p:cNvPr id="6" name="Title 1">
            <a:extLst>
              <a:ext uri="{FF2B5EF4-FFF2-40B4-BE49-F238E27FC236}">
                <a16:creationId xmlns:a16="http://schemas.microsoft.com/office/drawing/2014/main" id="{6BA6E56D-D2DA-DAB0-380D-D86008E69CDB}"/>
              </a:ext>
            </a:extLst>
          </p:cNvPr>
          <p:cNvSpPr>
            <a:spLocks noGrp="1"/>
          </p:cNvSpPr>
          <p:nvPr>
            <p:ph type="title"/>
          </p:nvPr>
        </p:nvSpPr>
        <p:spPr>
          <a:xfrm>
            <a:off x="838200" y="18255"/>
            <a:ext cx="10515600" cy="1325563"/>
          </a:xfrm>
        </p:spPr>
        <p:txBody>
          <a:bodyPr>
            <a:normAutofit/>
          </a:bodyPr>
          <a:lstStyle/>
          <a:p>
            <a:pPr algn="ctr"/>
            <a:r>
              <a:rPr lang="en-US" sz="4000" dirty="0">
                <a:solidFill>
                  <a:schemeClr val="bg1"/>
                </a:solidFill>
                <a:latin typeface="Franklin Gothic Book" panose="020B0503020102020204" pitchFamily="34" charset="0"/>
              </a:rPr>
              <a:t>A ‘modern’ form of slavery? (Decolonial)</a:t>
            </a:r>
          </a:p>
        </p:txBody>
      </p:sp>
      <p:pic>
        <p:nvPicPr>
          <p:cNvPr id="5124" name="Picture 4" descr="Ramon Grosfoguel - Professor Watchlist">
            <a:extLst>
              <a:ext uri="{FF2B5EF4-FFF2-40B4-BE49-F238E27FC236}">
                <a16:creationId xmlns:a16="http://schemas.microsoft.com/office/drawing/2014/main" id="{7E0D5DC3-A4BF-B234-9B1E-B9E0BD8C14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8386" y="1934902"/>
            <a:ext cx="3933884" cy="393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67933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a:extLst>
              <a:ext uri="{FF2B5EF4-FFF2-40B4-BE49-F238E27FC236}">
                <a16:creationId xmlns:a16="http://schemas.microsoft.com/office/drawing/2014/main" id="{7DF7AC30-C76D-7B4F-AD4E-2F2F776A90FE}"/>
              </a:ext>
            </a:extLst>
          </p:cNvPr>
          <p:cNvSpPr>
            <a:spLocks noGrp="1" noChangeArrowheads="1"/>
          </p:cNvSpPr>
          <p:nvPr>
            <p:ph type="title"/>
          </p:nvPr>
        </p:nvSpPr>
        <p:spPr/>
        <p:txBody>
          <a:bodyPr>
            <a:normAutofit/>
          </a:bodyPr>
          <a:lstStyle/>
          <a:p>
            <a:r>
              <a:rPr lang="en-GB" altLang="en-US" dirty="0">
                <a:solidFill>
                  <a:schemeClr val="bg1"/>
                </a:solidFill>
                <a:latin typeface="Franklin Gothic Book" panose="020B0503020102020204" pitchFamily="34" charset="0"/>
                <a:cs typeface="Arial" panose="020B0604020202020204" pitchFamily="34" charset="0"/>
              </a:rPr>
              <a:t>2. Question time</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a:extLst>
              <a:ext uri="{FF2B5EF4-FFF2-40B4-BE49-F238E27FC236}">
                <a16:creationId xmlns:a16="http://schemas.microsoft.com/office/drawing/2014/main" id="{80D394A4-84F4-4255-A106-A724A405BE37}"/>
              </a:ext>
            </a:extLst>
          </p:cNvPr>
          <p:cNvSpPr>
            <a:spLocks noGrp="1"/>
          </p:cNvSpPr>
          <p:nvPr>
            <p:ph type="title"/>
          </p:nvPr>
        </p:nvSpPr>
        <p:spPr>
          <a:xfrm>
            <a:off x="2152650" y="48266"/>
            <a:ext cx="7886700" cy="1144892"/>
          </a:xfrm>
        </p:spPr>
        <p:txBody>
          <a:bodyPr>
            <a:normAutofit/>
          </a:bodyPr>
          <a:lstStyle/>
          <a:p>
            <a:pPr algn="ctr" eaLnBrk="1" hangingPunct="1"/>
            <a:r>
              <a:rPr lang="en-US" altLang="en-US" sz="3600" dirty="0">
                <a:solidFill>
                  <a:schemeClr val="bg1"/>
                </a:solidFill>
                <a:latin typeface="Franklin Gothic Book" panose="020B0503020102020204" pitchFamily="34" charset="0"/>
                <a:cs typeface="Arial" panose="020B0604020202020204" pitchFamily="34" charset="0"/>
              </a:rPr>
              <a:t>The numbers</a:t>
            </a:r>
          </a:p>
        </p:txBody>
      </p:sp>
      <p:sp>
        <p:nvSpPr>
          <p:cNvPr id="26626" name="Content Placeholder 2">
            <a:extLst>
              <a:ext uri="{FF2B5EF4-FFF2-40B4-BE49-F238E27FC236}">
                <a16:creationId xmlns:a16="http://schemas.microsoft.com/office/drawing/2014/main" id="{1FF57B3D-A95F-431F-BA31-4FCFA0B9C7F7}"/>
              </a:ext>
            </a:extLst>
          </p:cNvPr>
          <p:cNvSpPr>
            <a:spLocks noGrp="1"/>
          </p:cNvSpPr>
          <p:nvPr>
            <p:ph idx="1"/>
          </p:nvPr>
        </p:nvSpPr>
        <p:spPr>
          <a:xfrm>
            <a:off x="598170" y="1193158"/>
            <a:ext cx="8746998" cy="3629025"/>
          </a:xfrm>
        </p:spPr>
        <p:txBody>
          <a:bodyPr/>
          <a:lstStyle/>
          <a:p>
            <a:pPr marL="0" indent="0" algn="ctr">
              <a:buNone/>
            </a:pPr>
            <a:r>
              <a:rPr lang="en-US" altLang="en-US" dirty="0">
                <a:solidFill>
                  <a:schemeClr val="bg1"/>
                </a:solidFill>
                <a:latin typeface="Franklin Gothic Book" panose="020B0503020102020204" pitchFamily="34" charset="0"/>
                <a:cs typeface="Arial" panose="020B0604020202020204" pitchFamily="34" charset="0"/>
              </a:rPr>
              <a:t>“Some 15,000 young players are moved out of West Africa each year under false pretenses, estimates the charity Foot Solidaire, but a lack of monitoring means the number of boys being trafficked abroad could be far higher, experts say”</a:t>
            </a:r>
          </a:p>
          <a:p>
            <a:pPr marL="0" indent="0" algn="ctr">
              <a:buNone/>
            </a:pPr>
            <a:endParaRPr lang="en-US" altLang="en-US" dirty="0">
              <a:cs typeface="Arial" panose="020B0604020202020204" pitchFamily="34" charset="0"/>
            </a:endParaRPr>
          </a:p>
          <a:p>
            <a:pPr marL="0" indent="0" algn="ctr">
              <a:buNone/>
            </a:pPr>
            <a:endParaRPr lang="en-US" altLang="en-US" b="1" dirty="0">
              <a:cs typeface="Arial" panose="020B0604020202020204" pitchFamily="34" charset="0"/>
            </a:endParaRPr>
          </a:p>
          <a:p>
            <a:pPr marL="0" indent="0">
              <a:buNone/>
            </a:pPr>
            <a:endParaRPr lang="en-US" altLang="en-US" dirty="0">
              <a:latin typeface="Calibri" panose="020F050202020403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16683652-8596-CE4E-8B1C-6260575432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2520" y="3779792"/>
            <a:ext cx="6858000" cy="2309597"/>
          </a:xfrm>
          <a:prstGeom prst="rect">
            <a:avLst/>
          </a:prstGeom>
          <a:ln>
            <a:solidFill>
              <a:schemeClr val="bg1"/>
            </a:solidFill>
          </a:ln>
        </p:spPr>
      </p:pic>
      <p:sp>
        <p:nvSpPr>
          <p:cNvPr id="2" name="Rectangular Callout 1">
            <a:extLst>
              <a:ext uri="{FF2B5EF4-FFF2-40B4-BE49-F238E27FC236}">
                <a16:creationId xmlns:a16="http://schemas.microsoft.com/office/drawing/2014/main" id="{3AC557B7-7C41-CE49-92FB-DC8F9AAC578C}"/>
              </a:ext>
            </a:extLst>
          </p:cNvPr>
          <p:cNvSpPr/>
          <p:nvPr/>
        </p:nvSpPr>
        <p:spPr>
          <a:xfrm>
            <a:off x="598170" y="1080750"/>
            <a:ext cx="8911590" cy="2514600"/>
          </a:xfrm>
          <a:prstGeom prst="wedgeRectCallout">
            <a:avLst>
              <a:gd name="adj1" fmla="val -250"/>
              <a:gd name="adj2" fmla="val 8007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9A34D3-46FE-9448-ADB2-017D651CD92B}"/>
              </a:ext>
            </a:extLst>
          </p:cNvPr>
          <p:cNvSpPr/>
          <p:nvPr/>
        </p:nvSpPr>
        <p:spPr>
          <a:xfrm>
            <a:off x="259080" y="6273831"/>
            <a:ext cx="11689080" cy="553998"/>
          </a:xfrm>
          <a:prstGeom prst="rect">
            <a:avLst/>
          </a:prstGeom>
        </p:spPr>
        <p:txBody>
          <a:bodyPr wrap="square">
            <a:spAutoFit/>
          </a:bodyPr>
          <a:lstStyle/>
          <a:p>
            <a:r>
              <a:rPr lang="en-US" sz="1200" dirty="0">
                <a:hlinkClick r:id="rId4"/>
              </a:rPr>
              <a:t>https://www.reuters.com/article/africa-soccer-trafficking/chasing-dreams-young-african-footballers-duped-dumped-by-traffickers-idINL8N13R3V920151207</a:t>
            </a:r>
            <a:endParaRPr lang="en-US" sz="1200" dirty="0"/>
          </a:p>
          <a:p>
            <a:endParaRPr lang="en-US" dirty="0"/>
          </a:p>
        </p:txBody>
      </p:sp>
    </p:spTree>
    <p:extLst>
      <p:ext uri="{BB962C8B-B14F-4D97-AF65-F5344CB8AC3E}">
        <p14:creationId xmlns:p14="http://schemas.microsoft.com/office/powerpoint/2010/main" val="52920618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8C0935C-CF83-408C-81D2-644EAA182E6B}"/>
              </a:ext>
            </a:extLst>
          </p:cNvPr>
          <p:cNvSpPr>
            <a:spLocks noGrp="1"/>
          </p:cNvSpPr>
          <p:nvPr>
            <p:ph type="title"/>
          </p:nvPr>
        </p:nvSpPr>
        <p:spPr>
          <a:xfrm>
            <a:off x="2152650" y="1"/>
            <a:ext cx="7886700" cy="1325563"/>
          </a:xfrm>
        </p:spPr>
        <p:txBody>
          <a:bodyPr>
            <a:normAutofit/>
          </a:bodyPr>
          <a:lstStyle/>
          <a:p>
            <a:pPr algn="ctr" eaLnBrk="1" hangingPunct="1"/>
            <a:r>
              <a:rPr lang="en-US" altLang="en-US" sz="3600" dirty="0">
                <a:solidFill>
                  <a:schemeClr val="bg1"/>
                </a:solidFill>
                <a:latin typeface="Franklin Gothic Book" panose="020B0503020102020204" pitchFamily="34" charset="0"/>
                <a:cs typeface="Arial" panose="020B0604020202020204" pitchFamily="34" charset="0"/>
              </a:rPr>
              <a:t>The streets</a:t>
            </a:r>
          </a:p>
        </p:txBody>
      </p:sp>
      <p:sp>
        <p:nvSpPr>
          <p:cNvPr id="30722" name="Content Placeholder 2">
            <a:extLst>
              <a:ext uri="{FF2B5EF4-FFF2-40B4-BE49-F238E27FC236}">
                <a16:creationId xmlns:a16="http://schemas.microsoft.com/office/drawing/2014/main" id="{5ED23E29-AC2B-4057-A752-0C7AC69061F1}"/>
              </a:ext>
            </a:extLst>
          </p:cNvPr>
          <p:cNvSpPr>
            <a:spLocks noGrp="1"/>
          </p:cNvSpPr>
          <p:nvPr>
            <p:ph idx="1"/>
          </p:nvPr>
        </p:nvSpPr>
        <p:spPr>
          <a:xfrm>
            <a:off x="198120" y="1311032"/>
            <a:ext cx="11184414" cy="2531075"/>
          </a:xfrm>
        </p:spPr>
        <p:txBody>
          <a:bodyPr/>
          <a:lstStyle/>
          <a:p>
            <a:pPr marL="0" indent="0" algn="ctr">
              <a:buNone/>
            </a:pPr>
            <a:r>
              <a:rPr lang="en-US" altLang="en-US" dirty="0">
                <a:solidFill>
                  <a:schemeClr val="bg1"/>
                </a:solidFill>
                <a:latin typeface="Franklin Gothic Book" panose="020B0503020102020204" pitchFamily="34" charset="0"/>
                <a:cs typeface="Arial" panose="020B0604020202020204" pitchFamily="34" charset="0"/>
              </a:rPr>
              <a:t>“An increasing number of boys are coming by plane, not just the boats through the Canary Islands. One-month visas are easy to get with bribes in Africa, but once they fail their trials they stay on. They have nothing to go back to…they end up on the streets, worse off and </a:t>
            </a:r>
            <a:r>
              <a:rPr lang="en-US" altLang="en-US" dirty="0">
                <a:solidFill>
                  <a:srgbClr val="7030A0"/>
                </a:solidFill>
                <a:latin typeface="Franklin Gothic Book" panose="020B0503020102020204" pitchFamily="34" charset="0"/>
                <a:cs typeface="Arial" panose="020B0604020202020204" pitchFamily="34" charset="0"/>
              </a:rPr>
              <a:t>in more danger than they could ever be at home</a:t>
            </a:r>
            <a:r>
              <a:rPr lang="en-US" altLang="en-US" dirty="0">
                <a:solidFill>
                  <a:schemeClr val="bg1"/>
                </a:solidFill>
                <a:latin typeface="Franklin Gothic Book" panose="020B0503020102020204" pitchFamily="34" charset="0"/>
                <a:cs typeface="Arial" panose="020B0604020202020204" pitchFamily="34" charset="0"/>
              </a:rPr>
              <a:t>”</a:t>
            </a:r>
          </a:p>
          <a:p>
            <a:pPr marL="0" indent="0" algn="ctr">
              <a:buNone/>
            </a:pPr>
            <a:r>
              <a:rPr lang="en-US" altLang="ja-JP" sz="2400" dirty="0">
                <a:solidFill>
                  <a:schemeClr val="bg1"/>
                </a:solidFill>
                <a:latin typeface="Franklin Gothic Book" panose="020B0503020102020204" pitchFamily="34" charset="0"/>
              </a:rPr>
              <a:t> JC </a:t>
            </a:r>
            <a:r>
              <a:rPr lang="en-US" altLang="en-US" sz="2400" dirty="0">
                <a:solidFill>
                  <a:schemeClr val="bg1"/>
                </a:solidFill>
                <a:latin typeface="Franklin Gothic Book" panose="020B0503020102020204" pitchFamily="34" charset="0"/>
              </a:rPr>
              <a:t>Mbvoumin- Foot Solidaire</a:t>
            </a:r>
            <a:r>
              <a:rPr lang="en-GB" altLang="ja-JP" sz="2400" dirty="0">
                <a:solidFill>
                  <a:schemeClr val="bg1"/>
                </a:solidFill>
                <a:latin typeface="Franklin Gothic Book" panose="020B0503020102020204" pitchFamily="34" charset="0"/>
              </a:rPr>
              <a:t> </a:t>
            </a:r>
            <a:endParaRPr lang="en-US" altLang="en-US" sz="2400" dirty="0">
              <a:solidFill>
                <a:schemeClr val="bg1"/>
              </a:solidFill>
              <a:latin typeface="Franklin Gothic Book" panose="020B0503020102020204" pitchFamily="34" charset="0"/>
            </a:endParaRPr>
          </a:p>
        </p:txBody>
      </p:sp>
      <p:pic>
        <p:nvPicPr>
          <p:cNvPr id="3" name="Picture 2" descr="A person in a suit&#10;&#10;Description automatically generated with medium confidence">
            <a:extLst>
              <a:ext uri="{FF2B5EF4-FFF2-40B4-BE49-F238E27FC236}">
                <a16:creationId xmlns:a16="http://schemas.microsoft.com/office/drawing/2014/main" id="{B696DEE7-6416-4E44-BF30-EB1836D06E1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141970" y="4281430"/>
            <a:ext cx="3794760" cy="2531075"/>
          </a:xfrm>
          <a:prstGeom prst="rect">
            <a:avLst/>
          </a:prstGeom>
        </p:spPr>
      </p:pic>
      <p:sp>
        <p:nvSpPr>
          <p:cNvPr id="4" name="Rectangular Callout 3">
            <a:extLst>
              <a:ext uri="{FF2B5EF4-FFF2-40B4-BE49-F238E27FC236}">
                <a16:creationId xmlns:a16="http://schemas.microsoft.com/office/drawing/2014/main" id="{67BE8D22-ACD3-F645-8B4A-7E63B1BED383}"/>
              </a:ext>
            </a:extLst>
          </p:cNvPr>
          <p:cNvSpPr/>
          <p:nvPr/>
        </p:nvSpPr>
        <p:spPr>
          <a:xfrm>
            <a:off x="352266" y="1127445"/>
            <a:ext cx="11184414" cy="2804476"/>
          </a:xfrm>
          <a:prstGeom prst="wedgeRectCallout">
            <a:avLst>
              <a:gd name="adj1" fmla="val 39353"/>
              <a:gd name="adj2" fmla="val 76410"/>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350AD9-4044-CC43-9636-D64E0BBC1546}"/>
              </a:ext>
            </a:extLst>
          </p:cNvPr>
          <p:cNvSpPr txBox="1"/>
          <p:nvPr/>
        </p:nvSpPr>
        <p:spPr>
          <a:xfrm>
            <a:off x="7325330" y="6355230"/>
            <a:ext cx="4866670" cy="230832"/>
          </a:xfrm>
          <a:prstGeom prst="rect">
            <a:avLst/>
          </a:prstGeom>
          <a:noFill/>
        </p:spPr>
        <p:txBody>
          <a:bodyPr wrap="square" rtlCol="0">
            <a:spAutoFit/>
          </a:bodyPr>
          <a:lstStyle/>
          <a:p>
            <a:pPr algn="ctr"/>
            <a:r>
              <a:rPr lang="en-US" sz="900" dirty="0">
                <a:hlinkClick r:id="rId4" tooltip="https://www.flickr.com/photos/unosdp/8073450424"/>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1942262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3435-9DFC-6961-EE83-645AE2B3C35F}"/>
              </a:ext>
            </a:extLst>
          </p:cNvPr>
          <p:cNvSpPr>
            <a:spLocks noGrp="1"/>
          </p:cNvSpPr>
          <p:nvPr>
            <p:ph type="title"/>
          </p:nvPr>
        </p:nvSpPr>
        <p:spPr>
          <a:xfrm>
            <a:off x="0" y="18255"/>
            <a:ext cx="12191999" cy="1325563"/>
          </a:xfrm>
        </p:spPr>
        <p:txBody>
          <a:bodyPr>
            <a:normAutofit/>
          </a:bodyPr>
          <a:lstStyle/>
          <a:p>
            <a:pPr algn="ctr"/>
            <a:r>
              <a:rPr lang="en-US" sz="3200" dirty="0">
                <a:solidFill>
                  <a:schemeClr val="bg1"/>
                </a:solidFill>
                <a:latin typeface="Franklin Gothic Book" panose="020B0503020102020204" pitchFamily="34" charset="0"/>
              </a:rPr>
              <a:t>Apply frameworks and approaches introduced on GE7120 e.g.</a:t>
            </a:r>
          </a:p>
        </p:txBody>
      </p:sp>
      <p:pic>
        <p:nvPicPr>
          <p:cNvPr id="9" name="Content Placeholder 8" descr="A book cover with text&#10;&#10;Description automatically generated">
            <a:extLst>
              <a:ext uri="{FF2B5EF4-FFF2-40B4-BE49-F238E27FC236}">
                <a16:creationId xmlns:a16="http://schemas.microsoft.com/office/drawing/2014/main" id="{4310399B-2A3D-C0AF-6E23-9A6FFE8D680A}"/>
              </a:ext>
            </a:extLst>
          </p:cNvPr>
          <p:cNvPicPr>
            <a:picLocks noGrp="1" noChangeAspect="1"/>
          </p:cNvPicPr>
          <p:nvPr>
            <p:ph sz="half" idx="1"/>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79334" y="1340232"/>
            <a:ext cx="2978266" cy="4467399"/>
          </a:xfrm>
        </p:spPr>
      </p:pic>
      <p:pic>
        <p:nvPicPr>
          <p:cNvPr id="12" name="Content Placeholder 11" descr="A book cover of a book&#10;&#10;Description automatically generated">
            <a:extLst>
              <a:ext uri="{FF2B5EF4-FFF2-40B4-BE49-F238E27FC236}">
                <a16:creationId xmlns:a16="http://schemas.microsoft.com/office/drawing/2014/main" id="{D4ADECED-7AC1-6388-1D88-9DFD7863B045}"/>
              </a:ext>
            </a:extLst>
          </p:cNvPr>
          <p:cNvPicPr>
            <a:picLocks noGrp="1" noChangeAspect="1"/>
          </p:cNvPicPr>
          <p:nvPr>
            <p:ph sz="half" idx="2"/>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4566249" y="1340232"/>
            <a:ext cx="2786495" cy="4467400"/>
          </a:xfrm>
        </p:spPr>
      </p:pic>
      <p:pic>
        <p:nvPicPr>
          <p:cNvPr id="1026" name="Picture 2" descr="Dissident Geographies: An Introduction to Radical Ideas and Practice:  Amazon.co.uk: Blunt, Alison, Wills, Jane: 9781138163560: Books">
            <a:extLst>
              <a:ext uri="{FF2B5EF4-FFF2-40B4-BE49-F238E27FC236}">
                <a16:creationId xmlns:a16="http://schemas.microsoft.com/office/drawing/2014/main" id="{3322D770-326A-32C1-B200-39347C9733E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61393" y="1340233"/>
            <a:ext cx="3251273" cy="446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4953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5AE1D162-D870-41EB-96F4-5CEFFFD9F61C}"/>
              </a:ext>
            </a:extLst>
          </p:cNvPr>
          <p:cNvSpPr>
            <a:spLocks noGrp="1"/>
          </p:cNvSpPr>
          <p:nvPr>
            <p:ph type="title"/>
          </p:nvPr>
        </p:nvSpPr>
        <p:spPr>
          <a:xfrm>
            <a:off x="1981200" y="0"/>
            <a:ext cx="8229600" cy="1143000"/>
          </a:xfrm>
        </p:spPr>
        <p:txBody>
          <a:bodyPr>
            <a:normAutofit/>
          </a:bodyPr>
          <a:lstStyle/>
          <a:p>
            <a:pPr algn="ctr" eaLnBrk="1" hangingPunct="1"/>
            <a:r>
              <a:rPr lang="en-US" altLang="en-US" sz="3600" dirty="0">
                <a:solidFill>
                  <a:schemeClr val="bg1"/>
                </a:solidFill>
                <a:latin typeface="Franklin Gothic Book" panose="020B0503020102020204" pitchFamily="34" charset="0"/>
                <a:cs typeface="Arial" panose="020B0604020202020204" pitchFamily="34" charset="0"/>
              </a:rPr>
              <a:t>“There is trafficking of children’’</a:t>
            </a:r>
          </a:p>
        </p:txBody>
      </p:sp>
      <p:sp>
        <p:nvSpPr>
          <p:cNvPr id="32770" name="Content Placeholder 2">
            <a:extLst>
              <a:ext uri="{FF2B5EF4-FFF2-40B4-BE49-F238E27FC236}">
                <a16:creationId xmlns:a16="http://schemas.microsoft.com/office/drawing/2014/main" id="{955CE358-D2C2-484E-A978-57F0414A00A1}"/>
              </a:ext>
            </a:extLst>
          </p:cNvPr>
          <p:cNvSpPr>
            <a:spLocks noGrp="1"/>
          </p:cNvSpPr>
          <p:nvPr>
            <p:ph idx="1"/>
          </p:nvPr>
        </p:nvSpPr>
        <p:spPr>
          <a:xfrm>
            <a:off x="502920" y="1496695"/>
            <a:ext cx="11064239" cy="4141788"/>
          </a:xfrm>
        </p:spPr>
        <p:txBody>
          <a:bodyPr/>
          <a:lstStyle/>
          <a:p>
            <a:pPr marL="0" indent="0" algn="ctr">
              <a:buNone/>
            </a:pPr>
            <a:r>
              <a:rPr lang="en-US" altLang="en-US" sz="3000" dirty="0">
                <a:solidFill>
                  <a:schemeClr val="bg1"/>
                </a:solidFill>
                <a:latin typeface="Franklin Gothic Book" panose="020B0503020102020204" pitchFamily="34" charset="0"/>
                <a:cs typeface="Arial" panose="020B0604020202020204" pitchFamily="34" charset="0"/>
              </a:rPr>
              <a:t>Today, in the world and in Europe, there is trafficking of children. I will not mince my words because the situation is serious. What else do you call a phenomenon whereby children aged 12 or 13 are torn away from their environment and culture to join a business in return for payment? This is what is happening in football..</a:t>
            </a:r>
          </a:p>
          <a:p>
            <a:pPr marL="0" indent="0" algn="ctr">
              <a:buNone/>
            </a:pPr>
            <a:endParaRPr lang="en-US" altLang="en-US" sz="3000" dirty="0">
              <a:solidFill>
                <a:schemeClr val="bg1"/>
              </a:solidFill>
              <a:latin typeface="Franklin Gothic Book" panose="020B0503020102020204" pitchFamily="34" charset="0"/>
              <a:cs typeface="Arial" panose="020B0604020202020204" pitchFamily="34" charset="0"/>
            </a:endParaRPr>
          </a:p>
          <a:p>
            <a:pPr marL="0" indent="0" algn="ctr">
              <a:buNone/>
            </a:pPr>
            <a:r>
              <a:rPr lang="en-US" altLang="en-US" sz="3000" dirty="0">
                <a:solidFill>
                  <a:schemeClr val="bg1"/>
                </a:solidFill>
                <a:latin typeface="Franklin Gothic Book" panose="020B0503020102020204" pitchFamily="34" charset="0"/>
                <a:cs typeface="Arial" panose="020B0604020202020204" pitchFamily="34" charset="0"/>
              </a:rPr>
              <a:t>M Platini- Former President of UEFA</a:t>
            </a:r>
            <a:r>
              <a:rPr lang="en-GB" altLang="ja-JP" sz="3000" dirty="0">
                <a:solidFill>
                  <a:schemeClr val="bg1"/>
                </a:solidFill>
                <a:latin typeface="Franklin Gothic Book" panose="020B0503020102020204" pitchFamily="34" charset="0"/>
                <a:cs typeface="Arial" panose="020B0604020202020204" pitchFamily="34" charset="0"/>
              </a:rPr>
              <a:t> </a:t>
            </a:r>
            <a:endParaRPr lang="en-US" altLang="en-US" sz="3000" dirty="0">
              <a:solidFill>
                <a:schemeClr val="bg1"/>
              </a:solidFill>
              <a:latin typeface="Franklin Gothic Book" panose="020B0503020102020204" pitchFamily="34" charset="0"/>
              <a:cs typeface="Arial" panose="020B0604020202020204" pitchFamily="34" charset="0"/>
            </a:endParaRPr>
          </a:p>
        </p:txBody>
      </p:sp>
      <p:sp>
        <p:nvSpPr>
          <p:cNvPr id="2" name="Rectangular Callout 1">
            <a:extLst>
              <a:ext uri="{FF2B5EF4-FFF2-40B4-BE49-F238E27FC236}">
                <a16:creationId xmlns:a16="http://schemas.microsoft.com/office/drawing/2014/main" id="{8C279B69-32B2-384A-AE21-F5E7E6FDE05D}"/>
              </a:ext>
            </a:extLst>
          </p:cNvPr>
          <p:cNvSpPr/>
          <p:nvPr/>
        </p:nvSpPr>
        <p:spPr>
          <a:xfrm>
            <a:off x="502920" y="1374776"/>
            <a:ext cx="11064239" cy="3745864"/>
          </a:xfrm>
          <a:prstGeom prst="wedgeRectCallout">
            <a:avLst>
              <a:gd name="adj1" fmla="val -435"/>
              <a:gd name="adj2" fmla="val 6545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chel Platini | Biography, FIFA, &amp; Facts | Britannica">
            <a:extLst>
              <a:ext uri="{FF2B5EF4-FFF2-40B4-BE49-F238E27FC236}">
                <a16:creationId xmlns:a16="http://schemas.microsoft.com/office/drawing/2014/main" id="{2DA09EC1-F174-B059-8BAF-BE49C93903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52280" y="4340224"/>
            <a:ext cx="2336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5071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6">
            <a:extLst>
              <a:ext uri="{FF2B5EF4-FFF2-40B4-BE49-F238E27FC236}">
                <a16:creationId xmlns:a16="http://schemas.microsoft.com/office/drawing/2014/main" id="{DAEF53D6-47E0-FA4C-A6DE-59E2285AEBFA}"/>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703547" y="557937"/>
            <a:ext cx="10552149" cy="4765206"/>
          </a:xfrm>
        </p:spPr>
      </p:pic>
      <p:sp>
        <p:nvSpPr>
          <p:cNvPr id="4" name="TextBox 3">
            <a:extLst>
              <a:ext uri="{FF2B5EF4-FFF2-40B4-BE49-F238E27FC236}">
                <a16:creationId xmlns:a16="http://schemas.microsoft.com/office/drawing/2014/main" id="{07B2818B-3F91-C247-ABC8-9460D477F2B2}"/>
              </a:ext>
            </a:extLst>
          </p:cNvPr>
          <p:cNvSpPr txBox="1"/>
          <p:nvPr/>
        </p:nvSpPr>
        <p:spPr>
          <a:xfrm>
            <a:off x="819925" y="5630172"/>
            <a:ext cx="10997319" cy="923330"/>
          </a:xfrm>
          <a:prstGeom prst="rect">
            <a:avLst/>
          </a:prstGeom>
          <a:noFill/>
        </p:spPr>
        <p:txBody>
          <a:bodyPr wrap="square">
            <a:spAutoFit/>
          </a:bodyPr>
          <a:lstStyle/>
          <a:p>
            <a:r>
              <a:rPr lang="en-US" dirty="0">
                <a:hlinkClick r:id="rId4"/>
              </a:rPr>
              <a:t>https://www.independent.co.uk/sport/football/premier-league/manchester-city-could-face-transfer-ban-after-being-reported-to-fifa-for-trafficking-of-youngster-a7322836.html</a:t>
            </a:r>
            <a:endParaRPr lang="en-US" dirty="0"/>
          </a:p>
          <a:p>
            <a:endParaRPr lang="en-US"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9D3BBD-3D2B-1346-8404-BBC2442C4CAC}"/>
              </a:ext>
            </a:extLst>
          </p:cNvPr>
          <p:cNvSpPr>
            <a:spLocks noGrp="1"/>
          </p:cNvSpPr>
          <p:nvPr>
            <p:ph type="title"/>
          </p:nvPr>
        </p:nvSpPr>
        <p:spPr/>
        <p:txBody>
          <a:bodyPr/>
          <a:lstStyle/>
          <a:p>
            <a:r>
              <a:rPr lang="en-GB" altLang="en-US" dirty="0">
                <a:solidFill>
                  <a:schemeClr val="bg1"/>
                </a:solidFill>
                <a:latin typeface="Franklin Gothic Book" panose="020B0503020102020204" pitchFamily="34" charset="0"/>
                <a:cs typeface="Arial" panose="020B0604020202020204" pitchFamily="34" charset="0"/>
              </a:rPr>
              <a:t>3. Victims or fraudsters?</a:t>
            </a:r>
            <a:endParaRPr lang="en-US" dirty="0">
              <a:solidFill>
                <a:schemeClr val="bg1"/>
              </a:solidFill>
            </a:endParaRPr>
          </a:p>
        </p:txBody>
      </p:sp>
    </p:spTree>
    <p:extLst>
      <p:ext uri="{BB962C8B-B14F-4D97-AF65-F5344CB8AC3E}">
        <p14:creationId xmlns:p14="http://schemas.microsoft.com/office/powerpoint/2010/main" val="85032304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89AA3E80-2D20-1A42-A270-E7F78E20FDFA}"/>
              </a:ext>
            </a:extLst>
          </p:cNvPr>
          <p:cNvSpPr>
            <a:spLocks noGrp="1" noChangeArrowheads="1"/>
          </p:cNvSpPr>
          <p:nvPr>
            <p:ph type="title"/>
          </p:nvPr>
        </p:nvSpPr>
        <p:spPr>
          <a:xfrm>
            <a:off x="2152650" y="0"/>
            <a:ext cx="7886700" cy="1066800"/>
          </a:xfrm>
        </p:spPr>
        <p:txBody>
          <a:bodyPr/>
          <a:lstStyle/>
          <a:p>
            <a:pPr algn="ctr"/>
            <a:r>
              <a:rPr lang="en-GB" altLang="en-US" sz="3600" dirty="0">
                <a:solidFill>
                  <a:schemeClr val="bg1"/>
                </a:solidFill>
                <a:latin typeface="Franklin Gothic Book" panose="020B0503020102020204" pitchFamily="34" charset="0"/>
                <a:cs typeface="Arial" panose="020B0604020202020204" pitchFamily="34" charset="0"/>
              </a:rPr>
              <a:t>Victims or fraudsters?</a:t>
            </a:r>
          </a:p>
        </p:txBody>
      </p:sp>
      <p:pic>
        <p:nvPicPr>
          <p:cNvPr id="107522" name="Content Placeholder 4">
            <a:extLst>
              <a:ext uri="{FF2B5EF4-FFF2-40B4-BE49-F238E27FC236}">
                <a16:creationId xmlns:a16="http://schemas.microsoft.com/office/drawing/2014/main" id="{EB68C981-9E8F-2542-AC66-D8997A5841D0}"/>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162346" y="2138594"/>
            <a:ext cx="7738071" cy="2832525"/>
          </a:xfrm>
          <a:ln>
            <a:noFill/>
            <a:miter lim="800000"/>
            <a:headEnd/>
            <a:tailEnd/>
          </a:ln>
        </p:spPr>
      </p:pic>
      <p:pic>
        <p:nvPicPr>
          <p:cNvPr id="1026" name="Picture 2">
            <a:extLst>
              <a:ext uri="{FF2B5EF4-FFF2-40B4-BE49-F238E27FC236}">
                <a16:creationId xmlns:a16="http://schemas.microsoft.com/office/drawing/2014/main" id="{32260A5F-468E-8549-B217-4B335E1B212B}"/>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539727" y="2138594"/>
            <a:ext cx="4248788" cy="2832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a:extLst>
              <a:ext uri="{FF2B5EF4-FFF2-40B4-BE49-F238E27FC236}">
                <a16:creationId xmlns:a16="http://schemas.microsoft.com/office/drawing/2014/main" id="{122315DE-BCFD-8143-96E4-C0338968BF64}"/>
              </a:ext>
            </a:extLst>
          </p:cNvPr>
          <p:cNvSpPr txBox="1">
            <a:spLocks noChangeArrowheads="1"/>
          </p:cNvSpPr>
          <p:nvPr/>
        </p:nvSpPr>
        <p:spPr bwMode="auto">
          <a:xfrm>
            <a:off x="8817625" y="4971119"/>
            <a:ext cx="2443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dirty="0">
                <a:solidFill>
                  <a:schemeClr val="bg1"/>
                </a:solidFill>
                <a:latin typeface="Franklin Gothic Book" panose="020B0503020102020204" pitchFamily="34" charset="0"/>
                <a:ea typeface="MS PGothic" panose="020B0600070205080204" pitchFamily="34" charset="-128"/>
                <a:cs typeface="Arial" panose="020B0604020202020204" pitchFamily="34" charset="0"/>
              </a:rPr>
              <a:t>Ed Hawkins</a:t>
            </a: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2">
            <a:extLst>
              <a:ext uri="{FF2B5EF4-FFF2-40B4-BE49-F238E27FC236}">
                <a16:creationId xmlns:a16="http://schemas.microsoft.com/office/drawing/2014/main" id="{165B362A-624E-E94E-A5A5-773617410EAB}"/>
              </a:ext>
            </a:extLst>
          </p:cNvPr>
          <p:cNvSpPr>
            <a:spLocks noGrp="1" noChangeArrowheads="1"/>
          </p:cNvSpPr>
          <p:nvPr>
            <p:ph sz="half" idx="1"/>
          </p:nvPr>
        </p:nvSpPr>
        <p:spPr>
          <a:xfrm>
            <a:off x="524655" y="1087465"/>
            <a:ext cx="11142690" cy="3841750"/>
          </a:xfrm>
          <a:ln>
            <a:noFill/>
          </a:ln>
        </p:spPr>
        <p:txBody>
          <a:bodyPr>
            <a:normAutofit/>
          </a:bodyPr>
          <a:lstStyle/>
          <a:p>
            <a:pPr marL="0" indent="0" algn="ctr">
              <a:buNone/>
            </a:pPr>
            <a:r>
              <a:rPr lang="en-GB" altLang="en-US" sz="3200" dirty="0" err="1">
                <a:solidFill>
                  <a:schemeClr val="bg1"/>
                </a:solidFill>
                <a:latin typeface="Franklin Gothic Book" panose="020B0503020102020204" pitchFamily="34" charset="0"/>
              </a:rPr>
              <a:t>Dedecker</a:t>
            </a:r>
            <a:r>
              <a:rPr lang="en-GB" altLang="en-US" sz="3200" dirty="0">
                <a:solidFill>
                  <a:schemeClr val="bg1"/>
                </a:solidFill>
                <a:latin typeface="Franklin Gothic Book" panose="020B0503020102020204" pitchFamily="34" charset="0"/>
              </a:rPr>
              <a:t> [a former Member of the European Parliament for Belgium] discovered two Nigerians playing for a pittance at Roeselare FC. </a:t>
            </a:r>
            <a:r>
              <a:rPr lang="en-GB" altLang="en-US" sz="3200" dirty="0">
                <a:solidFill>
                  <a:srgbClr val="7030A0"/>
                </a:solidFill>
                <a:latin typeface="Franklin Gothic Book" panose="020B0503020102020204" pitchFamily="34" charset="0"/>
              </a:rPr>
              <a:t>Their ages had been falsified to make them younger</a:t>
            </a:r>
            <a:r>
              <a:rPr lang="en-GB" altLang="en-US" sz="3200" dirty="0">
                <a:solidFill>
                  <a:srgbClr val="FF0000"/>
                </a:solidFill>
                <a:latin typeface="Franklin Gothic Book" panose="020B0503020102020204" pitchFamily="34" charset="0"/>
              </a:rPr>
              <a:t> </a:t>
            </a:r>
            <a:r>
              <a:rPr lang="en-GB" altLang="en-US" sz="3200" dirty="0">
                <a:solidFill>
                  <a:schemeClr val="bg1"/>
                </a:solidFill>
                <a:latin typeface="Franklin Gothic Book" panose="020B0503020102020204" pitchFamily="34" charset="0"/>
              </a:rPr>
              <a:t>so the club would not breach transfer rules. </a:t>
            </a:r>
            <a:r>
              <a:rPr lang="en-GB" altLang="en-US" sz="3200" dirty="0" err="1">
                <a:solidFill>
                  <a:schemeClr val="bg1"/>
                </a:solidFill>
                <a:latin typeface="Franklin Gothic Book" panose="020B0503020102020204" pitchFamily="34" charset="0"/>
              </a:rPr>
              <a:t>Dedecker</a:t>
            </a:r>
            <a:r>
              <a:rPr lang="en-GB" altLang="en-US" sz="3200" dirty="0">
                <a:solidFill>
                  <a:schemeClr val="bg1"/>
                </a:solidFill>
                <a:latin typeface="Franklin Gothic Book" panose="020B0503020102020204" pitchFamily="34" charset="0"/>
              </a:rPr>
              <a:t> alleged they had been trafficked but </a:t>
            </a:r>
            <a:r>
              <a:rPr lang="en-GB" altLang="en-US" sz="3200" dirty="0">
                <a:solidFill>
                  <a:srgbClr val="7030A0"/>
                </a:solidFill>
                <a:latin typeface="Franklin Gothic Book" panose="020B0503020102020204" pitchFamily="34" charset="0"/>
              </a:rPr>
              <a:t>the court found in favour of the club, stating the boys could not be victims if they had agreed to leave their home country.</a:t>
            </a:r>
            <a:r>
              <a:rPr lang="en-GB" altLang="en-US" sz="3200" dirty="0">
                <a:latin typeface="Franklin Gothic Book" panose="020B0503020102020204" pitchFamily="34" charset="0"/>
              </a:rPr>
              <a:t> </a:t>
            </a:r>
            <a:r>
              <a:rPr lang="en-GB" altLang="en-US" sz="3200" dirty="0">
                <a:solidFill>
                  <a:schemeClr val="bg1"/>
                </a:solidFill>
                <a:latin typeface="Franklin Gothic Book" panose="020B0503020102020204" pitchFamily="34" charset="0"/>
              </a:rPr>
              <a:t>In essence, it ruled football trafficking did not exist. </a:t>
            </a:r>
          </a:p>
        </p:txBody>
      </p:sp>
      <p:pic>
        <p:nvPicPr>
          <p:cNvPr id="108546" name="Picture 4">
            <a:extLst>
              <a:ext uri="{FF2B5EF4-FFF2-40B4-BE49-F238E27FC236}">
                <a16:creationId xmlns:a16="http://schemas.microsoft.com/office/drawing/2014/main" id="{27D332EE-D1AE-4341-9EBE-8AB4D0040F1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8885" y="4883820"/>
            <a:ext cx="4914205" cy="1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Rectangle 5">
            <a:extLst>
              <a:ext uri="{FF2B5EF4-FFF2-40B4-BE49-F238E27FC236}">
                <a16:creationId xmlns:a16="http://schemas.microsoft.com/office/drawing/2014/main" id="{6DD20120-BE29-7645-9DAE-FCFB7202B9E7}"/>
              </a:ext>
            </a:extLst>
          </p:cNvPr>
          <p:cNvSpPr/>
          <p:nvPr/>
        </p:nvSpPr>
        <p:spPr>
          <a:xfrm>
            <a:off x="524655" y="968376"/>
            <a:ext cx="11242623" cy="3723545"/>
          </a:xfrm>
          <a:prstGeom prst="wedgeRectCallout">
            <a:avLst>
              <a:gd name="adj1" fmla="val -336"/>
              <a:gd name="adj2" fmla="val 85285"/>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Content Placeholder 4">
            <a:extLst>
              <a:ext uri="{FF2B5EF4-FFF2-40B4-BE49-F238E27FC236}">
                <a16:creationId xmlns:a16="http://schemas.microsoft.com/office/drawing/2014/main" id="{49582531-D2EB-9157-79B5-214223165549}"/>
              </a:ext>
            </a:extLst>
          </p:cNvPr>
          <p:cNvSpPr>
            <a:spLocks noGrp="1"/>
          </p:cNvSpPr>
          <p:nvPr>
            <p:ph sz="half" idx="2"/>
          </p:nvPr>
        </p:nvSpPr>
        <p:spPr>
          <a:xfrm>
            <a:off x="3265348" y="48296"/>
            <a:ext cx="4996981" cy="628650"/>
          </a:xfrm>
        </p:spPr>
        <p:txBody>
          <a:bodyPr rtlCol="0">
            <a:normAutofit/>
          </a:bodyPr>
          <a:lstStyle/>
          <a:p>
            <a:pPr marL="0" indent="0" algn="ctr" fontAlgn="auto">
              <a:spcAft>
                <a:spcPts val="0"/>
              </a:spcAft>
              <a:buNone/>
              <a:defRPr/>
            </a:pPr>
            <a:r>
              <a:rPr lang="en-GB" sz="3200" dirty="0">
                <a:solidFill>
                  <a:schemeClr val="bg1"/>
                </a:solidFill>
                <a:latin typeface="Franklin Gothic Book" panose="020B0503020102020204" pitchFamily="34" charset="0"/>
              </a:rPr>
              <a:t>Victims or fraudsters?</a:t>
            </a:r>
          </a:p>
          <a:p>
            <a:pPr marL="0" indent="0" fontAlgn="auto">
              <a:spcAft>
                <a:spcPts val="0"/>
              </a:spcAft>
              <a:buNone/>
              <a:defRPr/>
            </a:pPr>
            <a:endParaRPr lang="en-GB" sz="3200" dirty="0"/>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4">
            <a:extLst>
              <a:ext uri="{FF2B5EF4-FFF2-40B4-BE49-F238E27FC236}">
                <a16:creationId xmlns:a16="http://schemas.microsoft.com/office/drawing/2014/main" id="{4110DC68-DD8D-AC48-BCF0-B1E80C8022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51031" y="5193505"/>
            <a:ext cx="3776663"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Rectangle 5">
            <a:extLst>
              <a:ext uri="{FF2B5EF4-FFF2-40B4-BE49-F238E27FC236}">
                <a16:creationId xmlns:a16="http://schemas.microsoft.com/office/drawing/2014/main" id="{9133E1CD-894A-AA43-9D8B-CBFFF38A9DA3}"/>
              </a:ext>
            </a:extLst>
          </p:cNvPr>
          <p:cNvSpPr/>
          <p:nvPr/>
        </p:nvSpPr>
        <p:spPr>
          <a:xfrm>
            <a:off x="534649" y="848455"/>
            <a:ext cx="11122701" cy="3873447"/>
          </a:xfrm>
          <a:prstGeom prst="wedgeRectCallout">
            <a:avLst>
              <a:gd name="adj1" fmla="val -606"/>
              <a:gd name="adj2" fmla="val 7522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Content Placeholder 3">
            <a:extLst>
              <a:ext uri="{FF2B5EF4-FFF2-40B4-BE49-F238E27FC236}">
                <a16:creationId xmlns:a16="http://schemas.microsoft.com/office/drawing/2014/main" id="{0E96B243-971B-F144-9723-EE93CDD11558}"/>
              </a:ext>
            </a:extLst>
          </p:cNvPr>
          <p:cNvSpPr>
            <a:spLocks noGrp="1"/>
          </p:cNvSpPr>
          <p:nvPr>
            <p:ph sz="half" idx="1"/>
          </p:nvPr>
        </p:nvSpPr>
        <p:spPr>
          <a:xfrm>
            <a:off x="752005" y="958422"/>
            <a:ext cx="10775431" cy="3873447"/>
          </a:xfrm>
        </p:spPr>
        <p:txBody>
          <a:bodyPr rtlCol="0">
            <a:normAutofit/>
          </a:bodyPr>
          <a:lstStyle/>
          <a:p>
            <a:pPr marL="0" indent="0" fontAlgn="auto">
              <a:spcAft>
                <a:spcPts val="0"/>
              </a:spcAft>
              <a:buNone/>
              <a:defRPr/>
            </a:pPr>
            <a:r>
              <a:rPr lang="en-GB" sz="3200" dirty="0">
                <a:solidFill>
                  <a:schemeClr val="bg1"/>
                </a:solidFill>
                <a:latin typeface="Franklin Gothic Book" panose="020B0503020102020204" pitchFamily="34" charset="0"/>
              </a:rPr>
              <a:t>When I first met Ben, I thought he was a victim. But he refused to go home to Cameroon’. ‘Why would I do that? [return to Cameroon] he said. ‘</a:t>
            </a:r>
            <a:r>
              <a:rPr lang="en-GB" sz="3200" dirty="0">
                <a:solidFill>
                  <a:srgbClr val="7030A0"/>
                </a:solidFill>
                <a:latin typeface="Franklin Gothic Book" panose="020B0503020102020204" pitchFamily="34" charset="0"/>
              </a:rPr>
              <a:t>’Here [in Europe] we live better than in Africa’</a:t>
            </a:r>
            <a:r>
              <a:rPr lang="en-GB" sz="3200" dirty="0">
                <a:solidFill>
                  <a:schemeClr val="bg1"/>
                </a:solidFill>
                <a:latin typeface="Franklin Gothic Book" panose="020B0503020102020204" pitchFamily="34" charset="0"/>
              </a:rPr>
              <a:t>…Another “Lost Boy”, </a:t>
            </a:r>
            <a:r>
              <a:rPr lang="en-GB" sz="3200" dirty="0" err="1">
                <a:solidFill>
                  <a:schemeClr val="bg1"/>
                </a:solidFill>
                <a:latin typeface="Franklin Gothic Book" panose="020B0503020102020204" pitchFamily="34" charset="0"/>
              </a:rPr>
              <a:t>Sulley</a:t>
            </a:r>
            <a:r>
              <a:rPr lang="en-GB" sz="3200" dirty="0">
                <a:solidFill>
                  <a:schemeClr val="bg1"/>
                </a:solidFill>
                <a:latin typeface="Franklin Gothic Book" panose="020B0503020102020204" pitchFamily="34" charset="0"/>
              </a:rPr>
              <a:t>, had been trafficked from Burkina Faso to Portugal at 16. He moved to Paris but rejected an offer of €100 per game from a club because it was not enough. Both boys [Ben and </a:t>
            </a:r>
            <a:r>
              <a:rPr lang="en-GB" sz="3200" dirty="0" err="1">
                <a:solidFill>
                  <a:schemeClr val="bg1"/>
                </a:solidFill>
                <a:latin typeface="Franklin Gothic Book" panose="020B0503020102020204" pitchFamily="34" charset="0"/>
              </a:rPr>
              <a:t>Sulley</a:t>
            </a:r>
            <a:r>
              <a:rPr lang="en-GB" sz="3200" dirty="0">
                <a:solidFill>
                  <a:schemeClr val="bg1"/>
                </a:solidFill>
                <a:latin typeface="Franklin Gothic Book" panose="020B0503020102020204" pitchFamily="34" charset="0"/>
              </a:rPr>
              <a:t>] had the </a:t>
            </a:r>
            <a:r>
              <a:rPr lang="en-GB" sz="3200" dirty="0">
                <a:solidFill>
                  <a:srgbClr val="7030A0"/>
                </a:solidFill>
                <a:latin typeface="Franklin Gothic Book" panose="020B0503020102020204" pitchFamily="34" charset="0"/>
              </a:rPr>
              <a:t>latest smartphones and wore designer clothes</a:t>
            </a:r>
            <a:r>
              <a:rPr lang="en-GB" sz="3200" dirty="0">
                <a:solidFill>
                  <a:schemeClr val="bg1"/>
                </a:solidFill>
                <a:latin typeface="Franklin Gothic Book" panose="020B0503020102020204" pitchFamily="34" charset="0"/>
              </a:rPr>
              <a:t>.</a:t>
            </a:r>
            <a:endParaRPr lang="en-US" sz="3200" dirty="0">
              <a:solidFill>
                <a:schemeClr val="bg1"/>
              </a:solidFill>
              <a:latin typeface="Franklin Gothic Book" panose="020B0503020102020204" pitchFamily="34" charset="0"/>
            </a:endParaRPr>
          </a:p>
        </p:txBody>
      </p:sp>
      <p:sp>
        <p:nvSpPr>
          <p:cNvPr id="2" name="Content Placeholder 4">
            <a:extLst>
              <a:ext uri="{FF2B5EF4-FFF2-40B4-BE49-F238E27FC236}">
                <a16:creationId xmlns:a16="http://schemas.microsoft.com/office/drawing/2014/main" id="{931A0973-3ED7-5C2E-B571-A09195C455C5}"/>
              </a:ext>
            </a:extLst>
          </p:cNvPr>
          <p:cNvSpPr>
            <a:spLocks noGrp="1"/>
          </p:cNvSpPr>
          <p:nvPr>
            <p:ph sz="half" idx="2"/>
          </p:nvPr>
        </p:nvSpPr>
        <p:spPr>
          <a:xfrm>
            <a:off x="3265348" y="48296"/>
            <a:ext cx="4996981" cy="628650"/>
          </a:xfrm>
        </p:spPr>
        <p:txBody>
          <a:bodyPr rtlCol="0">
            <a:normAutofit/>
          </a:bodyPr>
          <a:lstStyle/>
          <a:p>
            <a:pPr marL="0" indent="0" algn="ctr" fontAlgn="auto">
              <a:spcAft>
                <a:spcPts val="0"/>
              </a:spcAft>
              <a:buNone/>
              <a:defRPr/>
            </a:pPr>
            <a:r>
              <a:rPr lang="en-GB" sz="3200" dirty="0">
                <a:solidFill>
                  <a:schemeClr val="bg1"/>
                </a:solidFill>
                <a:latin typeface="Franklin Gothic Book" panose="020B0503020102020204" pitchFamily="34" charset="0"/>
              </a:rPr>
              <a:t>Victims or fraudsters?</a:t>
            </a:r>
          </a:p>
          <a:p>
            <a:pPr marL="0" indent="0" fontAlgn="auto">
              <a:spcAft>
                <a:spcPts val="0"/>
              </a:spcAft>
              <a:buNone/>
              <a:defRPr/>
            </a:pPr>
            <a:endParaRPr lang="en-GB" sz="3200" dirty="0"/>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4">
            <a:extLst>
              <a:ext uri="{FF2B5EF4-FFF2-40B4-BE49-F238E27FC236}">
                <a16:creationId xmlns:a16="http://schemas.microsoft.com/office/drawing/2014/main" id="{E4B308AD-9997-DD4F-89AF-01057EEF68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8924" y="4870293"/>
            <a:ext cx="4778374" cy="176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Rectangle 5">
            <a:extLst>
              <a:ext uri="{FF2B5EF4-FFF2-40B4-BE49-F238E27FC236}">
                <a16:creationId xmlns:a16="http://schemas.microsoft.com/office/drawing/2014/main" id="{4B7DB99C-B82C-5046-8937-1E074AF880EE}"/>
              </a:ext>
            </a:extLst>
          </p:cNvPr>
          <p:cNvSpPr/>
          <p:nvPr/>
        </p:nvSpPr>
        <p:spPr>
          <a:xfrm>
            <a:off x="899409" y="957016"/>
            <a:ext cx="10298242" cy="3963388"/>
          </a:xfrm>
          <a:prstGeom prst="wedgeRectCallout">
            <a:avLst>
              <a:gd name="adj1" fmla="val -45"/>
              <a:gd name="adj2" fmla="val 7091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Content Placeholder 2">
            <a:extLst>
              <a:ext uri="{FF2B5EF4-FFF2-40B4-BE49-F238E27FC236}">
                <a16:creationId xmlns:a16="http://schemas.microsoft.com/office/drawing/2014/main" id="{93A0C413-5FF5-E844-980F-7777A5D38722}"/>
              </a:ext>
            </a:extLst>
          </p:cNvPr>
          <p:cNvSpPr>
            <a:spLocks noGrp="1"/>
          </p:cNvSpPr>
          <p:nvPr>
            <p:ph sz="half" idx="1"/>
          </p:nvPr>
        </p:nvSpPr>
        <p:spPr>
          <a:xfrm>
            <a:off x="994349" y="1025526"/>
            <a:ext cx="10203304" cy="3783506"/>
          </a:xfrm>
          <a:ln>
            <a:noFill/>
          </a:ln>
        </p:spPr>
        <p:txBody>
          <a:bodyPr rtlCol="0">
            <a:normAutofit lnSpcReduction="10000"/>
          </a:bodyPr>
          <a:lstStyle/>
          <a:p>
            <a:pPr marL="0" indent="0" fontAlgn="auto">
              <a:spcAft>
                <a:spcPts val="0"/>
              </a:spcAft>
              <a:buNone/>
              <a:defRPr/>
            </a:pPr>
            <a:r>
              <a:rPr lang="en-GB" sz="3200" dirty="0">
                <a:solidFill>
                  <a:schemeClr val="bg1"/>
                </a:solidFill>
                <a:latin typeface="Franklin Gothic Book" panose="020B0503020102020204" pitchFamily="34" charset="0"/>
                <a:cs typeface="Arial" panose="020B0604020202020204" pitchFamily="34" charset="0"/>
              </a:rPr>
              <a:t>Solange </a:t>
            </a:r>
            <a:r>
              <a:rPr lang="en-GB" sz="3200" dirty="0" err="1">
                <a:solidFill>
                  <a:schemeClr val="bg1"/>
                </a:solidFill>
                <a:latin typeface="Franklin Gothic Book" panose="020B0503020102020204" pitchFamily="34" charset="0"/>
                <a:cs typeface="Arial" panose="020B0604020202020204" pitchFamily="34" charset="0"/>
              </a:rPr>
              <a:t>Cluydts</a:t>
            </a:r>
            <a:r>
              <a:rPr lang="en-GB" sz="3200" dirty="0">
                <a:solidFill>
                  <a:schemeClr val="bg1"/>
                </a:solidFill>
                <a:latin typeface="Franklin Gothic Book" panose="020B0503020102020204" pitchFamily="34" charset="0"/>
                <a:cs typeface="Arial" panose="020B0604020202020204" pitchFamily="34" charset="0"/>
              </a:rPr>
              <a:t>, a former director of immigration at Zaventem airport in Brussels, and now head of </a:t>
            </a:r>
            <a:r>
              <a:rPr lang="en-GB" sz="3200" dirty="0" err="1">
                <a:solidFill>
                  <a:schemeClr val="bg1"/>
                </a:solidFill>
                <a:latin typeface="Franklin Gothic Book" panose="020B0503020102020204" pitchFamily="34" charset="0"/>
                <a:cs typeface="Arial" panose="020B0604020202020204" pitchFamily="34" charset="0"/>
              </a:rPr>
              <a:t>Payoke</a:t>
            </a:r>
            <a:r>
              <a:rPr lang="en-GB" sz="3200" dirty="0">
                <a:solidFill>
                  <a:schemeClr val="bg1"/>
                </a:solidFill>
                <a:latin typeface="Franklin Gothic Book" panose="020B0503020102020204" pitchFamily="34" charset="0"/>
                <a:cs typeface="Arial" panose="020B0604020202020204" pitchFamily="34" charset="0"/>
              </a:rPr>
              <a:t>, one of Europe’s leading anti-human trafficking charities, based in Antwerp, said the </a:t>
            </a:r>
            <a:r>
              <a:rPr lang="en-GB" sz="3200" dirty="0">
                <a:solidFill>
                  <a:srgbClr val="7030A0"/>
                </a:solidFill>
                <a:latin typeface="Franklin Gothic Book" panose="020B0503020102020204" pitchFamily="34" charset="0"/>
                <a:cs typeface="Arial" panose="020B0604020202020204" pitchFamily="34" charset="0"/>
              </a:rPr>
              <a:t>stories perpetuated by boys like Ben and Foot Solidaire are “bullshit” and that it was a story concocted by illegal immigrants</a:t>
            </a:r>
            <a:r>
              <a:rPr lang="en-GB" sz="3200" dirty="0">
                <a:solidFill>
                  <a:schemeClr val="bg1"/>
                </a:solidFill>
                <a:latin typeface="Franklin Gothic Book" panose="020B0503020102020204" pitchFamily="34" charset="0"/>
                <a:cs typeface="Arial" panose="020B0604020202020204" pitchFamily="34" charset="0"/>
              </a:rPr>
              <a:t>…</a:t>
            </a:r>
            <a:r>
              <a:rPr lang="en-GB" sz="3200" dirty="0" err="1">
                <a:solidFill>
                  <a:schemeClr val="bg1"/>
                </a:solidFill>
                <a:latin typeface="Franklin Gothic Book" panose="020B0503020102020204" pitchFamily="34" charset="0"/>
                <a:cs typeface="Arial" panose="020B0604020202020204" pitchFamily="34" charset="0"/>
              </a:rPr>
              <a:t>Cluydts</a:t>
            </a:r>
            <a:r>
              <a:rPr lang="en-GB" sz="3200" dirty="0">
                <a:solidFill>
                  <a:schemeClr val="bg1"/>
                </a:solidFill>
                <a:latin typeface="Franklin Gothic Book" panose="020B0503020102020204" pitchFamily="34" charset="0"/>
                <a:cs typeface="Arial" panose="020B0604020202020204" pitchFamily="34" charset="0"/>
              </a:rPr>
              <a:t> had seen an “explosion” of African boys claiming they had been trafficked for football in 2001 after the state announced they could receive benefits. </a:t>
            </a:r>
          </a:p>
        </p:txBody>
      </p:sp>
      <p:sp>
        <p:nvSpPr>
          <p:cNvPr id="5" name="Content Placeholder 4">
            <a:extLst>
              <a:ext uri="{FF2B5EF4-FFF2-40B4-BE49-F238E27FC236}">
                <a16:creationId xmlns:a16="http://schemas.microsoft.com/office/drawing/2014/main" id="{9A2323FA-BD6C-BAE1-1FBF-7E56E88FACF5}"/>
              </a:ext>
            </a:extLst>
          </p:cNvPr>
          <p:cNvSpPr>
            <a:spLocks noGrp="1"/>
          </p:cNvSpPr>
          <p:nvPr>
            <p:ph sz="half" idx="2"/>
          </p:nvPr>
        </p:nvSpPr>
        <p:spPr>
          <a:xfrm>
            <a:off x="3265348" y="48296"/>
            <a:ext cx="4996981" cy="628650"/>
          </a:xfrm>
        </p:spPr>
        <p:txBody>
          <a:bodyPr rtlCol="0">
            <a:normAutofit/>
          </a:bodyPr>
          <a:lstStyle/>
          <a:p>
            <a:pPr marL="0" indent="0" algn="ctr" fontAlgn="auto">
              <a:spcAft>
                <a:spcPts val="0"/>
              </a:spcAft>
              <a:buNone/>
              <a:defRPr/>
            </a:pPr>
            <a:r>
              <a:rPr lang="en-GB" sz="3200" dirty="0">
                <a:solidFill>
                  <a:schemeClr val="bg1"/>
                </a:solidFill>
                <a:latin typeface="Franklin Gothic Book" panose="020B0503020102020204" pitchFamily="34" charset="0"/>
              </a:rPr>
              <a:t>Victims or fraudsters?</a:t>
            </a:r>
          </a:p>
          <a:p>
            <a:pPr marL="0" indent="0" fontAlgn="auto">
              <a:spcAft>
                <a:spcPts val="0"/>
              </a:spcAft>
              <a:buNone/>
              <a:defRPr/>
            </a:pPr>
            <a:endParaRPr lang="en-GB" sz="3200" dirty="0"/>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5F93B8-458D-BA79-9D92-BC06C1CB22B3}"/>
              </a:ext>
            </a:extLst>
          </p:cNvPr>
          <p:cNvSpPr>
            <a:spLocks noGrp="1"/>
          </p:cNvSpPr>
          <p:nvPr>
            <p:ph type="title"/>
          </p:nvPr>
        </p:nvSpPr>
        <p:spPr/>
        <p:txBody>
          <a:bodyPr/>
          <a:lstStyle/>
          <a:p>
            <a:r>
              <a:rPr lang="en-US" dirty="0">
                <a:solidFill>
                  <a:schemeClr val="bg1"/>
                </a:solidFill>
                <a:latin typeface="Franklin Gothic Book" panose="020B0503020102020204" pitchFamily="34" charset="0"/>
              </a:rPr>
              <a:t>4. Research topic to research project</a:t>
            </a:r>
          </a:p>
        </p:txBody>
      </p:sp>
    </p:spTree>
    <p:extLst>
      <p:ext uri="{BB962C8B-B14F-4D97-AF65-F5344CB8AC3E}">
        <p14:creationId xmlns:p14="http://schemas.microsoft.com/office/powerpoint/2010/main" val="363222715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1FE60CE7-817C-2B4F-BB4C-0D491461C2F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14313" y="418165"/>
            <a:ext cx="9586912" cy="3344115"/>
          </a:xfrm>
          <a:ln>
            <a:solidFill>
              <a:srgbClr val="FF85FF"/>
            </a:solidFill>
          </a:ln>
        </p:spPr>
      </p:pic>
      <p:pic>
        <p:nvPicPr>
          <p:cNvPr id="9" name="Picture 8" descr="Text, letter&#10;&#10;Description automatically generated">
            <a:extLst>
              <a:ext uri="{FF2B5EF4-FFF2-40B4-BE49-F238E27FC236}">
                <a16:creationId xmlns:a16="http://schemas.microsoft.com/office/drawing/2014/main" id="{BCF0FAF7-A8DB-A145-8EB0-02BB4FB78E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5863" y="1425847"/>
            <a:ext cx="5392738" cy="5124175"/>
          </a:xfrm>
          <a:prstGeom prst="rect">
            <a:avLst/>
          </a:prstGeom>
          <a:ln>
            <a:solidFill>
              <a:srgbClr val="7030A0"/>
            </a:solidFill>
          </a:ln>
        </p:spPr>
      </p:pic>
    </p:spTree>
    <p:extLst>
      <p:ext uri="{BB962C8B-B14F-4D97-AF65-F5344CB8AC3E}">
        <p14:creationId xmlns:p14="http://schemas.microsoft.com/office/powerpoint/2010/main" val="1212616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EC26-9546-398F-C665-702947F5F9A9}"/>
              </a:ext>
            </a:extLst>
          </p:cNvPr>
          <p:cNvSpPr>
            <a:spLocks noGrp="1"/>
          </p:cNvSpPr>
          <p:nvPr>
            <p:ph type="title"/>
          </p:nvPr>
        </p:nvSpPr>
        <p:spPr>
          <a:xfrm>
            <a:off x="838200" y="18255"/>
            <a:ext cx="10515600" cy="1325563"/>
          </a:xfrm>
        </p:spPr>
        <p:txBody>
          <a:bodyPr>
            <a:normAutofit/>
          </a:bodyPr>
          <a:lstStyle/>
          <a:p>
            <a:pPr algn="ctr"/>
            <a:r>
              <a:rPr lang="en-US" sz="4000" dirty="0">
                <a:solidFill>
                  <a:schemeClr val="bg1"/>
                </a:solidFill>
                <a:latin typeface="Franklin Gothic Book" panose="020B0503020102020204" pitchFamily="34" charset="0"/>
              </a:rPr>
              <a:t>My identity – ‘Critical’ Geographer</a:t>
            </a:r>
          </a:p>
        </p:txBody>
      </p:sp>
      <p:graphicFrame>
        <p:nvGraphicFramePr>
          <p:cNvPr id="5" name="Content Placeholder 4">
            <a:extLst>
              <a:ext uri="{FF2B5EF4-FFF2-40B4-BE49-F238E27FC236}">
                <a16:creationId xmlns:a16="http://schemas.microsoft.com/office/drawing/2014/main" id="{DB55B095-116D-AAC2-C64E-BFD2FF62AEEB}"/>
              </a:ext>
            </a:extLst>
          </p:cNvPr>
          <p:cNvGraphicFramePr>
            <a:graphicFrameLocks noGrp="1"/>
          </p:cNvGraphicFramePr>
          <p:nvPr>
            <p:ph sz="half" idx="1"/>
            <p:extLst>
              <p:ext uri="{D42A27DB-BD31-4B8C-83A1-F6EECF244321}">
                <p14:modId xmlns:p14="http://schemas.microsoft.com/office/powerpoint/2010/main" val="3313518601"/>
              </p:ext>
            </p:extLst>
          </p:nvPr>
        </p:nvGraphicFramePr>
        <p:xfrm>
          <a:off x="0" y="1842250"/>
          <a:ext cx="1168076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5228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2209062-EDE5-4841-8F91-3F07042DA29E}"/>
              </a:ext>
            </a:extLst>
          </p:cNvPr>
          <p:cNvSpPr>
            <a:spLocks noGrp="1"/>
          </p:cNvSpPr>
          <p:nvPr>
            <p:ph type="title"/>
          </p:nvPr>
        </p:nvSpPr>
        <p:spPr>
          <a:xfrm>
            <a:off x="2152650" y="168275"/>
            <a:ext cx="7886700" cy="863600"/>
          </a:xfrm>
        </p:spPr>
        <p:txBody>
          <a:bodyPr rtlCol="0">
            <a:normAutofit/>
          </a:bodyPr>
          <a:lstStyle/>
          <a:p>
            <a:pPr algn="ctr" fontAlgn="auto">
              <a:spcAft>
                <a:spcPts val="0"/>
              </a:spcAft>
              <a:defRPr/>
            </a:pPr>
            <a:r>
              <a:rPr lang="en-GB" altLang="en-US" sz="3600" dirty="0">
                <a:solidFill>
                  <a:schemeClr val="bg1"/>
                </a:solidFill>
                <a:latin typeface="Franklin Gothic Book" panose="020B0503020102020204" pitchFamily="34" charset="0"/>
              </a:rPr>
              <a:t>Session outline</a:t>
            </a:r>
          </a:p>
        </p:txBody>
      </p:sp>
      <p:sp>
        <p:nvSpPr>
          <p:cNvPr id="11266" name="Content Placeholder 2">
            <a:extLst>
              <a:ext uri="{FF2B5EF4-FFF2-40B4-BE49-F238E27FC236}">
                <a16:creationId xmlns:a16="http://schemas.microsoft.com/office/drawing/2014/main" id="{19B67FCB-4B04-A840-9839-0AD3B79B55C8}"/>
              </a:ext>
            </a:extLst>
          </p:cNvPr>
          <p:cNvSpPr>
            <a:spLocks noGrp="1" noChangeArrowheads="1"/>
          </p:cNvSpPr>
          <p:nvPr>
            <p:ph sz="half" idx="1"/>
          </p:nvPr>
        </p:nvSpPr>
        <p:spPr>
          <a:xfrm>
            <a:off x="421457" y="1699496"/>
            <a:ext cx="4895615" cy="3459007"/>
          </a:xfrm>
        </p:spPr>
        <p:txBody>
          <a:bodyPr>
            <a:normAutofit/>
          </a:bodyPr>
          <a:lstStyle/>
          <a:p>
            <a:pPr marL="514350" indent="-514350">
              <a:lnSpc>
                <a:spcPct val="150000"/>
              </a:lnSpc>
              <a:buFont typeface="Arial" panose="020B0604020202020204" pitchFamily="34" charset="0"/>
              <a:buAutoNum type="arabicPeriod"/>
            </a:pPr>
            <a:r>
              <a:rPr lang="en-GB" altLang="en-US" dirty="0">
                <a:solidFill>
                  <a:schemeClr val="bg1"/>
                </a:solidFill>
                <a:latin typeface="Franklin Gothic Book" panose="020B0503020102020204" pitchFamily="34" charset="0"/>
              </a:rPr>
              <a:t>Football trafficking</a:t>
            </a:r>
          </a:p>
          <a:p>
            <a:pPr marL="514350" indent="-514350">
              <a:lnSpc>
                <a:spcPct val="150000"/>
              </a:lnSpc>
              <a:buFont typeface="Arial" panose="020B0604020202020204" pitchFamily="34" charset="0"/>
              <a:buAutoNum type="arabicPeriod"/>
            </a:pPr>
            <a:r>
              <a:rPr lang="en-GB" altLang="en-US" dirty="0">
                <a:solidFill>
                  <a:schemeClr val="bg1"/>
                </a:solidFill>
                <a:latin typeface="Franklin Gothic Book" panose="020B0503020102020204" pitchFamily="34" charset="0"/>
              </a:rPr>
              <a:t>Question time</a:t>
            </a:r>
          </a:p>
          <a:p>
            <a:pPr marL="514350" indent="-514350">
              <a:lnSpc>
                <a:spcPct val="150000"/>
              </a:lnSpc>
              <a:buFont typeface="Arial" panose="020B0604020202020204" pitchFamily="34" charset="0"/>
              <a:buAutoNum type="arabicPeriod"/>
            </a:pPr>
            <a:r>
              <a:rPr lang="en-GB" altLang="en-US" dirty="0">
                <a:solidFill>
                  <a:schemeClr val="bg1"/>
                </a:solidFill>
                <a:latin typeface="Franklin Gothic Book" panose="020B0503020102020204" pitchFamily="34" charset="0"/>
              </a:rPr>
              <a:t>Victims or fraudsters?</a:t>
            </a:r>
          </a:p>
          <a:p>
            <a:pPr marL="514350" indent="-514350">
              <a:lnSpc>
                <a:spcPct val="150000"/>
              </a:lnSpc>
              <a:buFont typeface="Arial" panose="020B0604020202020204" pitchFamily="34" charset="0"/>
              <a:buAutoNum type="arabicPeriod"/>
            </a:pPr>
            <a:r>
              <a:rPr lang="en-GB" altLang="en-US" dirty="0">
                <a:solidFill>
                  <a:schemeClr val="bg1"/>
                </a:solidFill>
                <a:latin typeface="Franklin Gothic Book" panose="020B0503020102020204" pitchFamily="34" charset="0"/>
              </a:rPr>
              <a:t>Research idea to project</a:t>
            </a:r>
          </a:p>
        </p:txBody>
      </p:sp>
      <p:pic>
        <p:nvPicPr>
          <p:cNvPr id="11267" name="Content Placeholder 3" descr="A group of people playing football on a field&#10;&#10;Description automatically generated">
            <a:extLst>
              <a:ext uri="{FF2B5EF4-FFF2-40B4-BE49-F238E27FC236}">
                <a16:creationId xmlns:a16="http://schemas.microsoft.com/office/drawing/2014/main" id="{4C97998F-37D6-0E4D-825C-1835C5E966BE}"/>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5531370" y="1628981"/>
            <a:ext cx="5695090" cy="3459007"/>
          </a:xfrm>
          <a:ln>
            <a:solidFill>
              <a:srgbClr val="FFFF00"/>
            </a:solidFill>
            <a:miter lim="800000"/>
            <a:headEnd/>
            <a:tailEnd/>
          </a:ln>
        </p:spPr>
      </p:pic>
      <p:sp>
        <p:nvSpPr>
          <p:cNvPr id="11268" name="TextBox 4">
            <a:extLst>
              <a:ext uri="{FF2B5EF4-FFF2-40B4-BE49-F238E27FC236}">
                <a16:creationId xmlns:a16="http://schemas.microsoft.com/office/drawing/2014/main" id="{BC56BB65-2526-F24A-87D8-1CE904BCC6F4}"/>
              </a:ext>
            </a:extLst>
          </p:cNvPr>
          <p:cNvSpPr txBox="1">
            <a:spLocks noChangeArrowheads="1"/>
          </p:cNvSpPr>
          <p:nvPr/>
        </p:nvSpPr>
        <p:spPr bwMode="auto">
          <a:xfrm>
            <a:off x="6874929" y="5145400"/>
            <a:ext cx="3714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900" dirty="0">
                <a:hlinkClick r:id="rId4" tooltip="https://www.soccer24.co.zw/2017/11/27/makore-nominated-womens-player-year/"/>
              </a:rPr>
              <a:t>This Photo</a:t>
            </a:r>
            <a:r>
              <a:rPr lang="en-GB" altLang="en-US" sz="900" dirty="0"/>
              <a:t> by Unknown Author is licensed under </a:t>
            </a:r>
            <a:r>
              <a:rPr lang="en-GB" altLang="en-US" sz="900" dirty="0">
                <a:hlinkClick r:id="rId5" tooltip="https://creativecommons.org/licenses/by-nc-nd/3.0/"/>
              </a:rPr>
              <a:t>CC BY-NC-ND</a:t>
            </a:r>
            <a:endParaRPr lang="en-GB" altLang="en-US" sz="900" dirty="0"/>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115C7A36-B98F-0B42-A522-B17CACCFCDDB}"/>
              </a:ext>
            </a:extLst>
          </p:cNvPr>
          <p:cNvSpPr>
            <a:spLocks noGrp="1" noChangeArrowheads="1"/>
          </p:cNvSpPr>
          <p:nvPr>
            <p:ph type="title"/>
          </p:nvPr>
        </p:nvSpPr>
        <p:spPr>
          <a:xfrm>
            <a:off x="2152650" y="1"/>
            <a:ext cx="7886700" cy="1325563"/>
          </a:xfrm>
        </p:spPr>
        <p:txBody>
          <a:bodyPr>
            <a:normAutofit/>
          </a:bodyPr>
          <a:lstStyle/>
          <a:p>
            <a:pPr algn="ctr" eaLnBrk="1" hangingPunct="1"/>
            <a:r>
              <a:rPr lang="en-US" altLang="en-US" sz="4000" dirty="0">
                <a:solidFill>
                  <a:schemeClr val="bg1"/>
                </a:solidFill>
                <a:latin typeface="Franklin Gothic Book" panose="020B0503020102020204" pitchFamily="34" charset="0"/>
                <a:cs typeface="Arial" panose="020B0604020202020204" pitchFamily="34" charset="0"/>
              </a:rPr>
              <a:t>My research focus</a:t>
            </a:r>
          </a:p>
        </p:txBody>
      </p:sp>
      <p:sp>
        <p:nvSpPr>
          <p:cNvPr id="84994" name="Content Placeholder 2">
            <a:extLst>
              <a:ext uri="{FF2B5EF4-FFF2-40B4-BE49-F238E27FC236}">
                <a16:creationId xmlns:a16="http://schemas.microsoft.com/office/drawing/2014/main" id="{A8E6972C-D7E4-204C-9BF9-B5185420584A}"/>
              </a:ext>
            </a:extLst>
          </p:cNvPr>
          <p:cNvSpPr>
            <a:spLocks noGrp="1" noChangeArrowheads="1"/>
          </p:cNvSpPr>
          <p:nvPr>
            <p:ph sz="half" idx="1"/>
          </p:nvPr>
        </p:nvSpPr>
        <p:spPr>
          <a:xfrm>
            <a:off x="464695" y="1708976"/>
            <a:ext cx="6490143" cy="2796628"/>
          </a:xfrm>
        </p:spPr>
        <p:txBody>
          <a:bodyPr/>
          <a:lstStyle/>
          <a:p>
            <a:pPr marL="0" indent="0" algn="ctr">
              <a:buNone/>
            </a:pPr>
            <a:r>
              <a:rPr lang="en-US" altLang="en-US" sz="3200" dirty="0">
                <a:solidFill>
                  <a:schemeClr val="bg1"/>
                </a:solidFill>
                <a:latin typeface="Franklin Gothic Book" panose="020B0503020102020204" pitchFamily="34" charset="0"/>
                <a:cs typeface="Arial" panose="020B0604020202020204" pitchFamily="34" charset="0"/>
              </a:rPr>
              <a:t>[to] understand how one person is able to exercise and abuse power over another person, which is key to understanding the mobilization of potential irregular migrants</a:t>
            </a:r>
            <a:r>
              <a:rPr lang="en-GB" altLang="en-US" sz="3200" dirty="0">
                <a:solidFill>
                  <a:schemeClr val="bg1"/>
                </a:solidFill>
                <a:latin typeface="Franklin Gothic Book" panose="020B0503020102020204" pitchFamily="34" charset="0"/>
                <a:cs typeface="Arial" panose="020B0604020202020204" pitchFamily="34" charset="0"/>
              </a:rPr>
              <a:t> </a:t>
            </a:r>
            <a:endParaRPr lang="en-US" altLang="en-US" sz="3200" dirty="0">
              <a:solidFill>
                <a:schemeClr val="bg1"/>
              </a:solidFill>
              <a:latin typeface="Franklin Gothic Book" panose="020B0503020102020204" pitchFamily="34" charset="0"/>
              <a:cs typeface="Arial" panose="020B0604020202020204" pitchFamily="34" charset="0"/>
            </a:endParaRPr>
          </a:p>
        </p:txBody>
      </p:sp>
      <p:pic>
        <p:nvPicPr>
          <p:cNvPr id="84995" name="Content Placeholder 4">
            <a:extLst>
              <a:ext uri="{FF2B5EF4-FFF2-40B4-BE49-F238E27FC236}">
                <a16:creationId xmlns:a16="http://schemas.microsoft.com/office/drawing/2014/main" id="{B404BEE3-9604-E54A-926E-7DDD9CE65C99}"/>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l="-1982" r="-1982"/>
          <a:stretch>
            <a:fillRect/>
          </a:stretch>
        </p:blipFill>
        <p:spPr>
          <a:xfrm>
            <a:off x="7429266" y="1552640"/>
            <a:ext cx="3821121" cy="4281357"/>
          </a:xfrm>
        </p:spPr>
      </p:pic>
      <p:sp>
        <p:nvSpPr>
          <p:cNvPr id="84996" name="TextBox 5">
            <a:extLst>
              <a:ext uri="{FF2B5EF4-FFF2-40B4-BE49-F238E27FC236}">
                <a16:creationId xmlns:a16="http://schemas.microsoft.com/office/drawing/2014/main" id="{7F7E58BE-7A72-CA44-BE5F-C5BD8A2B2216}"/>
              </a:ext>
            </a:extLst>
          </p:cNvPr>
          <p:cNvSpPr txBox="1">
            <a:spLocks noChangeArrowheads="1"/>
          </p:cNvSpPr>
          <p:nvPr/>
        </p:nvSpPr>
        <p:spPr bwMode="auto">
          <a:xfrm>
            <a:off x="7926157" y="5833997"/>
            <a:ext cx="2827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dirty="0">
                <a:solidFill>
                  <a:schemeClr val="bg1"/>
                </a:solidFill>
                <a:latin typeface="Franklin Gothic Book" panose="020B0503020102020204" pitchFamily="34" charset="0"/>
              </a:rPr>
              <a:t>Prof Bridget Anderson</a:t>
            </a:r>
          </a:p>
        </p:txBody>
      </p:sp>
      <p:sp>
        <p:nvSpPr>
          <p:cNvPr id="2" name="Rectangular Callout 1">
            <a:extLst>
              <a:ext uri="{FF2B5EF4-FFF2-40B4-BE49-F238E27FC236}">
                <a16:creationId xmlns:a16="http://schemas.microsoft.com/office/drawing/2014/main" id="{6310F51C-F2F6-EB43-B5F6-8D39D48B925E}"/>
              </a:ext>
            </a:extLst>
          </p:cNvPr>
          <p:cNvSpPr/>
          <p:nvPr/>
        </p:nvSpPr>
        <p:spPr>
          <a:xfrm>
            <a:off x="464695" y="1552641"/>
            <a:ext cx="6490143" cy="2614626"/>
          </a:xfrm>
          <a:prstGeom prst="wedgeRectCallout">
            <a:avLst>
              <a:gd name="adj1" fmla="val 70856"/>
              <a:gd name="adj2" fmla="val 4795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030A0"/>
              </a:solidFill>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CE86ED49-C2B4-4BA5-8A5B-51D5DB6D04A9}"/>
              </a:ext>
            </a:extLst>
          </p:cNvPr>
          <p:cNvSpPr>
            <a:spLocks noGrp="1"/>
          </p:cNvSpPr>
          <p:nvPr>
            <p:ph type="title"/>
          </p:nvPr>
        </p:nvSpPr>
        <p:spPr>
          <a:xfrm>
            <a:off x="2146300" y="1"/>
            <a:ext cx="7886700" cy="1325563"/>
          </a:xfrm>
        </p:spPr>
        <p:txBody>
          <a:bodyPr/>
          <a:lstStyle/>
          <a:p>
            <a:pPr algn="ctr" eaLnBrk="1" hangingPunct="1"/>
            <a:r>
              <a:rPr lang="en-US" altLang="en-US" sz="3600" dirty="0">
                <a:solidFill>
                  <a:schemeClr val="bg1"/>
                </a:solidFill>
                <a:latin typeface="Franklin Gothic Book" panose="020B0503020102020204" pitchFamily="34" charset="0"/>
                <a:cs typeface="Arial" panose="020B0604020202020204" pitchFamily="34" charset="0"/>
              </a:rPr>
              <a:t>Researching football trafficking</a:t>
            </a:r>
          </a:p>
        </p:txBody>
      </p:sp>
      <p:pic>
        <p:nvPicPr>
          <p:cNvPr id="44034" name="Content Placeholder 5">
            <a:extLst>
              <a:ext uri="{FF2B5EF4-FFF2-40B4-BE49-F238E27FC236}">
                <a16:creationId xmlns:a16="http://schemas.microsoft.com/office/drawing/2014/main" id="{CA921E67-A2A5-491A-9C65-30A0587728D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t="-586" b="-1637"/>
          <a:stretch>
            <a:fillRect/>
          </a:stretch>
        </p:blipFill>
        <p:spPr>
          <a:xfrm>
            <a:off x="2011681" y="1199570"/>
            <a:ext cx="4077970" cy="3125763"/>
          </a:xfrm>
        </p:spPr>
      </p:pic>
      <p:pic>
        <p:nvPicPr>
          <p:cNvPr id="44035" name="Content Placeholder 6">
            <a:extLst>
              <a:ext uri="{FF2B5EF4-FFF2-40B4-BE49-F238E27FC236}">
                <a16:creationId xmlns:a16="http://schemas.microsoft.com/office/drawing/2014/main" id="{D424FC0C-3CA0-4B6A-BD8F-421B2065099F}"/>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l="-1476" r="-1108"/>
          <a:stretch>
            <a:fillRect/>
          </a:stretch>
        </p:blipFill>
        <p:spPr>
          <a:xfrm>
            <a:off x="7732712" y="1160834"/>
            <a:ext cx="2608263" cy="4525963"/>
          </a:xfrm>
        </p:spPr>
      </p:pic>
      <p:pic>
        <p:nvPicPr>
          <p:cNvPr id="44036" name="Picture 7">
            <a:extLst>
              <a:ext uri="{FF2B5EF4-FFF2-40B4-BE49-F238E27FC236}">
                <a16:creationId xmlns:a16="http://schemas.microsoft.com/office/drawing/2014/main" id="{B3641BD8-6A73-4968-95BA-6991CB6F86D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1380" y="5150940"/>
            <a:ext cx="1851373" cy="154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8">
            <a:extLst>
              <a:ext uri="{FF2B5EF4-FFF2-40B4-BE49-F238E27FC236}">
                <a16:creationId xmlns:a16="http://schemas.microsoft.com/office/drawing/2014/main" id="{AD202C49-080B-4AD5-9FE7-DFF31B544344}"/>
              </a:ext>
            </a:extLst>
          </p:cNvPr>
          <p:cNvSpPr txBox="1">
            <a:spLocks noChangeArrowheads="1"/>
          </p:cNvSpPr>
          <p:nvPr/>
        </p:nvSpPr>
        <p:spPr bwMode="auto">
          <a:xfrm>
            <a:off x="3248905" y="4232940"/>
            <a:ext cx="236608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Franklin Gothic Book" panose="020B0503020102020204" pitchFamily="34" charset="0"/>
              </a:rPr>
              <a:t>Ghana, Accra</a:t>
            </a:r>
          </a:p>
        </p:txBody>
      </p:sp>
      <p:sp>
        <p:nvSpPr>
          <p:cNvPr id="44038" name="TextBox 9">
            <a:extLst>
              <a:ext uri="{FF2B5EF4-FFF2-40B4-BE49-F238E27FC236}">
                <a16:creationId xmlns:a16="http://schemas.microsoft.com/office/drawing/2014/main" id="{8ACA7FC4-314C-496E-B072-A772CE82E4D9}"/>
              </a:ext>
            </a:extLst>
          </p:cNvPr>
          <p:cNvSpPr txBox="1">
            <a:spLocks noChangeArrowheads="1"/>
          </p:cNvSpPr>
          <p:nvPr/>
        </p:nvSpPr>
        <p:spPr bwMode="auto">
          <a:xfrm>
            <a:off x="7716995" y="5697166"/>
            <a:ext cx="2608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bg1"/>
                </a:solidFill>
              </a:rPr>
              <a:t>France, Paris</a:t>
            </a:r>
          </a:p>
        </p:txBody>
      </p:sp>
      <p:pic>
        <p:nvPicPr>
          <p:cNvPr id="44039" name="Picture 5">
            <a:extLst>
              <a:ext uri="{FF2B5EF4-FFF2-40B4-BE49-F238E27FC236}">
                <a16:creationId xmlns:a16="http://schemas.microsoft.com/office/drawing/2014/main" id="{68D74FB8-3493-46A4-834B-3331ECCB5C9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b="24294"/>
          <a:stretch>
            <a:fillRect/>
          </a:stretch>
        </p:blipFill>
        <p:spPr bwMode="auto">
          <a:xfrm rot="20645349">
            <a:off x="2894236" y="5098010"/>
            <a:ext cx="2674938"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9BA59835-DF14-488A-BF1B-9DDED88076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0658" y="5082042"/>
            <a:ext cx="1622286" cy="1618006"/>
          </a:xfrm>
          <a:prstGeom prst="rect">
            <a:avLst/>
          </a:prstGeom>
        </p:spPr>
      </p:pic>
    </p:spTree>
    <p:extLst>
      <p:ext uri="{BB962C8B-B14F-4D97-AF65-F5344CB8AC3E}">
        <p14:creationId xmlns:p14="http://schemas.microsoft.com/office/powerpoint/2010/main" val="104978805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550A-AD85-0919-7C9F-1172F8DAFE26}"/>
              </a:ext>
            </a:extLst>
          </p:cNvPr>
          <p:cNvSpPr>
            <a:spLocks noGrp="1"/>
          </p:cNvSpPr>
          <p:nvPr>
            <p:ph type="title"/>
          </p:nvPr>
        </p:nvSpPr>
        <p:spPr>
          <a:xfrm>
            <a:off x="838200" y="0"/>
            <a:ext cx="10515600" cy="1325563"/>
          </a:xfrm>
        </p:spPr>
        <p:txBody>
          <a:bodyPr>
            <a:normAutofit/>
          </a:bodyPr>
          <a:lstStyle/>
          <a:p>
            <a:pPr algn="ctr"/>
            <a:r>
              <a:rPr lang="en-US" sz="4000" dirty="0">
                <a:solidFill>
                  <a:schemeClr val="bg1"/>
                </a:solidFill>
                <a:latin typeface="Franklin Gothic Book" panose="020B0503020102020204" pitchFamily="34" charset="0"/>
              </a:rPr>
              <a:t>Community of practice</a:t>
            </a:r>
          </a:p>
        </p:txBody>
      </p:sp>
      <p:pic>
        <p:nvPicPr>
          <p:cNvPr id="5" name="Content Placeholder 4" descr="A close-up of a text&#10;&#10;Description automatically generated">
            <a:extLst>
              <a:ext uri="{FF2B5EF4-FFF2-40B4-BE49-F238E27FC236}">
                <a16:creationId xmlns:a16="http://schemas.microsoft.com/office/drawing/2014/main" id="{8E158E6E-5DBE-E63E-973C-AAC7FEEBD00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5142" y="4373525"/>
            <a:ext cx="8178338" cy="2317823"/>
          </a:xfrm>
        </p:spPr>
      </p:pic>
      <p:pic>
        <p:nvPicPr>
          <p:cNvPr id="7" name="Picture 6" descr="A group of men standing in a row&#10;&#10;Description automatically generated">
            <a:extLst>
              <a:ext uri="{FF2B5EF4-FFF2-40B4-BE49-F238E27FC236}">
                <a16:creationId xmlns:a16="http://schemas.microsoft.com/office/drawing/2014/main" id="{04FF746E-963D-1BC4-316D-5F4DF7105F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1093" y="1237544"/>
            <a:ext cx="3884290" cy="4241335"/>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7DE227EF-43B5-659F-59EE-C29DEF54C4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146" y="2654623"/>
            <a:ext cx="4826120" cy="1113720"/>
          </a:xfrm>
          <a:prstGeom prst="rect">
            <a:avLst/>
          </a:prstGeom>
        </p:spPr>
      </p:pic>
      <p:pic>
        <p:nvPicPr>
          <p:cNvPr id="13" name="Picture 12" descr="A close up of a logo&#10;&#10;Description automatically generated">
            <a:extLst>
              <a:ext uri="{FF2B5EF4-FFF2-40B4-BE49-F238E27FC236}">
                <a16:creationId xmlns:a16="http://schemas.microsoft.com/office/drawing/2014/main" id="{23085AEB-2213-A78A-9CC8-88B828EC8B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4664" y="1064715"/>
            <a:ext cx="6961031" cy="1065673"/>
          </a:xfrm>
          <a:prstGeom prst="rect">
            <a:avLst/>
          </a:prstGeom>
        </p:spPr>
      </p:pic>
      <p:pic>
        <p:nvPicPr>
          <p:cNvPr id="15" name="Picture 14" descr="A child in a football uniform&#10;&#10;Description automatically generated">
            <a:extLst>
              <a:ext uri="{FF2B5EF4-FFF2-40B4-BE49-F238E27FC236}">
                <a16:creationId xmlns:a16="http://schemas.microsoft.com/office/drawing/2014/main" id="{FA0F8623-AA56-1AF2-9D6A-0A51B4B8486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93480" y="1237544"/>
            <a:ext cx="3328096" cy="4710830"/>
          </a:xfrm>
          <a:prstGeom prst="rect">
            <a:avLst/>
          </a:prstGeom>
        </p:spPr>
      </p:pic>
    </p:spTree>
    <p:extLst>
      <p:ext uri="{BB962C8B-B14F-4D97-AF65-F5344CB8AC3E}">
        <p14:creationId xmlns:p14="http://schemas.microsoft.com/office/powerpoint/2010/main" val="321494624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5">
            <a:extLst>
              <a:ext uri="{FF2B5EF4-FFF2-40B4-BE49-F238E27FC236}">
                <a16:creationId xmlns:a16="http://schemas.microsoft.com/office/drawing/2014/main" id="{BE1A3E6F-3723-124D-8DBE-00CB60014141}"/>
              </a:ext>
            </a:extLst>
          </p:cNvPr>
          <p:cNvSpPr>
            <a:spLocks noGrp="1"/>
          </p:cNvSpPr>
          <p:nvPr>
            <p:ph type="title"/>
          </p:nvPr>
        </p:nvSpPr>
        <p:spPr>
          <a:xfrm>
            <a:off x="2152650" y="1"/>
            <a:ext cx="7886700" cy="993775"/>
          </a:xfrm>
        </p:spPr>
        <p:txBody>
          <a:bodyPr rtlCol="0">
            <a:normAutofit/>
          </a:bodyPr>
          <a:lstStyle/>
          <a:p>
            <a:pPr algn="ctr" fontAlgn="auto">
              <a:spcAft>
                <a:spcPts val="0"/>
              </a:spcAft>
              <a:defRPr/>
            </a:pPr>
            <a:r>
              <a:rPr lang="en-US" altLang="en-US" sz="3600" dirty="0">
                <a:solidFill>
                  <a:schemeClr val="bg1"/>
                </a:solidFill>
                <a:latin typeface="Franklin Gothic Book" panose="020B0503020102020204" pitchFamily="34" charset="0"/>
                <a:cs typeface="Arial" panose="020B0604020202020204" pitchFamily="34" charset="0"/>
              </a:rPr>
              <a:t>Some outputs…</a:t>
            </a:r>
          </a:p>
        </p:txBody>
      </p:sp>
      <p:pic>
        <p:nvPicPr>
          <p:cNvPr id="103426" name="Picture 6" descr="Screen Shot 2016-07-18 at 23.41.02.png">
            <a:extLst>
              <a:ext uri="{FF2B5EF4-FFF2-40B4-BE49-F238E27FC236}">
                <a16:creationId xmlns:a16="http://schemas.microsoft.com/office/drawing/2014/main" id="{42E4CEEB-0505-1242-9F04-F41CEAD2C12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4057" y="1122190"/>
            <a:ext cx="5421520" cy="2490372"/>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Text, letter&#10;&#10;Description automatically generated">
            <a:extLst>
              <a:ext uri="{FF2B5EF4-FFF2-40B4-BE49-F238E27FC236}">
                <a16:creationId xmlns:a16="http://schemas.microsoft.com/office/drawing/2014/main" id="{A42C3375-FCD4-2B4B-9BCA-D8DB4583EB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7442" y="4217292"/>
            <a:ext cx="5894751" cy="2351032"/>
          </a:xfrm>
          <a:prstGeom prst="rect">
            <a:avLst/>
          </a:prstGeom>
          <a:ln>
            <a:solidFill>
              <a:srgbClr val="92D050"/>
            </a:solidFill>
          </a:ln>
        </p:spPr>
      </p:pic>
      <p:pic>
        <p:nvPicPr>
          <p:cNvPr id="5" name="Content Placeholder 3" descr="Screen Shot 2015-11-29 at 22.56.52.png">
            <a:extLst>
              <a:ext uri="{FF2B5EF4-FFF2-40B4-BE49-F238E27FC236}">
                <a16:creationId xmlns:a16="http://schemas.microsoft.com/office/drawing/2014/main" id="{A74EF2C9-77CE-DE47-B45D-B7D3AC15242D}"/>
              </a:ext>
            </a:extLst>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6623039" y="883640"/>
            <a:ext cx="5421519" cy="2602270"/>
          </a:xfrm>
        </p:spPr>
      </p:pic>
      <p:pic>
        <p:nvPicPr>
          <p:cNvPr id="6" name="Picture 2">
            <a:extLst>
              <a:ext uri="{FF2B5EF4-FFF2-40B4-BE49-F238E27FC236}">
                <a16:creationId xmlns:a16="http://schemas.microsoft.com/office/drawing/2014/main" id="{F602ACF4-962A-CF4F-92D0-FA39BD8BD5A9}"/>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183900" y="3850054"/>
            <a:ext cx="5860658" cy="220038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9D3BBD-3D2B-1346-8404-BBC2442C4CAC}"/>
              </a:ext>
            </a:extLst>
          </p:cNvPr>
          <p:cNvSpPr>
            <a:spLocks noGrp="1"/>
          </p:cNvSpPr>
          <p:nvPr>
            <p:ph type="title"/>
          </p:nvPr>
        </p:nvSpPr>
        <p:spPr/>
        <p:txBody>
          <a:bodyPr/>
          <a:lstStyle/>
          <a:p>
            <a:r>
              <a:rPr lang="en-GB" altLang="en-US" dirty="0">
                <a:solidFill>
                  <a:schemeClr val="bg1"/>
                </a:solidFill>
                <a:latin typeface="Franklin Gothic Book" panose="020B0503020102020204" pitchFamily="34" charset="0"/>
                <a:cs typeface="Arial" panose="020B0604020202020204" pitchFamily="34" charset="0"/>
              </a:rPr>
              <a:t>5. Summary</a:t>
            </a:r>
            <a:endParaRPr lang="en-US" dirty="0">
              <a:solidFill>
                <a:schemeClr val="bg1"/>
              </a:solidFill>
            </a:endParaRPr>
          </a:p>
        </p:txBody>
      </p:sp>
    </p:spTree>
    <p:extLst>
      <p:ext uri="{BB962C8B-B14F-4D97-AF65-F5344CB8AC3E}">
        <p14:creationId xmlns:p14="http://schemas.microsoft.com/office/powerpoint/2010/main" val="18661622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1E2593-6851-6C1B-9C4A-B483396A630D}"/>
              </a:ext>
            </a:extLst>
          </p:cNvPr>
          <p:cNvSpPr>
            <a:spLocks noGrp="1"/>
          </p:cNvSpPr>
          <p:nvPr>
            <p:ph idx="1"/>
          </p:nvPr>
        </p:nvSpPr>
        <p:spPr>
          <a:xfrm>
            <a:off x="533746" y="1147156"/>
            <a:ext cx="11124507" cy="4883727"/>
          </a:xfrm>
        </p:spPr>
        <p:txBody>
          <a:bodyPr>
            <a:normAutofit/>
          </a:bodyPr>
          <a:lstStyle/>
          <a:p>
            <a:pPr marL="514350" indent="-514350">
              <a:buFont typeface="+mj-lt"/>
              <a:buAutoNum type="arabicPeriod"/>
            </a:pPr>
            <a:r>
              <a:rPr lang="en-US" sz="3200" dirty="0">
                <a:solidFill>
                  <a:schemeClr val="bg1"/>
                </a:solidFill>
                <a:latin typeface="Franklin Gothic Book" panose="020B0503020102020204" pitchFamily="34" charset="0"/>
              </a:rPr>
              <a:t>Applied key geographical frameworks and approaches to understand a real-world issue</a:t>
            </a:r>
          </a:p>
          <a:p>
            <a:pPr marL="514350" indent="-514350">
              <a:buFont typeface="+mj-lt"/>
              <a:buAutoNum type="arabicPeriod"/>
            </a:pPr>
            <a:endParaRPr lang="en-US" sz="3200" dirty="0">
              <a:solidFill>
                <a:schemeClr val="bg1"/>
              </a:solidFill>
              <a:latin typeface="Franklin Gothic Book" panose="020B0503020102020204" pitchFamily="34" charset="0"/>
            </a:endParaRPr>
          </a:p>
          <a:p>
            <a:pPr marL="514350" indent="-514350">
              <a:buFont typeface="+mj-lt"/>
              <a:buAutoNum type="arabicPeriod"/>
            </a:pPr>
            <a:r>
              <a:rPr lang="en-GB" sz="3200" b="0" i="0" u="none" strike="noStrike" dirty="0">
                <a:solidFill>
                  <a:schemeClr val="bg1"/>
                </a:solidFill>
                <a:effectLst/>
                <a:latin typeface="Franklin Gothic Book" panose="020B0503020102020204" pitchFamily="34" charset="0"/>
              </a:rPr>
              <a:t>Developed your ability to work with a range of theoretical framework</a:t>
            </a:r>
          </a:p>
          <a:p>
            <a:pPr marL="514350" indent="-514350">
              <a:buFont typeface="+mj-lt"/>
              <a:buAutoNum type="arabicPeriod"/>
            </a:pPr>
            <a:endParaRPr lang="en-GB" sz="3200" dirty="0">
              <a:solidFill>
                <a:schemeClr val="bg1"/>
              </a:solidFill>
              <a:latin typeface="Franklin Gothic Book" panose="020B0503020102020204" pitchFamily="34" charset="0"/>
            </a:endParaRPr>
          </a:p>
          <a:p>
            <a:pPr marL="514350" indent="-514350">
              <a:buFont typeface="+mj-lt"/>
              <a:buAutoNum type="arabicPeriod"/>
            </a:pPr>
            <a:r>
              <a:rPr lang="en-GB" sz="3200" b="0" i="0" u="none" strike="noStrike" dirty="0">
                <a:solidFill>
                  <a:schemeClr val="bg1"/>
                </a:solidFill>
                <a:effectLst/>
                <a:latin typeface="Franklin Gothic Book" panose="020B0503020102020204" pitchFamily="34" charset="0"/>
              </a:rPr>
              <a:t>Worked collaboratively with team members</a:t>
            </a:r>
            <a:endParaRPr lang="en-US" sz="3200" dirty="0">
              <a:solidFill>
                <a:schemeClr val="bg1"/>
              </a:solidFill>
              <a:latin typeface="Franklin Gothic Book" panose="020B0503020102020204" pitchFamily="34" charset="0"/>
            </a:endParaRPr>
          </a:p>
          <a:p>
            <a:pPr marL="514350" indent="-514350">
              <a:buFont typeface="+mj-lt"/>
              <a:buAutoNum type="arabicPeriod"/>
            </a:pPr>
            <a:endParaRPr lang="en-US" sz="3200" dirty="0">
              <a:solidFill>
                <a:schemeClr val="bg1"/>
              </a:solidFill>
              <a:latin typeface="Franklin Gothic Book" panose="020B0503020102020204" pitchFamily="34" charset="0"/>
            </a:endParaRPr>
          </a:p>
          <a:p>
            <a:pPr marL="514350" indent="-514350">
              <a:buFont typeface="+mj-lt"/>
              <a:buAutoNum type="arabicPeriod"/>
            </a:pPr>
            <a:r>
              <a:rPr lang="en-US" sz="3200" dirty="0">
                <a:solidFill>
                  <a:schemeClr val="bg1"/>
                </a:solidFill>
                <a:latin typeface="Franklin Gothic Book" panose="020B0503020102020204" pitchFamily="34" charset="0"/>
              </a:rPr>
              <a:t>Prepared for Week 8 with Nina</a:t>
            </a:r>
          </a:p>
          <a:p>
            <a:endParaRPr lang="en-US" dirty="0">
              <a:solidFill>
                <a:schemeClr val="bg1"/>
              </a:solidFill>
              <a:latin typeface="Franklin Gothic Book" panose="020B0503020102020204" pitchFamily="34" charset="0"/>
            </a:endParaRPr>
          </a:p>
        </p:txBody>
      </p:sp>
      <p:sp>
        <p:nvSpPr>
          <p:cNvPr id="6" name="Title 1">
            <a:extLst>
              <a:ext uri="{FF2B5EF4-FFF2-40B4-BE49-F238E27FC236}">
                <a16:creationId xmlns:a16="http://schemas.microsoft.com/office/drawing/2014/main" id="{DD7E8332-12E6-9DF9-FD5F-C079A465B88E}"/>
              </a:ext>
            </a:extLst>
          </p:cNvPr>
          <p:cNvSpPr>
            <a:spLocks noGrp="1"/>
          </p:cNvSpPr>
          <p:nvPr>
            <p:ph type="title"/>
          </p:nvPr>
        </p:nvSpPr>
        <p:spPr>
          <a:xfrm>
            <a:off x="2095500" y="0"/>
            <a:ext cx="7886700" cy="990600"/>
          </a:xfrm>
        </p:spPr>
        <p:txBody>
          <a:bodyPr rtlCol="0">
            <a:normAutofit/>
          </a:bodyPr>
          <a:lstStyle/>
          <a:p>
            <a:pPr algn="ctr" fontAlgn="auto">
              <a:spcAft>
                <a:spcPts val="0"/>
              </a:spcAft>
              <a:defRPr/>
            </a:pPr>
            <a:r>
              <a:rPr lang="en-GB" altLang="en-US" sz="3600" dirty="0">
                <a:solidFill>
                  <a:schemeClr val="bg1"/>
                </a:solidFill>
                <a:latin typeface="Franklin Gothic Book" panose="020B0503020102020204" pitchFamily="34" charset="0"/>
              </a:rPr>
              <a:t>Session outcomes</a:t>
            </a:r>
          </a:p>
        </p:txBody>
      </p:sp>
    </p:spTree>
    <p:extLst>
      <p:ext uri="{BB962C8B-B14F-4D97-AF65-F5344CB8AC3E}">
        <p14:creationId xmlns:p14="http://schemas.microsoft.com/office/powerpoint/2010/main" val="42386553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C34F8-3CD3-46AC-926C-9283A4DB667A}"/>
              </a:ext>
            </a:extLst>
          </p:cNvPr>
          <p:cNvSpPr>
            <a:spLocks noGrp="1"/>
          </p:cNvSpPr>
          <p:nvPr>
            <p:ph type="title"/>
          </p:nvPr>
        </p:nvSpPr>
        <p:spPr/>
        <p:txBody>
          <a:bodyPr rtlCol="0">
            <a:normAutofit/>
          </a:bodyPr>
          <a:lstStyle/>
          <a:p>
            <a:pPr>
              <a:defRPr/>
            </a:pPr>
            <a:r>
              <a:rPr lang="en-GB" sz="6600" dirty="0">
                <a:solidFill>
                  <a:schemeClr val="bg1"/>
                </a:solidFill>
                <a:latin typeface="Franklin Gothic Book" panose="020B0503020102020204" pitchFamily="34" charset="0"/>
                <a:cs typeface="Arial" panose="020B0604020202020204" pitchFamily="34" charset="0"/>
              </a:rPr>
              <a:t>1. Football trafficking</a:t>
            </a:r>
          </a:p>
        </p:txBody>
      </p:sp>
    </p:spTree>
    <p:extLst>
      <p:ext uri="{BB962C8B-B14F-4D97-AF65-F5344CB8AC3E}">
        <p14:creationId xmlns:p14="http://schemas.microsoft.com/office/powerpoint/2010/main" val="157286257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8" descr="Screen Shot 2016-07-18 at 22.36.12.png">
            <a:extLst>
              <a:ext uri="{FF2B5EF4-FFF2-40B4-BE49-F238E27FC236}">
                <a16:creationId xmlns:a16="http://schemas.microsoft.com/office/drawing/2014/main" id="{37F16210-D6D9-4060-BFE7-46C1BF77947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784350" y="293469"/>
            <a:ext cx="8618538" cy="2037432"/>
          </a:xfrm>
          <a:ln>
            <a:solidFill>
              <a:schemeClr val="bg1"/>
            </a:solidFill>
            <a:miter lim="800000"/>
            <a:headEnd/>
            <a:tailEnd/>
          </a:ln>
        </p:spPr>
      </p:pic>
      <p:pic>
        <p:nvPicPr>
          <p:cNvPr id="2" name="Picture 1">
            <a:extLst>
              <a:ext uri="{FF2B5EF4-FFF2-40B4-BE49-F238E27FC236}">
                <a16:creationId xmlns:a16="http://schemas.microsoft.com/office/drawing/2014/main" id="{2C6349B6-FBCB-42A7-A28D-A282654CB6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9672" y="2473000"/>
            <a:ext cx="5257428" cy="1755787"/>
          </a:xfrm>
          <a:prstGeom prst="rect">
            <a:avLst/>
          </a:prstGeom>
          <a:ln>
            <a:solidFill>
              <a:schemeClr val="bg1"/>
            </a:solidFill>
          </a:ln>
        </p:spPr>
      </p:pic>
      <p:pic>
        <p:nvPicPr>
          <p:cNvPr id="20483" name="Content Placeholder 3" descr="Screen Shot 2016-07-18 at 22.39.56.png">
            <a:extLst>
              <a:ext uri="{FF2B5EF4-FFF2-40B4-BE49-F238E27FC236}">
                <a16:creationId xmlns:a16="http://schemas.microsoft.com/office/drawing/2014/main" id="{34FB5653-E3BD-4466-8F1A-E5D49D4C67C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753" y="4370886"/>
            <a:ext cx="4541838" cy="2247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482" name="Content Placeholder 11" descr="Screen Shot 2015-11-16 at 21.19.47.png">
            <a:extLst>
              <a:ext uri="{FF2B5EF4-FFF2-40B4-BE49-F238E27FC236}">
                <a16:creationId xmlns:a16="http://schemas.microsoft.com/office/drawing/2014/main" id="{D1A44001-06BF-49E9-B8A2-2756D6EDD7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09920" y="4370886"/>
            <a:ext cx="3711575" cy="22907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066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73E469C1-B54E-4FB2-914A-E2F79E17EA35}"/>
              </a:ext>
            </a:extLst>
          </p:cNvPr>
          <p:cNvSpPr>
            <a:spLocks noGrp="1"/>
          </p:cNvSpPr>
          <p:nvPr>
            <p:ph type="title"/>
          </p:nvPr>
        </p:nvSpPr>
        <p:spPr>
          <a:xfrm>
            <a:off x="2085508" y="1"/>
            <a:ext cx="7886700" cy="1188720"/>
          </a:xfrm>
        </p:spPr>
        <p:txBody>
          <a:bodyPr>
            <a:normAutofit/>
          </a:bodyPr>
          <a:lstStyle/>
          <a:p>
            <a:pPr algn="ctr" eaLnBrk="1" hangingPunct="1"/>
            <a:r>
              <a:rPr lang="en-US" altLang="en-US" sz="3600" dirty="0">
                <a:solidFill>
                  <a:schemeClr val="bg1"/>
                </a:solidFill>
                <a:latin typeface="Franklin Gothic Book" panose="020B0503020102020204" pitchFamily="34" charset="0"/>
                <a:cs typeface="Arial" panose="020B0604020202020204" pitchFamily="34" charset="0"/>
              </a:rPr>
              <a:t>Football Trafficking</a:t>
            </a:r>
          </a:p>
        </p:txBody>
      </p:sp>
      <p:sp>
        <p:nvSpPr>
          <p:cNvPr id="22530" name="Content Placeholder 2">
            <a:extLst>
              <a:ext uri="{FF2B5EF4-FFF2-40B4-BE49-F238E27FC236}">
                <a16:creationId xmlns:a16="http://schemas.microsoft.com/office/drawing/2014/main" id="{E8F768BE-B0CE-4897-99E6-64A146ED66D0}"/>
              </a:ext>
            </a:extLst>
          </p:cNvPr>
          <p:cNvSpPr>
            <a:spLocks noGrp="1"/>
          </p:cNvSpPr>
          <p:nvPr>
            <p:ph sz="half" idx="1"/>
          </p:nvPr>
        </p:nvSpPr>
        <p:spPr>
          <a:xfrm>
            <a:off x="334492" y="1860241"/>
            <a:ext cx="7453147" cy="3344218"/>
          </a:xfrm>
        </p:spPr>
        <p:txBody>
          <a:bodyPr>
            <a:normAutofit/>
          </a:bodyPr>
          <a:lstStyle/>
          <a:p>
            <a:pPr marL="0" indent="0" algn="ctr">
              <a:buNone/>
            </a:pPr>
            <a:r>
              <a:rPr lang="en-US" altLang="en-US" sz="3600" dirty="0">
                <a:solidFill>
                  <a:schemeClr val="bg1"/>
                </a:solidFill>
                <a:latin typeface="Franklin Gothic Book" panose="020B0503020102020204" pitchFamily="34" charset="0"/>
                <a:cs typeface="Arial" panose="020B0604020202020204" pitchFamily="34" charset="0"/>
              </a:rPr>
              <a:t>Human Trafficking </a:t>
            </a:r>
            <a:r>
              <a:rPr lang="en-US" altLang="en-US" sz="3600" b="1" dirty="0">
                <a:solidFill>
                  <a:srgbClr val="7030A0"/>
                </a:solidFill>
                <a:latin typeface="Franklin Gothic Book" panose="020B0503020102020204" pitchFamily="34" charset="0"/>
                <a:cs typeface="Arial" panose="020B0604020202020204" pitchFamily="34" charset="0"/>
              </a:rPr>
              <a:t>in</a:t>
            </a:r>
            <a:r>
              <a:rPr lang="en-US" altLang="en-US" sz="3600" dirty="0">
                <a:solidFill>
                  <a:schemeClr val="bg1"/>
                </a:solidFill>
                <a:latin typeface="Franklin Gothic Book" panose="020B0503020102020204" pitchFamily="34" charset="0"/>
                <a:cs typeface="Arial" panose="020B0604020202020204" pitchFamily="34" charset="0"/>
              </a:rPr>
              <a:t> football</a:t>
            </a:r>
          </a:p>
          <a:p>
            <a:pPr marL="0" indent="0" algn="ctr">
              <a:buNone/>
            </a:pPr>
            <a:r>
              <a:rPr lang="en-US" altLang="en-US" sz="3600" b="1" dirty="0">
                <a:solidFill>
                  <a:schemeClr val="bg1"/>
                </a:solidFill>
                <a:latin typeface="Franklin Gothic Book" panose="020B0503020102020204" pitchFamily="34" charset="0"/>
                <a:cs typeface="Arial" panose="020B0604020202020204" pitchFamily="34" charset="0"/>
              </a:rPr>
              <a:t>+</a:t>
            </a:r>
          </a:p>
          <a:p>
            <a:pPr marL="0" indent="0" algn="ctr">
              <a:buNone/>
            </a:pPr>
            <a:r>
              <a:rPr lang="en-US" altLang="en-US" sz="3600" dirty="0">
                <a:solidFill>
                  <a:schemeClr val="bg1"/>
                </a:solidFill>
                <a:latin typeface="Franklin Gothic Book" panose="020B0503020102020204" pitchFamily="34" charset="0"/>
                <a:cs typeface="Arial" panose="020B0604020202020204" pitchFamily="34" charset="0"/>
              </a:rPr>
              <a:t>Human Trafficking </a:t>
            </a:r>
            <a:r>
              <a:rPr lang="en-US" altLang="en-US" sz="3600" b="1" dirty="0">
                <a:solidFill>
                  <a:srgbClr val="7030A0"/>
                </a:solidFill>
                <a:latin typeface="Franklin Gothic Book" panose="020B0503020102020204" pitchFamily="34" charset="0"/>
                <a:cs typeface="Arial" panose="020B0604020202020204" pitchFamily="34" charset="0"/>
              </a:rPr>
              <a:t>through</a:t>
            </a:r>
            <a:r>
              <a:rPr lang="en-US" altLang="en-US" sz="3600" dirty="0">
                <a:solidFill>
                  <a:schemeClr val="bg1"/>
                </a:solidFill>
                <a:latin typeface="Franklin Gothic Book" panose="020B0503020102020204" pitchFamily="34" charset="0"/>
                <a:cs typeface="Arial" panose="020B0604020202020204" pitchFamily="34" charset="0"/>
              </a:rPr>
              <a:t> football</a:t>
            </a:r>
          </a:p>
          <a:p>
            <a:pPr marL="0" indent="0" algn="ctr">
              <a:buNone/>
            </a:pPr>
            <a:r>
              <a:rPr lang="en-US" altLang="en-US" sz="3600" dirty="0">
                <a:solidFill>
                  <a:schemeClr val="bg1"/>
                </a:solidFill>
                <a:latin typeface="Franklin Gothic Book" panose="020B0503020102020204" pitchFamily="34" charset="0"/>
                <a:cs typeface="Arial" panose="020B0604020202020204" pitchFamily="34" charset="0"/>
              </a:rPr>
              <a:t> </a:t>
            </a:r>
            <a:r>
              <a:rPr lang="en-US" altLang="en-US" sz="3600" b="1" dirty="0">
                <a:solidFill>
                  <a:schemeClr val="bg1"/>
                </a:solidFill>
                <a:latin typeface="Franklin Gothic Book" panose="020B0503020102020204" pitchFamily="34" charset="0"/>
                <a:cs typeface="Arial" panose="020B0604020202020204" pitchFamily="34" charset="0"/>
              </a:rPr>
              <a:t>=</a:t>
            </a:r>
          </a:p>
          <a:p>
            <a:pPr marL="0" indent="0" algn="ctr">
              <a:buNone/>
            </a:pPr>
            <a:r>
              <a:rPr lang="en-US" altLang="en-US" sz="3600" dirty="0">
                <a:solidFill>
                  <a:schemeClr val="bg1"/>
                </a:solidFill>
                <a:latin typeface="Franklin Gothic Book" panose="020B0503020102020204" pitchFamily="34" charset="0"/>
                <a:cs typeface="Arial" panose="020B0604020202020204" pitchFamily="34" charset="0"/>
              </a:rPr>
              <a:t>Football Trafficking</a:t>
            </a:r>
          </a:p>
        </p:txBody>
      </p:sp>
      <p:pic>
        <p:nvPicPr>
          <p:cNvPr id="22531" name="Content Placeholder 6">
            <a:extLst>
              <a:ext uri="{FF2B5EF4-FFF2-40B4-BE49-F238E27FC236}">
                <a16:creationId xmlns:a16="http://schemas.microsoft.com/office/drawing/2014/main" id="{632BC312-2BC9-434B-85D8-06A5B5EED52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r="-117"/>
          <a:stretch>
            <a:fillRect/>
          </a:stretch>
        </p:blipFill>
        <p:spPr>
          <a:xfrm>
            <a:off x="7960403" y="1639261"/>
            <a:ext cx="3305666" cy="3786179"/>
          </a:xfrm>
          <a:ln>
            <a:solidFill>
              <a:schemeClr val="bg1"/>
            </a:solidFill>
            <a:miter lim="800000"/>
            <a:headEnd/>
            <a:tailEnd/>
          </a:ln>
        </p:spPr>
      </p:pic>
      <p:sp>
        <p:nvSpPr>
          <p:cNvPr id="22532" name="TextBox 1">
            <a:extLst>
              <a:ext uri="{FF2B5EF4-FFF2-40B4-BE49-F238E27FC236}">
                <a16:creationId xmlns:a16="http://schemas.microsoft.com/office/drawing/2014/main" id="{AA0069A9-5D82-497C-AF34-C8E3910698FB}"/>
              </a:ext>
            </a:extLst>
          </p:cNvPr>
          <p:cNvSpPr txBox="1">
            <a:spLocks noChangeArrowheads="1"/>
          </p:cNvSpPr>
          <p:nvPr/>
        </p:nvSpPr>
        <p:spPr bwMode="auto">
          <a:xfrm>
            <a:off x="8584733" y="5675925"/>
            <a:ext cx="2012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chemeClr val="bg1"/>
                </a:solidFill>
                <a:ea typeface="MS PGothic" panose="020B0600070205080204" pitchFamily="34" charset="-128"/>
                <a:cs typeface="Arial" panose="020B0604020202020204" pitchFamily="34" charset="0"/>
              </a:rPr>
              <a:t>Dr Raffaele Poli</a:t>
            </a:r>
          </a:p>
        </p:txBody>
      </p:sp>
    </p:spTree>
    <p:extLst>
      <p:ext uri="{BB962C8B-B14F-4D97-AF65-F5344CB8AC3E}">
        <p14:creationId xmlns:p14="http://schemas.microsoft.com/office/powerpoint/2010/main" val="15145128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D11CD38-0C5F-4BE9-B83C-E73CFEBE4050}"/>
              </a:ext>
            </a:extLst>
          </p:cNvPr>
          <p:cNvSpPr>
            <a:spLocks noGrp="1"/>
          </p:cNvSpPr>
          <p:nvPr>
            <p:ph type="title"/>
          </p:nvPr>
        </p:nvSpPr>
        <p:spPr>
          <a:xfrm>
            <a:off x="2152650" y="121920"/>
            <a:ext cx="7886700" cy="649634"/>
          </a:xfrm>
        </p:spPr>
        <p:txBody>
          <a:bodyPr>
            <a:normAutofit/>
          </a:bodyPr>
          <a:lstStyle/>
          <a:p>
            <a:pPr algn="ctr"/>
            <a:r>
              <a:rPr lang="en-GB" sz="3600" dirty="0">
                <a:solidFill>
                  <a:schemeClr val="bg1"/>
                </a:solidFill>
                <a:latin typeface="Franklin Gothic Book" panose="020B0503020102020204" pitchFamily="34" charset="0"/>
                <a:cs typeface="Arial" panose="020B0604020202020204" pitchFamily="34" charset="0"/>
              </a:rPr>
              <a:t>Latin American contexts</a:t>
            </a:r>
          </a:p>
        </p:txBody>
      </p:sp>
      <p:pic>
        <p:nvPicPr>
          <p:cNvPr id="10" name="Content Placeholder 9">
            <a:extLst>
              <a:ext uri="{FF2B5EF4-FFF2-40B4-BE49-F238E27FC236}">
                <a16:creationId xmlns:a16="http://schemas.microsoft.com/office/drawing/2014/main" id="{B2F23988-55C8-476E-A0FE-A2D1B5C8521D}"/>
              </a:ext>
            </a:extLst>
          </p:cNvPr>
          <p:cNvPicPr>
            <a:picLocks noGrp="1" noChangeAspect="1"/>
          </p:cNvPicPr>
          <p:nvPr>
            <p:ph idx="1"/>
          </p:nvPr>
        </p:nvPicPr>
        <p:blipFill>
          <a:blip r:embed="rId3"/>
          <a:stretch>
            <a:fillRect/>
          </a:stretch>
        </p:blipFill>
        <p:spPr>
          <a:xfrm>
            <a:off x="742047" y="1444474"/>
            <a:ext cx="7305612" cy="4261607"/>
          </a:xfrm>
          <a:prstGeom prst="rect">
            <a:avLst/>
          </a:prstGeom>
          <a:ln>
            <a:solidFill>
              <a:schemeClr val="bg1"/>
            </a:solidFill>
          </a:ln>
        </p:spPr>
      </p:pic>
      <p:pic>
        <p:nvPicPr>
          <p:cNvPr id="12" name="Picture 11">
            <a:extLst>
              <a:ext uri="{FF2B5EF4-FFF2-40B4-BE49-F238E27FC236}">
                <a16:creationId xmlns:a16="http://schemas.microsoft.com/office/drawing/2014/main" id="{5A101056-8A12-4451-912B-A6D70A64A702}"/>
              </a:ext>
            </a:extLst>
          </p:cNvPr>
          <p:cNvPicPr>
            <a:picLocks noChangeAspect="1"/>
          </p:cNvPicPr>
          <p:nvPr/>
        </p:nvPicPr>
        <p:blipFill>
          <a:blip r:embed="rId4"/>
          <a:stretch>
            <a:fillRect/>
          </a:stretch>
        </p:blipFill>
        <p:spPr>
          <a:xfrm>
            <a:off x="8475318" y="1444473"/>
            <a:ext cx="2749424" cy="4261607"/>
          </a:xfrm>
          <a:prstGeom prst="rect">
            <a:avLst/>
          </a:prstGeom>
          <a:ln>
            <a:solidFill>
              <a:schemeClr val="bg1"/>
            </a:solidFill>
          </a:ln>
        </p:spPr>
      </p:pic>
    </p:spTree>
    <p:extLst>
      <p:ext uri="{BB962C8B-B14F-4D97-AF65-F5344CB8AC3E}">
        <p14:creationId xmlns:p14="http://schemas.microsoft.com/office/powerpoint/2010/main" val="22593909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B265A-4905-3BB9-5C5B-40174E00CD9C}"/>
              </a:ext>
            </a:extLst>
          </p:cNvPr>
          <p:cNvSpPr>
            <a:spLocks noGrp="1"/>
          </p:cNvSpPr>
          <p:nvPr>
            <p:ph type="title"/>
          </p:nvPr>
        </p:nvSpPr>
        <p:spPr>
          <a:xfrm>
            <a:off x="762000" y="51174"/>
            <a:ext cx="10515600" cy="918325"/>
          </a:xfrm>
        </p:spPr>
        <p:txBody>
          <a:bodyPr>
            <a:normAutofit/>
          </a:bodyPr>
          <a:lstStyle/>
          <a:p>
            <a:pPr algn="ctr"/>
            <a:r>
              <a:rPr lang="en-US" sz="4000" dirty="0">
                <a:solidFill>
                  <a:schemeClr val="bg1"/>
                </a:solidFill>
                <a:latin typeface="Franklin Gothic Book" panose="020B0503020102020204" pitchFamily="34" charset="0"/>
              </a:rPr>
              <a:t>Neo-colonialists?</a:t>
            </a:r>
          </a:p>
        </p:txBody>
      </p:sp>
      <p:sp>
        <p:nvSpPr>
          <p:cNvPr id="9" name="Content Placeholder 8">
            <a:extLst>
              <a:ext uri="{FF2B5EF4-FFF2-40B4-BE49-F238E27FC236}">
                <a16:creationId xmlns:a16="http://schemas.microsoft.com/office/drawing/2014/main" id="{163B7B4C-087A-9100-1A52-56683A9237ED}"/>
              </a:ext>
            </a:extLst>
          </p:cNvPr>
          <p:cNvSpPr>
            <a:spLocks noGrp="1"/>
          </p:cNvSpPr>
          <p:nvPr>
            <p:ph sz="half" idx="1"/>
          </p:nvPr>
        </p:nvSpPr>
        <p:spPr>
          <a:xfrm>
            <a:off x="455814" y="1675995"/>
            <a:ext cx="6098772" cy="4280054"/>
          </a:xfrm>
        </p:spPr>
        <p:txBody>
          <a:bodyPr>
            <a:normAutofit lnSpcReduction="10000"/>
          </a:bodyPr>
          <a:lstStyle/>
          <a:p>
            <a:pPr marL="0" indent="0">
              <a:buNone/>
            </a:pPr>
            <a:r>
              <a:rPr lang="en-GB" sz="3200" dirty="0">
                <a:solidFill>
                  <a:schemeClr val="bg1"/>
                </a:solidFill>
                <a:effectLst/>
                <a:latin typeface="Franklin Gothic Book" panose="020B0503020102020204" pitchFamily="34" charset="0"/>
              </a:rPr>
              <a:t>European clubs who had benefited most from the trade in African players had conducted themselves as </a:t>
            </a:r>
            <a:r>
              <a:rPr lang="en-GB" sz="3200" dirty="0">
                <a:solidFill>
                  <a:srgbClr val="7030A0"/>
                </a:solidFill>
                <a:effectLst/>
                <a:latin typeface="Franklin Gothic Book" panose="020B0503020102020204" pitchFamily="34" charset="0"/>
              </a:rPr>
              <a:t>“neo-colonialists who don’t give a damn about heritage and culture, but engage in social and economic rape by robbing the developing world of its best players”</a:t>
            </a:r>
            <a:r>
              <a:rPr lang="en-GB" sz="3200" dirty="0">
                <a:solidFill>
                  <a:schemeClr val="bg1"/>
                </a:solidFill>
                <a:effectLst/>
                <a:latin typeface="Franklin Gothic Book" panose="020B0503020102020204" pitchFamily="34" charset="0"/>
              </a:rPr>
              <a:t>(Blatter cited in Bradley, 2003). </a:t>
            </a:r>
            <a:endParaRPr lang="en-GB" sz="3200" dirty="0">
              <a:solidFill>
                <a:schemeClr val="bg1"/>
              </a:solidFill>
              <a:latin typeface="Franklin Gothic Book" panose="020B0503020102020204" pitchFamily="34" charset="0"/>
            </a:endParaRPr>
          </a:p>
          <a:p>
            <a:endParaRPr lang="en-US" dirty="0"/>
          </a:p>
        </p:txBody>
      </p:sp>
      <p:pic>
        <p:nvPicPr>
          <p:cNvPr id="14" name="Content Placeholder 13" descr="A person holding his head&#10;&#10;Description automatically generated">
            <a:extLst>
              <a:ext uri="{FF2B5EF4-FFF2-40B4-BE49-F238E27FC236}">
                <a16:creationId xmlns:a16="http://schemas.microsoft.com/office/drawing/2014/main" id="{C6185EE0-BF09-E370-1C5D-71676837571B}"/>
              </a:ext>
            </a:extLst>
          </p:cNvPr>
          <p:cNvPicPr>
            <a:picLocks noGrp="1" noChangeAspect="1"/>
          </p:cNvPicPr>
          <p:nvPr>
            <p:ph sz="half" idx="2"/>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554586" y="1675995"/>
            <a:ext cx="5181600" cy="3601212"/>
          </a:xfrm>
        </p:spPr>
      </p:pic>
      <p:sp>
        <p:nvSpPr>
          <p:cNvPr id="15" name="TextBox 14">
            <a:extLst>
              <a:ext uri="{FF2B5EF4-FFF2-40B4-BE49-F238E27FC236}">
                <a16:creationId xmlns:a16="http://schemas.microsoft.com/office/drawing/2014/main" id="{B2190C34-EE0E-D600-D336-154745D03ECF}"/>
              </a:ext>
            </a:extLst>
          </p:cNvPr>
          <p:cNvSpPr txBox="1"/>
          <p:nvPr/>
        </p:nvSpPr>
        <p:spPr>
          <a:xfrm>
            <a:off x="6554586" y="5426837"/>
            <a:ext cx="5181600" cy="230832"/>
          </a:xfrm>
          <a:prstGeom prst="rect">
            <a:avLst/>
          </a:prstGeom>
          <a:noFill/>
        </p:spPr>
        <p:txBody>
          <a:bodyPr wrap="square" rtlCol="0">
            <a:spAutoFit/>
          </a:bodyPr>
          <a:lstStyle/>
          <a:p>
            <a:pPr algn="ctr"/>
            <a:r>
              <a:rPr lang="en-US" sz="900">
                <a:hlinkClick r:id="rId4" tooltip="https://www.tasnimnews.com/en/news/2014/11/24/567982/blatter-offers-condolences-on-passing-of-mazloumi"/>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87938203"/>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PRESGUID" val="4b86d8f3-36d9-4288-a2c7-b79f084d9c8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4292</TotalTime>
  <Words>1918</Words>
  <Application>Microsoft Macintosh PowerPoint</Application>
  <PresentationFormat>Widescreen</PresentationFormat>
  <Paragraphs>205</Paragraphs>
  <Slides>45</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Franklin Gothic Book</vt:lpstr>
      <vt:lpstr>Helvetica Light</vt:lpstr>
      <vt:lpstr>Office Theme</vt:lpstr>
      <vt:lpstr>Applying Critical Frameworks</vt:lpstr>
      <vt:lpstr>Session objective</vt:lpstr>
      <vt:lpstr>Apply frameworks and approaches introduced on GE7120 e.g.</vt:lpstr>
      <vt:lpstr>Session outline</vt:lpstr>
      <vt:lpstr>1. Football trafficking</vt:lpstr>
      <vt:lpstr>PowerPoint Presentation</vt:lpstr>
      <vt:lpstr>Football Trafficking</vt:lpstr>
      <vt:lpstr>Latin American contexts</vt:lpstr>
      <vt:lpstr>Neo-colonialists?</vt:lpstr>
      <vt:lpstr>Academies as neo-colonialism? (De/postcolonialism)</vt:lpstr>
      <vt:lpstr>Dependency theory - (Marxism)</vt:lpstr>
      <vt:lpstr>Racial capitalism (Black Marxism)</vt:lpstr>
      <vt:lpstr>Racial capitalism (Black Marxism)</vt:lpstr>
      <vt:lpstr>Racial capitalism (Black Marxism)</vt:lpstr>
      <vt:lpstr>PowerPoint Presentation</vt:lpstr>
      <vt:lpstr>(African) Football trafficking – 10 steps</vt:lpstr>
      <vt:lpstr>Is this human trafficking?!</vt:lpstr>
      <vt:lpstr>(Irregular) Migrant categories</vt:lpstr>
      <vt:lpstr>Human Trafficking and Smuggling</vt:lpstr>
      <vt:lpstr>Human Trafficking</vt:lpstr>
      <vt:lpstr>Human Smuggling</vt:lpstr>
      <vt:lpstr>PowerPoint Presentation</vt:lpstr>
      <vt:lpstr>Put simply…</vt:lpstr>
      <vt:lpstr>(African) Football trafficking – 10 steps</vt:lpstr>
      <vt:lpstr>Human trafficking and capitalism  (Marxism)</vt:lpstr>
      <vt:lpstr>A ‘modern’ form of slavery? (Decolonial)</vt:lpstr>
      <vt:lpstr>2. Question time</vt:lpstr>
      <vt:lpstr>The numbers</vt:lpstr>
      <vt:lpstr>The streets</vt:lpstr>
      <vt:lpstr>“There is trafficking of children’’</vt:lpstr>
      <vt:lpstr>PowerPoint Presentation</vt:lpstr>
      <vt:lpstr>3. Victims or fraudsters?</vt:lpstr>
      <vt:lpstr>Victims or fraudsters?</vt:lpstr>
      <vt:lpstr>PowerPoint Presentation</vt:lpstr>
      <vt:lpstr>PowerPoint Presentation</vt:lpstr>
      <vt:lpstr>PowerPoint Presentation</vt:lpstr>
      <vt:lpstr>4. Research topic to research project</vt:lpstr>
      <vt:lpstr>PowerPoint Presentation</vt:lpstr>
      <vt:lpstr>My identity – ‘Critical’ Geographer</vt:lpstr>
      <vt:lpstr>My research focus</vt:lpstr>
      <vt:lpstr>Researching football trafficking</vt:lpstr>
      <vt:lpstr>Community of practice</vt:lpstr>
      <vt:lpstr>Some outputs…</vt:lpstr>
      <vt:lpstr>5. Summary</vt:lpstr>
      <vt:lpstr>Session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Football Migration</dc:title>
  <dc:creator>James Esson</dc:creator>
  <cp:lastModifiedBy>James Esson</cp:lastModifiedBy>
  <cp:revision>84</cp:revision>
  <cp:lastPrinted>2019-10-30T00:25:30Z</cp:lastPrinted>
  <dcterms:created xsi:type="dcterms:W3CDTF">2017-10-31T15:16:19Z</dcterms:created>
  <dcterms:modified xsi:type="dcterms:W3CDTF">2023-10-29T08:50:26Z</dcterms:modified>
</cp:coreProperties>
</file>