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69" r:id="rId4"/>
    <p:sldId id="262" r:id="rId5"/>
    <p:sldId id="267" r:id="rId6"/>
    <p:sldId id="268" r:id="rId7"/>
    <p:sldId id="261" r:id="rId8"/>
    <p:sldId id="257" r:id="rId9"/>
    <p:sldId id="258" r:id="rId10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5"/>
  </p:normalViewPr>
  <p:slideViewPr>
    <p:cSldViewPr snapToGrid="0">
      <p:cViewPr varScale="1">
        <p:scale>
          <a:sx n="93" d="100"/>
          <a:sy n="93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82C8-8EFF-D5F7-B49D-32AA2630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F2A0C-C2CF-8131-04DC-395F8FDC4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1864-3841-3D78-3197-4DCBABB2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AE12-322E-5CDE-1ABE-FFC36C53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25D39-1CAE-C5E2-71C7-5C5E7AAA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0654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78BC-1874-4DBB-2607-7E7E48F1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A4E39-E80D-05AD-0C40-BC3AAF7F9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B07C0-8132-36E6-F4E0-4220BFDA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8ADF-C9E6-E370-380C-3E973A66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27A9E-3966-72A4-1C0C-2AA9669D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6212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E631C-396A-1B24-CC88-1332BACFA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1579C-1E72-6D48-73D1-347F19E89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6E26-849D-CDCD-B91E-0E5EF9E0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FA9F5-20B4-BA71-00EE-25991E19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1286-2EA7-2BD8-A514-F16CA333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3177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17D7-317F-957B-2AC4-E74FD359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542C-30FC-3372-D3F2-35F580688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BC1B-C78A-0595-76DB-4DEA9F0C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A633-DEF2-53DA-81AC-F69FA0AA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7713-075D-9787-6B5F-122184E5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918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38F8-FEFB-8491-B746-4661347A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0418C-A4A4-9BC1-EB65-CC64CB39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AF153-68BD-5D36-7F1A-EB38747C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90E8-7365-0AD9-0D50-8E7008E5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AD61D-B926-C8BA-BF52-A195C2E5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3916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3F38-7124-444D-96F4-14E760CE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62F0-58BA-EAA4-FB12-A4D77E3AC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F7205-7BDD-751E-7648-6F2F3F77F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F4CFA-643F-30AD-DED3-F58F106D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E9672-483D-618C-9799-DB7E4DA0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B7816-17A3-6EEB-5F9F-C0570B2B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400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E37C-A1F4-034B-4E1C-47DE54CD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B02CA-E0AF-4B4A-6DBF-3CCB4CA83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A86CF-DC76-8A59-E278-B1644EEA1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EA0DC-0108-B645-697F-824BF3443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7C37-95BE-1F2A-A07C-85DD68AB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91F5C-3AE7-8646-F8BC-BE795513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D9C96-ADA3-F9D1-63DB-6245F29F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FA3E5-CD2B-A4AE-BCA0-1A3FEB9E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394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0F2A-23E3-BBC2-D57C-3B19B0BB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245BC-1834-E578-7809-011545A9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1B145-93E5-5C03-0638-AA1A253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65DFC-E3B2-7010-A09B-5B6947BE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776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0C840-C3A6-971C-BA4A-2FCBF98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CA215-FEA6-B24A-359B-0446BEAA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0505E-7A9A-2E31-E872-C3DFF45C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2033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5974-086F-B8D8-C37C-BFF1670C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D2AF-26DF-B428-E1F7-C9925C37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8D804-9A21-4280-6460-F9AFF3E8E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66F77-7767-DDCB-DC0B-590152F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8876-5790-F38D-4EA4-840BECC1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B2EAC-F8A0-4D91-F604-E7BC65C9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6156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4CDC-32CA-0D93-BBBB-05E4A64A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7F9FE-2012-A640-4447-BCD9F1A49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5CF7F-CD07-5BC3-2BD6-8787A6B8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BC6A-14C8-86F8-32E8-9DC678A3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E122F-3CEB-1646-80A0-CA362019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D7C92-E671-324D-A041-456679DE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588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E0AC0-037C-1A9E-8B40-879930B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16FCC-E83A-7297-91DC-9FA2B9CEC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572B7-73DA-D623-5320-0BD693447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8CEF73-90DD-2A4D-B079-68BB0B95ECB6}" type="datetimeFigureOut">
              <a:rPr lang="en-FR" smtClean="0"/>
              <a:t>07/04/2025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ABE30-5C26-A8B1-6969-2BF970AA7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E7AF7-06F1-772C-0D4C-BD6F0A831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618D3-A859-D345-9AA7-8F9877F0F603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389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56603B4B-EE36-731C-FF6F-3EB68730A2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99309" y="245609"/>
            <a:ext cx="9393382" cy="6366781"/>
          </a:xfrm>
        </p:spPr>
      </p:pic>
    </p:spTree>
    <p:extLst>
      <p:ext uri="{BB962C8B-B14F-4D97-AF65-F5344CB8AC3E}">
        <p14:creationId xmlns:p14="http://schemas.microsoft.com/office/powerpoint/2010/main" val="103462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8493-B3C9-1D1B-AFF7-4602A7515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Essay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230FD-6AE1-0B52-E07C-456068334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9368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3037FE1F-2999-239E-0EBF-406D9A40D7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548" y="643466"/>
            <a:ext cx="709690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7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118A31-E60D-C38F-43BE-57D2BF102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7290"/>
              </p:ext>
            </p:extLst>
          </p:nvPr>
        </p:nvGraphicFramePr>
        <p:xfrm>
          <a:off x="643467" y="1656392"/>
          <a:ext cx="10905069" cy="3545215"/>
        </p:xfrm>
        <a:graphic>
          <a:graphicData uri="http://schemas.openxmlformats.org/drawingml/2006/table">
            <a:tbl>
              <a:tblPr firstRow="1" bandRow="1"/>
              <a:tblGrid>
                <a:gridCol w="5709778">
                  <a:extLst>
                    <a:ext uri="{9D8B030D-6E8A-4147-A177-3AD203B41FA5}">
                      <a16:colId xmlns:a16="http://schemas.microsoft.com/office/drawing/2014/main" val="1202830454"/>
                    </a:ext>
                  </a:extLst>
                </a:gridCol>
                <a:gridCol w="904769">
                  <a:extLst>
                    <a:ext uri="{9D8B030D-6E8A-4147-A177-3AD203B41FA5}">
                      <a16:colId xmlns:a16="http://schemas.microsoft.com/office/drawing/2014/main" val="27889917"/>
                    </a:ext>
                  </a:extLst>
                </a:gridCol>
                <a:gridCol w="1093613">
                  <a:extLst>
                    <a:ext uri="{9D8B030D-6E8A-4147-A177-3AD203B41FA5}">
                      <a16:colId xmlns:a16="http://schemas.microsoft.com/office/drawing/2014/main" val="3447719545"/>
                    </a:ext>
                  </a:extLst>
                </a:gridCol>
                <a:gridCol w="1093613">
                  <a:extLst>
                    <a:ext uri="{9D8B030D-6E8A-4147-A177-3AD203B41FA5}">
                      <a16:colId xmlns:a16="http://schemas.microsoft.com/office/drawing/2014/main" val="3346054921"/>
                    </a:ext>
                  </a:extLst>
                </a:gridCol>
                <a:gridCol w="917360">
                  <a:extLst>
                    <a:ext uri="{9D8B030D-6E8A-4147-A177-3AD203B41FA5}">
                      <a16:colId xmlns:a16="http://schemas.microsoft.com/office/drawing/2014/main" val="1957190024"/>
                    </a:ext>
                  </a:extLst>
                </a:gridCol>
                <a:gridCol w="1185936">
                  <a:extLst>
                    <a:ext uri="{9D8B030D-6E8A-4147-A177-3AD203B41FA5}">
                      <a16:colId xmlns:a16="http://schemas.microsoft.com/office/drawing/2014/main" val="4226297587"/>
                    </a:ext>
                  </a:extLst>
                </a:gridCol>
              </a:tblGrid>
              <a:tr h="4995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6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Marking Critera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2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6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700" b="1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2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6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2:1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2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6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2:2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2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6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700" b="1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2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6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Fail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2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98515"/>
                  </a:ext>
                </a:extLst>
              </a:tr>
              <a:tr h="5801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kern="1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Analysis and contextualisation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3200" kern="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`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965626"/>
                  </a:ext>
                </a:extLst>
              </a:tr>
              <a:tr h="942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kern="1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Broad exploration of secondary texts and basic research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823328"/>
                  </a:ext>
                </a:extLst>
              </a:tr>
              <a:tr h="942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kern="1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Development of own criteria and judgement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787368"/>
                  </a:ext>
                </a:extLst>
              </a:tr>
              <a:tr h="5801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800" kern="1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Logical and coherent argument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3200" kern="1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Helvetica" pitchFamily="2" charset="0"/>
                        </a:rPr>
                        <a:t> </a:t>
                      </a:r>
                      <a:endParaRPr lang="en-FR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289" marR="18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6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6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6644-CB36-4E44-8FC0-C588747D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Primary sources</a:t>
            </a:r>
          </a:p>
        </p:txBody>
      </p:sp>
      <p:pic>
        <p:nvPicPr>
          <p:cNvPr id="1034" name="Picture 10" descr="Tomboy - Film 2011 - AlloCiné">
            <a:extLst>
              <a:ext uri="{FF2B5EF4-FFF2-40B4-BE49-F238E27FC236}">
                <a16:creationId xmlns:a16="http://schemas.microsoft.com/office/drawing/2014/main" id="{0D4D86E1-1FB4-64DF-9A8C-AB529FE7B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-1" b="-1"/>
          <a:stretch/>
        </p:blipFill>
        <p:spPr bwMode="auto">
          <a:xfrm>
            <a:off x="9773290" y="263969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 the Friend Who Did Not Save My Life">
            <a:extLst>
              <a:ext uri="{FF2B5EF4-FFF2-40B4-BE49-F238E27FC236}">
                <a16:creationId xmlns:a16="http://schemas.microsoft.com/office/drawing/2014/main" id="{5F79E380-2F39-2E44-7BB2-3786151A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r="5" b="141"/>
          <a:stretch/>
        </p:blipFill>
        <p:spPr bwMode="auto">
          <a:xfrm>
            <a:off x="227954" y="2774365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lvation Army : Taia, Abdellah, White, Edmund: Amazon.fr: Livres">
            <a:extLst>
              <a:ext uri="{FF2B5EF4-FFF2-40B4-BE49-F238E27FC236}">
                <a16:creationId xmlns:a16="http://schemas.microsoft.com/office/drawing/2014/main" id="{D15DE7EC-C3CD-6AF1-A23A-303D5E12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r="-5" b="-5"/>
          <a:stretch/>
        </p:blipFill>
        <p:spPr bwMode="auto">
          <a:xfrm>
            <a:off x="2578911" y="2774365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lvation Army Abdellah Taïa | Lay Reader's Book Reviews">
            <a:extLst>
              <a:ext uri="{FF2B5EF4-FFF2-40B4-BE49-F238E27FC236}">
                <a16:creationId xmlns:a16="http://schemas.microsoft.com/office/drawing/2014/main" id="{698961E6-680B-0011-1332-E7DC5CE8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r="1181" b="-3"/>
          <a:stretch/>
        </p:blipFill>
        <p:spPr bwMode="auto">
          <a:xfrm>
            <a:off x="5058079" y="2774365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phinx : Garreta, Anne, Levin Becker, Daniel, Ramadan, Emma: Amazon.fr:  Livres">
            <a:extLst>
              <a:ext uri="{FF2B5EF4-FFF2-40B4-BE49-F238E27FC236}">
                <a16:creationId xmlns:a16="http://schemas.microsoft.com/office/drawing/2014/main" id="{E9AE4B43-E940-81CE-FFEA-7938998B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639691"/>
            <a:ext cx="2255463" cy="34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ucault's History of Sexuality Volume I, The Will to Knowledge">
            <a:extLst>
              <a:ext uri="{FF2B5EF4-FFF2-40B4-BE49-F238E27FC236}">
                <a16:creationId xmlns:a16="http://schemas.microsoft.com/office/drawing/2014/main" id="{99AE7125-E956-F81C-2D11-D08179A2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0"/>
            <a:ext cx="3713018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ndencies (Series Q): Amazon.co.uk: Sedgwick, Eve Kosofsky: 9780822314219:  Books">
            <a:extLst>
              <a:ext uri="{FF2B5EF4-FFF2-40B4-BE49-F238E27FC236}">
                <a16:creationId xmlns:a16="http://schemas.microsoft.com/office/drawing/2014/main" id="{592AE03E-23C7-045C-623C-BAC709CF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39" y="74469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nder Trouble: Feminism and the ...">
            <a:extLst>
              <a:ext uri="{FF2B5EF4-FFF2-40B4-BE49-F238E27FC236}">
                <a16:creationId xmlns:a16="http://schemas.microsoft.com/office/drawing/2014/main" id="{3AD01487-3B90-8DB7-43BE-14EB4BF0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97" y="34060"/>
            <a:ext cx="23241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llness as Metaphor and AIDS and Its ...">
            <a:extLst>
              <a:ext uri="{FF2B5EF4-FFF2-40B4-BE49-F238E27FC236}">
                <a16:creationId xmlns:a16="http://schemas.microsoft.com/office/drawing/2014/main" id="{9CA05D39-2FEE-C791-5B45-557F2908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5" y="-37522"/>
            <a:ext cx="2338397" cy="36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sidentifications: Queers of Color and ...">
            <a:extLst>
              <a:ext uri="{FF2B5EF4-FFF2-40B4-BE49-F238E27FC236}">
                <a16:creationId xmlns:a16="http://schemas.microsoft.com/office/drawing/2014/main" id="{02907B83-CD18-FB2F-B30A-44EB0CD3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8" y="3859067"/>
            <a:ext cx="3904310" cy="29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eer Maghrebi French (Contemporary ...">
            <a:extLst>
              <a:ext uri="{FF2B5EF4-FFF2-40B4-BE49-F238E27FC236}">
                <a16:creationId xmlns:a16="http://schemas.microsoft.com/office/drawing/2014/main" id="{6B9A831B-94AE-8CA8-E356-2CD52374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39" y="3713018"/>
            <a:ext cx="1973901" cy="30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eline Sciamma by Emma Wilson | Waterstones">
            <a:extLst>
              <a:ext uri="{FF2B5EF4-FFF2-40B4-BE49-F238E27FC236}">
                <a16:creationId xmlns:a16="http://schemas.microsoft.com/office/drawing/2014/main" id="{6572F990-1BE6-55A0-69A4-1AD30783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57" y="3744768"/>
            <a:ext cx="1980976" cy="30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4A4C-7113-4598-D11A-65122115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2144-98BF-E8CE-920A-42C47670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Corpus selection</a:t>
            </a:r>
          </a:p>
          <a:p>
            <a:r>
              <a:rPr lang="en-FR" dirty="0"/>
              <a:t>Excerpt selection – cluster / triangulate examples</a:t>
            </a:r>
          </a:p>
          <a:p>
            <a:pPr lvl="1"/>
            <a:r>
              <a:rPr lang="en-FR" dirty="0"/>
              <a:t>Which quotations?</a:t>
            </a:r>
          </a:p>
          <a:p>
            <a:pPr lvl="1"/>
            <a:r>
              <a:rPr lang="en-FR" dirty="0"/>
              <a:t>How can you illuminate these with secondary reading?</a:t>
            </a:r>
          </a:p>
          <a:p>
            <a:pPr lvl="1"/>
            <a:endParaRPr lang="en-FR" dirty="0"/>
          </a:p>
          <a:p>
            <a:r>
              <a:rPr lang="en-FR" dirty="0"/>
              <a:t>Secondary criticism – which parts of the reader? </a:t>
            </a:r>
            <a:r>
              <a:rPr lang="en-GB" dirty="0"/>
              <a:t>W</a:t>
            </a:r>
            <a:r>
              <a:rPr lang="en-FR" dirty="0"/>
              <a:t>hich critical framework?</a:t>
            </a:r>
          </a:p>
        </p:txBody>
      </p:sp>
    </p:spTree>
    <p:extLst>
      <p:ext uri="{BB962C8B-B14F-4D97-AF65-F5344CB8AC3E}">
        <p14:creationId xmlns:p14="http://schemas.microsoft.com/office/powerpoint/2010/main" val="326587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1AA6-B27E-CD53-C194-A72C20A9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C7A7-9041-618F-245A-D2EF59D7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40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Contextualise</a:t>
            </a:r>
            <a:r>
              <a:rPr lang="en-GB" sz="40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your material: consider the historical, political, and social moment in which either textual or visual works are being produced and how this might affect the production of that creative output.</a:t>
            </a:r>
          </a:p>
          <a:p>
            <a:r>
              <a:rPr lang="en-US" sz="4000" dirty="0"/>
              <a:t>Repeal of the crime of sodomy 1791</a:t>
            </a:r>
            <a:r>
              <a:rPr lang="en-GB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; emergence of homosexuality as disorder/pathology 19</a:t>
            </a:r>
            <a:r>
              <a:rPr lang="en-GB" sz="40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th</a:t>
            </a:r>
            <a:r>
              <a:rPr lang="en-GB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century; Foucault on shift from activity to identity</a:t>
            </a:r>
            <a:endParaRPr lang="en-FR" sz="4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84909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3AAC-6A05-84D2-0339-4D23CFDC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Argumentation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A569-FBD1-5ED3-13B7-80455E32B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Structure</a:t>
            </a:r>
            <a:r>
              <a:rPr lang="en-GB" sz="2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Thesis, antithesis, synthesis. Remember to provide a clear, well-structured argument that pulls out three or four key issues from your primary sources.</a:t>
            </a:r>
          </a:p>
          <a:p>
            <a:r>
              <a:rPr lang="en-GB" sz="2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Close Reading</a:t>
            </a:r>
            <a:r>
              <a:rPr lang="en-GB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produce a detailed analysis of the texts, films, photographs, or other visual artefacts studied for the course. </a:t>
            </a:r>
            <a:endParaRPr lang="en-FR" sz="2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14085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203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Helvetica</vt:lpstr>
      <vt:lpstr>Times New Roman</vt:lpstr>
      <vt:lpstr>Office Theme</vt:lpstr>
      <vt:lpstr>PowerPoint Presentation</vt:lpstr>
      <vt:lpstr>Essay workshop</vt:lpstr>
      <vt:lpstr>PowerPoint Presentation</vt:lpstr>
      <vt:lpstr>PowerPoint Presentation</vt:lpstr>
      <vt:lpstr>Primary sources</vt:lpstr>
      <vt:lpstr>PowerPoint Presentation</vt:lpstr>
      <vt:lpstr>Planning</vt:lpstr>
      <vt:lpstr>Introductions</vt:lpstr>
      <vt:lpstr>Argumentation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Joanne Brueton</dc:creator>
  <cp:lastModifiedBy>Joanne Brueton</cp:lastModifiedBy>
  <cp:revision>5</cp:revision>
  <dcterms:created xsi:type="dcterms:W3CDTF">2025-04-07T06:40:28Z</dcterms:created>
  <dcterms:modified xsi:type="dcterms:W3CDTF">2025-04-07T09:59:42Z</dcterms:modified>
</cp:coreProperties>
</file>