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sldIdLst>
    <p:sldId id="258" r:id="rId2"/>
    <p:sldId id="268" r:id="rId3"/>
    <p:sldId id="269" r:id="rId4"/>
    <p:sldId id="259" r:id="rId5"/>
    <p:sldId id="260" r:id="rId6"/>
    <p:sldId id="270" r:id="rId7"/>
    <p:sldId id="271" r:id="rId8"/>
    <p:sldId id="272" r:id="rId9"/>
    <p:sldId id="261" r:id="rId10"/>
    <p:sldId id="263" r:id="rId11"/>
    <p:sldId id="262" r:id="rId12"/>
    <p:sldId id="273" r:id="rId13"/>
    <p:sldId id="267" r:id="rId14"/>
    <p:sldId id="280" r:id="rId15"/>
    <p:sldId id="281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6"/>
    <p:restoredTop sz="94663"/>
  </p:normalViewPr>
  <p:slideViewPr>
    <p:cSldViewPr snapToGrid="0">
      <p:cViewPr varScale="1">
        <p:scale>
          <a:sx n="115" d="100"/>
          <a:sy n="115" d="100"/>
        </p:scale>
        <p:origin x="23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NULL"/><Relationship Id="rId2" Type="http://schemas.openxmlformats.org/officeDocument/2006/relationships/image" Target="NUL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7200" cap="none" baseline="0">
                <a:blipFill dpi="0" rotWithShape="1">
                  <a:blip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0"/>
            </a:lvl1pPr>
          </a:lstStyle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951078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91054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20190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644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7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fr-FR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2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229020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1082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2891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2680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25888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918383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2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3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454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NUL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NUL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B63EFBC-F3D3-1B47-ADF4-817E27B3716F}" type="datetimeFigureOut">
              <a:rPr lang="fr-FR" smtClean="0"/>
              <a:t>10/10/2025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0">
                <a:solidFill>
                  <a:srgbClr val="FFFFFF"/>
                </a:solidFill>
                <a:latin typeface="+mj-lt"/>
              </a:defRPr>
            </a:lvl1pPr>
          </a:lstStyle>
          <a:p>
            <a:fld id="{F6D67E9A-7C4B-F74E-9526-59502932FD1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72679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kern="1200" cap="none" baseline="0">
          <a:blipFill>
            <a:blip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880873-A2B6-F917-CFA4-2584F38DA0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13311" y="4757736"/>
            <a:ext cx="5745290" cy="1820671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Eda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Ayaydin</a:t>
            </a:r>
            <a:endParaRPr lang="fr-FR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Teaching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of London Institute in Paris</a:t>
            </a:r>
          </a:p>
          <a:p>
            <a:pPr marL="0" indent="0" algn="just">
              <a:buNone/>
            </a:pP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Researcher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Malaurie Institue of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Research</a:t>
            </a:r>
            <a:endParaRPr lang="fr-FR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Fellow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- International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Arctic</a:t>
            </a:r>
            <a:r>
              <a:rPr lang="fr-FR" b="1" dirty="0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Science </a:t>
            </a:r>
            <a:r>
              <a:rPr lang="fr-FR" b="1" dirty="0" err="1">
                <a:solidFill>
                  <a:schemeClr val="bg1"/>
                </a:solidFill>
                <a:highlight>
                  <a:srgbClr val="800000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Comittee</a:t>
            </a:r>
            <a:endParaRPr lang="fr-FR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fr-FR" b="1" dirty="0">
              <a:solidFill>
                <a:schemeClr val="bg1"/>
              </a:solidFill>
              <a:highlight>
                <a:srgbClr val="800000"/>
              </a:highligh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5">
            <a:extLst>
              <a:ext uri="{FF2B5EF4-FFF2-40B4-BE49-F238E27FC236}">
                <a16:creationId xmlns:a16="http://schemas.microsoft.com/office/drawing/2014/main" id="{D4E04921-23FD-385C-5E56-25E27C5BB4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7" y="484632"/>
            <a:ext cx="11430669" cy="1609344"/>
          </a:xfrm>
        </p:spPr>
        <p:txBody>
          <a:bodyPr/>
          <a:lstStyle/>
          <a:p>
            <a:pPr algn="ctr"/>
            <a:r>
              <a:rPr lang="fr-FR" dirty="0" err="1">
                <a:solidFill>
                  <a:schemeClr val="tx1"/>
                </a:solidFill>
              </a:rPr>
              <a:t>Geopolitics</a:t>
            </a:r>
            <a:r>
              <a:rPr lang="fr-FR" dirty="0">
                <a:solidFill>
                  <a:schemeClr val="tx1"/>
                </a:solidFill>
              </a:rPr>
              <a:t> in the </a:t>
            </a:r>
            <a:r>
              <a:rPr lang="fr-FR" dirty="0" err="1">
                <a:solidFill>
                  <a:schemeClr val="tx1"/>
                </a:solidFill>
              </a:rPr>
              <a:t>Era</a:t>
            </a:r>
            <a:r>
              <a:rPr lang="fr-FR" dirty="0">
                <a:solidFill>
                  <a:schemeClr val="tx1"/>
                </a:solidFill>
              </a:rPr>
              <a:t> of </a:t>
            </a:r>
            <a:r>
              <a:rPr lang="fr-FR" dirty="0" err="1">
                <a:solidFill>
                  <a:schemeClr val="tx1"/>
                </a:solidFill>
              </a:rPr>
              <a:t>Climate</a:t>
            </a:r>
            <a:r>
              <a:rPr lang="fr-FR" dirty="0">
                <a:solidFill>
                  <a:schemeClr val="tx1"/>
                </a:solidFill>
              </a:rPr>
              <a:t> Change</a:t>
            </a:r>
          </a:p>
        </p:txBody>
      </p:sp>
      <p:pic>
        <p:nvPicPr>
          <p:cNvPr id="2" name="Image 1" descr="Une image contenant texte, Police, capture d’écran, Graphique&#10;&#10;Description générée automatiquement">
            <a:extLst>
              <a:ext uri="{FF2B5EF4-FFF2-40B4-BE49-F238E27FC236}">
                <a16:creationId xmlns:a16="http://schemas.microsoft.com/office/drawing/2014/main" id="{3A2BBB4C-3ED6-0A64-093B-B46B0FFE2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988" y="5708013"/>
            <a:ext cx="2562225" cy="870395"/>
          </a:xfrm>
          <a:prstGeom prst="rect">
            <a:avLst/>
          </a:prstGeom>
        </p:spPr>
      </p:pic>
      <p:pic>
        <p:nvPicPr>
          <p:cNvPr id="4" name="Image 3" descr="Une image contenant texte, symbole, logo, Police&#10;&#10;Description générée automatiquement">
            <a:extLst>
              <a:ext uri="{FF2B5EF4-FFF2-40B4-BE49-F238E27FC236}">
                <a16:creationId xmlns:a16="http://schemas.microsoft.com/office/drawing/2014/main" id="{5E5BC880-2034-587D-9A89-594280C40F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988" y="4439817"/>
            <a:ext cx="2361851" cy="1334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12750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1">
            <a:extLst>
              <a:ext uri="{FF2B5EF4-FFF2-40B4-BE49-F238E27FC236}">
                <a16:creationId xmlns:a16="http://schemas.microsoft.com/office/drawing/2014/main" id="{6B271163-1E03-43CD-BDE9-0233CAE1A2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1672" y="0"/>
            <a:ext cx="7540328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7341FA-3ED6-E400-CABC-43B7789920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0109" y="484632"/>
            <a:ext cx="6730277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dirty="0">
                <a:solidFill>
                  <a:schemeClr val="tx1"/>
                </a:solidFill>
              </a:rPr>
              <a:t>Svalbard </a:t>
            </a:r>
            <a:r>
              <a:rPr lang="fr-FR" dirty="0" err="1">
                <a:solidFill>
                  <a:schemeClr val="tx1"/>
                </a:solidFill>
              </a:rPr>
              <a:t>Treaty</a:t>
            </a:r>
            <a:r>
              <a:rPr lang="fr-FR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19" name="Content Placeholder 8">
            <a:extLst>
              <a:ext uri="{FF2B5EF4-FFF2-40B4-BE49-F238E27FC236}">
                <a16:creationId xmlns:a16="http://schemas.microsoft.com/office/drawing/2014/main" id="{BDA04D96-DF43-5B4A-D89A-134BF8815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70109" y="2121408"/>
            <a:ext cx="6730276" cy="13075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800" dirty="0"/>
              <a:t>10-article treaty. </a:t>
            </a:r>
          </a:p>
          <a:p>
            <a:pPr marL="0" indent="0">
              <a:buNone/>
            </a:pPr>
            <a:r>
              <a:rPr lang="en-US" sz="1800" dirty="0"/>
              <a:t>Norway is the sovereign but: </a:t>
            </a:r>
          </a:p>
          <a:p>
            <a:pPr marL="0" indent="0">
              <a:buNone/>
            </a:pPr>
            <a:r>
              <a:rPr lang="en-US" sz="1800" dirty="0"/>
              <a:t>There are conditions to exercise its sovereignty </a:t>
            </a:r>
          </a:p>
        </p:txBody>
      </p:sp>
      <p:grpSp>
        <p:nvGrpSpPr>
          <p:cNvPr id="20" name="Group 13">
            <a:extLst>
              <a:ext uri="{FF2B5EF4-FFF2-40B4-BE49-F238E27FC236}">
                <a16:creationId xmlns:a16="http://schemas.microsoft.com/office/drawing/2014/main" id="{B3A84125-19BF-4B89-B0B6-72CD1A073F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ABCDD38B-753F-4DF4-8B85-FD3D5A1128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22" name="Oval 15">
              <a:extLst>
                <a:ext uri="{FF2B5EF4-FFF2-40B4-BE49-F238E27FC236}">
                  <a16:creationId xmlns:a16="http://schemas.microsoft.com/office/drawing/2014/main" id="{9A78B783-89C6-45C9-95E7-2441AC748BC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3" name="Espace réservé du contenu 4" descr="Une image contenant texte&#10;&#10;Description générée automatiquement">
            <a:extLst>
              <a:ext uri="{FF2B5EF4-FFF2-40B4-BE49-F238E27FC236}">
                <a16:creationId xmlns:a16="http://schemas.microsoft.com/office/drawing/2014/main" id="{E3719757-22D0-2960-B223-0C7059B8A2C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068"/>
          <a:stretch/>
        </p:blipFill>
        <p:spPr>
          <a:xfrm>
            <a:off x="3344" y="10"/>
            <a:ext cx="4646726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42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3884964-73BC-4492-9C4B-01BD487C1E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552266" y="0"/>
            <a:ext cx="463973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CA8349DD-83BE-E0DA-A388-2E541D13FE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3612" y="484632"/>
            <a:ext cx="3816774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200" dirty="0" err="1">
                <a:solidFill>
                  <a:schemeClr val="tx1"/>
                </a:solidFill>
              </a:rPr>
              <a:t>Russia</a:t>
            </a:r>
            <a:r>
              <a:rPr lang="fr-FR" sz="3200" dirty="0">
                <a:solidFill>
                  <a:schemeClr val="tx1"/>
                </a:solidFill>
              </a:rPr>
              <a:t> in Svalbard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C59035-11A0-4F69-86CA-B9E9251919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3BAE490-B91A-418F-A7AB-68EB822F42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DB05369-8B7F-486A-A4F1-F37A0DFB93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6" name="Espace réservé du contenu 4" descr="Une image contenant texte, capture d’écran, carte&#10;&#10;Description générée automatiquement">
            <a:extLst>
              <a:ext uri="{FF2B5EF4-FFF2-40B4-BE49-F238E27FC236}">
                <a16:creationId xmlns:a16="http://schemas.microsoft.com/office/drawing/2014/main" id="{AF76FBF3-DAEA-E23E-1653-05A662FDA6F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5"/>
          <a:srcRect b="15806"/>
          <a:stretch/>
        </p:blipFill>
        <p:spPr>
          <a:xfrm>
            <a:off x="0" y="167639"/>
            <a:ext cx="7550537" cy="6690359"/>
          </a:xfrm>
          <a:prstGeom prst="rect">
            <a:avLst/>
          </a:prstGeom>
        </p:spPr>
      </p:pic>
      <p:pic>
        <p:nvPicPr>
          <p:cNvPr id="8" name="Espace réservé du contenu 6" descr="Une image contenant plein air, neige, ciel, hiver&#10;&#10;Description générée automatiquement">
            <a:extLst>
              <a:ext uri="{FF2B5EF4-FFF2-40B4-BE49-F238E27FC236}">
                <a16:creationId xmlns:a16="http://schemas.microsoft.com/office/drawing/2014/main" id="{1CDE78AF-FF04-713B-7770-854E6F5FF04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550538" y="1965960"/>
            <a:ext cx="4412862" cy="4892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3968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B16763-5AB1-6BBB-103F-D167E7DE2D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" name="Espace réservé du contenu 5" descr="Une image contenant texte, Police, capture d’écran, information&#10;&#10;Description générée automatiquement">
            <a:extLst>
              <a:ext uri="{FF2B5EF4-FFF2-40B4-BE49-F238E27FC236}">
                <a16:creationId xmlns:a16="http://schemas.microsoft.com/office/drawing/2014/main" id="{A8126D81-FDF2-4D96-DF62-C5DDC18337DE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073150" y="3206138"/>
            <a:ext cx="4754563" cy="1988148"/>
          </a:xfrm>
        </p:spPr>
      </p:pic>
      <p:pic>
        <p:nvPicPr>
          <p:cNvPr id="8" name="Espace réservé du contenu 7" descr="Une image contenant texte, capture d’écran, Police&#10;&#10;Description générée automatiquement">
            <a:extLst>
              <a:ext uri="{FF2B5EF4-FFF2-40B4-BE49-F238E27FC236}">
                <a16:creationId xmlns:a16="http://schemas.microsoft.com/office/drawing/2014/main" id="{10AF12F2-05F6-D65D-C173-B928A39714D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364288" y="3206138"/>
            <a:ext cx="4754562" cy="1792582"/>
          </a:xfrm>
        </p:spPr>
      </p:pic>
      <p:pic>
        <p:nvPicPr>
          <p:cNvPr id="10" name="Image 9" descr="Une image contenant texte, Police, capture d’écran&#10;&#10;Description générée automatiquement">
            <a:extLst>
              <a:ext uri="{FF2B5EF4-FFF2-40B4-BE49-F238E27FC236}">
                <a16:creationId xmlns:a16="http://schemas.microsoft.com/office/drawing/2014/main" id="{75348B49-A0DD-5694-CA92-E580C6C188E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3752" y="484632"/>
            <a:ext cx="9680448" cy="2173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9730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0DB65CC-5C14-40A8-80CF-0BC2461104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545274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011FCE20-B232-4B18-03BD-BEC7D758DC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2280" y="484632"/>
            <a:ext cx="6743844" cy="160934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Key Tensions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6784B05-1A67-376B-D3C3-27B35F6E6F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2279" y="2121408"/>
            <a:ext cx="6743845" cy="4050792"/>
          </a:xfrm>
        </p:spPr>
        <p:txBody>
          <a:bodyPr>
            <a:normAutofit/>
          </a:bodyPr>
          <a:lstStyle/>
          <a:p>
            <a:r>
              <a:rPr lang="fr-FR" sz="1800"/>
              <a:t>U.S. dual challenge: counter Sino-Russian alignment </a:t>
            </a:r>
          </a:p>
          <a:p>
            <a:r>
              <a:rPr lang="fr-FR" sz="1800"/>
              <a:t>Climate-security nexus: strategic chokepoints, energy, shipping</a:t>
            </a:r>
          </a:p>
          <a:p>
            <a:r>
              <a:rPr lang="fr-FR" sz="1800"/>
              <a:t>Normative competition: Arctic Council sidelined, bilateral &amp; minilateral logics rise</a:t>
            </a:r>
          </a:p>
          <a:p>
            <a:r>
              <a:rPr lang="fr-FR" sz="1800"/>
              <a:t>Nordic front: balancing reassurance vs escalation </a:t>
            </a:r>
          </a:p>
          <a:p>
            <a:r>
              <a:rPr lang="fr-FR" sz="1800"/>
              <a:t>Shift: U.S. as disruptor, not stabilizer</a:t>
            </a:r>
          </a:p>
          <a:p>
            <a:pPr marL="0" indent="0">
              <a:buNone/>
            </a:pPr>
            <a:endParaRPr lang="fr-FR" sz="1800"/>
          </a:p>
        </p:txBody>
      </p:sp>
      <p:pic>
        <p:nvPicPr>
          <p:cNvPr id="5" name="Image 4" descr="Une image contenant texte, Visage humain, homme, habits&#10;&#10;Description générée automatiquement">
            <a:extLst>
              <a:ext uri="{FF2B5EF4-FFF2-40B4-BE49-F238E27FC236}">
                <a16:creationId xmlns:a16="http://schemas.microsoft.com/office/drawing/2014/main" id="{43F934C5-6990-A598-4E5B-F5DBBCAD4C2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3" b="1119"/>
          <a:stretch>
            <a:fillRect/>
          </a:stretch>
        </p:blipFill>
        <p:spPr>
          <a:xfrm>
            <a:off x="7545274" y="10"/>
            <a:ext cx="4646726" cy="6857990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870D3EC9-277D-4DFB-90A3-9F5F5F929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10D6A74E-11DD-496C-A37C-9F1EC3F3EA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C76A5638-2332-43A3-A49E-71C617413E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405885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2520EEF-844F-06D4-76B1-F4B9F725F2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 b="1" dirty="0" err="1">
                <a:solidFill>
                  <a:schemeClr val="tx1"/>
                </a:solidFill>
              </a:rPr>
              <a:t>Why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Selective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Cooperation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Matters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6BA3D84-447C-EE05-4CCA-2827DAAF7F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U.S.–</a:t>
            </a:r>
            <a:r>
              <a:rPr lang="fr-FR" dirty="0" err="1"/>
              <a:t>Russia</a:t>
            </a:r>
            <a:r>
              <a:rPr lang="fr-FR" dirty="0"/>
              <a:t> </a:t>
            </a:r>
            <a:r>
              <a:rPr lang="fr-FR" dirty="0" err="1"/>
              <a:t>share</a:t>
            </a:r>
            <a:r>
              <a:rPr lang="fr-FR" dirty="0"/>
              <a:t> maritime </a:t>
            </a:r>
            <a:r>
              <a:rPr lang="fr-FR" dirty="0" err="1"/>
              <a:t>boundaries</a:t>
            </a:r>
            <a:r>
              <a:rPr lang="fr-FR" dirty="0"/>
              <a:t> (</a:t>
            </a:r>
            <a:r>
              <a:rPr lang="fr-FR" dirty="0" err="1"/>
              <a:t>Bering</a:t>
            </a:r>
            <a:r>
              <a:rPr lang="fr-FR" dirty="0"/>
              <a:t> </a:t>
            </a:r>
            <a:r>
              <a:rPr lang="fr-FR" dirty="0" err="1"/>
              <a:t>Sea</a:t>
            </a:r>
            <a:r>
              <a:rPr lang="fr-FR" dirty="0"/>
              <a:t>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Joint </a:t>
            </a:r>
            <a:r>
              <a:rPr lang="fr-FR" dirty="0" err="1"/>
              <a:t>protocols</a:t>
            </a:r>
            <a:r>
              <a:rPr lang="fr-FR" dirty="0"/>
              <a:t>: </a:t>
            </a:r>
            <a:r>
              <a:rPr lang="fr-FR" dirty="0" err="1"/>
              <a:t>fisheries</a:t>
            </a:r>
            <a:r>
              <a:rPr lang="fr-FR" dirty="0"/>
              <a:t>, SAR, maritime </a:t>
            </a:r>
            <a:r>
              <a:rPr lang="fr-FR" dirty="0" err="1"/>
              <a:t>safety</a:t>
            </a:r>
            <a:r>
              <a:rPr lang="fr-FR" dirty="0"/>
              <a:t>, </a:t>
            </a:r>
            <a:r>
              <a:rPr lang="fr-FR" dirty="0" err="1"/>
              <a:t>climate</a:t>
            </a:r>
            <a:r>
              <a:rPr lang="fr-FR" dirty="0"/>
              <a:t> data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Deterrence</a:t>
            </a:r>
            <a:r>
              <a:rPr lang="fr-FR" dirty="0"/>
              <a:t> in </a:t>
            </a:r>
            <a:r>
              <a:rPr lang="fr-FR" dirty="0" err="1"/>
              <a:t>Arctic</a:t>
            </a:r>
            <a:r>
              <a:rPr lang="fr-FR" dirty="0"/>
              <a:t> = management, not domination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Cutting </a:t>
            </a:r>
            <a:r>
              <a:rPr lang="fr-FR" dirty="0" err="1"/>
              <a:t>cooperation</a:t>
            </a:r>
            <a:r>
              <a:rPr lang="fr-FR" dirty="0"/>
              <a:t> → </a:t>
            </a:r>
            <a:r>
              <a:rPr lang="fr-FR" dirty="0" err="1"/>
              <a:t>accelerates</a:t>
            </a:r>
            <a:r>
              <a:rPr lang="fr-FR" dirty="0"/>
              <a:t> </a:t>
            </a:r>
            <a:r>
              <a:rPr lang="fr-FR" dirty="0" err="1"/>
              <a:t>Russia’s</a:t>
            </a:r>
            <a:r>
              <a:rPr lang="fr-FR" dirty="0"/>
              <a:t> pivot to China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961141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22A7495-6490-5998-BD31-C98226788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</p:spPr>
        <p:txBody>
          <a:bodyPr>
            <a:normAutofit/>
          </a:bodyPr>
          <a:lstStyle/>
          <a:p>
            <a:r>
              <a:rPr lang="fr-FR" dirty="0" err="1">
                <a:solidFill>
                  <a:schemeClr val="tx1"/>
                </a:solidFill>
              </a:rPr>
              <a:t>T</a:t>
            </a:r>
            <a:r>
              <a:rPr lang="fr-FR" b="1" dirty="0" err="1">
                <a:solidFill>
                  <a:schemeClr val="tx1"/>
                </a:solidFill>
              </a:rPr>
              <a:t>akeaway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2F5317-3D59-795A-4892-7CF6F4E78C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9848" y="2121408"/>
            <a:ext cx="4759452" cy="4050792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fr-FR"/>
              <a:t>The Arctic is no longer a “zone of exception”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Sino-Russian convergence is real but fragile; Nordic realignment is enduring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U.S. policy success depends on calibrating deterrence, alliance-building, and cooperative sovereignty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/>
              <a:t>→ Post-unipolar U.S. foreign policy will be important to observe whether it can manage the Arctic without breaking</a:t>
            </a:r>
            <a:r>
              <a:rPr lang="fr-FR" i="1"/>
              <a:t> </a:t>
            </a:r>
            <a:r>
              <a:rPr lang="fr-FR"/>
              <a:t>it.</a:t>
            </a:r>
          </a:p>
          <a:p>
            <a:endParaRPr lang="fr-FR" dirty="0"/>
          </a:p>
        </p:txBody>
      </p:sp>
      <p:pic>
        <p:nvPicPr>
          <p:cNvPr id="5" name="Image 4" descr="Une image contenant texte, graphisme, affiche, Graphique&#10;&#10;Description générée automatiquement">
            <a:extLst>
              <a:ext uri="{FF2B5EF4-FFF2-40B4-BE49-F238E27FC236}">
                <a16:creationId xmlns:a16="http://schemas.microsoft.com/office/drawing/2014/main" id="{180A260F-0296-0502-4369-3394DC9EE0B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675" r="-2" b="-2"/>
          <a:stretch>
            <a:fillRect/>
          </a:stretch>
        </p:blipFill>
        <p:spPr>
          <a:xfrm>
            <a:off x="6361113" y="2193036"/>
            <a:ext cx="4773168" cy="3980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565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3A0D75C-BFE6-1EBF-93EB-10A6292CA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3473" y="178420"/>
            <a:ext cx="8920976" cy="2375209"/>
          </a:xfrm>
        </p:spPr>
        <p:txBody>
          <a:bodyPr>
            <a:normAutofit/>
          </a:bodyPr>
          <a:lstStyle/>
          <a:p>
            <a:pPr algn="ctr"/>
            <a:r>
              <a:rPr lang="fr-FR" sz="2800" b="1" dirty="0" err="1">
                <a:solidFill>
                  <a:schemeClr val="tx1"/>
                </a:solidFill>
              </a:rPr>
              <a:t>What</a:t>
            </a:r>
            <a:r>
              <a:rPr lang="fr-FR" sz="2800" b="1" dirty="0">
                <a:solidFill>
                  <a:schemeClr val="tx1"/>
                </a:solidFill>
              </a:rPr>
              <a:t> do « </a:t>
            </a:r>
            <a:r>
              <a:rPr lang="fr-FR" sz="2800" b="1" dirty="0" err="1">
                <a:solidFill>
                  <a:schemeClr val="tx1"/>
                </a:solidFill>
              </a:rPr>
              <a:t>geopolitcs</a:t>
            </a:r>
            <a:r>
              <a:rPr lang="fr-FR" sz="2800" b="1" dirty="0">
                <a:solidFill>
                  <a:schemeClr val="tx1"/>
                </a:solidFill>
              </a:rPr>
              <a:t> and </a:t>
            </a:r>
            <a:r>
              <a:rPr lang="fr-FR" sz="2800" b="1" dirty="0" err="1">
                <a:solidFill>
                  <a:schemeClr val="tx1"/>
                </a:solidFill>
              </a:rPr>
              <a:t>climate</a:t>
            </a:r>
            <a:r>
              <a:rPr lang="fr-FR" sz="2800" b="1" dirty="0">
                <a:solidFill>
                  <a:schemeClr val="tx1"/>
                </a:solidFill>
              </a:rPr>
              <a:t> change » </a:t>
            </a:r>
            <a:r>
              <a:rPr lang="fr-FR" sz="2800" b="1" dirty="0" err="1">
                <a:solidFill>
                  <a:schemeClr val="tx1"/>
                </a:solidFill>
              </a:rPr>
              <a:t>mean</a:t>
            </a:r>
            <a:r>
              <a:rPr lang="fr-FR" sz="2800" b="1" dirty="0">
                <a:solidFill>
                  <a:schemeClr val="tx1"/>
                </a:solidFill>
              </a:rPr>
              <a:t> for IR?</a:t>
            </a:r>
            <a:br>
              <a:rPr lang="fr-FR" sz="2800" b="1" dirty="0">
                <a:solidFill>
                  <a:schemeClr val="tx1"/>
                </a:solidFill>
              </a:rPr>
            </a:br>
            <a:r>
              <a:rPr lang="fr-FR" sz="2800" b="1" dirty="0">
                <a:solidFill>
                  <a:schemeClr val="tx1"/>
                </a:solidFill>
              </a:rPr>
              <a:t>The </a:t>
            </a:r>
            <a:r>
              <a:rPr lang="fr-FR" sz="2800" b="1" dirty="0" err="1">
                <a:solidFill>
                  <a:schemeClr val="tx1"/>
                </a:solidFill>
              </a:rPr>
              <a:t>Arctic</a:t>
            </a:r>
            <a:r>
              <a:rPr lang="fr-FR" sz="2800" b="1" dirty="0">
                <a:solidFill>
                  <a:schemeClr val="tx1"/>
                </a:solidFill>
              </a:rPr>
              <a:t> as a </a:t>
            </a:r>
            <a:r>
              <a:rPr lang="fr-FR" sz="2800" b="1" dirty="0" err="1">
                <a:solidFill>
                  <a:schemeClr val="tx1"/>
                </a:solidFill>
              </a:rPr>
              <a:t>testbed</a:t>
            </a:r>
            <a:r>
              <a:rPr lang="fr-FR" sz="2800" b="1" dirty="0">
                <a:solidFill>
                  <a:schemeClr val="tx1"/>
                </a:solidFill>
              </a:rPr>
              <a:t>: not </a:t>
            </a:r>
            <a:r>
              <a:rPr lang="fr-FR" sz="2800" b="1" dirty="0" err="1">
                <a:solidFill>
                  <a:schemeClr val="tx1"/>
                </a:solidFill>
              </a:rPr>
              <a:t>peripheral</a:t>
            </a:r>
            <a:r>
              <a:rPr lang="fr-FR" sz="2800" b="1" dirty="0">
                <a:solidFill>
                  <a:schemeClr val="tx1"/>
                </a:solidFill>
              </a:rPr>
              <a:t>, but  </a:t>
            </a:r>
            <a:r>
              <a:rPr lang="fr-FR" sz="2800" b="1" dirty="0" err="1">
                <a:solidFill>
                  <a:schemeClr val="tx1"/>
                </a:solidFill>
              </a:rPr>
              <a:t>strategic</a:t>
            </a:r>
            <a:br>
              <a:rPr lang="fr-FR" dirty="0">
                <a:solidFill>
                  <a:schemeClr val="tx1"/>
                </a:solidFill>
              </a:rPr>
            </a:br>
            <a:endParaRPr lang="fr-FR" dirty="0">
              <a:solidFill>
                <a:schemeClr val="tx1"/>
              </a:solidFill>
            </a:endParaRPr>
          </a:p>
        </p:txBody>
      </p:sp>
      <p:pic>
        <p:nvPicPr>
          <p:cNvPr id="4" name="Espace réservé du contenu 4">
            <a:extLst>
              <a:ext uri="{FF2B5EF4-FFF2-40B4-BE49-F238E27FC236}">
                <a16:creationId xmlns:a16="http://schemas.microsoft.com/office/drawing/2014/main" id="{314D8CAD-F42A-0E70-2AAE-1E0EC5ABE5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83473" y="2088067"/>
            <a:ext cx="8920976" cy="4432610"/>
          </a:xfrm>
        </p:spPr>
      </p:pic>
    </p:spTree>
    <p:extLst>
      <p:ext uri="{BB962C8B-B14F-4D97-AF65-F5344CB8AC3E}">
        <p14:creationId xmlns:p14="http://schemas.microsoft.com/office/powerpoint/2010/main" val="12087189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19F7A820-AA09-4D36-8BC9-6057B1A5BA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836310" y="0"/>
            <a:ext cx="435568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FE0F2A5B-1831-FBF6-FECA-279A6EFED2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56350" y="484632"/>
            <a:ext cx="3544035" cy="1609344"/>
          </a:xfrm>
          <a:ln>
            <a:noFill/>
          </a:ln>
        </p:spPr>
        <p:txBody>
          <a:bodyPr>
            <a:normAutofit/>
          </a:bodyPr>
          <a:lstStyle/>
          <a:p>
            <a:r>
              <a:rPr lang="fr-FR" sz="3200" b="1"/>
              <a:t>Arctic Geopolitics</a:t>
            </a:r>
            <a:endParaRPr lang="fr-FR" sz="3200"/>
          </a:p>
        </p:txBody>
      </p:sp>
      <p:pic>
        <p:nvPicPr>
          <p:cNvPr id="4" name="Resim 2">
            <a:extLst>
              <a:ext uri="{FF2B5EF4-FFF2-40B4-BE49-F238E27FC236}">
                <a16:creationId xmlns:a16="http://schemas.microsoft.com/office/drawing/2014/main" id="{855DDE5C-0EC5-BB13-7FDE-501A3074FED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015" y="640080"/>
            <a:ext cx="6574236" cy="5588101"/>
          </a:xfrm>
          <a:prstGeom prst="rect">
            <a:avLst/>
          </a:prstGeom>
        </p:spPr>
      </p:pic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EF1EC388-3EFA-619F-7B8F-B8EE3998EB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56351" y="2121408"/>
            <a:ext cx="3544034" cy="4050792"/>
          </a:xfrm>
        </p:spPr>
        <p:txBody>
          <a:bodyPr>
            <a:normAutofit/>
          </a:bodyPr>
          <a:lstStyle/>
          <a:p>
            <a:r>
              <a:rPr lang="fr-FR" sz="1600" b="1"/>
              <a:t>The Arctic as Strategic Space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/>
              <a:t>Competition over oil, gas, shipping lanes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/>
              <a:t>Russia: ~53% of Arctic coastline + military build-up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/>
              <a:t>China: “Near-Arctic state,” Polar Silk Road ambitions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/>
              <a:t>U.S.: pivot away from multilateralism →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sz="1600"/>
              <a:t>unilateral- bilateral move</a:t>
            </a:r>
          </a:p>
          <a:p>
            <a:endParaRPr lang="fr-FR" sz="16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50C1A80-C382-44F9-8B72-19D5625BA5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BD7C7BAE-433B-4B8F-9F80-E469A375CD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5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32D7D7E4-5AD3-4B48-9AD1-274BA925B9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30685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4BB0144-0736-CAFE-F46E-57D5DBA6A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 err="1">
                <a:solidFill>
                  <a:schemeClr val="tx1"/>
                </a:solidFill>
              </a:rPr>
              <a:t>What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is</a:t>
            </a:r>
            <a:r>
              <a:rPr lang="fr-FR" dirty="0">
                <a:solidFill>
                  <a:schemeClr val="tx1"/>
                </a:solidFill>
              </a:rPr>
              <a:t> </a:t>
            </a:r>
            <a:r>
              <a:rPr lang="fr-FR" dirty="0" err="1">
                <a:solidFill>
                  <a:schemeClr val="tx1"/>
                </a:solidFill>
              </a:rPr>
              <a:t>Arctic</a:t>
            </a:r>
            <a:r>
              <a:rPr lang="fr-FR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6" name="Espace réservé du contenu 4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68C183A1-7CB6-B5DE-6A94-4455AF3A63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160" y="1905000"/>
            <a:ext cx="10058400" cy="4358640"/>
          </a:xfrm>
        </p:spPr>
      </p:pic>
    </p:spTree>
    <p:extLst>
      <p:ext uri="{BB962C8B-B14F-4D97-AF65-F5344CB8AC3E}">
        <p14:creationId xmlns:p14="http://schemas.microsoft.com/office/powerpoint/2010/main" val="15184839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F0FDCF8-5A27-9740-115A-E9479975EA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06" y="484632"/>
            <a:ext cx="3677264" cy="1609344"/>
          </a:xfrm>
        </p:spPr>
        <p:txBody>
          <a:bodyPr>
            <a:normAutofit/>
          </a:bodyPr>
          <a:lstStyle/>
          <a:p>
            <a:r>
              <a:rPr lang="fr-FR" sz="3600" dirty="0" err="1">
                <a:solidFill>
                  <a:schemeClr val="tx1"/>
                </a:solidFill>
              </a:rPr>
              <a:t>Which</a:t>
            </a:r>
            <a:r>
              <a:rPr lang="fr-FR" sz="3600" dirty="0">
                <a:solidFill>
                  <a:schemeClr val="tx1"/>
                </a:solidFill>
              </a:rPr>
              <a:t> </a:t>
            </a:r>
            <a:r>
              <a:rPr lang="fr-FR" sz="3600" dirty="0" err="1">
                <a:solidFill>
                  <a:schemeClr val="tx1"/>
                </a:solidFill>
              </a:rPr>
              <a:t>Arctic</a:t>
            </a:r>
            <a:r>
              <a:rPr lang="fr-FR" sz="3600" dirty="0">
                <a:solidFill>
                  <a:schemeClr val="tx1"/>
                </a:solidFill>
              </a:rPr>
              <a:t>? </a:t>
            </a:r>
          </a:p>
        </p:txBody>
      </p:sp>
      <p:pic>
        <p:nvPicPr>
          <p:cNvPr id="4" name="Image 3" descr="Une image contenant carte, texte, atlas, Monde&#10;&#10;Description générée automatiquement">
            <a:extLst>
              <a:ext uri="{FF2B5EF4-FFF2-40B4-BE49-F238E27FC236}">
                <a16:creationId xmlns:a16="http://schemas.microsoft.com/office/drawing/2014/main" id="{9C67257B-1711-543A-ABEA-82532770D4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3999" y="928452"/>
            <a:ext cx="6912217" cy="5011357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CE9FA2A5-298D-4931-7252-E7B9FFBC8A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05" y="2121408"/>
            <a:ext cx="3677263" cy="4092579"/>
          </a:xfrm>
        </p:spPr>
        <p:txBody>
          <a:bodyPr>
            <a:normAutofit/>
          </a:bodyPr>
          <a:lstStyle/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The European or the American side? </a:t>
            </a:r>
          </a:p>
          <a:p>
            <a:r>
              <a:rPr lang="en-US" sz="1600">
                <a:latin typeface="Times New Roman" panose="02020603050405020304" pitchFamily="18" charset="0"/>
                <a:cs typeface="Times New Roman" panose="02020603050405020304" pitchFamily="18" charset="0"/>
              </a:rPr>
              <a:t>Russia? </a:t>
            </a:r>
          </a:p>
        </p:txBody>
      </p:sp>
    </p:spTree>
    <p:extLst>
      <p:ext uri="{BB962C8B-B14F-4D97-AF65-F5344CB8AC3E}">
        <p14:creationId xmlns:p14="http://schemas.microsoft.com/office/powerpoint/2010/main" val="1956754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9BE1105-176F-6DD2-8C1D-5411B122D2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 b="1" dirty="0" err="1">
                <a:solidFill>
                  <a:schemeClr val="tx1"/>
                </a:solidFill>
              </a:rPr>
              <a:t>Legacy</a:t>
            </a:r>
            <a:r>
              <a:rPr lang="fr-FR" sz="4800" b="1" dirty="0">
                <a:solidFill>
                  <a:schemeClr val="tx1"/>
                </a:solidFill>
              </a:rPr>
              <a:t> of </a:t>
            </a:r>
            <a:r>
              <a:rPr lang="fr-FR" sz="4800" b="1" dirty="0" err="1">
                <a:solidFill>
                  <a:schemeClr val="tx1"/>
                </a:solidFill>
              </a:rPr>
              <a:t>Arctic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Exceptionalism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0CF126F9-CD69-DAB6-6791-D208D4CE19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1987 </a:t>
            </a:r>
            <a:r>
              <a:rPr lang="fr-FR" dirty="0" err="1"/>
              <a:t>Gorbachev</a:t>
            </a:r>
            <a:r>
              <a:rPr lang="fr-FR" dirty="0"/>
              <a:t> “zone of </a:t>
            </a:r>
            <a:r>
              <a:rPr lang="fr-FR" dirty="0" err="1"/>
              <a:t>peace</a:t>
            </a:r>
            <a:r>
              <a:rPr lang="fr-FR" dirty="0"/>
              <a:t>” speech → U.S. support for </a:t>
            </a:r>
            <a:r>
              <a:rPr lang="fr-FR" dirty="0" err="1"/>
              <a:t>restraint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1996 </a:t>
            </a:r>
            <a:r>
              <a:rPr lang="fr-FR" dirty="0" err="1"/>
              <a:t>Arctic</a:t>
            </a:r>
            <a:r>
              <a:rPr lang="fr-FR" dirty="0"/>
              <a:t> Council: </a:t>
            </a:r>
            <a:r>
              <a:rPr lang="fr-FR" dirty="0" err="1"/>
              <a:t>excluded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issues, </a:t>
            </a:r>
            <a:r>
              <a:rPr lang="fr-FR" dirty="0" err="1"/>
              <a:t>enabled</a:t>
            </a:r>
            <a:r>
              <a:rPr lang="fr-FR" dirty="0"/>
              <a:t> </a:t>
            </a:r>
            <a:r>
              <a:rPr lang="fr-FR" dirty="0" err="1"/>
              <a:t>cooperation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U.S.–</a:t>
            </a:r>
            <a:r>
              <a:rPr lang="fr-FR" dirty="0" err="1"/>
              <a:t>Russia</a:t>
            </a:r>
            <a:r>
              <a:rPr lang="fr-FR" dirty="0"/>
              <a:t> collaboration: </a:t>
            </a:r>
            <a:r>
              <a:rPr lang="fr-FR" dirty="0" err="1"/>
              <a:t>climate</a:t>
            </a:r>
            <a:r>
              <a:rPr lang="fr-FR" dirty="0"/>
              <a:t>, SAR, </a:t>
            </a:r>
            <a:r>
              <a:rPr lang="fr-FR" dirty="0" err="1"/>
              <a:t>Indigenous</a:t>
            </a:r>
            <a:r>
              <a:rPr lang="fr-FR" dirty="0"/>
              <a:t> </a:t>
            </a:r>
            <a:r>
              <a:rPr lang="fr-FR" dirty="0" err="1"/>
              <a:t>rights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Exceptionalism</a:t>
            </a:r>
            <a:r>
              <a:rPr lang="fr-FR" dirty="0"/>
              <a:t> = </a:t>
            </a:r>
            <a:r>
              <a:rPr lang="fr-FR" dirty="0" err="1"/>
              <a:t>strategy</a:t>
            </a:r>
            <a:r>
              <a:rPr lang="fr-FR" dirty="0"/>
              <a:t> to </a:t>
            </a:r>
            <a:r>
              <a:rPr lang="fr-FR" dirty="0" err="1"/>
              <a:t>avoid</a:t>
            </a:r>
            <a:r>
              <a:rPr lang="fr-FR" dirty="0"/>
              <a:t> </a:t>
            </a:r>
            <a:r>
              <a:rPr lang="fr-FR" dirty="0" err="1"/>
              <a:t>escalation</a:t>
            </a:r>
            <a:r>
              <a:rPr lang="fr-FR" dirty="0"/>
              <a:t> in a fragile </a:t>
            </a:r>
            <a:r>
              <a:rPr lang="fr-FR" dirty="0" err="1"/>
              <a:t>region</a:t>
            </a:r>
            <a:endParaRPr lang="fr-FR" dirty="0"/>
          </a:p>
          <a:p>
            <a:pPr marL="0" indent="0">
              <a:buNone/>
            </a:pP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329890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7186CE1-862F-EB2F-55AC-8CDA292746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sz="4800" b="1" dirty="0">
                <a:solidFill>
                  <a:schemeClr val="tx1"/>
                </a:solidFill>
              </a:rPr>
              <a:t>Sino-</a:t>
            </a:r>
            <a:r>
              <a:rPr lang="fr-FR" sz="4800" b="1" dirty="0" err="1">
                <a:solidFill>
                  <a:schemeClr val="tx1"/>
                </a:solidFill>
              </a:rPr>
              <a:t>Russian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Arctic</a:t>
            </a:r>
            <a:r>
              <a:rPr lang="fr-FR" sz="4800" b="1" dirty="0">
                <a:solidFill>
                  <a:schemeClr val="tx1"/>
                </a:solidFill>
              </a:rPr>
              <a:t> </a:t>
            </a:r>
            <a:r>
              <a:rPr lang="fr-FR" sz="4800" b="1" dirty="0" err="1">
                <a:solidFill>
                  <a:schemeClr val="tx1"/>
                </a:solidFill>
              </a:rPr>
              <a:t>Alignment</a:t>
            </a:r>
            <a:r>
              <a:rPr lang="fr-FR" sz="4800" b="1" dirty="0">
                <a:solidFill>
                  <a:schemeClr val="tx1"/>
                </a:solidFill>
              </a:rPr>
              <a:t>- post 2022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3F9F827-24DF-24B8-D98B-F4AABAA3420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Russia</a:t>
            </a:r>
            <a:r>
              <a:rPr lang="fr-FR" dirty="0"/>
              <a:t>: </a:t>
            </a:r>
            <a:r>
              <a:rPr lang="fr-FR" dirty="0" err="1"/>
              <a:t>militarization</a:t>
            </a:r>
            <a:r>
              <a:rPr lang="fr-FR" dirty="0"/>
              <a:t> + </a:t>
            </a:r>
            <a:r>
              <a:rPr lang="fr-FR" dirty="0" err="1"/>
              <a:t>energy</a:t>
            </a:r>
            <a:r>
              <a:rPr lang="fr-FR" dirty="0"/>
              <a:t> extraction in the </a:t>
            </a:r>
            <a:r>
              <a:rPr lang="fr-FR" dirty="0" err="1"/>
              <a:t>Arctic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China: “Near-</a:t>
            </a:r>
            <a:r>
              <a:rPr lang="fr-FR" dirty="0" err="1"/>
              <a:t>Arctic</a:t>
            </a:r>
            <a:r>
              <a:rPr lang="fr-FR" dirty="0"/>
              <a:t> state” narrative, Polar </a:t>
            </a:r>
            <a:r>
              <a:rPr lang="fr-FR" dirty="0" err="1"/>
              <a:t>Silk</a:t>
            </a:r>
            <a:r>
              <a:rPr lang="fr-FR" dirty="0"/>
              <a:t> Road, tech + finance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fr-FR" dirty="0" err="1"/>
              <a:t>Alignment</a:t>
            </a:r>
            <a:r>
              <a:rPr lang="fr-FR" dirty="0"/>
              <a:t>: </a:t>
            </a:r>
            <a:r>
              <a:rPr lang="fr-FR" dirty="0" err="1"/>
              <a:t>pragmatic</a:t>
            </a:r>
            <a:r>
              <a:rPr lang="fr-FR" dirty="0"/>
              <a:t>, </a:t>
            </a:r>
            <a:r>
              <a:rPr lang="fr-FR" dirty="0" err="1"/>
              <a:t>asymmetric</a:t>
            </a:r>
            <a:r>
              <a:rPr lang="fr-FR" dirty="0"/>
              <a:t>, </a:t>
            </a:r>
            <a:r>
              <a:rPr lang="fr-FR" dirty="0" err="1"/>
              <a:t>opportunistic</a:t>
            </a:r>
            <a:r>
              <a:rPr lang="fr-FR" dirty="0"/>
              <a:t>; not an “</a:t>
            </a:r>
            <a:r>
              <a:rPr lang="fr-FR" dirty="0" err="1"/>
              <a:t>Arctic</a:t>
            </a:r>
            <a:r>
              <a:rPr lang="fr-FR" dirty="0"/>
              <a:t> axis,” but a </a:t>
            </a:r>
            <a:r>
              <a:rPr lang="fr-FR" dirty="0" err="1"/>
              <a:t>strategic</a:t>
            </a:r>
            <a:r>
              <a:rPr lang="fr-FR" dirty="0"/>
              <a:t> </a:t>
            </a:r>
            <a:r>
              <a:rPr lang="fr-FR" dirty="0" err="1"/>
              <a:t>hedge</a:t>
            </a:r>
            <a:endParaRPr lang="fr-FR" dirty="0"/>
          </a:p>
          <a:p>
            <a:pPr>
              <a:buFont typeface="Arial" panose="020B0604020202020204" pitchFamily="34" charset="0"/>
              <a:buChar char="•"/>
            </a:pPr>
            <a:r>
              <a:rPr lang="fr-FR" dirty="0"/>
              <a:t>Implication: challenges U.S./NATO influence + Nordic/EU 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190025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54EE503-D00F-1128-EE2D-4514EAA77C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4800" b="1" dirty="0">
                <a:solidFill>
                  <a:schemeClr val="tx1"/>
                </a:solidFill>
              </a:rPr>
              <a:t>Nordic </a:t>
            </a:r>
            <a:r>
              <a:rPr lang="fr-FR" sz="4800" b="1" dirty="0" err="1">
                <a:solidFill>
                  <a:schemeClr val="tx1"/>
                </a:solidFill>
              </a:rPr>
              <a:t>Realignment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17922B9-4AE9-D7A3-6996-FE5BFC0B24A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FR" dirty="0" err="1"/>
              <a:t>Finland</a:t>
            </a:r>
            <a:r>
              <a:rPr lang="fr-FR" dirty="0"/>
              <a:t> &amp; </a:t>
            </a:r>
            <a:r>
              <a:rPr lang="fr-FR" dirty="0" err="1"/>
              <a:t>Sweden</a:t>
            </a:r>
            <a:r>
              <a:rPr lang="fr-FR" dirty="0"/>
              <a:t> </a:t>
            </a:r>
            <a:r>
              <a:rPr lang="fr-FR" dirty="0" err="1"/>
              <a:t>joining</a:t>
            </a:r>
            <a:r>
              <a:rPr lang="fr-FR" dirty="0"/>
              <a:t> NATO;  </a:t>
            </a:r>
            <a:r>
              <a:rPr lang="fr-FR" dirty="0" err="1"/>
              <a:t>reshaping</a:t>
            </a:r>
            <a:r>
              <a:rPr lang="fr-FR" dirty="0"/>
              <a:t> </a:t>
            </a:r>
            <a:r>
              <a:rPr lang="fr-FR" dirty="0" err="1"/>
              <a:t>Northern</a:t>
            </a:r>
            <a:r>
              <a:rPr lang="fr-FR" dirty="0"/>
              <a:t> </a:t>
            </a:r>
            <a:r>
              <a:rPr lang="fr-FR" dirty="0" err="1"/>
              <a:t>security</a:t>
            </a:r>
            <a:r>
              <a:rPr lang="fr-FR" dirty="0"/>
              <a:t> architecture</a:t>
            </a:r>
          </a:p>
          <a:p>
            <a:r>
              <a:rPr lang="fr-FR" dirty="0" err="1"/>
              <a:t>Norway</a:t>
            </a:r>
            <a:r>
              <a:rPr lang="fr-FR" dirty="0"/>
              <a:t>: balancing </a:t>
            </a:r>
            <a:r>
              <a:rPr lang="fr-FR" dirty="0" err="1"/>
              <a:t>deterrence</a:t>
            </a:r>
            <a:r>
              <a:rPr lang="fr-FR" dirty="0"/>
              <a:t> &amp; </a:t>
            </a:r>
            <a:r>
              <a:rPr lang="fr-FR" dirty="0" err="1"/>
              <a:t>cooperation</a:t>
            </a:r>
            <a:endParaRPr lang="fr-FR" dirty="0"/>
          </a:p>
          <a:p>
            <a:r>
              <a:rPr lang="fr-FR" dirty="0" err="1"/>
              <a:t>Denmark</a:t>
            </a:r>
            <a:r>
              <a:rPr lang="fr-FR" dirty="0"/>
              <a:t>/</a:t>
            </a:r>
            <a:r>
              <a:rPr lang="fr-FR" dirty="0" err="1"/>
              <a:t>Greenland</a:t>
            </a:r>
            <a:r>
              <a:rPr lang="fr-FR" dirty="0"/>
              <a:t>: </a:t>
            </a:r>
            <a:r>
              <a:rPr lang="fr-FR" dirty="0" err="1"/>
              <a:t>After</a:t>
            </a:r>
            <a:r>
              <a:rPr lang="fr-FR" dirty="0"/>
              <a:t> « </a:t>
            </a:r>
            <a:r>
              <a:rPr lang="fr-FR" dirty="0" err="1"/>
              <a:t>purchasing</a:t>
            </a:r>
            <a:r>
              <a:rPr lang="fr-FR" dirty="0"/>
              <a:t> </a:t>
            </a:r>
            <a:r>
              <a:rPr lang="fr-FR" dirty="0" err="1"/>
              <a:t>Greenland</a:t>
            </a:r>
            <a:r>
              <a:rPr lang="fr-FR" dirty="0"/>
              <a:t> » </a:t>
            </a:r>
            <a:r>
              <a:rPr lang="fr-FR" dirty="0" err="1"/>
              <a:t>declaration</a:t>
            </a:r>
            <a:endParaRPr lang="fr-FR" dirty="0"/>
          </a:p>
          <a:p>
            <a:r>
              <a:rPr lang="fr-FR" dirty="0" err="1"/>
              <a:t>Realignment</a:t>
            </a:r>
            <a:r>
              <a:rPr lang="fr-FR" dirty="0"/>
              <a:t>: </a:t>
            </a:r>
            <a:r>
              <a:rPr lang="fr-FR" dirty="0" err="1"/>
              <a:t>Nordics</a:t>
            </a:r>
            <a:r>
              <a:rPr lang="fr-FR" dirty="0"/>
              <a:t> as U.S. </a:t>
            </a:r>
            <a:r>
              <a:rPr lang="fr-FR" dirty="0" err="1"/>
              <a:t>security</a:t>
            </a:r>
            <a:r>
              <a:rPr lang="fr-FR" dirty="0"/>
              <a:t> </a:t>
            </a:r>
            <a:r>
              <a:rPr lang="fr-FR" dirty="0" err="1"/>
              <a:t>multipliers</a:t>
            </a:r>
            <a:r>
              <a:rPr lang="fr-FR" dirty="0"/>
              <a:t> in the </a:t>
            </a:r>
            <a:r>
              <a:rPr lang="fr-FR" dirty="0" err="1"/>
              <a:t>Arctic</a:t>
            </a:r>
            <a:r>
              <a:rPr lang="fr-FR" dirty="0"/>
              <a:t> but at the </a:t>
            </a:r>
            <a:r>
              <a:rPr lang="fr-FR" dirty="0" err="1"/>
              <a:t>same</a:t>
            </a:r>
            <a:r>
              <a:rPr lang="fr-FR" dirty="0"/>
              <a:t> time </a:t>
            </a:r>
            <a:r>
              <a:rPr lang="fr-FR" dirty="0" err="1"/>
              <a:t>engaging</a:t>
            </a:r>
            <a:r>
              <a:rPr lang="fr-FR" dirty="0"/>
              <a:t> </a:t>
            </a:r>
            <a:r>
              <a:rPr lang="fr-FR" dirty="0" err="1"/>
              <a:t>with</a:t>
            </a:r>
            <a:r>
              <a:rPr lang="fr-FR" dirty="0"/>
              <a:t> EU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674432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61C0E35-AD4F-4C0C-6382-22210FA1C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Why</a:t>
            </a:r>
            <a:r>
              <a:rPr lang="fr-FR" sz="4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Svalbard ? </a:t>
            </a:r>
          </a:p>
        </p:txBody>
      </p:sp>
      <p:pic>
        <p:nvPicPr>
          <p:cNvPr id="9" name="Espace réservé du contenu 5" descr="Une image contenant Monde, Terre, globe, carte&#10;&#10;Description générée automatiquement">
            <a:extLst>
              <a:ext uri="{FF2B5EF4-FFF2-40B4-BE49-F238E27FC236}">
                <a16:creationId xmlns:a16="http://schemas.microsoft.com/office/drawing/2014/main" id="{1B037566-DCD1-D3D1-066C-6D10B467D4E0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458119" y="1984917"/>
            <a:ext cx="3978275" cy="4187283"/>
          </a:xfrm>
        </p:spPr>
      </p:pic>
      <p:pic>
        <p:nvPicPr>
          <p:cNvPr id="10" name="Espace réservé du contenu 7" descr="Une image contenant carte, texte, atlas&#10;&#10;Description générée automatiquement">
            <a:extLst>
              <a:ext uri="{FF2B5EF4-FFF2-40B4-BE49-F238E27FC236}">
                <a16:creationId xmlns:a16="http://schemas.microsoft.com/office/drawing/2014/main" id="{AB044E72-816F-AAC4-DF9D-C3CCFA296160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646126" y="2093975"/>
            <a:ext cx="4476025" cy="3738113"/>
          </a:xfrm>
        </p:spPr>
      </p:pic>
    </p:spTree>
    <p:extLst>
      <p:ext uri="{BB962C8B-B14F-4D97-AF65-F5344CB8AC3E}">
        <p14:creationId xmlns:p14="http://schemas.microsoft.com/office/powerpoint/2010/main" val="1294744598"/>
      </p:ext>
    </p:extLst>
  </p:cSld>
  <p:clrMapOvr>
    <a:masterClrMapping/>
  </p:clrMapOvr>
</p:sld>
</file>

<file path=ppt/theme/theme1.xml><?xml version="1.0" encoding="utf-8"?>
<a:theme xmlns:a="http://schemas.openxmlformats.org/drawingml/2006/main" name="Type de bois">
  <a:themeElements>
    <a:clrScheme name="Type de bois">
      <a:dk1>
        <a:sysClr val="windowText" lastClr="000000"/>
      </a:dk1>
      <a:lt1>
        <a:sysClr val="window" lastClr="FFFFFF"/>
      </a:lt1>
      <a:dk2>
        <a:srgbClr val="514949"/>
      </a:dk2>
      <a:lt2>
        <a:srgbClr val="E1E1DB"/>
      </a:lt2>
      <a:accent1>
        <a:srgbClr val="9DBFBE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00FF"/>
      </a:hlink>
      <a:folHlink>
        <a:srgbClr val="800080"/>
      </a:folHlink>
    </a:clrScheme>
    <a:fontScheme name="Type de bois">
      <a:majorFont>
        <a:latin typeface="Arial Black" panose="020B0A040201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 panose="020B0604020202020204"/>
        <a:ea typeface=""/>
        <a:cs typeface=""/>
        <a:font script="Jpan" typeface="HGｺﾞｼｯｸM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ype de bois">
      <a:fillStyleLst>
        <a:solidFill>
          <a:schemeClr val="phClr"/>
        </a:solidFill>
        <a:blipFill rotWithShape="1">
          <a:blip xmlns:r="http://schemas.openxmlformats.org/officeDocument/2006/relationships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BE1B6DD8-9976-4550-A6F4-B2DD4EA939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{6F32A17D-CF03-674B-8BBE-81B3CEB81E31}tf10001070</Template>
  <TotalTime>1753</TotalTime>
  <Words>460</Words>
  <Application>Microsoft Macintosh PowerPoint</Application>
  <PresentationFormat>Grand écran</PresentationFormat>
  <Paragraphs>54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22" baseType="lpstr">
      <vt:lpstr>Arial</vt:lpstr>
      <vt:lpstr>Arial Black</vt:lpstr>
      <vt:lpstr>Calibri</vt:lpstr>
      <vt:lpstr>Rockwell Extra Bold</vt:lpstr>
      <vt:lpstr>Times New Roman</vt:lpstr>
      <vt:lpstr>Wingdings</vt:lpstr>
      <vt:lpstr>Type de bois</vt:lpstr>
      <vt:lpstr>Geopolitics in the Era of Climate Change</vt:lpstr>
      <vt:lpstr>What do « geopolitcs and climate change » mean for IR? The Arctic as a testbed: not peripheral, but  strategic </vt:lpstr>
      <vt:lpstr>Arctic Geopolitics</vt:lpstr>
      <vt:lpstr>What is Arctic? </vt:lpstr>
      <vt:lpstr>Which Arctic? </vt:lpstr>
      <vt:lpstr>Legacy of Arctic Exceptionalism</vt:lpstr>
      <vt:lpstr>Sino-Russian Arctic Alignment- post 2022</vt:lpstr>
      <vt:lpstr>Nordic Realignment</vt:lpstr>
      <vt:lpstr>Why Svalbard ? </vt:lpstr>
      <vt:lpstr>Svalbard Treaty </vt:lpstr>
      <vt:lpstr>Russia in Svalbard</vt:lpstr>
      <vt:lpstr>Présentation PowerPoint</vt:lpstr>
      <vt:lpstr>Key Tensions</vt:lpstr>
      <vt:lpstr>Why Selective Cooperation Matters</vt:lpstr>
      <vt:lpstr>Takeaway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Sovereignty Claims: Svalbard</dc:title>
  <dc:creator>Microsoft Office User</dc:creator>
  <cp:lastModifiedBy>Microsoft Office User</cp:lastModifiedBy>
  <cp:revision>22</cp:revision>
  <dcterms:created xsi:type="dcterms:W3CDTF">2024-04-18T14:32:00Z</dcterms:created>
  <dcterms:modified xsi:type="dcterms:W3CDTF">2025-10-10T10:41:08Z</dcterms:modified>
</cp:coreProperties>
</file>