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ink/ink3.xml" ContentType="application/inkml+xml"/>
  <Override PartName="/ppt/ink/ink2.xml" ContentType="application/inkml+xml"/>
  <Override PartName="/ppt/ink/ink1.xml" ContentType="application/inkml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6" r:id="rId4"/>
    <p:sldId id="259" r:id="rId5"/>
    <p:sldId id="270" r:id="rId6"/>
    <p:sldId id="272" r:id="rId7"/>
    <p:sldId id="274" r:id="rId8"/>
    <p:sldId id="273" r:id="rId9"/>
    <p:sldId id="260" r:id="rId10"/>
    <p:sldId id="261" r:id="rId11"/>
    <p:sldId id="262" r:id="rId12"/>
    <p:sldId id="263" r:id="rId13"/>
    <p:sldId id="264" r:id="rId14"/>
    <p:sldId id="265" r:id="rId15"/>
    <p:sldId id="269" r:id="rId16"/>
    <p:sldId id="268" r:id="rId17"/>
  </p:sldIdLst>
  <p:sldSz cx="14630400" cy="8229600"/>
  <p:notesSz cx="8229600" cy="14630400"/>
  <p:embeddedFontLst>
    <p:embeddedFont>
      <p:font typeface="Fira Sans" panose="020B0503050000020004" pitchFamily="34" charset="0"/>
      <p:regular r:id="rId19"/>
      <p:bold r:id="rId20"/>
      <p:italic r:id="rId21"/>
      <p:boldItalic r:id="rId22"/>
    </p:embeddedFont>
    <p:embeddedFont>
      <p:font typeface="Inconsolata Bold" panose="020F0502020204030204" pitchFamily="34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4" d="100"/>
          <a:sy n="64" d="100"/>
        </p:scale>
        <p:origin x="1800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5:44:40.71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0 730 24575,'64'0'0,"29"-12"0,-34 0 0,3-4 0,16-7 0,2-5 0,4-9 0,2-4 0,-27 12 0,2-1 0,-1-1 0,3-3 0,-1-1 0,0 0 0,21-14 0,-2 1 0,-11 5 0,-3 2 0,-9 7 0,-4 2 0,24-14 0,-21 14 0,-15 11 0,-16 9 0,-9 6 0,-9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5:44:43.07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304 1 24575,'-4'18'0,"-7"5"0,-4 0 0,-3 4 0,2 0 0,3-5 0,0 2 0,1-1 0,0 1 0,2-2 0,0-3 0,0 2 0,-3 3 0,-3 2 0,0 2 0,0-2 0,-2 0 0,2-3 0,2-5 0,1-5 0,5-1 0,-2-1 0,2-1 0,2-3 0,1-3 0,23-2 0,1-2 0,20 1 0,6-1 0,9 0 0,14 0 0,14 0 0,1 0 0,1 0 0,-2 1 0,10 12 0,4 11 0,-48-9 0,-1 2 0,39 14 0,-22-9 0,-12-6 0,-10-3 0,-6-1 0,-7 0 0,-2-1 0,-7-4 0,-9-1 0,-4-4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6T05:44:44.26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583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A8B30-5910-9753-470B-ECE7A940C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F6EC5-25F6-A56B-BF3C-EA5E031AE8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112DC4-70AA-51F8-7E6B-929A2698A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48A5-529B-0B4F-2A0B-32F602A88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4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EDD46-35C5-1303-B3FE-397B8235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AC3A3-792C-9B5B-694B-D97FBBEA0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6357E-9180-2FDF-3386-DAF100086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8BE40-EBF4-A706-B26F-D0B3DED8EC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53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D01AC-77A0-9998-3FA6-0E85732AD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84D9DD-7DBF-6592-030B-55491CEDC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1763E-0329-D037-C394-BA1703EAC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08428-A3A9-42AE-8637-6020B6A25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7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0C1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698255" y="381440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cs typeface="Inconsolata Bold" pitchFamily="34" charset="-120"/>
              </a:rPr>
              <a:t>What I Wish I Knew for Yr4 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830" y="579715"/>
            <a:ext cx="7114103" cy="658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Your Exam Revision Timeline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37830" y="1660088"/>
            <a:ext cx="13154739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 structured approach to question practice is key to exam success. This is your bare minimum strategy.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37830" y="4208145"/>
            <a:ext cx="13154739" cy="22860"/>
          </a:xfrm>
          <a:prstGeom prst="roundRect">
            <a:avLst>
              <a:gd name="adj" fmla="val 138334"/>
            </a:avLst>
          </a:prstGeom>
          <a:solidFill>
            <a:srgbClr val="5C4E6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5067300" y="3575685"/>
            <a:ext cx="22860" cy="632460"/>
          </a:xfrm>
          <a:prstGeom prst="roundRect">
            <a:avLst>
              <a:gd name="adj" fmla="val 138334"/>
            </a:avLst>
          </a:prstGeom>
          <a:solidFill>
            <a:srgbClr val="5C4E6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841557" y="3970973"/>
            <a:ext cx="474345" cy="474345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920615" y="4010501"/>
            <a:ext cx="31623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3761184" y="2234565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April &amp; May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948571" y="2690336"/>
            <a:ext cx="8260437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Start with </a:t>
            </a:r>
            <a:r>
              <a:rPr lang="en-US" sz="16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75 questions per day</a:t>
            </a: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(e.g., 3 sets of 25). This two-month period is your first thorough run-through of the material.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9540002" y="4208145"/>
            <a:ext cx="22860" cy="632460"/>
          </a:xfrm>
          <a:prstGeom prst="roundRect">
            <a:avLst>
              <a:gd name="adj" fmla="val 138334"/>
            </a:avLst>
          </a:prstGeom>
          <a:solidFill>
            <a:srgbClr val="5C4E6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9314259" y="3970973"/>
            <a:ext cx="474345" cy="474345"/>
          </a:xfrm>
          <a:prstGeom prst="roundRect">
            <a:avLst>
              <a:gd name="adj" fmla="val 6667"/>
            </a:avLst>
          </a:prstGeom>
          <a:solidFill>
            <a:srgbClr val="4335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9393317" y="4010501"/>
            <a:ext cx="316230" cy="395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1"/>
          <p:cNvSpPr/>
          <p:nvPr/>
        </p:nvSpPr>
        <p:spPr>
          <a:xfrm>
            <a:off x="8233886" y="5051346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Reset &amp; Ramp Up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5421273" y="5507117"/>
            <a:ext cx="8260437" cy="1011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At the beginning of June, hit the reset button on your question bank. Increase your daily target to </a:t>
            </a:r>
            <a:r>
              <a:rPr lang="en-US" sz="16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150 questions per day</a:t>
            </a:r>
            <a:r>
              <a:rPr lang="en-US" sz="16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(3 sets of 50). This 28-day period is for your second intensive run-through.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37830" y="6756202"/>
            <a:ext cx="13154739" cy="895707"/>
          </a:xfrm>
          <a:prstGeom prst="roundRect">
            <a:avLst>
              <a:gd name="adj" fmla="val 3531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53" y="7105739"/>
            <a:ext cx="263485" cy="210741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422797" y="7019568"/>
            <a:ext cx="12259032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TOTAL 4331 QUESTIONS </a:t>
            </a:r>
            <a:endParaRPr lang="en-US" sz="165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9169" y="698738"/>
            <a:ext cx="5274469" cy="425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SSC4 / Dissertation: Key Advice</a:t>
            </a:r>
            <a:endParaRPr lang="en-US" sz="26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9172-F4DE-2A8B-27E0-A14D418AB006}"/>
              </a:ext>
            </a:extLst>
          </p:cNvPr>
          <p:cNvGrpSpPr/>
          <p:nvPr/>
        </p:nvGrpSpPr>
        <p:grpSpPr>
          <a:xfrm>
            <a:off x="609010" y="1565553"/>
            <a:ext cx="9878016" cy="5749647"/>
            <a:chOff x="476488" y="1565553"/>
            <a:chExt cx="6838712" cy="2564761"/>
          </a:xfrm>
        </p:grpSpPr>
        <p:sp>
          <p:nvSpPr>
            <p:cNvPr id="4" name="Text 2"/>
            <p:cNvSpPr/>
            <p:nvPr/>
          </p:nvSpPr>
          <p:spPr>
            <a:xfrm>
              <a:off x="476488" y="1565553"/>
              <a:ext cx="6672620" cy="2178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First draft by Christmas break: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Aim for an early draft to give yourself ample time for refinements.</a:t>
              </a:r>
              <a:endParaRPr lang="en-US" sz="1600" dirty="0"/>
            </a:p>
          </p:txBody>
        </p:sp>
        <p:sp>
          <p:nvSpPr>
            <p:cNvPr id="5" name="Text 3"/>
            <p:cNvSpPr/>
            <p:nvPr/>
          </p:nvSpPr>
          <p:spPr>
            <a:xfrm>
              <a:off x="476488" y="1831062"/>
              <a:ext cx="6672620" cy="2178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Self-organisation: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Embracing this offers more flexibility and potential for publication.</a:t>
              </a:r>
              <a:endParaRPr lang="en-US" sz="1600" dirty="0"/>
            </a:p>
          </p:txBody>
        </p:sp>
        <p:sp>
          <p:nvSpPr>
            <p:cNvPr id="6" name="Text 4"/>
            <p:cNvSpPr/>
            <p:nvPr/>
          </p:nvSpPr>
          <p:spPr>
            <a:xfrm>
              <a:off x="476488" y="2096572"/>
              <a:ext cx="6672620" cy="2178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Find a tutor: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Email the SSC department to get assistance in finding the right supervisor for your topic.</a:t>
              </a:r>
              <a:endParaRPr lang="en-US" sz="1600" dirty="0"/>
            </a:p>
          </p:txBody>
        </p:sp>
        <p:sp>
          <p:nvSpPr>
            <p:cNvPr id="7" name="Text 5"/>
            <p:cNvSpPr/>
            <p:nvPr/>
          </p:nvSpPr>
          <p:spPr>
            <a:xfrm>
              <a:off x="476488" y="2362081"/>
              <a:ext cx="6672620" cy="2178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Systematic reviews: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While demanding, these can often lead to publishable papers.</a:t>
              </a:r>
              <a:endParaRPr lang="en-US" sz="1600" dirty="0"/>
            </a:p>
          </p:txBody>
        </p:sp>
        <p:sp>
          <p:nvSpPr>
            <p:cNvPr id="8" name="Text 6"/>
            <p:cNvSpPr/>
            <p:nvPr/>
          </p:nvSpPr>
          <p:spPr>
            <a:xfrm>
              <a:off x="476488" y="2627590"/>
              <a:ext cx="6672620" cy="21788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Regular check-ins: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Book </a:t>
              </a:r>
              <a:r>
                <a:rPr lang="en-US" sz="1600" dirty="0">
                  <a:solidFill>
                    <a:srgbClr val="F94CAF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5-minute tutor calls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after completing each section. Keep them informed!</a:t>
              </a:r>
              <a:endParaRPr lang="en-US" sz="1600" dirty="0"/>
            </a:p>
          </p:txBody>
        </p:sp>
        <p:sp>
          <p:nvSpPr>
            <p:cNvPr id="9" name="Text 7"/>
            <p:cNvSpPr/>
            <p:nvPr/>
          </p:nvSpPr>
          <p:spPr>
            <a:xfrm>
              <a:off x="846772" y="3328785"/>
              <a:ext cx="5104209" cy="21264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650"/>
                </a:lnSpc>
                <a:buNone/>
              </a:pPr>
              <a:r>
                <a:rPr lang="en-US" sz="2000" b="1" dirty="0">
                  <a:solidFill>
                    <a:srgbClr val="F94CAF"/>
                  </a:solidFill>
                  <a:latin typeface="Inconsolata Bold" pitchFamily="34" charset="0"/>
                  <a:ea typeface="Inconsolata Bold" pitchFamily="34" charset="-122"/>
                  <a:cs typeface="Inconsolata Bold" pitchFamily="34" charset="-120"/>
                </a:rPr>
                <a:t>"Keep your tutor in the loop—they give you the final grade."</a:t>
              </a:r>
              <a:endParaRPr lang="en-US" sz="2000" dirty="0"/>
            </a:p>
          </p:txBody>
        </p:sp>
        <p:sp>
          <p:nvSpPr>
            <p:cNvPr id="10" name="Shape 8"/>
            <p:cNvSpPr/>
            <p:nvPr/>
          </p:nvSpPr>
          <p:spPr>
            <a:xfrm>
              <a:off x="642580" y="3328785"/>
              <a:ext cx="15240" cy="212646"/>
            </a:xfrm>
            <a:prstGeom prst="rect">
              <a:avLst/>
            </a:prstGeom>
            <a:solidFill>
              <a:srgbClr val="F94CAF"/>
            </a:solidFill>
            <a:ln/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11" name="Text 9"/>
            <p:cNvSpPr/>
            <p:nvPr/>
          </p:nvSpPr>
          <p:spPr>
            <a:xfrm>
              <a:off x="642580" y="3694545"/>
              <a:ext cx="6672620" cy="43576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1700"/>
                </a:lnSpc>
                <a:buSzPct val="100000"/>
                <a:buChar char="•"/>
              </a:pPr>
              <a:r>
                <a:rPr lang="en-US" sz="1600" b="1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Mendeley early:</a:t>
              </a:r>
              <a:r>
                <a:rPr lang="en-US" sz="1600" dirty="0">
                  <a:solidFill>
                    <a:srgbClr val="DAD1E6"/>
                  </a:solidFill>
                  <a:latin typeface="Fira Sans" pitchFamily="34" charset="0"/>
                  <a:ea typeface="Fira Sans" pitchFamily="34" charset="-122"/>
                  <a:cs typeface="Fira Sans" pitchFamily="34" charset="-120"/>
                </a:rPr>
                <a:t> Start using reference management software like Mendeley from the outset. It organises PDFs and simplifies referencing.</a:t>
              </a:r>
              <a:endParaRPr lang="en-US" sz="1600" dirty="0"/>
            </a:p>
          </p:txBody>
        </p:sp>
      </p:grpSp>
      <p:pic>
        <p:nvPicPr>
          <p:cNvPr id="14" name="Picture 13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2EAB603E-7EDC-40D4-3CA5-569D04C5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953" y="958432"/>
            <a:ext cx="2932711" cy="63579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903" y="620316"/>
            <a:ext cx="7564993" cy="1409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Navigating Placement Logistics</a:t>
            </a:r>
            <a:endParaRPr lang="en-US" sz="4400" dirty="0"/>
          </a:p>
        </p:txBody>
      </p:sp>
      <p:sp>
        <p:nvSpPr>
          <p:cNvPr id="5" name="Shape 2"/>
          <p:cNvSpPr/>
          <p:nvPr/>
        </p:nvSpPr>
        <p:spPr>
          <a:xfrm>
            <a:off x="6275903" y="2984225"/>
            <a:ext cx="7564993" cy="2021681"/>
          </a:xfrm>
          <a:prstGeom prst="roundRect">
            <a:avLst>
              <a:gd name="adj" fmla="val 1674"/>
            </a:avLst>
          </a:prstGeom>
          <a:solidFill>
            <a:srgbClr val="F9D93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01408" y="3209730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Travel Planning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01408" y="3697410"/>
            <a:ext cx="7113984" cy="1082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Mt Carmel &amp; KGH</a:t>
            </a:r>
            <a:r>
              <a:rPr lang="en-US" sz="17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(for Psychiatry and Geriatrics) are travelling placements. They're about 20 minutes from the main campus (CH), so </a:t>
            </a: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allow sufficient transport time</a:t>
            </a:r>
            <a:r>
              <a:rPr lang="en-US" sz="17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in your daily schedule.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75903" y="5231411"/>
            <a:ext cx="7564993" cy="2021681"/>
          </a:xfrm>
          <a:prstGeom prst="roundRect">
            <a:avLst>
              <a:gd name="adj" fmla="val 1674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501408" y="5456915"/>
            <a:ext cx="2819638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PebblePad Logbook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01408" y="5944595"/>
            <a:ext cx="7113984" cy="10829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Complete your PebblePad entries </a:t>
            </a: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per block, not per term</a:t>
            </a:r>
            <a:r>
              <a:rPr lang="en-US" sz="1750" dirty="0">
                <a:solidFill>
                  <a:srgbClr val="000000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The new format focuses on specific tasks like taking obstetric or psychiatric histories, or scrubbing into theatre.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635" y="1537845"/>
            <a:ext cx="5886093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PSA &amp; SCRIPT: Critical Assessments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769635" y="3240675"/>
            <a:ext cx="3450911" cy="1681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SCRIPT Modules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69635" y="3595482"/>
            <a:ext cx="13276147" cy="3446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Start your SCRIPT modules as soon as you begin rotations</a:t>
            </a: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Get them done early to free up precious time later in the year.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69636" y="4177340"/>
            <a:ext cx="6037847" cy="1681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PSA (Prescribing Safety Assessment)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69635" y="4532146"/>
            <a:ext cx="13276147" cy="3446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 mock exam is useful for practice, but don't panic if you don't perform perfectly. The real value is in identifying your weak areas.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769635" y="5252473"/>
            <a:ext cx="3450911" cy="1681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Pharmacology Focus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769635" y="5607280"/>
            <a:ext cx="13276147" cy="3446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Begin learning </a:t>
            </a:r>
            <a:r>
              <a:rPr lang="en-US" sz="160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drug side effects, mechanisms, and interactions early</a:t>
            </a: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This is particularly crucial for Psychiatry, where drug knowledge is extensive and frequently tested.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07839"/>
            <a:ext cx="79376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Written Exams &amp; OSCE Success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702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Your final push! Strategic revision and practice are essential for both written papers and practical exams.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815114"/>
            <a:ext cx="38255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Paper B &amp; C (Written Exams)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39625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Each paper has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100 questions in 120 minutes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83845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Avoid discussing Paper B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before taking Paper C; it can negatively affect your mindset.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64355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If you finish early, take a quick break (bathroom, cold water) then </a:t>
            </a: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re-read your answers carefully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448657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28151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OSCE Tips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39625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Book clinical skills rooms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between your written exams and OSCEs. Utilise this time for intensive practice.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201358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Use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ChatGPT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to help build a personalised timetable based on the QMplus station list.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006459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Practice core skills relentlessly: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history taking, examinations, and communication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81156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Always prioritise </a:t>
            </a: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red flags first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especially in Paediatrics stations.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599521" y="661666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Utilise resources like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GeekyMedics, QuesMed, and OSCEstop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for comprehensive preparation.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DA9BD7-1061-D676-F6DD-9224ED5A7A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530295"/>
              </p:ext>
            </p:extLst>
          </p:nvPr>
        </p:nvGraphicFramePr>
        <p:xfrm>
          <a:off x="464695" y="464694"/>
          <a:ext cx="13910871" cy="7195279"/>
        </p:xfrm>
        <a:graphic>
          <a:graphicData uri="http://schemas.openxmlformats.org/drawingml/2006/table">
            <a:tbl>
              <a:tblPr/>
              <a:tblGrid>
                <a:gridCol w="1671394">
                  <a:extLst>
                    <a:ext uri="{9D8B030D-6E8A-4147-A177-3AD203B41FA5}">
                      <a16:colId xmlns:a16="http://schemas.microsoft.com/office/drawing/2014/main" val="940268112"/>
                    </a:ext>
                  </a:extLst>
                </a:gridCol>
                <a:gridCol w="1406082">
                  <a:extLst>
                    <a:ext uri="{9D8B030D-6E8A-4147-A177-3AD203B41FA5}">
                      <a16:colId xmlns:a16="http://schemas.microsoft.com/office/drawing/2014/main" val="1635681004"/>
                    </a:ext>
                  </a:extLst>
                </a:gridCol>
                <a:gridCol w="5007960">
                  <a:extLst>
                    <a:ext uri="{9D8B030D-6E8A-4147-A177-3AD203B41FA5}">
                      <a16:colId xmlns:a16="http://schemas.microsoft.com/office/drawing/2014/main" val="3604970638"/>
                    </a:ext>
                  </a:extLst>
                </a:gridCol>
                <a:gridCol w="5825435">
                  <a:extLst>
                    <a:ext uri="{9D8B030D-6E8A-4147-A177-3AD203B41FA5}">
                      <a16:colId xmlns:a16="http://schemas.microsoft.com/office/drawing/2014/main" val="1177664443"/>
                    </a:ext>
                  </a:extLst>
                </a:gridCol>
              </a:tblGrid>
              <a:tr h="2253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Day &amp; Date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Main Focus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Stations to Practice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Equipment to Request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314490"/>
                  </a:ext>
                </a:extLst>
              </a:tr>
              <a:tr h="11720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🗓️ Day 1 – Wed 19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Clinical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 Skills Lab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Neuro, MSK, ENT, Eye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Cranial Nerve Exam ✅ • Lower Limb Neuro Exam ✅ • GALS Assessment – Knee ✅ • GALS Assessment – Hand ✅ • ENT Ear + Throat Exam • Fundoscopy • Eye Exam (Red eye, visual acuity, visual fields) • Spine Exam • Hands Exam • Sensory UL/LL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• Ophthalmoscopes• Otoscopes• Pen torch• Snellen chart• Tuning forks (512 Hz + 128 Hz)• Reflex hammers• Cotton wool + neuro pins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759656"/>
                  </a:ext>
                </a:extLst>
              </a:tr>
              <a:tr h="1362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🗓️ Day 2 – Thu 20 June</a:t>
                      </a: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Clinical Skills Lab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Procedures, Obs/Gynae, ECG/ABG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Catheter Insertion (M/F)• Speculum + Smear• PV + HVS Swabs• DRE (if available)• ABG Sampling ✅• ECG Recording &amp; Interpretation• IM Injection• Cannula Insertion• Obstetric History + SBAR Handover ✅• Caesarean Section Explanation ✅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Speculum kits + smear kits• PV + HVS swabs• DRE model• Catheterisation models• Cannulation arms• ABG kits• ECG machine + electrodes• IM injection pads• Gloves, gel, drapes, towels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692493"/>
                  </a:ext>
                </a:extLst>
              </a:tr>
              <a:tr h="63464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🗓️ Day 3 – Fri 21 </a:t>
                      </a:r>
                      <a:r>
                        <a:rPr lang="en-GB" sz="1200" b="1" dirty="0" err="1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en-GB" sz="1200" dirty="0" err="1">
                          <a:solidFill>
                            <a:schemeClr val="bg1"/>
                          </a:solidFill>
                        </a:rPr>
                        <a:t>Clinical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 Skills Lab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MSK + Repeat Procedures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Knee Exam• Hand Exam• GALS Screen• Spine Exam• Repeat: Speculum / ECG / ABG / Cannula / Catheter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Same as Day 2 depending on station• MSK models or clear space• ENT/Neuro tools as needed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785111"/>
                  </a:ext>
                </a:extLst>
              </a:tr>
              <a:tr h="9819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🗓️ Day 4 – Sat 22 June</a:t>
                      </a: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Clinical Skills Lab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Paediatrics + Emergency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Paediatric Resp Exam ✅• Paediatric History Taking ✅• Developmental History – Speech ✅• Asthma Emergency + ABG• Emergency SBAR + Referrals• Repeat: ECG / ABG / Catheter / Speculum (if weak)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Paediatric Resus manikins• Paediatric airway kits• ABG kits• ECG machine• Asthma inhaler + spacer• Cannulation arms• Speculum kits• ENT + Neuro kits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445268"/>
                  </a:ext>
                </a:extLst>
              </a:tr>
              <a:tr h="145712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🗓️ Day 5 – Sun 23 June</a:t>
                      </a: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Home/Study Space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Comms + Histories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Suicide Risk Assessment ✅• Mental State Exam ✅• Concerned Relative (Geriatrics) ✅• Falls History – Elderly ✅• Alcohol Dependence ✅• Sexual Health History ✅• Contraception Counselling ✅• Red Flag Back Pain• Postmenopausal Bleed• High Risk Pregnancy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No equipment needed — focus on mock interviewing and role play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45675"/>
                  </a:ext>
                </a:extLst>
              </a:tr>
              <a:tr h="1362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🗓️ Day 6 – Mon 24 June</a:t>
                      </a: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Home/Study Space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</a:rPr>
                        <a:t>Counselling + Comms</a:t>
                      </a:r>
                      <a:endParaRPr lang="en-GB" sz="1200">
                        <a:solidFill>
                          <a:schemeClr val="bg1"/>
                        </a:solidFill>
                      </a:endParaRP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• Caesarean Section Counselling ✅• Contraception Counselling ✅• Rheumatoid Arthritis / Coeliac Counselling• Antidepressant Discussion• Developmental History – Parental Concern ✅• Eczema Management ✅• Smear Test Explanation• SBAR Referrals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• Just guidance sheets, timers, and mock patient volunteers</a:t>
                      </a:r>
                    </a:p>
                  </a:txBody>
                  <a:tcPr marL="18452" marR="18452" marT="9226" marB="92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304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64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B6A3E-684A-CE29-1F69-E0BC1E756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7B127EEB-ED4E-77EA-119B-8260508D9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A6AF3265-4240-C050-09AB-3512C9D80C5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41631">
              <a:alpha val="8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3057C49-9388-093F-E02F-5D8C621C8BD7}"/>
              </a:ext>
            </a:extLst>
          </p:cNvPr>
          <p:cNvSpPr/>
          <p:nvPr/>
        </p:nvSpPr>
        <p:spPr>
          <a:xfrm>
            <a:off x="698255" y="381440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cs typeface="Inconsolata Bold" pitchFamily="34" charset="-120"/>
              </a:rPr>
              <a:t>Thank u ♡  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96953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3232"/>
            <a:ext cx="90716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Modules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5563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Clinical placements are demanding, but integrating your PassMed revision throughout can make all the difference. Think of it as a </a:t>
            </a:r>
            <a:r>
              <a:rPr lang="en-US" sz="1750" dirty="0">
                <a:solidFill>
                  <a:srgbClr val="F94CAF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synergistic approach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– learning on the wards, solidifying with questions.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23659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36595"/>
            <a:ext cx="60960" cy="389965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12044" y="3493889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Brain &amp; Behaviour (BNB)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12044" y="3984308"/>
            <a:ext cx="3620810" cy="2894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Neuro, Psych, ENT, Ophthalmology 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👁️ </a:t>
            </a:r>
            <a:r>
              <a:rPr lang="en-US" sz="1750" dirty="0" err="1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Ophtho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– 1 week, but photos come up a lot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🧠 Psych – Long placement + weighty exams (know FAT: Features, Assessment, Treatment), learn the personality disorders imp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DAD1E6"/>
              </a:solidFill>
              <a:latin typeface="Fira Sans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23659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62" y="3236595"/>
            <a:ext cx="60960" cy="389965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535216" y="3493889"/>
            <a:ext cx="36208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General Practice (GP) &amp; Dermatology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535216" y="4338638"/>
            <a:ext cx="362081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Crucially,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don't forget your GP logbook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! Collect those entries diligently. Dermatology clinics will be a weekly feature during this block.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40133" y="323659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133" y="3236595"/>
            <a:ext cx="60960" cy="389965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958388" y="3493889"/>
            <a:ext cx="36208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Geriatrics &amp; Ortho/Rheumatology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9958388" y="4338638"/>
            <a:ext cx="362081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Geriatrics is all about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falls, cognitive screens, and ethical considerations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. For Ortho &amp; Rheum, master </a:t>
            </a:r>
            <a:r>
              <a:rPr lang="en-US" sz="1750" b="1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antibodies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, injury patterns, radiology, and fracture types. Create flashcards for all rheumatology antibodies early!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B16A9-8B9A-1A14-2E06-A213BF80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5ADD3F9E-41EC-2143-F8B1-70DB7E252975}"/>
              </a:ext>
            </a:extLst>
          </p:cNvPr>
          <p:cNvSpPr/>
          <p:nvPr/>
        </p:nvSpPr>
        <p:spPr>
          <a:xfrm>
            <a:off x="7315200" y="1521977"/>
            <a:ext cx="531745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Longest blocks + heavy scoring full PAPER B basically </a:t>
            </a:r>
            <a:endParaRPr lang="en-US" sz="17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680250D1-4D62-BCA4-5EFF-1B6F1C2AEDA0}"/>
              </a:ext>
            </a:extLst>
          </p:cNvPr>
          <p:cNvSpPr/>
          <p:nvPr/>
        </p:nvSpPr>
        <p:spPr>
          <a:xfrm>
            <a:off x="863381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09AEB364-F758-6575-8B9C-A3362C93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1" y="2505075"/>
            <a:ext cx="60960" cy="3899654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35973463-1E3A-8730-ACDB-459A887D9634}"/>
              </a:ext>
            </a:extLst>
          </p:cNvPr>
          <p:cNvSpPr/>
          <p:nvPr/>
        </p:nvSpPr>
        <p:spPr>
          <a:xfrm>
            <a:off x="1181635" y="2762369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 Ortho &amp; Rheum</a:t>
            </a:r>
            <a:endParaRPr lang="en-US" sz="22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5F1AE4DF-E082-2634-2282-0320F1FED47A}"/>
              </a:ext>
            </a:extLst>
          </p:cNvPr>
          <p:cNvSpPr/>
          <p:nvPr/>
        </p:nvSpPr>
        <p:spPr>
          <a:xfrm>
            <a:off x="1181635" y="3252788"/>
            <a:ext cx="3620810" cy="2894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Antibodies, injury patterns, radiology, fracture types  	🧬 Rheum Tip: Make a flashcard set for all the antibodies early on</a:t>
            </a:r>
            <a:endParaRPr lang="en-US" sz="1750" dirty="0">
              <a:solidFill>
                <a:srgbClr val="DAD1E6"/>
              </a:solidFill>
              <a:latin typeface="Fira Sans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30C260A7-15D9-41A0-A856-9F0D6E0C6D24}"/>
              </a:ext>
            </a:extLst>
          </p:cNvPr>
          <p:cNvSpPr/>
          <p:nvPr/>
        </p:nvSpPr>
        <p:spPr>
          <a:xfrm>
            <a:off x="5286553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465B0E01-C897-63CA-BE87-DA20DA77E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553" y="2505075"/>
            <a:ext cx="60960" cy="3899654"/>
          </a:xfrm>
          <a:prstGeom prst="rect">
            <a:avLst/>
          </a:prstGeom>
        </p:spPr>
      </p:pic>
      <p:sp>
        <p:nvSpPr>
          <p:cNvPr id="10" name="Text 6">
            <a:extLst>
              <a:ext uri="{FF2B5EF4-FFF2-40B4-BE49-F238E27FC236}">
                <a16:creationId xmlns:a16="http://schemas.microsoft.com/office/drawing/2014/main" id="{5848D444-AD0D-C9D1-E6AF-5827D93D32A0}"/>
              </a:ext>
            </a:extLst>
          </p:cNvPr>
          <p:cNvSpPr/>
          <p:nvPr/>
        </p:nvSpPr>
        <p:spPr>
          <a:xfrm>
            <a:off x="5604807" y="2762369"/>
            <a:ext cx="36208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OBGYN</a:t>
            </a:r>
            <a:endParaRPr lang="en-US" sz="22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41D0ADFE-34A0-CA66-EDAC-C29D3C7E15E7}"/>
              </a:ext>
            </a:extLst>
          </p:cNvPr>
          <p:cNvSpPr/>
          <p:nvPr/>
        </p:nvSpPr>
        <p:spPr>
          <a:xfrm>
            <a:off x="5604807" y="3249097"/>
            <a:ext cx="3620810" cy="1950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💡 </a:t>
            </a:r>
            <a:r>
              <a:rPr lang="en-US" sz="1750" dirty="0" err="1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Memorise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scoring systems (Apgar, Bishop, Ballard, etc.) DURING placement :  not in exam season (too diff) 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🧬 Sexual Health – Very common in SBAs. Know HIV well ( they love this) ,  expect histology/image questions</a:t>
            </a:r>
            <a:endParaRPr lang="en-US" sz="175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4BD90D5E-1001-BFE5-8ADB-F23083196D5D}"/>
              </a:ext>
            </a:extLst>
          </p:cNvPr>
          <p:cNvSpPr/>
          <p:nvPr/>
        </p:nvSpPr>
        <p:spPr>
          <a:xfrm>
            <a:off x="9709724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947F8026-EF07-BE46-E229-B45804100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24" y="2505075"/>
            <a:ext cx="60960" cy="3899654"/>
          </a:xfrm>
          <a:prstGeom prst="rect">
            <a:avLst/>
          </a:prstGeom>
        </p:spPr>
      </p:pic>
      <p:sp>
        <p:nvSpPr>
          <p:cNvPr id="14" name="Text 9">
            <a:extLst>
              <a:ext uri="{FF2B5EF4-FFF2-40B4-BE49-F238E27FC236}">
                <a16:creationId xmlns:a16="http://schemas.microsoft.com/office/drawing/2014/main" id="{A6999675-34E8-15A6-89FD-25F585C4979E}"/>
              </a:ext>
            </a:extLst>
          </p:cNvPr>
          <p:cNvSpPr/>
          <p:nvPr/>
        </p:nvSpPr>
        <p:spPr>
          <a:xfrm>
            <a:off x="10027979" y="2762369"/>
            <a:ext cx="36208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PAEDS</a:t>
            </a:r>
            <a:endParaRPr lang="en-US" sz="220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7923AE6C-0D8A-1479-1BD7-131077528351}"/>
              </a:ext>
            </a:extLst>
          </p:cNvPr>
          <p:cNvSpPr/>
          <p:nvPr/>
        </p:nvSpPr>
        <p:spPr>
          <a:xfrm>
            <a:off x="10027979" y="3607118"/>
            <a:ext cx="362081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Overlaps with other topics I would recommend studying PAEDS  either first or last 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42679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471" y="732830"/>
            <a:ext cx="9480233" cy="640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Strategic Study Tips: Lessons Learned</a:t>
            </a:r>
            <a:endParaRPr lang="en-US" sz="4000" dirty="0"/>
          </a:p>
        </p:txBody>
      </p:sp>
      <p:sp>
        <p:nvSpPr>
          <p:cNvPr id="4" name="Shape 2"/>
          <p:cNvSpPr/>
          <p:nvPr/>
        </p:nvSpPr>
        <p:spPr>
          <a:xfrm>
            <a:off x="717471" y="2649379"/>
            <a:ext cx="6495217" cy="2167533"/>
          </a:xfrm>
          <a:prstGeom prst="roundRect">
            <a:avLst>
              <a:gd name="adj" fmla="val 5062"/>
            </a:avLst>
          </a:prstGeom>
          <a:solidFill>
            <a:srgbClr val="24163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1" y="2626519"/>
            <a:ext cx="6495217" cy="914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2341959"/>
            <a:ext cx="614958" cy="61495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968" y="2495669"/>
            <a:ext cx="245983" cy="30741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45237" y="3161824"/>
            <a:ext cx="3073360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Start Early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945237" y="3605093"/>
            <a:ext cx="6039683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 err="1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PassMed</a:t>
            </a: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in smaller, frequent sessions, e.g., one page at a time.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</a:rPr>
              <a:t>DURING EXAMS: DO </a:t>
            </a:r>
            <a:r>
              <a:rPr lang="en-US" sz="1600" b="1" dirty="0">
                <a:solidFill>
                  <a:srgbClr val="DAD1E6"/>
                </a:solidFill>
                <a:latin typeface="Fira Sans" pitchFamily="34" charset="0"/>
              </a:rPr>
              <a:t>NOT</a:t>
            </a:r>
            <a:r>
              <a:rPr lang="en-US" sz="1600" dirty="0">
                <a:solidFill>
                  <a:srgbClr val="DAD1E6"/>
                </a:solidFill>
                <a:latin typeface="Fira Sans" pitchFamily="34" charset="0"/>
              </a:rPr>
              <a:t> use the UKMLA  toggle </a:t>
            </a:r>
          </a:p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</a:rPr>
              <a:t>But during placement : use it to revise during the rotation</a:t>
            </a: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7417594" y="2649379"/>
            <a:ext cx="6495336" cy="2167533"/>
          </a:xfrm>
          <a:prstGeom prst="roundRect">
            <a:avLst>
              <a:gd name="adj" fmla="val 5062"/>
            </a:avLst>
          </a:prstGeom>
          <a:solidFill>
            <a:srgbClr val="24163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594" y="2626519"/>
            <a:ext cx="6495336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783" y="2341959"/>
            <a:ext cx="614958" cy="614958"/>
          </a:xfrm>
          <a:prstGeom prst="rect">
            <a:avLst/>
          </a:prstGeom>
        </p:spPr>
      </p:pic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2210" y="2495669"/>
            <a:ext cx="245983" cy="307419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7645360" y="3161824"/>
            <a:ext cx="268914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Anki Decks for Images</a:t>
            </a:r>
            <a:endParaRPr lang="en-US" sz="2000" dirty="0"/>
          </a:p>
        </p:txBody>
      </p:sp>
      <p:sp>
        <p:nvSpPr>
          <p:cNvPr id="15" name="Text 7"/>
          <p:cNvSpPr/>
          <p:nvPr/>
        </p:nvSpPr>
        <p:spPr>
          <a:xfrm>
            <a:off x="7645360" y="3605093"/>
            <a:ext cx="6039803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Images are crucial, especially for Psychiatry, Dermatology, and Paediatrics. Build dedicated Anki decks using images from lectures and revision sessions.</a:t>
            </a:r>
            <a:endParaRPr lang="en-US" sz="1600" dirty="0"/>
          </a:p>
        </p:txBody>
      </p:sp>
      <p:sp>
        <p:nvSpPr>
          <p:cNvPr id="16" name="Shape 8"/>
          <p:cNvSpPr/>
          <p:nvPr/>
        </p:nvSpPr>
        <p:spPr>
          <a:xfrm>
            <a:off x="717471" y="5329238"/>
            <a:ext cx="6495217" cy="2167533"/>
          </a:xfrm>
          <a:prstGeom prst="roundRect">
            <a:avLst>
              <a:gd name="adj" fmla="val 5062"/>
            </a:avLst>
          </a:prstGeom>
          <a:solidFill>
            <a:srgbClr val="24163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1" y="5306378"/>
            <a:ext cx="6495217" cy="914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5021818"/>
            <a:ext cx="614958" cy="614958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1968" y="5175528"/>
            <a:ext cx="245983" cy="307419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945237" y="5841682"/>
            <a:ext cx="268914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Mind Maps for Systems</a:t>
            </a:r>
            <a:endParaRPr lang="en-US" sz="2000" dirty="0"/>
          </a:p>
        </p:txBody>
      </p:sp>
      <p:sp>
        <p:nvSpPr>
          <p:cNvPr id="21" name="Text 10"/>
          <p:cNvSpPr/>
          <p:nvPr/>
        </p:nvSpPr>
        <p:spPr>
          <a:xfrm>
            <a:off x="945237" y="6284952"/>
            <a:ext cx="6039683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Visualise topics by system. Mind maps with just topic names can help keep everything organised and visible.</a:t>
            </a:r>
            <a:endParaRPr lang="en-US" sz="1600" dirty="0"/>
          </a:p>
        </p:txBody>
      </p:sp>
      <p:sp>
        <p:nvSpPr>
          <p:cNvPr id="22" name="Shape 11"/>
          <p:cNvSpPr/>
          <p:nvPr/>
        </p:nvSpPr>
        <p:spPr>
          <a:xfrm>
            <a:off x="7417594" y="5329238"/>
            <a:ext cx="6495336" cy="2167533"/>
          </a:xfrm>
          <a:prstGeom prst="roundRect">
            <a:avLst>
              <a:gd name="adj" fmla="val 5062"/>
            </a:avLst>
          </a:prstGeom>
          <a:solidFill>
            <a:srgbClr val="24163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594" y="5306378"/>
            <a:ext cx="6495336" cy="91440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783" y="5021818"/>
            <a:ext cx="614958" cy="614958"/>
          </a:xfrm>
          <a:prstGeom prst="rect">
            <a:avLst/>
          </a:prstGeom>
        </p:spPr>
      </p:pic>
      <p:pic>
        <p:nvPicPr>
          <p:cNvPr id="25" name="Image 11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2210" y="5175528"/>
            <a:ext cx="245983" cy="307419"/>
          </a:xfrm>
          <a:prstGeom prst="rect">
            <a:avLst/>
          </a:prstGeom>
        </p:spPr>
      </p:pic>
      <p:sp>
        <p:nvSpPr>
          <p:cNvPr id="26" name="Text 12"/>
          <p:cNvSpPr/>
          <p:nvPr/>
        </p:nvSpPr>
        <p:spPr>
          <a:xfrm>
            <a:off x="7645360" y="5841682"/>
            <a:ext cx="2562463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Amboss Anki Plugin</a:t>
            </a:r>
            <a:endParaRPr lang="en-US" sz="2000" dirty="0"/>
          </a:p>
        </p:txBody>
      </p:sp>
      <p:sp>
        <p:nvSpPr>
          <p:cNvPr id="27" name="Text 13"/>
          <p:cNvSpPr/>
          <p:nvPr/>
        </p:nvSpPr>
        <p:spPr>
          <a:xfrm>
            <a:off x="7645360" y="6284952"/>
            <a:ext cx="6039803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Consider investing in the Amboss Anki plugin (approx. €1/month in a group). It's invaluable for linking knowledge and has many other uses, including research support and a good AI model.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D4D769F-CAB3-7F5D-D5ED-4DEBD505A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3" y="379569"/>
            <a:ext cx="13865902" cy="7051683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8D3BD244-34B0-A96A-5800-7E77FE8AF2E9}"/>
              </a:ext>
            </a:extLst>
          </p:cNvPr>
          <p:cNvSpPr/>
          <p:nvPr/>
        </p:nvSpPr>
        <p:spPr>
          <a:xfrm>
            <a:off x="5351489" y="3177915"/>
            <a:ext cx="839449" cy="20986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64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54F9F-D0E7-E966-E753-A1EE23AAD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D196A0BA-10FA-6B08-BB3D-3E5AAD23CEA3}"/>
              </a:ext>
            </a:extLst>
          </p:cNvPr>
          <p:cNvSpPr/>
          <p:nvPr/>
        </p:nvSpPr>
        <p:spPr>
          <a:xfrm>
            <a:off x="1379095" y="1521977"/>
            <a:ext cx="1125355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Not individually found in </a:t>
            </a:r>
            <a:r>
              <a:rPr lang="en-US" sz="1750" dirty="0" err="1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PassMed</a:t>
            </a:r>
            <a:r>
              <a:rPr lang="en-US" sz="17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 have to manually select them</a:t>
            </a:r>
            <a:endParaRPr lang="en-US" sz="175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CAD429E0-B97F-E2CB-6422-61BCCDD234C1}"/>
              </a:ext>
            </a:extLst>
          </p:cNvPr>
          <p:cNvSpPr/>
          <p:nvPr/>
        </p:nvSpPr>
        <p:spPr>
          <a:xfrm>
            <a:off x="863381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BF00F872-F57E-71EB-7CD9-81EA07E9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1" y="2505075"/>
            <a:ext cx="60960" cy="3899654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35882B04-A345-8E91-2941-778574BAEAC1}"/>
              </a:ext>
            </a:extLst>
          </p:cNvPr>
          <p:cNvSpPr/>
          <p:nvPr/>
        </p:nvSpPr>
        <p:spPr>
          <a:xfrm>
            <a:off x="1181635" y="2762369"/>
            <a:ext cx="32588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PHARMA</a:t>
            </a:r>
            <a:endParaRPr lang="en-US" sz="4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FE47E59-4B8E-330E-FF4A-9E0952FC35B4}"/>
              </a:ext>
            </a:extLst>
          </p:cNvPr>
          <p:cNvSpPr/>
          <p:nvPr/>
        </p:nvSpPr>
        <p:spPr>
          <a:xfrm>
            <a:off x="1181635" y="3252788"/>
            <a:ext cx="3620810" cy="2894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40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2264897</a:t>
            </a:r>
            <a:endParaRPr lang="en-US" sz="4000" dirty="0">
              <a:solidFill>
                <a:srgbClr val="DAD1E6"/>
              </a:solidFill>
              <a:latin typeface="Fira Sans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00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6A4E6CEC-5F82-C2C3-BA5A-5DE34EBC6C10}"/>
              </a:ext>
            </a:extLst>
          </p:cNvPr>
          <p:cNvSpPr/>
          <p:nvPr/>
        </p:nvSpPr>
        <p:spPr>
          <a:xfrm>
            <a:off x="5286553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34D93E31-37C9-6E79-FE64-DA7601274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553" y="2505075"/>
            <a:ext cx="60960" cy="3899654"/>
          </a:xfrm>
          <a:prstGeom prst="rect">
            <a:avLst/>
          </a:prstGeom>
        </p:spPr>
      </p:pic>
      <p:sp>
        <p:nvSpPr>
          <p:cNvPr id="10" name="Text 6">
            <a:extLst>
              <a:ext uri="{FF2B5EF4-FFF2-40B4-BE49-F238E27FC236}">
                <a16:creationId xmlns:a16="http://schemas.microsoft.com/office/drawing/2014/main" id="{AD63CD3A-4722-4E07-E3D6-BCC3B3A88287}"/>
              </a:ext>
            </a:extLst>
          </p:cNvPr>
          <p:cNvSpPr/>
          <p:nvPr/>
        </p:nvSpPr>
        <p:spPr>
          <a:xfrm>
            <a:off x="5604807" y="2762369"/>
            <a:ext cx="36208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HIV</a:t>
            </a:r>
            <a:endParaRPr lang="en-US" sz="480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BE4058ED-D78B-F9B0-627F-427795D07C61}"/>
              </a:ext>
            </a:extLst>
          </p:cNvPr>
          <p:cNvSpPr/>
          <p:nvPr/>
        </p:nvSpPr>
        <p:spPr>
          <a:xfrm>
            <a:off x="5604807" y="3249097"/>
            <a:ext cx="3620810" cy="1950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40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2213004</a:t>
            </a:r>
            <a:endParaRPr lang="en-US" sz="40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59553800-6970-57E1-386C-7D1F7A85D081}"/>
              </a:ext>
            </a:extLst>
          </p:cNvPr>
          <p:cNvSpPr/>
          <p:nvPr/>
        </p:nvSpPr>
        <p:spPr>
          <a:xfrm>
            <a:off x="9709724" y="2505075"/>
            <a:ext cx="4196358" cy="3899654"/>
          </a:xfrm>
          <a:prstGeom prst="roundRect">
            <a:avLst>
              <a:gd name="adj" fmla="val 872"/>
            </a:avLst>
          </a:prstGeom>
          <a:solidFill>
            <a:srgbClr val="241631"/>
          </a:solidFill>
          <a:ln w="30480">
            <a:solidFill>
              <a:srgbClr val="5C4E6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85881B34-7298-C18E-2681-D0852FD2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24" y="2505075"/>
            <a:ext cx="60960" cy="3899654"/>
          </a:xfrm>
          <a:prstGeom prst="rect">
            <a:avLst/>
          </a:prstGeom>
        </p:spPr>
      </p:pic>
      <p:sp>
        <p:nvSpPr>
          <p:cNvPr id="14" name="Text 9">
            <a:extLst>
              <a:ext uri="{FF2B5EF4-FFF2-40B4-BE49-F238E27FC236}">
                <a16:creationId xmlns:a16="http://schemas.microsoft.com/office/drawing/2014/main" id="{AFF5E7B2-772F-905F-E51E-8E3CF6F7B604}"/>
              </a:ext>
            </a:extLst>
          </p:cNvPr>
          <p:cNvSpPr/>
          <p:nvPr/>
        </p:nvSpPr>
        <p:spPr>
          <a:xfrm>
            <a:off x="10027979" y="2762369"/>
            <a:ext cx="3739040" cy="1165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80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SEXUAL HEALTH</a:t>
            </a:r>
            <a:endParaRPr lang="en-US" sz="480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61E45C28-5DDE-E752-2B3F-9EB746D01FF1}"/>
              </a:ext>
            </a:extLst>
          </p:cNvPr>
          <p:cNvSpPr/>
          <p:nvPr/>
        </p:nvSpPr>
        <p:spPr>
          <a:xfrm>
            <a:off x="10027978" y="3429953"/>
            <a:ext cx="362081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4000" dirty="0">
              <a:solidFill>
                <a:srgbClr val="DAD1E6"/>
              </a:solidFill>
              <a:latin typeface="Fira Sans" pitchFamily="34" charset="0"/>
              <a:ea typeface="Fira Sans" pitchFamily="34" charset="-122"/>
              <a:cs typeface="Fira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400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2181185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7139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MBOSS add-on for Anki: Flashcards &amp; high-yield content combined">
            <a:extLst>
              <a:ext uri="{FF2B5EF4-FFF2-40B4-BE49-F238E27FC236}">
                <a16:creationId xmlns:a16="http://schemas.microsoft.com/office/drawing/2014/main" id="{CB6354CE-8D0C-06FE-0D10-EC07081E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52" y="0"/>
            <a:ext cx="11296338" cy="8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23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A05A5E-E4AA-F41A-9B83-A435BD43A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588368"/>
            <a:ext cx="6128426" cy="3052864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8B09902-57A6-EFFD-C3F4-C5FEC2C5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11300"/>
            <a:ext cx="7353300" cy="520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19364-3F07-0B00-1F53-E46D8498A3B1}"/>
              </a:ext>
            </a:extLst>
          </p:cNvPr>
          <p:cNvGrpSpPr/>
          <p:nvPr/>
        </p:nvGrpSpPr>
        <p:grpSpPr>
          <a:xfrm>
            <a:off x="8811313" y="4387951"/>
            <a:ext cx="601560" cy="331560"/>
            <a:chOff x="8811313" y="4387951"/>
            <a:chExt cx="601560" cy="33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96498D-F220-86F8-738D-C867E40703FE}"/>
                    </a:ext>
                  </a:extLst>
                </p14:cNvPr>
                <p14:cNvContentPartPr/>
                <p14:nvPr/>
              </p14:nvContentPartPr>
              <p14:xfrm>
                <a:off x="8831473" y="4387951"/>
                <a:ext cx="581400" cy="263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96498D-F220-86F8-738D-C867E40703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95473" y="4351951"/>
                  <a:ext cx="6530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4EBC6D1-FA7D-1BC6-B129-68282B97D4F3}"/>
                    </a:ext>
                  </a:extLst>
                </p14:cNvPr>
                <p14:cNvContentPartPr/>
                <p14:nvPr/>
              </p14:nvContentPartPr>
              <p14:xfrm>
                <a:off x="8811313" y="4464991"/>
                <a:ext cx="443520" cy="2545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4EBC6D1-FA7D-1BC6-B129-68282B97D4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75673" y="4429351"/>
                  <a:ext cx="515160" cy="32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CBA7EE-C2CE-E6BE-F368-BF2AFFD8D105}"/>
                  </a:ext>
                </a:extLst>
              </p14:cNvPr>
              <p14:cNvContentPartPr/>
              <p14:nvPr/>
            </p14:nvContentPartPr>
            <p14:xfrm>
              <a:off x="15020593" y="3481111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CBA7EE-C2CE-E6BE-F368-BF2AFFD8D1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984593" y="3445471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15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320" y="866180"/>
            <a:ext cx="6959322" cy="621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94CAF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Essential Revision Resources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82320" y="1785938"/>
            <a:ext cx="7752159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Maximise your study time with these proven resources, tailored for medical students.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82320" y="2327791"/>
            <a:ext cx="3776662" cy="2577465"/>
          </a:xfrm>
          <a:prstGeom prst="roundRect">
            <a:avLst>
              <a:gd name="adj" fmla="val 1157"/>
            </a:avLst>
          </a:prstGeom>
          <a:solidFill>
            <a:srgbClr val="4335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381155" y="2526625"/>
            <a:ext cx="596503" cy="596503"/>
          </a:xfrm>
          <a:prstGeom prst="roundRect">
            <a:avLst>
              <a:gd name="adj" fmla="val 15327812"/>
            </a:avLst>
          </a:prstGeom>
          <a:solidFill>
            <a:srgbClr val="D8AF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223" y="2657118"/>
            <a:ext cx="268367" cy="3355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81155" y="3321963"/>
            <a:ext cx="2485787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PassMed &amp; PassTest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381155" y="3752017"/>
            <a:ext cx="3378994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Your core question banks. Use them diligently for practice and spaced repetition.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10157817" y="2327791"/>
            <a:ext cx="3776662" cy="2577465"/>
          </a:xfrm>
          <a:prstGeom prst="roundRect">
            <a:avLst>
              <a:gd name="adj" fmla="val 1157"/>
            </a:avLst>
          </a:prstGeom>
          <a:solidFill>
            <a:srgbClr val="4335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10356652" y="2526625"/>
            <a:ext cx="596503" cy="596503"/>
          </a:xfrm>
          <a:prstGeom prst="roundRect">
            <a:avLst>
              <a:gd name="adj" fmla="val 15327812"/>
            </a:avLst>
          </a:prstGeom>
          <a:solidFill>
            <a:srgbClr val="AFCBF8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720" y="2657118"/>
            <a:ext cx="268367" cy="33551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56652" y="3321963"/>
            <a:ext cx="2485787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0 to Finals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10356652" y="3752017"/>
            <a:ext cx="3378994" cy="9544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An excellent resource for clear, concise explanations to consolidate your understanding.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6182320" y="5104090"/>
            <a:ext cx="7752159" cy="2259330"/>
          </a:xfrm>
          <a:prstGeom prst="roundRect">
            <a:avLst>
              <a:gd name="adj" fmla="val 1320"/>
            </a:avLst>
          </a:prstGeom>
          <a:solidFill>
            <a:srgbClr val="43355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381155" y="5302925"/>
            <a:ext cx="596503" cy="596503"/>
          </a:xfrm>
          <a:prstGeom prst="roundRect">
            <a:avLst>
              <a:gd name="adj" fmla="val 15327812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223" y="5433417"/>
            <a:ext cx="268367" cy="3355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381155" y="6098262"/>
            <a:ext cx="2485787" cy="310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AD1E6"/>
                </a:solidFill>
                <a:latin typeface="Inconsolata Bold" pitchFamily="34" charset="0"/>
                <a:ea typeface="Inconsolata Bold" pitchFamily="34" charset="-122"/>
                <a:cs typeface="Inconsolata Bold" pitchFamily="34" charset="-120"/>
              </a:rPr>
              <a:t>University Slides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6381155" y="6528316"/>
            <a:ext cx="7354491" cy="636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AD1E6"/>
                </a:solidFill>
                <a:latin typeface="Fira Sans" pitchFamily="34" charset="0"/>
                <a:ea typeface="Fira Sans" pitchFamily="34" charset="-122"/>
                <a:cs typeface="Fira Sans" pitchFamily="34" charset="-120"/>
              </a:rPr>
              <a:t>Crucial for Dermatology and Sexual Health. The same images often reappear in exams, so review them thoroughly.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70ECE91C8A2442BF4FDE44AAAA47A7" ma:contentTypeVersion="18" ma:contentTypeDescription="Create a new document." ma:contentTypeScope="" ma:versionID="8a1de37de552c8cc3147aff3f4e695b2">
  <xsd:schema xmlns:xsd="http://www.w3.org/2001/XMLSchema" xmlns:xs="http://www.w3.org/2001/XMLSchema" xmlns:p="http://schemas.microsoft.com/office/2006/metadata/properties" xmlns:ns2="e730c4ff-bd58-427e-a659-08a410e421aa" xmlns:ns3="aea7e113-c9ba-4c06-8fe9-e502985984d8" targetNamespace="http://schemas.microsoft.com/office/2006/metadata/properties" ma:root="true" ma:fieldsID="1f39b0f86e08be0c7c23b8ea1b36f626" ns2:_="" ns3:_="">
    <xsd:import namespace="e730c4ff-bd58-427e-a659-08a410e421aa"/>
    <xsd:import namespace="aea7e113-c9ba-4c06-8fe9-e50298598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30c4ff-bd58-427e-a659-08a410e421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7e113-c9ba-4c06-8fe9-e502985984d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fd023df-7dd6-4342-99d5-0e13c2b0f52b}" ma:internalName="TaxCatchAll" ma:showField="CatchAllData" ma:web="aea7e113-c9ba-4c06-8fe9-e50298598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a7e113-c9ba-4c06-8fe9-e502985984d8" xsi:nil="true"/>
    <lcf76f155ced4ddcb4097134ff3c332f xmlns="e730c4ff-bd58-427e-a659-08a410e421a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59E59D-C21A-4F8F-B005-07E03354C58F}"/>
</file>

<file path=customXml/itemProps2.xml><?xml version="1.0" encoding="utf-8"?>
<ds:datastoreItem xmlns:ds="http://schemas.openxmlformats.org/officeDocument/2006/customXml" ds:itemID="{F78C675B-FDFD-4932-A29A-00D33371F695}"/>
</file>

<file path=customXml/itemProps3.xml><?xml version="1.0" encoding="utf-8"?>
<ds:datastoreItem xmlns:ds="http://schemas.openxmlformats.org/officeDocument/2006/customXml" ds:itemID="{56264FAC-24A3-40F2-B46B-98EA167F034B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1537</Words>
  <Application>Microsoft Macintosh PowerPoint</Application>
  <PresentationFormat>Custom</PresentationFormat>
  <Paragraphs>133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Fira Sans</vt:lpstr>
      <vt:lpstr>Inconsolata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Avana Framroz Patel</cp:lastModifiedBy>
  <cp:revision>2</cp:revision>
  <dcterms:created xsi:type="dcterms:W3CDTF">2025-08-26T05:27:08Z</dcterms:created>
  <dcterms:modified xsi:type="dcterms:W3CDTF">2025-08-26T05:46:44Z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0x0101003270ECE91C8A2442BF4FDE44AAAA47A7</vt:lpwstr>
  </property>
</Properties>
</file>