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48"/>
  </p:notesMasterIdLst>
  <p:sldIdLst>
    <p:sldId id="256" r:id="rId2"/>
    <p:sldId id="257" r:id="rId3"/>
    <p:sldId id="275" r:id="rId4"/>
    <p:sldId id="258" r:id="rId5"/>
    <p:sldId id="259" r:id="rId6"/>
    <p:sldId id="329" r:id="rId7"/>
    <p:sldId id="331" r:id="rId8"/>
    <p:sldId id="330" r:id="rId9"/>
    <p:sldId id="395" r:id="rId10"/>
    <p:sldId id="391" r:id="rId11"/>
    <p:sldId id="326" r:id="rId12"/>
    <p:sldId id="327" r:id="rId13"/>
    <p:sldId id="328" r:id="rId14"/>
    <p:sldId id="300" r:id="rId15"/>
    <p:sldId id="325" r:id="rId16"/>
    <p:sldId id="324" r:id="rId17"/>
    <p:sldId id="266" r:id="rId18"/>
    <p:sldId id="296" r:id="rId19"/>
    <p:sldId id="322" r:id="rId20"/>
    <p:sldId id="276" r:id="rId21"/>
    <p:sldId id="284" r:id="rId22"/>
    <p:sldId id="267" r:id="rId23"/>
    <p:sldId id="268" r:id="rId24"/>
    <p:sldId id="312" r:id="rId25"/>
    <p:sldId id="316" r:id="rId26"/>
    <p:sldId id="319" r:id="rId27"/>
    <p:sldId id="277" r:id="rId28"/>
    <p:sldId id="278" r:id="rId29"/>
    <p:sldId id="287" r:id="rId30"/>
    <p:sldId id="289" r:id="rId31"/>
    <p:sldId id="309" r:id="rId32"/>
    <p:sldId id="321" r:id="rId33"/>
    <p:sldId id="308" r:id="rId34"/>
    <p:sldId id="294" r:id="rId35"/>
    <p:sldId id="396" r:id="rId36"/>
    <p:sldId id="323" r:id="rId37"/>
    <p:sldId id="262" r:id="rId38"/>
    <p:sldId id="301" r:id="rId39"/>
    <p:sldId id="302" r:id="rId40"/>
    <p:sldId id="303" r:id="rId41"/>
    <p:sldId id="283" r:id="rId42"/>
    <p:sldId id="264" r:id="rId43"/>
    <p:sldId id="279" r:id="rId44"/>
    <p:sldId id="288" r:id="rId45"/>
    <p:sldId id="290" r:id="rId46"/>
    <p:sldId id="285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508" autoAdjust="0"/>
    <p:restoredTop sz="93936" autoAdjust="0"/>
  </p:normalViewPr>
  <p:slideViewPr>
    <p:cSldViewPr snapToGrid="0">
      <p:cViewPr varScale="1">
        <p:scale>
          <a:sx n="62" d="100"/>
          <a:sy n="62" d="100"/>
        </p:scale>
        <p:origin x="80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8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97D57-8EC9-4B81-808C-74505DFA8AB0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BA822-A9F9-4FA0-A09E-ADED95DA2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904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EBA822-A9F9-4FA0-A09E-ADED95DA2D6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92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B14EA-7C7C-4808-B09B-1158C1B889C2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823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329EC-CEFD-1345-A50D-028540EFB16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91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B14EA-7C7C-4808-B09B-1158C1B889C2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163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B14EA-7C7C-4808-B09B-1158C1B889C2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226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B14EA-7C7C-4808-B09B-1158C1B889C2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363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975B-B5F6-48F2-B49F-283FB6C92283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2C23-0781-44A3-BB0F-22D671410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902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975B-B5F6-48F2-B49F-283FB6C92283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2C23-0781-44A3-BB0F-22D671410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66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975B-B5F6-48F2-B49F-283FB6C92283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2C23-0781-44A3-BB0F-22D671410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871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23393" y="2348881"/>
            <a:ext cx="11039177" cy="3959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725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3264-0881-4D4A-B0B6-316B8AA12914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ABE9-63E6-46BD-B69A-B95D47D7C7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22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975B-B5F6-48F2-B49F-283FB6C92283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2C23-0781-44A3-BB0F-22D671410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66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975B-B5F6-48F2-B49F-283FB6C92283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2C23-0781-44A3-BB0F-22D671410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74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975B-B5F6-48F2-B49F-283FB6C92283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2C23-0781-44A3-BB0F-22D671410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63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975B-B5F6-48F2-B49F-283FB6C92283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2C23-0781-44A3-BB0F-22D671410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37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975B-B5F6-48F2-B49F-283FB6C92283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2C23-0781-44A3-BB0F-22D671410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58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975B-B5F6-48F2-B49F-283FB6C92283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2C23-0781-44A3-BB0F-22D671410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80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975B-B5F6-48F2-B49F-283FB6C92283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2C23-0781-44A3-BB0F-22D671410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50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975B-B5F6-48F2-B49F-283FB6C92283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F2C23-0781-44A3-BB0F-22D671410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32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3975B-B5F6-48F2-B49F-283FB6C92283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2C23-0781-44A3-BB0F-22D671410D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60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ks.nice.org.uk/topics/acute-kidney-injury/" TargetMode="External"/><Relationship Id="rId4" Type="http://schemas.openxmlformats.org/officeDocument/2006/relationships/hyperlink" Target="https://bnf.nice.org.uk/medicines-guidance/prescribing-in-renal-impairmen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ks.nice.org.uk/topics/acute-kidney-injury/background-information/cause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medicines.org.uk/emc/product/7104/smpc#gref" TargetMode="External"/><Relationship Id="rId7" Type="http://schemas.openxmlformats.org/officeDocument/2006/relationships/hyperlink" Target="https://www.medicines.org.uk/emc/product/4717/smpc#gref" TargetMode="External"/><Relationship Id="rId2" Type="http://schemas.openxmlformats.org/officeDocument/2006/relationships/hyperlink" Target="https://bnf.nice.org.uk/drugs/ramipril/#renal-impairm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nf.nice.org.uk/drugs/amlodipine/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bnf.nice.org.uk/drugs/co-amoxiclav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nf.nice.org.uk/drugs/co-amoxiclav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bnf.nice.org.uk/drugs/morphine/#hepatic-impairment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sg.org.uk/web-education/drug-induced-liver-injury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abs/pii/S0163445319302750" TargetMode="External"/><Relationship Id="rId2" Type="http://schemas.openxmlformats.org/officeDocument/2006/relationships/hyperlink" Target="https://www.ncbi.nlm.nih.gov/pmc/articles/PMC3897029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nf.nice.org.uk/interactions/appendix-1-interactions/" TargetMode="External"/><Relationship Id="rId4" Type="http://schemas.openxmlformats.org/officeDocument/2006/relationships/hyperlink" Target="https://www.ncbi.nlm.nih.gov/pmc/articles/PMC6529235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ks.nice.org.uk/topics/acute-kidney-injury/" TargetMode="External"/><Relationship Id="rId4" Type="http://schemas.openxmlformats.org/officeDocument/2006/relationships/hyperlink" Target="https://www.coventryrugbygpgateway.nhs.uk/pages/acute-kidney-injury-aki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kkidney.org/health-professionals/information-resource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ks.nice.org.uk/topics/chronic-kidney-disease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C6612-4B06-4930-8FE0-07BAF7526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700003"/>
            <a:ext cx="11430000" cy="2387600"/>
          </a:xfrm>
        </p:spPr>
        <p:txBody>
          <a:bodyPr>
            <a:noAutofit/>
          </a:bodyPr>
          <a:lstStyle/>
          <a:p>
            <a:r>
              <a:rPr lang="en-GB" sz="4000" b="1" dirty="0">
                <a:latin typeface="+mn-lt"/>
              </a:rPr>
              <a:t>Prescribing in </a:t>
            </a:r>
            <a:r>
              <a:rPr lang="en-GB" sz="4000" b="1" i="1" dirty="0">
                <a:latin typeface="+mn-lt"/>
              </a:rPr>
              <a:t>high-risk</a:t>
            </a:r>
            <a:r>
              <a:rPr lang="en-GB" sz="4000" b="1" dirty="0">
                <a:latin typeface="+mn-lt"/>
              </a:rPr>
              <a:t> patient groups:</a:t>
            </a:r>
            <a:br>
              <a:rPr lang="en-GB" sz="4000" b="1" dirty="0">
                <a:latin typeface="+mn-lt"/>
              </a:rPr>
            </a:br>
            <a:r>
              <a:rPr lang="en-GB" sz="4000" b="1" dirty="0">
                <a:latin typeface="+mn-lt"/>
              </a:rPr>
              <a:t>Renal dysfunction, liver dysfunction and drug-drug interactions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A2E351C-0F9B-3FF1-8F75-5D0F29444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5424" y="3602038"/>
            <a:ext cx="10210800" cy="1655762"/>
          </a:xfrm>
        </p:spPr>
        <p:txBody>
          <a:bodyPr>
            <a:normAutofit/>
          </a:bodyPr>
          <a:lstStyle/>
          <a:p>
            <a:r>
              <a:rPr lang="en-GB" sz="2800" dirty="0"/>
              <a:t>Patricia McGettigan BSc(Pharm) MD FRCPI FRACP SFHEA </a:t>
            </a:r>
            <a:r>
              <a:rPr lang="en-GB" sz="2800" dirty="0" err="1"/>
              <a:t>FBPhS</a:t>
            </a:r>
            <a:endParaRPr lang="en-GB" sz="2800" dirty="0"/>
          </a:p>
          <a:p>
            <a:r>
              <a:rPr lang="en-GB" sz="2800" dirty="0"/>
              <a:t>Clinical Pharmacologist</a:t>
            </a:r>
          </a:p>
          <a:p>
            <a:r>
              <a:rPr lang="en-GB" sz="2800" dirty="0"/>
              <a:t>Head of QMUL MBBS CPT Teaching</a:t>
            </a:r>
          </a:p>
          <a:p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84886C-61E1-3F9D-1229-AE64A9190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341" y="5398635"/>
            <a:ext cx="1169160" cy="123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36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515600" cy="1945398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(74M)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Admitted for acute pulmonary oedema secondary to heart failure</a:t>
            </a:r>
            <a:br>
              <a:rPr lang="en-GB" sz="24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PMH: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CKD stage III, type II diabetes mellitus, ischaemic left ventricular dysfunction </a:t>
            </a:r>
            <a:br>
              <a:rPr lang="en-GB" sz="2400" b="1" dirty="0">
                <a:solidFill>
                  <a:prstClr val="black"/>
                </a:solidFill>
                <a:latin typeface="Calibri" panose="020F0502020204030204"/>
              </a:rPr>
            </a:br>
            <a:br>
              <a:rPr lang="en-GB" sz="24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Investigations: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eGFR 20 (stable) [normal range  &gt;60 </a:t>
            </a:r>
            <a:r>
              <a:rPr lang="en-GB" sz="2400" dirty="0">
                <a:latin typeface="+mn-lt"/>
              </a:rPr>
              <a:t>ml/min/1.73m² ]</a:t>
            </a:r>
            <a:br>
              <a:rPr lang="en-GB" sz="2400" dirty="0">
                <a:solidFill>
                  <a:prstClr val="black"/>
                </a:solidFill>
                <a:latin typeface="Calibri" panose="020F0502020204030204"/>
              </a:rPr>
            </a:br>
            <a:br>
              <a:rPr lang="en-GB" sz="2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Select one prescription that should be stopped</a:t>
            </a:r>
            <a:endParaRPr lang="en-GB" sz="2400" dirty="0"/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506662"/>
            <a:ext cx="878840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Atorvastatin 20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Candesartan 32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Carvedilol 25 mg orally 12-hrly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Heparin 5000 units subcutaneously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Furosemide 50 mg intravenously twice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Metformin MR 1g orally twice daily</a:t>
            </a:r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81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71C4B-AB21-018A-C76F-A4D279DE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7425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Kidney health (function) is especially important for drugs that are renally excreted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876E8-C2FA-2062-B4B6-684EBB36D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213"/>
            <a:ext cx="10515600" cy="44767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Renal excretion: many drugs – partly or fully</a:t>
            </a:r>
          </a:p>
          <a:p>
            <a:pPr lvl="1"/>
            <a:r>
              <a:rPr lang="en-GB" dirty="0"/>
              <a:t> Revise physiology, metabolism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How do you stay safe &amp; keep the patient safe when prescribing </a:t>
            </a:r>
            <a:r>
              <a:rPr lang="en-GB" dirty="0"/>
              <a:t>for people </a:t>
            </a:r>
          </a:p>
          <a:p>
            <a:r>
              <a:rPr lang="en-GB" dirty="0"/>
              <a:t>with known renal impairment?</a:t>
            </a:r>
          </a:p>
          <a:p>
            <a:r>
              <a:rPr lang="en-GB" dirty="0"/>
              <a:t>at risk of new / worsening impairment?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Wise to </a:t>
            </a:r>
            <a:r>
              <a:rPr lang="en-GB" b="1" dirty="0">
                <a:solidFill>
                  <a:srgbClr val="FF0000"/>
                </a:solidFill>
              </a:rPr>
              <a:t>know some common red-flag drugs </a:t>
            </a:r>
            <a:r>
              <a:rPr lang="en-GB" dirty="0"/>
              <a:t>in your head </a:t>
            </a:r>
          </a:p>
          <a:p>
            <a:pPr lvl="1"/>
            <a:r>
              <a:rPr lang="en-GB" dirty="0"/>
              <a:t>	What drugs come to mind?</a:t>
            </a:r>
          </a:p>
          <a:p>
            <a:pPr marL="0" indent="0">
              <a:buNone/>
            </a:pPr>
            <a:r>
              <a:rPr lang="en-GB" dirty="0"/>
              <a:t>Wise to check: know </a:t>
            </a:r>
            <a:r>
              <a:rPr lang="en-GB" b="1" dirty="0">
                <a:solidFill>
                  <a:srgbClr val="FF0000"/>
                </a:solidFill>
              </a:rPr>
              <a:t>how / where to check efficiently</a:t>
            </a:r>
            <a:r>
              <a:rPr lang="en-GB" dirty="0"/>
              <a:t> - vital in FY1 &amp; PSA</a:t>
            </a:r>
          </a:p>
        </p:txBody>
      </p:sp>
    </p:spTree>
    <p:extLst>
      <p:ext uri="{BB962C8B-B14F-4D97-AF65-F5344CB8AC3E}">
        <p14:creationId xmlns:p14="http://schemas.microsoft.com/office/powerpoint/2010/main" val="500443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DC28B-446E-CB85-86EF-BEA55C3B3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69"/>
            <a:ext cx="10515600" cy="1460500"/>
          </a:xfrm>
        </p:spPr>
        <p:txBody>
          <a:bodyPr>
            <a:normAutofit fontScale="90000"/>
          </a:bodyPr>
          <a:lstStyle/>
          <a:p>
            <a:r>
              <a:rPr lang="en-GB" dirty="0"/>
              <a:t>NICE CKS and BNF are very useful in MBBS Year 5</a:t>
            </a:r>
            <a:br>
              <a:rPr lang="en-GB" dirty="0"/>
            </a:br>
            <a:r>
              <a:rPr lang="en-GB" sz="3100" dirty="0"/>
              <a:t>You already know core physiology &amp; pathology </a:t>
            </a:r>
            <a:br>
              <a:rPr lang="en-GB" sz="3100" dirty="0"/>
            </a:br>
            <a:r>
              <a:rPr lang="en-GB" sz="3100" dirty="0"/>
              <a:t>These resources now </a:t>
            </a:r>
            <a:r>
              <a:rPr lang="en-GB" sz="3100" u="sng" dirty="0"/>
              <a:t>help</a:t>
            </a:r>
            <a:r>
              <a:rPr lang="en-GB" sz="3100" dirty="0"/>
              <a:t> you </a:t>
            </a:r>
            <a:r>
              <a:rPr lang="en-GB" sz="3100" u="sng" dirty="0"/>
              <a:t>apply</a:t>
            </a:r>
            <a:r>
              <a:rPr lang="en-GB" sz="3100" dirty="0"/>
              <a:t> your knowledge clinically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DD6AAB-5ED7-71E2-DF04-50876B772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30" y="4606230"/>
            <a:ext cx="4581760" cy="17050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1FC4A5-7191-9037-BCC2-C16A52DD4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80" y="2068232"/>
            <a:ext cx="7401305" cy="17336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1780" y="6311293"/>
            <a:ext cx="8322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https://bnf.nice.org.uk/medicines-guidance/prescribing-in-renal-impairment/</a:t>
            </a:r>
            <a:r>
              <a:rPr lang="en-GB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81780" y="3864018"/>
            <a:ext cx="4981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https://cks.nice.org.uk/topics/acute-kidney-injury/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5450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CA31B-2590-C98F-D949-FF667724E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109786"/>
            <a:ext cx="5713496" cy="658812"/>
          </a:xfrm>
        </p:spPr>
        <p:txBody>
          <a:bodyPr>
            <a:normAutofit/>
          </a:bodyPr>
          <a:lstStyle/>
          <a:p>
            <a:r>
              <a:rPr lang="en-GB" sz="3600" b="1" dirty="0"/>
              <a:t>Back to my earlier Q - Drugs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176F0-ADFA-602C-C502-2762909F9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8" y="2876550"/>
            <a:ext cx="6095876" cy="349551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The more you think about these matters </a:t>
            </a:r>
          </a:p>
          <a:p>
            <a:pPr lvl="1">
              <a:lnSpc>
                <a:spcPct val="120000"/>
              </a:lnSpc>
            </a:pPr>
            <a:r>
              <a:rPr lang="en-GB" u="sng" dirty="0">
                <a:sym typeface="Wingdings" panose="05000000000000000000" pitchFamily="2" charset="2"/>
              </a:rPr>
              <a:t>For the patients you see </a:t>
            </a:r>
            <a:r>
              <a:rPr lang="en-GB" dirty="0">
                <a:sym typeface="Wingdings" panose="05000000000000000000" pitchFamily="2" charset="2"/>
              </a:rPr>
              <a:t>on placement  The better you embed the knowledge = you think swiftly &amp; well on your feet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GB" u="sng" dirty="0">
                <a:sym typeface="Wingdings" panose="05000000000000000000" pitchFamily="2" charset="2"/>
              </a:rPr>
              <a:t>This clinical practice is essential</a:t>
            </a:r>
            <a:r>
              <a:rPr lang="en-GB" dirty="0">
                <a:sym typeface="Wingdings" panose="05000000000000000000" pitchFamily="2" charset="2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b="1" dirty="0">
                <a:sym typeface="Wingdings" panose="05000000000000000000" pitchFamily="2" charset="2"/>
              </a:rPr>
              <a:t>Remember</a:t>
            </a:r>
          </a:p>
          <a:p>
            <a:pPr lvl="1">
              <a:lnSpc>
                <a:spcPct val="120000"/>
              </a:lnSpc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The  PSA rewards clinical practice</a:t>
            </a:r>
          </a:p>
          <a:p>
            <a:pPr lvl="1">
              <a:lnSpc>
                <a:spcPct val="120000"/>
              </a:lnSpc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For FY1: MBBS clinical practice = a huge </a:t>
            </a:r>
            <a:r>
              <a:rPr lang="en-GB" b="1" dirty="0" err="1">
                <a:solidFill>
                  <a:srgbClr val="FF0000"/>
                </a:solidFill>
                <a:sym typeface="Wingdings" panose="05000000000000000000" pitchFamily="2" charset="2"/>
              </a:rPr>
              <a:t>headstart</a:t>
            </a:r>
            <a:endParaRPr lang="en-GB" b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74C4BA-3B0B-FADD-109A-65C6A11A5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181" y="143975"/>
            <a:ext cx="5660851" cy="66384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2F423A-F87A-954A-3316-EBC3C31F4D3D}"/>
              </a:ext>
            </a:extLst>
          </p:cNvPr>
          <p:cNvSpPr txBox="1"/>
          <p:nvPr/>
        </p:nvSpPr>
        <p:spPr>
          <a:xfrm>
            <a:off x="39985" y="6406248"/>
            <a:ext cx="63798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3"/>
              </a:rPr>
              <a:t>https://cks.nice.org.uk/topics/acute-kidney-injury/background-information/causes/</a:t>
            </a:r>
            <a:r>
              <a:rPr lang="en-GB" sz="1400" dirty="0"/>
              <a:t>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8924D5-90EE-683C-D32D-7362B5CAF574}"/>
              </a:ext>
            </a:extLst>
          </p:cNvPr>
          <p:cNvSpPr txBox="1">
            <a:spLocks/>
          </p:cNvSpPr>
          <p:nvPr/>
        </p:nvSpPr>
        <p:spPr>
          <a:xfrm>
            <a:off x="612861" y="852607"/>
            <a:ext cx="5441430" cy="19897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dirty="0"/>
              <a:t>Acute kidney injury (AKI)</a:t>
            </a:r>
          </a:p>
          <a:p>
            <a:pPr lvl="2">
              <a:lnSpc>
                <a:spcPct val="120000"/>
              </a:lnSpc>
            </a:pPr>
            <a:r>
              <a:rPr lang="en-GB" dirty="0"/>
              <a:t>Pre-renal, Renal, Post-Renal </a:t>
            </a:r>
            <a:r>
              <a:rPr lang="en-GB" dirty="0">
                <a:sym typeface="Wingdings" panose="05000000000000000000" pitchFamily="2" charset="2"/>
              </a:rPr>
              <a:t> reversible often </a:t>
            </a:r>
            <a:r>
              <a:rPr lang="en-GB" u="sng" dirty="0">
                <a:sym typeface="Wingdings" panose="05000000000000000000" pitchFamily="2" charset="2"/>
              </a:rPr>
              <a:t>Revise causes</a:t>
            </a:r>
          </a:p>
          <a:p>
            <a:pPr lvl="2">
              <a:lnSpc>
                <a:spcPct val="120000"/>
              </a:lnSpc>
            </a:pPr>
            <a:r>
              <a:rPr lang="en-GB" b="1" dirty="0">
                <a:sym typeface="Wingdings" panose="05000000000000000000" pitchFamily="2" charset="2"/>
              </a:rPr>
              <a:t>Drugs may be implicated – examples?</a:t>
            </a:r>
          </a:p>
          <a:p>
            <a:endParaRPr lang="en-GB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16D61B4A-EDBD-8380-FD7F-B80266D630D4}"/>
              </a:ext>
            </a:extLst>
          </p:cNvPr>
          <p:cNvSpPr/>
          <p:nvPr/>
        </p:nvSpPr>
        <p:spPr>
          <a:xfrm>
            <a:off x="9577136" y="2348564"/>
            <a:ext cx="591953" cy="62082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911732FA-C796-41AB-AEA6-A29500A7A236}"/>
              </a:ext>
            </a:extLst>
          </p:cNvPr>
          <p:cNvSpPr/>
          <p:nvPr/>
        </p:nvSpPr>
        <p:spPr>
          <a:xfrm>
            <a:off x="7958487" y="5785419"/>
            <a:ext cx="591953" cy="62082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4B045391-0BB5-6A43-64DB-31137A170B97}"/>
              </a:ext>
            </a:extLst>
          </p:cNvPr>
          <p:cNvSpPr/>
          <p:nvPr/>
        </p:nvSpPr>
        <p:spPr>
          <a:xfrm>
            <a:off x="906378" y="2067161"/>
            <a:ext cx="591953" cy="620829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140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ED442-50FC-4184-A354-A232E2D15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881"/>
            <a:ext cx="10515600" cy="633641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+mn-lt"/>
              </a:rPr>
              <a:t>Acute kidney injury / nephrotoxins</a:t>
            </a:r>
            <a:endParaRPr lang="en-GB" sz="36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99E7F-F941-4FF8-B14B-9A1EBD336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897" y="1020278"/>
            <a:ext cx="10057525" cy="5813659"/>
          </a:xfrm>
        </p:spPr>
        <p:txBody>
          <a:bodyPr>
            <a:noAutofit/>
          </a:bodyPr>
          <a:lstStyle/>
          <a:p>
            <a:r>
              <a:rPr lang="en-GB" sz="2000" dirty="0"/>
              <a:t>Non-exhaustive list of common (potential) nephrotoxins</a:t>
            </a:r>
          </a:p>
          <a:p>
            <a:pPr lvl="1"/>
            <a:r>
              <a:rPr lang="en-GB" sz="1800" dirty="0"/>
              <a:t>“POTENTIAL” is important – they </a:t>
            </a:r>
            <a:r>
              <a:rPr lang="en-GB" sz="1800" i="1" dirty="0"/>
              <a:t>can</a:t>
            </a:r>
            <a:r>
              <a:rPr lang="en-GB" sz="1800" dirty="0"/>
              <a:t>, but </a:t>
            </a:r>
            <a:r>
              <a:rPr lang="en-GB" sz="1800" i="1" dirty="0"/>
              <a:t>not always</a:t>
            </a:r>
            <a:endParaRPr lang="en-GB" sz="1800" dirty="0"/>
          </a:p>
          <a:p>
            <a:pPr lvl="1"/>
            <a:r>
              <a:rPr lang="en-GB" sz="1800" dirty="0"/>
              <a:t>This is a non-exhaustive list</a:t>
            </a:r>
          </a:p>
          <a:p>
            <a:pPr lvl="2"/>
            <a:r>
              <a:rPr lang="en-GB" sz="1600" dirty="0"/>
              <a:t>Diuretics, especially loop diuretics</a:t>
            </a:r>
          </a:p>
          <a:p>
            <a:pPr lvl="2"/>
            <a:r>
              <a:rPr lang="en-GB" sz="1600" dirty="0" err="1"/>
              <a:t>ACEi</a:t>
            </a:r>
            <a:r>
              <a:rPr lang="en-GB" sz="1600" dirty="0"/>
              <a:t>/ ARB/ mineralocorticoid antagonist </a:t>
            </a:r>
          </a:p>
          <a:p>
            <a:pPr lvl="2"/>
            <a:r>
              <a:rPr lang="en-GB" sz="1600" dirty="0"/>
              <a:t>NSAIDs</a:t>
            </a:r>
          </a:p>
          <a:p>
            <a:pPr lvl="2"/>
            <a:r>
              <a:rPr lang="en-GB" sz="1600" dirty="0"/>
              <a:t>Anti-</a:t>
            </a:r>
            <a:r>
              <a:rPr lang="en-GB" sz="1600" dirty="0" err="1"/>
              <a:t>infectives</a:t>
            </a:r>
            <a:r>
              <a:rPr lang="en-GB" sz="1600" dirty="0"/>
              <a:t> (</a:t>
            </a:r>
            <a:r>
              <a:rPr lang="en-GB" sz="1600" u="sng" dirty="0"/>
              <a:t>rarely when oral</a:t>
            </a:r>
            <a:r>
              <a:rPr lang="en-GB" sz="1600" dirty="0"/>
              <a:t>)</a:t>
            </a:r>
          </a:p>
          <a:p>
            <a:pPr lvl="3"/>
            <a:r>
              <a:rPr lang="en-GB" sz="1600" dirty="0"/>
              <a:t>Aminoglycosides such as gentamicin</a:t>
            </a:r>
          </a:p>
          <a:p>
            <a:pPr lvl="3"/>
            <a:r>
              <a:rPr lang="en-GB" sz="1600" dirty="0"/>
              <a:t>Vancomycin</a:t>
            </a:r>
          </a:p>
          <a:p>
            <a:pPr lvl="3"/>
            <a:r>
              <a:rPr lang="en-GB" sz="1600" dirty="0"/>
              <a:t>Some </a:t>
            </a:r>
            <a:r>
              <a:rPr lang="en-GB" sz="1600" dirty="0" err="1"/>
              <a:t>penicillins</a:t>
            </a:r>
            <a:r>
              <a:rPr lang="en-GB" sz="1600" dirty="0"/>
              <a:t> and cephalosporins</a:t>
            </a:r>
          </a:p>
          <a:p>
            <a:pPr lvl="3"/>
            <a:r>
              <a:rPr lang="en-GB" sz="1600" dirty="0"/>
              <a:t>Certain IV anti-</a:t>
            </a:r>
            <a:r>
              <a:rPr lang="en-GB" sz="1600" dirty="0" err="1"/>
              <a:t>fungals</a:t>
            </a:r>
            <a:r>
              <a:rPr lang="en-GB" sz="1600" dirty="0"/>
              <a:t> such (e.g. amphotericin B), IV antivirals (e.g. acyclovir)</a:t>
            </a:r>
          </a:p>
          <a:p>
            <a:pPr lvl="2"/>
            <a:r>
              <a:rPr lang="en-GB" sz="1600" dirty="0"/>
              <a:t>Aspirin and paracetamol in overdose</a:t>
            </a:r>
          </a:p>
          <a:p>
            <a:pPr lvl="2"/>
            <a:r>
              <a:rPr lang="en-GB" sz="1600" dirty="0"/>
              <a:t>Statins and fibrates (with rhabdomyolysis)</a:t>
            </a:r>
          </a:p>
          <a:p>
            <a:pPr lvl="2"/>
            <a:r>
              <a:rPr lang="en-GB" sz="1600" dirty="0"/>
              <a:t>Radiocontrast agents</a:t>
            </a:r>
          </a:p>
          <a:p>
            <a:pPr lvl="2"/>
            <a:r>
              <a:rPr lang="en-GB" sz="1600" dirty="0"/>
              <a:t>Lithium in overdose</a:t>
            </a:r>
          </a:p>
          <a:p>
            <a:pPr lvl="2"/>
            <a:r>
              <a:rPr lang="en-GB" sz="1600" dirty="0"/>
              <a:t>Certain </a:t>
            </a:r>
            <a:r>
              <a:rPr lang="en-GB" sz="1600" dirty="0" err="1"/>
              <a:t>immunosupressants</a:t>
            </a:r>
            <a:r>
              <a:rPr lang="en-GB" sz="1600" dirty="0"/>
              <a:t> and chemotherapy</a:t>
            </a:r>
          </a:p>
          <a:p>
            <a:pPr lvl="1"/>
            <a:endParaRPr lang="en-GB" sz="1800" dirty="0"/>
          </a:p>
          <a:p>
            <a:pPr lvl="1"/>
            <a:r>
              <a:rPr lang="en-GB" sz="1800" dirty="0"/>
              <a:t>Of course, </a:t>
            </a:r>
            <a:r>
              <a:rPr lang="en-GB" sz="1800" b="1" u="sng" dirty="0"/>
              <a:t>not all AKIs are drug-related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27032" y="2003655"/>
            <a:ext cx="8490857" cy="17471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082643" y="2877234"/>
            <a:ext cx="1902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Common drug culprits</a:t>
            </a:r>
          </a:p>
        </p:txBody>
      </p:sp>
    </p:spTree>
    <p:extLst>
      <p:ext uri="{BB962C8B-B14F-4D97-AF65-F5344CB8AC3E}">
        <p14:creationId xmlns:p14="http://schemas.microsoft.com/office/powerpoint/2010/main" val="4167281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CD2D2-1DD5-FABD-2D82-D3273C5A5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Where do you find out about a drug’s renal handling profile? </a:t>
            </a:r>
            <a:br>
              <a:rPr lang="en-GB" sz="3200" dirty="0"/>
            </a:br>
            <a:r>
              <a:rPr lang="en-GB" sz="3200" dirty="0"/>
              <a:t>In the Summary of Product Characteristics - The SPC </a:t>
            </a:r>
            <a:br>
              <a:rPr lang="en-GB" sz="3200" dirty="0"/>
            </a:br>
            <a:r>
              <a:rPr lang="en-GB" sz="2200" dirty="0"/>
              <a:t>A high value resource for every drug; BNF is a good summary but it’s often v 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BE6EB-2F81-F259-E072-05A94386F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10" y="1830987"/>
            <a:ext cx="4798142" cy="14040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Ramipril: </a:t>
            </a:r>
            <a:r>
              <a:rPr lang="en-GB" sz="2400" dirty="0"/>
              <a:t>Compare BNF </a:t>
            </a:r>
          </a:p>
          <a:p>
            <a:pPr marL="0" indent="0">
              <a:buNone/>
            </a:pPr>
            <a:r>
              <a:rPr lang="en-GB" sz="1900" dirty="0">
                <a:hlinkClick r:id="rId2"/>
              </a:rPr>
              <a:t>https://bnf.nice.org.uk/drugs/ramipril/#renal-impairment</a:t>
            </a:r>
            <a:r>
              <a:rPr lang="en-GB" sz="1900" dirty="0"/>
              <a:t>   </a:t>
            </a:r>
          </a:p>
          <a:p>
            <a:pPr marL="0" indent="0">
              <a:buNone/>
            </a:pPr>
            <a:r>
              <a:rPr lang="en-GB" sz="2400" dirty="0"/>
              <a:t>with SPC</a:t>
            </a:r>
          </a:p>
          <a:p>
            <a:pPr marL="0" indent="0">
              <a:buNone/>
            </a:pPr>
            <a:r>
              <a:rPr lang="en-GB" sz="1800" dirty="0">
                <a:hlinkClick r:id="rId3"/>
              </a:rPr>
              <a:t>https://www.medicines.org.uk/emc/product/7104/smpc#gref</a:t>
            </a:r>
            <a:r>
              <a:rPr lang="en-GB" sz="1800" dirty="0"/>
              <a:t> </a:t>
            </a:r>
          </a:p>
          <a:p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321AD4-9BF7-A634-3D1E-453DC6D04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555286"/>
            <a:ext cx="4840166" cy="13027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611FEE-FD68-0F6F-849A-1B55CC195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167325"/>
            <a:ext cx="3603866" cy="30924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A88E612-1FC9-5BB2-D479-B354E3AE1431}"/>
              </a:ext>
            </a:extLst>
          </p:cNvPr>
          <p:cNvSpPr txBox="1">
            <a:spLocks/>
          </p:cNvSpPr>
          <p:nvPr/>
        </p:nvSpPr>
        <p:spPr>
          <a:xfrm>
            <a:off x="6450957" y="1830987"/>
            <a:ext cx="5357585" cy="15119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Amlodipine: </a:t>
            </a:r>
            <a:r>
              <a:rPr lang="en-GB" sz="2400" dirty="0"/>
              <a:t>Compare BNF </a:t>
            </a:r>
          </a:p>
          <a:p>
            <a:pPr marL="0" indent="0">
              <a:buNone/>
            </a:pPr>
            <a:r>
              <a:rPr lang="en-GB" sz="1500" dirty="0">
                <a:hlinkClick r:id="rId6"/>
              </a:rPr>
              <a:t>https://bnf.nice.org.uk/drugs/amlodipine/</a:t>
            </a:r>
            <a:r>
              <a:rPr lang="en-GB" sz="1500" dirty="0"/>
              <a:t> </a:t>
            </a:r>
          </a:p>
          <a:p>
            <a:pPr marL="0" indent="0">
              <a:buNone/>
            </a:pPr>
            <a:r>
              <a:rPr lang="en-GB" sz="2400" dirty="0"/>
              <a:t>with SPC</a:t>
            </a:r>
          </a:p>
          <a:p>
            <a:pPr marL="0" indent="0">
              <a:buNone/>
            </a:pPr>
            <a:r>
              <a:rPr lang="en-GB" sz="1600" dirty="0">
                <a:hlinkClick r:id="rId7"/>
              </a:rPr>
              <a:t>https://www.medicines.org.uk/emc/product/4717/smpc#gref</a:t>
            </a:r>
            <a:r>
              <a:rPr lang="en-GB" sz="1600" dirty="0"/>
              <a:t> </a:t>
            </a:r>
          </a:p>
          <a:p>
            <a:endParaRPr lang="en-GB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AD067C-E7F6-06EC-73F3-52D4A03C4A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0493" y="3559183"/>
            <a:ext cx="4858512" cy="12306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F80706-685B-8729-38EB-10CA0DD329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1836" y="5006079"/>
            <a:ext cx="4970430" cy="12147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7DBFBC-D5B6-BB54-8A0E-538B89092B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912" y="3184262"/>
            <a:ext cx="4377299" cy="13647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E28E44-1740-C365-D00F-7FD132DA506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56871"/>
          <a:stretch/>
        </p:blipFill>
        <p:spPr>
          <a:xfrm>
            <a:off x="896313" y="4566375"/>
            <a:ext cx="4338898" cy="52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83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E2E21-F267-2878-284D-F5B99835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Renal dysfunction and prescribing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0534E-3DA2-5787-F7E5-46D964A07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Usually either frequency or at times, dose, of the medication may need to change in presence of renal impairment. </a:t>
            </a:r>
          </a:p>
          <a:p>
            <a:r>
              <a:rPr lang="en-GB" dirty="0"/>
              <a:t>Check how it happens with co-amoxiclav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9DFA1C-51B4-93B4-08B0-7DB3A38B4AF0}"/>
              </a:ext>
            </a:extLst>
          </p:cNvPr>
          <p:cNvSpPr/>
          <p:nvPr/>
        </p:nvSpPr>
        <p:spPr>
          <a:xfrm>
            <a:off x="1461269" y="3429000"/>
            <a:ext cx="6176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hlinkClick r:id="rId2"/>
              </a:rPr>
              <a:t>https://bnf.nice.org.uk/drugs/co-amoxiclav/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6754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51DC2-1764-4D1C-A566-F6A91EDC8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BNF (NICE)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6" y="2208145"/>
            <a:ext cx="5760000" cy="3835164"/>
          </a:xfr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006" y="99753"/>
            <a:ext cx="5760000" cy="668927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2916455" y="1027906"/>
            <a:ext cx="3519783" cy="41023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44739" y="6191434"/>
            <a:ext cx="4354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https://bnf.nice.org.uk/drugs/co-amoxiclav/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6725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6"/>
          <a:stretch/>
        </p:blipFill>
        <p:spPr>
          <a:xfrm>
            <a:off x="6230749" y="1116531"/>
            <a:ext cx="5917046" cy="51453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851DC2-1764-4D1C-A566-F6A91EDC8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169189"/>
            <a:ext cx="1117092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+mn-lt"/>
              </a:rPr>
              <a:t>BNF (Medicines Complete)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r="3872"/>
          <a:stretch/>
        </p:blipFill>
        <p:spPr>
          <a:xfrm>
            <a:off x="134754" y="1274977"/>
            <a:ext cx="5664467" cy="520974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1121343" y="2906829"/>
            <a:ext cx="6766560" cy="22908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505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5079076" y="82550"/>
            <a:ext cx="934375" cy="312738"/>
          </a:xfrm>
          <a:prstGeom prst="rect">
            <a:avLst/>
          </a:prstGeom>
          <a:solidFill>
            <a:srgbClr val="4993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000" kern="0" dirty="0" err="1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REVxxx</a:t>
            </a:r>
            <a:endParaRPr lang="en-US" sz="1000" kern="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  <a:p>
            <a:pPr algn="ctr" defTabSz="457200"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(CLO-REV015)</a:t>
            </a:r>
            <a:endParaRPr lang="en-US" sz="100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18712" y="82550"/>
            <a:ext cx="360363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4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181726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This item is worth </a:t>
            </a:r>
            <a:r>
              <a:rPr lang="en-US" sz="1100" b="1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2 marks</a:t>
            </a:r>
            <a:endParaRPr lang="en-US" sz="1100" b="1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920825" y="82550"/>
            <a:ext cx="934375" cy="515938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80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You may use  the BNF at any time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3897" y="645141"/>
            <a:ext cx="5069553" cy="3600986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latin typeface="+mj-lt"/>
              </a:rPr>
              <a:t>Case presentation</a:t>
            </a:r>
          </a:p>
          <a:p>
            <a:pPr>
              <a:defRPr/>
            </a:pPr>
            <a:r>
              <a:rPr lang="en-US" sz="1200" dirty="0"/>
              <a:t>A 70-year-old man attends his community day hospital for a multi-morbidity check up. He has no symptoms suggestive of hypotension or </a:t>
            </a:r>
            <a:r>
              <a:rPr lang="en-US" sz="1200" dirty="0" err="1"/>
              <a:t>hypoglycaemia</a:t>
            </a:r>
            <a:r>
              <a:rPr lang="en-US" sz="1200" dirty="0"/>
              <a:t>. </a:t>
            </a:r>
          </a:p>
          <a:p>
            <a:pPr>
              <a:defRPr/>
            </a:pPr>
            <a:r>
              <a:rPr lang="en-US" sz="1200" dirty="0"/>
              <a:t>He says his exercise tolerance is not as good as a year ago, now needing to rest after 200 meters. </a:t>
            </a:r>
          </a:p>
          <a:p>
            <a:pPr>
              <a:defRPr/>
            </a:pPr>
            <a:endParaRPr lang="en-US" sz="1200" b="1" dirty="0"/>
          </a:p>
          <a:p>
            <a:pPr>
              <a:defRPr/>
            </a:pPr>
            <a:r>
              <a:rPr lang="en-US" sz="1200" b="1" dirty="0"/>
              <a:t>PMH.</a:t>
            </a:r>
            <a:r>
              <a:rPr lang="en-US" sz="1200" dirty="0"/>
              <a:t> Type II Diabetes, hypertensive heart failure, gout, osteoporosis, CKD stage 4. </a:t>
            </a:r>
            <a:r>
              <a:rPr lang="en-US" sz="1200" b="1" dirty="0"/>
              <a:t>DH. </a:t>
            </a:r>
            <a:r>
              <a:rPr lang="en-US" sz="1200" dirty="0"/>
              <a:t>Listed on table. </a:t>
            </a:r>
          </a:p>
          <a:p>
            <a:pPr>
              <a:defRPr/>
            </a:pPr>
            <a:endParaRPr lang="en-US" sz="1200" b="1" dirty="0"/>
          </a:p>
          <a:p>
            <a:pPr>
              <a:defRPr/>
            </a:pPr>
            <a:r>
              <a:rPr lang="en-US" sz="1200" b="1" dirty="0"/>
              <a:t>Examination</a:t>
            </a:r>
          </a:p>
          <a:p>
            <a:pPr>
              <a:defRPr/>
            </a:pPr>
            <a:r>
              <a:rPr lang="en-US" sz="1200" dirty="0"/>
              <a:t>BP 130/82 mmHg, pulse 71 bpm.</a:t>
            </a:r>
          </a:p>
          <a:p>
            <a:pPr>
              <a:defRPr/>
            </a:pPr>
            <a:r>
              <a:rPr lang="en-US" sz="1200" dirty="0"/>
              <a:t>Chest clear, no peripheral </a:t>
            </a:r>
            <a:r>
              <a:rPr lang="en-US" sz="1200" dirty="0" err="1"/>
              <a:t>oedema</a:t>
            </a:r>
            <a:endParaRPr lang="en-US" sz="1200" dirty="0"/>
          </a:p>
          <a:p>
            <a:pPr>
              <a:defRPr/>
            </a:pPr>
            <a:endParaRPr lang="en-US" sz="1200" b="1" dirty="0"/>
          </a:p>
          <a:p>
            <a:pPr>
              <a:defRPr/>
            </a:pPr>
            <a:r>
              <a:rPr lang="en-US" sz="1200" b="1" dirty="0"/>
              <a:t>Investigations. </a:t>
            </a:r>
          </a:p>
          <a:p>
            <a:pPr>
              <a:defRPr/>
            </a:pPr>
            <a:r>
              <a:rPr lang="en-US" sz="1200" dirty="0"/>
              <a:t>Na</a:t>
            </a:r>
            <a:r>
              <a:rPr lang="en-US" sz="1200" baseline="30000" dirty="0"/>
              <a:t>+</a:t>
            </a:r>
            <a:r>
              <a:rPr lang="en-US" sz="1200" dirty="0"/>
              <a:t> 141 mmol/L (137–144), K</a:t>
            </a:r>
            <a:r>
              <a:rPr lang="en-US" sz="1200" baseline="30000" dirty="0"/>
              <a:t>+</a:t>
            </a:r>
            <a:r>
              <a:rPr lang="en-US" sz="1200" dirty="0"/>
              <a:t> 4.1 mmol/L (3.5–4.9)</a:t>
            </a:r>
          </a:p>
          <a:p>
            <a:pPr>
              <a:defRPr/>
            </a:pPr>
            <a:r>
              <a:rPr lang="en-US" sz="1200" dirty="0"/>
              <a:t>eGFR 25 mL/min now; two years ago, eGFR 47 mL/min (&gt;60)</a:t>
            </a:r>
          </a:p>
          <a:p>
            <a:pPr>
              <a:defRPr/>
            </a:pPr>
            <a:r>
              <a:rPr lang="en-US" sz="1200" dirty="0"/>
              <a:t>HbA1c 41mmol/</a:t>
            </a:r>
            <a:r>
              <a:rPr lang="en-US" sz="1200" dirty="0" err="1"/>
              <a:t>mol</a:t>
            </a:r>
            <a:r>
              <a:rPr lang="en-US" sz="1200" dirty="0"/>
              <a:t> (20–42)</a:t>
            </a:r>
          </a:p>
          <a:p>
            <a:pPr>
              <a:defRPr/>
            </a:pPr>
            <a:r>
              <a:rPr lang="en-US" sz="1200" dirty="0"/>
              <a:t>Serum cholesterol mmol/L 4.1 (&lt;5.2), serum LDL cholesterol  3.1 mmol/L (&lt;3.36), serum HDL cholesterol  1.0 mmol/L (&gt;1.55)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3897" y="4803678"/>
            <a:ext cx="4381500" cy="646331"/>
          </a:xfrm>
          <a:prstGeom prst="rect">
            <a:avLst/>
          </a:prstGeom>
          <a:solidFill>
            <a:srgbClr val="D9D9D9"/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latin typeface="+mj-lt"/>
              </a:rPr>
              <a:t>Question A</a:t>
            </a:r>
          </a:p>
          <a:p>
            <a:pPr>
              <a:defRPr/>
            </a:pPr>
            <a:r>
              <a:rPr lang="en-US" sz="1200" dirty="0"/>
              <a:t>Select </a:t>
            </a:r>
            <a:r>
              <a:rPr lang="en-US" sz="1200" dirty="0">
                <a:latin typeface="+mj-lt"/>
              </a:rPr>
              <a:t>the TWO prescriptions that should be stopped at this review.</a:t>
            </a:r>
          </a:p>
          <a:p>
            <a:pPr>
              <a:defRPr/>
            </a:pPr>
            <a:r>
              <a:rPr lang="en-US" sz="1200" dirty="0">
                <a:latin typeface="+mj-lt"/>
              </a:rPr>
              <a:t>(</a:t>
            </a:r>
            <a:r>
              <a:rPr lang="en-US" sz="1200" i="1" dirty="0">
                <a:latin typeface="+mj-lt"/>
              </a:rPr>
              <a:t>mark them with a tick in column A</a:t>
            </a:r>
            <a:r>
              <a:rPr lang="en-US" sz="1200" dirty="0">
                <a:latin typeface="+mj-lt"/>
              </a:rPr>
              <a:t>)</a:t>
            </a:r>
          </a:p>
        </p:txBody>
      </p:sp>
      <p:cxnSp>
        <p:nvCxnSpPr>
          <p:cNvPr id="39955" name="Straight Connector 20"/>
          <p:cNvCxnSpPr>
            <a:cxnSpLocks noChangeShapeType="1"/>
          </p:cNvCxnSpPr>
          <p:nvPr/>
        </p:nvCxnSpPr>
        <p:spPr bwMode="auto">
          <a:xfrm rot="5400000">
            <a:off x="3219451" y="3473451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328099"/>
              </p:ext>
            </p:extLst>
          </p:nvPr>
        </p:nvGraphicFramePr>
        <p:xfrm>
          <a:off x="6431424" y="1026812"/>
          <a:ext cx="5138190" cy="3963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3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0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9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2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307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/>
                        <a:t>CURRENT PRESCRIPTIONS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500" b="1" dirty="0"/>
                    </a:p>
                  </a:txBody>
                  <a:tcPr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endParaRPr lang="en-GB" sz="900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465">
                <a:tc>
                  <a:txBody>
                    <a:bodyPr/>
                    <a:lstStyle/>
                    <a:p>
                      <a:r>
                        <a:rPr lang="en-GB" sz="1100" b="1" dirty="0"/>
                        <a:t>Drug name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dirty="0"/>
                        <a:t>Dose</a:t>
                      </a:r>
                    </a:p>
                  </a:txBody>
                  <a:tcPr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dirty="0"/>
                        <a:t>Route</a:t>
                      </a:r>
                    </a:p>
                  </a:txBody>
                  <a:tcPr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dirty="0"/>
                        <a:t>Freq</a:t>
                      </a:r>
                      <a:r>
                        <a:rPr lang="en-GB" sz="900" b="1" dirty="0"/>
                        <a:t>.</a:t>
                      </a:r>
                      <a:endParaRPr lang="en-GB" sz="1050" b="1" dirty="0"/>
                    </a:p>
                  </a:txBody>
                  <a:tcPr anchor="b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7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65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Alendronic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acid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 mg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ORAL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Weekly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000" b="1" kern="1200" dirty="0">
                        <a:solidFill>
                          <a:schemeClr val="tx1"/>
                        </a:solidFill>
                        <a:latin typeface="ＭＳ ゴシック"/>
                        <a:ea typeface="ＭＳ ゴシック"/>
                        <a:cs typeface="ＭＳ ゴシック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08861"/>
                  </a:ext>
                </a:extLst>
              </a:tr>
              <a:tr h="34108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Allopurinol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mg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ORAL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Daily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281690"/>
                  </a:ext>
                </a:extLst>
              </a:tr>
              <a:tr h="46495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Amlodipine 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2.5mg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ORAL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Daily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3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Atorvastatin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 mg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Nightly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65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Bisoprolol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2.5 mg</a:t>
                      </a:r>
                      <a:endParaRPr lang="en-GB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Daily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65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Furosemide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40mg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Daily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65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Metformin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500 mg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8-hrly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65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Paracetamol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1000 mg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8-hrly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65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Ramipril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  <a:r>
                        <a:rPr lang="en-GB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ORAL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Daily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994180"/>
                  </a:ext>
                </a:extLst>
              </a:tr>
            </a:tbl>
          </a:graphicData>
        </a:graphic>
      </p:graphicFrame>
      <p:sp>
        <p:nvSpPr>
          <p:cNvPr id="21" name="Title 1"/>
          <p:cNvSpPr txBox="1">
            <a:spLocks/>
          </p:cNvSpPr>
          <p:nvPr/>
        </p:nvSpPr>
        <p:spPr>
          <a:xfrm>
            <a:off x="1631950" y="82550"/>
            <a:ext cx="1778000" cy="312738"/>
          </a:xfrm>
          <a:prstGeom prst="rect">
            <a:avLst/>
          </a:prstGeom>
          <a:solidFill>
            <a:srgbClr val="4993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457200">
              <a:defRPr/>
            </a:pPr>
            <a:r>
              <a:rPr lang="en-US" sz="1200" b="1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Prescription Review Item</a:t>
            </a:r>
          </a:p>
        </p:txBody>
      </p:sp>
      <p:pic>
        <p:nvPicPr>
          <p:cNvPr id="23" name="Picture 13" descr="Screen shot 2011-01-25 at 16.58.4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55200" y="82550"/>
            <a:ext cx="1108391" cy="47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5372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FF2E4-63E6-49C2-BAB1-09D5FD801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9957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Objectives today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1A71C-B07B-4CE1-BB28-3D01CE1BF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4974"/>
            <a:ext cx="10982325" cy="520790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3200" dirty="0"/>
              <a:t>Understand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GB" sz="2800" dirty="0"/>
              <a:t>Impacts of organ impairment on drug handling in the body, the prescribing adjustments needed, drugs as causes of dysfunction </a:t>
            </a:r>
          </a:p>
          <a:p>
            <a:pPr lvl="2">
              <a:lnSpc>
                <a:spcPct val="120000"/>
              </a:lnSpc>
            </a:pPr>
            <a:r>
              <a:rPr lang="en-GB" sz="2400" dirty="0"/>
              <a:t>Renal dysfunction</a:t>
            </a:r>
          </a:p>
          <a:p>
            <a:pPr lvl="2">
              <a:lnSpc>
                <a:spcPct val="120000"/>
              </a:lnSpc>
            </a:pPr>
            <a:r>
              <a:rPr lang="en-GB" sz="2400" dirty="0"/>
              <a:t>Liver dysfunction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GB" sz="2800" dirty="0"/>
              <a:t>Concept of drug-drug interactions (DDIs)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3200" dirty="0"/>
              <a:t>Understand the practical relevance for your work</a:t>
            </a:r>
          </a:p>
          <a:p>
            <a:pPr lvl="2">
              <a:lnSpc>
                <a:spcPct val="120000"/>
              </a:lnSpc>
            </a:pPr>
            <a:r>
              <a:rPr lang="en-GB" sz="2400" dirty="0"/>
              <a:t>National Prescribing Safety Assessment (PSA), MBBS Finals, and FY1 work require this knowledge</a:t>
            </a:r>
          </a:p>
          <a:p>
            <a:pPr lvl="2">
              <a:lnSpc>
                <a:spcPct val="12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Prepare: </a:t>
            </a:r>
            <a:r>
              <a:rPr lang="en-GB" sz="2400" dirty="0"/>
              <a:t>In your placements, use your CRS access to track &amp; understand how clinical practice &amp; prescribing must take account of organ function &amp; DDIs </a:t>
            </a:r>
          </a:p>
          <a:p>
            <a:pPr lvl="4">
              <a:lnSpc>
                <a:spcPct val="120000"/>
              </a:lnSpc>
            </a:pPr>
            <a:r>
              <a:rPr lang="en-GB" sz="2400" dirty="0"/>
              <a:t>I include some practice questions with online BNF use today</a:t>
            </a:r>
          </a:p>
        </p:txBody>
      </p:sp>
    </p:spTree>
    <p:extLst>
      <p:ext uri="{BB962C8B-B14F-4D97-AF65-F5344CB8AC3E}">
        <p14:creationId xmlns:p14="http://schemas.microsoft.com/office/powerpoint/2010/main" val="3969684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89550-03B9-4525-BA9D-6C16BD0FB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Liver dysfunction</a:t>
            </a:r>
          </a:p>
        </p:txBody>
      </p:sp>
    </p:spTree>
    <p:extLst>
      <p:ext uri="{BB962C8B-B14F-4D97-AF65-F5344CB8AC3E}">
        <p14:creationId xmlns:p14="http://schemas.microsoft.com/office/powerpoint/2010/main" val="3582293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u Liang Ng\Pictures\effect-of-liver-disease-on-drug-metabolism-15-63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750" y="151784"/>
            <a:ext cx="5757993" cy="324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Fu Liang Ng\Pictures\effect-of-liver-disease-on-drug-metabolism-16-63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750" y="3512001"/>
            <a:ext cx="5757993" cy="324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338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B7BF1-0257-4664-AB15-DED31D97B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Hepatic metabolism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D0FBD-773E-4200-8A0F-0FBFAEB73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8321" cy="4840218"/>
          </a:xfrm>
        </p:spPr>
        <p:txBody>
          <a:bodyPr>
            <a:noAutofit/>
          </a:bodyPr>
          <a:lstStyle/>
          <a:p>
            <a:r>
              <a:rPr lang="en-GB" sz="2400" b="1" dirty="0"/>
              <a:t>Acute</a:t>
            </a:r>
            <a:r>
              <a:rPr lang="en-GB" sz="2400" dirty="0"/>
              <a:t> liver dysfunction reduces metabolism and excretion</a:t>
            </a:r>
          </a:p>
          <a:p>
            <a:r>
              <a:rPr lang="en-GB" sz="2400" b="1" dirty="0"/>
              <a:t>Chronic dysfunction - cirrhosis</a:t>
            </a:r>
            <a:r>
              <a:rPr lang="en-GB" sz="2400" dirty="0"/>
              <a:t> may increase absorption/bioavailability (↓ first pass metabolism) and alter distribution (↓plasma protein binding)</a:t>
            </a:r>
          </a:p>
          <a:p>
            <a:endParaRPr lang="en-GB" sz="1200" dirty="0"/>
          </a:p>
          <a:p>
            <a:r>
              <a:rPr lang="en-GB" sz="2400" dirty="0"/>
              <a:t>Reduction of first pass effect of oral drugs</a:t>
            </a:r>
          </a:p>
          <a:p>
            <a:pPr lvl="1"/>
            <a:r>
              <a:rPr lang="en-GB" sz="2000" dirty="0"/>
              <a:t>Oral drugs metabolised by the liver </a:t>
            </a:r>
            <a:r>
              <a:rPr lang="en-GB" sz="2000" b="1" u="sng" dirty="0"/>
              <a:t>may need reduced doses, e.g. midazolam</a:t>
            </a:r>
          </a:p>
          <a:p>
            <a:pPr lvl="1"/>
            <a:r>
              <a:rPr lang="en-GB" sz="2000" dirty="0"/>
              <a:t>Also need to </a:t>
            </a:r>
            <a:r>
              <a:rPr lang="en-GB" sz="2000" b="1" u="sng" dirty="0"/>
              <a:t>consider pro-drugs</a:t>
            </a:r>
            <a:r>
              <a:rPr lang="en-GB" sz="2000" dirty="0"/>
              <a:t> – e.g. codeine may not be metabolised to its pharmacologically active product, morphine</a:t>
            </a:r>
          </a:p>
          <a:p>
            <a:endParaRPr lang="en-GB" sz="1200" dirty="0"/>
          </a:p>
          <a:p>
            <a:r>
              <a:rPr lang="en-GB" sz="2400" dirty="0"/>
              <a:t>Clinical categorization (Child-Pugh score) sometimes used to determine mild/moderate/severe to allow for dose adjustment – </a:t>
            </a:r>
            <a:r>
              <a:rPr lang="en-GB" sz="2400" u="sng" dirty="0"/>
              <a:t>not always helpful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71119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E1F-DFFB-4192-8EE8-908EB9990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9882"/>
            <a:ext cx="8098857" cy="732155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latin typeface="+mn-lt"/>
              </a:rPr>
              <a:t>Liver dysfunction: are LFTs representative?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F6EEC-FF5C-4BF1-A54F-950EC7A62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2037"/>
            <a:ext cx="8098857" cy="568308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3000" dirty="0"/>
              <a:t>No endogenous markers to use as a guide to prescribing /dosing</a:t>
            </a:r>
          </a:p>
          <a:p>
            <a:pPr lvl="1">
              <a:lnSpc>
                <a:spcPct val="120000"/>
              </a:lnSpc>
            </a:pPr>
            <a:r>
              <a:rPr lang="en-GB" sz="2600" dirty="0"/>
              <a:t>Bilirubin – no direct correlation, but can displace drugs from protein-binding sites</a:t>
            </a:r>
          </a:p>
          <a:p>
            <a:pPr lvl="1">
              <a:lnSpc>
                <a:spcPct val="120000"/>
              </a:lnSpc>
            </a:pPr>
            <a:r>
              <a:rPr lang="en-GB" sz="2600" dirty="0"/>
              <a:t>ALT / AST / </a:t>
            </a:r>
            <a:r>
              <a:rPr lang="en-GB" sz="2600" dirty="0" err="1"/>
              <a:t>AlkPhos</a:t>
            </a:r>
            <a:r>
              <a:rPr lang="en-GB" sz="2600" dirty="0"/>
              <a:t> – no direct correlation</a:t>
            </a:r>
          </a:p>
          <a:p>
            <a:pPr lvl="1">
              <a:lnSpc>
                <a:spcPct val="120000"/>
              </a:lnSpc>
            </a:pPr>
            <a:r>
              <a:rPr lang="en-GB" sz="2600" dirty="0"/>
              <a:t>Albumin / protein – no direct correlation, but influences protein binding of drugs</a:t>
            </a:r>
          </a:p>
          <a:p>
            <a:pPr lvl="2">
              <a:lnSpc>
                <a:spcPct val="120000"/>
              </a:lnSpc>
            </a:pPr>
            <a:r>
              <a:rPr lang="en-GB" sz="2200" dirty="0"/>
              <a:t>Reduced protein binding → ↑ quantity of free drug, ↑ peak levels, onset of drug action, and adverse effects (e.g. phenytoin / prednisolone)</a:t>
            </a:r>
          </a:p>
          <a:p>
            <a:pPr>
              <a:lnSpc>
                <a:spcPct val="120000"/>
              </a:lnSpc>
            </a:pPr>
            <a:r>
              <a:rPr lang="en-GB" sz="3000" b="1" dirty="0"/>
              <a:t>Clotting (and platelets)</a:t>
            </a:r>
          </a:p>
          <a:p>
            <a:pPr lvl="2">
              <a:lnSpc>
                <a:spcPct val="120000"/>
              </a:lnSpc>
            </a:pPr>
            <a:r>
              <a:rPr lang="en-GB" sz="2200" dirty="0"/>
              <a:t>Reduced synthesis of clotting factors: Anticoagulants may be contraindicated, or used with specialist guidance</a:t>
            </a:r>
          </a:p>
          <a:p>
            <a:pPr>
              <a:lnSpc>
                <a:spcPct val="120000"/>
              </a:lnSpc>
            </a:pPr>
            <a:r>
              <a:rPr lang="en-GB" sz="3000" b="1" dirty="0"/>
              <a:t>Metabolism</a:t>
            </a:r>
          </a:p>
          <a:p>
            <a:pPr lvl="2">
              <a:lnSpc>
                <a:spcPct val="120000"/>
              </a:lnSpc>
            </a:pPr>
            <a:r>
              <a:rPr lang="en-GB" sz="2200" dirty="0"/>
              <a:t>Paracetamol – reduced glutathione synthesis - toxicity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3000" i="1" dirty="0">
                <a:solidFill>
                  <a:srgbClr val="FF0000"/>
                </a:solidFill>
              </a:rPr>
              <a:t>BNF rarely very helpful for prescribing in liver dysfunction</a:t>
            </a:r>
            <a:r>
              <a:rPr lang="en-GB" sz="3000" i="1" dirty="0"/>
              <a:t> </a:t>
            </a:r>
          </a:p>
          <a:p>
            <a:pPr lvl="1">
              <a:lnSpc>
                <a:spcPct val="120000"/>
              </a:lnSpc>
            </a:pPr>
            <a:r>
              <a:rPr lang="en-GB" sz="2100" i="1" dirty="0"/>
              <a:t>E.g., “</a:t>
            </a:r>
            <a:r>
              <a:rPr lang="en-GB" sz="2100" dirty="0"/>
              <a:t>Manufacturer advises caution. Avoid </a:t>
            </a:r>
            <a:r>
              <a:rPr lang="en-GB" sz="2100" i="1" dirty="0"/>
              <a:t>oral preparations</a:t>
            </a:r>
            <a:r>
              <a:rPr lang="en-GB" sz="2100" dirty="0"/>
              <a:t> in acute impairment; for </a:t>
            </a:r>
            <a:r>
              <a:rPr lang="en-GB" sz="2100" i="1" dirty="0"/>
              <a:t>injectable preparations</a:t>
            </a:r>
            <a:r>
              <a:rPr lang="en-GB" sz="2100" dirty="0"/>
              <a:t>—consult product literature.”</a:t>
            </a:r>
            <a:endParaRPr lang="en-GB" sz="2100" i="1" dirty="0"/>
          </a:p>
          <a:p>
            <a:pPr>
              <a:lnSpc>
                <a:spcPct val="120000"/>
              </a:lnSpc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4674BD-3C3F-09C5-F846-FEC0A7CD6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576" y="2947945"/>
            <a:ext cx="3651739" cy="34047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7FC35D-CFB1-471D-8157-0961400253A7}"/>
              </a:ext>
            </a:extLst>
          </p:cNvPr>
          <p:cNvSpPr txBox="1"/>
          <p:nvPr/>
        </p:nvSpPr>
        <p:spPr>
          <a:xfrm>
            <a:off x="8479857" y="399131"/>
            <a:ext cx="351322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Paracetamol metabolism - cytochrome P450 2E1. N-acetyl-p-benzoquinone imine (NAPQI) is produced when the other two conjugation pathways become over-saturated. NAPQI is converted into nontoxic metabolites by glutathione, which is regenerated by n-acetylcysteine (NAC). </a:t>
            </a:r>
          </a:p>
        </p:txBody>
      </p:sp>
    </p:spTree>
    <p:extLst>
      <p:ext uri="{BB962C8B-B14F-4D97-AF65-F5344CB8AC3E}">
        <p14:creationId xmlns:p14="http://schemas.microsoft.com/office/powerpoint/2010/main" val="256957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FFDA4-5DF8-4476-BF83-5982161CD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95" y="126487"/>
            <a:ext cx="3262468" cy="758964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BNF (NICE)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95" y="1188150"/>
            <a:ext cx="5400000" cy="36271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95" y="5243052"/>
            <a:ext cx="5400000" cy="14884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993" y="885450"/>
            <a:ext cx="5400000" cy="47350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993" y="5885673"/>
            <a:ext cx="5400000" cy="6725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96FFDA4-5DF8-4476-BF83-5982161CD4B3}"/>
              </a:ext>
            </a:extLst>
          </p:cNvPr>
          <p:cNvSpPr txBox="1">
            <a:spLocks/>
          </p:cNvSpPr>
          <p:nvPr/>
        </p:nvSpPr>
        <p:spPr>
          <a:xfrm>
            <a:off x="6341993" y="166255"/>
            <a:ext cx="5675836" cy="81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latin typeface="+mn-lt"/>
              </a:rPr>
              <a:t>BNF (Medicines Complete)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581150" y="4057650"/>
            <a:ext cx="97155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829426" y="3692195"/>
            <a:ext cx="1543049" cy="21934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6068291" y="166255"/>
            <a:ext cx="33251" cy="66335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F3196C8-63BF-B4BC-2F99-8965F236C0EE}"/>
              </a:ext>
            </a:extLst>
          </p:cNvPr>
          <p:cNvSpPr txBox="1"/>
          <p:nvPr/>
        </p:nvSpPr>
        <p:spPr>
          <a:xfrm>
            <a:off x="174171" y="760384"/>
            <a:ext cx="6095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https://bnf.nice.org.uk/drugs/morphine/#hepatic-impairment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5775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631950" y="82550"/>
            <a:ext cx="1778000" cy="312738"/>
          </a:xfrm>
          <a:prstGeom prst="rect">
            <a:avLst/>
          </a:prstGeom>
          <a:solidFill>
            <a:srgbClr val="4993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Prescription Review Item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64164" y="82550"/>
            <a:ext cx="649287" cy="312738"/>
          </a:xfrm>
          <a:prstGeom prst="rect">
            <a:avLst/>
          </a:prstGeom>
          <a:solidFill>
            <a:srgbClr val="4993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>
              <a:defRPr/>
            </a:pPr>
            <a:r>
              <a:rPr lang="en-US" sz="1050" kern="0" dirty="0" err="1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REVxxx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003801" y="82550"/>
            <a:ext cx="360363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181726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This question item is worth 2 marks</a:t>
            </a:r>
            <a:endParaRPr lang="en-US" sz="110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947150" y="82550"/>
            <a:ext cx="908050" cy="312738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You may use  the BNF at any time </a:t>
            </a:r>
          </a:p>
        </p:txBody>
      </p:sp>
      <p:pic>
        <p:nvPicPr>
          <p:cNvPr id="702518" name="Picture 13" descr="Screen shot 2011-01-25 at 16.58.4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5201" y="82550"/>
            <a:ext cx="72866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058779" y="598488"/>
            <a:ext cx="4954671" cy="418576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/>
              <a:t>Case presentation</a:t>
            </a:r>
          </a:p>
          <a:p>
            <a:pPr>
              <a:defRPr/>
            </a:pPr>
            <a:r>
              <a:rPr lang="en-GB" sz="1400" dirty="0"/>
              <a:t>A 64-year-old woman presents to Emergency Department complaining of abdominal distension and pain. </a:t>
            </a:r>
            <a:r>
              <a:rPr lang="en-GB" sz="1400" b="1" dirty="0"/>
              <a:t>PMH</a:t>
            </a:r>
            <a:r>
              <a:rPr lang="en-GB" sz="1400" dirty="0"/>
              <a:t>. She has suffered from alcoholic cirrhosis, alcoholic cardiomyopathy and chronic obstructive pulmonary disease.</a:t>
            </a:r>
          </a:p>
          <a:p>
            <a:pPr>
              <a:defRPr/>
            </a:pPr>
            <a:endParaRPr lang="en-GB" sz="1400" dirty="0"/>
          </a:p>
          <a:p>
            <a:pPr>
              <a:defRPr/>
            </a:pPr>
            <a:r>
              <a:rPr lang="en-GB" sz="1400" b="1" dirty="0"/>
              <a:t>Examination</a:t>
            </a:r>
          </a:p>
          <a:p>
            <a:pPr>
              <a:defRPr/>
            </a:pPr>
            <a:r>
              <a:rPr lang="en-GB" sz="1400" dirty="0"/>
              <a:t>Mildly jaundiced, temperature 38.2C</a:t>
            </a:r>
          </a:p>
          <a:p>
            <a:pPr>
              <a:defRPr/>
            </a:pPr>
            <a:r>
              <a:rPr lang="en-GB" sz="1400" dirty="0"/>
              <a:t>Moderate ascites with generalised abdominal tenderness</a:t>
            </a:r>
          </a:p>
          <a:p>
            <a:pPr>
              <a:defRPr/>
            </a:pPr>
            <a:endParaRPr lang="en-GB" sz="1400" dirty="0"/>
          </a:p>
          <a:p>
            <a:pPr>
              <a:defRPr/>
            </a:pPr>
            <a:r>
              <a:rPr lang="en-GB" sz="1400" b="1" dirty="0"/>
              <a:t>Investigations </a:t>
            </a:r>
          </a:p>
          <a:p>
            <a:pPr>
              <a:defRPr/>
            </a:pPr>
            <a:r>
              <a:rPr lang="en-GB" sz="1400" dirty="0" err="1"/>
              <a:t>Hb</a:t>
            </a:r>
            <a:r>
              <a:rPr lang="en-GB" sz="1400" dirty="0"/>
              <a:t> 134, WBC 14.5, </a:t>
            </a:r>
            <a:r>
              <a:rPr lang="en-GB" sz="1400" dirty="0" err="1"/>
              <a:t>Neut</a:t>
            </a:r>
            <a:r>
              <a:rPr lang="en-GB" sz="1400" dirty="0"/>
              <a:t> 13.1, </a:t>
            </a:r>
            <a:r>
              <a:rPr lang="en-GB" sz="1400" dirty="0" err="1"/>
              <a:t>Plt</a:t>
            </a:r>
            <a:r>
              <a:rPr lang="en-GB" sz="1400" dirty="0"/>
              <a:t> 245</a:t>
            </a:r>
          </a:p>
          <a:p>
            <a:pPr>
              <a:defRPr/>
            </a:pPr>
            <a:r>
              <a:rPr lang="en-GB" sz="1400" dirty="0"/>
              <a:t>Na 141, K 4.1, </a:t>
            </a:r>
            <a:r>
              <a:rPr lang="en-GB" sz="1400" dirty="0" err="1"/>
              <a:t>eGFR</a:t>
            </a:r>
            <a:r>
              <a:rPr lang="en-GB" sz="1400" dirty="0"/>
              <a:t> 78</a:t>
            </a:r>
          </a:p>
          <a:p>
            <a:pPr>
              <a:defRPr/>
            </a:pPr>
            <a:r>
              <a:rPr lang="en-GB" sz="1400" dirty="0"/>
              <a:t>INR 2.3, Bili 61, ALT 121, </a:t>
            </a:r>
            <a:r>
              <a:rPr lang="en-GB" sz="1400" dirty="0" err="1"/>
              <a:t>AlkPhos</a:t>
            </a:r>
            <a:r>
              <a:rPr lang="en-GB" sz="1400" dirty="0"/>
              <a:t> 108</a:t>
            </a:r>
          </a:p>
          <a:p>
            <a:pPr>
              <a:defRPr/>
            </a:pPr>
            <a:r>
              <a:rPr lang="en-GB" sz="1400" dirty="0"/>
              <a:t>ECG sinus rhythm 82/min. </a:t>
            </a:r>
          </a:p>
          <a:p>
            <a:pPr>
              <a:defRPr/>
            </a:pPr>
            <a:r>
              <a:rPr lang="en-GB" sz="1400" dirty="0" err="1"/>
              <a:t>Ascitic</a:t>
            </a:r>
            <a:r>
              <a:rPr lang="en-GB" sz="1400" dirty="0"/>
              <a:t> tap sent for MC+S</a:t>
            </a:r>
          </a:p>
          <a:p>
            <a:pPr>
              <a:defRPr/>
            </a:pPr>
            <a:endParaRPr lang="en-GB" sz="1400" dirty="0"/>
          </a:p>
          <a:p>
            <a:pPr>
              <a:defRPr/>
            </a:pPr>
            <a:r>
              <a:rPr lang="en-GB" sz="1400" dirty="0"/>
              <a:t>She has been started on lactulose and </a:t>
            </a:r>
            <a:r>
              <a:rPr lang="en-GB" sz="1400" dirty="0" err="1"/>
              <a:t>tazosin</a:t>
            </a:r>
            <a:r>
              <a:rPr lang="en-GB" sz="1400" dirty="0"/>
              <a:t>.  You have been asked to review her drug chart by the ward pharmacist.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3069" y="5163100"/>
            <a:ext cx="5075738" cy="954107"/>
          </a:xfrm>
          <a:prstGeom prst="rect">
            <a:avLst/>
          </a:prstGeom>
          <a:solidFill>
            <a:srgbClr val="D9D9D9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/>
              <a:t>Question A</a:t>
            </a:r>
          </a:p>
          <a:p>
            <a:pPr>
              <a:defRPr/>
            </a:pPr>
            <a:r>
              <a:rPr lang="en-US" sz="1400" dirty="0"/>
              <a:t>Select ONE prescription that may need dose adjustment or cessation due to her hepatic dysfunction.</a:t>
            </a:r>
          </a:p>
          <a:p>
            <a:pPr>
              <a:defRPr/>
            </a:pPr>
            <a:r>
              <a:rPr lang="en-US" sz="1400" dirty="0"/>
              <a:t>(mark it with a tick in column A)</a:t>
            </a:r>
          </a:p>
        </p:txBody>
      </p:sp>
      <p:cxnSp>
        <p:nvCxnSpPr>
          <p:cNvPr id="702523" name="Straight Connector 20"/>
          <p:cNvCxnSpPr>
            <a:cxnSpLocks noChangeShapeType="1"/>
          </p:cNvCxnSpPr>
          <p:nvPr/>
        </p:nvCxnSpPr>
        <p:spPr bwMode="auto">
          <a:xfrm rot="5400000">
            <a:off x="3219451" y="3473451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145487"/>
              </p:ext>
            </p:extLst>
          </p:nvPr>
        </p:nvGraphicFramePr>
        <p:xfrm>
          <a:off x="6278288" y="594679"/>
          <a:ext cx="5347442" cy="50448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6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1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0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6013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/>
                        <a:t>CURRENT PRESCRIPTIONS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400" b="1" dirty="0"/>
                    </a:p>
                  </a:txBody>
                  <a:tcPr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endParaRPr lang="en-GB" sz="1400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656">
                <a:tc>
                  <a:txBody>
                    <a:bodyPr/>
                    <a:lstStyle/>
                    <a:p>
                      <a:r>
                        <a:rPr lang="en-GB" sz="1400" b="1" dirty="0"/>
                        <a:t>Drug name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Dose</a:t>
                      </a:r>
                    </a:p>
                  </a:txBody>
                  <a:tcPr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Route</a:t>
                      </a:r>
                    </a:p>
                  </a:txBody>
                  <a:tcPr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Freq.</a:t>
                      </a:r>
                    </a:p>
                  </a:txBody>
                  <a:tcPr anchor="b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6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Bisoprolol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 mg</a:t>
                      </a:r>
                    </a:p>
                  </a:txBody>
                  <a:tcPr marL="85725" marR="9525" marT="952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ORAL</a:t>
                      </a:r>
                    </a:p>
                  </a:txBody>
                  <a:tcPr marL="85725" marR="9525" marT="952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daily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141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Fostair</a:t>
                      </a: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 100/6 (100 micrograms</a:t>
                      </a:r>
                      <a:r>
                        <a:rPr lang="en-GB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beclomethasone</a:t>
                      </a:r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+ 6 micrograms </a:t>
                      </a:r>
                      <a:r>
                        <a:rPr lang="en-GB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formoterol</a:t>
                      </a:r>
                      <a:r>
                        <a:rPr lang="en-GB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 puff)</a:t>
                      </a:r>
                      <a:endParaRPr lang="en-GB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Two puffs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INH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12-hrly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GB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67383776"/>
                  </a:ext>
                </a:extLst>
              </a:tr>
              <a:tr h="26204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Furosemide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80 mg 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ORAL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daily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GB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6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Lactulose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ml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ORAL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8-hrly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6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Omeprazole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mg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ORAL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daily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386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Piperacillin with tazobactam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 g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8-hrly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ＭＳ ゴシック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6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Ramipril 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mg 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ORAL 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daily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ＭＳ ゴシック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99804048"/>
                  </a:ext>
                </a:extLst>
              </a:tr>
              <a:tr h="3386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Spironolactone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mg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ORAL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daily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ＭＳ ゴシック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6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Tiotropium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micrograms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INH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daily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6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Zopiclone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 mg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ORAL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nightly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31150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933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86" y="110692"/>
            <a:ext cx="10515600" cy="75140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+mn-lt"/>
              </a:rPr>
              <a:t>Commonsense</a:t>
            </a:r>
            <a:r>
              <a:rPr lang="en-GB" sz="3200" b="1" dirty="0">
                <a:latin typeface="+mn-lt"/>
              </a:rPr>
              <a:t> applies for 1) Prescribing in hepatic impairment &amp; </a:t>
            </a:r>
            <a:br>
              <a:rPr lang="en-GB" sz="3200" b="1" dirty="0">
                <a:latin typeface="+mn-lt"/>
              </a:rPr>
            </a:br>
            <a:r>
              <a:rPr lang="en-GB" sz="3200" b="1" dirty="0">
                <a:latin typeface="+mn-lt"/>
              </a:rPr>
              <a:t>2) In thinking about causes of hepatic impairment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018" y="1227223"/>
            <a:ext cx="11304870" cy="563077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b="1" dirty="0"/>
              <a:t>P</a:t>
            </a:r>
            <a:r>
              <a:rPr lang="en-GB" sz="2800" b="1" dirty="0">
                <a:latin typeface="+mn-lt"/>
              </a:rPr>
              <a:t>rescribing in hepatic impairment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GB" dirty="0"/>
              <a:t>Care ++ with medications that can result in:</a:t>
            </a:r>
          </a:p>
          <a:p>
            <a:pPr lvl="2">
              <a:lnSpc>
                <a:spcPct val="120000"/>
              </a:lnSpc>
            </a:pPr>
            <a:r>
              <a:rPr lang="en-GB" dirty="0"/>
              <a:t>Drowsiness / sedation; Bleeding; Constipation; Further impairment / dysfunction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GB" u="sng" dirty="0"/>
              <a:t>Think twice &amp; avoid if possible</a:t>
            </a:r>
          </a:p>
          <a:p>
            <a:pPr lvl="2">
              <a:lnSpc>
                <a:spcPct val="120000"/>
              </a:lnSpc>
            </a:pPr>
            <a:endParaRPr lang="en-GB" dirty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GB" b="1" dirty="0"/>
              <a:t>Causes: Beware Drug Induced Liver Impairment (DILI) </a:t>
            </a:r>
          </a:p>
          <a:p>
            <a:pPr lvl="2">
              <a:lnSpc>
                <a:spcPct val="120000"/>
              </a:lnSpc>
            </a:pPr>
            <a:r>
              <a:rPr lang="en-GB" dirty="0"/>
              <a:t>Think of DILI with new liver dysfunction &amp; no obvious cause</a:t>
            </a:r>
          </a:p>
          <a:p>
            <a:pPr lvl="2">
              <a:lnSpc>
                <a:spcPct val="120000"/>
              </a:lnSpc>
            </a:pPr>
            <a:r>
              <a:rPr lang="en-GB" dirty="0"/>
              <a:t>Distinct from paracetamol toxicity arising from glutathione depletion</a:t>
            </a:r>
          </a:p>
          <a:p>
            <a:pPr lvl="2">
              <a:lnSpc>
                <a:spcPct val="120000"/>
              </a:lnSpc>
            </a:pPr>
            <a:r>
              <a:rPr lang="en-GB" dirty="0"/>
              <a:t>Typically an idiosyncratic response to various drugs, e.g., flucloxacillin; nitrofurantoin; co-amoxiclav; azathioprine, others </a:t>
            </a:r>
          </a:p>
          <a:p>
            <a:pPr lvl="2">
              <a:lnSpc>
                <a:spcPct val="120000"/>
              </a:lnSpc>
            </a:pPr>
            <a:r>
              <a:rPr lang="en-GB" dirty="0"/>
              <a:t>Genetic predisposition in some people, e.g., HLA-B*5701 carriers are at increased risk of flucloxacillin-associated DILI (also abacavir-associated TEN / Stevens Johnson </a:t>
            </a:r>
            <a:r>
              <a:rPr lang="en-GB" dirty="0" err="1"/>
              <a:t>Synd</a:t>
            </a:r>
            <a:r>
              <a:rPr lang="en-GB" dirty="0"/>
              <a:t>)</a:t>
            </a:r>
          </a:p>
          <a:p>
            <a:pPr lvl="2">
              <a:lnSpc>
                <a:spcPct val="120000"/>
              </a:lnSpc>
            </a:pPr>
            <a:r>
              <a:rPr lang="en-GB" dirty="0"/>
              <a:t>Pattern: Hepatocellular / cholestatic / mixed LFT derangement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GB" b="1" dirty="0">
                <a:solidFill>
                  <a:srgbClr val="FF0000"/>
                </a:solidFill>
              </a:rPr>
              <a:t>Excellent information @ </a:t>
            </a:r>
            <a:r>
              <a:rPr lang="en-GB" sz="2200" dirty="0">
                <a:hlinkClick r:id="rId2"/>
              </a:rPr>
              <a:t>https://www.bsg.org.uk/web-education/drug-induced-liver-injury</a:t>
            </a:r>
            <a:r>
              <a:rPr lang="en-GB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3146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89550-03B9-4525-BA9D-6C16BD0FB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Drug-drug interactions</a:t>
            </a:r>
          </a:p>
        </p:txBody>
      </p:sp>
    </p:spTree>
    <p:extLst>
      <p:ext uri="{BB962C8B-B14F-4D97-AF65-F5344CB8AC3E}">
        <p14:creationId xmlns:p14="http://schemas.microsoft.com/office/powerpoint/2010/main" val="86407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FC8EB-1E77-4B6A-9244-5E20E850D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Drug-drug interactions (DDIs)</a:t>
            </a:r>
            <a:br>
              <a:rPr lang="en-GB" sz="3600" b="1" dirty="0">
                <a:latin typeface="+mn-lt"/>
              </a:rPr>
            </a:br>
            <a:r>
              <a:rPr lang="en-GB" sz="3600" dirty="0">
                <a:latin typeface="+mn-lt"/>
              </a:rPr>
              <a:t>The effect of a drug is altered by another drug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53DF9-2A82-4D77-9394-A28CF23C3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505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3600" dirty="0"/>
              <a:t>Multiple categories of DDI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3600" dirty="0"/>
              <a:t>Many DDIs relate to </a:t>
            </a:r>
          </a:p>
          <a:p>
            <a:pPr lvl="1">
              <a:lnSpc>
                <a:spcPct val="120000"/>
              </a:lnSpc>
            </a:pPr>
            <a:r>
              <a:rPr lang="en-GB" sz="2800" dirty="0"/>
              <a:t>Pharmacokinetic (PK) interactions - common</a:t>
            </a:r>
          </a:p>
          <a:p>
            <a:pPr lvl="2">
              <a:lnSpc>
                <a:spcPct val="120000"/>
              </a:lnSpc>
            </a:pPr>
            <a:r>
              <a:rPr lang="en-GB" sz="2800" dirty="0"/>
              <a:t>Changes in absorption, distribution, metabolism or excretion, e.g. tetracyclines poorly absorbed if Ca / Mg / Fe ions present – form complexes; multiple CYP-driven interactions affect metabolism – many inducer &amp; inhibitor drug lists (next slide) </a:t>
            </a:r>
            <a:r>
              <a:rPr lang="en-GB" sz="2200" dirty="0">
                <a:hlinkClick r:id="rId2"/>
              </a:rPr>
              <a:t>https://www.ncbi.nlm.nih.gov/pmc/articles/PMC3897029/</a:t>
            </a:r>
            <a:r>
              <a:rPr lang="en-GB" sz="2200" dirty="0"/>
              <a:t> </a:t>
            </a:r>
          </a:p>
          <a:p>
            <a:pPr lvl="1">
              <a:lnSpc>
                <a:spcPct val="120000"/>
              </a:lnSpc>
            </a:pPr>
            <a:r>
              <a:rPr lang="en-GB" sz="2800" dirty="0"/>
              <a:t>Pharmacodynamic (PD) interactions – less common</a:t>
            </a:r>
          </a:p>
          <a:p>
            <a:pPr lvl="2">
              <a:lnSpc>
                <a:spcPct val="120000"/>
              </a:lnSpc>
            </a:pPr>
            <a:r>
              <a:rPr lang="en-GB" sz="2800" dirty="0"/>
              <a:t>Synergism, antagonism, altered cellular transport, effect on receptor site, e.g., probenecid inhibits/slows flucloxacillin excretion, increasing exposure - useful </a:t>
            </a:r>
            <a:r>
              <a:rPr lang="en-GB" sz="1900" dirty="0">
                <a:hlinkClick r:id="rId3"/>
              </a:rPr>
              <a:t>https://www.sciencedirect.com/science/article/abs/pii/S0163445319302750</a:t>
            </a:r>
            <a:r>
              <a:rPr lang="en-GB" sz="1900" dirty="0"/>
              <a:t> ; </a:t>
            </a:r>
            <a:r>
              <a:rPr lang="en-GB" sz="1900" dirty="0">
                <a:hlinkClick r:id="rId4"/>
              </a:rPr>
              <a:t>https://www.ncbi.nlm.nih.gov/pmc/articles/PMC6529235/</a:t>
            </a:r>
            <a:r>
              <a:rPr lang="en-GB" sz="1900" dirty="0"/>
              <a:t> 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GB" sz="3200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en-GB" sz="3200" b="1" dirty="0"/>
              <a:t>- Review your SCRIPT modules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GB" sz="3200" b="1" dirty="0"/>
              <a:t>- BNF has a good overview of interactions plus multiple tables (variously helpful):</a:t>
            </a:r>
            <a:r>
              <a:rPr lang="en-GB" sz="3200" dirty="0"/>
              <a:t> </a:t>
            </a:r>
            <a:r>
              <a:rPr lang="en-GB" sz="3200" dirty="0">
                <a:hlinkClick r:id="rId5"/>
              </a:rPr>
              <a:t>https://bnf.nice.org.uk/interactions/appendix-1-interactions/</a:t>
            </a:r>
            <a:r>
              <a:rPr lang="en-GB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6652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latin typeface="+mn-lt"/>
              </a:rPr>
              <a:t>Commonly prescribed inducers/inhibitors</a:t>
            </a:r>
            <a:br>
              <a:rPr lang="en-GB" b="1" dirty="0">
                <a:latin typeface="+mn-lt"/>
              </a:rPr>
            </a:br>
            <a:r>
              <a:rPr lang="en-GB" sz="2700" dirty="0"/>
              <a:t>Be familiar with common drugs (usually class effect too), and check others</a:t>
            </a:r>
            <a:endParaRPr lang="en-GB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/>
              <a:t>Inducers</a:t>
            </a:r>
          </a:p>
          <a:p>
            <a:pPr lvl="1"/>
            <a:r>
              <a:rPr lang="en-GB" dirty="0"/>
              <a:t>Carbamazepine</a:t>
            </a:r>
          </a:p>
          <a:p>
            <a:pPr lvl="1"/>
            <a:r>
              <a:rPr lang="en-GB" dirty="0"/>
              <a:t>Rifampicin / ritonavir</a:t>
            </a:r>
          </a:p>
          <a:p>
            <a:pPr lvl="1"/>
            <a:r>
              <a:rPr lang="en-GB" dirty="0"/>
              <a:t>Alcohol (chronic)</a:t>
            </a:r>
          </a:p>
          <a:p>
            <a:pPr lvl="1"/>
            <a:r>
              <a:rPr lang="en-GB" dirty="0"/>
              <a:t>Phenytoin / phenobarbitone</a:t>
            </a:r>
          </a:p>
          <a:p>
            <a:pPr lvl="1"/>
            <a:r>
              <a:rPr lang="en-GB" dirty="0" err="1"/>
              <a:t>Griseofulvin</a:t>
            </a:r>
            <a:r>
              <a:rPr lang="en-GB" dirty="0"/>
              <a:t> / Fluconazole</a:t>
            </a:r>
          </a:p>
          <a:p>
            <a:pPr lvl="1"/>
            <a:r>
              <a:rPr lang="en-GB" dirty="0"/>
              <a:t>St John’s Wart</a:t>
            </a:r>
          </a:p>
          <a:p>
            <a:pPr lvl="1"/>
            <a:r>
              <a:rPr lang="en-GB" dirty="0"/>
              <a:t>Isoniazid (CYP2A1)</a:t>
            </a:r>
          </a:p>
          <a:p>
            <a:pPr lvl="1"/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/>
              <a:t>Inhibitors</a:t>
            </a:r>
          </a:p>
          <a:p>
            <a:pPr lvl="1"/>
            <a:r>
              <a:rPr lang="en-GB" dirty="0"/>
              <a:t>Clarithromycin / azithromycin / erythromycin</a:t>
            </a:r>
          </a:p>
          <a:p>
            <a:pPr lvl="1"/>
            <a:r>
              <a:rPr lang="en-GB" dirty="0"/>
              <a:t>Amiodarone</a:t>
            </a:r>
          </a:p>
          <a:p>
            <a:pPr lvl="1"/>
            <a:r>
              <a:rPr lang="en-GB" dirty="0"/>
              <a:t>Dexamethasone</a:t>
            </a:r>
          </a:p>
          <a:p>
            <a:pPr lvl="1"/>
            <a:r>
              <a:rPr lang="en-GB" dirty="0"/>
              <a:t>Valproate</a:t>
            </a:r>
          </a:p>
          <a:p>
            <a:pPr lvl="1"/>
            <a:r>
              <a:rPr lang="en-GB" dirty="0"/>
              <a:t>Metronidazole</a:t>
            </a:r>
          </a:p>
          <a:p>
            <a:pPr lvl="1"/>
            <a:r>
              <a:rPr lang="en-GB" dirty="0"/>
              <a:t>Cimetidine</a:t>
            </a:r>
          </a:p>
          <a:p>
            <a:pPr lvl="1"/>
            <a:r>
              <a:rPr lang="en-GB" dirty="0"/>
              <a:t>Ciprofloxacin</a:t>
            </a:r>
          </a:p>
          <a:p>
            <a:pPr lvl="1"/>
            <a:r>
              <a:rPr lang="en-GB" dirty="0"/>
              <a:t>Isoniazid (CYP1A2)</a:t>
            </a:r>
          </a:p>
          <a:p>
            <a:pPr lvl="1"/>
            <a:r>
              <a:rPr lang="en-GB" dirty="0"/>
              <a:t>Grapefruit juice</a:t>
            </a:r>
          </a:p>
          <a:p>
            <a:pPr lvl="1"/>
            <a:r>
              <a:rPr lang="en-GB" dirty="0"/>
              <a:t>Ketoconazole</a:t>
            </a:r>
          </a:p>
          <a:p>
            <a:pPr lvl="1"/>
            <a:r>
              <a:rPr lang="en-GB" dirty="0"/>
              <a:t>Ritonavir</a:t>
            </a:r>
          </a:p>
          <a:p>
            <a:pPr lvl="1"/>
            <a:r>
              <a:rPr lang="en-GB" dirty="0"/>
              <a:t>Verapamil / Diltiazem</a:t>
            </a:r>
          </a:p>
          <a:p>
            <a:pPr lvl="1"/>
            <a:r>
              <a:rPr lang="en-GB" dirty="0"/>
              <a:t>Alcohol (acute)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711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89550-03B9-4525-BA9D-6C16BD0FB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35212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Renal dysfunction</a:t>
            </a:r>
          </a:p>
        </p:txBody>
      </p:sp>
    </p:spTree>
    <p:extLst>
      <p:ext uri="{BB962C8B-B14F-4D97-AF65-F5344CB8AC3E}">
        <p14:creationId xmlns:p14="http://schemas.microsoft.com/office/powerpoint/2010/main" val="3887114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FFDA4-5DF8-4476-BF83-5982161CD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6198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b="1" dirty="0">
                <a:latin typeface="+mn-lt"/>
              </a:rPr>
              <a:t>How to check for interactions?</a:t>
            </a:r>
            <a:br>
              <a:rPr lang="en-GB" b="1" dirty="0">
                <a:latin typeface="+mn-lt"/>
              </a:rPr>
            </a:br>
            <a:br>
              <a:rPr lang="en-GB" b="1" dirty="0">
                <a:latin typeface="+mn-lt"/>
              </a:rPr>
            </a:br>
            <a:r>
              <a:rPr lang="en-GB" sz="2800" b="1" dirty="0">
                <a:solidFill>
                  <a:srgbClr val="FF0000"/>
                </a:solidFill>
                <a:latin typeface="+mn-lt"/>
              </a:rPr>
              <a:t>Hard to remember interactions accurately </a:t>
            </a:r>
            <a:br>
              <a:rPr lang="en-GB" sz="2800" b="1" dirty="0">
                <a:solidFill>
                  <a:srgbClr val="FF0000"/>
                </a:solidFill>
                <a:latin typeface="+mn-lt"/>
              </a:rPr>
            </a:br>
            <a:r>
              <a:rPr lang="en-GB" sz="2800" b="1" dirty="0">
                <a:solidFill>
                  <a:srgbClr val="FF0000"/>
                </a:solidFill>
                <a:latin typeface="+mn-lt"/>
              </a:rPr>
              <a:t>So know how to check swiftly</a:t>
            </a:r>
          </a:p>
        </p:txBody>
      </p:sp>
    </p:spTree>
    <p:extLst>
      <p:ext uri="{BB962C8B-B14F-4D97-AF65-F5344CB8AC3E}">
        <p14:creationId xmlns:p14="http://schemas.microsoft.com/office/powerpoint/2010/main" val="166196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FFDA4-5DF8-4476-BF83-5982161CD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0625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How to check for interactions? (Medicines Complete) (1/2)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8" y="1104572"/>
            <a:ext cx="6480000" cy="29276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425" y="3358086"/>
            <a:ext cx="6480000" cy="34221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66700" y="1140897"/>
            <a:ext cx="1018420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STEP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25639" y="3503097"/>
            <a:ext cx="1018420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STEP 2</a:t>
            </a:r>
          </a:p>
        </p:txBody>
      </p:sp>
    </p:spTree>
    <p:extLst>
      <p:ext uri="{BB962C8B-B14F-4D97-AF65-F5344CB8AC3E}">
        <p14:creationId xmlns:p14="http://schemas.microsoft.com/office/powerpoint/2010/main" val="450961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FFDA4-5DF8-4476-BF83-5982161CD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505575" cy="1325563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latin typeface="+mn-lt"/>
              </a:rPr>
              <a:t>How to check for interactions? (Medicines Complete) (2/2)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271" y="0"/>
            <a:ext cx="5757729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8" y="2281288"/>
            <a:ext cx="6668996" cy="31455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85466" y="2388672"/>
            <a:ext cx="1018420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STEP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35264" y="140772"/>
            <a:ext cx="1018420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3106523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FFDA4-5DF8-4476-BF83-5982161CD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9733"/>
            <a:ext cx="10515600" cy="87590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How to check for interactions? (NICE)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F56DA1-F53D-B331-C306-5A7616530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3" y="1752513"/>
            <a:ext cx="6272286" cy="4229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9187" y="4466141"/>
            <a:ext cx="1018420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STEP 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FF46F9-AA1F-7F39-3031-8E425BD62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669" y="1077373"/>
            <a:ext cx="1828894" cy="7715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89BE61-7133-1E77-6EE1-4961CA5E4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563" y="1271460"/>
            <a:ext cx="5501463" cy="4287129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B76F75-2641-FBF8-DFBB-F3090A6D8529}"/>
              </a:ext>
            </a:extLst>
          </p:cNvPr>
          <p:cNvCxnSpPr>
            <a:cxnSpLocks/>
          </p:cNvCxnSpPr>
          <p:nvPr/>
        </p:nvCxnSpPr>
        <p:spPr>
          <a:xfrm flipV="1">
            <a:off x="1294598" y="1713297"/>
            <a:ext cx="4061861" cy="29116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373402" y="1463156"/>
            <a:ext cx="1018420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STEP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FB9370-4D7C-E73B-A766-3C18A1DDE707}"/>
              </a:ext>
            </a:extLst>
          </p:cNvPr>
          <p:cNvSpPr txBox="1"/>
          <p:nvPr/>
        </p:nvSpPr>
        <p:spPr>
          <a:xfrm>
            <a:off x="7897528" y="5828097"/>
            <a:ext cx="358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I prefer BNF NICE for DDI-checking!</a:t>
            </a:r>
          </a:p>
        </p:txBody>
      </p:sp>
    </p:spTree>
    <p:extLst>
      <p:ext uri="{BB962C8B-B14F-4D97-AF65-F5344CB8AC3E}">
        <p14:creationId xmlns:p14="http://schemas.microsoft.com/office/powerpoint/2010/main" val="3352703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7024" y="13713"/>
            <a:ext cx="9808280" cy="6773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31950" y="82550"/>
            <a:ext cx="1778000" cy="312738"/>
          </a:xfrm>
          <a:prstGeom prst="rect">
            <a:avLst/>
          </a:prstGeom>
          <a:solidFill>
            <a:srgbClr val="4993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Prescription Review Item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64164" y="82550"/>
            <a:ext cx="649287" cy="312738"/>
          </a:xfrm>
          <a:prstGeom prst="rect">
            <a:avLst/>
          </a:prstGeom>
          <a:solidFill>
            <a:srgbClr val="4993FF"/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>
              <a:defRPr/>
            </a:pPr>
            <a:r>
              <a:rPr lang="en-US" sz="1050" kern="0" dirty="0" err="1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REVxxx</a:t>
            </a:r>
            <a:endParaRPr lang="en-US" sz="105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003801" y="82550"/>
            <a:ext cx="360363" cy="312738"/>
          </a:xfrm>
          <a:prstGeom prst="rect">
            <a:avLst/>
          </a:prstGeom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ID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181726" y="82550"/>
            <a:ext cx="2416175" cy="3127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This question item is worth 4 marks</a:t>
            </a:r>
            <a:endParaRPr lang="en-US" sz="1100" dirty="0">
              <a:solidFill>
                <a:sysClr val="windowText" lastClr="0000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947150" y="82550"/>
            <a:ext cx="908050" cy="312738"/>
          </a:xfrm>
          <a:prstGeom prst="rect">
            <a:avLst/>
          </a:prstGeom>
          <a:ln w="31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>
              <a:defRPr/>
            </a:pPr>
            <a:r>
              <a:rPr lang="en-US" sz="800" dirty="0">
                <a:solidFill>
                  <a:sysClr val="windowText" lastClr="000000"/>
                </a:solidFill>
                <a:latin typeface="Calibri"/>
                <a:ea typeface="+mj-ea"/>
                <a:cs typeface="+mj-cs"/>
              </a:rPr>
              <a:t>You may use  the BNF at any time </a:t>
            </a:r>
          </a:p>
        </p:txBody>
      </p:sp>
      <p:pic>
        <p:nvPicPr>
          <p:cNvPr id="702518" name="Picture 13" descr="Screen shot 2011-01-25 at 16.58.4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5201" y="82550"/>
            <a:ext cx="72866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198101"/>
              </p:ext>
            </p:extLst>
          </p:nvPr>
        </p:nvGraphicFramePr>
        <p:xfrm>
          <a:off x="6278289" y="594679"/>
          <a:ext cx="5732451" cy="46559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3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5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4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9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23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59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6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9544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/>
                        <a:t>CURRENT PRESCRIPTIONS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400" b="1" dirty="0"/>
                    </a:p>
                  </a:txBody>
                  <a:tcPr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endParaRPr lang="en-GB" sz="1400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endParaRPr lang="en-GB" sz="1400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endParaRPr lang="en-GB" sz="1400" dirty="0"/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086">
                <a:tc>
                  <a:txBody>
                    <a:bodyPr/>
                    <a:lstStyle/>
                    <a:p>
                      <a:r>
                        <a:rPr lang="en-GB" sz="1400" b="1" dirty="0"/>
                        <a:t>Drug name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Dose</a:t>
                      </a:r>
                    </a:p>
                  </a:txBody>
                  <a:tcPr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Route</a:t>
                      </a:r>
                    </a:p>
                  </a:txBody>
                  <a:tcPr anchor="b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Freq.</a:t>
                      </a:r>
                    </a:p>
                  </a:txBody>
                  <a:tcPr anchor="b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1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Apixaban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 mg</a:t>
                      </a:r>
                    </a:p>
                  </a:txBody>
                  <a:tcPr marL="85725" marR="9525" marT="952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ORAL</a:t>
                      </a:r>
                    </a:p>
                  </a:txBody>
                  <a:tcPr marL="85725" marR="9525" marT="952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12hrly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1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Bisoprolol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 mg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ORAL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daily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50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Digoxin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62.5 micrograms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ORAL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daily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14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Furosemide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80 mg 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ORAL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daily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en-GB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1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Lactulose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ml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ORAL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8-hrly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91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Omeprazole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mg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ORAL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daily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550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Piperacillin with tazobactam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 g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8-hrly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14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Spironolactone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 mg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ORAL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daily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5503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Tiotropium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 micrograms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INH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daily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57201" y="598489"/>
            <a:ext cx="5556250" cy="401648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b="1" dirty="0"/>
              <a:t>Case presentation</a:t>
            </a:r>
          </a:p>
          <a:p>
            <a:pPr>
              <a:defRPr/>
            </a:pPr>
            <a:r>
              <a:rPr lang="en-GB" sz="1500" dirty="0"/>
              <a:t>A 64-year-old woman presents to ED with  abdominal distension and pain. </a:t>
            </a:r>
            <a:r>
              <a:rPr lang="en-GB" sz="1500" b="1" dirty="0"/>
              <a:t>PMH</a:t>
            </a:r>
            <a:r>
              <a:rPr lang="en-GB" sz="1500" dirty="0"/>
              <a:t>. She has alcoholic cirrhosis, cardiomyopathy, atrial fibrillation and chronic obstructive pulmonary disease.</a:t>
            </a:r>
          </a:p>
          <a:p>
            <a:pPr>
              <a:defRPr/>
            </a:pPr>
            <a:endParaRPr lang="en-GB" sz="1500" dirty="0"/>
          </a:p>
          <a:p>
            <a:pPr>
              <a:defRPr/>
            </a:pPr>
            <a:r>
              <a:rPr lang="en-GB" sz="1500" b="1" dirty="0"/>
              <a:t>Examination</a:t>
            </a:r>
          </a:p>
          <a:p>
            <a:pPr>
              <a:defRPr/>
            </a:pPr>
            <a:r>
              <a:rPr lang="en-GB" sz="1500" dirty="0"/>
              <a:t>Mildly jaundiced, temperature 38.2C</a:t>
            </a:r>
          </a:p>
          <a:p>
            <a:pPr>
              <a:defRPr/>
            </a:pPr>
            <a:r>
              <a:rPr lang="en-GB" sz="1500" dirty="0"/>
              <a:t>Moderate ascites with generalised abdominal tenderness</a:t>
            </a:r>
          </a:p>
          <a:p>
            <a:pPr>
              <a:defRPr/>
            </a:pPr>
            <a:endParaRPr lang="en-GB" sz="1500" dirty="0"/>
          </a:p>
          <a:p>
            <a:pPr>
              <a:defRPr/>
            </a:pPr>
            <a:r>
              <a:rPr lang="en-GB" sz="1500" b="1" dirty="0"/>
              <a:t>Investigations </a:t>
            </a:r>
          </a:p>
          <a:p>
            <a:pPr>
              <a:defRPr/>
            </a:pPr>
            <a:r>
              <a:rPr lang="en-GB" sz="1500" dirty="0"/>
              <a:t>Na 141, K 4.1, </a:t>
            </a:r>
            <a:r>
              <a:rPr lang="en-GB" sz="1500" dirty="0" err="1"/>
              <a:t>eGFR</a:t>
            </a:r>
            <a:r>
              <a:rPr lang="en-GB" sz="1500" dirty="0"/>
              <a:t> 18</a:t>
            </a:r>
          </a:p>
          <a:p>
            <a:pPr>
              <a:defRPr/>
            </a:pPr>
            <a:r>
              <a:rPr lang="en-GB" sz="1500" dirty="0"/>
              <a:t>INR 2.3, Bili 61, ALT 121, </a:t>
            </a:r>
            <a:r>
              <a:rPr lang="en-GB" sz="1500" dirty="0" err="1"/>
              <a:t>AlkPhos</a:t>
            </a:r>
            <a:r>
              <a:rPr lang="en-GB" sz="1500" dirty="0"/>
              <a:t> 108</a:t>
            </a:r>
          </a:p>
          <a:p>
            <a:pPr>
              <a:defRPr/>
            </a:pPr>
            <a:r>
              <a:rPr lang="en-GB" sz="1500" dirty="0"/>
              <a:t>ECG atrial fibrillation, ventricular rate 82/min. </a:t>
            </a:r>
          </a:p>
          <a:p>
            <a:pPr>
              <a:defRPr/>
            </a:pPr>
            <a:r>
              <a:rPr lang="en-GB" sz="1500" dirty="0"/>
              <a:t>Ascitic tap sent for MC+S</a:t>
            </a:r>
          </a:p>
          <a:p>
            <a:pPr>
              <a:defRPr/>
            </a:pPr>
            <a:endParaRPr lang="en-GB" sz="1500" dirty="0"/>
          </a:p>
          <a:p>
            <a:pPr>
              <a:defRPr/>
            </a:pPr>
            <a:r>
              <a:rPr lang="en-GB" sz="1500" dirty="0"/>
              <a:t>She has been started on lactulose, </a:t>
            </a:r>
            <a:r>
              <a:rPr lang="en-GB" sz="1500" dirty="0" err="1"/>
              <a:t>tazosin</a:t>
            </a:r>
            <a:r>
              <a:rPr lang="en-GB" sz="1500" dirty="0"/>
              <a:t> and apixaban. You have been asked to review her drug chart by the ward pharmacist.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8175" y="4748127"/>
            <a:ext cx="43815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</a:rPr>
              <a:t>Question A</a:t>
            </a:r>
          </a:p>
          <a:p>
            <a:pPr>
              <a:defRPr/>
            </a:pPr>
            <a:r>
              <a:rPr lang="en-US" sz="1400" dirty="0"/>
              <a:t>Select the TWO prescriptions that </a:t>
            </a:r>
            <a:r>
              <a:rPr lang="en-US" sz="1400" i="1" dirty="0"/>
              <a:t>most likely </a:t>
            </a:r>
            <a:r>
              <a:rPr lang="en-US" sz="1400" dirty="0"/>
              <a:t>requires dose adjustment, or to be discontinued due to her renal dysfunction. (mark them with a tick in column A)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8175" y="5821051"/>
            <a:ext cx="4381500" cy="738664"/>
          </a:xfrm>
          <a:prstGeom prst="rect">
            <a:avLst/>
          </a:prstGeom>
          <a:solidFill>
            <a:srgbClr val="D9D9D9"/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Question B</a:t>
            </a:r>
          </a:p>
          <a:p>
            <a:pPr>
              <a:defRPr/>
            </a:pPr>
            <a:r>
              <a:rPr lang="en-US" sz="1400" dirty="0"/>
              <a:t>Select the ONE prescription that is contraindicated due to her hepatic dysfunction. (mark it with a tick in column B)</a:t>
            </a:r>
          </a:p>
        </p:txBody>
      </p:sp>
      <p:cxnSp>
        <p:nvCxnSpPr>
          <p:cNvPr id="702523" name="Straight Connector 20"/>
          <p:cNvCxnSpPr>
            <a:cxnSpLocks noChangeShapeType="1"/>
          </p:cNvCxnSpPr>
          <p:nvPr/>
        </p:nvCxnSpPr>
        <p:spPr bwMode="auto">
          <a:xfrm rot="5400000">
            <a:off x="3219451" y="3473451"/>
            <a:ext cx="57515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445068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BD2C2-9A10-1CFA-B61E-2BE01CC63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Appendix slides</a:t>
            </a:r>
          </a:p>
        </p:txBody>
      </p:sp>
    </p:spTree>
    <p:extLst>
      <p:ext uri="{BB962C8B-B14F-4D97-AF65-F5344CB8AC3E}">
        <p14:creationId xmlns:p14="http://schemas.microsoft.com/office/powerpoint/2010/main" val="24111229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667F-2D12-9B9F-2B07-C2EBA9CF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The effect of urinary  pH on the drug elimination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4911A9-D77D-DDF6-34D0-4DD775046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1082" y="1825625"/>
            <a:ext cx="574983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420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1E9C8-C224-4C87-90CA-59056CE40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Drugs acting within nephron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9256C-F9EF-453B-AE1E-A8A43A54D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For example </a:t>
            </a:r>
          </a:p>
          <a:p>
            <a:pPr lvl="1"/>
            <a:r>
              <a:rPr lang="en-GB" dirty="0"/>
              <a:t>Diuretics</a:t>
            </a:r>
          </a:p>
          <a:p>
            <a:pPr lvl="2"/>
            <a:r>
              <a:rPr lang="en-GB" dirty="0"/>
              <a:t>Either ineffective, or sometimes (with specialist input) requires increased doses</a:t>
            </a:r>
          </a:p>
          <a:p>
            <a:pPr lvl="1"/>
            <a:r>
              <a:rPr lang="en-GB" dirty="0"/>
              <a:t>Some </a:t>
            </a:r>
            <a:r>
              <a:rPr lang="en-GB" dirty="0" err="1"/>
              <a:t>glycosuric</a:t>
            </a:r>
            <a:r>
              <a:rPr lang="en-GB" dirty="0"/>
              <a:t> agents (e.g. </a:t>
            </a:r>
            <a:r>
              <a:rPr lang="en-GB" dirty="0" err="1"/>
              <a:t>dapagliflozin</a:t>
            </a:r>
            <a:r>
              <a:rPr lang="en-GB" dirty="0"/>
              <a:t>) </a:t>
            </a:r>
          </a:p>
          <a:p>
            <a:pPr marL="914400" lvl="2" indent="0">
              <a:buNone/>
            </a:pPr>
            <a:endParaRPr lang="en-GB" dirty="0"/>
          </a:p>
          <a:p>
            <a:pPr lvl="1"/>
            <a:r>
              <a:rPr lang="en-GB" dirty="0"/>
              <a:t>Uricosuric agents – such as probenecid - no longer commonly used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9857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ED442-50FC-4184-A354-A232E2D15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74881"/>
            <a:ext cx="11254313" cy="1325563"/>
          </a:xfrm>
        </p:spPr>
        <p:txBody>
          <a:bodyPr>
            <a:noAutofit/>
          </a:bodyPr>
          <a:lstStyle/>
          <a:p>
            <a:r>
              <a:rPr lang="en-GB" sz="4000" b="1" dirty="0">
                <a:latin typeface="+mn-lt"/>
              </a:rPr>
              <a:t>Drugs that require dose-adjustments (Page 1/3)</a:t>
            </a:r>
            <a:endParaRPr lang="en-GB" sz="40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99E7F-F941-4FF8-B14B-9A1EBD336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1500444"/>
            <a:ext cx="10972799" cy="5224552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Non-exhaustive list (1-3)of medications that require dose adjustment or stopping with </a:t>
            </a:r>
            <a:r>
              <a:rPr lang="en-GB" sz="2400" b="1" dirty="0">
                <a:solidFill>
                  <a:srgbClr val="FF0000"/>
                </a:solidFill>
              </a:rPr>
              <a:t>renal dysfunction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137679"/>
              </p:ext>
            </p:extLst>
          </p:nvPr>
        </p:nvGraphicFramePr>
        <p:xfrm>
          <a:off x="117926" y="2433513"/>
          <a:ext cx="11893964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121">
                  <a:extLst>
                    <a:ext uri="{9D8B030D-6E8A-4147-A177-3AD203B41FA5}">
                      <a16:colId xmlns:a16="http://schemas.microsoft.com/office/drawing/2014/main" val="1341908919"/>
                    </a:ext>
                  </a:extLst>
                </a:gridCol>
                <a:gridCol w="3178281">
                  <a:extLst>
                    <a:ext uri="{9D8B030D-6E8A-4147-A177-3AD203B41FA5}">
                      <a16:colId xmlns:a16="http://schemas.microsoft.com/office/drawing/2014/main" val="1110620651"/>
                    </a:ext>
                  </a:extLst>
                </a:gridCol>
                <a:gridCol w="3178281">
                  <a:extLst>
                    <a:ext uri="{9D8B030D-6E8A-4147-A177-3AD203B41FA5}">
                      <a16:colId xmlns:a16="http://schemas.microsoft.com/office/drawing/2014/main" val="1369129382"/>
                    </a:ext>
                  </a:extLst>
                </a:gridCol>
                <a:gridCol w="3178281">
                  <a:extLst>
                    <a:ext uri="{9D8B030D-6E8A-4147-A177-3AD203B41FA5}">
                      <a16:colId xmlns:a16="http://schemas.microsoft.com/office/drawing/2014/main" val="433693899"/>
                    </a:ext>
                  </a:extLst>
                </a:gridCol>
              </a:tblGrid>
              <a:tr h="56728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Renal dosing adjustment</a:t>
                      </a:r>
                      <a:r>
                        <a:rPr lang="en-GB" sz="1800" baseline="0" dirty="0"/>
                        <a:t> / stopping / contraindicated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Non-specific guidance (Low starting dose / caution / increased</a:t>
                      </a:r>
                      <a:r>
                        <a:rPr lang="en-GB" sz="1800" baseline="0" dirty="0"/>
                        <a:t> monitoring / “avoid in severe”)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u="sng" dirty="0"/>
                        <a:t>Typically</a:t>
                      </a:r>
                      <a:r>
                        <a:rPr lang="en-GB" sz="1800" dirty="0"/>
                        <a:t> no adjustment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838388"/>
                  </a:ext>
                </a:extLst>
              </a:tr>
              <a:tr h="399197">
                <a:tc>
                  <a:txBody>
                    <a:bodyPr/>
                    <a:lstStyle/>
                    <a:p>
                      <a:r>
                        <a:rPr lang="en-GB" sz="1800" b="1" dirty="0"/>
                        <a:t>Analgesics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NSAIDs,</a:t>
                      </a:r>
                      <a:r>
                        <a:rPr lang="en-GB" sz="1800" baseline="0" dirty="0"/>
                        <a:t> Opiates, neuropathic pain meds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976777"/>
                  </a:ext>
                </a:extLst>
              </a:tr>
              <a:tr h="255626">
                <a:tc>
                  <a:txBody>
                    <a:bodyPr/>
                    <a:lstStyle/>
                    <a:p>
                      <a:r>
                        <a:rPr lang="en-GB" sz="1800" b="1" dirty="0"/>
                        <a:t>Gastric acid secretion suppressants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H2 antagonists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PPIs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611282"/>
                  </a:ext>
                </a:extLst>
              </a:tr>
              <a:tr h="399197">
                <a:tc>
                  <a:txBody>
                    <a:bodyPr/>
                    <a:lstStyle/>
                    <a:p>
                      <a:r>
                        <a:rPr lang="en-GB" sz="1800" b="1" dirty="0" err="1"/>
                        <a:t>Immunosupressants</a:t>
                      </a:r>
                      <a:endParaRPr lang="en-GB" sz="1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Most </a:t>
                      </a:r>
                      <a:r>
                        <a:rPr lang="en-GB" sz="1800" dirty="0" err="1"/>
                        <a:t>immunosuppressants</a:t>
                      </a:r>
                      <a:r>
                        <a:rPr lang="en-GB" sz="1800" baseline="0" dirty="0"/>
                        <a:t> such as methotrexate, </a:t>
                      </a:r>
                      <a:r>
                        <a:rPr lang="en-GB" sz="1800" baseline="0" dirty="0" err="1"/>
                        <a:t>aminosalicylates</a:t>
                      </a:r>
                      <a:r>
                        <a:rPr lang="en-GB" sz="1800" baseline="0" dirty="0"/>
                        <a:t>, azathioprine, sulfasalazine</a:t>
                      </a:r>
                      <a:endParaRPr lang="en-GB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28413"/>
                  </a:ext>
                </a:extLst>
              </a:tr>
              <a:tr h="399197">
                <a:tc>
                  <a:txBody>
                    <a:bodyPr/>
                    <a:lstStyle/>
                    <a:p>
                      <a:r>
                        <a:rPr lang="en-GB" sz="1800" b="1" dirty="0" err="1"/>
                        <a:t>Antiplatelets</a:t>
                      </a:r>
                      <a:r>
                        <a:rPr lang="en-GB" sz="1800" b="1" dirty="0"/>
                        <a:t> / anticoagulation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LMWH, direct oral anticoagulants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Warfarin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/>
                        <a:t>Antiplatelets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114920"/>
                  </a:ext>
                </a:extLst>
              </a:tr>
              <a:tr h="399197">
                <a:tc>
                  <a:txBody>
                    <a:bodyPr/>
                    <a:lstStyle/>
                    <a:p>
                      <a:r>
                        <a:rPr lang="en-GB" sz="1800" b="1" dirty="0"/>
                        <a:t>Antibiotics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Most </a:t>
                      </a:r>
                      <a:r>
                        <a:rPr lang="en-GB" sz="1800" dirty="0" err="1"/>
                        <a:t>antiniotics</a:t>
                      </a:r>
                      <a:r>
                        <a:rPr lang="en-GB" sz="1800" dirty="0"/>
                        <a:t>, most antivirals, most antifungals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Most </a:t>
                      </a:r>
                      <a:r>
                        <a:rPr lang="en-GB" sz="1800" dirty="0" err="1"/>
                        <a:t>antimalarials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017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8794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ED442-50FC-4184-A354-A232E2D15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74881"/>
            <a:ext cx="11404525" cy="1325563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prstClr val="black"/>
                </a:solidFill>
                <a:latin typeface="Calibri" panose="020F0502020204030204"/>
              </a:rPr>
              <a:t>Drugs that require dose-adjustments (Page 2/3)</a:t>
            </a:r>
            <a:endParaRPr lang="en-GB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563692"/>
              </p:ext>
            </p:extLst>
          </p:nvPr>
        </p:nvGraphicFramePr>
        <p:xfrm>
          <a:off x="159490" y="1520141"/>
          <a:ext cx="11893964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121">
                  <a:extLst>
                    <a:ext uri="{9D8B030D-6E8A-4147-A177-3AD203B41FA5}">
                      <a16:colId xmlns:a16="http://schemas.microsoft.com/office/drawing/2014/main" val="1341908919"/>
                    </a:ext>
                  </a:extLst>
                </a:gridCol>
                <a:gridCol w="3178281">
                  <a:extLst>
                    <a:ext uri="{9D8B030D-6E8A-4147-A177-3AD203B41FA5}">
                      <a16:colId xmlns:a16="http://schemas.microsoft.com/office/drawing/2014/main" val="1110620651"/>
                    </a:ext>
                  </a:extLst>
                </a:gridCol>
                <a:gridCol w="3178281">
                  <a:extLst>
                    <a:ext uri="{9D8B030D-6E8A-4147-A177-3AD203B41FA5}">
                      <a16:colId xmlns:a16="http://schemas.microsoft.com/office/drawing/2014/main" val="1369129382"/>
                    </a:ext>
                  </a:extLst>
                </a:gridCol>
                <a:gridCol w="3178281">
                  <a:extLst>
                    <a:ext uri="{9D8B030D-6E8A-4147-A177-3AD203B41FA5}">
                      <a16:colId xmlns:a16="http://schemas.microsoft.com/office/drawing/2014/main" val="433693899"/>
                    </a:ext>
                  </a:extLst>
                </a:gridCol>
              </a:tblGrid>
              <a:tr h="56728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Renal dosing adjustment</a:t>
                      </a:r>
                      <a:r>
                        <a:rPr lang="en-GB" sz="1800" baseline="0" dirty="0"/>
                        <a:t> / stopping / contraindicated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Non-specific guidance (Low starting dose / caution / increased</a:t>
                      </a:r>
                      <a:r>
                        <a:rPr lang="en-GB" sz="1800" baseline="0" dirty="0"/>
                        <a:t> monitoring / “avoid in severe”)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u="sng" dirty="0"/>
                        <a:t>Typically</a:t>
                      </a:r>
                      <a:r>
                        <a:rPr lang="en-GB" sz="1800" dirty="0"/>
                        <a:t> no adjustment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838388"/>
                  </a:ext>
                </a:extLst>
              </a:tr>
              <a:tr h="399197">
                <a:tc>
                  <a:txBody>
                    <a:bodyPr/>
                    <a:lstStyle/>
                    <a:p>
                      <a:r>
                        <a:rPr lang="en-GB" sz="1800" b="1" dirty="0"/>
                        <a:t>Renin-</a:t>
                      </a:r>
                      <a:r>
                        <a:rPr lang="en-GB" sz="1800" b="1" dirty="0" err="1"/>
                        <a:t>antgiotensin</a:t>
                      </a:r>
                      <a:r>
                        <a:rPr lang="en-GB" sz="1800" b="1" dirty="0"/>
                        <a:t>-aldosterone</a:t>
                      </a:r>
                      <a:r>
                        <a:rPr lang="en-GB" sz="1800" b="1" baseline="0" dirty="0"/>
                        <a:t> axis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/>
                        <a:t>ACEi</a:t>
                      </a:r>
                      <a:r>
                        <a:rPr lang="en-GB" sz="1800" dirty="0"/>
                        <a:t>, ARBs, beta-blockers,</a:t>
                      </a:r>
                      <a:r>
                        <a:rPr lang="en-GB" sz="1800" baseline="0" dirty="0"/>
                        <a:t> mineralocorticoid antagonists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129087"/>
                  </a:ext>
                </a:extLst>
              </a:tr>
              <a:tr h="399197">
                <a:tc>
                  <a:txBody>
                    <a:bodyPr/>
                    <a:lstStyle/>
                    <a:p>
                      <a:r>
                        <a:rPr lang="en-GB" sz="1800" b="1" dirty="0"/>
                        <a:t>Other cardiovascular medications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Digoxin, hydralazine, </a:t>
                      </a:r>
                    </a:p>
                    <a:p>
                      <a:pPr algn="ctr"/>
                      <a:r>
                        <a:rPr lang="en-GB" sz="1800" dirty="0"/>
                        <a:t>most statins, fibrates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192147"/>
                  </a:ext>
                </a:extLst>
              </a:tr>
              <a:tr h="255626">
                <a:tc>
                  <a:txBody>
                    <a:bodyPr/>
                    <a:lstStyle/>
                    <a:p>
                      <a:r>
                        <a:rPr lang="en-GB" sz="1800" b="1" dirty="0"/>
                        <a:t>Antidepressants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Most SNRIs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Most SSRIs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Most TCAs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940899"/>
                  </a:ext>
                </a:extLst>
              </a:tr>
              <a:tr h="399197">
                <a:tc>
                  <a:txBody>
                    <a:bodyPr/>
                    <a:lstStyle/>
                    <a:p>
                      <a:r>
                        <a:rPr lang="en-GB" sz="1800" b="1" dirty="0"/>
                        <a:t>Antipsychotics / anti-mania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/>
                        <a:t>Amisulpride</a:t>
                      </a:r>
                      <a:r>
                        <a:rPr lang="en-GB" sz="1800" dirty="0"/>
                        <a:t>, Lithium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Most antipsychotics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970657"/>
                  </a:ext>
                </a:extLst>
              </a:tr>
              <a:tr h="255626">
                <a:tc>
                  <a:txBody>
                    <a:bodyPr/>
                    <a:lstStyle/>
                    <a:p>
                      <a:r>
                        <a:rPr lang="en-GB" sz="1800" b="1" dirty="0"/>
                        <a:t>Sedatives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Benzodiazepines, z-drugs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161711"/>
                  </a:ext>
                </a:extLst>
              </a:tr>
              <a:tr h="399197">
                <a:tc>
                  <a:txBody>
                    <a:bodyPr/>
                    <a:lstStyle/>
                    <a:p>
                      <a:r>
                        <a:rPr lang="en-GB" sz="1800" b="1" dirty="0"/>
                        <a:t>Anti-epilepsy</a:t>
                      </a:r>
                      <a:r>
                        <a:rPr lang="en-GB" sz="1800" b="1" baseline="0" dirty="0"/>
                        <a:t> drugs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Most (but not those for status epilepticus)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840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058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u Liang Ng\Pictures\Drug handling nephr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497" y="396807"/>
            <a:ext cx="4544009" cy="546542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1967F3-B139-4EAA-BF4F-8E19335FC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5" y="0"/>
            <a:ext cx="6534150" cy="1109663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+mn-lt"/>
              </a:rPr>
              <a:t>The kidney and drugs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19478-64F8-472C-BFE9-34A25F1E2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7" y="1109663"/>
            <a:ext cx="6319838" cy="546542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b="1" dirty="0"/>
              <a:t>Kidney has a role in handling many drugs</a:t>
            </a:r>
          </a:p>
          <a:p>
            <a:pPr lvl="1">
              <a:lnSpc>
                <a:spcPct val="120000"/>
              </a:lnSpc>
            </a:pPr>
            <a:r>
              <a:rPr lang="en-GB" sz="2400" b="1" dirty="0">
                <a:solidFill>
                  <a:srgbClr val="FF0000"/>
                </a:solidFill>
                <a:latin typeface="+mn-lt"/>
              </a:rPr>
              <a:t>Excretion = Filtration – Secretion + Reabsorption </a:t>
            </a:r>
            <a:endParaRPr lang="en-GB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GB" dirty="0"/>
              <a:t>Drug handling may be affected by kidney health</a:t>
            </a:r>
          </a:p>
          <a:p>
            <a:pPr>
              <a:lnSpc>
                <a:spcPct val="120000"/>
              </a:lnSpc>
            </a:pPr>
            <a:r>
              <a:rPr lang="en-GB" dirty="0"/>
              <a:t>Drugs, of themselves, may affect the health of the kidney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b="1" dirty="0">
                <a:solidFill>
                  <a:srgbClr val="FF0000"/>
                </a:solidFill>
              </a:rPr>
              <a:t>Common kidney health states relevant in CPT</a:t>
            </a:r>
          </a:p>
          <a:p>
            <a:pPr>
              <a:lnSpc>
                <a:spcPct val="120000"/>
              </a:lnSpc>
            </a:pPr>
            <a:r>
              <a:rPr lang="en-GB" dirty="0"/>
              <a:t>Acute kidney injury (AKI)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Pre-renal, Renal, Post-Renal </a:t>
            </a:r>
            <a:r>
              <a:rPr lang="en-GB" dirty="0">
                <a:sym typeface="Wingdings" panose="05000000000000000000" pitchFamily="2" charset="2"/>
              </a:rPr>
              <a:t> reversible often </a:t>
            </a:r>
            <a:r>
              <a:rPr lang="en-GB" u="sng" dirty="0">
                <a:sym typeface="Wingdings" panose="05000000000000000000" pitchFamily="2" charset="2"/>
              </a:rPr>
              <a:t>Revise causes</a:t>
            </a:r>
          </a:p>
          <a:p>
            <a:pPr lvl="1">
              <a:lnSpc>
                <a:spcPct val="120000"/>
              </a:lnSpc>
            </a:pPr>
            <a:r>
              <a:rPr lang="en-GB" dirty="0">
                <a:sym typeface="Wingdings" panose="05000000000000000000" pitchFamily="2" charset="2"/>
              </a:rPr>
              <a:t>Drugs may be implicated – examples?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/>
              <a:t>Chronic kidney disease (CKD)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Multiple causes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</a:t>
            </a:r>
            <a:r>
              <a:rPr lang="en-GB" u="sng" dirty="0"/>
              <a:t>Revise causes</a:t>
            </a:r>
          </a:p>
          <a:p>
            <a:pPr>
              <a:lnSpc>
                <a:spcPct val="120000"/>
              </a:lnSpc>
            </a:pPr>
            <a:r>
              <a:rPr lang="en-GB" dirty="0"/>
              <a:t>In both AKI and CKD, prescribing care ++ is needed</a:t>
            </a:r>
          </a:p>
          <a:p>
            <a:pPr>
              <a:lnSpc>
                <a:spcPct val="12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2231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ED442-50FC-4184-A354-A232E2D15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74881"/>
            <a:ext cx="11404525" cy="1325563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prstClr val="black"/>
                </a:solidFill>
                <a:latin typeface="Calibri" panose="020F0502020204030204"/>
              </a:rPr>
              <a:t>Drugs that require dose-adjustments (Page 3/3)</a:t>
            </a:r>
            <a:endParaRPr lang="en-GB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999270"/>
              </p:ext>
            </p:extLst>
          </p:nvPr>
        </p:nvGraphicFramePr>
        <p:xfrm>
          <a:off x="159490" y="1520141"/>
          <a:ext cx="11893964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121">
                  <a:extLst>
                    <a:ext uri="{9D8B030D-6E8A-4147-A177-3AD203B41FA5}">
                      <a16:colId xmlns:a16="http://schemas.microsoft.com/office/drawing/2014/main" val="1341908919"/>
                    </a:ext>
                  </a:extLst>
                </a:gridCol>
                <a:gridCol w="3362425">
                  <a:extLst>
                    <a:ext uri="{9D8B030D-6E8A-4147-A177-3AD203B41FA5}">
                      <a16:colId xmlns:a16="http://schemas.microsoft.com/office/drawing/2014/main" val="1110620651"/>
                    </a:ext>
                  </a:extLst>
                </a:gridCol>
                <a:gridCol w="3493970">
                  <a:extLst>
                    <a:ext uri="{9D8B030D-6E8A-4147-A177-3AD203B41FA5}">
                      <a16:colId xmlns:a16="http://schemas.microsoft.com/office/drawing/2014/main" val="1369129382"/>
                    </a:ext>
                  </a:extLst>
                </a:gridCol>
                <a:gridCol w="2678448">
                  <a:extLst>
                    <a:ext uri="{9D8B030D-6E8A-4147-A177-3AD203B41FA5}">
                      <a16:colId xmlns:a16="http://schemas.microsoft.com/office/drawing/2014/main" val="433693899"/>
                    </a:ext>
                  </a:extLst>
                </a:gridCol>
              </a:tblGrid>
              <a:tr h="56728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Renal dosing adjustment</a:t>
                      </a:r>
                      <a:r>
                        <a:rPr lang="en-GB" sz="1800" baseline="0" dirty="0"/>
                        <a:t> / stopping / contraindicated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Non-specific guidance (Low starting dose / caution / increased</a:t>
                      </a:r>
                      <a:r>
                        <a:rPr lang="en-GB" sz="1800" baseline="0" dirty="0"/>
                        <a:t> monitoring / “avoid in severe”)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u="sng" dirty="0"/>
                        <a:t>Typically</a:t>
                      </a:r>
                      <a:r>
                        <a:rPr lang="en-GB" sz="1800" dirty="0"/>
                        <a:t> no adjustment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838388"/>
                  </a:ext>
                </a:extLst>
              </a:tr>
              <a:tr h="567280">
                <a:tc>
                  <a:txBody>
                    <a:bodyPr/>
                    <a:lstStyle/>
                    <a:p>
                      <a:r>
                        <a:rPr lang="en-GB" sz="1800" b="1" dirty="0"/>
                        <a:t>Anti-diabetic</a:t>
                      </a:r>
                      <a:r>
                        <a:rPr lang="en-GB" sz="1800" b="1" baseline="0" dirty="0"/>
                        <a:t> drugs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Metformin,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DDP4</a:t>
                      </a:r>
                      <a:r>
                        <a:rPr lang="en-GB" sz="1800" baseline="0" dirty="0"/>
                        <a:t> inhibitors (-gliptins), SGLT2 inhibitors (-</a:t>
                      </a:r>
                      <a:r>
                        <a:rPr lang="en-GB" sz="1800" baseline="0" dirty="0" err="1"/>
                        <a:t>flozins</a:t>
                      </a:r>
                      <a:r>
                        <a:rPr lang="en-GB" sz="1800" baseline="0" dirty="0"/>
                        <a:t>),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GLP1 agonists (e.g. </a:t>
                      </a:r>
                      <a:r>
                        <a:rPr lang="en-GB" sz="1800" dirty="0" err="1"/>
                        <a:t>semaglutide</a:t>
                      </a:r>
                      <a:r>
                        <a:rPr lang="en-GB" sz="1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Sulfonylureas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228927"/>
                  </a:ext>
                </a:extLst>
              </a:tr>
              <a:tr h="399197">
                <a:tc>
                  <a:txBody>
                    <a:bodyPr/>
                    <a:lstStyle/>
                    <a:p>
                      <a:r>
                        <a:rPr lang="en-GB" sz="1800" b="1" dirty="0"/>
                        <a:t>Hypo- / hyper-thyroid</a:t>
                      </a:r>
                      <a:r>
                        <a:rPr lang="en-GB" sz="1800" b="1" baseline="0" dirty="0"/>
                        <a:t> medications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/>
                        <a:t>Propylthiouracil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Levothyroxine, </a:t>
                      </a:r>
                      <a:r>
                        <a:rPr lang="en-GB" sz="1800" dirty="0" err="1"/>
                        <a:t>carbimazole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930100"/>
                  </a:ext>
                </a:extLst>
              </a:tr>
              <a:tr h="399197">
                <a:tc>
                  <a:txBody>
                    <a:bodyPr/>
                    <a:lstStyle/>
                    <a:p>
                      <a:r>
                        <a:rPr lang="en-GB" sz="1800" b="1" dirty="0"/>
                        <a:t>Gout (acute</a:t>
                      </a:r>
                      <a:r>
                        <a:rPr lang="en-GB" sz="1800" b="1" baseline="0" dirty="0"/>
                        <a:t> / chronic)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NSAIDs, colchicine, </a:t>
                      </a:r>
                    </a:p>
                    <a:p>
                      <a:pPr algn="ctr"/>
                      <a:r>
                        <a:rPr lang="en-GB" sz="1800" dirty="0"/>
                        <a:t>allopurinol, </a:t>
                      </a:r>
                      <a:r>
                        <a:rPr lang="en-GB" sz="1800" dirty="0" err="1"/>
                        <a:t>febuxostat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Steroids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061452"/>
                  </a:ext>
                </a:extLst>
              </a:tr>
              <a:tr h="255626">
                <a:tc>
                  <a:txBody>
                    <a:bodyPr/>
                    <a:lstStyle/>
                    <a:p>
                      <a:r>
                        <a:rPr lang="en-GB" sz="1800" b="1" dirty="0"/>
                        <a:t>Asthma/COPD</a:t>
                      </a:r>
                      <a:r>
                        <a:rPr lang="en-GB" sz="1800" b="1" baseline="0" dirty="0"/>
                        <a:t> medications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(Most)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138719"/>
                  </a:ext>
                </a:extLst>
              </a:tr>
              <a:tr h="255626">
                <a:tc>
                  <a:txBody>
                    <a:bodyPr/>
                    <a:lstStyle/>
                    <a:p>
                      <a:r>
                        <a:rPr lang="en-GB" sz="1800" b="1" dirty="0"/>
                        <a:t>Osteoporosis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Bisphosphonates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306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5344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Dialysis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Removes drugs which are mainly</a:t>
            </a:r>
          </a:p>
          <a:p>
            <a:pPr lvl="1"/>
            <a:r>
              <a:rPr lang="en-GB" dirty="0"/>
              <a:t>Water soluble</a:t>
            </a:r>
          </a:p>
          <a:p>
            <a:pPr lvl="1"/>
            <a:r>
              <a:rPr lang="en-GB" dirty="0"/>
              <a:t>Not tightly bound to plasma protein</a:t>
            </a:r>
          </a:p>
          <a:p>
            <a:pPr lvl="1"/>
            <a:r>
              <a:rPr lang="en-GB" dirty="0"/>
              <a:t>Low molecular weight (e.g. &lt;500 </a:t>
            </a:r>
            <a:r>
              <a:rPr lang="en-GB" dirty="0" err="1"/>
              <a:t>daltons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Small apparent volume of distribution (i.e. not extensively stored/distributed)</a:t>
            </a:r>
          </a:p>
          <a:p>
            <a:pPr lvl="1"/>
            <a:endParaRPr lang="en-GB" sz="1100" dirty="0"/>
          </a:p>
          <a:p>
            <a:r>
              <a:rPr lang="en-GB" dirty="0"/>
              <a:t>Complex and specialist area </a:t>
            </a:r>
          </a:p>
          <a:p>
            <a:pPr lvl="1"/>
            <a:endParaRPr lang="en-GB" sz="1100" dirty="0"/>
          </a:p>
          <a:p>
            <a:r>
              <a:rPr lang="en-GB" b="1" u="sng" dirty="0"/>
              <a:t>Clinical implications</a:t>
            </a:r>
          </a:p>
          <a:p>
            <a:pPr lvl="1"/>
            <a:r>
              <a:rPr lang="en-GB" b="1" i="1" dirty="0"/>
              <a:t>Sometimes</a:t>
            </a:r>
            <a:r>
              <a:rPr lang="en-GB" dirty="0"/>
              <a:t> used to treat drug overdoses (usually </a:t>
            </a:r>
            <a:r>
              <a:rPr lang="en-GB" u="sng" dirty="0"/>
              <a:t>only when severe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Salicylates, theophylline, atenolol, </a:t>
            </a:r>
            <a:r>
              <a:rPr lang="en-GB" dirty="0" err="1"/>
              <a:t>phenobarbitol</a:t>
            </a:r>
            <a:r>
              <a:rPr lang="en-GB" dirty="0"/>
              <a:t>, lithium, valproate</a:t>
            </a:r>
          </a:p>
          <a:p>
            <a:pPr lvl="2"/>
            <a:r>
              <a:rPr lang="en-GB" dirty="0"/>
              <a:t>Methanol, ethylene glycol, isopropanol</a:t>
            </a:r>
          </a:p>
          <a:p>
            <a:pPr lvl="1"/>
            <a:r>
              <a:rPr lang="en-GB" dirty="0"/>
              <a:t>Drug-dosing is complex for patients undergoing dialysis</a:t>
            </a:r>
          </a:p>
        </p:txBody>
      </p:sp>
    </p:spTree>
    <p:extLst>
      <p:ext uri="{BB962C8B-B14F-4D97-AF65-F5344CB8AC3E}">
        <p14:creationId xmlns:p14="http://schemas.microsoft.com/office/powerpoint/2010/main" val="290476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5F037-3B92-40CC-8104-D7DDD434D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Drug metabolising enzymes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2729A-9BE0-463F-9A9A-24B105A0D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2648"/>
            <a:ext cx="6313800" cy="4643811"/>
          </a:xfrm>
        </p:spPr>
        <p:txBody>
          <a:bodyPr>
            <a:noAutofit/>
          </a:bodyPr>
          <a:lstStyle/>
          <a:p>
            <a:r>
              <a:rPr lang="en-GB" sz="2000" dirty="0"/>
              <a:t>Multiple pathways for Phase I and II hepatic metabolism</a:t>
            </a:r>
          </a:p>
          <a:p>
            <a:pPr lvl="1"/>
            <a:r>
              <a:rPr lang="en-GB" sz="1800" dirty="0"/>
              <a:t>Results in more water-soluble (less lipid soluble) metabolite</a:t>
            </a:r>
          </a:p>
          <a:p>
            <a:pPr lvl="1"/>
            <a:endParaRPr lang="en-GB" sz="1600" dirty="0"/>
          </a:p>
          <a:p>
            <a:r>
              <a:rPr lang="en-GB" sz="2000" dirty="0"/>
              <a:t>Multiple different drug metabolising enzymes with varying roles</a:t>
            </a:r>
          </a:p>
          <a:p>
            <a:pPr lvl="1"/>
            <a:endParaRPr lang="en-GB" sz="1600" dirty="0"/>
          </a:p>
          <a:p>
            <a:r>
              <a:rPr lang="en-GB" sz="2000" dirty="0"/>
              <a:t>Impacted at different rates with liver dysfunction</a:t>
            </a:r>
          </a:p>
          <a:p>
            <a:pPr lvl="1"/>
            <a:endParaRPr lang="en-GB" sz="1600" dirty="0"/>
          </a:p>
          <a:p>
            <a:r>
              <a:rPr lang="en-GB" sz="2000" b="1" u="sng" dirty="0"/>
              <a:t>Difficult to appropriately adjust doses in hepatic dysfunction</a:t>
            </a:r>
          </a:p>
          <a:p>
            <a:pPr lvl="1"/>
            <a:r>
              <a:rPr lang="en-GB" sz="1800" dirty="0"/>
              <a:t>BNF guidance (and optimal clinical practice) sometimes/often unclear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" t="3093" r="2322" b="2909"/>
          <a:stretch/>
        </p:blipFill>
        <p:spPr bwMode="auto">
          <a:xfrm>
            <a:off x="8232000" y="4562202"/>
            <a:ext cx="3308546" cy="22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Fu Liang Ng\Dropbox\Drug metabolising enzym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242" y="2285165"/>
            <a:ext cx="4602062" cy="2232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3" descr="C:\Users\Fu Liang Ng\Pictures\350px-Xenobiotic_metabolis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389" y="53165"/>
            <a:ext cx="3755768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1506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38126-FBB4-4C63-A827-1FAFDF5F3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Enterohepatic circulation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10C94-2392-407E-A280-0AF530332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27821" cy="4351338"/>
          </a:xfrm>
        </p:spPr>
        <p:txBody>
          <a:bodyPr>
            <a:normAutofit fontScale="92500"/>
          </a:bodyPr>
          <a:lstStyle/>
          <a:p>
            <a:r>
              <a:rPr lang="en-GB" dirty="0"/>
              <a:t>Some drugs also excreted in bile</a:t>
            </a:r>
          </a:p>
          <a:p>
            <a:pPr lvl="1"/>
            <a:r>
              <a:rPr lang="en-GB" dirty="0"/>
              <a:t>Can involve enterohepatic circulation</a:t>
            </a:r>
          </a:p>
          <a:p>
            <a:r>
              <a:rPr lang="en-GB" dirty="0"/>
              <a:t>Liver secretes 0.25 – 1 L of bile each day</a:t>
            </a:r>
          </a:p>
          <a:p>
            <a:r>
              <a:rPr lang="en-GB" dirty="0"/>
              <a:t>Breakdown of glucuronide conjugate or deacetylation in intestine allows reabsorption</a:t>
            </a:r>
          </a:p>
          <a:p>
            <a:pPr lvl="1"/>
            <a:r>
              <a:rPr lang="en-GB" dirty="0"/>
              <a:t>Examples include indomethacin and rifampicin</a:t>
            </a:r>
          </a:p>
          <a:p>
            <a:endParaRPr lang="en-GB" dirty="0"/>
          </a:p>
          <a:p>
            <a:r>
              <a:rPr lang="en-GB" b="1" u="sng" dirty="0"/>
              <a:t>Rarely changes dosing / clinical decision</a:t>
            </a:r>
          </a:p>
        </p:txBody>
      </p:sp>
      <p:pic>
        <p:nvPicPr>
          <p:cNvPr id="2050" name="Picture 2" descr="C:\Users\Fu Liang Ng\Pictures\enterohepatic cir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0" t="20996" r="15443"/>
          <a:stretch/>
        </p:blipFill>
        <p:spPr bwMode="auto">
          <a:xfrm>
            <a:off x="7027073" y="1892968"/>
            <a:ext cx="5084715" cy="431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4294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DE2E6-8CEE-42A9-AB4D-8FA03AB49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Drug-drug interactions - pharmacokinetics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76894C-34D3-4A8E-8FA0-85A28F84BF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27641"/>
              </p:ext>
            </p:extLst>
          </p:nvPr>
        </p:nvGraphicFramePr>
        <p:xfrm>
          <a:off x="838200" y="1825625"/>
          <a:ext cx="105156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252">
                  <a:extLst>
                    <a:ext uri="{9D8B030D-6E8A-4147-A177-3AD203B41FA5}">
                      <a16:colId xmlns:a16="http://schemas.microsoft.com/office/drawing/2014/main" val="340325958"/>
                    </a:ext>
                  </a:extLst>
                </a:gridCol>
                <a:gridCol w="8597348">
                  <a:extLst>
                    <a:ext uri="{9D8B030D-6E8A-4147-A177-3AD203B41FA5}">
                      <a16:colId xmlns:a16="http://schemas.microsoft.com/office/drawing/2014/main" val="203071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ADME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351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Altered gastric pH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/>
                        <a:t>wary when antacids, histamine</a:t>
                      </a:r>
                      <a:r>
                        <a:rPr lang="en-GB" sz="2000" baseline="0" dirty="0"/>
                        <a:t> receptor antagonists and PPIs used (note: antifungals to be taken 2hrs before)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Chelation of compounds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/>
                        <a:t>particularly with magnesium-</a:t>
                      </a:r>
                      <a:r>
                        <a:rPr lang="en-GB" sz="2000" baseline="0" dirty="0"/>
                        <a:t> / aluminium-based antacids (with quinolones, </a:t>
                      </a:r>
                      <a:r>
                        <a:rPr lang="en-GB" sz="2000" baseline="0" dirty="0" err="1"/>
                        <a:t>penicillamines</a:t>
                      </a:r>
                      <a:r>
                        <a:rPr lang="en-GB" sz="2000" baseline="0" dirty="0"/>
                        <a:t> and </a:t>
                      </a:r>
                      <a:r>
                        <a:rPr lang="en-GB" sz="2000" baseline="0" dirty="0" err="1"/>
                        <a:t>tetracyclines</a:t>
                      </a:r>
                      <a:r>
                        <a:rPr lang="en-GB" sz="2000" baseline="0" dirty="0"/>
                        <a:t>)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baseline="0" dirty="0"/>
                        <a:t>iron (with tetracycline)</a:t>
                      </a:r>
                      <a:endParaRPr lang="en-GB" sz="2000" dirty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dirty="0"/>
                        <a:t>Altered gastric emptying and  intestinal motility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err="1"/>
                        <a:t>Prokinetic</a:t>
                      </a:r>
                      <a:r>
                        <a:rPr lang="en-GB" sz="2000" dirty="0"/>
                        <a:t> agents e.g.</a:t>
                      </a:r>
                      <a:r>
                        <a:rPr lang="en-GB" sz="2000" baseline="0" dirty="0"/>
                        <a:t> metoclopramide may increase transit time, may decrease digoxin and theophylline absorption (and increase alcohol / aspirin tetracycline / </a:t>
                      </a:r>
                      <a:r>
                        <a:rPr lang="en-GB" sz="2000" baseline="0" dirty="0" err="1"/>
                        <a:t>levo-dopa</a:t>
                      </a:r>
                      <a:r>
                        <a:rPr lang="en-GB" sz="2000" baseline="0" dirty="0"/>
                        <a:t> absorption)</a:t>
                      </a:r>
                      <a:endParaRPr lang="en-GB" sz="20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Altered active and passive intestinal transport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Altered intestinal cytochrome P450 isozyme 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209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0352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DE2E6-8CEE-42A9-AB4D-8FA03AB49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Drug-drug interactions - pharmacokinetics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76894C-34D3-4A8E-8FA0-85A28F84BF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934326"/>
              </p:ext>
            </p:extLst>
          </p:nvPr>
        </p:nvGraphicFramePr>
        <p:xfrm>
          <a:off x="838200" y="1825625"/>
          <a:ext cx="10515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252">
                  <a:extLst>
                    <a:ext uri="{9D8B030D-6E8A-4147-A177-3AD203B41FA5}">
                      <a16:colId xmlns:a16="http://schemas.microsoft.com/office/drawing/2014/main" val="340325958"/>
                    </a:ext>
                  </a:extLst>
                </a:gridCol>
                <a:gridCol w="8597348">
                  <a:extLst>
                    <a:ext uri="{9D8B030D-6E8A-4147-A177-3AD203B41FA5}">
                      <a16:colId xmlns:a16="http://schemas.microsoft.com/office/drawing/2014/main" val="2030719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ADME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351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Absorption</a:t>
                      </a:r>
                    </a:p>
                    <a:p>
                      <a:r>
                        <a:rPr lang="en-GB" sz="2400" dirty="0"/>
                        <a:t>(continued)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Altered intestinal P-glycoprotein activity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/>
                        <a:t>P-</a:t>
                      </a:r>
                      <a:r>
                        <a:rPr lang="en-GB" sz="2000" dirty="0" err="1"/>
                        <a:t>gp</a:t>
                      </a:r>
                      <a:r>
                        <a:rPr lang="en-GB" sz="2000" baseline="0" dirty="0"/>
                        <a:t> opposes the absorption of unchanged drug by transporting lipophilic compounds out of enterocytes back into the gastrointestinal lumen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baseline="0" dirty="0"/>
                        <a:t>broad substrate specificity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baseline="0" dirty="0"/>
                        <a:t>classically inhibited by verapamil, macrolides and PPIs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baseline="0" dirty="0"/>
                        <a:t>may be sufficient to influence drugs with low therapeutic index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209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Displacement (usually competitive) of protein-binding sites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593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Metabolism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See later – most common cause of drug-drug interactions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26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Excretion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Competition between drugs for active transport secretion</a:t>
                      </a:r>
                      <a:r>
                        <a:rPr lang="en-GB" sz="2400" baseline="0" dirty="0"/>
                        <a:t> in PCT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/>
                        <a:t>e.g.</a:t>
                      </a:r>
                      <a:r>
                        <a:rPr lang="en-GB" sz="2000" baseline="0" dirty="0"/>
                        <a:t> </a:t>
                      </a:r>
                      <a:r>
                        <a:rPr lang="en-GB" sz="2000" dirty="0"/>
                        <a:t>methotrexate</a:t>
                      </a:r>
                      <a:r>
                        <a:rPr lang="en-GB" sz="2000" baseline="0" dirty="0"/>
                        <a:t> and salicylates; penicillin and probenecid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Tubular reabsorption not</a:t>
                      </a:r>
                      <a:r>
                        <a:rPr lang="en-GB" sz="2400" baseline="0" dirty="0"/>
                        <a:t> typically clinically influenced by drug-drug interactions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698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487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126" y="365125"/>
            <a:ext cx="3679769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Inducers</a:t>
            </a:r>
            <a:r>
              <a:rPr lang="en-GB" sz="3600" b="1" dirty="0">
                <a:latin typeface="+mn-lt"/>
              </a:rPr>
              <a:t>/inhibitors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126" y="1825624"/>
            <a:ext cx="3679769" cy="4930017"/>
          </a:xfrm>
        </p:spPr>
        <p:txBody>
          <a:bodyPr>
            <a:normAutofit/>
          </a:bodyPr>
          <a:lstStyle/>
          <a:p>
            <a:r>
              <a:rPr lang="en-GB" sz="2400" dirty="0"/>
              <a:t>Don’t memorise the whole list!</a:t>
            </a:r>
            <a:br>
              <a:rPr lang="en-GB" sz="2400" dirty="0"/>
            </a:br>
            <a:r>
              <a:rPr lang="en-GB" sz="2400" dirty="0"/>
              <a:t>(And this is already shortened)</a:t>
            </a:r>
          </a:p>
          <a:p>
            <a:pPr lvl="2"/>
            <a:endParaRPr lang="en-GB" sz="1800" dirty="0"/>
          </a:p>
          <a:p>
            <a:r>
              <a:rPr lang="en-GB" sz="2400" dirty="0"/>
              <a:t>Complicated by different drugs being substrates for differing enzymes!</a:t>
            </a:r>
          </a:p>
          <a:p>
            <a:pPr lvl="2"/>
            <a:endParaRPr lang="en-GB" sz="1800" dirty="0"/>
          </a:p>
          <a:p>
            <a:r>
              <a:rPr lang="en-GB" sz="2400" dirty="0"/>
              <a:t>Be familiar with common drugs (usually class effect too), and check others</a:t>
            </a:r>
          </a:p>
        </p:txBody>
      </p:sp>
      <p:pic>
        <p:nvPicPr>
          <p:cNvPr id="6146" name="Picture 2" descr="C:\Users\Fu Liang Ng\Dropbox\B9780729539036100133_t002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016" y="534513"/>
            <a:ext cx="4337794" cy="589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Fu Liang Ng\Dropbox\B9780729539036100133_t0020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7"/>
          <a:stretch/>
        </p:blipFill>
        <p:spPr bwMode="auto">
          <a:xfrm>
            <a:off x="7797055" y="530089"/>
            <a:ext cx="4337795" cy="586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114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CF00D-FAEA-4AA5-9269-1A8F518E4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142" y="31377"/>
            <a:ext cx="7363715" cy="977151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latin typeface="+mn-lt"/>
              </a:rPr>
              <a:t>Kidney drug handling</a:t>
            </a:r>
            <a:br>
              <a:rPr lang="en-GB" sz="2800" b="1" dirty="0">
                <a:latin typeface="+mn-lt"/>
              </a:rPr>
            </a:br>
            <a:r>
              <a:rPr lang="en-GB" sz="2800" b="1" dirty="0">
                <a:latin typeface="+mn-lt"/>
              </a:rPr>
              <a:t>Excretion = Filtration – Secretion + Reabsorption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07E11-BACC-4D34-8B7D-177F3600A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753" y="1008529"/>
            <a:ext cx="3388659" cy="578671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/>
              <a:t>Filtration</a:t>
            </a:r>
          </a:p>
          <a:p>
            <a:r>
              <a:rPr lang="en-GB" dirty="0"/>
              <a:t>Most drugs readily filtered, unless</a:t>
            </a:r>
          </a:p>
          <a:p>
            <a:pPr lvl="2"/>
            <a:r>
              <a:rPr lang="en-GB" dirty="0"/>
              <a:t>Tightly bound to plasma protein (e.g. digoxin, warfarin)</a:t>
            </a:r>
          </a:p>
          <a:p>
            <a:pPr lvl="2"/>
            <a:r>
              <a:rPr lang="en-GB" dirty="0"/>
              <a:t>Incorporated into red blood cells (e.g. </a:t>
            </a:r>
            <a:r>
              <a:rPr lang="en-GB" dirty="0" err="1"/>
              <a:t>chlorthalidone</a:t>
            </a:r>
            <a:r>
              <a:rPr lang="en-GB" dirty="0"/>
              <a:t>, cyclosporine)</a:t>
            </a:r>
          </a:p>
          <a:p>
            <a:pPr lvl="2"/>
            <a:r>
              <a:rPr lang="en-GB" dirty="0"/>
              <a:t>Large (e.g. monoclonal antibodies)</a:t>
            </a:r>
          </a:p>
          <a:p>
            <a:r>
              <a:rPr lang="en-GB" dirty="0"/>
              <a:t>While most drugs are filtered, overall renal excretion depends on tubule handling  </a:t>
            </a:r>
          </a:p>
          <a:p>
            <a:pPr lvl="2"/>
            <a:r>
              <a:rPr lang="en-GB" dirty="0"/>
              <a:t>About 10% of blood which enters glomerulus is filtered</a:t>
            </a:r>
          </a:p>
          <a:p>
            <a:pPr lvl="2"/>
            <a:r>
              <a:rPr lang="en-GB" dirty="0"/>
              <a:t>But 90% of filtrate is reabsorbed</a:t>
            </a:r>
          </a:p>
          <a:p>
            <a:pPr lvl="1"/>
            <a:endParaRPr lang="en-GB" dirty="0"/>
          </a:p>
          <a:p>
            <a:r>
              <a:rPr lang="en-GB" b="1" u="sng" dirty="0"/>
              <a:t>Clinical implication</a:t>
            </a:r>
          </a:p>
          <a:p>
            <a:pPr lvl="1"/>
            <a:r>
              <a:rPr lang="en-GB" dirty="0"/>
              <a:t>For drugs excreted as unchanged drug: Good correlation between creatinine clearance and drug clearance	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E489D8-5099-D634-634C-E9E2E9278827}"/>
              </a:ext>
            </a:extLst>
          </p:cNvPr>
          <p:cNvSpPr txBox="1">
            <a:spLocks/>
          </p:cNvSpPr>
          <p:nvPr/>
        </p:nvSpPr>
        <p:spPr>
          <a:xfrm>
            <a:off x="4204449" y="1465729"/>
            <a:ext cx="3213846" cy="4980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Secretion</a:t>
            </a:r>
          </a:p>
          <a:p>
            <a:r>
              <a:rPr lang="en-GB" dirty="0"/>
              <a:t>Active process</a:t>
            </a:r>
          </a:p>
          <a:p>
            <a:r>
              <a:rPr lang="en-GB" dirty="0"/>
              <a:t>Requires transporter (e.g. OAT3) and supply of energy</a:t>
            </a:r>
          </a:p>
          <a:p>
            <a:r>
              <a:rPr lang="en-GB" dirty="0"/>
              <a:t>Subject to competitive inhibition (e.g. penicillin and probenecid)</a:t>
            </a:r>
          </a:p>
          <a:p>
            <a:r>
              <a:rPr lang="en-GB" dirty="0"/>
              <a:t>Saturable</a:t>
            </a:r>
          </a:p>
          <a:p>
            <a:pPr lvl="1"/>
            <a:endParaRPr lang="en-GB" dirty="0"/>
          </a:p>
          <a:p>
            <a:r>
              <a:rPr lang="en-GB" b="1" u="sng" dirty="0"/>
              <a:t>Clinical implication</a:t>
            </a:r>
          </a:p>
          <a:p>
            <a:pPr lvl="1"/>
            <a:r>
              <a:rPr lang="en-GB" dirty="0"/>
              <a:t>Active secretion is rate limited, e.g., one acid may saturate the secretion of another acid and delay its metabolism. Could be good (penicillin &amp; probenecid) or bad (methotrexate &amp; probenecid) 	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EE916F-A5CF-CF29-57CB-104C7C2A1249}"/>
              </a:ext>
            </a:extLst>
          </p:cNvPr>
          <p:cNvSpPr txBox="1">
            <a:spLocks/>
          </p:cNvSpPr>
          <p:nvPr/>
        </p:nvSpPr>
        <p:spPr>
          <a:xfrm>
            <a:off x="7680512" y="1008528"/>
            <a:ext cx="4291853" cy="58180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/>
              <a:t>Reabsorption</a:t>
            </a:r>
          </a:p>
          <a:p>
            <a:r>
              <a:rPr lang="en-GB" sz="2400" dirty="0"/>
              <a:t>Mainly passive </a:t>
            </a:r>
          </a:p>
          <a:p>
            <a:pPr lvl="1"/>
            <a:r>
              <a:rPr lang="en-GB" sz="2000" dirty="0"/>
              <a:t>By the time the drug reaches distal tubule, water largely reabsorbed, so the concentration gradient is in the direction of reabsorption</a:t>
            </a:r>
          </a:p>
          <a:p>
            <a:pPr lvl="3"/>
            <a:endParaRPr lang="en-GB" sz="1400" dirty="0"/>
          </a:p>
          <a:p>
            <a:r>
              <a:rPr lang="en-GB" sz="2400" dirty="0"/>
              <a:t>Lipid soluble, non-polar drugs, small molecules reabsorbed</a:t>
            </a:r>
          </a:p>
          <a:p>
            <a:pPr lvl="1"/>
            <a:r>
              <a:rPr lang="en-GB" sz="2000" dirty="0"/>
              <a:t>Polar drugs, e.g. alcohol, aspirin, are not reabsorbed </a:t>
            </a:r>
            <a:r>
              <a:rPr lang="en-GB" sz="1400" dirty="0"/>
              <a:t>(NB: hepatic metabolism renders some drugs more polar permitting renal excretion )</a:t>
            </a:r>
          </a:p>
          <a:p>
            <a:pPr lvl="1"/>
            <a:endParaRPr lang="en-GB" sz="1400" dirty="0"/>
          </a:p>
          <a:p>
            <a:r>
              <a:rPr lang="en-GB" sz="2400" dirty="0"/>
              <a:t>Polar (ionized) drugs, ↓renal reabsorption; urine pH</a:t>
            </a:r>
          </a:p>
          <a:p>
            <a:pPr lvl="1"/>
            <a:r>
              <a:rPr lang="en-GB" sz="2000" dirty="0"/>
              <a:t>When urine is acidic, weak acids, e.g. aspirin, are more reabsorbed (weak base more excreted)</a:t>
            </a:r>
          </a:p>
          <a:p>
            <a:pPr lvl="1"/>
            <a:r>
              <a:rPr lang="en-GB" sz="2000" dirty="0"/>
              <a:t>Alkaline urine, weak bases more reabsorbed</a:t>
            </a:r>
            <a:endParaRPr lang="en-GB" sz="1400" dirty="0"/>
          </a:p>
          <a:p>
            <a:r>
              <a:rPr lang="en-GB" sz="2400" b="1" u="sng" dirty="0"/>
              <a:t>Clinical implication</a:t>
            </a:r>
          </a:p>
          <a:p>
            <a:pPr lvl="1"/>
            <a:r>
              <a:rPr lang="en-GB" sz="2000" dirty="0"/>
              <a:t>Urinary alkalinisation (by IV sodium bicarbonate) used in aspirin/salicylate poisoning</a:t>
            </a:r>
          </a:p>
        </p:txBody>
      </p:sp>
    </p:spTree>
    <p:extLst>
      <p:ext uri="{BB962C8B-B14F-4D97-AF65-F5344CB8AC3E}">
        <p14:creationId xmlns:p14="http://schemas.microsoft.com/office/powerpoint/2010/main" val="3078325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830F8-6EC2-7C16-B619-F129FA78B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821" y="335984"/>
            <a:ext cx="4660490" cy="458788"/>
          </a:xfrm>
        </p:spPr>
        <p:txBody>
          <a:bodyPr>
            <a:noAutofit/>
          </a:bodyPr>
          <a:lstStyle/>
          <a:p>
            <a:r>
              <a:rPr lang="en-GB" sz="3200" b="1" dirty="0"/>
              <a:t>Kidney health: What is AKI?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13842B-EDEB-C22A-5D7B-AAEEEA70D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62050"/>
            <a:ext cx="6829973" cy="40862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475A3B-4C46-C42F-F15F-DF0B38AB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217" y="3856470"/>
            <a:ext cx="8108783" cy="300152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DF044EC-21D6-427A-EA3D-4F7C58923102}"/>
              </a:ext>
            </a:extLst>
          </p:cNvPr>
          <p:cNvSpPr txBox="1"/>
          <p:nvPr/>
        </p:nvSpPr>
        <p:spPr>
          <a:xfrm>
            <a:off x="261938" y="5183025"/>
            <a:ext cx="3509962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dirty="0">
                <a:hlinkClick r:id="rId4"/>
              </a:rPr>
              <a:t>https://www.coventryrugbygpgateway.nhs.uk/pages/acute-kidney-injury-aki/</a:t>
            </a:r>
            <a:endParaRPr lang="en-GB" sz="1500" dirty="0"/>
          </a:p>
          <a:p>
            <a:endParaRPr lang="en-GB" sz="1500" dirty="0"/>
          </a:p>
          <a:p>
            <a:r>
              <a:rPr lang="en-GB" sz="1500" dirty="0">
                <a:hlinkClick r:id="rId5"/>
              </a:rPr>
              <a:t>https://cks.nice.org.uk/topics/acute-kidney-injury/</a:t>
            </a:r>
            <a:r>
              <a:rPr lang="en-GB" sz="1500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D09BF-39C3-77E5-89CE-F1FE42EDE7D1}"/>
              </a:ext>
            </a:extLst>
          </p:cNvPr>
          <p:cNvSpPr txBox="1"/>
          <p:nvPr/>
        </p:nvSpPr>
        <p:spPr>
          <a:xfrm>
            <a:off x="6896648" y="1116752"/>
            <a:ext cx="517683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 spectrum of kidney injury which can result from a number of causes which may co-exist.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Sudden decline in renal excretory function over hours or days; may result in fluid, electrolyte, &amp; acid-base imbalances.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Diagnosis &amp; staging are based on acute changes in serum creatinine &amp;/or reduced urine output (oliguria).</a:t>
            </a:r>
          </a:p>
        </p:txBody>
      </p:sp>
    </p:spTree>
    <p:extLst>
      <p:ext uri="{BB962C8B-B14F-4D97-AF65-F5344CB8AC3E}">
        <p14:creationId xmlns:p14="http://schemas.microsoft.com/office/powerpoint/2010/main" val="3517470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C45EB-2A96-1C36-5DA9-B89BAE95F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45" y="365126"/>
            <a:ext cx="4845926" cy="458788"/>
          </a:xfrm>
        </p:spPr>
        <p:txBody>
          <a:bodyPr>
            <a:noAutofit/>
          </a:bodyPr>
          <a:lstStyle/>
          <a:p>
            <a:r>
              <a:rPr lang="en-GB" sz="3200" b="1" dirty="0"/>
              <a:t>Kidney health: </a:t>
            </a:r>
            <a:r>
              <a:rPr lang="en-GB" sz="3200" dirty="0"/>
              <a:t>What is CKD?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DAC0A-E3D1-2706-8B97-B027F0ECB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1262" y="1825625"/>
            <a:ext cx="1252537" cy="4351338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ECC10C-E68B-F736-756D-FA9988E86F55}"/>
              </a:ext>
            </a:extLst>
          </p:cNvPr>
          <p:cNvSpPr txBox="1"/>
          <p:nvPr/>
        </p:nvSpPr>
        <p:spPr>
          <a:xfrm>
            <a:off x="296346" y="996781"/>
            <a:ext cx="464236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CKD: </a:t>
            </a:r>
            <a:r>
              <a:rPr lang="en-GB" sz="2000" dirty="0"/>
              <a:t>a sustained reduction in the GFR &amp;/or urinary abnormalities or renal tract structural abnormalities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Classified on eGFR &amp; level of proteinuria - help risk stratify</a:t>
            </a:r>
          </a:p>
          <a:p>
            <a:endParaRPr lang="en-GB" sz="2000" dirty="0"/>
          </a:p>
          <a:p>
            <a:r>
              <a:rPr lang="en-GB" sz="2000" dirty="0"/>
              <a:t>Patients classified as G1-G5, based on the eGFR, and A1-A3 based on the ACR (</a:t>
            </a:r>
            <a:r>
              <a:rPr lang="en-GB" sz="2000" dirty="0" err="1"/>
              <a:t>albumin:creatinine</a:t>
            </a:r>
            <a:r>
              <a:rPr lang="en-GB" sz="2000" dirty="0"/>
              <a:t> ratio)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44BD85-D151-A66C-916D-9B64A7416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154" y="68865"/>
            <a:ext cx="6905846" cy="66809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1604B8-EAAB-CDFF-EC3B-204FF6B6878D}"/>
              </a:ext>
            </a:extLst>
          </p:cNvPr>
          <p:cNvSpPr txBox="1"/>
          <p:nvPr/>
        </p:nvSpPr>
        <p:spPr>
          <a:xfrm>
            <a:off x="47625" y="5096687"/>
            <a:ext cx="493395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/>
              <a:t>GFR</a:t>
            </a:r>
            <a:r>
              <a:rPr lang="en-GB" sz="1600" dirty="0"/>
              <a:t>: glomerular filtration rate</a:t>
            </a:r>
            <a:endParaRPr lang="en-GB" sz="1500" dirty="0">
              <a:hlinkClick r:id="rId3"/>
            </a:endParaRPr>
          </a:p>
          <a:p>
            <a:r>
              <a:rPr lang="en-GB" sz="1500" dirty="0">
                <a:hlinkClick r:id="rId3"/>
              </a:rPr>
              <a:t>https://ukkidney.org/health-professionals/information-resources</a:t>
            </a:r>
            <a:endParaRPr lang="en-GB" sz="1500" dirty="0"/>
          </a:p>
          <a:p>
            <a:r>
              <a:rPr lang="en-GB" sz="1500" dirty="0">
                <a:hlinkClick r:id="rId4"/>
              </a:rPr>
              <a:t>https://cks.nice.org.uk/topics/chronic-kidney-disease/</a:t>
            </a:r>
            <a:r>
              <a:rPr lang="en-GB" sz="15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65592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FB761-26BF-4139-AFC6-CB59A8ABF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 drugs come 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8D860-05FA-FB1F-792B-C6D9431C8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313" y="1825625"/>
            <a:ext cx="10377487" cy="4351338"/>
          </a:xfrm>
        </p:spPr>
        <p:txBody>
          <a:bodyPr/>
          <a:lstStyle/>
          <a:p>
            <a:r>
              <a:rPr lang="en-GB" dirty="0"/>
              <a:t>Can cause AKI</a:t>
            </a:r>
          </a:p>
          <a:p>
            <a:pPr lvl="1"/>
            <a:r>
              <a:rPr lang="en-GB" dirty="0"/>
              <a:t>Examples….</a:t>
            </a:r>
          </a:p>
          <a:p>
            <a:r>
              <a:rPr lang="en-GB" dirty="0"/>
              <a:t>Worsen AKI</a:t>
            </a:r>
          </a:p>
          <a:p>
            <a:pPr lvl="1"/>
            <a:r>
              <a:rPr lang="en-GB" dirty="0"/>
              <a:t>Examples….</a:t>
            </a:r>
          </a:p>
          <a:p>
            <a:r>
              <a:rPr lang="en-GB" dirty="0"/>
              <a:t>Worsen CKD</a:t>
            </a:r>
          </a:p>
          <a:p>
            <a:pPr lvl="1"/>
            <a:r>
              <a:rPr lang="en-GB" dirty="0"/>
              <a:t>Examples….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509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 title="Question Text"/>
          <p:cNvSpPr>
            <a:spLocks noGrp="1"/>
          </p:cNvSpPr>
          <p:nvPr>
            <p:ph type="title"/>
          </p:nvPr>
        </p:nvSpPr>
        <p:spPr>
          <a:xfrm>
            <a:off x="457200" y="485774"/>
            <a:ext cx="10515600" cy="3033714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(35M)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Admitted with sepsis, likely bacterial endocarditis with impaired LV function</a:t>
            </a:r>
            <a:br>
              <a:rPr lang="en-GB" sz="24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PMH: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IVDU; well prior to this illness</a:t>
            </a:r>
            <a:br>
              <a:rPr lang="en-GB" sz="2400" b="1" dirty="0">
                <a:solidFill>
                  <a:prstClr val="black"/>
                </a:solidFill>
                <a:latin typeface="Calibri" panose="020F0502020204030204"/>
              </a:rPr>
            </a:br>
            <a:br>
              <a:rPr lang="en-GB" sz="24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Investigations on Admission: </a:t>
            </a:r>
            <a:r>
              <a:rPr lang="en-GB" sz="2400" dirty="0"/>
              <a:t>Na</a:t>
            </a:r>
            <a:r>
              <a:rPr lang="en-GB" sz="2400" baseline="30000" dirty="0"/>
              <a:t>+</a:t>
            </a:r>
            <a:r>
              <a:rPr lang="en-GB" sz="2400" dirty="0"/>
              <a:t> 140 mmol/L (137–144), K</a:t>
            </a:r>
            <a:r>
              <a:rPr lang="en-GB" sz="2400" baseline="30000" dirty="0"/>
              <a:t>+</a:t>
            </a:r>
            <a:r>
              <a:rPr lang="en-GB" sz="2400" dirty="0"/>
              <a:t> 3.9 mmol/L (3.5–5.3), U 5.2 mmol/L (2.5–7.0) Cr 73 </a:t>
            </a:r>
            <a:r>
              <a:rPr lang="el-GR" sz="2400" dirty="0"/>
              <a:t>μ</a:t>
            </a:r>
            <a:r>
              <a:rPr lang="en-GB" sz="2400" dirty="0"/>
              <a:t>mol/L (60–110); Weight 63Kg; BP 128/71mmHg </a:t>
            </a:r>
            <a:br>
              <a:rPr lang="en-GB" sz="2400" dirty="0">
                <a:latin typeface="+mn-lt"/>
              </a:rPr>
            </a:br>
            <a:br>
              <a:rPr lang="en-GB" sz="2400" dirty="0">
                <a:latin typeface="+mn-lt"/>
              </a:rPr>
            </a:b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Investigations 4 days later: </a:t>
            </a:r>
            <a:r>
              <a:rPr lang="en-GB" sz="2400" dirty="0"/>
              <a:t>Na</a:t>
            </a:r>
            <a:r>
              <a:rPr lang="en-GB" sz="2400" baseline="30000" dirty="0"/>
              <a:t>+</a:t>
            </a:r>
            <a:r>
              <a:rPr lang="en-GB" sz="2400" dirty="0"/>
              <a:t> 143 mmol/L (137–144), K</a:t>
            </a:r>
            <a:r>
              <a:rPr lang="en-GB" sz="2400" baseline="30000" dirty="0"/>
              <a:t>+</a:t>
            </a:r>
            <a:r>
              <a:rPr lang="en-GB" sz="2400" dirty="0"/>
              <a:t> 5.3 mmol/L (3.5–5.3), U 7.2 mmol/L (2.5–7.0) Cr 151 </a:t>
            </a:r>
            <a:r>
              <a:rPr lang="el-GR" sz="2400" dirty="0"/>
              <a:t>μ</a:t>
            </a:r>
            <a:r>
              <a:rPr lang="en-GB" sz="2400" dirty="0"/>
              <a:t>mol/L (60–110); Weight 61Kg; BP 133/76mmHg </a:t>
            </a:r>
            <a:br>
              <a:rPr lang="en-GB" sz="2400" dirty="0">
                <a:solidFill>
                  <a:prstClr val="black"/>
                </a:solidFill>
                <a:latin typeface="Calibri" panose="020F0502020204030204"/>
              </a:rPr>
            </a:br>
            <a:br>
              <a:rPr lang="en-GB" sz="24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Which of his current medicines is most likely associated with his pathology?</a:t>
            </a:r>
            <a:endParaRPr lang="en-GB" sz="2400" dirty="0"/>
          </a:p>
        </p:txBody>
      </p:sp>
      <p:sp>
        <p:nvSpPr>
          <p:cNvPr id="3" name="TPAnswers" title="Answer Text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162051" y="3871913"/>
            <a:ext cx="8031162" cy="2603501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Amoxycillin 2G IV 4-hourly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Enoxaparin 40mg subcutaneously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Furosemide 40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Bisoprolol 2.5mg 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Gentamicin  300mg IV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r>
              <a:rPr lang="en-GB" sz="2400" dirty="0"/>
              <a:t>Ramipril 5mg orally daily</a:t>
            </a:r>
          </a:p>
          <a:p>
            <a:pPr marL="514350" indent="-51435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AutoNum type="alphaUcPeriod"/>
            </a:pPr>
            <a:endParaRPr lang="en-GB" sz="2400" dirty="0"/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507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0DFC39B2A17F4F9EA903702416B3A262&lt;/guid&gt;&#10;        &lt;description /&gt;&#10;        &lt;date&gt;7/18/2018 4:41:0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8880185F79F4D0FB47DA214A9CD6158&lt;/guid&gt;&#10;            &lt;repollguid&gt;C8FB73DBAEDC427B9070F9AECE70018B&lt;/repollguid&gt;&#10;            &lt;sourceid&gt;EAD3DE30733C4B33A7F40894248D3F44&lt;/sourceid&gt;&#10;            &lt;questiontext&gt;(74M) Admitted for acute pulmonary oedema secondary to heart failurePMH: CKD stage III, type II diabetes mellitus, ischaemic left ventricular dysfunction Investigations: eGFR 20 (stable)Select TWO prescriptions that contain a dosing error or should be stopped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C18AC41291D4C06B8D1076961F610B1&lt;/guid&gt;&#10;                    &lt;answertext&gt;Atorvastatin 20 mg orally daily&lt;/answertext&gt;&#10;                    &lt;valuetype&gt;-1&lt;/valuetype&gt;&#10;                &lt;/answer&gt;&#10;                &lt;answer&gt;&#10;                    &lt;guid&gt;CE0C3E64BCC74F469DCDF687C5CCFCDE&lt;/guid&gt;&#10;                    &lt;answertext&gt;Candesartan 32 mg orally daily&lt;/answertext&gt;&#10;                    &lt;valuetype&gt;-1&lt;/valuetype&gt;&#10;                &lt;/answer&gt;&#10;                &lt;answer&gt;&#10;                    &lt;guid&gt;0DEA4AFB4B3A427D9998FD1486B3648D&lt;/guid&gt;&#10;                    &lt;answertext&gt;Carvedilol 25 mg orally 12-hrly&lt;/answertext&gt;&#10;                    &lt;valuetype&gt;-1&lt;/valuetype&gt;&#10;                &lt;/answer&gt;&#10;                &lt;answer&gt;&#10;                    &lt;guid&gt;14A65D892DC74169A441496DAFAA5829&lt;/guid&gt;&#10;                    &lt;answertext&gt;Heparin 5000 units subcutaneously daily&lt;/answertext&gt;&#10;                    &lt;valuetype&gt;-1&lt;/valuetype&gt;&#10;                &lt;/answer&gt;&#10;                &lt;answer&gt;&#10;                    &lt;guid&gt;4CB06FF30188462FA979EA448950FCB8&lt;/guid&gt;&#10;                    &lt;answertext&gt;Furosemide 50 mg intravenously twice daily&lt;/answertext&gt;&#10;                    &lt;valuetype&gt;-1&lt;/valuetype&gt;&#10;                &lt;/answer&gt;&#10;                &lt;answer&gt;&#10;                    &lt;guid&gt;99608CA5E36E41FB95D411AA5A3A0D3E&lt;/guid&gt;&#10;                    &lt;answertext&gt;Metformin MR 1g orally twice daily&lt;/answertext&gt;&#10;                    &lt;valuetype&gt;1&lt;/valuetype&gt;&#10;                &lt;/answer&gt;&#10;                &lt;answer&gt;&#10;                    &lt;guid&gt;A0B80140090F4B528FFB50750F384CC8&lt;/guid&gt;&#10;                    &lt;answertext&gt;Paracetamol 1g orally as required (max 4g/day)&lt;/answertext&gt;&#10;                    &lt;valuetype&gt;-1&lt;/valuetype&gt;&#10;                &lt;/answer&gt;&#10;                &lt;answer&gt;&#10;                    &lt;guid&gt;91576E892F9F43AAA895BA1DA763B5B9&lt;/guid&gt;&#10;                    &lt;answertext&gt;Spironolactone 25 mg orally daily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HASRESULTS" val="False"/>
  <p:tag name="LIVECHARTING" val="False"/>
  <p:tag name="AUTOOPENPOLL" val="True"/>
  <p:tag name="AUTOFORMATCHART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TPQUESTIONXML" val="﻿&lt;?xml version=&quot;1.0&quot; encoding=&quot;utf-8&quot;?&gt;&#10;&lt;questionlist&gt;&#10;    &lt;properties&gt;&#10;        &lt;guid&gt;0DFC39B2A17F4F9EA903702416B3A262&lt;/guid&gt;&#10;        &lt;description /&gt;&#10;        &lt;date&gt;7/18/2018 4:41:0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8880185F79F4D0FB47DA214A9CD6158&lt;/guid&gt;&#10;            &lt;repollguid&gt;C8FB73DBAEDC427B9070F9AECE70018B&lt;/repollguid&gt;&#10;            &lt;sourceid&gt;EAD3DE30733C4B33A7F40894248D3F44&lt;/sourceid&gt;&#10;            &lt;questiontext&gt;(74M) Admitted for acute pulmonary oedema secondary to heart failurePMH: CKD stage III, type II diabetes mellitus, ischaemic left ventricular dysfunction Investigations: eGFR 20 (stable)Select TWO prescriptions that contain a dosing error or should be stopped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1&lt;/responselimit&gt;&#10;            &lt;bulletstyle&gt;2&lt;/bulletstyle&gt;&#10;            &lt;correctanswerindicator&gt;True&lt;/correctanswerindicator&gt;&#10;            &lt;answers&gt;&#10;                &lt;answer&gt;&#10;                    &lt;guid&gt;BC18AC41291D4C06B8D1076961F610B1&lt;/guid&gt;&#10;                    &lt;answertext&gt;Atorvastatin 20 mg orally daily&lt;/answertext&gt;&#10;                    &lt;valuetype&gt;-1&lt;/valuetype&gt;&#10;                &lt;/answer&gt;&#10;                &lt;answer&gt;&#10;                    &lt;guid&gt;CE0C3E64BCC74F469DCDF687C5CCFCDE&lt;/guid&gt;&#10;                    &lt;answertext&gt;Candesartan 32 mg orally daily&lt;/answertext&gt;&#10;                    &lt;valuetype&gt;-1&lt;/valuetype&gt;&#10;                &lt;/answer&gt;&#10;                &lt;answer&gt;&#10;                    &lt;guid&gt;0DEA4AFB4B3A427D9998FD1486B3648D&lt;/guid&gt;&#10;                    &lt;answertext&gt;Carvedilol 25 mg orally 12-hrly&lt;/answertext&gt;&#10;                    &lt;valuetype&gt;-1&lt;/valuetype&gt;&#10;                &lt;/answer&gt;&#10;                &lt;answer&gt;&#10;                    &lt;guid&gt;14A65D892DC74169A441496DAFAA5829&lt;/guid&gt;&#10;                    &lt;answertext&gt;Heparin 5000 units subcutaneously daily&lt;/answertext&gt;&#10;                    &lt;valuetype&gt;-1&lt;/valuetype&gt;&#10;                &lt;/answer&gt;&#10;                &lt;answer&gt;&#10;                    &lt;guid&gt;4CB06FF30188462FA979EA448950FCB8&lt;/guid&gt;&#10;                    &lt;answertext&gt;Furosemide 50 mg intravenously twice daily&lt;/answertext&gt;&#10;                    &lt;valuetype&gt;-1&lt;/valuetype&gt;&#10;                &lt;/answer&gt;&#10;                &lt;answer&gt;&#10;                    &lt;guid&gt;99608CA5E36E41FB95D411AA5A3A0D3E&lt;/guid&gt;&#10;                    &lt;answertext&gt;Metformin MR 1g orally twice daily&lt;/answertext&gt;&#10;                    &lt;valuetype&gt;1&lt;/valuetype&gt;&#10;                &lt;/answer&gt;&#10;                &lt;answer&gt;&#10;                    &lt;guid&gt;A0B80140090F4B528FFB50750F384CC8&lt;/guid&gt;&#10;                    &lt;answertext&gt;Paracetamol 1g orally as required (max 4g/day)&lt;/answertext&gt;&#10;                    &lt;valuetype&gt;-1&lt;/valuetype&gt;&#10;                &lt;/answer&gt;&#10;                &lt;answer&gt;&#10;                    &lt;guid&gt;91576E892F9F43AAA895BA1DA763B5B9&lt;/guid&gt;&#10;                    &lt;answertext&gt;Spironolactone 25 mg orally daily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HASRESULTS" val="False"/>
  <p:tag name="LIVECHARTING" val="False"/>
  <p:tag name="AUTOOPENPOLL" val="True"/>
  <p:tag name="AUTOFORMATCHART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7051</TotalTime>
  <Words>3836</Words>
  <Application>Microsoft Office PowerPoint</Application>
  <PresentationFormat>Widescreen</PresentationFormat>
  <Paragraphs>599</Paragraphs>
  <Slides>46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ＭＳ ゴシック</vt:lpstr>
      <vt:lpstr>Arial</vt:lpstr>
      <vt:lpstr>Calibri</vt:lpstr>
      <vt:lpstr>Calibri Light</vt:lpstr>
      <vt:lpstr>Wingdings</vt:lpstr>
      <vt:lpstr>Office Theme</vt:lpstr>
      <vt:lpstr>Prescribing in high-risk patient groups: Renal dysfunction, liver dysfunction and drug-drug interactions</vt:lpstr>
      <vt:lpstr>Objectives today </vt:lpstr>
      <vt:lpstr>Renal dysfunction</vt:lpstr>
      <vt:lpstr>The kidney and drugs</vt:lpstr>
      <vt:lpstr>Kidney drug handling Excretion = Filtration – Secretion + Reabsorption </vt:lpstr>
      <vt:lpstr>Kidney health: What is AKI? </vt:lpstr>
      <vt:lpstr>Kidney health: What is CKD?</vt:lpstr>
      <vt:lpstr>Where do drugs come in?</vt:lpstr>
      <vt:lpstr>(35M) Admitted with sepsis, likely bacterial endocarditis with impaired LV function PMH: IVDU; well prior to this illness  Investigations on Admission: Na+ 140 mmol/L (137–144), K+ 3.9 mmol/L (3.5–5.3), U 5.2 mmol/L (2.5–7.0) Cr 73 μmol/L (60–110); Weight 63Kg; BP 128/71mmHg   Investigations 4 days later: Na+ 143 mmol/L (137–144), K+ 5.3 mmol/L (3.5–5.3), U 7.2 mmol/L (2.5–7.0) Cr 151 μmol/L (60–110); Weight 61Kg; BP 133/76mmHg   Which of his current medicines is most likely associated with his pathology?</vt:lpstr>
      <vt:lpstr>(74M) Admitted for acute pulmonary oedema secondary to heart failure PMH: CKD stage III, type II diabetes mellitus, ischaemic left ventricular dysfunction   Investigations: eGFR 20 (stable) [normal range  &gt;60 ml/min/1.73m² ]  Select one prescription that should be stopped</vt:lpstr>
      <vt:lpstr>Kidney health (function) is especially important for drugs that are renally excreted</vt:lpstr>
      <vt:lpstr>NICE CKS and BNF are very useful in MBBS Year 5 You already know core physiology &amp; pathology  These resources now help you apply your knowledge clinically</vt:lpstr>
      <vt:lpstr>Back to my earlier Q - Drugs</vt:lpstr>
      <vt:lpstr>Acute kidney injury / nephrotoxins</vt:lpstr>
      <vt:lpstr>Where do you find out about a drug’s renal handling profile?  In the Summary of Product Characteristics - The SPC  A high value resource for every drug; BNF is a good summary but it’s often v brief</vt:lpstr>
      <vt:lpstr>Renal dysfunction and prescribing</vt:lpstr>
      <vt:lpstr>BNF (NICE)</vt:lpstr>
      <vt:lpstr>BNF (Medicines Complete)</vt:lpstr>
      <vt:lpstr>PowerPoint Presentation</vt:lpstr>
      <vt:lpstr>Liver dysfunction</vt:lpstr>
      <vt:lpstr>PowerPoint Presentation</vt:lpstr>
      <vt:lpstr>Hepatic metabolism</vt:lpstr>
      <vt:lpstr>Liver dysfunction: are LFTs representative?</vt:lpstr>
      <vt:lpstr>BNF (NICE)</vt:lpstr>
      <vt:lpstr>PowerPoint Presentation</vt:lpstr>
      <vt:lpstr>Commonsense applies for 1) Prescribing in hepatic impairment &amp;  2) In thinking about causes of hepatic impairment </vt:lpstr>
      <vt:lpstr>Drug-drug interactions</vt:lpstr>
      <vt:lpstr>Drug-drug interactions (DDIs) The effect of a drug is altered by another drug</vt:lpstr>
      <vt:lpstr>Commonly prescribed inducers/inhibitors Be familiar with common drugs (usually class effect too), and check others</vt:lpstr>
      <vt:lpstr>How to check for interactions?  Hard to remember interactions accurately  So know how to check swiftly</vt:lpstr>
      <vt:lpstr>How to check for interactions? (Medicines Complete) (1/2)</vt:lpstr>
      <vt:lpstr>How to check for interactions? (Medicines Complete) (2/2)</vt:lpstr>
      <vt:lpstr>How to check for interactions? (NICE)</vt:lpstr>
      <vt:lpstr>PowerPoint Presentation</vt:lpstr>
      <vt:lpstr>Appendix slides</vt:lpstr>
      <vt:lpstr>The effect of urinary  pH on the drug elimination</vt:lpstr>
      <vt:lpstr>Drugs acting within nephron</vt:lpstr>
      <vt:lpstr>Drugs that require dose-adjustments (Page 1/3)</vt:lpstr>
      <vt:lpstr>Drugs that require dose-adjustments (Page 2/3)</vt:lpstr>
      <vt:lpstr>Drugs that require dose-adjustments (Page 3/3)</vt:lpstr>
      <vt:lpstr>Dialysis</vt:lpstr>
      <vt:lpstr>Drug metabolising enzymes</vt:lpstr>
      <vt:lpstr>Enterohepatic circulation</vt:lpstr>
      <vt:lpstr>Drug-drug interactions - pharmacokinetics</vt:lpstr>
      <vt:lpstr>Drug-drug interactions - pharmacokinetics</vt:lpstr>
      <vt:lpstr>Inducers/inhibitors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Prescribing in risky patient groups: Renal failure, liver failure and drug-drug interactions</dc:title>
  <dc:creator>Fu Liang Ng</dc:creator>
  <cp:lastModifiedBy>Patricia McGettigan</cp:lastModifiedBy>
  <cp:revision>221</cp:revision>
  <dcterms:created xsi:type="dcterms:W3CDTF">2017-07-14T13:47:29Z</dcterms:created>
  <dcterms:modified xsi:type="dcterms:W3CDTF">2024-08-27T21:00:22Z</dcterms:modified>
</cp:coreProperties>
</file>