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58" r:id="rId6"/>
    <p:sldId id="265" r:id="rId7"/>
    <p:sldId id="267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5ABAB7-85A4-C606-3647-DF9861512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9467" y="3429000"/>
            <a:ext cx="6215606" cy="2103700"/>
          </a:xfrm>
        </p:spPr>
        <p:txBody>
          <a:bodyPr>
            <a:normAutofit/>
          </a:bodyPr>
          <a:lstStyle/>
          <a:p>
            <a:r>
              <a:rPr lang="en-GB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 (Corpo CS)"/>
              </a:rPr>
              <a:t>The right to a healthy environment between national and international courts:</a:t>
            </a:r>
            <a:br>
              <a:rPr lang="en-GB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 (Corpo CS)"/>
              </a:rPr>
            </a:br>
            <a:br>
              <a:rPr lang="en-GB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 (Corpo CS)"/>
              </a:rPr>
            </a:br>
            <a:r>
              <a:rPr lang="en-GB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 (Corpo CS)"/>
              </a:rPr>
              <a:t>Judicial complementarity?</a:t>
            </a:r>
            <a:r>
              <a:rPr lang="it-IT" sz="2800" dirty="0">
                <a:effectLst/>
                <a:latin typeface="Garamond" panose="02020404030301010803" pitchFamily="18" charset="0"/>
              </a:rPr>
              <a:t> </a:t>
            </a:r>
            <a:endParaRPr lang="en-GB" sz="2800" dirty="0">
              <a:latin typeface="Garamond" panose="02020404030301010803" pitchFamily="18" charset="0"/>
            </a:endParaRPr>
          </a:p>
        </p:txBody>
      </p:sp>
      <p:pic>
        <p:nvPicPr>
          <p:cNvPr id="5" name="Picture 2" descr="Identità e Logo di Ateneo | Università degli Studi di Palermo">
            <a:extLst>
              <a:ext uri="{FF2B5EF4-FFF2-40B4-BE49-F238E27FC236}">
                <a16:creationId xmlns:a16="http://schemas.microsoft.com/office/drawing/2014/main" id="{F2AA3856-AF6B-3854-66A4-47F5B4BDE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653" y="247684"/>
            <a:ext cx="2348939" cy="720994"/>
          </a:xfrm>
          <a:prstGeom prst="rect">
            <a:avLst/>
          </a:prstGeom>
          <a:noFill/>
        </p:spPr>
      </p:pic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EDE05366-0B79-27D4-65C6-498176B5676D}"/>
              </a:ext>
            </a:extLst>
          </p:cNvPr>
          <p:cNvCxnSpPr>
            <a:cxnSpLocks/>
          </p:cNvCxnSpPr>
          <p:nvPr/>
        </p:nvCxnSpPr>
        <p:spPr>
          <a:xfrm>
            <a:off x="10313044" y="247684"/>
            <a:ext cx="0" cy="7209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ottotitolo 11">
            <a:extLst>
              <a:ext uri="{FF2B5EF4-FFF2-40B4-BE49-F238E27FC236}">
                <a16:creationId xmlns:a16="http://schemas.microsoft.com/office/drawing/2014/main" id="{2F184DA7-E4B5-4901-5C7E-2717F9C69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3833" y="2708476"/>
            <a:ext cx="5746875" cy="39191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GB" cap="small" dirty="0" err="1">
                <a:latin typeface="Garamond" panose="02020404030301010803" pitchFamily="18" charset="0"/>
              </a:rPr>
              <a:t>Giorgia</a:t>
            </a:r>
            <a:r>
              <a:rPr lang="en-GB" cap="small" dirty="0">
                <a:latin typeface="Garamond" panose="02020404030301010803" pitchFamily="18" charset="0"/>
              </a:rPr>
              <a:t> Pane</a:t>
            </a:r>
            <a:r>
              <a:rPr lang="en-GB" dirty="0">
                <a:latin typeface="Garamond" panose="02020404030301010803" pitchFamily="18" charset="0"/>
              </a:rPr>
              <a:t>, University of Palermo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5E285BE-56BC-D149-FA97-7A1E1D58A5B2}"/>
              </a:ext>
            </a:extLst>
          </p:cNvPr>
          <p:cNvSpPr txBox="1"/>
          <p:nvPr/>
        </p:nvSpPr>
        <p:spPr>
          <a:xfrm>
            <a:off x="978107" y="608181"/>
            <a:ext cx="7222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Garamond" panose="02020404030301010803" pitchFamily="18" charset="0"/>
              </a:rPr>
              <a:t>PhD candidate in “Human Rights: evolution, protection, limits”, University of Palermo </a:t>
            </a:r>
          </a:p>
          <a:p>
            <a:r>
              <a:rPr lang="en-GB" dirty="0">
                <a:latin typeface="Garamond" panose="02020404030301010803" pitchFamily="18" charset="0"/>
              </a:rPr>
              <a:t>Visiting researcher at King’s College, London.</a:t>
            </a:r>
          </a:p>
          <a:p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2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7960" y="764389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91249C1-EE3F-D430-0276-2C4A03D21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767" y="808056"/>
            <a:ext cx="9141310" cy="1530542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dirty="0">
                <a:latin typeface="Garamond" panose="02020404030301010803" pitchFamily="18" charset="0"/>
              </a:rPr>
              <a:t>Premise</a:t>
            </a:r>
            <a:br>
              <a:rPr lang="en-GB" sz="4800" dirty="0">
                <a:latin typeface="Garamond" panose="02020404030301010803" pitchFamily="18" charset="0"/>
              </a:rPr>
            </a:br>
            <a:r>
              <a:rPr lang="en-GB" sz="4800" dirty="0">
                <a:latin typeface="Garamond" panose="02020404030301010803" pitchFamily="18" charset="0"/>
              </a:rPr>
              <a:t>	</a:t>
            </a:r>
            <a:r>
              <a:rPr lang="en-GB" sz="4800" i="1" dirty="0">
                <a:latin typeface="Garamond" panose="02020404030301010803" pitchFamily="18" charset="0"/>
              </a:rPr>
              <a:t>Where is the right to a healthy environment?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4258DF-4C63-438A-FD4A-09EEDBC1A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874" y="2662280"/>
            <a:ext cx="8207265" cy="3387664"/>
          </a:xfrm>
        </p:spPr>
        <p:txBody>
          <a:bodyPr anchor="t">
            <a:normAutofit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GA Resolution 76/300 + HRC Res 48/13</a:t>
            </a:r>
          </a:p>
          <a:p>
            <a:r>
              <a:rPr lang="en-GB" sz="2400" dirty="0">
                <a:latin typeface="Garamond" panose="02020404030301010803" pitchFamily="18" charset="0"/>
              </a:rPr>
              <a:t>National constitutions</a:t>
            </a:r>
          </a:p>
          <a:p>
            <a:r>
              <a:rPr lang="en-GB" sz="2400" dirty="0">
                <a:latin typeface="Garamond" panose="02020404030301010803" pitchFamily="18" charset="0"/>
              </a:rPr>
              <a:t>African Charter on Human and Peoples’ Rights + American Convention on Human Rights</a:t>
            </a:r>
          </a:p>
          <a:p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8C54CE-CC6C-399B-A90C-06EB7DADB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AC8860-D9F5-A41D-C676-89F2EAEC5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2EEDF5-7B97-A4B9-8DFE-7DC2AFA8F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E2EDFE-C949-3570-8E59-C449491F1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BC5FF5A-8BA0-C953-0554-EB7D1060F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D3D0054-28B4-9F9B-9BF9-A9B2D3C2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9CDC97A-E397-7572-C0BD-3267AB8B2E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7960" y="764389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C2894FF-356E-6A54-891C-5EEDD3B4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767" y="482692"/>
            <a:ext cx="9141310" cy="1530542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latin typeface="Garamond" panose="02020404030301010803" pitchFamily="18" charset="0"/>
              </a:rPr>
              <a:t>Premise</a:t>
            </a:r>
            <a:br>
              <a:rPr lang="en-GB" sz="4800" dirty="0">
                <a:latin typeface="Garamond" panose="02020404030301010803" pitchFamily="18" charset="0"/>
              </a:rPr>
            </a:br>
            <a:r>
              <a:rPr lang="en-GB" sz="4800" dirty="0">
                <a:latin typeface="Garamond" panose="02020404030301010803" pitchFamily="18" charset="0"/>
              </a:rPr>
              <a:t>	</a:t>
            </a:r>
            <a:r>
              <a:rPr lang="en-GB" sz="4800" i="1" dirty="0">
                <a:latin typeface="Garamond" panose="02020404030301010803" pitchFamily="18" charset="0"/>
              </a:rPr>
              <a:t>Theoretical framework of the lecture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242100-3344-D8D2-6184-6B9AE7B27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7960" y="2142908"/>
            <a:ext cx="9360204" cy="4232400"/>
          </a:xfrm>
        </p:spPr>
        <p:txBody>
          <a:bodyPr anchor="t">
            <a:normAutofit lnSpcReduction="10000"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Principle 1, Stockholm Declaration</a:t>
            </a:r>
          </a:p>
          <a:p>
            <a:pPr lvl="1"/>
            <a:r>
              <a:rPr lang="en-GB" dirty="0">
                <a:latin typeface="Garamond" panose="02020404030301010803" pitchFamily="18" charset="0"/>
              </a:rPr>
              <a:t>«Man has the fundamental right to freedom, equality and adequate conditions of life, in an environment of a quality that permits a life of dignity and well-being, and he bears a solemn responsibility to protect and improve the environment for present  and future generations.»</a:t>
            </a:r>
            <a:endParaRPr lang="en-GB" sz="2200" dirty="0">
              <a:latin typeface="Garamond" panose="02020404030301010803" pitchFamily="18" charset="0"/>
            </a:endParaRPr>
          </a:p>
          <a:p>
            <a:r>
              <a:rPr lang="en-GB" dirty="0">
                <a:latin typeface="Garamond" panose="02020404030301010803" pitchFamily="18" charset="0"/>
              </a:rPr>
              <a:t>Preamble, Paris Agreement</a:t>
            </a:r>
          </a:p>
          <a:p>
            <a:pPr lvl="1"/>
            <a:r>
              <a:rPr lang="en-GB" dirty="0">
                <a:latin typeface="Garamond" panose="02020404030301010803" pitchFamily="18" charset="0"/>
              </a:rPr>
              <a:t>«[…] Acknowledging that climate change is a common concern of humankind […]»</a:t>
            </a:r>
          </a:p>
          <a:p>
            <a:endParaRPr lang="en-GB" dirty="0">
              <a:latin typeface="Garamond" panose="02020404030301010803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dirty="0">
                <a:latin typeface="Garamond" panose="02020404030301010803" pitchFamily="18" charset="0"/>
              </a:rPr>
              <a:t>Collectiveness</a:t>
            </a:r>
          </a:p>
          <a:p>
            <a:pPr>
              <a:buFont typeface="Wingdings" pitchFamily="2" charset="2"/>
              <a:buChar char="Ø"/>
            </a:pPr>
            <a:r>
              <a:rPr lang="en-GB" dirty="0">
                <a:latin typeface="Garamond" panose="02020404030301010803" pitchFamily="18" charset="0"/>
              </a:rPr>
              <a:t>Intergenerational equity</a:t>
            </a:r>
          </a:p>
        </p:txBody>
      </p:sp>
      <p:sp>
        <p:nvSpPr>
          <p:cNvPr id="4" name="Freccia destra 3">
            <a:extLst>
              <a:ext uri="{FF2B5EF4-FFF2-40B4-BE49-F238E27FC236}">
                <a16:creationId xmlns:a16="http://schemas.microsoft.com/office/drawing/2014/main" id="{16122091-C433-54E4-FEFA-A96D173CCB1E}"/>
              </a:ext>
            </a:extLst>
          </p:cNvPr>
          <p:cNvSpPr/>
          <p:nvPr/>
        </p:nvSpPr>
        <p:spPr>
          <a:xfrm>
            <a:off x="5122480" y="5569131"/>
            <a:ext cx="1736202" cy="3819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26C504C-4DE2-CDC0-2355-407D1CAB5152}"/>
              </a:ext>
            </a:extLst>
          </p:cNvPr>
          <p:cNvSpPr txBox="1"/>
          <p:nvPr/>
        </p:nvSpPr>
        <p:spPr>
          <a:xfrm>
            <a:off x="7442523" y="5498504"/>
            <a:ext cx="425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Garamond" panose="02020404030301010803" pitchFamily="18" charset="0"/>
              </a:rPr>
              <a:t>Focus on climate litigation</a:t>
            </a:r>
          </a:p>
        </p:txBody>
      </p:sp>
    </p:spTree>
    <p:extLst>
      <p:ext uri="{BB962C8B-B14F-4D97-AF65-F5344CB8AC3E}">
        <p14:creationId xmlns:p14="http://schemas.microsoft.com/office/powerpoint/2010/main" val="384805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5F4596-2D50-8A1C-DF60-F6965E2D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Garamond" panose="02020404030301010803" pitchFamily="18" charset="0"/>
              </a:rPr>
              <a:t>Structure of the lecture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85A0CB-D841-9496-9F7E-B553CDB07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Garamond" panose="02020404030301010803" pitchFamily="18" charset="0"/>
              </a:rPr>
              <a:t>Obstacles before UN treaty bodies</a:t>
            </a:r>
          </a:p>
          <a:p>
            <a:r>
              <a:rPr lang="en-GB" sz="2400" dirty="0">
                <a:latin typeface="Garamond" panose="02020404030301010803" pitchFamily="18" charset="0"/>
              </a:rPr>
              <a:t>The inconsistent approach of HR regional courts</a:t>
            </a:r>
          </a:p>
          <a:p>
            <a:r>
              <a:rPr lang="en-GB" sz="2400" dirty="0">
                <a:latin typeface="Garamond" panose="02020404030301010803" pitchFamily="18" charset="0"/>
              </a:rPr>
              <a:t>A political question or a question for politics? Judicial dialogue and complementarity at the domestic level</a:t>
            </a:r>
          </a:p>
        </p:txBody>
      </p:sp>
    </p:spTree>
    <p:extLst>
      <p:ext uri="{BB962C8B-B14F-4D97-AF65-F5344CB8AC3E}">
        <p14:creationId xmlns:p14="http://schemas.microsoft.com/office/powerpoint/2010/main" val="316906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FAD17B9-9E6C-4DD1-9728-97B5E5FCCA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7AC3F90-A588-42FF-B41D-062A8D91B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ropped image of a person touching a plant">
            <a:extLst>
              <a:ext uri="{FF2B5EF4-FFF2-40B4-BE49-F238E27FC236}">
                <a16:creationId xmlns:a16="http://schemas.microsoft.com/office/drawing/2014/main" id="{937939A4-C3AD-495A-F648-C02DC41F57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</a:blip>
          <a:srcRect t="5089" r="-1" b="10638"/>
          <a:stretch/>
        </p:blipFill>
        <p:spPr>
          <a:xfrm>
            <a:off x="153" y="10"/>
            <a:ext cx="12191695" cy="68579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5AB904-4FB7-4A0D-B43E-03ACF05E1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FC6B6C3-D6F5-14EA-0A2F-D031EB21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564" y="584635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Garamond" panose="02020404030301010803" pitchFamily="18" charset="0"/>
              </a:rPr>
              <a:t>I. Obstacles before UN treaty bodies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AADF25-43E9-4DE0-AD82-4F6052319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2D515-EF3C-4E4E-8BC1-192B21E92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CBF703-8FBD-AAA6-4EF7-C3F018CFC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478" y="1632030"/>
            <a:ext cx="9734309" cy="4417914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Garamond" panose="02020404030301010803" pitchFamily="18" charset="0"/>
              </a:rPr>
              <a:t>Procedural obstacles</a:t>
            </a:r>
          </a:p>
          <a:p>
            <a:pPr lvl="1"/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Committee on the Rights of the Child, </a:t>
            </a:r>
            <a:r>
              <a:rPr lang="en-GB" i="1" dirty="0" err="1">
                <a:latin typeface="Garamond" panose="02020404030301010803" pitchFamily="18" charset="0"/>
                <a:sym typeface="Wingdings" pitchFamily="2" charset="2"/>
              </a:rPr>
              <a:t>Sacchi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 et al v. Argentina et al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, 2021</a:t>
            </a:r>
          </a:p>
          <a:p>
            <a:pPr lvl="1"/>
            <a:endParaRPr lang="en-GB" dirty="0">
              <a:latin typeface="Garamond" panose="02020404030301010803" pitchFamily="18" charset="0"/>
              <a:sym typeface="Wingdings" pitchFamily="2" charset="2"/>
            </a:endParaRPr>
          </a:p>
          <a:p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Substantial obstacles</a:t>
            </a:r>
          </a:p>
          <a:p>
            <a:pPr lvl="1"/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Human Rights Committee, </a:t>
            </a:r>
            <a:r>
              <a:rPr lang="en-GB" i="1" dirty="0" err="1">
                <a:latin typeface="Garamond" panose="02020404030301010803" pitchFamily="18" charset="0"/>
                <a:sym typeface="Wingdings" pitchFamily="2" charset="2"/>
              </a:rPr>
              <a:t>Teitiota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 v. New Zealand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, 2016</a:t>
            </a:r>
          </a:p>
          <a:p>
            <a:pPr lvl="1"/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Human Rights Committee, 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Billy and others v. Australia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, 2022</a:t>
            </a:r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7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03373B-BB0D-96FA-211A-4C92458E0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A60A86-6106-7870-0782-DE7D220E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81C662-19CD-C6F7-71EB-ACBB3C405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ropped image of a person touching a plant">
            <a:extLst>
              <a:ext uri="{FF2B5EF4-FFF2-40B4-BE49-F238E27FC236}">
                <a16:creationId xmlns:a16="http://schemas.microsoft.com/office/drawing/2014/main" id="{BF8EBA15-2959-509A-B6FA-B97D0D34D9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</a:blip>
          <a:srcRect t="5089" r="-1" b="10638"/>
          <a:stretch/>
        </p:blipFill>
        <p:spPr>
          <a:xfrm>
            <a:off x="153" y="10"/>
            <a:ext cx="12191695" cy="68579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149C08-653D-5F1C-DAAF-834754195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3C62A53-51EE-605F-5F5B-55CADDE95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564" y="669159"/>
            <a:ext cx="9111729" cy="1077229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Garamond" panose="02020404030301010803" pitchFamily="18" charset="0"/>
              </a:rPr>
              <a:t>II. The inconsistent approach of HR regional courts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7591AC-2F59-6EF1-DEF6-B42D45F5B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DA4C4F-D92E-5A4A-90E7-20CCC3F86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E6C4CF-47F3-F0BC-CEAB-E0998FDA1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478" y="1632030"/>
            <a:ext cx="9734309" cy="4417914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Garamond" panose="02020404030301010803" pitchFamily="18" charset="0"/>
              </a:rPr>
              <a:t>European Court of Human Rights</a:t>
            </a:r>
          </a:p>
          <a:p>
            <a:pPr lvl="1"/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Article 2 (right to life) + Article 8 (right to private and family life)</a:t>
            </a:r>
          </a:p>
          <a:p>
            <a:pPr lvl="1"/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Climate cases before the GC: 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Duarte Agostinho;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GB" i="1" dirty="0" err="1">
                <a:latin typeface="Garamond" panose="02020404030301010803" pitchFamily="18" charset="0"/>
                <a:sym typeface="Wingdings" pitchFamily="2" charset="2"/>
              </a:rPr>
              <a:t>KlimaSeniorinnen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;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GB" i="1" dirty="0" err="1">
                <a:latin typeface="Garamond" panose="02020404030301010803" pitchFamily="18" charset="0"/>
                <a:sym typeface="Wingdings" pitchFamily="2" charset="2"/>
              </a:rPr>
              <a:t>Carême</a:t>
            </a:r>
            <a:endParaRPr lang="en-GB" i="1" dirty="0">
              <a:latin typeface="Garamond" panose="02020404030301010803" pitchFamily="18" charset="0"/>
              <a:sym typeface="Wingdings" pitchFamily="2" charset="2"/>
            </a:endParaRPr>
          </a:p>
          <a:p>
            <a:pPr lvl="1"/>
            <a:endParaRPr lang="en-GB" dirty="0">
              <a:latin typeface="Garamond" panose="02020404030301010803" pitchFamily="18" charset="0"/>
              <a:sym typeface="Wingdings" pitchFamily="2" charset="2"/>
            </a:endParaRPr>
          </a:p>
          <a:p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Inter-American Court of Human Rights</a:t>
            </a:r>
          </a:p>
          <a:p>
            <a:pPr lvl="1"/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Article 26 (right to progressive development) + Article 11 Protocol of San Salvador (R2HE)</a:t>
            </a:r>
          </a:p>
          <a:p>
            <a:pPr lvl="1"/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Advisory Opinion on Environment and Human Rights;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GB" i="1" dirty="0" err="1">
                <a:latin typeface="Garamond" panose="02020404030301010803" pitchFamily="18" charset="0"/>
                <a:sym typeface="Wingdings" pitchFamily="2" charset="2"/>
              </a:rPr>
              <a:t>Lhaka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GB" i="1" dirty="0" err="1">
                <a:latin typeface="Garamond" panose="02020404030301010803" pitchFamily="18" charset="0"/>
                <a:sym typeface="Wingdings" pitchFamily="2" charset="2"/>
              </a:rPr>
              <a:t>Honhat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case</a:t>
            </a:r>
            <a:endParaRPr lang="en-GB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3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69FCD8-C856-5816-E092-0D38B55282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853953-3A29-8CE7-2487-54FB1B593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C229932-834D-3DB8-17D1-FE6EB7AA8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ropped image of a person touching a plant">
            <a:extLst>
              <a:ext uri="{FF2B5EF4-FFF2-40B4-BE49-F238E27FC236}">
                <a16:creationId xmlns:a16="http://schemas.microsoft.com/office/drawing/2014/main" id="{7B713C80-CDC1-4939-A5EE-AE1073B4B8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</a:blip>
          <a:srcRect t="5089" r="-1" b="10638"/>
          <a:stretch/>
        </p:blipFill>
        <p:spPr>
          <a:xfrm>
            <a:off x="153" y="10"/>
            <a:ext cx="12191695" cy="68579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E5000D6-7769-F09B-E324-AAD80069D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27CE0C6-F02F-5DD9-E80D-203AF006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891" y="554796"/>
            <a:ext cx="9111729" cy="1077229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latin typeface="Garamond" panose="02020404030301010803" pitchFamily="18" charset="0"/>
              </a:rPr>
              <a:t>III. A political question or a question for politics? Judicial dialogue and complementarity at the domestic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952D80-9029-8F3D-29DB-272C4BC6E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EC42BA-C990-F7EE-4354-76A5BD6C9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909958-336B-9332-31CE-0FD364F61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478" y="1632030"/>
            <a:ext cx="9734309" cy="4417914"/>
          </a:xfrm>
        </p:spPr>
        <p:txBody>
          <a:bodyPr>
            <a:normAutofit/>
          </a:bodyPr>
          <a:lstStyle/>
          <a:p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The role of national courts</a:t>
            </a:r>
          </a:p>
          <a:p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Climate cases before national courts – focus on Europe</a:t>
            </a:r>
          </a:p>
          <a:p>
            <a:pPr lvl="1"/>
            <a:r>
              <a:rPr lang="en-GB" i="1" dirty="0" err="1">
                <a:latin typeface="Garamond" panose="02020404030301010803" pitchFamily="18" charset="0"/>
                <a:sym typeface="Wingdings" pitchFamily="2" charset="2"/>
              </a:rPr>
              <a:t>Urgenda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 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(2019); </a:t>
            </a:r>
            <a:r>
              <a:rPr lang="en-GB" i="1" dirty="0">
                <a:latin typeface="Garamond" panose="02020404030301010803" pitchFamily="18" charset="0"/>
                <a:sym typeface="Wingdings" pitchFamily="2" charset="2"/>
              </a:rPr>
              <a:t>Neubauer </a:t>
            </a: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(2021); </a:t>
            </a:r>
            <a:r>
              <a:rPr lang="en-GB" i="1" dirty="0">
                <a:latin typeface="Garamond" panose="02020404030301010803" pitchFamily="18" charset="0"/>
              </a:rPr>
              <a:t>VZW </a:t>
            </a:r>
            <a:r>
              <a:rPr lang="en-GB" i="1" dirty="0" err="1">
                <a:latin typeface="Garamond" panose="02020404030301010803" pitchFamily="18" charset="0"/>
              </a:rPr>
              <a:t>Klimaatzaak</a:t>
            </a:r>
            <a:r>
              <a:rPr lang="en-GB" i="1" dirty="0">
                <a:latin typeface="Garamond" panose="02020404030301010803" pitchFamily="18" charset="0"/>
              </a:rPr>
              <a:t> v. Kingdom of Belgium &amp; Others </a:t>
            </a:r>
            <a:r>
              <a:rPr lang="en-GB" dirty="0">
                <a:latin typeface="Garamond" panose="02020404030301010803" pitchFamily="18" charset="0"/>
              </a:rPr>
              <a:t>(2021); </a:t>
            </a:r>
            <a:r>
              <a:rPr lang="en-GB" i="1" dirty="0" err="1">
                <a:latin typeface="Garamond" panose="02020404030301010803" pitchFamily="18" charset="0"/>
              </a:rPr>
              <a:t>Klimatická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i="1" dirty="0" err="1">
                <a:latin typeface="Garamond" panose="02020404030301010803" pitchFamily="18" charset="0"/>
              </a:rPr>
              <a:t>žaloba</a:t>
            </a:r>
            <a:r>
              <a:rPr lang="en-GB" i="1" dirty="0">
                <a:latin typeface="Garamond" panose="02020404030301010803" pitchFamily="18" charset="0"/>
              </a:rPr>
              <a:t> ČR v. Czech Republic </a:t>
            </a:r>
            <a:r>
              <a:rPr lang="en-GB" dirty="0">
                <a:latin typeface="Garamond" panose="02020404030301010803" pitchFamily="18" charset="0"/>
              </a:rPr>
              <a:t>(2022); </a:t>
            </a:r>
            <a:r>
              <a:rPr lang="en-GB" i="1" dirty="0" err="1">
                <a:latin typeface="Garamond" panose="02020404030301010803" pitchFamily="18" charset="0"/>
              </a:rPr>
              <a:t>Giudizio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i="1" dirty="0" err="1">
                <a:latin typeface="Garamond" panose="02020404030301010803" pitchFamily="18" charset="0"/>
              </a:rPr>
              <a:t>Universale</a:t>
            </a:r>
            <a:r>
              <a:rPr lang="en-GB" i="1" dirty="0">
                <a:latin typeface="Garamond" panose="02020404030301010803" pitchFamily="18" charset="0"/>
              </a:rPr>
              <a:t> </a:t>
            </a:r>
            <a:r>
              <a:rPr lang="en-GB" dirty="0">
                <a:latin typeface="Garamond" panose="02020404030301010803" pitchFamily="18" charset="0"/>
              </a:rPr>
              <a:t>(pending in Italy, launched in 2021)…</a:t>
            </a:r>
            <a:endParaRPr lang="en-GB" i="1" dirty="0">
              <a:latin typeface="Garamond" panose="02020404030301010803" pitchFamily="18" charset="0"/>
              <a:sym typeface="Wingdings" pitchFamily="2" charset="2"/>
            </a:endParaRPr>
          </a:p>
          <a:p>
            <a:pPr lvl="1"/>
            <a:endParaRPr lang="en-GB" dirty="0">
              <a:latin typeface="Garamond" panose="02020404030301010803" pitchFamily="18" charset="0"/>
              <a:sym typeface="Wingdings" pitchFamily="2" charset="2"/>
            </a:endParaRPr>
          </a:p>
          <a:p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Architecture of complementarity</a:t>
            </a:r>
            <a:endParaRPr lang="en-GB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8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43BBAF34-367D-4E18-A62E-4602BD908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2" y="-2718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A4CF08-858A-49E4-B707-4E7585D11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6938E62-910D-4D69-AA09-567AAAC37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74E54C6-D084-4BC8-B3F9-8B9EC22A6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5" y="0"/>
            <a:ext cx="65268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3C34DBC-1B9D-B263-317E-F15A0672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032" y="812489"/>
            <a:ext cx="4986954" cy="1077229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Garamond" panose="02020404030301010803" pitchFamily="18" charset="0"/>
              </a:rPr>
              <a:t>Partial conclusions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AECD27-9030-5226-F4CC-C22F8C8E6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822" y="2285517"/>
            <a:ext cx="5795374" cy="282422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Collectiveness and intergenerational equity</a:t>
            </a:r>
          </a:p>
          <a:p>
            <a:pPr>
              <a:lnSpc>
                <a:spcPct val="110000"/>
              </a:lnSpc>
            </a:pP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Role of courts</a:t>
            </a:r>
          </a:p>
          <a:p>
            <a:pPr>
              <a:lnSpc>
                <a:spcPct val="110000"/>
              </a:lnSpc>
            </a:pPr>
            <a:r>
              <a:rPr lang="en-GB" dirty="0">
                <a:latin typeface="Garamond" panose="02020404030301010803" pitchFamily="18" charset="0"/>
                <a:sym typeface="Wingdings" pitchFamily="2" charset="2"/>
              </a:rPr>
              <a:t>Complementarity in the infrastructure of human rights</a:t>
            </a:r>
            <a:endParaRPr lang="en-GB" sz="1600" dirty="0">
              <a:latin typeface="Garamond" panose="02020404030301010803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77713DB-A0B1-4507-9991-B6DCAE436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3970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4" descr="Plant growing in a concrete crack">
            <a:extLst>
              <a:ext uri="{FF2B5EF4-FFF2-40B4-BE49-F238E27FC236}">
                <a16:creationId xmlns:a16="http://schemas.microsoft.com/office/drawing/2014/main" id="{92175144-5EC3-8283-C16B-72BCD520BC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120" r="36551" b="-2"/>
          <a:stretch/>
        </p:blipFill>
        <p:spPr>
          <a:xfrm>
            <a:off x="7034844" y="227"/>
            <a:ext cx="5156852" cy="68580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9A96FF2-ACD7-48C4-BCE1-FC7F42108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72" y="0"/>
            <a:ext cx="46496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60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1507</TotalTime>
  <Words>427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Garamond</vt:lpstr>
      <vt:lpstr>MS Shell Dlg 2</vt:lpstr>
      <vt:lpstr>Times New Roman</vt:lpstr>
      <vt:lpstr>Wingdings</vt:lpstr>
      <vt:lpstr>Wingdings 3</vt:lpstr>
      <vt:lpstr>Madison</vt:lpstr>
      <vt:lpstr>The right to a healthy environment between national and international courts:  Judicial complementarity? </vt:lpstr>
      <vt:lpstr>Premise  Where is the right to a healthy environment?</vt:lpstr>
      <vt:lpstr>Premise  Theoretical framework of the lecture</vt:lpstr>
      <vt:lpstr>Structure of the lecture</vt:lpstr>
      <vt:lpstr>I. Obstacles before UN treaty bodies</vt:lpstr>
      <vt:lpstr>II. The inconsistent approach of HR regional courts</vt:lpstr>
      <vt:lpstr>III. A political question or a question for politics? Judicial dialogue and complementarity at the domestic level</vt:lpstr>
      <vt:lpstr>Partial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Justiciability of the collective right to a healthy environment: between the protection of the environment and international human rights law </dc:title>
  <dc:creator>Giorgia Pane</dc:creator>
  <cp:lastModifiedBy>Giorgia Pane</cp:lastModifiedBy>
  <cp:revision>39</cp:revision>
  <dcterms:created xsi:type="dcterms:W3CDTF">2023-07-19T08:35:47Z</dcterms:created>
  <dcterms:modified xsi:type="dcterms:W3CDTF">2024-03-10T17:27:02Z</dcterms:modified>
</cp:coreProperties>
</file>