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7" r:id="rId3"/>
    <p:sldMasterId id="2147483685" r:id="rId4"/>
    <p:sldMasterId id="2147483697" r:id="rId5"/>
    <p:sldMasterId id="2147483711" r:id="rId6"/>
  </p:sldMasterIdLst>
  <p:notesMasterIdLst>
    <p:notesMasterId r:id="rId41"/>
  </p:notesMasterIdLst>
  <p:handoutMasterIdLst>
    <p:handoutMasterId r:id="rId42"/>
  </p:handoutMasterIdLst>
  <p:sldIdLst>
    <p:sldId id="256" r:id="rId7"/>
    <p:sldId id="262" r:id="rId8"/>
    <p:sldId id="284" r:id="rId9"/>
    <p:sldId id="260" r:id="rId10"/>
    <p:sldId id="259" r:id="rId11"/>
    <p:sldId id="277" r:id="rId12"/>
    <p:sldId id="273" r:id="rId13"/>
    <p:sldId id="274" r:id="rId14"/>
    <p:sldId id="258" r:id="rId15"/>
    <p:sldId id="286" r:id="rId16"/>
    <p:sldId id="264" r:id="rId17"/>
    <p:sldId id="265" r:id="rId18"/>
    <p:sldId id="280" r:id="rId19"/>
    <p:sldId id="283" r:id="rId20"/>
    <p:sldId id="267" r:id="rId21"/>
    <p:sldId id="268" r:id="rId22"/>
    <p:sldId id="270" r:id="rId23"/>
    <p:sldId id="278" r:id="rId24"/>
    <p:sldId id="285" r:id="rId25"/>
    <p:sldId id="290" r:id="rId26"/>
    <p:sldId id="291" r:id="rId27"/>
    <p:sldId id="1464" r:id="rId28"/>
    <p:sldId id="289" r:id="rId29"/>
    <p:sldId id="1456" r:id="rId30"/>
    <p:sldId id="1457" r:id="rId31"/>
    <p:sldId id="1462" r:id="rId32"/>
    <p:sldId id="316" r:id="rId33"/>
    <p:sldId id="1463" r:id="rId34"/>
    <p:sldId id="1460" r:id="rId35"/>
    <p:sldId id="352" r:id="rId36"/>
    <p:sldId id="1461" r:id="rId37"/>
    <p:sldId id="261" r:id="rId38"/>
    <p:sldId id="275" r:id="rId39"/>
    <p:sldId id="28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09C5A6-FA03-8EA0-B851-69F423FBD4B1}" name="Catherine DeLacy" initials="CD" userId="S::delacyc@staff.londonmet.ac.uk::2b284e6a-83dd-4047-bf8a-57a3749a221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06407-1228-4F85-803D-6BF1D50276C2}" v="45" dt="2023-12-03T08:59:09.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3"/>
  </p:normalViewPr>
  <p:slideViewPr>
    <p:cSldViewPr snapToGrid="0" snapToObjects="1">
      <p:cViewPr varScale="1">
        <p:scale>
          <a:sx n="56" d="100"/>
          <a:sy n="56" d="100"/>
        </p:scale>
        <p:origin x="792"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2D90C-D5AD-42EB-B369-DDD55ADB5A99}"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720807D4-1759-447F-A806-294436E880DA}">
      <dgm:prSet custT="1"/>
      <dgm:spPr>
        <a:xfrm>
          <a:off x="6315" y="1099016"/>
          <a:ext cx="1974242" cy="2031803"/>
        </a:xfrm>
        <a:prstGeom prst="rect">
          <a:avLst/>
        </a:prstGeom>
        <a:solidFill>
          <a:srgbClr val="ED7D31">
            <a:hueOff val="0"/>
            <a:satOff val="0"/>
            <a:lumOff val="0"/>
            <a:alphaOff val="0"/>
          </a:srgbClr>
        </a:solidFill>
        <a:ln w="12700" cap="flat" cmpd="sng" algn="ctr">
          <a:solidFill>
            <a:srgbClr val="ED7D31">
              <a:hueOff val="0"/>
              <a:satOff val="0"/>
              <a:lumOff val="0"/>
              <a:alphaOff val="0"/>
            </a:srgbClr>
          </a:solidFill>
          <a:prstDash val="solid"/>
          <a:miter lim="800000"/>
        </a:ln>
        <a:effectLst/>
      </dgm:spPr>
      <dgm:t>
        <a:bodyPr/>
        <a:lstStyle/>
        <a:p>
          <a:pPr>
            <a:buNone/>
          </a:pPr>
          <a:r>
            <a:rPr lang="en-GB" sz="1200" b="1" dirty="0">
              <a:solidFill>
                <a:sysClr val="window" lastClr="FFFFFF"/>
              </a:solidFill>
              <a:latin typeface="Calibri" panose="020F0502020204030204"/>
              <a:ea typeface="+mn-ea"/>
              <a:cs typeface="+mn-cs"/>
            </a:rPr>
            <a:t>Embed a research culture where impact, enterprise, innovation, and engagement are an innate part of all research activity</a:t>
          </a:r>
          <a:endParaRPr lang="en-US" sz="1200" dirty="0">
            <a:solidFill>
              <a:sysClr val="window" lastClr="FFFFFF"/>
            </a:solidFill>
            <a:latin typeface="Calibri" panose="020F0502020204030204"/>
            <a:ea typeface="+mn-ea"/>
            <a:cs typeface="+mn-cs"/>
          </a:endParaRPr>
        </a:p>
      </dgm:t>
    </dgm:pt>
    <dgm:pt modelId="{412D9AB5-24BF-4186-B59A-38A08E7EB363}" type="parTrans" cxnId="{7EA8ABDF-A2C6-43E8-91A8-775F36B73760}">
      <dgm:prSet/>
      <dgm:spPr/>
      <dgm:t>
        <a:bodyPr/>
        <a:lstStyle/>
        <a:p>
          <a:endParaRPr lang="en-US"/>
        </a:p>
      </dgm:t>
    </dgm:pt>
    <dgm:pt modelId="{7AEF2F9A-EFAE-4519-9DB7-BE4EAD4F117C}" type="sibTrans" cxnId="{7EA8ABDF-A2C6-43E8-91A8-775F36B73760}">
      <dgm:prSet phldrT="01" phldr="0"/>
      <dgm:spPr>
        <a:xfrm>
          <a:off x="6315" y="930372"/>
          <a:ext cx="1974242" cy="947636"/>
        </a:xfrm>
        <a:prstGeom prst="rect">
          <a:avLst/>
        </a:prstGeom>
        <a:noFill/>
        <a:ln w="12700" cap="flat" cmpd="sng" algn="ctr">
          <a:noFill/>
          <a:prstDash val="solid"/>
          <a:miter lim="800000"/>
        </a:ln>
        <a:effectLst/>
        <a:sp3d/>
      </dgm:spPr>
      <dgm:t>
        <a:bodyPr/>
        <a:lstStyle/>
        <a:p>
          <a:pPr>
            <a:buNone/>
          </a:pPr>
          <a:r>
            <a:rPr lang="en-US">
              <a:solidFill>
                <a:sysClr val="window" lastClr="FFFFFF"/>
              </a:solidFill>
              <a:latin typeface="Calibri" panose="020F0502020204030204"/>
              <a:ea typeface="+mn-ea"/>
              <a:cs typeface="+mn-cs"/>
            </a:rPr>
            <a:t>01</a:t>
          </a:r>
          <a:endParaRPr lang="en-US" dirty="0">
            <a:solidFill>
              <a:sysClr val="window" lastClr="FFFFFF"/>
            </a:solidFill>
            <a:latin typeface="Calibri" panose="020F0502020204030204"/>
            <a:ea typeface="+mn-ea"/>
            <a:cs typeface="+mn-cs"/>
          </a:endParaRPr>
        </a:p>
      </dgm:t>
    </dgm:pt>
    <dgm:pt modelId="{9782C5E5-75BD-4F8E-AABD-89AB5744D563}">
      <dgm:prSet custT="1"/>
      <dgm:spPr>
        <a:xfrm>
          <a:off x="2138497" y="1099016"/>
          <a:ext cx="1974242" cy="2031803"/>
        </a:xfrm>
        <a:prstGeom prst="rect">
          <a:avLst/>
        </a:prstGeom>
        <a:solidFill>
          <a:srgbClr val="ED7D31">
            <a:hueOff val="-363841"/>
            <a:satOff val="-20982"/>
            <a:lumOff val="2157"/>
            <a:alphaOff val="0"/>
          </a:srgbClr>
        </a:solidFill>
        <a:ln w="12700" cap="flat" cmpd="sng" algn="ctr">
          <a:solidFill>
            <a:srgbClr val="ED7D31">
              <a:hueOff val="-363841"/>
              <a:satOff val="-20982"/>
              <a:lumOff val="2157"/>
              <a:alphaOff val="0"/>
            </a:srgbClr>
          </a:solidFill>
          <a:prstDash val="solid"/>
          <a:miter lim="800000"/>
        </a:ln>
        <a:effectLst/>
      </dgm:spPr>
      <dgm:t>
        <a:bodyPr/>
        <a:lstStyle/>
        <a:p>
          <a:pPr>
            <a:buNone/>
          </a:pPr>
          <a:r>
            <a:rPr lang="en-GB" sz="1200" b="1" dirty="0">
              <a:solidFill>
                <a:sysClr val="window" lastClr="FFFFFF"/>
              </a:solidFill>
              <a:latin typeface="Calibri" panose="020F0502020204030204"/>
              <a:ea typeface="+mn-ea"/>
              <a:cs typeface="+mn-cs"/>
            </a:rPr>
            <a:t>Support innovation, development, and entrepreneurship to deliver impact to address global, national, and local challenges.</a:t>
          </a:r>
          <a:endParaRPr lang="en-US" sz="1200" dirty="0">
            <a:solidFill>
              <a:sysClr val="window" lastClr="FFFFFF"/>
            </a:solidFill>
            <a:latin typeface="Calibri" panose="020F0502020204030204"/>
            <a:ea typeface="+mn-ea"/>
            <a:cs typeface="+mn-cs"/>
          </a:endParaRPr>
        </a:p>
      </dgm:t>
    </dgm:pt>
    <dgm:pt modelId="{99F1DF36-0A6A-479B-961A-B92A8BC8E85D}" type="parTrans" cxnId="{131B16A5-F930-4527-9192-8250B566EDD5}">
      <dgm:prSet/>
      <dgm:spPr/>
      <dgm:t>
        <a:bodyPr/>
        <a:lstStyle/>
        <a:p>
          <a:endParaRPr lang="en-US"/>
        </a:p>
      </dgm:t>
    </dgm:pt>
    <dgm:pt modelId="{CE0C5CAB-05E0-4C86-887B-F16AAAA89812}" type="sibTrans" cxnId="{131B16A5-F930-4527-9192-8250B566EDD5}">
      <dgm:prSet phldrT="02" phldr="0"/>
      <dgm:spPr>
        <a:xfrm>
          <a:off x="2138497" y="930372"/>
          <a:ext cx="1974242" cy="947636"/>
        </a:xfrm>
        <a:prstGeom prst="rect">
          <a:avLst/>
        </a:prstGeom>
        <a:noFill/>
        <a:ln w="12700" cap="flat" cmpd="sng" algn="ctr">
          <a:noFill/>
          <a:prstDash val="solid"/>
          <a:miter lim="800000"/>
        </a:ln>
        <a:effectLst/>
        <a:sp3d/>
      </dgm:spPr>
      <dgm:t>
        <a:bodyPr/>
        <a:lstStyle/>
        <a:p>
          <a:pPr>
            <a:buNone/>
          </a:pPr>
          <a:r>
            <a:rPr lang="en-US">
              <a:solidFill>
                <a:sysClr val="window" lastClr="FFFFFF"/>
              </a:solidFill>
              <a:latin typeface="Calibri" panose="020F0502020204030204"/>
              <a:ea typeface="+mn-ea"/>
              <a:cs typeface="+mn-cs"/>
            </a:rPr>
            <a:t>02</a:t>
          </a:r>
        </a:p>
      </dgm:t>
    </dgm:pt>
    <dgm:pt modelId="{6ECBD9A3-C4A0-498B-A96D-1D548DA42DD5}">
      <dgm:prSet custT="1"/>
      <dgm:spPr>
        <a:xfrm>
          <a:off x="4270678" y="1099016"/>
          <a:ext cx="1974242" cy="2031803"/>
        </a:xfrm>
        <a:prstGeom prst="rect">
          <a:avLst/>
        </a:prstGeom>
        <a:solidFill>
          <a:srgbClr val="ED7D31">
            <a:hueOff val="-727682"/>
            <a:satOff val="-41964"/>
            <a:lumOff val="4314"/>
            <a:alphaOff val="0"/>
          </a:srgbClr>
        </a:solidFill>
        <a:ln w="12700" cap="flat" cmpd="sng" algn="ctr">
          <a:solidFill>
            <a:srgbClr val="ED7D31">
              <a:hueOff val="-727682"/>
              <a:satOff val="-41964"/>
              <a:lumOff val="4314"/>
              <a:alphaOff val="0"/>
            </a:srgbClr>
          </a:solidFill>
          <a:prstDash val="solid"/>
          <a:miter lim="800000"/>
        </a:ln>
        <a:effectLst/>
      </dgm:spPr>
      <dgm:t>
        <a:bodyPr/>
        <a:lstStyle/>
        <a:p>
          <a:pPr>
            <a:buNone/>
          </a:pPr>
          <a:r>
            <a:rPr lang="en-GB" sz="1200" b="1" dirty="0">
              <a:solidFill>
                <a:sysClr val="window" lastClr="FFFFFF"/>
              </a:solidFill>
              <a:latin typeface="Calibri" panose="020F0502020204030204"/>
              <a:ea typeface="+mn-ea"/>
              <a:cs typeface="+mn-cs"/>
            </a:rPr>
            <a:t>Build on our culture of engaged research practice, working with the public, patients, and communities to shape and conduct research, and to share the results</a:t>
          </a:r>
          <a:endParaRPr lang="en-US" sz="1200" b="1" dirty="0">
            <a:solidFill>
              <a:sysClr val="window" lastClr="FFFFFF"/>
            </a:solidFill>
            <a:latin typeface="Calibri" panose="020F0502020204030204"/>
            <a:ea typeface="+mn-ea"/>
            <a:cs typeface="+mn-cs"/>
          </a:endParaRPr>
        </a:p>
      </dgm:t>
    </dgm:pt>
    <dgm:pt modelId="{AE88AF36-6E49-4487-9769-701C26C8F1F0}" type="parTrans" cxnId="{1855626E-B5D1-493A-8C12-BD06540DA7B4}">
      <dgm:prSet/>
      <dgm:spPr/>
      <dgm:t>
        <a:bodyPr/>
        <a:lstStyle/>
        <a:p>
          <a:endParaRPr lang="en-US"/>
        </a:p>
      </dgm:t>
    </dgm:pt>
    <dgm:pt modelId="{8AC22291-1357-4414-B8A0-116BFA0CAE17}" type="sibTrans" cxnId="{1855626E-B5D1-493A-8C12-BD06540DA7B4}">
      <dgm:prSet phldrT="03" phldr="0"/>
      <dgm:spPr>
        <a:xfrm>
          <a:off x="4270678" y="930372"/>
          <a:ext cx="1974242" cy="947636"/>
        </a:xfrm>
        <a:prstGeom prst="rect">
          <a:avLst/>
        </a:prstGeom>
        <a:noFill/>
        <a:ln w="12700" cap="flat" cmpd="sng" algn="ctr">
          <a:noFill/>
          <a:prstDash val="solid"/>
          <a:miter lim="800000"/>
        </a:ln>
        <a:effectLst/>
        <a:sp3d/>
      </dgm:spPr>
      <dgm:t>
        <a:bodyPr/>
        <a:lstStyle/>
        <a:p>
          <a:pPr>
            <a:buNone/>
          </a:pPr>
          <a:r>
            <a:rPr lang="en-US">
              <a:solidFill>
                <a:sysClr val="window" lastClr="FFFFFF"/>
              </a:solidFill>
              <a:latin typeface="Calibri" panose="020F0502020204030204"/>
              <a:ea typeface="+mn-ea"/>
              <a:cs typeface="+mn-cs"/>
            </a:rPr>
            <a:t>03</a:t>
          </a:r>
        </a:p>
      </dgm:t>
    </dgm:pt>
    <dgm:pt modelId="{BB484A5A-762E-48AF-80B2-9C431FF4135E}">
      <dgm:prSet custT="1"/>
      <dgm:spPr>
        <a:xfrm>
          <a:off x="6402860" y="1099016"/>
          <a:ext cx="1974242" cy="2031803"/>
        </a:xfrm>
        <a:prstGeom prst="rect">
          <a:avLst/>
        </a:prstGeom>
        <a:solidFill>
          <a:srgbClr val="ED7D31">
            <a:hueOff val="-1091522"/>
            <a:satOff val="-62946"/>
            <a:lumOff val="6471"/>
            <a:alphaOff val="0"/>
          </a:srgbClr>
        </a:solidFill>
        <a:ln w="12700" cap="flat" cmpd="sng" algn="ctr">
          <a:solidFill>
            <a:srgbClr val="ED7D31">
              <a:hueOff val="-1091522"/>
              <a:satOff val="-62946"/>
              <a:lumOff val="6471"/>
              <a:alphaOff val="0"/>
            </a:srgbClr>
          </a:solidFill>
          <a:prstDash val="solid"/>
          <a:miter lim="800000"/>
        </a:ln>
        <a:effectLst/>
      </dgm:spPr>
      <dgm:t>
        <a:bodyPr/>
        <a:lstStyle/>
        <a:p>
          <a:pPr>
            <a:buNone/>
          </a:pPr>
          <a:r>
            <a:rPr lang="en-GB" sz="1200" b="1" dirty="0">
              <a:solidFill>
                <a:sysClr val="window" lastClr="FFFFFF"/>
              </a:solidFill>
              <a:latin typeface="Calibri" panose="020F0502020204030204"/>
              <a:ea typeface="+mn-ea"/>
              <a:cs typeface="+mn-cs"/>
            </a:rPr>
            <a:t>Become a UK leader in the measurable impact of licenses and spinouts from our research community</a:t>
          </a:r>
          <a:endParaRPr lang="en-US" sz="1200" dirty="0">
            <a:solidFill>
              <a:sysClr val="window" lastClr="FFFFFF"/>
            </a:solidFill>
            <a:latin typeface="Calibri" panose="020F0502020204030204"/>
            <a:ea typeface="+mn-ea"/>
            <a:cs typeface="+mn-cs"/>
          </a:endParaRPr>
        </a:p>
      </dgm:t>
    </dgm:pt>
    <dgm:pt modelId="{3D480B2F-0F9B-4AA6-80D7-DB1C07DB14E4}" type="parTrans" cxnId="{7622FA5E-1861-4784-B7ED-BD6C57FA5AB8}">
      <dgm:prSet/>
      <dgm:spPr/>
      <dgm:t>
        <a:bodyPr/>
        <a:lstStyle/>
        <a:p>
          <a:endParaRPr lang="en-US"/>
        </a:p>
      </dgm:t>
    </dgm:pt>
    <dgm:pt modelId="{04215996-E18A-4911-9A73-FD1783E5CDEE}" type="sibTrans" cxnId="{7622FA5E-1861-4784-B7ED-BD6C57FA5AB8}">
      <dgm:prSet phldrT="04" phldr="0"/>
      <dgm:spPr>
        <a:xfrm>
          <a:off x="6402860" y="930372"/>
          <a:ext cx="1974242" cy="947636"/>
        </a:xfrm>
        <a:prstGeom prst="rect">
          <a:avLst/>
        </a:prstGeom>
        <a:noFill/>
        <a:ln w="12700" cap="flat" cmpd="sng" algn="ctr">
          <a:noFill/>
          <a:prstDash val="solid"/>
          <a:miter lim="800000"/>
        </a:ln>
        <a:effectLst/>
        <a:sp3d/>
      </dgm:spPr>
      <dgm:t>
        <a:bodyPr/>
        <a:lstStyle/>
        <a:p>
          <a:pPr>
            <a:buNone/>
          </a:pPr>
          <a:r>
            <a:rPr lang="en-US">
              <a:solidFill>
                <a:sysClr val="window" lastClr="FFFFFF"/>
              </a:solidFill>
              <a:latin typeface="Calibri" panose="020F0502020204030204"/>
              <a:ea typeface="+mn-ea"/>
              <a:cs typeface="+mn-cs"/>
            </a:rPr>
            <a:t>04</a:t>
          </a:r>
        </a:p>
      </dgm:t>
    </dgm:pt>
    <dgm:pt modelId="{7DED1DBF-6E25-444E-93CB-9F83DFE40801}">
      <dgm:prSet custT="1"/>
      <dgm:spPr>
        <a:xfrm>
          <a:off x="8535042" y="1099016"/>
          <a:ext cx="1974242" cy="2031803"/>
        </a:xfrm>
        <a:prstGeom prst="rect">
          <a:avLst/>
        </a:prstGeom>
        <a:solidFill>
          <a:srgbClr val="ED7D31">
            <a:hueOff val="-1455363"/>
            <a:satOff val="-83928"/>
            <a:lumOff val="8628"/>
            <a:alphaOff val="0"/>
          </a:srgbClr>
        </a:solidFill>
        <a:ln w="12700" cap="flat" cmpd="sng" algn="ctr">
          <a:solidFill>
            <a:srgbClr val="ED7D31">
              <a:hueOff val="-1455363"/>
              <a:satOff val="-83928"/>
              <a:lumOff val="8628"/>
              <a:alphaOff val="0"/>
            </a:srgbClr>
          </a:solidFill>
          <a:prstDash val="solid"/>
          <a:miter lim="800000"/>
        </a:ln>
        <a:effectLst/>
      </dgm:spPr>
      <dgm:t>
        <a:bodyPr/>
        <a:lstStyle/>
        <a:p>
          <a:pPr>
            <a:buNone/>
          </a:pPr>
          <a:r>
            <a:rPr lang="en-GB" sz="1200" b="1" dirty="0">
              <a:solidFill>
                <a:sysClr val="window" lastClr="FFFFFF"/>
              </a:solidFill>
              <a:latin typeface="Calibri" panose="020F0502020204030204"/>
              <a:ea typeface="+mn-ea"/>
              <a:cs typeface="+mn-cs"/>
            </a:rPr>
            <a:t>Raise our reputation for impact and bring it in line with the quality of our research outputs in preparation for the next Research Excellence Framework</a:t>
          </a:r>
          <a:endParaRPr lang="en-US" sz="1200" dirty="0">
            <a:solidFill>
              <a:sysClr val="window" lastClr="FFFFFF"/>
            </a:solidFill>
            <a:latin typeface="Calibri" panose="020F0502020204030204"/>
            <a:ea typeface="+mn-ea"/>
            <a:cs typeface="+mn-cs"/>
          </a:endParaRPr>
        </a:p>
      </dgm:t>
    </dgm:pt>
    <dgm:pt modelId="{60E474CF-7327-404D-9696-86AB358E0510}" type="parTrans" cxnId="{89099232-945B-4392-974A-C60CA07C8CEE}">
      <dgm:prSet/>
      <dgm:spPr/>
      <dgm:t>
        <a:bodyPr/>
        <a:lstStyle/>
        <a:p>
          <a:endParaRPr lang="en-US"/>
        </a:p>
      </dgm:t>
    </dgm:pt>
    <dgm:pt modelId="{D1228B15-F9D8-476C-A758-6AEF3F3E2C6A}" type="sibTrans" cxnId="{89099232-945B-4392-974A-C60CA07C8CEE}">
      <dgm:prSet phldrT="05" phldr="0"/>
      <dgm:spPr>
        <a:xfrm>
          <a:off x="8535042" y="930372"/>
          <a:ext cx="1974242" cy="947636"/>
        </a:xfrm>
        <a:prstGeom prst="rect">
          <a:avLst/>
        </a:prstGeom>
        <a:noFill/>
        <a:ln w="12700" cap="flat" cmpd="sng" algn="ctr">
          <a:noFill/>
          <a:prstDash val="solid"/>
          <a:miter lim="800000"/>
        </a:ln>
        <a:effectLst/>
        <a:sp3d/>
      </dgm:spPr>
      <dgm:t>
        <a:bodyPr/>
        <a:lstStyle/>
        <a:p>
          <a:pPr>
            <a:buNone/>
          </a:pPr>
          <a:r>
            <a:rPr lang="en-US">
              <a:solidFill>
                <a:sysClr val="window" lastClr="FFFFFF"/>
              </a:solidFill>
              <a:latin typeface="Calibri" panose="020F0502020204030204"/>
              <a:ea typeface="+mn-ea"/>
              <a:cs typeface="+mn-cs"/>
            </a:rPr>
            <a:t>05</a:t>
          </a:r>
        </a:p>
      </dgm:t>
    </dgm:pt>
    <dgm:pt modelId="{08BE7D49-486A-4DDF-A322-3306E521DD77}" type="pres">
      <dgm:prSet presAssocID="{4362D90C-D5AD-42EB-B369-DDD55ADB5A99}" presName="Name0" presStyleCnt="0">
        <dgm:presLayoutVars>
          <dgm:animLvl val="lvl"/>
          <dgm:resizeHandles val="exact"/>
        </dgm:presLayoutVars>
      </dgm:prSet>
      <dgm:spPr/>
    </dgm:pt>
    <dgm:pt modelId="{3A9B45D1-457B-4D6D-A0B9-0E7E8D2D1B32}" type="pres">
      <dgm:prSet presAssocID="{720807D4-1759-447F-A806-294436E880DA}" presName="compositeNode" presStyleCnt="0">
        <dgm:presLayoutVars>
          <dgm:bulletEnabled val="1"/>
        </dgm:presLayoutVars>
      </dgm:prSet>
      <dgm:spPr/>
    </dgm:pt>
    <dgm:pt modelId="{CAE58143-9D44-4725-BE31-36882AE90542}" type="pres">
      <dgm:prSet presAssocID="{720807D4-1759-447F-A806-294436E880DA}" presName="bgRect" presStyleLbl="alignNode1" presStyleIdx="0" presStyleCnt="5" custScaleY="155173"/>
      <dgm:spPr/>
    </dgm:pt>
    <dgm:pt modelId="{6FBC64A0-E774-41B1-9E52-2E5229753C3F}" type="pres">
      <dgm:prSet presAssocID="{7AEF2F9A-EFAE-4519-9DB7-BE4EAD4F117C}" presName="sibTransNodeRect" presStyleLbl="alignNode1" presStyleIdx="0" presStyleCnt="5">
        <dgm:presLayoutVars>
          <dgm:chMax val="0"/>
          <dgm:bulletEnabled val="1"/>
        </dgm:presLayoutVars>
      </dgm:prSet>
      <dgm:spPr/>
    </dgm:pt>
    <dgm:pt modelId="{6A46E0AE-3AA0-4464-8394-827BF62D3BB5}" type="pres">
      <dgm:prSet presAssocID="{720807D4-1759-447F-A806-294436E880DA}" presName="nodeRect" presStyleLbl="alignNode1" presStyleIdx="0" presStyleCnt="5">
        <dgm:presLayoutVars>
          <dgm:bulletEnabled val="1"/>
        </dgm:presLayoutVars>
      </dgm:prSet>
      <dgm:spPr/>
    </dgm:pt>
    <dgm:pt modelId="{39106912-2986-4034-B38E-8C483E7EEBE0}" type="pres">
      <dgm:prSet presAssocID="{7AEF2F9A-EFAE-4519-9DB7-BE4EAD4F117C}" presName="sibTrans" presStyleCnt="0"/>
      <dgm:spPr/>
    </dgm:pt>
    <dgm:pt modelId="{5290D41D-EBB6-48AC-BCC3-6BA9FB310246}" type="pres">
      <dgm:prSet presAssocID="{9782C5E5-75BD-4F8E-AABD-89AB5744D563}" presName="compositeNode" presStyleCnt="0">
        <dgm:presLayoutVars>
          <dgm:bulletEnabled val="1"/>
        </dgm:presLayoutVars>
      </dgm:prSet>
      <dgm:spPr/>
    </dgm:pt>
    <dgm:pt modelId="{BA0F4FCF-FFAA-4BFD-AE41-02DAC375F3B1}" type="pres">
      <dgm:prSet presAssocID="{9782C5E5-75BD-4F8E-AABD-89AB5744D563}" presName="bgRect" presStyleLbl="alignNode1" presStyleIdx="1" presStyleCnt="5" custScaleY="155173"/>
      <dgm:spPr/>
    </dgm:pt>
    <dgm:pt modelId="{67E78AA1-5345-4122-B19D-10FEE73FFAA9}" type="pres">
      <dgm:prSet presAssocID="{CE0C5CAB-05E0-4C86-887B-F16AAAA89812}" presName="sibTransNodeRect" presStyleLbl="alignNode1" presStyleIdx="1" presStyleCnt="5">
        <dgm:presLayoutVars>
          <dgm:chMax val="0"/>
          <dgm:bulletEnabled val="1"/>
        </dgm:presLayoutVars>
      </dgm:prSet>
      <dgm:spPr/>
    </dgm:pt>
    <dgm:pt modelId="{D0B3D088-E7C9-4579-9EF4-0CD6EC62E4EE}" type="pres">
      <dgm:prSet presAssocID="{9782C5E5-75BD-4F8E-AABD-89AB5744D563}" presName="nodeRect" presStyleLbl="alignNode1" presStyleIdx="1" presStyleCnt="5">
        <dgm:presLayoutVars>
          <dgm:bulletEnabled val="1"/>
        </dgm:presLayoutVars>
      </dgm:prSet>
      <dgm:spPr/>
    </dgm:pt>
    <dgm:pt modelId="{170E1CA2-2D11-4304-B61F-6A204829B5F8}" type="pres">
      <dgm:prSet presAssocID="{CE0C5CAB-05E0-4C86-887B-F16AAAA89812}" presName="sibTrans" presStyleCnt="0"/>
      <dgm:spPr/>
    </dgm:pt>
    <dgm:pt modelId="{AEDFA136-9D01-48B8-8910-E0E1316F90A8}" type="pres">
      <dgm:prSet presAssocID="{6ECBD9A3-C4A0-498B-A96D-1D548DA42DD5}" presName="compositeNode" presStyleCnt="0">
        <dgm:presLayoutVars>
          <dgm:bulletEnabled val="1"/>
        </dgm:presLayoutVars>
      </dgm:prSet>
      <dgm:spPr/>
    </dgm:pt>
    <dgm:pt modelId="{6D2EC3A2-E59F-4D63-A60D-D60AEF559E12}" type="pres">
      <dgm:prSet presAssocID="{6ECBD9A3-C4A0-498B-A96D-1D548DA42DD5}" presName="bgRect" presStyleLbl="alignNode1" presStyleIdx="2" presStyleCnt="5" custScaleY="155193"/>
      <dgm:spPr/>
    </dgm:pt>
    <dgm:pt modelId="{6D80466F-267E-4657-B9C3-7EA5DD7A7A25}" type="pres">
      <dgm:prSet presAssocID="{8AC22291-1357-4414-B8A0-116BFA0CAE17}" presName="sibTransNodeRect" presStyleLbl="alignNode1" presStyleIdx="2" presStyleCnt="5">
        <dgm:presLayoutVars>
          <dgm:chMax val="0"/>
          <dgm:bulletEnabled val="1"/>
        </dgm:presLayoutVars>
      </dgm:prSet>
      <dgm:spPr/>
    </dgm:pt>
    <dgm:pt modelId="{C9B38433-4380-41C7-BAB9-AFA4E303C39B}" type="pres">
      <dgm:prSet presAssocID="{6ECBD9A3-C4A0-498B-A96D-1D548DA42DD5}" presName="nodeRect" presStyleLbl="alignNode1" presStyleIdx="2" presStyleCnt="5">
        <dgm:presLayoutVars>
          <dgm:bulletEnabled val="1"/>
        </dgm:presLayoutVars>
      </dgm:prSet>
      <dgm:spPr/>
    </dgm:pt>
    <dgm:pt modelId="{03CDCF0C-3416-41ED-8F24-743D8BA124C5}" type="pres">
      <dgm:prSet presAssocID="{8AC22291-1357-4414-B8A0-116BFA0CAE17}" presName="sibTrans" presStyleCnt="0"/>
      <dgm:spPr/>
    </dgm:pt>
    <dgm:pt modelId="{9B0139C9-9EEC-4553-8330-1BB0A9AE370F}" type="pres">
      <dgm:prSet presAssocID="{BB484A5A-762E-48AF-80B2-9C431FF4135E}" presName="compositeNode" presStyleCnt="0">
        <dgm:presLayoutVars>
          <dgm:bulletEnabled val="1"/>
        </dgm:presLayoutVars>
      </dgm:prSet>
      <dgm:spPr/>
    </dgm:pt>
    <dgm:pt modelId="{5F534C54-CE31-4700-94BF-E0C8CC5861DD}" type="pres">
      <dgm:prSet presAssocID="{BB484A5A-762E-48AF-80B2-9C431FF4135E}" presName="bgRect" presStyleLbl="alignNode1" presStyleIdx="3" presStyleCnt="5" custScaleY="155173"/>
      <dgm:spPr/>
    </dgm:pt>
    <dgm:pt modelId="{17F105DC-6100-496C-AB6A-8CD5E208A30A}" type="pres">
      <dgm:prSet presAssocID="{04215996-E18A-4911-9A73-FD1783E5CDEE}" presName="sibTransNodeRect" presStyleLbl="alignNode1" presStyleIdx="3" presStyleCnt="5">
        <dgm:presLayoutVars>
          <dgm:chMax val="0"/>
          <dgm:bulletEnabled val="1"/>
        </dgm:presLayoutVars>
      </dgm:prSet>
      <dgm:spPr/>
    </dgm:pt>
    <dgm:pt modelId="{3F73CDC9-E9D7-4A06-8CB3-DEC374E2C2BE}" type="pres">
      <dgm:prSet presAssocID="{BB484A5A-762E-48AF-80B2-9C431FF4135E}" presName="nodeRect" presStyleLbl="alignNode1" presStyleIdx="3" presStyleCnt="5">
        <dgm:presLayoutVars>
          <dgm:bulletEnabled val="1"/>
        </dgm:presLayoutVars>
      </dgm:prSet>
      <dgm:spPr/>
    </dgm:pt>
    <dgm:pt modelId="{0070D17D-8F69-480B-8798-1FBAADA10CBA}" type="pres">
      <dgm:prSet presAssocID="{04215996-E18A-4911-9A73-FD1783E5CDEE}" presName="sibTrans" presStyleCnt="0"/>
      <dgm:spPr/>
    </dgm:pt>
    <dgm:pt modelId="{C83C6549-52C0-48AB-A60D-86A2791444CF}" type="pres">
      <dgm:prSet presAssocID="{7DED1DBF-6E25-444E-93CB-9F83DFE40801}" presName="compositeNode" presStyleCnt="0">
        <dgm:presLayoutVars>
          <dgm:bulletEnabled val="1"/>
        </dgm:presLayoutVars>
      </dgm:prSet>
      <dgm:spPr/>
    </dgm:pt>
    <dgm:pt modelId="{6BB4BC9B-95FF-4081-B420-72FF679050F9}" type="pres">
      <dgm:prSet presAssocID="{7DED1DBF-6E25-444E-93CB-9F83DFE40801}" presName="bgRect" presStyleLbl="alignNode1" presStyleIdx="4" presStyleCnt="5" custScaleY="155173"/>
      <dgm:spPr/>
    </dgm:pt>
    <dgm:pt modelId="{7174DB43-3E53-41D9-A318-E4F9621F1844}" type="pres">
      <dgm:prSet presAssocID="{D1228B15-F9D8-476C-A758-6AEF3F3E2C6A}" presName="sibTransNodeRect" presStyleLbl="alignNode1" presStyleIdx="4" presStyleCnt="5">
        <dgm:presLayoutVars>
          <dgm:chMax val="0"/>
          <dgm:bulletEnabled val="1"/>
        </dgm:presLayoutVars>
      </dgm:prSet>
      <dgm:spPr/>
    </dgm:pt>
    <dgm:pt modelId="{F8AF087B-3150-40D1-B099-9039F9C0990D}" type="pres">
      <dgm:prSet presAssocID="{7DED1DBF-6E25-444E-93CB-9F83DFE40801}" presName="nodeRect" presStyleLbl="alignNode1" presStyleIdx="4" presStyleCnt="5">
        <dgm:presLayoutVars>
          <dgm:bulletEnabled val="1"/>
        </dgm:presLayoutVars>
      </dgm:prSet>
      <dgm:spPr/>
    </dgm:pt>
  </dgm:ptLst>
  <dgm:cxnLst>
    <dgm:cxn modelId="{3452750C-2895-4B7B-84D2-DBE46214A147}" type="presOf" srcId="{6ECBD9A3-C4A0-498B-A96D-1D548DA42DD5}" destId="{6D2EC3A2-E59F-4D63-A60D-D60AEF559E12}" srcOrd="0" destOrd="0" presId="urn:microsoft.com/office/officeart/2016/7/layout/LinearBlockProcessNumbered"/>
    <dgm:cxn modelId="{9D655F19-CE99-4AC9-BB36-313F95F6B3C2}" type="presOf" srcId="{7DED1DBF-6E25-444E-93CB-9F83DFE40801}" destId="{F8AF087B-3150-40D1-B099-9039F9C0990D}" srcOrd="1" destOrd="0" presId="urn:microsoft.com/office/officeart/2016/7/layout/LinearBlockProcessNumbered"/>
    <dgm:cxn modelId="{89099232-945B-4392-974A-C60CA07C8CEE}" srcId="{4362D90C-D5AD-42EB-B369-DDD55ADB5A99}" destId="{7DED1DBF-6E25-444E-93CB-9F83DFE40801}" srcOrd="4" destOrd="0" parTransId="{60E474CF-7327-404D-9696-86AB358E0510}" sibTransId="{D1228B15-F9D8-476C-A758-6AEF3F3E2C6A}"/>
    <dgm:cxn modelId="{DBCE0835-D4A0-4DF7-90A2-7B7F08BCD31F}" type="presOf" srcId="{CE0C5CAB-05E0-4C86-887B-F16AAAA89812}" destId="{67E78AA1-5345-4122-B19D-10FEE73FFAA9}" srcOrd="0" destOrd="0" presId="urn:microsoft.com/office/officeart/2016/7/layout/LinearBlockProcessNumbered"/>
    <dgm:cxn modelId="{7622FA5E-1861-4784-B7ED-BD6C57FA5AB8}" srcId="{4362D90C-D5AD-42EB-B369-DDD55ADB5A99}" destId="{BB484A5A-762E-48AF-80B2-9C431FF4135E}" srcOrd="3" destOrd="0" parTransId="{3D480B2F-0F9B-4AA6-80D7-DB1C07DB14E4}" sibTransId="{04215996-E18A-4911-9A73-FD1783E5CDEE}"/>
    <dgm:cxn modelId="{37C8A269-22EB-4D59-A70F-E88FB5B6208B}" type="presOf" srcId="{4362D90C-D5AD-42EB-B369-DDD55ADB5A99}" destId="{08BE7D49-486A-4DDF-A322-3306E521DD77}" srcOrd="0" destOrd="0" presId="urn:microsoft.com/office/officeart/2016/7/layout/LinearBlockProcessNumbered"/>
    <dgm:cxn modelId="{57CA144B-4BA3-427F-96F4-C2DCA11E0419}" type="presOf" srcId="{6ECBD9A3-C4A0-498B-A96D-1D548DA42DD5}" destId="{C9B38433-4380-41C7-BAB9-AFA4E303C39B}" srcOrd="1" destOrd="0" presId="urn:microsoft.com/office/officeart/2016/7/layout/LinearBlockProcessNumbered"/>
    <dgm:cxn modelId="{1855626E-B5D1-493A-8C12-BD06540DA7B4}" srcId="{4362D90C-D5AD-42EB-B369-DDD55ADB5A99}" destId="{6ECBD9A3-C4A0-498B-A96D-1D548DA42DD5}" srcOrd="2" destOrd="0" parTransId="{AE88AF36-6E49-4487-9769-701C26C8F1F0}" sibTransId="{8AC22291-1357-4414-B8A0-116BFA0CAE17}"/>
    <dgm:cxn modelId="{49711D51-9628-4143-8A18-93718CBF519F}" type="presOf" srcId="{7DED1DBF-6E25-444E-93CB-9F83DFE40801}" destId="{6BB4BC9B-95FF-4081-B420-72FF679050F9}" srcOrd="0" destOrd="0" presId="urn:microsoft.com/office/officeart/2016/7/layout/LinearBlockProcessNumbered"/>
    <dgm:cxn modelId="{3663927B-16DC-4E77-A0D3-17070E904A0C}" type="presOf" srcId="{7AEF2F9A-EFAE-4519-9DB7-BE4EAD4F117C}" destId="{6FBC64A0-E774-41B1-9E52-2E5229753C3F}" srcOrd="0" destOrd="0" presId="urn:microsoft.com/office/officeart/2016/7/layout/LinearBlockProcessNumbered"/>
    <dgm:cxn modelId="{B2A61B83-AE96-4137-A8E4-3D4F4AE6ADEA}" type="presOf" srcId="{04215996-E18A-4911-9A73-FD1783E5CDEE}" destId="{17F105DC-6100-496C-AB6A-8CD5E208A30A}" srcOrd="0" destOrd="0" presId="urn:microsoft.com/office/officeart/2016/7/layout/LinearBlockProcessNumbered"/>
    <dgm:cxn modelId="{1AD5059F-99BF-494E-AAD2-CDEBAEAB7F0E}" type="presOf" srcId="{BB484A5A-762E-48AF-80B2-9C431FF4135E}" destId="{5F534C54-CE31-4700-94BF-E0C8CC5861DD}" srcOrd="0" destOrd="0" presId="urn:microsoft.com/office/officeart/2016/7/layout/LinearBlockProcessNumbered"/>
    <dgm:cxn modelId="{131B16A5-F930-4527-9192-8250B566EDD5}" srcId="{4362D90C-D5AD-42EB-B369-DDD55ADB5A99}" destId="{9782C5E5-75BD-4F8E-AABD-89AB5744D563}" srcOrd="1" destOrd="0" parTransId="{99F1DF36-0A6A-479B-961A-B92A8BC8E85D}" sibTransId="{CE0C5CAB-05E0-4C86-887B-F16AAAA89812}"/>
    <dgm:cxn modelId="{AFC79BAB-B9D5-4208-9FA2-5C6C8B67AD3A}" type="presOf" srcId="{9782C5E5-75BD-4F8E-AABD-89AB5744D563}" destId="{BA0F4FCF-FFAA-4BFD-AE41-02DAC375F3B1}" srcOrd="0" destOrd="0" presId="urn:microsoft.com/office/officeart/2016/7/layout/LinearBlockProcessNumbered"/>
    <dgm:cxn modelId="{44BA11B4-F4B2-46F6-961F-739196594DA1}" type="presOf" srcId="{9782C5E5-75BD-4F8E-AABD-89AB5744D563}" destId="{D0B3D088-E7C9-4579-9EF4-0CD6EC62E4EE}" srcOrd="1" destOrd="0" presId="urn:microsoft.com/office/officeart/2016/7/layout/LinearBlockProcessNumbered"/>
    <dgm:cxn modelId="{91239DC0-DA88-438E-BDBD-CD8F476E672B}" type="presOf" srcId="{720807D4-1759-447F-A806-294436E880DA}" destId="{6A46E0AE-3AA0-4464-8394-827BF62D3BB5}" srcOrd="1" destOrd="0" presId="urn:microsoft.com/office/officeart/2016/7/layout/LinearBlockProcessNumbered"/>
    <dgm:cxn modelId="{2165E5CD-34ED-42E7-BD8B-9B6B8E3B6302}" type="presOf" srcId="{720807D4-1759-447F-A806-294436E880DA}" destId="{CAE58143-9D44-4725-BE31-36882AE90542}" srcOrd="0" destOrd="0" presId="urn:microsoft.com/office/officeart/2016/7/layout/LinearBlockProcessNumbered"/>
    <dgm:cxn modelId="{59C27DDD-6F98-45CD-BC87-1E2A9B0B4381}" type="presOf" srcId="{BB484A5A-762E-48AF-80B2-9C431FF4135E}" destId="{3F73CDC9-E9D7-4A06-8CB3-DEC374E2C2BE}" srcOrd="1" destOrd="0" presId="urn:microsoft.com/office/officeart/2016/7/layout/LinearBlockProcessNumbered"/>
    <dgm:cxn modelId="{7EA8ABDF-A2C6-43E8-91A8-775F36B73760}" srcId="{4362D90C-D5AD-42EB-B369-DDD55ADB5A99}" destId="{720807D4-1759-447F-A806-294436E880DA}" srcOrd="0" destOrd="0" parTransId="{412D9AB5-24BF-4186-B59A-38A08E7EB363}" sibTransId="{7AEF2F9A-EFAE-4519-9DB7-BE4EAD4F117C}"/>
    <dgm:cxn modelId="{869A47E7-B4B4-457A-B1CC-30F2B8A7E7B0}" type="presOf" srcId="{8AC22291-1357-4414-B8A0-116BFA0CAE17}" destId="{6D80466F-267E-4657-B9C3-7EA5DD7A7A25}" srcOrd="0" destOrd="0" presId="urn:microsoft.com/office/officeart/2016/7/layout/LinearBlockProcessNumbered"/>
    <dgm:cxn modelId="{D0D061EA-3FCC-4DB1-88EB-FF879538CB5F}" type="presOf" srcId="{D1228B15-F9D8-476C-A758-6AEF3F3E2C6A}" destId="{7174DB43-3E53-41D9-A318-E4F9621F1844}" srcOrd="0" destOrd="0" presId="urn:microsoft.com/office/officeart/2016/7/layout/LinearBlockProcessNumbered"/>
    <dgm:cxn modelId="{00561FE8-5B43-4E34-BEFF-CB42E95184CF}" type="presParOf" srcId="{08BE7D49-486A-4DDF-A322-3306E521DD77}" destId="{3A9B45D1-457B-4D6D-A0B9-0E7E8D2D1B32}" srcOrd="0" destOrd="0" presId="urn:microsoft.com/office/officeart/2016/7/layout/LinearBlockProcessNumbered"/>
    <dgm:cxn modelId="{8050CC81-7266-4CEC-AA96-E22F62C819D5}" type="presParOf" srcId="{3A9B45D1-457B-4D6D-A0B9-0E7E8D2D1B32}" destId="{CAE58143-9D44-4725-BE31-36882AE90542}" srcOrd="0" destOrd="0" presId="urn:microsoft.com/office/officeart/2016/7/layout/LinearBlockProcessNumbered"/>
    <dgm:cxn modelId="{62A8CB77-A20D-4C21-977E-3BB197F880A8}" type="presParOf" srcId="{3A9B45D1-457B-4D6D-A0B9-0E7E8D2D1B32}" destId="{6FBC64A0-E774-41B1-9E52-2E5229753C3F}" srcOrd="1" destOrd="0" presId="urn:microsoft.com/office/officeart/2016/7/layout/LinearBlockProcessNumbered"/>
    <dgm:cxn modelId="{9810962E-3A8B-4693-9A98-565E43F960FC}" type="presParOf" srcId="{3A9B45D1-457B-4D6D-A0B9-0E7E8D2D1B32}" destId="{6A46E0AE-3AA0-4464-8394-827BF62D3BB5}" srcOrd="2" destOrd="0" presId="urn:microsoft.com/office/officeart/2016/7/layout/LinearBlockProcessNumbered"/>
    <dgm:cxn modelId="{54A12510-8928-423E-B161-F4F122D67CE0}" type="presParOf" srcId="{08BE7D49-486A-4DDF-A322-3306E521DD77}" destId="{39106912-2986-4034-B38E-8C483E7EEBE0}" srcOrd="1" destOrd="0" presId="urn:microsoft.com/office/officeart/2016/7/layout/LinearBlockProcessNumbered"/>
    <dgm:cxn modelId="{E14790F4-B44A-4A20-8D28-056F59C525EB}" type="presParOf" srcId="{08BE7D49-486A-4DDF-A322-3306E521DD77}" destId="{5290D41D-EBB6-48AC-BCC3-6BA9FB310246}" srcOrd="2" destOrd="0" presId="urn:microsoft.com/office/officeart/2016/7/layout/LinearBlockProcessNumbered"/>
    <dgm:cxn modelId="{EEEEFB4D-B793-41FD-ADE0-27B02D4D9923}" type="presParOf" srcId="{5290D41D-EBB6-48AC-BCC3-6BA9FB310246}" destId="{BA0F4FCF-FFAA-4BFD-AE41-02DAC375F3B1}" srcOrd="0" destOrd="0" presId="urn:microsoft.com/office/officeart/2016/7/layout/LinearBlockProcessNumbered"/>
    <dgm:cxn modelId="{0ED2DAB8-14F4-422A-B97B-2B51F3B76601}" type="presParOf" srcId="{5290D41D-EBB6-48AC-BCC3-6BA9FB310246}" destId="{67E78AA1-5345-4122-B19D-10FEE73FFAA9}" srcOrd="1" destOrd="0" presId="urn:microsoft.com/office/officeart/2016/7/layout/LinearBlockProcessNumbered"/>
    <dgm:cxn modelId="{E3E643C2-CD2C-4B3D-9F85-396356055220}" type="presParOf" srcId="{5290D41D-EBB6-48AC-BCC3-6BA9FB310246}" destId="{D0B3D088-E7C9-4579-9EF4-0CD6EC62E4EE}" srcOrd="2" destOrd="0" presId="urn:microsoft.com/office/officeart/2016/7/layout/LinearBlockProcessNumbered"/>
    <dgm:cxn modelId="{2BFBB9EA-EA5A-4F1A-A852-40D89D87A252}" type="presParOf" srcId="{08BE7D49-486A-4DDF-A322-3306E521DD77}" destId="{170E1CA2-2D11-4304-B61F-6A204829B5F8}" srcOrd="3" destOrd="0" presId="urn:microsoft.com/office/officeart/2016/7/layout/LinearBlockProcessNumbered"/>
    <dgm:cxn modelId="{716188D6-A5B3-4A1D-AA33-300398E2D986}" type="presParOf" srcId="{08BE7D49-486A-4DDF-A322-3306E521DD77}" destId="{AEDFA136-9D01-48B8-8910-E0E1316F90A8}" srcOrd="4" destOrd="0" presId="urn:microsoft.com/office/officeart/2016/7/layout/LinearBlockProcessNumbered"/>
    <dgm:cxn modelId="{F3550D75-E12F-408B-B14C-41A4A594FF9C}" type="presParOf" srcId="{AEDFA136-9D01-48B8-8910-E0E1316F90A8}" destId="{6D2EC3A2-E59F-4D63-A60D-D60AEF559E12}" srcOrd="0" destOrd="0" presId="urn:microsoft.com/office/officeart/2016/7/layout/LinearBlockProcessNumbered"/>
    <dgm:cxn modelId="{0B36F9BA-85BD-4B5A-BDAE-D69FA0FFADA0}" type="presParOf" srcId="{AEDFA136-9D01-48B8-8910-E0E1316F90A8}" destId="{6D80466F-267E-4657-B9C3-7EA5DD7A7A25}" srcOrd="1" destOrd="0" presId="urn:microsoft.com/office/officeart/2016/7/layout/LinearBlockProcessNumbered"/>
    <dgm:cxn modelId="{E4EB92F6-67F8-4FF9-AA82-B55F083D8101}" type="presParOf" srcId="{AEDFA136-9D01-48B8-8910-E0E1316F90A8}" destId="{C9B38433-4380-41C7-BAB9-AFA4E303C39B}" srcOrd="2" destOrd="0" presId="urn:microsoft.com/office/officeart/2016/7/layout/LinearBlockProcessNumbered"/>
    <dgm:cxn modelId="{BFD18C31-7E56-4461-90D6-7C1A717BB65A}" type="presParOf" srcId="{08BE7D49-486A-4DDF-A322-3306E521DD77}" destId="{03CDCF0C-3416-41ED-8F24-743D8BA124C5}" srcOrd="5" destOrd="0" presId="urn:microsoft.com/office/officeart/2016/7/layout/LinearBlockProcessNumbered"/>
    <dgm:cxn modelId="{882B7786-7FD9-4D3E-9E3D-BB4865F8D187}" type="presParOf" srcId="{08BE7D49-486A-4DDF-A322-3306E521DD77}" destId="{9B0139C9-9EEC-4553-8330-1BB0A9AE370F}" srcOrd="6" destOrd="0" presId="urn:microsoft.com/office/officeart/2016/7/layout/LinearBlockProcessNumbered"/>
    <dgm:cxn modelId="{68B7CA7B-6276-496F-AA70-FA51C35AA1BF}" type="presParOf" srcId="{9B0139C9-9EEC-4553-8330-1BB0A9AE370F}" destId="{5F534C54-CE31-4700-94BF-E0C8CC5861DD}" srcOrd="0" destOrd="0" presId="urn:microsoft.com/office/officeart/2016/7/layout/LinearBlockProcessNumbered"/>
    <dgm:cxn modelId="{F1863228-E0AF-410C-9CD1-D35CD27AB472}" type="presParOf" srcId="{9B0139C9-9EEC-4553-8330-1BB0A9AE370F}" destId="{17F105DC-6100-496C-AB6A-8CD5E208A30A}" srcOrd="1" destOrd="0" presId="urn:microsoft.com/office/officeart/2016/7/layout/LinearBlockProcessNumbered"/>
    <dgm:cxn modelId="{6DC472CC-8D49-4D89-87E6-4B2BF9F3D7A5}" type="presParOf" srcId="{9B0139C9-9EEC-4553-8330-1BB0A9AE370F}" destId="{3F73CDC9-E9D7-4A06-8CB3-DEC374E2C2BE}" srcOrd="2" destOrd="0" presId="urn:microsoft.com/office/officeart/2016/7/layout/LinearBlockProcessNumbered"/>
    <dgm:cxn modelId="{463DF667-3358-46AF-A5F8-5A0033C2FB4D}" type="presParOf" srcId="{08BE7D49-486A-4DDF-A322-3306E521DD77}" destId="{0070D17D-8F69-480B-8798-1FBAADA10CBA}" srcOrd="7" destOrd="0" presId="urn:microsoft.com/office/officeart/2016/7/layout/LinearBlockProcessNumbered"/>
    <dgm:cxn modelId="{685BDFB2-B320-44F5-B8D4-6040F537C3F2}" type="presParOf" srcId="{08BE7D49-486A-4DDF-A322-3306E521DD77}" destId="{C83C6549-52C0-48AB-A60D-86A2791444CF}" srcOrd="8" destOrd="0" presId="urn:microsoft.com/office/officeart/2016/7/layout/LinearBlockProcessNumbered"/>
    <dgm:cxn modelId="{DAFD63CA-3FC2-4426-93CB-55EC1EF031DD}" type="presParOf" srcId="{C83C6549-52C0-48AB-A60D-86A2791444CF}" destId="{6BB4BC9B-95FF-4081-B420-72FF679050F9}" srcOrd="0" destOrd="0" presId="urn:microsoft.com/office/officeart/2016/7/layout/LinearBlockProcessNumbered"/>
    <dgm:cxn modelId="{40229D69-25C4-4DC5-9E43-66D5543E527B}" type="presParOf" srcId="{C83C6549-52C0-48AB-A60D-86A2791444CF}" destId="{7174DB43-3E53-41D9-A318-E4F9621F1844}" srcOrd="1" destOrd="0" presId="urn:microsoft.com/office/officeart/2016/7/layout/LinearBlockProcessNumbered"/>
    <dgm:cxn modelId="{008BBC11-83CE-4583-9DE2-D135AAAA7DB4}" type="presParOf" srcId="{C83C6549-52C0-48AB-A60D-86A2791444CF}" destId="{F8AF087B-3150-40D1-B099-9039F9C0990D}"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58143-9D44-4725-BE31-36882AE90542}">
      <dsp:nvSpPr>
        <dsp:cNvPr id="0" name=""/>
        <dsp:cNvSpPr/>
      </dsp:nvSpPr>
      <dsp:spPr>
        <a:xfrm>
          <a:off x="5318" y="305798"/>
          <a:ext cx="1662662" cy="3096003"/>
        </a:xfrm>
        <a:prstGeom prst="rect">
          <a:avLst/>
        </a:prstGeom>
        <a:solidFill>
          <a:srgbClr val="ED7D31">
            <a:hueOff val="0"/>
            <a:satOff val="0"/>
            <a:lumOff val="0"/>
            <a:alphaOff val="0"/>
          </a:srgb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234" tIns="0" rIns="164234" bIns="330200" numCol="1" spcCol="1270" anchor="t" anchorCtr="0">
          <a:noAutofit/>
        </a:bodyPr>
        <a:lstStyle/>
        <a:p>
          <a:pPr marL="0" lvl="0" indent="0" algn="l" defTabSz="533400">
            <a:lnSpc>
              <a:spcPct val="90000"/>
            </a:lnSpc>
            <a:spcBef>
              <a:spcPct val="0"/>
            </a:spcBef>
            <a:spcAft>
              <a:spcPct val="35000"/>
            </a:spcAft>
            <a:buNone/>
          </a:pPr>
          <a:r>
            <a:rPr lang="en-GB" sz="1200" b="1" kern="1200" dirty="0">
              <a:solidFill>
                <a:sysClr val="window" lastClr="FFFFFF"/>
              </a:solidFill>
              <a:latin typeface="Calibri" panose="020F0502020204030204"/>
              <a:ea typeface="+mn-ea"/>
              <a:cs typeface="+mn-cs"/>
            </a:rPr>
            <a:t>Embed a research culture where impact, enterprise, innovation, and engagement are an innate part of all research activity</a:t>
          </a:r>
          <a:endParaRPr lang="en-US" sz="1200" kern="1200" dirty="0">
            <a:solidFill>
              <a:sysClr val="window" lastClr="FFFFFF"/>
            </a:solidFill>
            <a:latin typeface="Calibri" panose="020F0502020204030204"/>
            <a:ea typeface="+mn-ea"/>
            <a:cs typeface="+mn-cs"/>
          </a:endParaRPr>
        </a:p>
      </dsp:txBody>
      <dsp:txXfrm>
        <a:off x="5318" y="1544200"/>
        <a:ext cx="1662662" cy="1857601"/>
      </dsp:txXfrm>
    </dsp:sp>
    <dsp:sp modelId="{6FBC64A0-E774-41B1-9E52-2E5229753C3F}">
      <dsp:nvSpPr>
        <dsp:cNvPr id="0" name=""/>
        <dsp:cNvSpPr/>
      </dsp:nvSpPr>
      <dsp:spPr>
        <a:xfrm>
          <a:off x="5318" y="856203"/>
          <a:ext cx="1662662" cy="7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4234" tIns="165100" rIns="164234" bIns="165100" numCol="1" spcCol="1270" anchor="ctr" anchorCtr="0">
          <a:noAutofit/>
        </a:bodyPr>
        <a:lstStyle/>
        <a:p>
          <a:pPr marL="0" lvl="0" indent="0" algn="l" defTabSz="1466850">
            <a:lnSpc>
              <a:spcPct val="90000"/>
            </a:lnSpc>
            <a:spcBef>
              <a:spcPct val="0"/>
            </a:spcBef>
            <a:spcAft>
              <a:spcPct val="35000"/>
            </a:spcAft>
            <a:buNone/>
          </a:pPr>
          <a:r>
            <a:rPr lang="en-US" sz="3300" kern="1200">
              <a:solidFill>
                <a:sysClr val="window" lastClr="FFFFFF"/>
              </a:solidFill>
              <a:latin typeface="Calibri" panose="020F0502020204030204"/>
              <a:ea typeface="+mn-ea"/>
              <a:cs typeface="+mn-cs"/>
            </a:rPr>
            <a:t>01</a:t>
          </a:r>
          <a:endParaRPr lang="en-US" sz="3300" kern="1200" dirty="0">
            <a:solidFill>
              <a:sysClr val="window" lastClr="FFFFFF"/>
            </a:solidFill>
            <a:latin typeface="Calibri" panose="020F0502020204030204"/>
            <a:ea typeface="+mn-ea"/>
            <a:cs typeface="+mn-cs"/>
          </a:endParaRPr>
        </a:p>
      </dsp:txBody>
      <dsp:txXfrm>
        <a:off x="5318" y="856203"/>
        <a:ext cx="1662662" cy="798077"/>
      </dsp:txXfrm>
    </dsp:sp>
    <dsp:sp modelId="{BA0F4FCF-FFAA-4BFD-AE41-02DAC375F3B1}">
      <dsp:nvSpPr>
        <dsp:cNvPr id="0" name=""/>
        <dsp:cNvSpPr/>
      </dsp:nvSpPr>
      <dsp:spPr>
        <a:xfrm>
          <a:off x="1800993" y="305798"/>
          <a:ext cx="1662662" cy="3096003"/>
        </a:xfrm>
        <a:prstGeom prst="rect">
          <a:avLst/>
        </a:prstGeom>
        <a:solidFill>
          <a:srgbClr val="ED7D31">
            <a:hueOff val="-363841"/>
            <a:satOff val="-20982"/>
            <a:lumOff val="2157"/>
            <a:alphaOff val="0"/>
          </a:srgbClr>
        </a:solidFill>
        <a:ln w="12700" cap="flat" cmpd="sng" algn="ctr">
          <a:solidFill>
            <a:srgbClr val="ED7D31">
              <a:hueOff val="-363841"/>
              <a:satOff val="-20982"/>
              <a:lumOff val="2157"/>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234" tIns="0" rIns="164234" bIns="330200" numCol="1" spcCol="1270" anchor="t" anchorCtr="0">
          <a:noAutofit/>
        </a:bodyPr>
        <a:lstStyle/>
        <a:p>
          <a:pPr marL="0" lvl="0" indent="0" algn="l" defTabSz="533400">
            <a:lnSpc>
              <a:spcPct val="90000"/>
            </a:lnSpc>
            <a:spcBef>
              <a:spcPct val="0"/>
            </a:spcBef>
            <a:spcAft>
              <a:spcPct val="35000"/>
            </a:spcAft>
            <a:buNone/>
          </a:pPr>
          <a:r>
            <a:rPr lang="en-GB" sz="1200" b="1" kern="1200" dirty="0">
              <a:solidFill>
                <a:sysClr val="window" lastClr="FFFFFF"/>
              </a:solidFill>
              <a:latin typeface="Calibri" panose="020F0502020204030204"/>
              <a:ea typeface="+mn-ea"/>
              <a:cs typeface="+mn-cs"/>
            </a:rPr>
            <a:t>Support innovation, development, and entrepreneurship to deliver impact to address global, national, and local challenges.</a:t>
          </a:r>
          <a:endParaRPr lang="en-US" sz="1200" kern="1200" dirty="0">
            <a:solidFill>
              <a:sysClr val="window" lastClr="FFFFFF"/>
            </a:solidFill>
            <a:latin typeface="Calibri" panose="020F0502020204030204"/>
            <a:ea typeface="+mn-ea"/>
            <a:cs typeface="+mn-cs"/>
          </a:endParaRPr>
        </a:p>
      </dsp:txBody>
      <dsp:txXfrm>
        <a:off x="1800993" y="1544200"/>
        <a:ext cx="1662662" cy="1857601"/>
      </dsp:txXfrm>
    </dsp:sp>
    <dsp:sp modelId="{67E78AA1-5345-4122-B19D-10FEE73FFAA9}">
      <dsp:nvSpPr>
        <dsp:cNvPr id="0" name=""/>
        <dsp:cNvSpPr/>
      </dsp:nvSpPr>
      <dsp:spPr>
        <a:xfrm>
          <a:off x="1800993" y="856203"/>
          <a:ext cx="1662662" cy="7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4234" tIns="165100" rIns="164234" bIns="165100" numCol="1" spcCol="1270" anchor="ctr" anchorCtr="0">
          <a:noAutofit/>
        </a:bodyPr>
        <a:lstStyle/>
        <a:p>
          <a:pPr marL="0" lvl="0" indent="0" algn="l" defTabSz="1466850">
            <a:lnSpc>
              <a:spcPct val="90000"/>
            </a:lnSpc>
            <a:spcBef>
              <a:spcPct val="0"/>
            </a:spcBef>
            <a:spcAft>
              <a:spcPct val="35000"/>
            </a:spcAft>
            <a:buNone/>
          </a:pPr>
          <a:r>
            <a:rPr lang="en-US" sz="3300" kern="1200">
              <a:solidFill>
                <a:sysClr val="window" lastClr="FFFFFF"/>
              </a:solidFill>
              <a:latin typeface="Calibri" panose="020F0502020204030204"/>
              <a:ea typeface="+mn-ea"/>
              <a:cs typeface="+mn-cs"/>
            </a:rPr>
            <a:t>02</a:t>
          </a:r>
        </a:p>
      </dsp:txBody>
      <dsp:txXfrm>
        <a:off x="1800993" y="856203"/>
        <a:ext cx="1662662" cy="798077"/>
      </dsp:txXfrm>
    </dsp:sp>
    <dsp:sp modelId="{6D2EC3A2-E59F-4D63-A60D-D60AEF559E12}">
      <dsp:nvSpPr>
        <dsp:cNvPr id="0" name=""/>
        <dsp:cNvSpPr/>
      </dsp:nvSpPr>
      <dsp:spPr>
        <a:xfrm>
          <a:off x="3596668" y="305798"/>
          <a:ext cx="1662662" cy="3096402"/>
        </a:xfrm>
        <a:prstGeom prst="rect">
          <a:avLst/>
        </a:prstGeom>
        <a:solidFill>
          <a:srgbClr val="ED7D31">
            <a:hueOff val="-727682"/>
            <a:satOff val="-41964"/>
            <a:lumOff val="4314"/>
            <a:alphaOff val="0"/>
          </a:srgbClr>
        </a:solidFill>
        <a:ln w="12700" cap="flat" cmpd="sng" algn="ctr">
          <a:solidFill>
            <a:srgbClr val="ED7D31">
              <a:hueOff val="-727682"/>
              <a:satOff val="-41964"/>
              <a:lumOff val="4314"/>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234" tIns="0" rIns="164234" bIns="330200" numCol="1" spcCol="1270" anchor="t" anchorCtr="0">
          <a:noAutofit/>
        </a:bodyPr>
        <a:lstStyle/>
        <a:p>
          <a:pPr marL="0" lvl="0" indent="0" algn="l" defTabSz="533400">
            <a:lnSpc>
              <a:spcPct val="90000"/>
            </a:lnSpc>
            <a:spcBef>
              <a:spcPct val="0"/>
            </a:spcBef>
            <a:spcAft>
              <a:spcPct val="35000"/>
            </a:spcAft>
            <a:buNone/>
          </a:pPr>
          <a:r>
            <a:rPr lang="en-GB" sz="1200" b="1" kern="1200" dirty="0">
              <a:solidFill>
                <a:sysClr val="window" lastClr="FFFFFF"/>
              </a:solidFill>
              <a:latin typeface="Calibri" panose="020F0502020204030204"/>
              <a:ea typeface="+mn-ea"/>
              <a:cs typeface="+mn-cs"/>
            </a:rPr>
            <a:t>Build on our culture of engaged research practice, working with the public, patients, and communities to shape and conduct research, and to share the results</a:t>
          </a:r>
          <a:endParaRPr lang="en-US" sz="1200" b="1" kern="1200" dirty="0">
            <a:solidFill>
              <a:sysClr val="window" lastClr="FFFFFF"/>
            </a:solidFill>
            <a:latin typeface="Calibri" panose="020F0502020204030204"/>
            <a:ea typeface="+mn-ea"/>
            <a:cs typeface="+mn-cs"/>
          </a:endParaRPr>
        </a:p>
      </dsp:txBody>
      <dsp:txXfrm>
        <a:off x="3596668" y="1544359"/>
        <a:ext cx="1662662" cy="1857841"/>
      </dsp:txXfrm>
    </dsp:sp>
    <dsp:sp modelId="{6D80466F-267E-4657-B9C3-7EA5DD7A7A25}">
      <dsp:nvSpPr>
        <dsp:cNvPr id="0" name=""/>
        <dsp:cNvSpPr/>
      </dsp:nvSpPr>
      <dsp:spPr>
        <a:xfrm>
          <a:off x="3596668" y="856402"/>
          <a:ext cx="1662662" cy="7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4234" tIns="165100" rIns="164234" bIns="165100" numCol="1" spcCol="1270" anchor="ctr" anchorCtr="0">
          <a:noAutofit/>
        </a:bodyPr>
        <a:lstStyle/>
        <a:p>
          <a:pPr marL="0" lvl="0" indent="0" algn="l" defTabSz="1466850">
            <a:lnSpc>
              <a:spcPct val="90000"/>
            </a:lnSpc>
            <a:spcBef>
              <a:spcPct val="0"/>
            </a:spcBef>
            <a:spcAft>
              <a:spcPct val="35000"/>
            </a:spcAft>
            <a:buNone/>
          </a:pPr>
          <a:r>
            <a:rPr lang="en-US" sz="3300" kern="1200">
              <a:solidFill>
                <a:sysClr val="window" lastClr="FFFFFF"/>
              </a:solidFill>
              <a:latin typeface="Calibri" panose="020F0502020204030204"/>
              <a:ea typeface="+mn-ea"/>
              <a:cs typeface="+mn-cs"/>
            </a:rPr>
            <a:t>03</a:t>
          </a:r>
        </a:p>
      </dsp:txBody>
      <dsp:txXfrm>
        <a:off x="3596668" y="856402"/>
        <a:ext cx="1662662" cy="798077"/>
      </dsp:txXfrm>
    </dsp:sp>
    <dsp:sp modelId="{5F534C54-CE31-4700-94BF-E0C8CC5861DD}">
      <dsp:nvSpPr>
        <dsp:cNvPr id="0" name=""/>
        <dsp:cNvSpPr/>
      </dsp:nvSpPr>
      <dsp:spPr>
        <a:xfrm>
          <a:off x="5392344" y="305798"/>
          <a:ext cx="1662662" cy="3096003"/>
        </a:xfrm>
        <a:prstGeom prst="rect">
          <a:avLst/>
        </a:prstGeom>
        <a:solidFill>
          <a:srgbClr val="ED7D31">
            <a:hueOff val="-1091522"/>
            <a:satOff val="-62946"/>
            <a:lumOff val="6471"/>
            <a:alphaOff val="0"/>
          </a:srgbClr>
        </a:solidFill>
        <a:ln w="12700" cap="flat" cmpd="sng" algn="ctr">
          <a:solidFill>
            <a:srgbClr val="ED7D31">
              <a:hueOff val="-1091522"/>
              <a:satOff val="-62946"/>
              <a:lumOff val="647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234" tIns="0" rIns="164234" bIns="330200" numCol="1" spcCol="1270" anchor="t" anchorCtr="0">
          <a:noAutofit/>
        </a:bodyPr>
        <a:lstStyle/>
        <a:p>
          <a:pPr marL="0" lvl="0" indent="0" algn="l" defTabSz="533400">
            <a:lnSpc>
              <a:spcPct val="90000"/>
            </a:lnSpc>
            <a:spcBef>
              <a:spcPct val="0"/>
            </a:spcBef>
            <a:spcAft>
              <a:spcPct val="35000"/>
            </a:spcAft>
            <a:buNone/>
          </a:pPr>
          <a:r>
            <a:rPr lang="en-GB" sz="1200" b="1" kern="1200" dirty="0">
              <a:solidFill>
                <a:sysClr val="window" lastClr="FFFFFF"/>
              </a:solidFill>
              <a:latin typeface="Calibri" panose="020F0502020204030204"/>
              <a:ea typeface="+mn-ea"/>
              <a:cs typeface="+mn-cs"/>
            </a:rPr>
            <a:t>Become a UK leader in the measurable impact of licenses and spinouts from our research community</a:t>
          </a:r>
          <a:endParaRPr lang="en-US" sz="1200" kern="1200" dirty="0">
            <a:solidFill>
              <a:sysClr val="window" lastClr="FFFFFF"/>
            </a:solidFill>
            <a:latin typeface="Calibri" panose="020F0502020204030204"/>
            <a:ea typeface="+mn-ea"/>
            <a:cs typeface="+mn-cs"/>
          </a:endParaRPr>
        </a:p>
      </dsp:txBody>
      <dsp:txXfrm>
        <a:off x="5392344" y="1544200"/>
        <a:ext cx="1662662" cy="1857601"/>
      </dsp:txXfrm>
    </dsp:sp>
    <dsp:sp modelId="{17F105DC-6100-496C-AB6A-8CD5E208A30A}">
      <dsp:nvSpPr>
        <dsp:cNvPr id="0" name=""/>
        <dsp:cNvSpPr/>
      </dsp:nvSpPr>
      <dsp:spPr>
        <a:xfrm>
          <a:off x="5392344" y="856203"/>
          <a:ext cx="1662662" cy="7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4234" tIns="165100" rIns="164234" bIns="165100" numCol="1" spcCol="1270" anchor="ctr" anchorCtr="0">
          <a:noAutofit/>
        </a:bodyPr>
        <a:lstStyle/>
        <a:p>
          <a:pPr marL="0" lvl="0" indent="0" algn="l" defTabSz="1466850">
            <a:lnSpc>
              <a:spcPct val="90000"/>
            </a:lnSpc>
            <a:spcBef>
              <a:spcPct val="0"/>
            </a:spcBef>
            <a:spcAft>
              <a:spcPct val="35000"/>
            </a:spcAft>
            <a:buNone/>
          </a:pPr>
          <a:r>
            <a:rPr lang="en-US" sz="3300" kern="1200">
              <a:solidFill>
                <a:sysClr val="window" lastClr="FFFFFF"/>
              </a:solidFill>
              <a:latin typeface="Calibri" panose="020F0502020204030204"/>
              <a:ea typeface="+mn-ea"/>
              <a:cs typeface="+mn-cs"/>
            </a:rPr>
            <a:t>04</a:t>
          </a:r>
        </a:p>
      </dsp:txBody>
      <dsp:txXfrm>
        <a:off x="5392344" y="856203"/>
        <a:ext cx="1662662" cy="798077"/>
      </dsp:txXfrm>
    </dsp:sp>
    <dsp:sp modelId="{6BB4BC9B-95FF-4081-B420-72FF679050F9}">
      <dsp:nvSpPr>
        <dsp:cNvPr id="0" name=""/>
        <dsp:cNvSpPr/>
      </dsp:nvSpPr>
      <dsp:spPr>
        <a:xfrm>
          <a:off x="7188019" y="305798"/>
          <a:ext cx="1662662" cy="3096003"/>
        </a:xfrm>
        <a:prstGeom prst="rect">
          <a:avLst/>
        </a:prstGeom>
        <a:solidFill>
          <a:srgbClr val="ED7D31">
            <a:hueOff val="-1455363"/>
            <a:satOff val="-83928"/>
            <a:lumOff val="8628"/>
            <a:alphaOff val="0"/>
          </a:srgbClr>
        </a:solidFill>
        <a:ln w="12700" cap="flat" cmpd="sng" algn="ctr">
          <a:solidFill>
            <a:srgbClr val="ED7D31">
              <a:hueOff val="-1455363"/>
              <a:satOff val="-83928"/>
              <a:lumOff val="8628"/>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234" tIns="0" rIns="164234" bIns="330200" numCol="1" spcCol="1270" anchor="t" anchorCtr="0">
          <a:noAutofit/>
        </a:bodyPr>
        <a:lstStyle/>
        <a:p>
          <a:pPr marL="0" lvl="0" indent="0" algn="l" defTabSz="533400">
            <a:lnSpc>
              <a:spcPct val="90000"/>
            </a:lnSpc>
            <a:spcBef>
              <a:spcPct val="0"/>
            </a:spcBef>
            <a:spcAft>
              <a:spcPct val="35000"/>
            </a:spcAft>
            <a:buNone/>
          </a:pPr>
          <a:r>
            <a:rPr lang="en-GB" sz="1200" b="1" kern="1200" dirty="0">
              <a:solidFill>
                <a:sysClr val="window" lastClr="FFFFFF"/>
              </a:solidFill>
              <a:latin typeface="Calibri" panose="020F0502020204030204"/>
              <a:ea typeface="+mn-ea"/>
              <a:cs typeface="+mn-cs"/>
            </a:rPr>
            <a:t>Raise our reputation for impact and bring it in line with the quality of our research outputs in preparation for the next Research Excellence Framework</a:t>
          </a:r>
          <a:endParaRPr lang="en-US" sz="1200" kern="1200" dirty="0">
            <a:solidFill>
              <a:sysClr val="window" lastClr="FFFFFF"/>
            </a:solidFill>
            <a:latin typeface="Calibri" panose="020F0502020204030204"/>
            <a:ea typeface="+mn-ea"/>
            <a:cs typeface="+mn-cs"/>
          </a:endParaRPr>
        </a:p>
      </dsp:txBody>
      <dsp:txXfrm>
        <a:off x="7188019" y="1544200"/>
        <a:ext cx="1662662" cy="1857601"/>
      </dsp:txXfrm>
    </dsp:sp>
    <dsp:sp modelId="{7174DB43-3E53-41D9-A318-E4F9621F1844}">
      <dsp:nvSpPr>
        <dsp:cNvPr id="0" name=""/>
        <dsp:cNvSpPr/>
      </dsp:nvSpPr>
      <dsp:spPr>
        <a:xfrm>
          <a:off x="7188019" y="856203"/>
          <a:ext cx="1662662" cy="7980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4234" tIns="165100" rIns="164234" bIns="165100" numCol="1" spcCol="1270" anchor="ctr" anchorCtr="0">
          <a:noAutofit/>
        </a:bodyPr>
        <a:lstStyle/>
        <a:p>
          <a:pPr marL="0" lvl="0" indent="0" algn="l" defTabSz="1466850">
            <a:lnSpc>
              <a:spcPct val="90000"/>
            </a:lnSpc>
            <a:spcBef>
              <a:spcPct val="0"/>
            </a:spcBef>
            <a:spcAft>
              <a:spcPct val="35000"/>
            </a:spcAft>
            <a:buNone/>
          </a:pPr>
          <a:r>
            <a:rPr lang="en-US" sz="3300" kern="1200">
              <a:solidFill>
                <a:sysClr val="window" lastClr="FFFFFF"/>
              </a:solidFill>
              <a:latin typeface="Calibri" panose="020F0502020204030204"/>
              <a:ea typeface="+mn-ea"/>
              <a:cs typeface="+mn-cs"/>
            </a:rPr>
            <a:t>05</a:t>
          </a:r>
        </a:p>
      </dsp:txBody>
      <dsp:txXfrm>
        <a:off x="7188019" y="856203"/>
        <a:ext cx="1662662" cy="798077"/>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785982-B3A7-BD45-9BC0-226BC6586FFA}" type="datetimeFigureOut">
              <a:rPr lang="en-US" smtClean="0"/>
              <a:t>12/2/2023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05D700-40DD-7243-8C77-640675125E66}" type="slidenum">
              <a:rPr lang="en-US" smtClean="0"/>
              <a:t>‹#›</a:t>
            </a:fld>
            <a:endParaRPr lang="en-US"/>
          </a:p>
        </p:txBody>
      </p:sp>
    </p:spTree>
    <p:extLst>
      <p:ext uri="{BB962C8B-B14F-4D97-AF65-F5344CB8AC3E}">
        <p14:creationId xmlns:p14="http://schemas.microsoft.com/office/powerpoint/2010/main" val="216195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F02653-1CC4-FD44-B5A8-CD467FE6F52E}" type="datetimeFigureOut">
              <a:rPr lang="en-US" smtClean="0"/>
              <a:t>12/2/2023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C2F24-F664-D549-83B7-D2DAD4EA9FBC}" type="slidenum">
              <a:rPr lang="en-US" smtClean="0"/>
              <a:t>‹#›</a:t>
            </a:fld>
            <a:endParaRPr lang="en-US"/>
          </a:p>
        </p:txBody>
      </p:sp>
    </p:spTree>
    <p:extLst>
      <p:ext uri="{BB962C8B-B14F-4D97-AF65-F5344CB8AC3E}">
        <p14:creationId xmlns:p14="http://schemas.microsoft.com/office/powerpoint/2010/main" val="33272269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7DB8ED-1E86-D847-B1BC-763BD1B5F6A5}" type="slidenum">
              <a:rPr lang="en-US" sz="1200"/>
              <a:pPr/>
              <a:t>12</a:t>
            </a:fld>
            <a:endParaRPr lang="en-US" sz="1200"/>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106E7C-C0BB-5247-B5A3-EEEF86F0980D}" type="slidenum">
              <a:rPr lang="en-US" sz="1200"/>
              <a:pPr/>
              <a:t>15</a:t>
            </a:fld>
            <a:endParaRPr lang="en-US" sz="1200"/>
          </a:p>
        </p:txBody>
      </p:sp>
      <p:sp>
        <p:nvSpPr>
          <p:cNvPr id="163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372787-C048-A942-89A9-B13E86F2953F}" type="slidenum">
              <a:rPr lang="en-US" sz="1200"/>
              <a:pPr/>
              <a:t>16</a:t>
            </a:fld>
            <a:endParaRPr lang="en-US" sz="1200"/>
          </a:p>
        </p:txBody>
      </p:sp>
      <p:sp>
        <p:nvSpPr>
          <p:cNvPr id="17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0942D00-D33B-6747-961F-9152114FB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01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0942D00-D33B-6747-961F-9152114FB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40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04538" rtl="0" eaLnBrk="1" fontAlgn="auto" latinLnBrk="0" hangingPunct="1">
              <a:lnSpc>
                <a:spcPct val="100000"/>
              </a:lnSpc>
              <a:spcBef>
                <a:spcPts val="0"/>
              </a:spcBef>
              <a:spcAft>
                <a:spcPts val="0"/>
              </a:spcAft>
              <a:buClrTx/>
              <a:buSzTx/>
              <a:buFontTx/>
              <a:buNone/>
              <a:tabLst/>
              <a:defRPr/>
            </a:pPr>
            <a:fld id="{00942D00-D33B-6747-961F-9152114FB45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04538"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50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0942D00-D33B-6747-961F-9152114FB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1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B30BFA-4DE3-0049-A897-20664E0C6721}"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4279669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0B30BFA-4DE3-0049-A897-20664E0C6721}"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4186707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0B30BFA-4DE3-0049-A897-20664E0C6721}"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3415103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1" y="334435"/>
            <a:ext cx="8597901" cy="515619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4572000" y="5957230"/>
            <a:ext cx="4305301" cy="900769"/>
          </a:xfrm>
          <a:prstGeom prst="rect">
            <a:avLst/>
          </a:prstGeom>
        </p:spPr>
        <p:txBody>
          <a:bodyPr lIns="0" tIns="0" rIns="0" bIns="0" anchor="ctr"/>
          <a:lstStyle>
            <a:lvl1pPr marL="0" indent="0">
              <a:buNone/>
              <a:defRPr sz="800" b="0" i="0">
                <a:solidFill>
                  <a:schemeClr val="bg1"/>
                </a:solidFill>
                <a:latin typeface="Source Sans Pro" panose="020B0503030403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a:t>Click to edit caption: Source Sans Pro 8pt</a:t>
            </a:r>
          </a:p>
        </p:txBody>
      </p:sp>
    </p:spTree>
    <p:extLst>
      <p:ext uri="{BB962C8B-B14F-4D97-AF65-F5344CB8AC3E}">
        <p14:creationId xmlns:p14="http://schemas.microsoft.com/office/powerpoint/2010/main" val="275527895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7" y="349863"/>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7" y="1748367"/>
            <a:ext cx="867209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Tree>
    <p:extLst>
      <p:ext uri="{BB962C8B-B14F-4D97-AF65-F5344CB8AC3E}">
        <p14:creationId xmlns:p14="http://schemas.microsoft.com/office/powerpoint/2010/main" val="22894368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424E-A6A7-D147-8A44-22F9BBC9188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1CAB213-D5D1-A649-911F-211DABD5AAA6}"/>
              </a:ext>
            </a:extLst>
          </p:cNvPr>
          <p:cNvSpPr>
            <a:spLocks noGrp="1"/>
          </p:cNvSpPr>
          <p:nvPr>
            <p:ph type="subTitle" idx="1"/>
          </p:nvPr>
        </p:nvSpPr>
        <p:spPr>
          <a:xfrm>
            <a:off x="1143000" y="3602037"/>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36DE16A-6714-6143-8384-FEF29FD0ECA2}"/>
              </a:ext>
            </a:extLst>
          </p:cNvPr>
          <p:cNvSpPr>
            <a:spLocks noGrp="1"/>
          </p:cNvSpPr>
          <p:nvPr>
            <p:ph type="dt" sz="half" idx="10"/>
          </p:nvPr>
        </p:nvSpPr>
        <p:spPr/>
        <p:txBody>
          <a:bodyPr/>
          <a:lstStyle/>
          <a:p>
            <a:fld id="{A22328F4-6F9C-B94F-AAA4-66F7F91AD3C8}" type="datetimeFigureOut">
              <a:rPr lang="en-US" smtClean="0"/>
              <a:t>12/3/2023</a:t>
            </a:fld>
            <a:endParaRPr lang="en-US"/>
          </a:p>
        </p:txBody>
      </p:sp>
      <p:sp>
        <p:nvSpPr>
          <p:cNvPr id="5" name="Footer Placeholder 4">
            <a:extLst>
              <a:ext uri="{FF2B5EF4-FFF2-40B4-BE49-F238E27FC236}">
                <a16:creationId xmlns:a16="http://schemas.microsoft.com/office/drawing/2014/main" id="{1B953303-09E8-F040-92AB-E2C059CAE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C8BE3-BDA5-6543-8783-3226097F5AE7}"/>
              </a:ext>
            </a:extLst>
          </p:cNvPr>
          <p:cNvSpPr>
            <a:spLocks noGrp="1"/>
          </p:cNvSpPr>
          <p:nvPr>
            <p:ph type="sldNum" sz="quarter" idx="12"/>
          </p:nvPr>
        </p:nvSpPr>
        <p:spPr/>
        <p:txBody>
          <a:bodyPr/>
          <a:lstStyle/>
          <a:p>
            <a:fld id="{3C40D6F2-1FE1-DA43-AFB2-7090E45D03B9}" type="slidenum">
              <a:rPr lang="en-US" smtClean="0"/>
              <a:t>‹#›</a:t>
            </a:fld>
            <a:endParaRPr lang="en-US"/>
          </a:p>
        </p:txBody>
      </p:sp>
    </p:spTree>
    <p:extLst>
      <p:ext uri="{BB962C8B-B14F-4D97-AF65-F5344CB8AC3E}">
        <p14:creationId xmlns:p14="http://schemas.microsoft.com/office/powerpoint/2010/main" val="237424312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7" y="349863"/>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8" y="1748367"/>
            <a:ext cx="4277455"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7" y="1748367"/>
            <a:ext cx="4277455"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18901135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ntent slide 3">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C147732-D245-FB43-B9C7-22E9D5472E33}"/>
              </a:ext>
            </a:extLst>
          </p:cNvPr>
          <p:cNvSpPr>
            <a:spLocks noGrp="1"/>
          </p:cNvSpPr>
          <p:nvPr>
            <p:ph type="body" sz="quarter" idx="11" hasCustomPrompt="1"/>
          </p:nvPr>
        </p:nvSpPr>
        <p:spPr>
          <a:xfrm>
            <a:off x="4679952" y="1748371"/>
            <a:ext cx="4186238" cy="3936999"/>
          </a:xfrm>
          <a:prstGeom prst="rect">
            <a:avLst/>
          </a:prstGeom>
        </p:spPr>
        <p:txBody>
          <a:bodyPr lIns="0" tIns="0" rIns="0" bIns="0"/>
          <a:lstStyle>
            <a:lvl1pPr marL="232165" marR="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lang="en-GB" sz="1138" b="0" i="0" smtClean="0">
                <a:solidFill>
                  <a:srgbClr val="1C3D74"/>
                </a:solidFill>
                <a:effectLst/>
                <a:latin typeface="Arial" panose="020B0604020202020204" pitchFamily="34" charset="0"/>
                <a:cs typeface="Arial" panose="020B0604020202020204" pitchFamily="34" charset="0"/>
              </a:defRPr>
            </a:lvl1pPr>
          </a:lstStyle>
          <a:p>
            <a:pPr lvl="0"/>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lvl="0"/>
            <a:endParaRPr lang="en-US"/>
          </a:p>
        </p:txBody>
      </p:sp>
      <p:sp>
        <p:nvSpPr>
          <p:cNvPr id="6" name="Title 1">
            <a:extLst>
              <a:ext uri="{FF2B5EF4-FFF2-40B4-BE49-F238E27FC236}">
                <a16:creationId xmlns:a16="http://schemas.microsoft.com/office/drawing/2014/main" id="{9D267E66-5F9D-A043-9D95-FB12DB25D3E1}"/>
              </a:ext>
            </a:extLst>
          </p:cNvPr>
          <p:cNvSpPr>
            <a:spLocks noGrp="1"/>
          </p:cNvSpPr>
          <p:nvPr>
            <p:ph type="title" hasCustomPrompt="1"/>
          </p:nvPr>
        </p:nvSpPr>
        <p:spPr>
          <a:xfrm>
            <a:off x="298189" y="1763471"/>
            <a:ext cx="4165862" cy="3923963"/>
          </a:xfrm>
          <a:prstGeom prst="rect">
            <a:avLst/>
          </a:prstGeom>
        </p:spPr>
        <p:txBody>
          <a:bodyPr lIns="0" tIns="0" rIns="0" bIns="0"/>
          <a:lstStyle>
            <a:lvl1pPr>
              <a:defRPr lang="en-US" sz="1138" b="0" i="0" kern="1200" dirty="0">
                <a:solidFill>
                  <a:srgbClr val="1C3D74"/>
                </a:solidFill>
                <a:effectLst/>
                <a:latin typeface="Arial" panose="020B0604020202020204" pitchFamily="34" charset="0"/>
                <a:ea typeface="+mj-ea"/>
                <a:cs typeface="Arial" panose="020B0604020202020204" pitchFamily="34" charset="0"/>
              </a:defRPr>
            </a:lvl1pPr>
          </a:lstStyle>
          <a:p>
            <a:r>
              <a:rPr lang="en-US"/>
              <a:t>Lorem ipsum dolor sit </a:t>
            </a:r>
            <a:r>
              <a:rPr lang="en-US" err="1"/>
              <a:t>amet</a:t>
            </a:r>
            <a:r>
              <a:rPr lang="en-US"/>
              <a:t>, </a:t>
            </a:r>
            <a:r>
              <a:rPr lang="en-US" err="1"/>
              <a:t>usu</a:t>
            </a:r>
            <a:r>
              <a:rPr lang="en-US"/>
              <a:t> </a:t>
            </a:r>
            <a:r>
              <a:rPr lang="en-US" err="1"/>
              <a:t>purto</a:t>
            </a:r>
            <a:r>
              <a:rPr lang="en-US"/>
              <a:t> </a:t>
            </a:r>
            <a:r>
              <a:rPr lang="en-US" err="1"/>
              <a:t>oporteat</a:t>
            </a:r>
            <a:r>
              <a:rPr lang="en-US"/>
              <a:t> </a:t>
            </a:r>
            <a:r>
              <a:rPr lang="en-US" err="1"/>
              <a:t>accusata</a:t>
            </a:r>
            <a:r>
              <a:rPr lang="en-US"/>
              <a:t> no, mea </a:t>
            </a:r>
            <a:r>
              <a:rPr lang="en-US" err="1"/>
              <a:t>ceteros</a:t>
            </a:r>
            <a:r>
              <a:rPr lang="en-US"/>
              <a:t> </a:t>
            </a:r>
            <a:r>
              <a:rPr lang="en-US" err="1"/>
              <a:t>antiopam</a:t>
            </a:r>
            <a:r>
              <a:rPr lang="en-US"/>
              <a:t> no. </a:t>
            </a:r>
            <a:r>
              <a:rPr lang="en-US" err="1"/>
              <a:t>Ea</a:t>
            </a:r>
            <a:r>
              <a:rPr lang="en-US"/>
              <a:t> qui facer </a:t>
            </a:r>
            <a:r>
              <a:rPr lang="en-US" err="1"/>
              <a:t>legimus</a:t>
            </a:r>
            <a:r>
              <a:rPr lang="en-US"/>
              <a:t>, quo semper </a:t>
            </a:r>
            <a:r>
              <a:rPr lang="en-US" err="1"/>
              <a:t>appellantur</a:t>
            </a:r>
            <a:r>
              <a:rPr lang="en-US"/>
              <a:t> </a:t>
            </a:r>
            <a:r>
              <a:rPr lang="en-US" err="1"/>
              <a:t>te</a:t>
            </a:r>
            <a:r>
              <a:rPr lang="en-US"/>
              <a:t>. Ne per </a:t>
            </a:r>
            <a:r>
              <a:rPr lang="en-US" err="1"/>
              <a:t>elit</a:t>
            </a:r>
            <a:r>
              <a:rPr lang="en-US"/>
              <a:t> </a:t>
            </a:r>
            <a:r>
              <a:rPr lang="en-US" err="1"/>
              <a:t>sententiae</a:t>
            </a:r>
            <a:r>
              <a:rPr lang="en-US"/>
              <a:t>. </a:t>
            </a:r>
            <a:r>
              <a:rPr lang="en-US" err="1"/>
              <a:t>Pri</a:t>
            </a:r>
            <a:r>
              <a:rPr lang="en-US"/>
              <a:t> ad </a:t>
            </a:r>
            <a:r>
              <a:rPr lang="en-US" err="1"/>
              <a:t>purto</a:t>
            </a:r>
            <a:r>
              <a:rPr lang="en-US"/>
              <a:t> </a:t>
            </a:r>
            <a:r>
              <a:rPr lang="en-US" err="1"/>
              <a:t>euripidis</a:t>
            </a:r>
            <a:r>
              <a:rPr lang="en-US"/>
              <a:t> </a:t>
            </a:r>
            <a:r>
              <a:rPr lang="en-US" err="1"/>
              <a:t>definiebas</a:t>
            </a:r>
            <a:r>
              <a:rPr lang="en-US"/>
              <a:t>, </a:t>
            </a:r>
            <a:r>
              <a:rPr lang="en-US" err="1"/>
              <a:t>eum</a:t>
            </a:r>
            <a:r>
              <a:rPr lang="en-US"/>
              <a:t> ex </a:t>
            </a:r>
            <a:r>
              <a:rPr lang="en-US" err="1"/>
              <a:t>aliquam</a:t>
            </a:r>
            <a:r>
              <a:rPr lang="en-US"/>
              <a:t> </a:t>
            </a:r>
            <a:r>
              <a:rPr lang="en-US" err="1"/>
              <a:t>accusam</a:t>
            </a:r>
            <a:r>
              <a:rPr lang="en-US"/>
              <a:t>. </a:t>
            </a:r>
          </a:p>
        </p:txBody>
      </p:sp>
      <p:sp>
        <p:nvSpPr>
          <p:cNvPr id="13" name="Content Placeholder 2"/>
          <p:cNvSpPr>
            <a:spLocks noGrp="1"/>
          </p:cNvSpPr>
          <p:nvPr>
            <p:ph sz="quarter" idx="10" hasCustomPrompt="1"/>
          </p:nvPr>
        </p:nvSpPr>
        <p:spPr>
          <a:xfrm>
            <a:off x="186597" y="349863"/>
            <a:ext cx="8672097" cy="1381836"/>
          </a:xfrm>
          <a:prstGeom prst="rect">
            <a:avLst/>
          </a:prstGeom>
        </p:spPr>
        <p:txBody>
          <a:bodyPr/>
          <a:lstStyle>
            <a:lvl1pPr marL="0" indent="0">
              <a:buNone/>
              <a:defRPr sz="2031"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27640517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748367"/>
            <a:ext cx="867209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Tree>
    <p:extLst>
      <p:ext uri="{BB962C8B-B14F-4D97-AF65-F5344CB8AC3E}">
        <p14:creationId xmlns:p14="http://schemas.microsoft.com/office/powerpoint/2010/main" val="647782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7" y="1748367"/>
            <a:ext cx="4277455"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6" y="1748367"/>
            <a:ext cx="4277455"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231130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748370"/>
            <a:ext cx="4186238" cy="3722663"/>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5568096"/>
            <a:ext cx="4186238" cy="117272"/>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7" y="1748367"/>
            <a:ext cx="4385404"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76545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0B30BFA-4DE3-0049-A897-20664E0C6721}"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1074610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767513" y="1748369"/>
            <a:ext cx="2098675" cy="3698276"/>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5568098"/>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186597" y="1748367"/>
            <a:ext cx="6447286"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4010685658"/>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3" y="3832189"/>
            <a:ext cx="2098675" cy="16543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6767514" y="1748365"/>
            <a:ext cx="2098675" cy="1656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3476810"/>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4" y="5568098"/>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3"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186597" y="1748367"/>
            <a:ext cx="6447286"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57626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6767514" y="1748367"/>
            <a:ext cx="2098675" cy="1656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2" y="1763469"/>
            <a:ext cx="2098675" cy="1656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3476810"/>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4" y="5568098"/>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3" y="3832189"/>
            <a:ext cx="2098675" cy="16543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2" y="3832189"/>
            <a:ext cx="2098675" cy="16543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2000" y="3476810"/>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2000" y="5564002"/>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9"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186597" y="1748367"/>
            <a:ext cx="4288564"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897168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2" y="1763469"/>
            <a:ext cx="2098675" cy="1656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2" y="3832189"/>
            <a:ext cx="2098675" cy="16543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2000" y="3476810"/>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2000" y="5564002"/>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767514" y="1763469"/>
            <a:ext cx="2098675" cy="3723068"/>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67512" y="5570602"/>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6"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186597" y="1748367"/>
            <a:ext cx="4288564"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182764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763469"/>
            <a:ext cx="4305300" cy="1656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2000" y="3476810"/>
            <a:ext cx="4305302"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2" y="3832189"/>
            <a:ext cx="2098675" cy="16543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2000" y="5564002"/>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6778627" y="3836285"/>
            <a:ext cx="2098675" cy="16543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78624" y="5568098"/>
            <a:ext cx="2098676"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5"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186597" y="1748367"/>
            <a:ext cx="4288564"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903193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102848" y="1763469"/>
            <a:ext cx="2763341" cy="3723068"/>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102848" y="5570602"/>
            <a:ext cx="2763341"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3144722" y="1748367"/>
            <a:ext cx="285455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marL="457189" indent="0">
              <a:buFont typeface="Arial" panose="020B0604020202020204" pitchFamily="34" charset="0"/>
              <a:buNone/>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186596" y="1748367"/>
            <a:ext cx="285455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332493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496621" y="1746137"/>
            <a:ext cx="6380681" cy="3744496"/>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496621" y="5568098"/>
            <a:ext cx="6380680"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186598" y="1748367"/>
            <a:ext cx="212629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15203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287340" y="1763469"/>
            <a:ext cx="8578850" cy="3723068"/>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40" y="5570602"/>
            <a:ext cx="8578850"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2"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239708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1" y="334436"/>
            <a:ext cx="8597901" cy="515619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40" y="5570602"/>
            <a:ext cx="8578850" cy="117271"/>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Tree>
    <p:extLst>
      <p:ext uri="{BB962C8B-B14F-4D97-AF65-F5344CB8AC3E}">
        <p14:creationId xmlns:p14="http://schemas.microsoft.com/office/powerpoint/2010/main" val="3001963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03484" y="1646200"/>
            <a:ext cx="2219675" cy="1719431"/>
            <a:chOff x="1985262" y="1786188"/>
            <a:chExt cx="3594613" cy="2464682"/>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4" y="1786188"/>
              <a:ext cx="2677754" cy="1102939"/>
            </a:xfrm>
            <a:prstGeom prst="rect">
              <a:avLst/>
            </a:prstGeom>
            <a:noFill/>
          </p:spPr>
          <p:txBody>
            <a:bodyPr wrap="square" rtlCol="0">
              <a:spAutoFit/>
            </a:bodyPr>
            <a:lstStyle/>
            <a:p>
              <a:pPr algn="ctr"/>
              <a:r>
                <a:rPr lang="en-US" sz="4400" b="1">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749999"/>
            </a:xfrm>
            <a:prstGeom prst="rect">
              <a:avLst/>
            </a:prstGeom>
            <a:noFill/>
          </p:spPr>
          <p:txBody>
            <a:bodyPr wrap="square" rtlCol="0">
              <a:spAutoFit/>
            </a:bodyPr>
            <a:lstStyle/>
            <a:p>
              <a:pPr algn="ctr"/>
              <a:r>
                <a:rPr lang="en-US" sz="140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3299431" y="1614208"/>
            <a:ext cx="2156489" cy="1719431"/>
            <a:chOff x="1985262" y="1786188"/>
            <a:chExt cx="3594613" cy="2464682"/>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5" cy="1102939"/>
            </a:xfrm>
            <a:prstGeom prst="rect">
              <a:avLst/>
            </a:prstGeom>
            <a:noFill/>
          </p:spPr>
          <p:txBody>
            <a:bodyPr wrap="square" rtlCol="0">
              <a:spAutoFit/>
            </a:bodyPr>
            <a:lstStyle/>
            <a:p>
              <a:pPr algn="ctr"/>
              <a:r>
                <a:rPr lang="en-US" sz="4400" b="1">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1"/>
              <a:ext cx="3594613" cy="749999"/>
            </a:xfrm>
            <a:prstGeom prst="rect">
              <a:avLst/>
            </a:prstGeom>
            <a:noFill/>
          </p:spPr>
          <p:txBody>
            <a:bodyPr wrap="square" rtlCol="0">
              <a:spAutoFit/>
            </a:bodyPr>
            <a:lstStyle/>
            <a:p>
              <a:pPr algn="ctr"/>
              <a:r>
                <a:rPr lang="en-US" sz="140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6395377" y="1614208"/>
            <a:ext cx="2184743" cy="1719431"/>
            <a:chOff x="1985262" y="1786188"/>
            <a:chExt cx="3594613" cy="2464682"/>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102939"/>
            </a:xfrm>
            <a:prstGeom prst="rect">
              <a:avLst/>
            </a:prstGeom>
            <a:noFill/>
          </p:spPr>
          <p:txBody>
            <a:bodyPr wrap="square" rtlCol="0">
              <a:spAutoFit/>
            </a:bodyPr>
            <a:lstStyle/>
            <a:p>
              <a:pPr algn="ctr"/>
              <a:r>
                <a:rPr lang="en-US" sz="4400" b="1">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1"/>
              <a:ext cx="3594613" cy="749999"/>
            </a:xfrm>
            <a:prstGeom prst="rect">
              <a:avLst/>
            </a:prstGeom>
            <a:noFill/>
          </p:spPr>
          <p:txBody>
            <a:bodyPr wrap="square" rtlCol="0">
              <a:spAutoFit/>
            </a:bodyPr>
            <a:lstStyle/>
            <a:p>
              <a:pPr algn="ctr"/>
              <a:r>
                <a:rPr lang="en-US" sz="140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1800890" y="3714186"/>
            <a:ext cx="2268189" cy="1719431"/>
            <a:chOff x="1985262" y="1786188"/>
            <a:chExt cx="3594613" cy="2464682"/>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6" y="1786188"/>
              <a:ext cx="2677754" cy="1102939"/>
            </a:xfrm>
            <a:prstGeom prst="rect">
              <a:avLst/>
            </a:prstGeom>
            <a:noFill/>
          </p:spPr>
          <p:txBody>
            <a:bodyPr wrap="square" rtlCol="0">
              <a:spAutoFit/>
            </a:bodyPr>
            <a:lstStyle/>
            <a:p>
              <a:pPr algn="ctr"/>
              <a:r>
                <a:rPr lang="en-US" sz="4400" b="1">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1"/>
              <a:ext cx="3594613" cy="749999"/>
            </a:xfrm>
            <a:prstGeom prst="rect">
              <a:avLst/>
            </a:prstGeom>
            <a:noFill/>
          </p:spPr>
          <p:txBody>
            <a:bodyPr wrap="square" rtlCol="0">
              <a:spAutoFit/>
            </a:bodyPr>
            <a:lstStyle/>
            <a:p>
              <a:pPr algn="ctr"/>
              <a:r>
                <a:rPr lang="en-US" sz="140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4949634" y="3714186"/>
            <a:ext cx="2289366" cy="1719431"/>
            <a:chOff x="1985262" y="1786188"/>
            <a:chExt cx="3594613" cy="2464682"/>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102939"/>
            </a:xfrm>
            <a:prstGeom prst="rect">
              <a:avLst/>
            </a:prstGeom>
            <a:noFill/>
          </p:spPr>
          <p:txBody>
            <a:bodyPr wrap="square" rtlCol="0">
              <a:spAutoFit/>
            </a:bodyPr>
            <a:lstStyle/>
            <a:p>
              <a:pPr algn="ctr"/>
              <a:r>
                <a:rPr lang="en-US" sz="4400" b="1">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1"/>
              <a:ext cx="3594613" cy="749999"/>
            </a:xfrm>
            <a:prstGeom prst="rect">
              <a:avLst/>
            </a:prstGeom>
            <a:noFill/>
          </p:spPr>
          <p:txBody>
            <a:bodyPr wrap="square" rtlCol="0">
              <a:spAutoFit/>
            </a:bodyPr>
            <a:lstStyle/>
            <a:p>
              <a:pPr algn="ctr"/>
              <a:r>
                <a:rPr lang="en-US" sz="140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186596" y="281462"/>
            <a:ext cx="8672097" cy="1562100"/>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320396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0B30BFA-4DE3-0049-A897-20664E0C6721}"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3321354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2925650" y="1624966"/>
          <a:ext cx="4923808" cy="419890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186598" y="1748367"/>
            <a:ext cx="229662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835030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3380198" y="1679387"/>
          <a:ext cx="5003514" cy="4394340"/>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186598" y="1748367"/>
            <a:ext cx="229662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220601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2586556" y="1612473"/>
          <a:ext cx="5804951" cy="403665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186598" y="1748367"/>
            <a:ext cx="229662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497089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287338" y="2252871"/>
          <a:ext cx="7137192" cy="1475125"/>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368781">
                <a:tc>
                  <a:txBody>
                    <a:bodyPr/>
                    <a:lstStyle/>
                    <a:p>
                      <a:pPr algn="ctr"/>
                      <a:r>
                        <a:rPr lang="en-US" sz="1100" b="0" i="0">
                          <a:latin typeface="+mj-lt"/>
                        </a:rPr>
                        <a:t>XXXXXXXXXXXXX</a:t>
                      </a: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a:t>
                      </a:r>
                      <a:endParaRPr lang="en-US" sz="1100">
                        <a:latin typeface="+mj-lt"/>
                      </a:endParaRPr>
                    </a:p>
                  </a:txBody>
                  <a:tcPr marL="32707" marR="32707"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32707" marR="32707"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32707" marR="32707"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32707" marR="32707"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32707" marR="32707" marT="65415" marB="65415"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368781">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287338" y="4205071"/>
          <a:ext cx="7137192" cy="1475125"/>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368781">
                <a:tc>
                  <a:txBody>
                    <a:bodyPr/>
                    <a:lstStyle/>
                    <a:p>
                      <a:pPr algn="ctr"/>
                      <a:r>
                        <a:rPr lang="en-US" sz="1100" b="0" i="0">
                          <a:latin typeface="+mj-lt"/>
                        </a:rPr>
                        <a:t>XXXXXXXXXXXXX</a:t>
                      </a:r>
                    </a:p>
                  </a:txBody>
                  <a:tcPr marL="32707" marR="32707" marT="65415" marB="65415"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a:t>
                      </a:r>
                      <a:endParaRPr lang="en-US" sz="1100">
                        <a:latin typeface="+mj-lt"/>
                      </a:endParaRPr>
                    </a:p>
                  </a:txBody>
                  <a:tcPr marL="32707" marR="32707"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32707" marR="32707"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32707" marR="32707"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32707" marR="32707"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32707" marR="32707" marT="65415" marB="65415"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368781">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32707" marR="32707"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186596" y="349862"/>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186596" y="1748367"/>
            <a:ext cx="8672097"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p:txBody>
      </p:sp>
    </p:spTree>
    <p:extLst>
      <p:ext uri="{BB962C8B-B14F-4D97-AF65-F5344CB8AC3E}">
        <p14:creationId xmlns:p14="http://schemas.microsoft.com/office/powerpoint/2010/main" val="641539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C2FB-60EB-42F9-88DC-B87BE317C79A}"/>
              </a:ext>
            </a:extLst>
          </p:cNvPr>
          <p:cNvSpPr>
            <a:spLocks noGrp="1"/>
          </p:cNvSpPr>
          <p:nvPr>
            <p:ph type="ctrTitle"/>
          </p:nvPr>
        </p:nvSpPr>
        <p:spPr>
          <a:xfrm>
            <a:off x="628651" y="1122363"/>
            <a:ext cx="5389595" cy="2387600"/>
          </a:xfrm>
        </p:spPr>
        <p:txBody>
          <a:bodyPr anchor="b">
            <a:normAutofit/>
          </a:bodyPr>
          <a:lstStyle>
            <a:lvl1pPr algn="l">
              <a:defRPr sz="33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11C81B1B-C1AD-4610-9765-10AB1B1A3A3C}"/>
              </a:ext>
            </a:extLst>
          </p:cNvPr>
          <p:cNvSpPr>
            <a:spLocks noGrp="1"/>
          </p:cNvSpPr>
          <p:nvPr>
            <p:ph type="subTitle" idx="1"/>
          </p:nvPr>
        </p:nvSpPr>
        <p:spPr>
          <a:xfrm>
            <a:off x="628651" y="3602038"/>
            <a:ext cx="5389595" cy="1655762"/>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6F1967-FA64-48F7-BA6E-D78BA7538778}"/>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5" name="Footer Placeholder 4">
            <a:extLst>
              <a:ext uri="{FF2B5EF4-FFF2-40B4-BE49-F238E27FC236}">
                <a16:creationId xmlns:a16="http://schemas.microsoft.com/office/drawing/2014/main" id="{A5329415-36DE-4A8C-B7F5-4F0CDA89A2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2AC047-1B4A-481A-85CD-148219AC6F39}"/>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1214259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B841-276D-4AC1-AE14-C657EFF711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6561FF-A59C-41BF-8DA2-E19D23B8D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760B5B-D2AA-4E41-B635-4C28938843AE}"/>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5" name="Footer Placeholder 4">
            <a:extLst>
              <a:ext uri="{FF2B5EF4-FFF2-40B4-BE49-F238E27FC236}">
                <a16:creationId xmlns:a16="http://schemas.microsoft.com/office/drawing/2014/main" id="{04547600-2770-49DB-83CF-12C871D223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5A1A5-8AF2-4EE2-BAB4-BF2A920E5954}"/>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2434936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F96A-7AEA-4B8D-A5C5-3334F6BCF15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E4A8DD-97C6-49DF-B945-A660EDDE942B}"/>
              </a:ext>
            </a:extLst>
          </p:cNvPr>
          <p:cNvSpPr>
            <a:spLocks noGrp="1"/>
          </p:cNvSpPr>
          <p:nvPr>
            <p:ph type="body" idx="1"/>
          </p:nvPr>
        </p:nvSpPr>
        <p:spPr>
          <a:xfrm>
            <a:off x="623888" y="4589464"/>
            <a:ext cx="7886700" cy="1500187"/>
          </a:xfrm>
        </p:spPr>
        <p:txBody>
          <a:bodyPr/>
          <a:lstStyle>
            <a:lvl1pPr marL="0" indent="0">
              <a:buNone/>
              <a:defRPr sz="1800">
                <a:solidFill>
                  <a:srgbClr val="0033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1740A9-F713-486D-9D50-37304AFFACFD}"/>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5" name="Footer Placeholder 4">
            <a:extLst>
              <a:ext uri="{FF2B5EF4-FFF2-40B4-BE49-F238E27FC236}">
                <a16:creationId xmlns:a16="http://schemas.microsoft.com/office/drawing/2014/main" id="{C9685AF2-548A-4D1A-B99E-6140FEADB5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1670F9-47B9-4E49-82A6-61087AEDCDC7}"/>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3642359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11C4-87A3-43E1-9DCE-5AC6BE20C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410B32-27A2-4570-A26D-101D582E3C6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8C6104-3F21-449D-B750-5F91268BF49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186481-C6A8-4935-A297-B60389678AFF}"/>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6" name="Footer Placeholder 5">
            <a:extLst>
              <a:ext uri="{FF2B5EF4-FFF2-40B4-BE49-F238E27FC236}">
                <a16:creationId xmlns:a16="http://schemas.microsoft.com/office/drawing/2014/main" id="{22A174CE-91E0-4EE8-A4C3-83A3A4CFD8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D93257-B5E9-4493-B5D3-2A9A85AD84BC}"/>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2808493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91C0-5783-44C4-AE8F-40FCE4C568FB}"/>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4F53A4-3C08-4CF9-9C2C-222F5F02E22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A3D61-E2DC-499A-812D-24A8B96C101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765788-6944-4D93-9C3E-3298B5B9C48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865E7D-29EE-4C6C-8CB8-E912F63E16B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01B6BB1-9823-46DC-B53C-712482188505}"/>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8" name="Footer Placeholder 7">
            <a:extLst>
              <a:ext uri="{FF2B5EF4-FFF2-40B4-BE49-F238E27FC236}">
                <a16:creationId xmlns:a16="http://schemas.microsoft.com/office/drawing/2014/main" id="{36006277-0448-41DC-94B3-6B6056960C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6FC862D-172C-42D8-9BCB-CFB3D0DD21F2}"/>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1807815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D1CD-6F17-4709-A595-9022D1C7CB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B65058-231C-49C6-86DB-8AA9C74E95FD}"/>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4" name="Footer Placeholder 3">
            <a:extLst>
              <a:ext uri="{FF2B5EF4-FFF2-40B4-BE49-F238E27FC236}">
                <a16:creationId xmlns:a16="http://schemas.microsoft.com/office/drawing/2014/main" id="{EDCA594B-EA89-4892-AC35-4653C10AA8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07DD0C-ADC5-4CD3-89D4-1C78D0601B35}"/>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39339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0B30BFA-4DE3-0049-A897-20664E0C6721}"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348317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31167-4029-41B1-9247-A9BF1B528896}"/>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3" name="Footer Placeholder 2">
            <a:extLst>
              <a:ext uri="{FF2B5EF4-FFF2-40B4-BE49-F238E27FC236}">
                <a16:creationId xmlns:a16="http://schemas.microsoft.com/office/drawing/2014/main" id="{A6D768FB-0415-4596-B575-29F344765D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1C0233-8E64-49DE-9FE2-CDFB28BF1F65}"/>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2335323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F210-7517-41E7-89BE-2B868111BC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4B3800-489F-4123-ABD8-79526D23DF2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8AF97D-0A75-4BB5-8F32-CBD65E09FF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002CD2-A2E1-4B62-B2BC-AAD46E73CB01}"/>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6" name="Footer Placeholder 5">
            <a:extLst>
              <a:ext uri="{FF2B5EF4-FFF2-40B4-BE49-F238E27FC236}">
                <a16:creationId xmlns:a16="http://schemas.microsoft.com/office/drawing/2014/main" id="{D1B8A394-C4A3-44CC-91FC-EB78C28EA9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808D88-AD6D-4918-AF03-D1E76C562CC3}"/>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2179231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068E-6DB9-4E23-8D56-484ECC54787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FC855E-A7A4-4BC4-AA3C-2660B374268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23B848C-98C4-4C6D-8B40-10C675E04B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6C0526-5DDF-43B5-BC0F-13F3FB7E8146}"/>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6" name="Footer Placeholder 5">
            <a:extLst>
              <a:ext uri="{FF2B5EF4-FFF2-40B4-BE49-F238E27FC236}">
                <a16:creationId xmlns:a16="http://schemas.microsoft.com/office/drawing/2014/main" id="{67AA6084-DF55-4F3A-8FE4-32F844002B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19F7E5-B962-4C67-9033-950345080E1D}"/>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1063683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08C3-74DC-469C-9AE7-729718F108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EFE37E-EF5F-4333-9C45-BE0D49087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F329E0-3E40-48E5-BB7E-F60160CF495D}"/>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5" name="Footer Placeholder 4">
            <a:extLst>
              <a:ext uri="{FF2B5EF4-FFF2-40B4-BE49-F238E27FC236}">
                <a16:creationId xmlns:a16="http://schemas.microsoft.com/office/drawing/2014/main" id="{05AEC128-CF5D-4F29-B6F8-97EC9DC6F9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B27D43-26C5-4394-B717-2730F1BCC25B}"/>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4294788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2CCB1E-E1C2-41D1-A79D-7A85F5E1CED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DD63A7-3C55-47DC-98BD-ED5C2EE1BAD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0384B-87D3-4BF1-8604-D2B9CB37FFE4}"/>
              </a:ext>
            </a:extLst>
          </p:cNvPr>
          <p:cNvSpPr>
            <a:spLocks noGrp="1"/>
          </p:cNvSpPr>
          <p:nvPr>
            <p:ph type="dt" sz="half" idx="10"/>
          </p:nvPr>
        </p:nvSpPr>
        <p:spPr/>
        <p:txBody>
          <a:bodyPr/>
          <a:lstStyle/>
          <a:p>
            <a:fld id="{1DFB7B13-E777-46A4-AB49-5ED43CC1BF76}" type="datetimeFigureOut">
              <a:rPr lang="en-GB" smtClean="0"/>
              <a:t>03/12/2023</a:t>
            </a:fld>
            <a:endParaRPr lang="en-GB"/>
          </a:p>
        </p:txBody>
      </p:sp>
      <p:sp>
        <p:nvSpPr>
          <p:cNvPr id="5" name="Footer Placeholder 4">
            <a:extLst>
              <a:ext uri="{FF2B5EF4-FFF2-40B4-BE49-F238E27FC236}">
                <a16:creationId xmlns:a16="http://schemas.microsoft.com/office/drawing/2014/main" id="{D0BFBEEA-7900-44FD-88FA-1B2AC59FCB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07C388-7673-4271-A401-D9987F3C5F70}"/>
              </a:ext>
            </a:extLst>
          </p:cNvPr>
          <p:cNvSpPr>
            <a:spLocks noGrp="1"/>
          </p:cNvSpPr>
          <p:nvPr>
            <p:ph type="sldNum" sz="quarter" idx="12"/>
          </p:nvPr>
        </p:nvSpPr>
        <p:spPr/>
        <p:txBody>
          <a:bodyPr/>
          <a:lstStyle/>
          <a:p>
            <a:fld id="{2F0BCE56-BEE1-4278-9D45-29BCB868D5BE}" type="slidenum">
              <a:rPr lang="en-GB" smtClean="0"/>
              <a:t>‹#›</a:t>
            </a:fld>
            <a:endParaRPr lang="en-GB"/>
          </a:p>
        </p:txBody>
      </p:sp>
    </p:spTree>
    <p:extLst>
      <p:ext uri="{BB962C8B-B14F-4D97-AF65-F5344CB8AC3E}">
        <p14:creationId xmlns:p14="http://schemas.microsoft.com/office/powerpoint/2010/main" val="298535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46112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0924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36815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06522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3925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0B30BFA-4DE3-0049-A897-20664E0C6721}" type="datetimeFigureOut">
              <a:rPr lang="en-US" smtClean="0"/>
              <a:t>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3487505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89942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36724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52757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21525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33108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8458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ntent slide 3">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C147732-D245-FB43-B9C7-22E9D5472E33}"/>
              </a:ext>
            </a:extLst>
          </p:cNvPr>
          <p:cNvSpPr>
            <a:spLocks noGrp="1"/>
          </p:cNvSpPr>
          <p:nvPr>
            <p:ph type="body" sz="quarter" idx="11" hasCustomPrompt="1"/>
          </p:nvPr>
        </p:nvSpPr>
        <p:spPr>
          <a:xfrm>
            <a:off x="4679952" y="1748371"/>
            <a:ext cx="4186238" cy="3936999"/>
          </a:xfrm>
          <a:prstGeom prst="rect">
            <a:avLst/>
          </a:prstGeom>
        </p:spPr>
        <p:txBody>
          <a:bodyPr lIns="0" tIns="0" rIns="0" bIns="0"/>
          <a:lstStyle>
            <a:lvl1pPr marL="232165" marR="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lang="en-GB" sz="1138" b="0" i="0" smtClean="0">
                <a:solidFill>
                  <a:srgbClr val="1C3D74"/>
                </a:solidFill>
                <a:effectLst/>
                <a:latin typeface="Arial" panose="020B0604020202020204" pitchFamily="34" charset="0"/>
                <a:cs typeface="Arial" panose="020B0604020202020204" pitchFamily="34" charset="0"/>
              </a:defRPr>
            </a:lvl1pPr>
          </a:lstStyle>
          <a:p>
            <a:pPr lvl="0"/>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marL="232165" marR="0" lvl="0" indent="-232165" algn="l" defTabSz="742928" rtl="0" eaLnBrk="1" fontAlgn="auto" latinLnBrk="0" hangingPunct="1">
              <a:lnSpc>
                <a:spcPct val="90000"/>
              </a:lnSpc>
              <a:spcBef>
                <a:spcPts val="812"/>
              </a:spcBef>
              <a:spcAft>
                <a:spcPts val="0"/>
              </a:spcAft>
              <a:buClr>
                <a:srgbClr val="595959"/>
              </a:buClr>
              <a:buSzTx/>
              <a:buFont typeface="Arial" panose="020B0604020202020204" pitchFamily="34" charset="0"/>
              <a:buChar char="•"/>
              <a:tabLst/>
              <a:defRPr/>
            </a:pPr>
            <a:r>
              <a:rPr lang="en-US"/>
              <a:t>Bullet points</a:t>
            </a:r>
          </a:p>
          <a:p>
            <a:pPr lvl="0"/>
            <a:endParaRPr lang="en-US"/>
          </a:p>
        </p:txBody>
      </p:sp>
      <p:sp>
        <p:nvSpPr>
          <p:cNvPr id="6" name="Title 1">
            <a:extLst>
              <a:ext uri="{FF2B5EF4-FFF2-40B4-BE49-F238E27FC236}">
                <a16:creationId xmlns:a16="http://schemas.microsoft.com/office/drawing/2014/main" id="{9D267E66-5F9D-A043-9D95-FB12DB25D3E1}"/>
              </a:ext>
            </a:extLst>
          </p:cNvPr>
          <p:cNvSpPr>
            <a:spLocks noGrp="1"/>
          </p:cNvSpPr>
          <p:nvPr>
            <p:ph type="title" hasCustomPrompt="1"/>
          </p:nvPr>
        </p:nvSpPr>
        <p:spPr>
          <a:xfrm>
            <a:off x="298189" y="1763471"/>
            <a:ext cx="4165862" cy="3923963"/>
          </a:xfrm>
          <a:prstGeom prst="rect">
            <a:avLst/>
          </a:prstGeom>
        </p:spPr>
        <p:txBody>
          <a:bodyPr lIns="0" tIns="0" rIns="0" bIns="0"/>
          <a:lstStyle>
            <a:lvl1pPr>
              <a:defRPr lang="en-US" sz="1138" b="0" i="0" kern="1200" dirty="0">
                <a:solidFill>
                  <a:srgbClr val="1C3D74"/>
                </a:solidFill>
                <a:effectLst/>
                <a:latin typeface="Arial" panose="020B0604020202020204" pitchFamily="34" charset="0"/>
                <a:ea typeface="+mj-ea"/>
                <a:cs typeface="Arial" panose="020B0604020202020204" pitchFamily="34" charset="0"/>
              </a:defRPr>
            </a:lvl1pPr>
          </a:lstStyle>
          <a:p>
            <a:r>
              <a:rPr lang="en-US"/>
              <a:t>Lorem ipsum dolor sit </a:t>
            </a:r>
            <a:r>
              <a:rPr lang="en-US" err="1"/>
              <a:t>amet</a:t>
            </a:r>
            <a:r>
              <a:rPr lang="en-US"/>
              <a:t>, </a:t>
            </a:r>
            <a:r>
              <a:rPr lang="en-US" err="1"/>
              <a:t>usu</a:t>
            </a:r>
            <a:r>
              <a:rPr lang="en-US"/>
              <a:t> </a:t>
            </a:r>
            <a:r>
              <a:rPr lang="en-US" err="1"/>
              <a:t>purto</a:t>
            </a:r>
            <a:r>
              <a:rPr lang="en-US"/>
              <a:t> </a:t>
            </a:r>
            <a:r>
              <a:rPr lang="en-US" err="1"/>
              <a:t>oporteat</a:t>
            </a:r>
            <a:r>
              <a:rPr lang="en-US"/>
              <a:t> </a:t>
            </a:r>
            <a:r>
              <a:rPr lang="en-US" err="1"/>
              <a:t>accusata</a:t>
            </a:r>
            <a:r>
              <a:rPr lang="en-US"/>
              <a:t> no, mea </a:t>
            </a:r>
            <a:r>
              <a:rPr lang="en-US" err="1"/>
              <a:t>ceteros</a:t>
            </a:r>
            <a:r>
              <a:rPr lang="en-US"/>
              <a:t> </a:t>
            </a:r>
            <a:r>
              <a:rPr lang="en-US" err="1"/>
              <a:t>antiopam</a:t>
            </a:r>
            <a:r>
              <a:rPr lang="en-US"/>
              <a:t> no. </a:t>
            </a:r>
            <a:r>
              <a:rPr lang="en-US" err="1"/>
              <a:t>Ea</a:t>
            </a:r>
            <a:r>
              <a:rPr lang="en-US"/>
              <a:t> qui facer </a:t>
            </a:r>
            <a:r>
              <a:rPr lang="en-US" err="1"/>
              <a:t>legimus</a:t>
            </a:r>
            <a:r>
              <a:rPr lang="en-US"/>
              <a:t>, quo semper </a:t>
            </a:r>
            <a:r>
              <a:rPr lang="en-US" err="1"/>
              <a:t>appellantur</a:t>
            </a:r>
            <a:r>
              <a:rPr lang="en-US"/>
              <a:t> </a:t>
            </a:r>
            <a:r>
              <a:rPr lang="en-US" err="1"/>
              <a:t>te</a:t>
            </a:r>
            <a:r>
              <a:rPr lang="en-US"/>
              <a:t>. Ne per </a:t>
            </a:r>
            <a:r>
              <a:rPr lang="en-US" err="1"/>
              <a:t>elit</a:t>
            </a:r>
            <a:r>
              <a:rPr lang="en-US"/>
              <a:t> </a:t>
            </a:r>
            <a:r>
              <a:rPr lang="en-US" err="1"/>
              <a:t>sententiae</a:t>
            </a:r>
            <a:r>
              <a:rPr lang="en-US"/>
              <a:t>. </a:t>
            </a:r>
            <a:r>
              <a:rPr lang="en-US" err="1"/>
              <a:t>Pri</a:t>
            </a:r>
            <a:r>
              <a:rPr lang="en-US"/>
              <a:t> ad </a:t>
            </a:r>
            <a:r>
              <a:rPr lang="en-US" err="1"/>
              <a:t>purto</a:t>
            </a:r>
            <a:r>
              <a:rPr lang="en-US"/>
              <a:t> </a:t>
            </a:r>
            <a:r>
              <a:rPr lang="en-US" err="1"/>
              <a:t>euripidis</a:t>
            </a:r>
            <a:r>
              <a:rPr lang="en-US"/>
              <a:t> </a:t>
            </a:r>
            <a:r>
              <a:rPr lang="en-US" err="1"/>
              <a:t>definiebas</a:t>
            </a:r>
            <a:r>
              <a:rPr lang="en-US"/>
              <a:t>, </a:t>
            </a:r>
            <a:r>
              <a:rPr lang="en-US" err="1"/>
              <a:t>eum</a:t>
            </a:r>
            <a:r>
              <a:rPr lang="en-US"/>
              <a:t> ex </a:t>
            </a:r>
            <a:r>
              <a:rPr lang="en-US" err="1"/>
              <a:t>aliquam</a:t>
            </a:r>
            <a:r>
              <a:rPr lang="en-US"/>
              <a:t> </a:t>
            </a:r>
            <a:r>
              <a:rPr lang="en-US" err="1"/>
              <a:t>accusam</a:t>
            </a:r>
            <a:r>
              <a:rPr lang="en-US"/>
              <a:t>. </a:t>
            </a:r>
          </a:p>
        </p:txBody>
      </p:sp>
      <p:sp>
        <p:nvSpPr>
          <p:cNvPr id="13" name="Content Placeholder 2"/>
          <p:cNvSpPr>
            <a:spLocks noGrp="1"/>
          </p:cNvSpPr>
          <p:nvPr>
            <p:ph sz="quarter" idx="10" hasCustomPrompt="1"/>
          </p:nvPr>
        </p:nvSpPr>
        <p:spPr>
          <a:xfrm>
            <a:off x="186597" y="349863"/>
            <a:ext cx="8672097" cy="1381836"/>
          </a:xfrm>
          <a:prstGeom prst="rect">
            <a:avLst/>
          </a:prstGeom>
        </p:spPr>
        <p:txBody>
          <a:bodyPr/>
          <a:lstStyle>
            <a:lvl1pPr marL="0" indent="0">
              <a:buNone/>
              <a:defRPr sz="2031"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56203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748370"/>
            <a:ext cx="4186238" cy="3722663"/>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5568096"/>
            <a:ext cx="4186238" cy="117272"/>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892" indent="0">
              <a:buNone/>
              <a:defRPr sz="1000">
                <a:solidFill>
                  <a:schemeClr val="accent5"/>
                </a:solidFill>
                <a:latin typeface="Channel 4 Chadwick" pitchFamily="2" charset="77"/>
              </a:defRPr>
            </a:lvl2pPr>
            <a:lvl3pPr marL="685783" indent="0">
              <a:buNone/>
              <a:defRPr sz="1000">
                <a:solidFill>
                  <a:schemeClr val="accent5"/>
                </a:solidFill>
                <a:latin typeface="Channel 4 Chadwick" pitchFamily="2" charset="77"/>
              </a:defRPr>
            </a:lvl3pPr>
            <a:lvl4pPr marL="1028675" indent="0">
              <a:buNone/>
              <a:defRPr sz="1000">
                <a:solidFill>
                  <a:schemeClr val="accent5"/>
                </a:solidFill>
                <a:latin typeface="Channel 4 Chadwick" pitchFamily="2" charset="77"/>
              </a:defRPr>
            </a:lvl4pPr>
            <a:lvl5pPr marL="1371566" indent="0">
              <a:buNone/>
              <a:defRPr sz="1000">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186597" y="349863"/>
            <a:ext cx="8672097" cy="1381836"/>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7" y="1748367"/>
            <a:ext cx="4385404" cy="3937000"/>
          </a:xfrm>
          <a:prstGeom prst="rect">
            <a:avLst/>
          </a:prstGeom>
        </p:spPr>
        <p:txBody>
          <a:bodyPr/>
          <a:lstStyle>
            <a:lvl1pPr marL="0" indent="0">
              <a:buFont typeface="Arial" panose="020B0604020202020204" pitchFamily="34" charset="0"/>
              <a:buNone/>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400">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848390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0280-C05E-4B83-B8C2-781574C9063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3026A33-D45E-495D-AF68-04130431E1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D70032-E5BA-48D2-8B46-799A13771E4C}"/>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5" name="Footer Placeholder 4">
            <a:extLst>
              <a:ext uri="{FF2B5EF4-FFF2-40B4-BE49-F238E27FC236}">
                <a16:creationId xmlns:a16="http://schemas.microsoft.com/office/drawing/2014/main" id="{9CC34820-74A5-4004-A9B2-004769C494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E7650D-B65F-4C3A-A516-45159BB74C83}"/>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1938102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F00A-6586-494A-8AF9-FBA4AB16C5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4F23B1-554D-4961-BA3E-72ABBCF643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D79B78-E566-451E-A3E1-3EBD22AFF502}"/>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5" name="Footer Placeholder 4">
            <a:extLst>
              <a:ext uri="{FF2B5EF4-FFF2-40B4-BE49-F238E27FC236}">
                <a16:creationId xmlns:a16="http://schemas.microsoft.com/office/drawing/2014/main" id="{8B371377-A9FF-4D50-85DD-1C987F6A4D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99650E-AFB8-4842-86FE-CFABF104D6FC}"/>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118265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0B30BFA-4DE3-0049-A897-20664E0C6721}" type="datetimeFigureOut">
              <a:rPr lang="en-US" smtClean="0"/>
              <a:t>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8086592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13743-DCD6-4CEE-96AD-ED4E63EA3C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755FC9-0676-49DA-961E-4D94A129E2A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0FFFFE-E65B-4865-BCAF-FDE177D9313B}"/>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5" name="Footer Placeholder 4">
            <a:extLst>
              <a:ext uri="{FF2B5EF4-FFF2-40B4-BE49-F238E27FC236}">
                <a16:creationId xmlns:a16="http://schemas.microsoft.com/office/drawing/2014/main" id="{72A94971-4FC7-4367-9FA0-79758126BC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3245E-45DE-4E95-B5BD-C389D8D112EC}"/>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3110045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63F4-E0BF-414F-976B-079094C66C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932CC2-84D6-4708-9749-5CEB6172E9F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A32BF0-E050-4B89-BA7F-BD6A69935F4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1AC46C-0C84-4C44-9639-31550F256372}"/>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6" name="Footer Placeholder 5">
            <a:extLst>
              <a:ext uri="{FF2B5EF4-FFF2-40B4-BE49-F238E27FC236}">
                <a16:creationId xmlns:a16="http://schemas.microsoft.com/office/drawing/2014/main" id="{E3E5A7FB-DDAA-49F7-B105-4B179F6250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6639B9-6EE4-4E7F-BB7D-BB20ABF3646F}"/>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3936111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99FC-287A-4648-9D06-0B5FD234A109}"/>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97EBB5-58FB-4334-A1B1-5F3D459FCA7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3A82F3-25CD-492B-893C-BDA01FBF872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DF0F5A-EE70-476D-A00D-69DCC253091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E3BBE-91A7-4888-A59F-97D03803E32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CE3ED6-707C-4C72-9C92-0632A0D66544}"/>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8" name="Footer Placeholder 7">
            <a:extLst>
              <a:ext uri="{FF2B5EF4-FFF2-40B4-BE49-F238E27FC236}">
                <a16:creationId xmlns:a16="http://schemas.microsoft.com/office/drawing/2014/main" id="{5FD4665E-BDD4-4FC8-AD62-31A204983B0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E796D2-818C-43A3-9C38-BA7AE98FDFCE}"/>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3564134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9243-CC6C-4E7A-AC90-379F6A4824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9F75779-93E4-4BA0-A9AC-D405DE1395DA}"/>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4" name="Footer Placeholder 3">
            <a:extLst>
              <a:ext uri="{FF2B5EF4-FFF2-40B4-BE49-F238E27FC236}">
                <a16:creationId xmlns:a16="http://schemas.microsoft.com/office/drawing/2014/main" id="{6188505A-705B-479B-B43C-9F9F5601BC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429040-179F-4E86-A839-72281FA2F9E5}"/>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2108424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DFE73-AF0E-427D-8344-DFC80705BEBB}"/>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3" name="Footer Placeholder 2">
            <a:extLst>
              <a:ext uri="{FF2B5EF4-FFF2-40B4-BE49-F238E27FC236}">
                <a16:creationId xmlns:a16="http://schemas.microsoft.com/office/drawing/2014/main" id="{398EC506-C1CD-4514-AE99-08613239F9B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8216C5-FBBB-430B-8960-2C68DFAB6FB1}"/>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2508396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92A4-A7C0-4724-9068-45A737FD2C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FABCE6-0786-4703-B162-376DD310536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C3881E-F166-410B-8C44-3863754E7B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01EBF2-BA16-467A-A7F5-9127FF23C25D}"/>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6" name="Footer Placeholder 5">
            <a:extLst>
              <a:ext uri="{FF2B5EF4-FFF2-40B4-BE49-F238E27FC236}">
                <a16:creationId xmlns:a16="http://schemas.microsoft.com/office/drawing/2014/main" id="{791F12A1-60EE-4683-820A-250A0B7839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335097-B78E-415C-9448-54677B03980C}"/>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2374469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DD05-12F6-447C-9973-935001648D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26531F-FC81-4AC1-B37E-80F10083F60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67362A4B-D3B0-401D-958C-DFB19E3C5A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5BB80F-8B61-4E54-81FE-AE9BC11C80EF}"/>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6" name="Footer Placeholder 5">
            <a:extLst>
              <a:ext uri="{FF2B5EF4-FFF2-40B4-BE49-F238E27FC236}">
                <a16:creationId xmlns:a16="http://schemas.microsoft.com/office/drawing/2014/main" id="{FB94B226-F54D-46C3-9FC1-3DDB2C42E5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8B35C6-E55A-44F4-B06E-AE5A2DFD93FC}"/>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3169692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44F1-3ED8-4E3D-BFB3-DA97033A80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6E91C-ABFD-4197-B5B6-B9F3DD38B9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0143BC-F4CD-49B5-8773-5B69CA73AFC4}"/>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5" name="Footer Placeholder 4">
            <a:extLst>
              <a:ext uri="{FF2B5EF4-FFF2-40B4-BE49-F238E27FC236}">
                <a16:creationId xmlns:a16="http://schemas.microsoft.com/office/drawing/2014/main" id="{1CB83598-5231-474A-B01C-BA6B401003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114D3E-8CCF-48CF-8E20-E859AA2CE616}"/>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2617992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1EE48-73A9-422B-9C81-DFE51DB4420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61D254-3385-4413-9FB4-3C84FB84E89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C1780F-F16F-45B8-947A-BF789C6E5A69}"/>
              </a:ext>
            </a:extLst>
          </p:cNvPr>
          <p:cNvSpPr>
            <a:spLocks noGrp="1"/>
          </p:cNvSpPr>
          <p:nvPr>
            <p:ph type="dt" sz="half" idx="10"/>
          </p:nvPr>
        </p:nvSpPr>
        <p:spPr/>
        <p:txBody>
          <a:bodyPr/>
          <a:lstStyle/>
          <a:p>
            <a:fld id="{298980D0-8D81-4D74-932A-AD836B7A9F95}" type="datetimeFigureOut">
              <a:rPr lang="en-GB" smtClean="0"/>
              <a:t>03/12/2023</a:t>
            </a:fld>
            <a:endParaRPr lang="en-GB"/>
          </a:p>
        </p:txBody>
      </p:sp>
      <p:sp>
        <p:nvSpPr>
          <p:cNvPr id="5" name="Footer Placeholder 4">
            <a:extLst>
              <a:ext uri="{FF2B5EF4-FFF2-40B4-BE49-F238E27FC236}">
                <a16:creationId xmlns:a16="http://schemas.microsoft.com/office/drawing/2014/main" id="{7A2C0C74-1B13-4578-A680-C96D856EC4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FE410-FAD8-4C29-B92F-0BF9CF117E0A}"/>
              </a:ext>
            </a:extLst>
          </p:cNvPr>
          <p:cNvSpPr>
            <a:spLocks noGrp="1"/>
          </p:cNvSpPr>
          <p:nvPr>
            <p:ph type="sldNum" sz="quarter" idx="12"/>
          </p:nvPr>
        </p:nvSpPr>
        <p:spPr/>
        <p:txBody>
          <a:bodyPr/>
          <a:lstStyle/>
          <a:p>
            <a:fld id="{EC62D958-0334-4BB0-B504-932CFBE77D36}" type="slidenum">
              <a:rPr lang="en-GB" smtClean="0"/>
              <a:t>‹#›</a:t>
            </a:fld>
            <a:endParaRPr lang="en-GB"/>
          </a:p>
        </p:txBody>
      </p:sp>
    </p:spTree>
    <p:extLst>
      <p:ext uri="{BB962C8B-B14F-4D97-AF65-F5344CB8AC3E}">
        <p14:creationId xmlns:p14="http://schemas.microsoft.com/office/powerpoint/2010/main" val="328339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30BFA-4DE3-0049-A897-20664E0C6721}" type="datetimeFigureOut">
              <a:rPr lang="en-US" smtClean="0"/>
              <a:t>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18482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0B30BFA-4DE3-0049-A897-20664E0C6721}"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188328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0B30BFA-4DE3-0049-A897-20664E0C6721}"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D88BE-7797-AC47-A440-C7362478A6D5}" type="slidenum">
              <a:rPr lang="en-US" smtClean="0"/>
              <a:t>‹#›</a:t>
            </a:fld>
            <a:endParaRPr lang="en-US"/>
          </a:p>
        </p:txBody>
      </p:sp>
    </p:spTree>
    <p:extLst>
      <p:ext uri="{BB962C8B-B14F-4D97-AF65-F5344CB8AC3E}">
        <p14:creationId xmlns:p14="http://schemas.microsoft.com/office/powerpoint/2010/main" val="1498281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30BFA-4DE3-0049-A897-20664E0C6721}" type="datetimeFigureOut">
              <a:rPr lang="en-US" smtClean="0"/>
              <a:t>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D88BE-7797-AC47-A440-C7362478A6D5}" type="slidenum">
              <a:rPr lang="en-US" smtClean="0"/>
              <a:t>‹#›</a:t>
            </a:fld>
            <a:endParaRPr lang="en-US"/>
          </a:p>
        </p:txBody>
      </p:sp>
    </p:spTree>
    <p:extLst>
      <p:ext uri="{BB962C8B-B14F-4D97-AF65-F5344CB8AC3E}">
        <p14:creationId xmlns:p14="http://schemas.microsoft.com/office/powerpoint/2010/main" val="2611336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2B7AF1-19A0-BD08-7608-CBAC5CB3F24E}"/>
              </a:ext>
            </a:extLst>
          </p:cNvPr>
          <p:cNvSpPr/>
          <p:nvPr userDrawn="1"/>
        </p:nvSpPr>
        <p:spPr>
          <a:xfrm>
            <a:off x="0" y="5962168"/>
            <a:ext cx="9144000" cy="895832"/>
          </a:xfrm>
          <a:prstGeom prst="rect">
            <a:avLst/>
          </a:prstGeom>
          <a:solidFill>
            <a:srgbClr val="2036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7">
            <a:alphaModFix/>
          </a:blip>
          <a:stretch>
            <a:fillRect/>
          </a:stretch>
        </p:blipFill>
        <p:spPr>
          <a:xfrm>
            <a:off x="298188" y="6053179"/>
            <a:ext cx="1760102" cy="627256"/>
          </a:xfrm>
          <a:prstGeom prst="rect">
            <a:avLst/>
          </a:prstGeom>
        </p:spPr>
      </p:pic>
    </p:spTree>
    <p:extLst>
      <p:ext uri="{BB962C8B-B14F-4D97-AF65-F5344CB8AC3E}">
        <p14:creationId xmlns:p14="http://schemas.microsoft.com/office/powerpoint/2010/main" val="605093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19"/>
          <a:srcRect t="86937"/>
          <a:stretch/>
        </p:blipFill>
        <p:spPr>
          <a:xfrm>
            <a:off x="0" y="5962168"/>
            <a:ext cx="9144000" cy="895832"/>
          </a:xfrm>
          <a:prstGeom prst="rect">
            <a:avLst/>
          </a:prstGeom>
        </p:spPr>
      </p:pic>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20">
            <a:alphaModFix/>
          </a:blip>
          <a:stretch>
            <a:fillRect/>
          </a:stretch>
        </p:blipFill>
        <p:spPr>
          <a:xfrm>
            <a:off x="298189" y="6053179"/>
            <a:ext cx="1760102" cy="627256"/>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7926850" y="6462185"/>
            <a:ext cx="939338" cy="138499"/>
          </a:xfrm>
          <a:prstGeom prst="rect">
            <a:avLst/>
          </a:prstGeom>
          <a:noFill/>
        </p:spPr>
        <p:txBody>
          <a:bodyPr wrap="square" lIns="0" tIns="0" rIns="0" bIns="0" rtlCol="0">
            <a:spAutoFit/>
          </a:bodyPr>
          <a:lstStyle/>
          <a:p>
            <a:pPr algn="r"/>
            <a:fld id="{A98891B2-5225-5C40-A770-7C3A43B5E5B1}" type="slidenum">
              <a:rPr lang="en-US" sz="900" b="0" i="0" smtClean="0">
                <a:solidFill>
                  <a:schemeClr val="bg1"/>
                </a:solidFill>
                <a:latin typeface="Arial" panose="020B0604020202020204" pitchFamily="34" charset="0"/>
                <a:cs typeface="Arial" panose="020B0604020202020204" pitchFamily="34" charset="0"/>
              </a:rPr>
              <a:pPr algn="r"/>
              <a:t>‹#›</a:t>
            </a:fld>
            <a:endParaRPr lang="en-US" sz="900" b="0"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4215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0929D1-A8E1-47D7-8022-AA09FC3B590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30F75A-D3E4-4D2D-B9C9-CFEFCBC0865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36B00B-AAB4-4152-8A58-1AD3A3913E2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FB7B13-E777-46A4-AB49-5ED43CC1BF76}" type="datetimeFigureOut">
              <a:rPr lang="en-GB" smtClean="0"/>
              <a:t>03/12/2023</a:t>
            </a:fld>
            <a:endParaRPr lang="en-GB"/>
          </a:p>
        </p:txBody>
      </p:sp>
      <p:sp>
        <p:nvSpPr>
          <p:cNvPr id="5" name="Footer Placeholder 4">
            <a:extLst>
              <a:ext uri="{FF2B5EF4-FFF2-40B4-BE49-F238E27FC236}">
                <a16:creationId xmlns:a16="http://schemas.microsoft.com/office/drawing/2014/main" id="{63C4F3B2-D58D-4AEE-BF91-410881D9EF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E49FEE-CE91-4BCC-BD71-9FDC31049B7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0BCE56-BEE1-4278-9D45-29BCB868D5BE}" type="slidenum">
              <a:rPr lang="en-GB" smtClean="0"/>
              <a:t>‹#›</a:t>
            </a:fld>
            <a:endParaRPr lang="en-GB"/>
          </a:p>
        </p:txBody>
      </p:sp>
    </p:spTree>
    <p:extLst>
      <p:ext uri="{BB962C8B-B14F-4D97-AF65-F5344CB8AC3E}">
        <p14:creationId xmlns:p14="http://schemas.microsoft.com/office/powerpoint/2010/main" val="16655635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b="1" kern="1200">
          <a:solidFill>
            <a:srgbClr val="003366"/>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3366"/>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3366"/>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3366"/>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3366"/>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15"/>
          <a:srcRect t="86937"/>
          <a:stretch/>
        </p:blipFill>
        <p:spPr>
          <a:xfrm>
            <a:off x="0" y="5962168"/>
            <a:ext cx="9144000" cy="895832"/>
          </a:xfrm>
          <a:prstGeom prst="rect">
            <a:avLst/>
          </a:prstGeom>
        </p:spPr>
      </p:pic>
      <p:pic>
        <p:nvPicPr>
          <p:cNvPr id="8" name="Picture 7">
            <a:extLst>
              <a:ext uri="{FF2B5EF4-FFF2-40B4-BE49-F238E27FC236}">
                <a16:creationId xmlns:a16="http://schemas.microsoft.com/office/drawing/2014/main" id="{F674CA67-DD21-8043-AD24-58925882A109}"/>
              </a:ext>
            </a:extLst>
          </p:cNvPr>
          <p:cNvPicPr>
            <a:picLocks noChangeAspect="1"/>
          </p:cNvPicPr>
          <p:nvPr userDrawn="1"/>
        </p:nvPicPr>
        <p:blipFill>
          <a:blip r:embed="rId16">
            <a:alphaModFix/>
          </a:blip>
          <a:stretch>
            <a:fillRect/>
          </a:stretch>
        </p:blipFill>
        <p:spPr>
          <a:xfrm>
            <a:off x="298189" y="6053179"/>
            <a:ext cx="1760102" cy="627256"/>
          </a:xfrm>
          <a:prstGeom prst="rect">
            <a:avLst/>
          </a:prstGeom>
        </p:spPr>
      </p:pic>
      <p:sp>
        <p:nvSpPr>
          <p:cNvPr id="9" name="TextBox 8">
            <a:extLst>
              <a:ext uri="{FF2B5EF4-FFF2-40B4-BE49-F238E27FC236}">
                <a16:creationId xmlns:a16="http://schemas.microsoft.com/office/drawing/2014/main" id="{5EFACAD1-D0A6-9749-A5C6-07C38D8E6F7D}"/>
              </a:ext>
            </a:extLst>
          </p:cNvPr>
          <p:cNvSpPr txBox="1"/>
          <p:nvPr userDrawn="1"/>
        </p:nvSpPr>
        <p:spPr>
          <a:xfrm>
            <a:off x="7926850" y="6462189"/>
            <a:ext cx="939338" cy="112467"/>
          </a:xfrm>
          <a:prstGeom prst="rect">
            <a:avLst/>
          </a:prstGeom>
          <a:noFill/>
        </p:spPr>
        <p:txBody>
          <a:bodyPr wrap="square" lIns="0" tIns="0" rIns="0" bIns="0" rtlCol="0">
            <a:spAutoFit/>
          </a:bodyPr>
          <a:lstStyle/>
          <a:p>
            <a:pPr algn="r"/>
            <a:fld id="{A98891B2-5225-5C40-A770-7C3A43B5E5B1}" type="slidenum">
              <a:rPr lang="en-US" sz="731" b="0" i="0" smtClean="0">
                <a:solidFill>
                  <a:schemeClr val="bg1"/>
                </a:solidFill>
                <a:latin typeface="Arial" panose="020B0604020202020204" pitchFamily="34" charset="0"/>
                <a:cs typeface="Arial" panose="020B0604020202020204" pitchFamily="34" charset="0"/>
              </a:rPr>
              <a:pPr algn="r"/>
              <a:t>‹#›</a:t>
            </a:fld>
            <a:endParaRPr lang="en-US" sz="731" b="0"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4260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81">
          <p15:clr>
            <a:srgbClr val="F26B43"/>
          </p15:clr>
        </p15:guide>
        <p15:guide id="2" pos="24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CD360-9454-4F88-855B-2A260631B38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045EBC-E886-432C-8A21-B431859DDF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5CB5A-5799-49CC-859A-3D3AD4CB61C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8980D0-8D81-4D74-932A-AD836B7A9F95}" type="datetimeFigureOut">
              <a:rPr lang="en-GB" smtClean="0"/>
              <a:t>03/12/2023</a:t>
            </a:fld>
            <a:endParaRPr lang="en-GB"/>
          </a:p>
        </p:txBody>
      </p:sp>
      <p:sp>
        <p:nvSpPr>
          <p:cNvPr id="5" name="Footer Placeholder 4">
            <a:extLst>
              <a:ext uri="{FF2B5EF4-FFF2-40B4-BE49-F238E27FC236}">
                <a16:creationId xmlns:a16="http://schemas.microsoft.com/office/drawing/2014/main" id="{E6710E42-BD37-41AA-B562-A0C4A54A3F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B64A5F-F634-4182-85E8-96E9C4CCC2F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62D958-0334-4BB0-B504-932CFBE77D36}" type="slidenum">
              <a:rPr lang="en-GB" smtClean="0"/>
              <a:t>‹#›</a:t>
            </a:fld>
            <a:endParaRPr lang="en-GB"/>
          </a:p>
        </p:txBody>
      </p:sp>
    </p:spTree>
    <p:extLst>
      <p:ext uri="{BB962C8B-B14F-4D97-AF65-F5344CB8AC3E}">
        <p14:creationId xmlns:p14="http://schemas.microsoft.com/office/powerpoint/2010/main" val="99798745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ukri.org/our-work/delivering-economic-impac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academicimpact.un.or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hyperlink" Target="https://www.qmul.ac.uk/about/community/civic-university-agreement/" TargetMode="External"/><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552" y="1094867"/>
            <a:ext cx="5521568" cy="1143000"/>
          </a:xfrm>
          <a:solidFill>
            <a:schemeClr val="accent1"/>
          </a:solidFill>
        </p:spPr>
        <p:txBody>
          <a:bodyPr>
            <a:normAutofit fontScale="90000"/>
          </a:bodyPr>
          <a:lstStyle/>
          <a:p>
            <a:pPr algn="l"/>
            <a:br>
              <a:rPr lang="en-US" sz="2800" dirty="0"/>
            </a:br>
            <a:br>
              <a:rPr lang="en-US" sz="2800" dirty="0"/>
            </a:br>
            <a:br>
              <a:rPr lang="en-US" sz="2800" dirty="0"/>
            </a:br>
            <a:r>
              <a:rPr lang="en-US" sz="2800" b="1" dirty="0">
                <a:solidFill>
                  <a:schemeClr val="bg1"/>
                </a:solidFill>
              </a:rPr>
              <a:t>Geographies of Impact</a:t>
            </a:r>
            <a:br>
              <a:rPr lang="en-US" sz="2800" b="1" dirty="0">
                <a:solidFill>
                  <a:schemeClr val="accent2"/>
                </a:solidFill>
              </a:rPr>
            </a:br>
            <a:br>
              <a:rPr lang="en-US" sz="2800" b="1" dirty="0">
                <a:solidFill>
                  <a:schemeClr val="accent2"/>
                </a:solidFill>
              </a:rPr>
            </a:br>
            <a:br>
              <a:rPr lang="en-US" sz="2800" dirty="0"/>
            </a:br>
            <a:endParaRPr lang="en-US" sz="2800" dirty="0"/>
          </a:p>
        </p:txBody>
      </p:sp>
      <p:sp>
        <p:nvSpPr>
          <p:cNvPr id="6" name="Content Placeholder 5">
            <a:extLst>
              <a:ext uri="{FF2B5EF4-FFF2-40B4-BE49-F238E27FC236}">
                <a16:creationId xmlns:a16="http://schemas.microsoft.com/office/drawing/2014/main" id="{AAB68B4E-B701-4F40-A72E-AD5CC8F2CCBA}"/>
              </a:ext>
            </a:extLst>
          </p:cNvPr>
          <p:cNvSpPr>
            <a:spLocks noGrp="1"/>
          </p:cNvSpPr>
          <p:nvPr>
            <p:ph idx="1"/>
          </p:nvPr>
        </p:nvSpPr>
        <p:spPr>
          <a:xfrm>
            <a:off x="524552" y="3039660"/>
            <a:ext cx="8358191" cy="3589739"/>
          </a:xfrm>
          <a:solidFill>
            <a:schemeClr val="bg1">
              <a:lumMod val="95000"/>
            </a:schemeClr>
          </a:solidFill>
        </p:spPr>
        <p:txBody>
          <a:bodyPr>
            <a:normAutofit lnSpcReduction="10000"/>
          </a:bodyPr>
          <a:lstStyle/>
          <a:p>
            <a:pPr marL="0" indent="0">
              <a:buNone/>
            </a:pPr>
            <a:endParaRPr lang="en-US" sz="1800" dirty="0"/>
          </a:p>
          <a:p>
            <a:pPr marL="0" indent="0">
              <a:buNone/>
            </a:pPr>
            <a:r>
              <a:rPr lang="en-US" sz="2000" dirty="0"/>
              <a:t>I Introduction</a:t>
            </a:r>
          </a:p>
          <a:p>
            <a:pPr marL="0" indent="0">
              <a:buNone/>
            </a:pPr>
            <a:r>
              <a:rPr lang="en-US" sz="2000" dirty="0"/>
              <a:t>II Human Geography:  ‘relevance’ and ‘impact’</a:t>
            </a:r>
          </a:p>
          <a:p>
            <a:pPr marL="0" indent="0">
              <a:buNone/>
            </a:pPr>
            <a:r>
              <a:rPr lang="en-US" sz="2000" dirty="0"/>
              <a:t>	1. Debates about relevance in human geography: ‘the politics of relevance’</a:t>
            </a:r>
          </a:p>
          <a:p>
            <a:pPr marL="0" indent="0">
              <a:buNone/>
            </a:pPr>
            <a:r>
              <a:rPr lang="en-US" sz="2000" dirty="0"/>
              <a:t>	2. The context of the recent ‘impact’ agenda and debate </a:t>
            </a:r>
          </a:p>
          <a:p>
            <a:pPr marL="0" indent="0">
              <a:buNone/>
            </a:pPr>
            <a:r>
              <a:rPr lang="en-US" sz="2000" dirty="0"/>
              <a:t>III Discussion of the reading</a:t>
            </a:r>
          </a:p>
          <a:p>
            <a:pPr marL="0" indent="0">
              <a:buNone/>
            </a:pPr>
            <a:r>
              <a:rPr lang="en-US" sz="2000" dirty="0"/>
              <a:t>IV Research impact and the wider impact of universities</a:t>
            </a:r>
          </a:p>
          <a:p>
            <a:pPr marL="0" indent="0">
              <a:buNone/>
            </a:pPr>
            <a:r>
              <a:rPr lang="en-US" sz="2000" dirty="0"/>
              <a:t>	1. Research impact at Queen Mary</a:t>
            </a:r>
          </a:p>
          <a:p>
            <a:pPr marL="0" indent="0">
              <a:buNone/>
            </a:pPr>
            <a:r>
              <a:rPr lang="en-US" sz="2000" dirty="0"/>
              <a:t>	2. Civic engagement and impact </a:t>
            </a:r>
          </a:p>
          <a:p>
            <a:pPr marL="0" indent="0">
              <a:buNone/>
            </a:pPr>
            <a:r>
              <a:rPr lang="en-US" sz="2000" dirty="0"/>
              <a:t>V Concluding thoughts, comments and questions</a:t>
            </a:r>
          </a:p>
          <a:p>
            <a:pPr marL="0" indent="0">
              <a:buNone/>
            </a:pPr>
            <a:endParaRPr lang="en-US" dirty="0"/>
          </a:p>
        </p:txBody>
      </p:sp>
      <p:pic>
        <p:nvPicPr>
          <p:cNvPr id="5" name="Picture 4" descr="Chart, sunburst chart&#10;&#10;Description automatically generated">
            <a:extLst>
              <a:ext uri="{FF2B5EF4-FFF2-40B4-BE49-F238E27FC236}">
                <a16:creationId xmlns:a16="http://schemas.microsoft.com/office/drawing/2014/main" id="{B68BBFFE-B0E3-794C-BBC7-146BD6F2BC90}"/>
              </a:ext>
            </a:extLst>
          </p:cNvPr>
          <p:cNvPicPr>
            <a:picLocks noChangeAspect="1"/>
          </p:cNvPicPr>
          <p:nvPr/>
        </p:nvPicPr>
        <p:blipFill>
          <a:blip r:embed="rId2"/>
          <a:stretch>
            <a:fillRect/>
          </a:stretch>
        </p:blipFill>
        <p:spPr>
          <a:xfrm>
            <a:off x="6409671" y="354364"/>
            <a:ext cx="2593650" cy="2234458"/>
          </a:xfrm>
          <a:prstGeom prst="rect">
            <a:avLst/>
          </a:prstGeom>
        </p:spPr>
      </p:pic>
      <p:sp>
        <p:nvSpPr>
          <p:cNvPr id="9" name="TextBox 8">
            <a:extLst>
              <a:ext uri="{FF2B5EF4-FFF2-40B4-BE49-F238E27FC236}">
                <a16:creationId xmlns:a16="http://schemas.microsoft.com/office/drawing/2014/main" id="{E67ADC29-4DF1-8249-8B21-92D51520298F}"/>
              </a:ext>
            </a:extLst>
          </p:cNvPr>
          <p:cNvSpPr txBox="1"/>
          <p:nvPr/>
        </p:nvSpPr>
        <p:spPr>
          <a:xfrm>
            <a:off x="524552" y="500116"/>
            <a:ext cx="5149417" cy="369332"/>
          </a:xfrm>
          <a:prstGeom prst="rect">
            <a:avLst/>
          </a:prstGeom>
          <a:noFill/>
        </p:spPr>
        <p:txBody>
          <a:bodyPr wrap="square" rtlCol="0">
            <a:spAutoFit/>
          </a:bodyPr>
          <a:lstStyle/>
          <a:p>
            <a:r>
              <a:rPr lang="en-US" b="1" dirty="0"/>
              <a:t>GEG7120 Geographical Thought and Practice</a:t>
            </a:r>
          </a:p>
        </p:txBody>
      </p:sp>
    </p:spTree>
    <p:extLst>
      <p:ext uri="{BB962C8B-B14F-4D97-AF65-F5344CB8AC3E}">
        <p14:creationId xmlns:p14="http://schemas.microsoft.com/office/powerpoint/2010/main" val="262296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CF8E-C3AA-9544-AB0F-E4C78CEEF36D}"/>
              </a:ext>
            </a:extLst>
          </p:cNvPr>
          <p:cNvSpPr>
            <a:spLocks noGrp="1"/>
          </p:cNvSpPr>
          <p:nvPr>
            <p:ph type="title"/>
          </p:nvPr>
        </p:nvSpPr>
        <p:spPr/>
        <p:txBody>
          <a:bodyPr/>
          <a:lstStyle/>
          <a:p>
            <a:endParaRPr lang="en-US"/>
          </a:p>
        </p:txBody>
      </p:sp>
      <p:pic>
        <p:nvPicPr>
          <p:cNvPr id="5" name="Content Placeholder 4" descr="Graphical user interface, text, application, email, website&#10;&#10;Description automatically generated">
            <a:extLst>
              <a:ext uri="{FF2B5EF4-FFF2-40B4-BE49-F238E27FC236}">
                <a16:creationId xmlns:a16="http://schemas.microsoft.com/office/drawing/2014/main" id="{20CAA66C-5EC0-674C-9BE2-7FB721A43363}"/>
              </a:ext>
            </a:extLst>
          </p:cNvPr>
          <p:cNvPicPr>
            <a:picLocks noGrp="1" noChangeAspect="1"/>
          </p:cNvPicPr>
          <p:nvPr>
            <p:ph idx="1"/>
          </p:nvPr>
        </p:nvPicPr>
        <p:blipFill>
          <a:blip r:embed="rId2"/>
          <a:stretch>
            <a:fillRect/>
          </a:stretch>
        </p:blipFill>
        <p:spPr>
          <a:xfrm>
            <a:off x="457200" y="7263"/>
            <a:ext cx="8229600" cy="3661278"/>
          </a:xfrm>
        </p:spPr>
      </p:pic>
      <p:pic>
        <p:nvPicPr>
          <p:cNvPr id="7" name="Picture 6" descr="Graphical user interface, text&#10;&#10;Description automatically generated with medium confidence">
            <a:extLst>
              <a:ext uri="{FF2B5EF4-FFF2-40B4-BE49-F238E27FC236}">
                <a16:creationId xmlns:a16="http://schemas.microsoft.com/office/drawing/2014/main" id="{A36B57B1-B670-9A44-9B80-EE7CB8C9345D}"/>
              </a:ext>
            </a:extLst>
          </p:cNvPr>
          <p:cNvPicPr>
            <a:picLocks noChangeAspect="1"/>
          </p:cNvPicPr>
          <p:nvPr/>
        </p:nvPicPr>
        <p:blipFill>
          <a:blip r:embed="rId3"/>
          <a:stretch>
            <a:fillRect/>
          </a:stretch>
        </p:blipFill>
        <p:spPr>
          <a:xfrm>
            <a:off x="477983" y="3478622"/>
            <a:ext cx="7398327" cy="3414070"/>
          </a:xfrm>
          <a:prstGeom prst="rect">
            <a:avLst/>
          </a:prstGeom>
        </p:spPr>
      </p:pic>
      <p:sp>
        <p:nvSpPr>
          <p:cNvPr id="8" name="TextBox 7">
            <a:extLst>
              <a:ext uri="{FF2B5EF4-FFF2-40B4-BE49-F238E27FC236}">
                <a16:creationId xmlns:a16="http://schemas.microsoft.com/office/drawing/2014/main" id="{3E6EDB9C-AF4D-F04C-A39A-FCECB658E80F}"/>
              </a:ext>
            </a:extLst>
          </p:cNvPr>
          <p:cNvSpPr txBox="1"/>
          <p:nvPr/>
        </p:nvSpPr>
        <p:spPr>
          <a:xfrm>
            <a:off x="6893627" y="5153889"/>
            <a:ext cx="1965366" cy="800219"/>
          </a:xfrm>
          <a:prstGeom prst="rect">
            <a:avLst/>
          </a:prstGeom>
          <a:noFill/>
        </p:spPr>
        <p:txBody>
          <a:bodyPr wrap="square" rtlCol="0">
            <a:spAutoFit/>
          </a:bodyPr>
          <a:lstStyle/>
          <a:p>
            <a:r>
              <a:rPr lang="en-US" sz="1400" dirty="0">
                <a:hlinkClick r:id="rId4"/>
              </a:rPr>
              <a:t>https://</a:t>
            </a:r>
            <a:r>
              <a:rPr lang="en-US" sz="1400" dirty="0" err="1">
                <a:hlinkClick r:id="rId4"/>
              </a:rPr>
              <a:t>www.ukri.org</a:t>
            </a:r>
            <a:r>
              <a:rPr lang="en-US" sz="1400" dirty="0">
                <a:hlinkClick r:id="rId4"/>
              </a:rPr>
              <a:t>/our-work/delivering-economic-impact</a:t>
            </a:r>
            <a:r>
              <a:rPr lang="en-US" dirty="0"/>
              <a:t>/</a:t>
            </a:r>
          </a:p>
        </p:txBody>
      </p:sp>
    </p:spTree>
    <p:extLst>
      <p:ext uri="{BB962C8B-B14F-4D97-AF65-F5344CB8AC3E}">
        <p14:creationId xmlns:p14="http://schemas.microsoft.com/office/powerpoint/2010/main" val="352741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Picture 1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04813"/>
            <a:ext cx="7812088" cy="578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878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5"/>
          <p:cNvSpPr txBox="1">
            <a:spLocks noChangeArrowheads="1"/>
          </p:cNvSpPr>
          <p:nvPr/>
        </p:nvSpPr>
        <p:spPr bwMode="auto">
          <a:xfrm>
            <a:off x="323850" y="6308725"/>
            <a:ext cx="36718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latin typeface="Cambria" charset="0"/>
                <a:cs typeface="Cambria" charset="0"/>
              </a:rPr>
              <a:t>www.esrc.ac.uk</a:t>
            </a:r>
          </a:p>
        </p:txBody>
      </p:sp>
      <p:pic>
        <p:nvPicPr>
          <p:cNvPr id="4" name="Picture 3" descr="Graphical user interface, text, application&#10;&#10;Description automatically generated">
            <a:extLst>
              <a:ext uri="{FF2B5EF4-FFF2-40B4-BE49-F238E27FC236}">
                <a16:creationId xmlns:a16="http://schemas.microsoft.com/office/drawing/2014/main" id="{81762863-3163-8D4B-87FD-34AF743806A3}"/>
              </a:ext>
            </a:extLst>
          </p:cNvPr>
          <p:cNvPicPr>
            <a:picLocks noChangeAspect="1"/>
          </p:cNvPicPr>
          <p:nvPr/>
        </p:nvPicPr>
        <p:blipFill>
          <a:blip r:embed="rId3"/>
          <a:stretch>
            <a:fillRect/>
          </a:stretch>
        </p:blipFill>
        <p:spPr>
          <a:xfrm>
            <a:off x="0" y="0"/>
            <a:ext cx="10377137" cy="6037819"/>
          </a:xfrm>
          <a:prstGeom prst="rect">
            <a:avLst/>
          </a:prstGeom>
        </p:spPr>
      </p:pic>
    </p:spTree>
    <p:extLst>
      <p:ext uri="{BB962C8B-B14F-4D97-AF65-F5344CB8AC3E}">
        <p14:creationId xmlns:p14="http://schemas.microsoft.com/office/powerpoint/2010/main" val="4102221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email, website&#10;&#10;Description automatically generated">
            <a:extLst>
              <a:ext uri="{FF2B5EF4-FFF2-40B4-BE49-F238E27FC236}">
                <a16:creationId xmlns:a16="http://schemas.microsoft.com/office/drawing/2014/main" id="{74240FE8-6C52-F646-B923-E5C524A2575F}"/>
              </a:ext>
            </a:extLst>
          </p:cNvPr>
          <p:cNvPicPr>
            <a:picLocks noChangeAspect="1"/>
          </p:cNvPicPr>
          <p:nvPr/>
        </p:nvPicPr>
        <p:blipFill>
          <a:blip r:embed="rId2"/>
          <a:stretch>
            <a:fillRect/>
          </a:stretch>
        </p:blipFill>
        <p:spPr>
          <a:xfrm>
            <a:off x="378071" y="115309"/>
            <a:ext cx="8387858" cy="6427994"/>
          </a:xfrm>
          <a:prstGeom prst="rect">
            <a:avLst/>
          </a:prstGeom>
        </p:spPr>
      </p:pic>
    </p:spTree>
    <p:extLst>
      <p:ext uri="{BB962C8B-B14F-4D97-AF65-F5344CB8AC3E}">
        <p14:creationId xmlns:p14="http://schemas.microsoft.com/office/powerpoint/2010/main" val="995651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20 at 11.32.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18" y="271257"/>
            <a:ext cx="7799038" cy="6290847"/>
          </a:xfrm>
          <a:prstGeom prst="rect">
            <a:avLst/>
          </a:prstGeom>
        </p:spPr>
      </p:pic>
    </p:spTree>
    <p:extLst>
      <p:ext uri="{BB962C8B-B14F-4D97-AF65-F5344CB8AC3E}">
        <p14:creationId xmlns:p14="http://schemas.microsoft.com/office/powerpoint/2010/main" val="87596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806585" y="4092621"/>
            <a:ext cx="7162800" cy="2831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sz="1800" dirty="0">
              <a:latin typeface="Cambria"/>
              <a:cs typeface="Cambria"/>
            </a:endParaRPr>
          </a:p>
          <a:p>
            <a:pPr>
              <a:defRPr/>
            </a:pPr>
            <a:r>
              <a:rPr lang="en-US" sz="1800" dirty="0">
                <a:latin typeface="Cambria"/>
                <a:cs typeface="Cambria"/>
              </a:rPr>
              <a:t>Higher Education Funding Council for England (HEFCE) now assesses research (Research Excellence Framework or REF) quality partly through impact outside of academia: </a:t>
            </a:r>
          </a:p>
          <a:p>
            <a:pPr>
              <a:defRPr/>
            </a:pPr>
            <a:endParaRPr lang="en-US" dirty="0">
              <a:latin typeface="Cambria"/>
              <a:cs typeface="Cambria"/>
            </a:endParaRPr>
          </a:p>
          <a:p>
            <a:pPr>
              <a:defRPr/>
            </a:pPr>
            <a:r>
              <a:rPr lang="en-US" sz="1800" dirty="0">
                <a:latin typeface="Cambria"/>
                <a:cs typeface="Cambria"/>
              </a:rPr>
              <a:t>20% of scor</a:t>
            </a:r>
            <a:r>
              <a:rPr lang="en-US" dirty="0">
                <a:latin typeface="Cambria"/>
                <a:cs typeface="Cambria"/>
              </a:rPr>
              <a:t>e in 2014</a:t>
            </a:r>
          </a:p>
          <a:p>
            <a:pPr>
              <a:defRPr/>
            </a:pPr>
            <a:r>
              <a:rPr lang="en-US" sz="1800" dirty="0">
                <a:latin typeface="Cambria"/>
                <a:cs typeface="Cambria"/>
              </a:rPr>
              <a:t>25% of score in 2021</a:t>
            </a:r>
          </a:p>
          <a:p>
            <a:pPr>
              <a:defRPr/>
            </a:pPr>
            <a:r>
              <a:rPr lang="en-US" dirty="0">
                <a:latin typeface="Cambria"/>
                <a:cs typeface="Cambria"/>
              </a:rPr>
              <a:t>Likely to change to ‘impact and engagement’ in 2028</a:t>
            </a:r>
            <a:endParaRPr lang="en-US" sz="1800" dirty="0">
              <a:latin typeface="Cambria"/>
              <a:cs typeface="Cambria"/>
            </a:endParaRPr>
          </a:p>
          <a:p>
            <a:pPr>
              <a:defRPr/>
            </a:pPr>
            <a:endParaRPr lang="en-US" sz="1800" dirty="0">
              <a:latin typeface="Cambria"/>
              <a:cs typeface="Cambria"/>
            </a:endParaRPr>
          </a:p>
          <a:p>
            <a:pPr>
              <a:defRPr/>
            </a:pPr>
            <a:endParaRPr lang="en-US" sz="1600" dirty="0">
              <a:latin typeface="Garamond" charset="0"/>
            </a:endParaRPr>
          </a:p>
        </p:txBody>
      </p:sp>
      <p:pic>
        <p:nvPicPr>
          <p:cNvPr id="4" name="Picture 3" descr="Screen Shot 2017-11-20 at 11.1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82" y="0"/>
            <a:ext cx="8258718" cy="4092621"/>
          </a:xfrm>
          <a:prstGeom prst="rect">
            <a:avLst/>
          </a:prstGeom>
        </p:spPr>
      </p:pic>
    </p:spTree>
    <p:extLst>
      <p:ext uri="{BB962C8B-B14F-4D97-AF65-F5344CB8AC3E}">
        <p14:creationId xmlns:p14="http://schemas.microsoft.com/office/powerpoint/2010/main" val="2352311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15" y="1472540"/>
            <a:ext cx="8497370" cy="5385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8" name="Text Box 4"/>
          <p:cNvSpPr txBox="1">
            <a:spLocks noChangeArrowheads="1"/>
          </p:cNvSpPr>
          <p:nvPr/>
        </p:nvSpPr>
        <p:spPr bwMode="auto">
          <a:xfrm>
            <a:off x="468313" y="404813"/>
            <a:ext cx="784860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a:buFont typeface="Arial"/>
              <a:buChar char="•"/>
              <a:defRPr/>
            </a:pPr>
            <a:r>
              <a:rPr lang="en-US" sz="1800" dirty="0">
                <a:latin typeface="Cambria"/>
                <a:cs typeface="Cambria"/>
              </a:rPr>
              <a:t>Widespread protest by academics and academic </a:t>
            </a:r>
            <a:r>
              <a:rPr lang="en-US" sz="1800" dirty="0" err="1">
                <a:latin typeface="Cambria"/>
                <a:cs typeface="Cambria"/>
              </a:rPr>
              <a:t>organisations</a:t>
            </a:r>
            <a:r>
              <a:rPr lang="en-US" sz="1800" dirty="0">
                <a:latin typeface="Cambria"/>
                <a:cs typeface="Cambria"/>
              </a:rPr>
              <a:t> including the University and College Union when the REF impact policy was  first announced. </a:t>
            </a:r>
          </a:p>
        </p:txBody>
      </p:sp>
    </p:spTree>
    <p:extLst>
      <p:ext uri="{BB962C8B-B14F-4D97-AF65-F5344CB8AC3E}">
        <p14:creationId xmlns:p14="http://schemas.microsoft.com/office/powerpoint/2010/main" val="1239069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4770" y="692150"/>
            <a:ext cx="7893588" cy="4955203"/>
          </a:xfrm>
          <a:prstGeom prst="rect">
            <a:avLst/>
          </a:prstGeom>
          <a:solidFill>
            <a:schemeClr val="accent1">
              <a:lumMod val="20000"/>
              <a:lumOff val="80000"/>
            </a:schemeClr>
          </a:solidFill>
        </p:spPr>
        <p:txBody>
          <a:bodyPr wrap="square">
            <a:spAutoFit/>
          </a:bodyPr>
          <a:lstStyle/>
          <a:p>
            <a:pPr>
              <a:defRPr/>
            </a:pPr>
            <a:r>
              <a:rPr lang="en-GB" sz="2000" b="1" dirty="0">
                <a:latin typeface="+mj-lt"/>
                <a:cs typeface="Cambria"/>
              </a:rPr>
              <a:t>C</a:t>
            </a:r>
            <a:r>
              <a:rPr lang="en-US" sz="2000" b="1" dirty="0" err="1">
                <a:latin typeface="+mj-lt"/>
                <a:cs typeface="Cambria"/>
              </a:rPr>
              <a:t>ritical</a:t>
            </a:r>
            <a:r>
              <a:rPr lang="en-US" sz="2000" b="1" dirty="0">
                <a:latin typeface="+mj-lt"/>
                <a:cs typeface="Cambria"/>
              </a:rPr>
              <a:t> responses in geography</a:t>
            </a:r>
          </a:p>
          <a:p>
            <a:pPr>
              <a:defRPr/>
            </a:pPr>
            <a:endParaRPr lang="en-US" sz="2000" dirty="0"/>
          </a:p>
          <a:p>
            <a:pPr marL="342900" indent="-342900">
              <a:buFont typeface="Arial"/>
              <a:buChar char="•"/>
              <a:defRPr/>
            </a:pPr>
            <a:r>
              <a:rPr lang="en-US" sz="2000" dirty="0">
                <a:cs typeface="Cambria"/>
              </a:rPr>
              <a:t>Viewed as part of a neoliberal policy of making higher education institutions compete with each other: the ‘</a:t>
            </a:r>
            <a:r>
              <a:rPr lang="en-US" sz="2000" dirty="0" err="1">
                <a:cs typeface="Cambria"/>
              </a:rPr>
              <a:t>instrumentalisation</a:t>
            </a:r>
            <a:r>
              <a:rPr lang="en-US" sz="2000" dirty="0">
                <a:cs typeface="Cambria"/>
              </a:rPr>
              <a:t>’ and ‘marketisation’ of research</a:t>
            </a:r>
          </a:p>
          <a:p>
            <a:pPr marL="342900" indent="-342900">
              <a:buFont typeface="Arial"/>
              <a:buChar char="•"/>
              <a:defRPr/>
            </a:pPr>
            <a:endParaRPr lang="en-US" sz="2000" dirty="0">
              <a:cs typeface="Cambria"/>
            </a:endParaRPr>
          </a:p>
          <a:p>
            <a:pPr marL="342900" indent="-342900">
              <a:buFont typeface="Arial"/>
              <a:buChar char="•"/>
              <a:defRPr/>
            </a:pPr>
            <a:r>
              <a:rPr lang="en-US" sz="2000" dirty="0">
                <a:cs typeface="Cambria"/>
              </a:rPr>
              <a:t>Extension and deepening of ‘target culture’ / ‘audit culture’ ; implies lost of trust in academics</a:t>
            </a:r>
          </a:p>
          <a:p>
            <a:pPr marL="342900" indent="-342900">
              <a:buFont typeface="Arial"/>
              <a:buChar char="•"/>
              <a:defRPr/>
            </a:pPr>
            <a:endParaRPr lang="en-US" sz="2000" b="1" dirty="0">
              <a:cs typeface="Cambria"/>
            </a:endParaRPr>
          </a:p>
          <a:p>
            <a:pPr marL="342900" indent="-342900">
              <a:buFont typeface="Arial"/>
              <a:buChar char="•"/>
              <a:defRPr/>
            </a:pPr>
            <a:r>
              <a:rPr lang="en-US" sz="2000" dirty="0">
                <a:cs typeface="Cambria"/>
              </a:rPr>
              <a:t>Curtails academic autonomy and independence</a:t>
            </a:r>
          </a:p>
          <a:p>
            <a:pPr marL="342900" indent="-342900">
              <a:buFont typeface="Arial"/>
              <a:buChar char="•"/>
              <a:defRPr/>
            </a:pPr>
            <a:endParaRPr lang="en-US" sz="2000" dirty="0">
              <a:cs typeface="Cambria"/>
            </a:endParaRPr>
          </a:p>
          <a:p>
            <a:pPr marL="342900" indent="-342900">
              <a:buFont typeface="Arial"/>
              <a:buChar char="•"/>
              <a:defRPr/>
            </a:pPr>
            <a:r>
              <a:rPr lang="en-US" sz="2000" dirty="0">
                <a:cs typeface="Cambria"/>
              </a:rPr>
              <a:t>Threat to creative or experimental approaches to research - 'blue skies thinking’</a:t>
            </a:r>
          </a:p>
          <a:p>
            <a:pPr>
              <a:defRPr/>
            </a:pPr>
            <a:endParaRPr lang="en-US" sz="2000" dirty="0">
              <a:cs typeface="Cambria"/>
            </a:endParaRPr>
          </a:p>
          <a:p>
            <a:pPr>
              <a:defRPr/>
            </a:pPr>
            <a:endParaRPr lang="en-US" dirty="0"/>
          </a:p>
          <a:p>
            <a:pPr>
              <a:defRPr/>
            </a:pPr>
            <a:endParaRPr lang="en-US" dirty="0"/>
          </a:p>
        </p:txBody>
      </p:sp>
    </p:spTree>
    <p:extLst>
      <p:ext uri="{BB962C8B-B14F-4D97-AF65-F5344CB8AC3E}">
        <p14:creationId xmlns:p14="http://schemas.microsoft.com/office/powerpoint/2010/main" val="137638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9105" y="476028"/>
            <a:ext cx="7730126" cy="1323439"/>
          </a:xfrm>
          <a:prstGeom prst="rect">
            <a:avLst/>
          </a:prstGeom>
          <a:solidFill>
            <a:schemeClr val="accent6">
              <a:lumMod val="20000"/>
              <a:lumOff val="80000"/>
            </a:schemeClr>
          </a:solidFill>
        </p:spPr>
        <p:txBody>
          <a:bodyPr wrap="square" rtlCol="0">
            <a:spAutoFit/>
          </a:bodyPr>
          <a:lstStyle/>
          <a:p>
            <a:r>
              <a:rPr lang="en-GB" sz="2000" b="1" dirty="0"/>
              <a:t>Taking this further… 			</a:t>
            </a:r>
            <a:endParaRPr lang="en-GB" sz="2000" dirty="0"/>
          </a:p>
          <a:p>
            <a:pPr algn="ctr"/>
            <a:endParaRPr lang="en-GB" sz="2000" b="1" dirty="0"/>
          </a:p>
          <a:p>
            <a:pPr algn="ctr"/>
            <a:r>
              <a:rPr lang="en-GB" sz="2000" dirty="0"/>
              <a:t>Pain,  </a:t>
            </a:r>
            <a:r>
              <a:rPr lang="en-GB" sz="2000" dirty="0" err="1"/>
              <a:t>Kesby</a:t>
            </a:r>
            <a:r>
              <a:rPr lang="en-GB" sz="2000" dirty="0"/>
              <a:t> and Askins </a:t>
            </a:r>
            <a:r>
              <a:rPr lang="en-GB" sz="2000" i="1" dirty="0"/>
              <a:t>versus</a:t>
            </a:r>
            <a:r>
              <a:rPr lang="en-GB" sz="2000" dirty="0"/>
              <a:t>  Slater </a:t>
            </a:r>
            <a:r>
              <a:rPr lang="en-GB" sz="2000" i="1" dirty="0"/>
              <a:t>Area</a:t>
            </a:r>
            <a:r>
              <a:rPr lang="en-GB" sz="2000" dirty="0"/>
              <a:t> (2011)</a:t>
            </a:r>
          </a:p>
          <a:p>
            <a:pPr algn="ctr"/>
            <a:r>
              <a:rPr lang="en-GB" sz="2000" dirty="0"/>
              <a:t> </a:t>
            </a:r>
            <a:endParaRPr lang="en-US" sz="2000" dirty="0"/>
          </a:p>
        </p:txBody>
      </p:sp>
      <p:sp>
        <p:nvSpPr>
          <p:cNvPr id="2" name="TextBox 1">
            <a:extLst>
              <a:ext uri="{FF2B5EF4-FFF2-40B4-BE49-F238E27FC236}">
                <a16:creationId xmlns:a16="http://schemas.microsoft.com/office/drawing/2014/main" id="{350FC9FD-DEC5-544F-9001-E7C861F82008}"/>
              </a:ext>
            </a:extLst>
          </p:cNvPr>
          <p:cNvSpPr txBox="1"/>
          <p:nvPr/>
        </p:nvSpPr>
        <p:spPr>
          <a:xfrm>
            <a:off x="844061" y="2227385"/>
            <a:ext cx="7655169" cy="4093428"/>
          </a:xfrm>
          <a:prstGeom prst="rect">
            <a:avLst/>
          </a:prstGeom>
          <a:noFill/>
        </p:spPr>
        <p:txBody>
          <a:bodyPr wrap="square" rtlCol="0">
            <a:spAutoFit/>
          </a:bodyPr>
          <a:lstStyle/>
          <a:p>
            <a:r>
              <a:rPr lang="en-US" sz="2000" dirty="0"/>
              <a:t>Points for discussion:</a:t>
            </a:r>
          </a:p>
          <a:p>
            <a:endParaRPr lang="en-US" sz="2000" dirty="0"/>
          </a:p>
          <a:p>
            <a:pPr marL="285750" indent="-285750">
              <a:buFont typeface="Arial" panose="020B0604020202020204" pitchFamily="34" charset="0"/>
              <a:buChar char="•"/>
            </a:pPr>
            <a:r>
              <a:rPr lang="en-US" sz="2000" dirty="0"/>
              <a:t>What did you think of the initial argument and counter arguments being proposed by Pain, </a:t>
            </a:r>
            <a:r>
              <a:rPr lang="en-US" sz="2000" dirty="0" err="1"/>
              <a:t>Kesby</a:t>
            </a:r>
            <a:r>
              <a:rPr lang="en-US" sz="2000" dirty="0"/>
              <a:t> and Askins?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 did you respond to the key points being raised by Slater?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What do you feel is useful or less helpful from both perspectives? Did you feel more attuned to one side of the debate over the other?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 do the pieces make you think about research in human geography, your own research plans and interests and about higher education more widely?</a:t>
            </a:r>
          </a:p>
        </p:txBody>
      </p:sp>
    </p:spTree>
    <p:extLst>
      <p:ext uri="{BB962C8B-B14F-4D97-AF65-F5344CB8AC3E}">
        <p14:creationId xmlns:p14="http://schemas.microsoft.com/office/powerpoint/2010/main" val="2458797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766" y="378736"/>
            <a:ext cx="8268879" cy="3477875"/>
          </a:xfrm>
          <a:prstGeom prst="rect">
            <a:avLst/>
          </a:prstGeom>
          <a:noFill/>
        </p:spPr>
        <p:txBody>
          <a:bodyPr wrap="square">
            <a:spAutoFit/>
          </a:bodyPr>
          <a:lstStyle/>
          <a:p>
            <a:pPr>
              <a:defRPr/>
            </a:pPr>
            <a:r>
              <a:rPr lang="en-US" sz="2000" b="1" dirty="0">
                <a:solidFill>
                  <a:srgbClr val="D2533C"/>
                </a:solidFill>
                <a:cs typeface="Cambria"/>
              </a:rPr>
              <a:t>One case study of the difficulty of ‘impact evaluation’ in practice</a:t>
            </a:r>
          </a:p>
          <a:p>
            <a:pPr>
              <a:defRPr/>
            </a:pPr>
            <a:endParaRPr lang="en-US" b="1" dirty="0">
              <a:latin typeface="Cambria"/>
              <a:cs typeface="Cambria"/>
            </a:endParaRPr>
          </a:p>
          <a:p>
            <a:pPr>
              <a:defRPr/>
            </a:pPr>
            <a:r>
              <a:rPr lang="en-US" dirty="0">
                <a:cs typeface="Cambria"/>
              </a:rPr>
              <a:t>Glyn Williams (2012) on poverty alleviation strategies in the Global South</a:t>
            </a:r>
          </a:p>
          <a:p>
            <a:pPr>
              <a:defRPr/>
            </a:pPr>
            <a:endParaRPr lang="en-US" dirty="0">
              <a:cs typeface="Cambria"/>
            </a:endParaRPr>
          </a:p>
          <a:p>
            <a:pPr>
              <a:defRPr/>
            </a:pPr>
            <a:r>
              <a:rPr lang="en-US" dirty="0">
                <a:cs typeface="Cambria"/>
              </a:rPr>
              <a:t>Case of the effect of the UK higher education research policy on local research context e.g. rural India</a:t>
            </a:r>
          </a:p>
          <a:p>
            <a:pPr>
              <a:defRPr/>
            </a:pPr>
            <a:endParaRPr lang="en-US" dirty="0">
              <a:cs typeface="Cambria"/>
            </a:endParaRPr>
          </a:p>
          <a:p>
            <a:pPr>
              <a:defRPr/>
            </a:pPr>
            <a:endParaRPr lang="en-US" sz="2000" b="1" dirty="0">
              <a:cs typeface="Cambria"/>
            </a:endParaRPr>
          </a:p>
          <a:p>
            <a:pPr>
              <a:defRPr/>
            </a:pPr>
            <a:endParaRPr lang="en-US" b="1" dirty="0">
              <a:latin typeface="Cambria"/>
              <a:cs typeface="Cambria"/>
            </a:endParaRPr>
          </a:p>
          <a:p>
            <a:pPr>
              <a:defRPr/>
            </a:pPr>
            <a:endParaRPr lang="en-US" dirty="0">
              <a:latin typeface="Cambria"/>
              <a:cs typeface="Cambria"/>
            </a:endParaRPr>
          </a:p>
          <a:p>
            <a:pPr>
              <a:defRPr/>
            </a:pPr>
            <a:endParaRPr lang="en-US" dirty="0">
              <a:latin typeface="Cambria"/>
              <a:cs typeface="Cambria"/>
            </a:endParaRPr>
          </a:p>
          <a:p>
            <a:pPr>
              <a:defRPr/>
            </a:pPr>
            <a:endParaRPr lang="en-US" dirty="0"/>
          </a:p>
        </p:txBody>
      </p:sp>
      <p:pic>
        <p:nvPicPr>
          <p:cNvPr id="3" name="Picture 2" descr="Screen Shot 2015-11-23 at 10.33.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141" y="2126153"/>
            <a:ext cx="3099859" cy="4353111"/>
          </a:xfrm>
          <a:prstGeom prst="rect">
            <a:avLst/>
          </a:prstGeom>
        </p:spPr>
      </p:pic>
      <p:sp>
        <p:nvSpPr>
          <p:cNvPr id="5" name="TextBox 4">
            <a:extLst>
              <a:ext uri="{FF2B5EF4-FFF2-40B4-BE49-F238E27FC236}">
                <a16:creationId xmlns:a16="http://schemas.microsoft.com/office/drawing/2014/main" id="{27E45B93-D97D-514A-85A7-43808804E382}"/>
              </a:ext>
            </a:extLst>
          </p:cNvPr>
          <p:cNvSpPr txBox="1"/>
          <p:nvPr/>
        </p:nvSpPr>
        <p:spPr>
          <a:xfrm>
            <a:off x="700644" y="2220686"/>
            <a:ext cx="5213268" cy="4524315"/>
          </a:xfrm>
          <a:prstGeom prst="rect">
            <a:avLst/>
          </a:prstGeom>
          <a:solidFill>
            <a:schemeClr val="bg1">
              <a:lumMod val="95000"/>
            </a:schemeClr>
          </a:solidFill>
        </p:spPr>
        <p:txBody>
          <a:bodyPr wrap="square" rtlCol="0">
            <a:spAutoFit/>
          </a:bodyPr>
          <a:lstStyle/>
          <a:p>
            <a:pPr>
              <a:defRPr/>
            </a:pPr>
            <a:endParaRPr lang="en-US" dirty="0">
              <a:cs typeface="Cambria"/>
            </a:endParaRPr>
          </a:p>
          <a:p>
            <a:pPr>
              <a:defRPr/>
            </a:pPr>
            <a:r>
              <a:rPr lang="en-US" dirty="0">
                <a:cs typeface="Cambria"/>
              </a:rPr>
              <a:t>What did this case suggest about:</a:t>
            </a:r>
          </a:p>
          <a:p>
            <a:pPr>
              <a:defRPr/>
            </a:pPr>
            <a:endParaRPr lang="en-US" dirty="0">
              <a:cs typeface="Cambria"/>
            </a:endParaRPr>
          </a:p>
          <a:p>
            <a:pPr marL="342900" indent="-342900">
              <a:buFont typeface="Arial"/>
              <a:buChar char="•"/>
              <a:defRPr/>
            </a:pPr>
            <a:r>
              <a:rPr lang="en-US" dirty="0">
                <a:cs typeface="Cambria"/>
              </a:rPr>
              <a:t>Problem of valuing ‘high profile’ users over others</a:t>
            </a:r>
          </a:p>
          <a:p>
            <a:pPr marL="342900" indent="-342900">
              <a:buFont typeface="Arial"/>
              <a:buChar char="•"/>
              <a:defRPr/>
            </a:pPr>
            <a:endParaRPr lang="en-US" dirty="0">
              <a:cs typeface="Cambria"/>
            </a:endParaRPr>
          </a:p>
          <a:p>
            <a:pPr marL="342900" indent="-342900">
              <a:buFont typeface="Arial"/>
              <a:buChar char="•"/>
              <a:defRPr/>
            </a:pPr>
            <a:r>
              <a:rPr lang="en-US" dirty="0">
                <a:cs typeface="Cambria"/>
              </a:rPr>
              <a:t>Ethics of high-profile validation e.g. by politicians</a:t>
            </a:r>
          </a:p>
          <a:p>
            <a:pPr marL="342900" indent="-342900">
              <a:buFont typeface="Arial"/>
              <a:buChar char="•"/>
              <a:defRPr/>
            </a:pPr>
            <a:endParaRPr lang="en-US" dirty="0">
              <a:cs typeface="Cambria"/>
            </a:endParaRPr>
          </a:p>
          <a:p>
            <a:pPr marL="342900" indent="-342900">
              <a:buFont typeface="Arial"/>
              <a:buChar char="•"/>
              <a:defRPr/>
            </a:pPr>
            <a:r>
              <a:rPr lang="en-US" dirty="0">
                <a:cs typeface="Cambria"/>
              </a:rPr>
              <a:t>Problem of valuing measurable </a:t>
            </a:r>
            <a:r>
              <a:rPr lang="en-US" i="1" dirty="0">
                <a:cs typeface="Cambria"/>
              </a:rPr>
              <a:t>outputs </a:t>
            </a:r>
            <a:r>
              <a:rPr lang="en-US" dirty="0">
                <a:cs typeface="Cambria"/>
              </a:rPr>
              <a:t>and reach (e.g. national and international impact) over the </a:t>
            </a:r>
            <a:r>
              <a:rPr lang="en-US" i="1" dirty="0">
                <a:cs typeface="Cambria"/>
              </a:rPr>
              <a:t>process</a:t>
            </a:r>
            <a:r>
              <a:rPr lang="en-US" dirty="0">
                <a:cs typeface="Cambria"/>
              </a:rPr>
              <a:t> (e.g. number of media interviews versus work with rural communities and ‘genuine engagement’)</a:t>
            </a:r>
          </a:p>
          <a:p>
            <a:pPr>
              <a:defRPr/>
            </a:pPr>
            <a:endParaRPr lang="en-US" dirty="0">
              <a:cs typeface="Cambria"/>
            </a:endParaRPr>
          </a:p>
          <a:p>
            <a:pPr marL="342900" indent="-342900">
              <a:buFont typeface="Arial"/>
              <a:buChar char="•"/>
              <a:defRPr/>
            </a:pPr>
            <a:r>
              <a:rPr lang="en-US" dirty="0">
                <a:cs typeface="Cambria"/>
              </a:rPr>
              <a:t>Problem of potentially constraining critical academic work on public policy</a:t>
            </a:r>
          </a:p>
          <a:p>
            <a:endParaRPr lang="en-US" dirty="0"/>
          </a:p>
        </p:txBody>
      </p:sp>
    </p:spTree>
    <p:extLst>
      <p:ext uri="{BB962C8B-B14F-4D97-AF65-F5344CB8AC3E}">
        <p14:creationId xmlns:p14="http://schemas.microsoft.com/office/powerpoint/2010/main" val="195679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normAutofit/>
          </a:bodyPr>
          <a:lstStyle/>
          <a:p>
            <a:pPr algn="l" eaLnBrk="1" hangingPunct="1"/>
            <a:r>
              <a:rPr lang="en-US" sz="2400" dirty="0">
                <a:ea typeface="ＭＳ Ｐゴシック" charset="0"/>
                <a:cs typeface="Cambria" charset="0"/>
              </a:rPr>
              <a:t>I Introduction</a:t>
            </a:r>
            <a:endParaRPr lang="en-US" sz="2400" b="1" dirty="0">
              <a:latin typeface="Baskerville" charset="0"/>
              <a:ea typeface="ＭＳ Ｐゴシック" charset="0"/>
              <a:cs typeface="ＭＳ Ｐゴシック" charset="0"/>
            </a:endParaRPr>
          </a:p>
        </p:txBody>
      </p:sp>
      <p:sp>
        <p:nvSpPr>
          <p:cNvPr id="17410" name="Rectangle 3"/>
          <p:cNvSpPr>
            <a:spLocks noGrp="1" noChangeArrowheads="1"/>
          </p:cNvSpPr>
          <p:nvPr>
            <p:ph type="body" idx="1"/>
          </p:nvPr>
        </p:nvSpPr>
        <p:spPr>
          <a:xfrm>
            <a:off x="682823" y="1496307"/>
            <a:ext cx="5504222" cy="5008386"/>
          </a:xfrm>
          <a:solidFill>
            <a:schemeClr val="bg1">
              <a:lumMod val="95000"/>
            </a:schemeClr>
          </a:solidFill>
        </p:spPr>
        <p:txBody>
          <a:bodyPr>
            <a:normAutofit fontScale="85000" lnSpcReduction="20000"/>
          </a:bodyPr>
          <a:lstStyle/>
          <a:p>
            <a:pPr marL="0" indent="0">
              <a:buNone/>
            </a:pPr>
            <a:endParaRPr lang="en-GB" sz="1200" dirty="0">
              <a:ea typeface="ＭＳ Ｐゴシック" charset="0"/>
              <a:cs typeface="Cambria" charset="0"/>
            </a:endParaRPr>
          </a:p>
          <a:p>
            <a:pPr marL="0" indent="0">
              <a:buNone/>
            </a:pPr>
            <a:r>
              <a:rPr lang="en-US" sz="2400" dirty="0">
                <a:ea typeface="ＭＳ Ｐゴシック" charset="0"/>
                <a:cs typeface="Cambria" charset="0"/>
              </a:rPr>
              <a:t>The United Nations Academic Impact (UNAI) is an initiative that aligns institutions of higher education with the United Nations in supporting and contributing to the realization of United Nations goals and mandates, including the promotion and protection of human rights, access to education, sustainability and conflict resolution. </a:t>
            </a:r>
          </a:p>
          <a:p>
            <a:pPr marL="0" indent="0">
              <a:buNone/>
            </a:pPr>
            <a:endParaRPr lang="en-US" sz="2400" dirty="0">
              <a:ea typeface="ＭＳ Ｐゴシック" charset="0"/>
              <a:cs typeface="Cambria" charset="0"/>
            </a:endParaRPr>
          </a:p>
          <a:p>
            <a:pPr marL="0" indent="0">
              <a:buNone/>
            </a:pPr>
            <a:r>
              <a:rPr lang="en-US" sz="2400" dirty="0">
                <a:ea typeface="ＭＳ Ｐゴシック" charset="0"/>
                <a:cs typeface="Cambria" charset="0"/>
              </a:rPr>
              <a:t>Since 2010, UNAI has created a vibrant and diverse network of students, academics, scientists, researchers, think tanks, institutions of higher education, continuing education and educational associations.  There are over 1400 member institutions in more than 147 countries that reach over 25 million people in the education and research sectors around the world representing a global diversity of regions and a thematic wealth of disciplines.</a:t>
            </a:r>
          </a:p>
        </p:txBody>
      </p:sp>
      <p:pic>
        <p:nvPicPr>
          <p:cNvPr id="3" name="Picture 2" descr="Chart, sunburst chart&#10;&#10;Description automatically generated">
            <a:extLst>
              <a:ext uri="{FF2B5EF4-FFF2-40B4-BE49-F238E27FC236}">
                <a16:creationId xmlns:a16="http://schemas.microsoft.com/office/drawing/2014/main" id="{86E5AD1D-E2E8-1E44-A02A-684C39930E01}"/>
              </a:ext>
            </a:extLst>
          </p:cNvPr>
          <p:cNvPicPr>
            <a:picLocks noChangeAspect="1"/>
          </p:cNvPicPr>
          <p:nvPr/>
        </p:nvPicPr>
        <p:blipFill>
          <a:blip r:embed="rId2"/>
          <a:stretch>
            <a:fillRect/>
          </a:stretch>
        </p:blipFill>
        <p:spPr>
          <a:xfrm>
            <a:off x="6388925" y="336986"/>
            <a:ext cx="2691366" cy="2318641"/>
          </a:xfrm>
          <a:prstGeom prst="rect">
            <a:avLst/>
          </a:prstGeom>
        </p:spPr>
      </p:pic>
      <p:sp>
        <p:nvSpPr>
          <p:cNvPr id="2" name="TextBox 1">
            <a:extLst>
              <a:ext uri="{FF2B5EF4-FFF2-40B4-BE49-F238E27FC236}">
                <a16:creationId xmlns:a16="http://schemas.microsoft.com/office/drawing/2014/main" id="{390ED8B8-AC27-DB4C-85BE-07C4CED5225B}"/>
              </a:ext>
            </a:extLst>
          </p:cNvPr>
          <p:cNvSpPr txBox="1"/>
          <p:nvPr/>
        </p:nvSpPr>
        <p:spPr>
          <a:xfrm>
            <a:off x="6388925" y="2909455"/>
            <a:ext cx="2691366" cy="553998"/>
          </a:xfrm>
          <a:prstGeom prst="rect">
            <a:avLst/>
          </a:prstGeom>
          <a:noFill/>
        </p:spPr>
        <p:txBody>
          <a:bodyPr wrap="square" rtlCol="0">
            <a:spAutoFit/>
          </a:bodyPr>
          <a:lstStyle/>
          <a:p>
            <a:r>
              <a:rPr lang="en-GB" sz="1200" dirty="0"/>
              <a:t>Source: </a:t>
            </a:r>
            <a:r>
              <a:rPr lang="en-GB" sz="1200" dirty="0">
                <a:hlinkClick r:id="rId3"/>
              </a:rPr>
              <a:t>https://academicimpact.un.org/</a:t>
            </a:r>
            <a:endParaRPr lang="en-GB" sz="1200" dirty="0"/>
          </a:p>
          <a:p>
            <a:endParaRPr lang="en-US" dirty="0"/>
          </a:p>
        </p:txBody>
      </p:sp>
      <p:sp>
        <p:nvSpPr>
          <p:cNvPr id="4" name="TextBox 3">
            <a:extLst>
              <a:ext uri="{FF2B5EF4-FFF2-40B4-BE49-F238E27FC236}">
                <a16:creationId xmlns:a16="http://schemas.microsoft.com/office/drawing/2014/main" id="{03544D74-0664-5045-958F-4D59897C8F32}"/>
              </a:ext>
            </a:extLst>
          </p:cNvPr>
          <p:cNvSpPr txBox="1"/>
          <p:nvPr/>
        </p:nvSpPr>
        <p:spPr>
          <a:xfrm>
            <a:off x="6673932" y="3966358"/>
            <a:ext cx="1888177" cy="1477328"/>
          </a:xfrm>
          <a:prstGeom prst="rect">
            <a:avLst/>
          </a:prstGeom>
          <a:solidFill>
            <a:schemeClr val="accent5">
              <a:lumMod val="20000"/>
              <a:lumOff val="80000"/>
            </a:schemeClr>
          </a:solidFill>
        </p:spPr>
        <p:txBody>
          <a:bodyPr wrap="square" rtlCol="0">
            <a:spAutoFit/>
          </a:bodyPr>
          <a:lstStyle/>
          <a:p>
            <a:r>
              <a:rPr lang="en-US" dirty="0"/>
              <a:t>So why has academic impact been the focus on considerable debate?</a:t>
            </a:r>
          </a:p>
        </p:txBody>
      </p:sp>
    </p:spTree>
    <p:extLst>
      <p:ext uri="{BB962C8B-B14F-4D97-AF65-F5344CB8AC3E}">
        <p14:creationId xmlns:p14="http://schemas.microsoft.com/office/powerpoint/2010/main" val="1180560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DE6C28-268E-D6D1-0660-D5DFD9AC41D0}"/>
              </a:ext>
            </a:extLst>
          </p:cNvPr>
          <p:cNvPicPr>
            <a:picLocks noChangeAspect="1"/>
          </p:cNvPicPr>
          <p:nvPr/>
        </p:nvPicPr>
        <p:blipFill rotWithShape="1">
          <a:blip r:embed="rId2"/>
          <a:srcRect l="12552" t="18484" r="12434" b="7668"/>
          <a:stretch/>
        </p:blipFill>
        <p:spPr>
          <a:xfrm>
            <a:off x="-1123" y="674370"/>
            <a:ext cx="9143980" cy="5063490"/>
          </a:xfrm>
          <a:prstGeom prst="rect">
            <a:avLst/>
          </a:prstGeom>
        </p:spPr>
      </p:pic>
    </p:spTree>
    <p:extLst>
      <p:ext uri="{BB962C8B-B14F-4D97-AF65-F5344CB8AC3E}">
        <p14:creationId xmlns:p14="http://schemas.microsoft.com/office/powerpoint/2010/main" val="2851847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15E0F-DE72-FAFC-3454-8F582DBE8309}"/>
              </a:ext>
            </a:extLst>
          </p:cNvPr>
          <p:cNvPicPr>
            <a:picLocks noChangeAspect="1"/>
          </p:cNvPicPr>
          <p:nvPr/>
        </p:nvPicPr>
        <p:blipFill>
          <a:blip r:embed="rId2"/>
          <a:stretch>
            <a:fillRect/>
          </a:stretch>
        </p:blipFill>
        <p:spPr>
          <a:xfrm>
            <a:off x="805848" y="243334"/>
            <a:ext cx="3450635" cy="4858933"/>
          </a:xfrm>
          <a:prstGeom prst="rect">
            <a:avLst/>
          </a:prstGeom>
        </p:spPr>
      </p:pic>
      <p:pic>
        <p:nvPicPr>
          <p:cNvPr id="3" name="Picture 2">
            <a:extLst>
              <a:ext uri="{FF2B5EF4-FFF2-40B4-BE49-F238E27FC236}">
                <a16:creationId xmlns:a16="http://schemas.microsoft.com/office/drawing/2014/main" id="{44FD84B5-49D7-CCAD-E3C6-C265A8A92ECF}"/>
              </a:ext>
            </a:extLst>
          </p:cNvPr>
          <p:cNvPicPr>
            <a:picLocks noChangeAspect="1"/>
          </p:cNvPicPr>
          <p:nvPr/>
        </p:nvPicPr>
        <p:blipFill>
          <a:blip r:embed="rId3"/>
          <a:stretch>
            <a:fillRect/>
          </a:stretch>
        </p:blipFill>
        <p:spPr>
          <a:xfrm>
            <a:off x="4796668" y="243334"/>
            <a:ext cx="3444362" cy="4752000"/>
          </a:xfrm>
          <a:prstGeom prst="rect">
            <a:avLst/>
          </a:prstGeom>
        </p:spPr>
      </p:pic>
      <p:sp>
        <p:nvSpPr>
          <p:cNvPr id="5" name="TextBox 4">
            <a:extLst>
              <a:ext uri="{FF2B5EF4-FFF2-40B4-BE49-F238E27FC236}">
                <a16:creationId xmlns:a16="http://schemas.microsoft.com/office/drawing/2014/main" id="{07AA29F9-B43F-C7B4-64D7-7590B09E8004}"/>
              </a:ext>
            </a:extLst>
          </p:cNvPr>
          <p:cNvSpPr txBox="1"/>
          <p:nvPr/>
        </p:nvSpPr>
        <p:spPr>
          <a:xfrm>
            <a:off x="518873" y="5289232"/>
            <a:ext cx="8106254" cy="1477328"/>
          </a:xfrm>
          <a:prstGeom prst="rect">
            <a:avLst/>
          </a:prstGeom>
          <a:noFill/>
        </p:spPr>
        <p:txBody>
          <a:bodyPr wrap="square" rtlCol="0">
            <a:spAutoFit/>
          </a:bodyPr>
          <a:lstStyle/>
          <a:p>
            <a:pPr algn="just"/>
            <a:r>
              <a:rPr lang="en-GB" dirty="0"/>
              <a:t>The evidence for the real Living Wage campaign, led by Jane Wills working with TELCO (East London Citizens). In 2006, QM became the first university in the UK to be Living Wage accredited. QM is also a founding partner of the Living Wage Foundation. REF 2014 Impact Case Study based on the impact of research by staff and students at QM providing the evidence base for the real Living Wage. </a:t>
            </a:r>
          </a:p>
        </p:txBody>
      </p:sp>
    </p:spTree>
    <p:extLst>
      <p:ext uri="{BB962C8B-B14F-4D97-AF65-F5344CB8AC3E}">
        <p14:creationId xmlns:p14="http://schemas.microsoft.com/office/powerpoint/2010/main" val="1348695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47A65-8A8C-4EA2-B94A-364EF93AD074}"/>
              </a:ext>
            </a:extLst>
          </p:cNvPr>
          <p:cNvPicPr>
            <a:picLocks noChangeAspect="1"/>
          </p:cNvPicPr>
          <p:nvPr/>
        </p:nvPicPr>
        <p:blipFill>
          <a:blip r:embed="rId2"/>
          <a:stretch>
            <a:fillRect/>
          </a:stretch>
        </p:blipFill>
        <p:spPr>
          <a:xfrm>
            <a:off x="-8467" y="0"/>
            <a:ext cx="3278799" cy="2187000"/>
          </a:xfrm>
          <a:prstGeom prst="rect">
            <a:avLst/>
          </a:prstGeom>
        </p:spPr>
      </p:pic>
      <p:pic>
        <p:nvPicPr>
          <p:cNvPr id="7" name="Picture 6">
            <a:extLst>
              <a:ext uri="{FF2B5EF4-FFF2-40B4-BE49-F238E27FC236}">
                <a16:creationId xmlns:a16="http://schemas.microsoft.com/office/drawing/2014/main" id="{E0997E81-5CDB-4781-BCC5-20CE027BA45D}"/>
              </a:ext>
            </a:extLst>
          </p:cNvPr>
          <p:cNvPicPr>
            <a:picLocks noChangeAspect="1"/>
          </p:cNvPicPr>
          <p:nvPr/>
        </p:nvPicPr>
        <p:blipFill>
          <a:blip r:embed="rId3"/>
          <a:stretch>
            <a:fillRect/>
          </a:stretch>
        </p:blipFill>
        <p:spPr>
          <a:xfrm>
            <a:off x="3257070" y="-1"/>
            <a:ext cx="2594745" cy="2187000"/>
          </a:xfrm>
          <a:prstGeom prst="rect">
            <a:avLst/>
          </a:prstGeom>
        </p:spPr>
      </p:pic>
      <p:pic>
        <p:nvPicPr>
          <p:cNvPr id="8" name="Picture 7">
            <a:extLst>
              <a:ext uri="{FF2B5EF4-FFF2-40B4-BE49-F238E27FC236}">
                <a16:creationId xmlns:a16="http://schemas.microsoft.com/office/drawing/2014/main" id="{49BA47ED-61E9-49B8-A2EC-44BB5A19380E}"/>
              </a:ext>
            </a:extLst>
          </p:cNvPr>
          <p:cNvPicPr>
            <a:picLocks noChangeAspect="1"/>
          </p:cNvPicPr>
          <p:nvPr/>
        </p:nvPicPr>
        <p:blipFill>
          <a:blip r:embed="rId4"/>
          <a:stretch>
            <a:fillRect/>
          </a:stretch>
        </p:blipFill>
        <p:spPr>
          <a:xfrm>
            <a:off x="-1" y="2187000"/>
            <a:ext cx="3582955" cy="2388637"/>
          </a:xfrm>
          <a:prstGeom prst="rect">
            <a:avLst/>
          </a:prstGeom>
        </p:spPr>
      </p:pic>
      <p:pic>
        <p:nvPicPr>
          <p:cNvPr id="9" name="Picture 8">
            <a:extLst>
              <a:ext uri="{FF2B5EF4-FFF2-40B4-BE49-F238E27FC236}">
                <a16:creationId xmlns:a16="http://schemas.microsoft.com/office/drawing/2014/main" id="{0E024B35-9E64-424B-89AD-E1A0BAC34BB4}"/>
              </a:ext>
            </a:extLst>
          </p:cNvPr>
          <p:cNvPicPr>
            <a:picLocks noChangeAspect="1"/>
          </p:cNvPicPr>
          <p:nvPr/>
        </p:nvPicPr>
        <p:blipFill rotWithShape="1">
          <a:blip r:embed="rId5"/>
          <a:srcRect l="14854" r="20468" b="1"/>
          <a:stretch/>
        </p:blipFill>
        <p:spPr>
          <a:xfrm>
            <a:off x="3532627" y="2187000"/>
            <a:ext cx="2305864" cy="2388637"/>
          </a:xfrm>
          <a:prstGeom prst="rect">
            <a:avLst/>
          </a:prstGeom>
        </p:spPr>
      </p:pic>
      <p:pic>
        <p:nvPicPr>
          <p:cNvPr id="2" name="Picture 1"/>
          <p:cNvPicPr>
            <a:picLocks noChangeAspect="1"/>
          </p:cNvPicPr>
          <p:nvPr/>
        </p:nvPicPr>
        <p:blipFill>
          <a:blip r:embed="rId6"/>
          <a:stretch>
            <a:fillRect/>
          </a:stretch>
        </p:blipFill>
        <p:spPr>
          <a:xfrm>
            <a:off x="5838491" y="-2"/>
            <a:ext cx="3278861" cy="2187000"/>
          </a:xfrm>
          <a:prstGeom prst="rect">
            <a:avLst/>
          </a:prstGeom>
        </p:spPr>
      </p:pic>
      <p:pic>
        <p:nvPicPr>
          <p:cNvPr id="6" name="Picture 5"/>
          <p:cNvPicPr>
            <a:picLocks noChangeAspect="1"/>
          </p:cNvPicPr>
          <p:nvPr/>
        </p:nvPicPr>
        <p:blipFill>
          <a:blip r:embed="rId7"/>
          <a:stretch>
            <a:fillRect/>
          </a:stretch>
        </p:blipFill>
        <p:spPr>
          <a:xfrm>
            <a:off x="5822913" y="2171993"/>
            <a:ext cx="3204859" cy="2403644"/>
          </a:xfrm>
          <a:prstGeom prst="rect">
            <a:avLst/>
          </a:prstGeom>
        </p:spPr>
      </p:pic>
      <p:pic>
        <p:nvPicPr>
          <p:cNvPr id="3" name="Picture 2">
            <a:extLst>
              <a:ext uri="{FF2B5EF4-FFF2-40B4-BE49-F238E27FC236}">
                <a16:creationId xmlns:a16="http://schemas.microsoft.com/office/drawing/2014/main" id="{48F64239-E156-EC7A-65DC-C3C3CAF10FF7}"/>
              </a:ext>
            </a:extLst>
          </p:cNvPr>
          <p:cNvPicPr>
            <a:picLocks noChangeAspect="1"/>
          </p:cNvPicPr>
          <p:nvPr/>
        </p:nvPicPr>
        <p:blipFill>
          <a:blip r:embed="rId8"/>
          <a:stretch>
            <a:fillRect/>
          </a:stretch>
        </p:blipFill>
        <p:spPr>
          <a:xfrm>
            <a:off x="6846547" y="4776757"/>
            <a:ext cx="2181225" cy="1781175"/>
          </a:xfrm>
          <a:prstGeom prst="rect">
            <a:avLst/>
          </a:prstGeom>
        </p:spPr>
      </p:pic>
      <p:sp>
        <p:nvSpPr>
          <p:cNvPr id="5" name="TextBox 4">
            <a:extLst>
              <a:ext uri="{FF2B5EF4-FFF2-40B4-BE49-F238E27FC236}">
                <a16:creationId xmlns:a16="http://schemas.microsoft.com/office/drawing/2014/main" id="{147567D2-57A4-AD61-4631-04AACF8CEE86}"/>
              </a:ext>
            </a:extLst>
          </p:cNvPr>
          <p:cNvSpPr txBox="1"/>
          <p:nvPr/>
        </p:nvSpPr>
        <p:spPr>
          <a:xfrm>
            <a:off x="116228" y="4803606"/>
            <a:ext cx="6709410" cy="1754326"/>
          </a:xfrm>
          <a:prstGeom prst="rect">
            <a:avLst/>
          </a:prstGeom>
          <a:noFill/>
        </p:spPr>
        <p:txBody>
          <a:bodyPr wrap="square" rtlCol="0">
            <a:spAutoFit/>
          </a:bodyPr>
          <a:lstStyle/>
          <a:p>
            <a:r>
              <a:rPr lang="en-GB" dirty="0"/>
              <a:t>A partnership between QM and Museum of the Home to deepen and diversify public and academic understandings of home. Impact Case Study in REF 2021: broadening and deepening MoH’s strategic direction, remit and scope; diversifying MoH’s exhibitions and collections strategy; strengthening MoH’s engagement with its locality and local residents. </a:t>
            </a:r>
          </a:p>
        </p:txBody>
      </p:sp>
    </p:spTree>
    <p:extLst>
      <p:ext uri="{BB962C8B-B14F-4D97-AF65-F5344CB8AC3E}">
        <p14:creationId xmlns:p14="http://schemas.microsoft.com/office/powerpoint/2010/main" val="3939274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082D565C-D0B7-5918-D006-DC15A9C6BAD4}"/>
              </a:ext>
            </a:extLst>
          </p:cNvPr>
          <p:cNvGraphicFramePr>
            <a:graphicFrameLocks/>
          </p:cNvGraphicFramePr>
          <p:nvPr>
            <p:extLst>
              <p:ext uri="{D42A27DB-BD31-4B8C-83A1-F6EECF244321}">
                <p14:modId xmlns:p14="http://schemas.microsoft.com/office/powerpoint/2010/main" val="1788912449"/>
              </p:ext>
            </p:extLst>
          </p:nvPr>
        </p:nvGraphicFramePr>
        <p:xfrm>
          <a:off x="144000" y="1855603"/>
          <a:ext cx="8856000" cy="370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95739B7-9AFB-71FC-E154-F7C99B552FBF}"/>
              </a:ext>
            </a:extLst>
          </p:cNvPr>
          <p:cNvSpPr txBox="1"/>
          <p:nvPr/>
        </p:nvSpPr>
        <p:spPr>
          <a:xfrm>
            <a:off x="548640" y="845820"/>
            <a:ext cx="7783830" cy="461665"/>
          </a:xfrm>
          <a:prstGeom prst="rect">
            <a:avLst/>
          </a:prstGeom>
          <a:noFill/>
        </p:spPr>
        <p:txBody>
          <a:bodyPr wrap="square" rtlCol="0">
            <a:spAutoFit/>
          </a:bodyPr>
          <a:lstStyle/>
          <a:p>
            <a:pPr algn="ctr"/>
            <a:r>
              <a:rPr lang="en-GB" sz="2400" b="1" dirty="0"/>
              <a:t>Queen Mary’s Research Impact Strategy </a:t>
            </a:r>
          </a:p>
        </p:txBody>
      </p:sp>
      <p:sp>
        <p:nvSpPr>
          <p:cNvPr id="5" name="TextBox 4">
            <a:extLst>
              <a:ext uri="{FF2B5EF4-FFF2-40B4-BE49-F238E27FC236}">
                <a16:creationId xmlns:a16="http://schemas.microsoft.com/office/drawing/2014/main" id="{144906DE-BAC2-0314-9D32-8B12258CBF30}"/>
              </a:ext>
            </a:extLst>
          </p:cNvPr>
          <p:cNvSpPr txBox="1"/>
          <p:nvPr/>
        </p:nvSpPr>
        <p:spPr>
          <a:xfrm>
            <a:off x="388620" y="5603889"/>
            <a:ext cx="8286750" cy="1323439"/>
          </a:xfrm>
          <a:prstGeom prst="rect">
            <a:avLst/>
          </a:prstGeom>
          <a:noFill/>
        </p:spPr>
        <p:txBody>
          <a:bodyPr wrap="square" rtlCol="0">
            <a:spAutoFit/>
          </a:bodyPr>
          <a:lstStyle/>
          <a:p>
            <a:pPr marL="342900" indent="-342900">
              <a:buFont typeface="Arial" panose="020B0604020202020204" pitchFamily="34" charset="0"/>
              <a:buChar char="•"/>
            </a:pPr>
            <a:r>
              <a:rPr lang="en-GB" sz="2000" dirty="0"/>
              <a:t>2 Deputy Vice Principals for Impact: Culture, Civic &amp; Community; Enterprise &amp; Commercial Innovation</a:t>
            </a:r>
          </a:p>
          <a:p>
            <a:pPr marL="342900" indent="-342900">
              <a:buFont typeface="Arial" panose="020B0604020202020204" pitchFamily="34" charset="0"/>
              <a:buChar char="•"/>
            </a:pPr>
            <a:r>
              <a:rPr lang="en-GB" sz="2000" dirty="0"/>
              <a:t>Impact forum; impact funding; policy secondment scheme</a:t>
            </a:r>
          </a:p>
          <a:p>
            <a:endParaRPr lang="en-GB" sz="2000" dirty="0"/>
          </a:p>
        </p:txBody>
      </p:sp>
    </p:spTree>
    <p:extLst>
      <p:ext uri="{BB962C8B-B14F-4D97-AF65-F5344CB8AC3E}">
        <p14:creationId xmlns:p14="http://schemas.microsoft.com/office/powerpoint/2010/main" val="2132278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AE37D2C-8F68-41CE-8327-BEFC90856AAC}"/>
              </a:ext>
            </a:extLst>
          </p:cNvPr>
          <p:cNvSpPr>
            <a:spLocks noGrp="1"/>
          </p:cNvSpPr>
          <p:nvPr>
            <p:ph sz="quarter" idx="10"/>
          </p:nvPr>
        </p:nvSpPr>
        <p:spPr/>
        <p:txBody>
          <a:bodyPr lIns="91440" tIns="45720" rIns="91440" bIns="45720" anchor="t"/>
          <a:lstStyle/>
          <a:p>
            <a:r>
              <a:rPr lang="en-US" dirty="0">
                <a:latin typeface="Arial"/>
                <a:cs typeface="Arial"/>
              </a:rPr>
              <a:t>Research Impact and the wider impact of universities  e.g. Civic University Agreements in the UK</a:t>
            </a:r>
            <a:endParaRPr lang="en-US" dirty="0"/>
          </a:p>
        </p:txBody>
      </p:sp>
      <p:sp>
        <p:nvSpPr>
          <p:cNvPr id="7" name="Text Placeholder 6">
            <a:extLst>
              <a:ext uri="{FF2B5EF4-FFF2-40B4-BE49-F238E27FC236}">
                <a16:creationId xmlns:a16="http://schemas.microsoft.com/office/drawing/2014/main" id="{70B60C16-3D50-410E-8A33-BA3A6C819101}"/>
              </a:ext>
            </a:extLst>
          </p:cNvPr>
          <p:cNvSpPr>
            <a:spLocks noGrp="1"/>
          </p:cNvSpPr>
          <p:nvPr>
            <p:ph type="body" sz="quarter" idx="13"/>
          </p:nvPr>
        </p:nvSpPr>
        <p:spPr>
          <a:xfrm>
            <a:off x="152815" y="1370664"/>
            <a:ext cx="6767097" cy="2952750"/>
          </a:xfrm>
        </p:spPr>
        <p:txBody>
          <a:bodyPr lIns="91440" tIns="45720" rIns="91440" bIns="45720" anchor="t"/>
          <a:lstStyle/>
          <a:p>
            <a:pPr marL="257175" indent="-257175">
              <a:buFont typeface="Arial" panose="020B0604020202020204" pitchFamily="34" charset="0"/>
              <a:buChar char="•"/>
            </a:pPr>
            <a:r>
              <a:rPr lang="en-US" sz="2000" dirty="0">
                <a:latin typeface="+mn-lt"/>
                <a:cs typeface="Arial"/>
              </a:rPr>
              <a:t>The UPP Civic University Commission (2018-19) asked what it means to be a ‘civic university’ in the 21</a:t>
            </a:r>
            <a:r>
              <a:rPr lang="en-US" sz="2000" baseline="30000" dirty="0">
                <a:latin typeface="+mn-lt"/>
                <a:cs typeface="Arial"/>
              </a:rPr>
              <a:t>st</a:t>
            </a:r>
            <a:r>
              <a:rPr lang="en-US" sz="2000" dirty="0">
                <a:latin typeface="+mn-lt"/>
                <a:cs typeface="Arial"/>
              </a:rPr>
              <a:t> century.</a:t>
            </a:r>
          </a:p>
          <a:p>
            <a:pPr marL="257175" indent="-257175">
              <a:buFont typeface="Arial" panose="020B0604020202020204" pitchFamily="34" charset="0"/>
              <a:buChar char="•"/>
            </a:pPr>
            <a:r>
              <a:rPr lang="en-US" sz="2000" dirty="0">
                <a:latin typeface="+mn-lt"/>
                <a:cs typeface="Arial"/>
              </a:rPr>
              <a:t>Recommended development of Civic University Agreements by universities, to focus civic activity based on the needs of the local community.</a:t>
            </a:r>
          </a:p>
          <a:p>
            <a:pPr marL="257175" indent="-257175">
              <a:buFont typeface="Arial" panose="020B0604020202020204" pitchFamily="34" charset="0"/>
              <a:buChar char="•"/>
            </a:pPr>
            <a:r>
              <a:rPr lang="en-US" sz="2000" dirty="0">
                <a:latin typeface="+mn-lt"/>
                <a:cs typeface="Arial"/>
              </a:rPr>
              <a:t>More than 60 UK universities have since committed to create a Civic University Agreement.</a:t>
            </a:r>
          </a:p>
          <a:p>
            <a:pPr marL="257175" indent="-257175">
              <a:buFont typeface="Arial" panose="020B0604020202020204" pitchFamily="34" charset="0"/>
              <a:buChar char="•"/>
            </a:pPr>
            <a:r>
              <a:rPr lang="en-US" sz="2000" dirty="0">
                <a:latin typeface="+mn-lt"/>
                <a:cs typeface="Arial"/>
              </a:rPr>
              <a:t>Civic University Network (led by Sheffield Hallam University) launched in 2020.  </a:t>
            </a:r>
          </a:p>
          <a:p>
            <a:pPr marL="257175" indent="-257175">
              <a:buFont typeface="Arial" panose="020B0604020202020204" pitchFamily="34" charset="0"/>
              <a:buChar char="•"/>
            </a:pPr>
            <a:r>
              <a:rPr lang="en-US" sz="2000" dirty="0">
                <a:latin typeface="+mn-lt"/>
                <a:cs typeface="Arial"/>
              </a:rPr>
              <a:t>National Civic Impact Accelerator </a:t>
            </a:r>
            <a:r>
              <a:rPr lang="en-US" sz="2000" dirty="0" err="1">
                <a:latin typeface="+mn-lt"/>
                <a:cs typeface="Arial"/>
              </a:rPr>
              <a:t>programme</a:t>
            </a:r>
            <a:r>
              <a:rPr lang="en-US" sz="2000" dirty="0">
                <a:latin typeface="+mn-lt"/>
                <a:cs typeface="Arial"/>
              </a:rPr>
              <a:t> (led by SHU, with QM, Birmingham, NCCPE, ICS and OECD) from 2023-26. QM is leading a strand of work on equitable partnerships. </a:t>
            </a:r>
            <a:endParaRPr lang="en-US" sz="2000" dirty="0">
              <a:latin typeface="+mn-lt"/>
              <a:cs typeface="Arial" panose="020B0604020202020204" pitchFamily="34" charset="0"/>
            </a:endParaRPr>
          </a:p>
        </p:txBody>
      </p:sp>
      <p:pic>
        <p:nvPicPr>
          <p:cNvPr id="1028" name="Picture 4" descr="https://upp-foundation.org/wp-content/uploads/2019/02/hero-e155057605494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201" y="930585"/>
            <a:ext cx="2169984" cy="1604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p-foundation.org/wp-content/uploads/2018/03/logos@2x-1.png"/>
          <p:cNvPicPr>
            <a:picLocks noChangeAspect="1" noChangeArrowheads="1"/>
          </p:cNvPicPr>
          <p:nvPr/>
        </p:nvPicPr>
        <p:blipFill rotWithShape="1">
          <a:blip r:embed="rId3">
            <a:extLst>
              <a:ext uri="{28A0092B-C50C-407E-A947-70E740481C1C}">
                <a14:useLocalDpi xmlns:a14="http://schemas.microsoft.com/office/drawing/2010/main" val="0"/>
              </a:ext>
            </a:extLst>
          </a:blip>
          <a:srcRect b="53609"/>
          <a:stretch/>
        </p:blipFill>
        <p:spPr bwMode="auto">
          <a:xfrm>
            <a:off x="6759827" y="2584296"/>
            <a:ext cx="2282993" cy="1438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10;&#10;Description automatically generated">
            <a:extLst>
              <a:ext uri="{FF2B5EF4-FFF2-40B4-BE49-F238E27FC236}">
                <a16:creationId xmlns:a16="http://schemas.microsoft.com/office/drawing/2014/main" id="{84CA651F-E0DF-404B-A5E9-B857EFFEF909}"/>
              </a:ext>
            </a:extLst>
          </p:cNvPr>
          <p:cNvPicPr>
            <a:picLocks noChangeAspect="1"/>
          </p:cNvPicPr>
          <p:nvPr/>
        </p:nvPicPr>
        <p:blipFill>
          <a:blip r:embed="rId4"/>
          <a:stretch>
            <a:fillRect/>
          </a:stretch>
        </p:blipFill>
        <p:spPr>
          <a:xfrm>
            <a:off x="7471195" y="4323414"/>
            <a:ext cx="1571625" cy="1112139"/>
          </a:xfrm>
          <a:prstGeom prst="rect">
            <a:avLst/>
          </a:prstGeom>
        </p:spPr>
      </p:pic>
    </p:spTree>
    <p:extLst>
      <p:ext uri="{BB962C8B-B14F-4D97-AF65-F5344CB8AC3E}">
        <p14:creationId xmlns:p14="http://schemas.microsoft.com/office/powerpoint/2010/main" val="912197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sz="quarter" idx="10"/>
          </p:nvPr>
        </p:nvSpPr>
        <p:spPr>
          <a:xfrm>
            <a:off x="297181" y="376766"/>
            <a:ext cx="8846820"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GB" sz="2800" dirty="0">
                <a:solidFill>
                  <a:schemeClr val="tx2"/>
                </a:solidFill>
                <a:ea typeface="Tahoma" panose="020B0604030504040204" pitchFamily="34" charset="0"/>
              </a:rPr>
              <a:t>Civic University Agreements</a:t>
            </a:r>
          </a:p>
        </p:txBody>
      </p:sp>
      <p:sp>
        <p:nvSpPr>
          <p:cNvPr id="3" name="Text Placeholder 2">
            <a:extLst>
              <a:ext uri="{FF2B5EF4-FFF2-40B4-BE49-F238E27FC236}">
                <a16:creationId xmlns:a16="http://schemas.microsoft.com/office/drawing/2014/main" id="{84D63683-3414-4592-8194-9460D64A0040}"/>
              </a:ext>
            </a:extLst>
          </p:cNvPr>
          <p:cNvSpPr>
            <a:spLocks noGrp="1"/>
          </p:cNvSpPr>
          <p:nvPr>
            <p:ph type="body" sz="quarter" idx="13"/>
          </p:nvPr>
        </p:nvSpPr>
        <p:spPr>
          <a:xfrm>
            <a:off x="0" y="1256016"/>
            <a:ext cx="5014054" cy="2952750"/>
          </a:xfrm>
        </p:spPr>
        <p:txBody>
          <a:bodyPr/>
          <a:lstStyle/>
          <a:p>
            <a:pPr marL="285743" indent="-285743">
              <a:buFont typeface="Arial" panose="020B0604020202020204" pitchFamily="34" charset="0"/>
              <a:buChar char="•"/>
            </a:pPr>
            <a:r>
              <a:rPr lang="en-GB" sz="2000" dirty="0">
                <a:latin typeface="+mn-lt"/>
              </a:rPr>
              <a:t>Respond to local priorities related to the local area and community needs</a:t>
            </a:r>
          </a:p>
          <a:p>
            <a:pPr marL="285743" indent="-285743">
              <a:buFont typeface="Arial" panose="020B0604020202020204" pitchFamily="34" charset="0"/>
              <a:buChar char="•"/>
            </a:pPr>
            <a:r>
              <a:rPr lang="en-GB" sz="2000" dirty="0">
                <a:latin typeface="+mn-lt"/>
              </a:rPr>
              <a:t>Form a guiding strategy for partnership, in support of a shared mission</a:t>
            </a:r>
          </a:p>
          <a:p>
            <a:pPr marL="285743" indent="-285743">
              <a:buFont typeface="Arial" panose="020B0604020202020204" pitchFamily="34" charset="0"/>
              <a:buChar char="•"/>
            </a:pPr>
            <a:r>
              <a:rPr lang="en-GB" sz="2000" dirty="0">
                <a:latin typeface="+mn-lt"/>
              </a:rPr>
              <a:t>Often linked strongly to priorities for how the local area will develop or change</a:t>
            </a:r>
          </a:p>
          <a:p>
            <a:pPr marL="285743" indent="-285743">
              <a:buFont typeface="Arial" panose="020B0604020202020204" pitchFamily="34" charset="0"/>
              <a:buChar char="•"/>
            </a:pPr>
            <a:r>
              <a:rPr lang="en-GB" sz="2000" dirty="0">
                <a:latin typeface="+mn-lt"/>
              </a:rPr>
              <a:t>Seek to unite and possibly refocus many existing university-community activities, in order to scale their impact </a:t>
            </a:r>
          </a:p>
          <a:p>
            <a:pPr marL="285743" indent="-285743">
              <a:buFont typeface="Arial" panose="020B0604020202020204" pitchFamily="34" charset="0"/>
              <a:buChar char="•"/>
            </a:pPr>
            <a:r>
              <a:rPr lang="en-GB" sz="2000" dirty="0">
                <a:latin typeface="+mn-lt"/>
              </a:rPr>
              <a:t>Can have social, economic, health and welfare, educational and democratic (participation building) elements. </a:t>
            </a:r>
          </a:p>
        </p:txBody>
      </p:sp>
      <p:pic>
        <p:nvPicPr>
          <p:cNvPr id="2" name="Picture 1">
            <a:extLst>
              <a:ext uri="{FF2B5EF4-FFF2-40B4-BE49-F238E27FC236}">
                <a16:creationId xmlns:a16="http://schemas.microsoft.com/office/drawing/2014/main" id="{48498E8A-DD2A-ED9F-3EB5-356B8AF032ED}"/>
              </a:ext>
            </a:extLst>
          </p:cNvPr>
          <p:cNvPicPr>
            <a:picLocks noChangeAspect="1"/>
          </p:cNvPicPr>
          <p:nvPr/>
        </p:nvPicPr>
        <p:blipFill>
          <a:blip r:embed="rId3"/>
          <a:stretch>
            <a:fillRect/>
          </a:stretch>
        </p:blipFill>
        <p:spPr>
          <a:xfrm>
            <a:off x="5200651" y="2168525"/>
            <a:ext cx="3813302" cy="3600000"/>
          </a:xfrm>
          <a:prstGeom prst="rect">
            <a:avLst/>
          </a:prstGeom>
        </p:spPr>
      </p:pic>
    </p:spTree>
    <p:extLst>
      <p:ext uri="{BB962C8B-B14F-4D97-AF65-F5344CB8AC3E}">
        <p14:creationId xmlns:p14="http://schemas.microsoft.com/office/powerpoint/2010/main" val="948602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125CF-D516-68CB-ACAE-FBCACEF602CF}"/>
              </a:ext>
            </a:extLst>
          </p:cNvPr>
          <p:cNvPicPr>
            <a:picLocks noChangeAspect="1"/>
          </p:cNvPicPr>
          <p:nvPr/>
        </p:nvPicPr>
        <p:blipFill>
          <a:blip r:embed="rId3"/>
          <a:stretch>
            <a:fillRect/>
          </a:stretch>
        </p:blipFill>
        <p:spPr>
          <a:xfrm>
            <a:off x="1225132" y="323426"/>
            <a:ext cx="6736551" cy="4884002"/>
          </a:xfrm>
          <a:prstGeom prst="rect">
            <a:avLst/>
          </a:prstGeom>
        </p:spPr>
      </p:pic>
      <p:sp>
        <p:nvSpPr>
          <p:cNvPr id="4" name="TextBox 3">
            <a:extLst>
              <a:ext uri="{FF2B5EF4-FFF2-40B4-BE49-F238E27FC236}">
                <a16:creationId xmlns:a16="http://schemas.microsoft.com/office/drawing/2014/main" id="{9FE77F09-85EA-CEAD-8CAC-0F5B3DCE4F98}"/>
              </a:ext>
            </a:extLst>
          </p:cNvPr>
          <p:cNvSpPr txBox="1"/>
          <p:nvPr/>
        </p:nvSpPr>
        <p:spPr>
          <a:xfrm>
            <a:off x="1182316" y="5456794"/>
            <a:ext cx="6731593" cy="364395"/>
          </a:xfrm>
          <a:prstGeom prst="rect">
            <a:avLst/>
          </a:prstGeom>
          <a:noFill/>
        </p:spPr>
        <p:txBody>
          <a:bodyPr wrap="square" rtlCol="0">
            <a:spAutoFit/>
          </a:bodyPr>
          <a:lstStyle/>
          <a:p>
            <a:pPr algn="ctr" defTabSz="898398">
              <a:spcAft>
                <a:spcPts val="600"/>
              </a:spcAft>
            </a:pPr>
            <a:r>
              <a:rPr lang="en-GB" sz="1768" b="1" kern="1200" dirty="0">
                <a:solidFill>
                  <a:srgbClr val="21386A"/>
                </a:solidFill>
                <a:latin typeface="Arial"/>
                <a:ea typeface="+mn-ea"/>
                <a:cs typeface="+mn-cs"/>
              </a:rPr>
              <a:t>The People’s Palace – opened in 1887</a:t>
            </a:r>
            <a:r>
              <a:rPr lang="en-GB" sz="1768" kern="1200" dirty="0">
                <a:solidFill>
                  <a:srgbClr val="21386A"/>
                </a:solidFill>
                <a:latin typeface="Arial"/>
                <a:ea typeface="+mn-ea"/>
                <a:cs typeface="+mn-cs"/>
              </a:rPr>
              <a:t> </a:t>
            </a:r>
            <a:endParaRPr lang="en-GB" sz="1350" dirty="0">
              <a:solidFill>
                <a:srgbClr val="21386A"/>
              </a:solidFill>
              <a:latin typeface="Arial"/>
            </a:endParaRPr>
          </a:p>
        </p:txBody>
      </p:sp>
    </p:spTree>
    <p:extLst>
      <p:ext uri="{BB962C8B-B14F-4D97-AF65-F5344CB8AC3E}">
        <p14:creationId xmlns:p14="http://schemas.microsoft.com/office/powerpoint/2010/main" val="1116773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240592F-D29F-457A-96C4-230A81E5E126}"/>
              </a:ext>
            </a:extLst>
          </p:cNvPr>
          <p:cNvGrpSpPr/>
          <p:nvPr/>
        </p:nvGrpSpPr>
        <p:grpSpPr>
          <a:xfrm>
            <a:off x="195513" y="1362592"/>
            <a:ext cx="8752973" cy="1263825"/>
            <a:chOff x="369971" y="1482891"/>
            <a:chExt cx="8188992" cy="1165558"/>
          </a:xfrm>
        </p:grpSpPr>
        <p:sp>
          <p:nvSpPr>
            <p:cNvPr id="7" name="Oval 6">
              <a:extLst>
                <a:ext uri="{FF2B5EF4-FFF2-40B4-BE49-F238E27FC236}">
                  <a16:creationId xmlns:a16="http://schemas.microsoft.com/office/drawing/2014/main" id="{2452E362-4E06-49D4-AE55-07CF3A134517}"/>
                </a:ext>
              </a:extLst>
            </p:cNvPr>
            <p:cNvSpPr/>
            <p:nvPr/>
          </p:nvSpPr>
          <p:spPr>
            <a:xfrm>
              <a:off x="369971" y="1482891"/>
              <a:ext cx="1158038" cy="1165558"/>
            </a:xfrm>
            <a:prstGeom prst="ellipse">
              <a:avLst/>
            </a:prstGeom>
            <a:solidFill>
              <a:srgbClr val="8D378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3404">
                <a:defRPr/>
              </a:pPr>
              <a:r>
                <a:rPr lang="en-US" sz="1200" b="1" dirty="0">
                  <a:solidFill>
                    <a:prstClr val="white"/>
                  </a:solidFill>
                  <a:latin typeface="Calibri" panose="020F0502020204030204"/>
                  <a:cs typeface="Arial"/>
                </a:rPr>
                <a:t>Inclusive place-making</a:t>
              </a:r>
              <a:endParaRPr lang="en-US" sz="1200" b="1" dirty="0">
                <a:solidFill>
                  <a:prstClr val="white"/>
                </a:solidFill>
                <a:latin typeface="Calibri" panose="020F0502020204030204"/>
              </a:endParaRPr>
            </a:p>
          </p:txBody>
        </p:sp>
        <p:sp>
          <p:nvSpPr>
            <p:cNvPr id="8" name="Oval 7">
              <a:extLst>
                <a:ext uri="{FF2B5EF4-FFF2-40B4-BE49-F238E27FC236}">
                  <a16:creationId xmlns:a16="http://schemas.microsoft.com/office/drawing/2014/main" id="{4F3BC975-08EB-413E-9BA5-28C3886A85C3}"/>
                </a:ext>
              </a:extLst>
            </p:cNvPr>
            <p:cNvSpPr/>
            <p:nvPr/>
          </p:nvSpPr>
          <p:spPr>
            <a:xfrm>
              <a:off x="2091990" y="1482891"/>
              <a:ext cx="1158038" cy="1165558"/>
            </a:xfrm>
            <a:prstGeom prst="ellipse">
              <a:avLst/>
            </a:prstGeom>
            <a:solidFill>
              <a:srgbClr val="1C3D7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03404">
                <a:defRPr/>
              </a:pPr>
              <a:r>
                <a:rPr lang="en-US" sz="1050" b="1" dirty="0">
                  <a:solidFill>
                    <a:prstClr val="white"/>
                  </a:solidFill>
                  <a:latin typeface="Calibri" panose="020F0502020204030204"/>
                  <a:cs typeface="Arial"/>
                </a:rPr>
                <a:t>A healthy and sustainable future</a:t>
              </a:r>
            </a:p>
          </p:txBody>
        </p:sp>
        <p:sp>
          <p:nvSpPr>
            <p:cNvPr id="9" name="Oval 8">
              <a:extLst>
                <a:ext uri="{FF2B5EF4-FFF2-40B4-BE49-F238E27FC236}">
                  <a16:creationId xmlns:a16="http://schemas.microsoft.com/office/drawing/2014/main" id="{0C39E09E-5F31-4CB6-8881-400ECD6B6704}"/>
                </a:ext>
              </a:extLst>
            </p:cNvPr>
            <p:cNvSpPr/>
            <p:nvPr/>
          </p:nvSpPr>
          <p:spPr>
            <a:xfrm>
              <a:off x="3874168" y="1482891"/>
              <a:ext cx="1158038" cy="1165558"/>
            </a:xfrm>
            <a:prstGeom prst="ellipse">
              <a:avLst/>
            </a:prstGeom>
            <a:solidFill>
              <a:srgbClr val="2DB8C5"/>
            </a:solidFill>
            <a:ln>
              <a:solidFill>
                <a:srgbClr val="2DB8C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03404">
                <a:defRPr/>
              </a:pPr>
              <a:r>
                <a:rPr lang="en-US" sz="1200" b="1" dirty="0">
                  <a:solidFill>
                    <a:prstClr val="white"/>
                  </a:solidFill>
                  <a:latin typeface="Calibri" panose="020F0502020204030204"/>
                  <a:cs typeface="Arial"/>
                </a:rPr>
                <a:t>Pathways for life</a:t>
              </a:r>
            </a:p>
          </p:txBody>
        </p:sp>
        <p:sp>
          <p:nvSpPr>
            <p:cNvPr id="10" name="Oval 9">
              <a:extLst>
                <a:ext uri="{FF2B5EF4-FFF2-40B4-BE49-F238E27FC236}">
                  <a16:creationId xmlns:a16="http://schemas.microsoft.com/office/drawing/2014/main" id="{6B9C2B59-E469-47D7-9B35-2F607CE98E0B}"/>
                </a:ext>
              </a:extLst>
            </p:cNvPr>
            <p:cNvSpPr/>
            <p:nvPr/>
          </p:nvSpPr>
          <p:spPr>
            <a:xfrm>
              <a:off x="7400925" y="1482891"/>
              <a:ext cx="1158038" cy="1165558"/>
            </a:xfrm>
            <a:prstGeom prst="ellipse">
              <a:avLst/>
            </a:prstGeom>
            <a:solidFill>
              <a:srgbClr val="F18500"/>
            </a:solidFill>
            <a:ln>
              <a:solidFill>
                <a:srgbClr val="F185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03404">
                <a:defRPr/>
              </a:pPr>
              <a:r>
                <a:rPr lang="en-US" sz="1200" b="1" dirty="0">
                  <a:solidFill>
                    <a:prstClr val="white"/>
                  </a:solidFill>
                  <a:latin typeface="Calibri" panose="020F0502020204030204"/>
                  <a:cs typeface="Arial"/>
                </a:rPr>
                <a:t>Enabling civic practice</a:t>
              </a:r>
            </a:p>
          </p:txBody>
        </p:sp>
        <p:sp>
          <p:nvSpPr>
            <p:cNvPr id="11" name="Oval 10">
              <a:extLst>
                <a:ext uri="{FF2B5EF4-FFF2-40B4-BE49-F238E27FC236}">
                  <a16:creationId xmlns:a16="http://schemas.microsoft.com/office/drawing/2014/main" id="{1D70AF56-0B8C-4602-A4B1-BA460854D39D}"/>
                </a:ext>
              </a:extLst>
            </p:cNvPr>
            <p:cNvSpPr/>
            <p:nvPr/>
          </p:nvSpPr>
          <p:spPr>
            <a:xfrm>
              <a:off x="5611227" y="1482891"/>
              <a:ext cx="1158038" cy="1165558"/>
            </a:xfrm>
            <a:prstGeom prst="ellipse">
              <a:avLst/>
            </a:prstGeom>
            <a:solidFill>
              <a:srgbClr val="10746A"/>
            </a:solidFill>
            <a:ln>
              <a:solidFill>
                <a:srgbClr val="10746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03404">
                <a:defRPr/>
              </a:pPr>
              <a:r>
                <a:rPr lang="en-US" sz="1200" b="1" dirty="0">
                  <a:solidFill>
                    <a:prstClr val="white"/>
                  </a:solidFill>
                  <a:latin typeface="Calibri" panose="020F0502020204030204"/>
                  <a:cs typeface="Arial"/>
                </a:rPr>
                <a:t>A cultural hub for east London</a:t>
              </a:r>
            </a:p>
          </p:txBody>
        </p:sp>
      </p:grpSp>
      <p:sp>
        <p:nvSpPr>
          <p:cNvPr id="14" name="Content Placeholder 13">
            <a:extLst>
              <a:ext uri="{FF2B5EF4-FFF2-40B4-BE49-F238E27FC236}">
                <a16:creationId xmlns:a16="http://schemas.microsoft.com/office/drawing/2014/main" id="{DF3D950A-7CA5-4B0C-A4F5-5C7078E617D9}"/>
              </a:ext>
            </a:extLst>
          </p:cNvPr>
          <p:cNvSpPr>
            <a:spLocks noGrp="1"/>
          </p:cNvSpPr>
          <p:nvPr>
            <p:ph sz="quarter" idx="10"/>
          </p:nvPr>
        </p:nvSpPr>
        <p:spPr>
          <a:xfrm>
            <a:off x="186597" y="398442"/>
            <a:ext cx="8672097" cy="1381836"/>
          </a:xfrm>
        </p:spPr>
        <p:txBody>
          <a:bodyPr vert="horz" lIns="91440" tIns="45720" rIns="91440" bIns="45720" rtlCol="0" anchor="t">
            <a:normAutofit/>
          </a:bodyPr>
          <a:lstStyle/>
          <a:p>
            <a:r>
              <a:rPr lang="en-US" dirty="0">
                <a:latin typeface="Arial"/>
                <a:cs typeface="Arial"/>
              </a:rPr>
              <a:t>QM’s Civic University Agreement: five priority areas</a:t>
            </a:r>
            <a:endParaRPr lang="en-US" dirty="0"/>
          </a:p>
        </p:txBody>
      </p:sp>
      <p:sp>
        <p:nvSpPr>
          <p:cNvPr id="15" name="TextBox 14">
            <a:extLst>
              <a:ext uri="{FF2B5EF4-FFF2-40B4-BE49-F238E27FC236}">
                <a16:creationId xmlns:a16="http://schemas.microsoft.com/office/drawing/2014/main" id="{3B0C3AB3-84BA-434E-8852-A01ED218545A}"/>
              </a:ext>
            </a:extLst>
          </p:cNvPr>
          <p:cNvSpPr txBox="1"/>
          <p:nvPr/>
        </p:nvSpPr>
        <p:spPr>
          <a:xfrm>
            <a:off x="93212" y="2805737"/>
            <a:ext cx="172803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46" indent="-171446" defTabSz="603404">
              <a:buFont typeface="Arial"/>
              <a:buChar char="•"/>
              <a:defRPr/>
            </a:pPr>
            <a:r>
              <a:rPr lang="en-US" sz="1200" dirty="0">
                <a:solidFill>
                  <a:prstClr val="black"/>
                </a:solidFill>
                <a:latin typeface="Calibri" panose="020F0502020204030204"/>
              </a:rPr>
              <a:t>Convene local champions</a:t>
            </a:r>
            <a:endParaRPr lang="en-US" sz="1200" dirty="0">
              <a:solidFill>
                <a:prstClr val="black"/>
              </a:solidFill>
              <a:latin typeface="Calibri" panose="020F0502020204030204"/>
              <a:cs typeface="Arial"/>
            </a:endParaRPr>
          </a:p>
          <a:p>
            <a:pPr marL="171446" indent="-171446" defTabSz="603404">
              <a:buFont typeface="Arial"/>
              <a:buChar char="•"/>
              <a:defRPr/>
            </a:pPr>
            <a:r>
              <a:rPr lang="en-US" sz="1200" dirty="0">
                <a:solidFill>
                  <a:prstClr val="black"/>
                </a:solidFill>
                <a:latin typeface="Calibri" panose="020F0502020204030204"/>
                <a:cs typeface="Arial"/>
              </a:rPr>
              <a:t>Support innovation and enterprise</a:t>
            </a:r>
          </a:p>
          <a:p>
            <a:pPr marL="171446" indent="-171446" defTabSz="603404">
              <a:buFont typeface="Arial"/>
              <a:buChar char="•"/>
              <a:defRPr/>
            </a:pPr>
            <a:r>
              <a:rPr lang="en-US" sz="1200" dirty="0">
                <a:solidFill>
                  <a:prstClr val="black"/>
                </a:solidFill>
                <a:latin typeface="Calibri" panose="020F0502020204030204"/>
                <a:cs typeface="Arial"/>
              </a:rPr>
              <a:t>Access to QM space</a:t>
            </a:r>
          </a:p>
          <a:p>
            <a:pPr marL="171446" indent="-171446" defTabSz="603404">
              <a:buFont typeface="Arial"/>
              <a:buChar char="•"/>
              <a:defRPr/>
            </a:pPr>
            <a:r>
              <a:rPr lang="en-US" sz="1200" dirty="0">
                <a:solidFill>
                  <a:prstClr val="black"/>
                </a:solidFill>
                <a:latin typeface="Calibri" panose="020F0502020204030204"/>
                <a:cs typeface="Arial"/>
              </a:rPr>
              <a:t>Student volunteering</a:t>
            </a:r>
          </a:p>
          <a:p>
            <a:pPr marL="171446" indent="-171446" defTabSz="603404">
              <a:buFont typeface="Arial"/>
              <a:buChar char="•"/>
              <a:defRPr/>
            </a:pPr>
            <a:r>
              <a:rPr lang="en-US" sz="1200" b="1" dirty="0">
                <a:solidFill>
                  <a:prstClr val="black"/>
                </a:solidFill>
                <a:latin typeface="Calibri" panose="020F0502020204030204"/>
                <a:cs typeface="Arial"/>
              </a:rPr>
              <a:t>East London Research Network</a:t>
            </a:r>
          </a:p>
        </p:txBody>
      </p:sp>
      <p:sp>
        <p:nvSpPr>
          <p:cNvPr id="17" name="TextBox 16">
            <a:extLst>
              <a:ext uri="{FF2B5EF4-FFF2-40B4-BE49-F238E27FC236}">
                <a16:creationId xmlns:a16="http://schemas.microsoft.com/office/drawing/2014/main" id="{213B8691-D358-4072-8CCA-E8C9093F44BD}"/>
              </a:ext>
            </a:extLst>
          </p:cNvPr>
          <p:cNvSpPr txBox="1"/>
          <p:nvPr/>
        </p:nvSpPr>
        <p:spPr>
          <a:xfrm>
            <a:off x="7311218" y="2756356"/>
            <a:ext cx="1728035" cy="2182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46" indent="-171446" defTabSz="603404">
              <a:buFont typeface="Arial"/>
              <a:buChar char="•"/>
              <a:defRPr/>
            </a:pPr>
            <a:r>
              <a:rPr lang="en-US" sz="1200" dirty="0">
                <a:solidFill>
                  <a:prstClr val="black"/>
                </a:solidFill>
                <a:latin typeface="Calibri" panose="020F0502020204030204"/>
              </a:rPr>
              <a:t>Fair local employer</a:t>
            </a:r>
          </a:p>
          <a:p>
            <a:pPr marL="171446" indent="-171446" defTabSz="603404">
              <a:buFont typeface="Arial"/>
              <a:buChar char="•"/>
              <a:defRPr/>
            </a:pPr>
            <a:r>
              <a:rPr lang="en-US" sz="1200" dirty="0">
                <a:solidFill>
                  <a:prstClr val="black"/>
                </a:solidFill>
                <a:latin typeface="Calibri" panose="020F0502020204030204"/>
                <a:cs typeface="Arial"/>
              </a:rPr>
              <a:t>Equitable partnerships</a:t>
            </a:r>
          </a:p>
          <a:p>
            <a:pPr marL="171446" indent="-171446" defTabSz="603404">
              <a:buFont typeface="Arial"/>
              <a:buChar char="•"/>
              <a:defRPr/>
            </a:pPr>
            <a:r>
              <a:rPr lang="en-US" sz="1200" dirty="0">
                <a:solidFill>
                  <a:prstClr val="black"/>
                </a:solidFill>
                <a:latin typeface="Calibri" panose="020F0502020204030204"/>
                <a:cs typeface="Arial"/>
              </a:rPr>
              <a:t>Procurement policy</a:t>
            </a:r>
          </a:p>
          <a:p>
            <a:pPr marL="171446" indent="-171446" defTabSz="603404">
              <a:buFont typeface="Arial"/>
              <a:buChar char="•"/>
              <a:defRPr/>
            </a:pPr>
            <a:r>
              <a:rPr lang="en-US" sz="1200" dirty="0">
                <a:solidFill>
                  <a:prstClr val="black"/>
                </a:solidFill>
                <a:latin typeface="Calibri" panose="020F0502020204030204"/>
                <a:cs typeface="Arial"/>
              </a:rPr>
              <a:t>Apprenticeship levy transfer</a:t>
            </a:r>
          </a:p>
          <a:p>
            <a:pPr marL="171446" indent="-171446" defTabSz="603404">
              <a:buFont typeface="Arial"/>
              <a:buChar char="•"/>
              <a:defRPr/>
            </a:pPr>
            <a:r>
              <a:rPr lang="en-US" sz="1200" dirty="0">
                <a:solidFill>
                  <a:prstClr val="black"/>
                </a:solidFill>
                <a:latin typeface="Calibri" panose="020F0502020204030204"/>
                <a:cs typeface="Arial"/>
              </a:rPr>
              <a:t>Connect and align with others, including as partner on  CUN and NCIA </a:t>
            </a:r>
          </a:p>
          <a:p>
            <a:pPr defTabSz="603404">
              <a:defRPr/>
            </a:pPr>
            <a:endParaRPr lang="en-US" sz="1584" dirty="0">
              <a:solidFill>
                <a:prstClr val="black"/>
              </a:solidFill>
              <a:latin typeface="Calibri" panose="020F0502020204030204"/>
              <a:cs typeface="Arial"/>
            </a:endParaRPr>
          </a:p>
        </p:txBody>
      </p:sp>
      <p:sp>
        <p:nvSpPr>
          <p:cNvPr id="18" name="TextBox 17">
            <a:extLst>
              <a:ext uri="{FF2B5EF4-FFF2-40B4-BE49-F238E27FC236}">
                <a16:creationId xmlns:a16="http://schemas.microsoft.com/office/drawing/2014/main" id="{0251AB71-714A-43F6-8E4C-42EA7B9CF519}"/>
              </a:ext>
            </a:extLst>
          </p:cNvPr>
          <p:cNvSpPr txBox="1"/>
          <p:nvPr/>
        </p:nvSpPr>
        <p:spPr>
          <a:xfrm>
            <a:off x="5529986" y="2805737"/>
            <a:ext cx="1728035" cy="1813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46" indent="-171446" defTabSz="603404">
              <a:buFont typeface="Arial"/>
              <a:buChar char="•"/>
              <a:defRPr/>
            </a:pPr>
            <a:r>
              <a:rPr lang="en-US" sz="1200" dirty="0">
                <a:solidFill>
                  <a:prstClr val="black"/>
                </a:solidFill>
                <a:latin typeface="Calibri" panose="020F0502020204030204"/>
              </a:rPr>
              <a:t>Celebrate local heritage and history</a:t>
            </a:r>
            <a:endParaRPr lang="en-US" sz="1200" dirty="0">
              <a:solidFill>
                <a:prstClr val="black"/>
              </a:solidFill>
              <a:latin typeface="Calibri" panose="020F0502020204030204"/>
              <a:cs typeface="Arial"/>
            </a:endParaRPr>
          </a:p>
          <a:p>
            <a:pPr marL="171446" indent="-171446" defTabSz="603404">
              <a:buFont typeface="Arial"/>
              <a:buChar char="•"/>
              <a:defRPr/>
            </a:pPr>
            <a:r>
              <a:rPr lang="en-US" sz="1200" dirty="0">
                <a:solidFill>
                  <a:prstClr val="black"/>
                </a:solidFill>
                <a:latin typeface="Calibri" panose="020F0502020204030204"/>
                <a:cs typeface="Arial"/>
              </a:rPr>
              <a:t>Provide spaces and support to local arts and cultural organizations</a:t>
            </a:r>
          </a:p>
          <a:p>
            <a:pPr marL="171446" indent="-171446" defTabSz="603404">
              <a:buFont typeface="Arial"/>
              <a:buChar char="•"/>
              <a:defRPr/>
            </a:pPr>
            <a:r>
              <a:rPr lang="en-US" sz="1200" dirty="0">
                <a:solidFill>
                  <a:prstClr val="black"/>
                </a:solidFill>
                <a:latin typeface="Calibri" panose="020F0502020204030204"/>
                <a:cs typeface="Arial"/>
              </a:rPr>
              <a:t>Access to arts and culture</a:t>
            </a:r>
          </a:p>
          <a:p>
            <a:pPr defTabSz="603404">
              <a:defRPr/>
            </a:pPr>
            <a:endParaRPr lang="en-US" sz="1584" dirty="0">
              <a:solidFill>
                <a:prstClr val="black"/>
              </a:solidFill>
              <a:latin typeface="Calibri" panose="020F0502020204030204"/>
              <a:cs typeface="Arial"/>
            </a:endParaRPr>
          </a:p>
        </p:txBody>
      </p:sp>
      <p:sp>
        <p:nvSpPr>
          <p:cNvPr id="19" name="TextBox 18">
            <a:extLst>
              <a:ext uri="{FF2B5EF4-FFF2-40B4-BE49-F238E27FC236}">
                <a16:creationId xmlns:a16="http://schemas.microsoft.com/office/drawing/2014/main" id="{354AF622-B2FE-41E5-9D12-4C9983F8F308}"/>
              </a:ext>
            </a:extLst>
          </p:cNvPr>
          <p:cNvSpPr txBox="1"/>
          <p:nvPr/>
        </p:nvSpPr>
        <p:spPr>
          <a:xfrm>
            <a:off x="3675616" y="2851954"/>
            <a:ext cx="172803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46" indent="-171446" defTabSz="603404">
              <a:buFont typeface="Arial"/>
              <a:buChar char="•"/>
              <a:defRPr/>
            </a:pPr>
            <a:r>
              <a:rPr lang="en-US" sz="1200" dirty="0">
                <a:solidFill>
                  <a:prstClr val="black"/>
                </a:solidFill>
                <a:latin typeface="Calibri" panose="020F0502020204030204"/>
                <a:cs typeface="Arial"/>
              </a:rPr>
              <a:t>Local student recruitment</a:t>
            </a:r>
          </a:p>
          <a:p>
            <a:pPr marL="171446" indent="-171446" defTabSz="603404">
              <a:buFont typeface="Arial"/>
              <a:buChar char="•"/>
              <a:defRPr/>
            </a:pPr>
            <a:r>
              <a:rPr lang="en-US" sz="1200" dirty="0">
                <a:solidFill>
                  <a:prstClr val="black"/>
                </a:solidFill>
                <a:latin typeface="Calibri" panose="020F0502020204030204"/>
                <a:cs typeface="Arial"/>
              </a:rPr>
              <a:t>New education and employment opportunities</a:t>
            </a:r>
          </a:p>
          <a:p>
            <a:pPr marL="171446" indent="-171446" defTabSz="603404">
              <a:buFont typeface="Arial"/>
              <a:buChar char="•"/>
              <a:defRPr/>
            </a:pPr>
            <a:r>
              <a:rPr lang="en-US" sz="1200" dirty="0">
                <a:solidFill>
                  <a:prstClr val="black"/>
                </a:solidFill>
                <a:latin typeface="Calibri" panose="020F0502020204030204"/>
                <a:cs typeface="Arial"/>
              </a:rPr>
              <a:t>Lifelong education</a:t>
            </a:r>
          </a:p>
          <a:p>
            <a:pPr marL="171446" indent="-171446" defTabSz="603404">
              <a:buFont typeface="Arial"/>
              <a:buChar char="•"/>
              <a:defRPr/>
            </a:pPr>
            <a:r>
              <a:rPr lang="en-US" sz="1200" dirty="0">
                <a:solidFill>
                  <a:prstClr val="black"/>
                </a:solidFill>
                <a:latin typeface="Calibri" panose="020F0502020204030204"/>
                <a:cs typeface="Arial"/>
              </a:rPr>
              <a:t>London City Institute of Technology</a:t>
            </a:r>
          </a:p>
        </p:txBody>
      </p:sp>
      <p:sp>
        <p:nvSpPr>
          <p:cNvPr id="20" name="TextBox 19">
            <a:extLst>
              <a:ext uri="{FF2B5EF4-FFF2-40B4-BE49-F238E27FC236}">
                <a16:creationId xmlns:a16="http://schemas.microsoft.com/office/drawing/2014/main" id="{EAB36D6B-D2E7-4343-A71D-865BDB142D10}"/>
              </a:ext>
            </a:extLst>
          </p:cNvPr>
          <p:cNvSpPr txBox="1"/>
          <p:nvPr/>
        </p:nvSpPr>
        <p:spPr>
          <a:xfrm>
            <a:off x="1821247" y="2829094"/>
            <a:ext cx="1728035" cy="19981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46" indent="-171446" defTabSz="603404">
              <a:buFont typeface="Arial"/>
              <a:buChar char="•"/>
              <a:defRPr/>
            </a:pPr>
            <a:r>
              <a:rPr lang="en-US" sz="1200" dirty="0">
                <a:solidFill>
                  <a:prstClr val="black"/>
                </a:solidFill>
                <a:latin typeface="Calibri" panose="020F0502020204030204"/>
              </a:rPr>
              <a:t>Strengthen health equity</a:t>
            </a:r>
          </a:p>
          <a:p>
            <a:pPr marL="171446" indent="-171446" defTabSz="603404">
              <a:buFont typeface="Arial"/>
              <a:buChar char="•"/>
              <a:defRPr/>
            </a:pPr>
            <a:r>
              <a:rPr lang="en-US" sz="1200" dirty="0">
                <a:solidFill>
                  <a:prstClr val="black"/>
                </a:solidFill>
                <a:latin typeface="Calibri" panose="020F0502020204030204"/>
                <a:cs typeface="Arial"/>
              </a:rPr>
              <a:t>Partner on Tower Hamlets HDRC</a:t>
            </a:r>
          </a:p>
          <a:p>
            <a:pPr marL="171446" indent="-171446" defTabSz="603404">
              <a:buFont typeface="Arial"/>
              <a:buChar char="•"/>
              <a:defRPr/>
            </a:pPr>
            <a:r>
              <a:rPr lang="en-US" sz="1200" dirty="0">
                <a:solidFill>
                  <a:prstClr val="black"/>
                </a:solidFill>
                <a:latin typeface="Calibri" panose="020F0502020204030204"/>
                <a:cs typeface="Arial"/>
              </a:rPr>
              <a:t>Lived experience at the heart of research</a:t>
            </a:r>
          </a:p>
          <a:p>
            <a:pPr marL="171446" indent="-171446" defTabSz="603404">
              <a:buFont typeface="Arial"/>
              <a:buChar char="•"/>
              <a:defRPr/>
            </a:pPr>
            <a:r>
              <a:rPr lang="en-US" sz="1200" dirty="0">
                <a:solidFill>
                  <a:prstClr val="black"/>
                </a:solidFill>
                <a:latin typeface="Calibri" panose="020F0502020204030204"/>
                <a:cs typeface="Arial"/>
              </a:rPr>
              <a:t>Focus on climate and sustainability</a:t>
            </a:r>
          </a:p>
          <a:p>
            <a:pPr defTabSz="603404">
              <a:defRPr/>
            </a:pPr>
            <a:endParaRPr lang="en-US" sz="1200" dirty="0">
              <a:solidFill>
                <a:prstClr val="black"/>
              </a:solidFill>
              <a:latin typeface="Calibri" panose="020F0502020204030204"/>
              <a:cs typeface="Arial"/>
            </a:endParaRPr>
          </a:p>
          <a:p>
            <a:pPr defTabSz="603404">
              <a:defRPr/>
            </a:pPr>
            <a:endParaRPr lang="en-US" sz="1584" dirty="0">
              <a:solidFill>
                <a:prstClr val="black"/>
              </a:solidFill>
              <a:latin typeface="Calibri" panose="020F0502020204030204"/>
              <a:cs typeface="Arial"/>
            </a:endParaRPr>
          </a:p>
        </p:txBody>
      </p:sp>
      <p:sp>
        <p:nvSpPr>
          <p:cNvPr id="2" name="TextBox 1">
            <a:extLst>
              <a:ext uri="{FF2B5EF4-FFF2-40B4-BE49-F238E27FC236}">
                <a16:creationId xmlns:a16="http://schemas.microsoft.com/office/drawing/2014/main" id="{8C73C687-9D7A-ED21-6F13-6D90EDD0C6FD}"/>
              </a:ext>
            </a:extLst>
          </p:cNvPr>
          <p:cNvSpPr txBox="1"/>
          <p:nvPr/>
        </p:nvSpPr>
        <p:spPr>
          <a:xfrm>
            <a:off x="445770" y="4958680"/>
            <a:ext cx="8124170" cy="646331"/>
          </a:xfrm>
          <a:prstGeom prst="rect">
            <a:avLst/>
          </a:prstGeom>
          <a:noFill/>
        </p:spPr>
        <p:txBody>
          <a:bodyPr wrap="square" rtlCol="0">
            <a:spAutoFit/>
          </a:bodyPr>
          <a:lstStyle/>
          <a:p>
            <a:pPr algn="r"/>
            <a:r>
              <a:rPr lang="en-GB" dirty="0">
                <a:solidFill>
                  <a:srgbClr val="21386A"/>
                </a:solidFill>
                <a:latin typeface="Arial"/>
              </a:rPr>
              <a:t>East London Research Network</a:t>
            </a:r>
          </a:p>
          <a:p>
            <a:pPr algn="r"/>
            <a:r>
              <a:rPr lang="en-GB" dirty="0">
                <a:solidFill>
                  <a:srgbClr val="21386A"/>
                </a:solidFill>
                <a:latin typeface="Arial"/>
                <a:hlinkClick r:id="rId3"/>
              </a:rPr>
              <a:t>https://www.qmul.ac.uk/about/community/civic-university-agreement/</a:t>
            </a:r>
            <a:r>
              <a:rPr lang="en-GB" dirty="0">
                <a:solidFill>
                  <a:srgbClr val="21386A"/>
                </a:solidFill>
                <a:latin typeface="Arial"/>
              </a:rPr>
              <a:t>  </a:t>
            </a:r>
          </a:p>
        </p:txBody>
      </p:sp>
    </p:spTree>
    <p:extLst>
      <p:ext uri="{BB962C8B-B14F-4D97-AF65-F5344CB8AC3E}">
        <p14:creationId xmlns:p14="http://schemas.microsoft.com/office/powerpoint/2010/main" val="413292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196FD-519B-6662-D7F4-D7ABF3089BA6}"/>
              </a:ext>
            </a:extLst>
          </p:cNvPr>
          <p:cNvPicPr>
            <a:picLocks noChangeAspect="1"/>
          </p:cNvPicPr>
          <p:nvPr/>
        </p:nvPicPr>
        <p:blipFill>
          <a:blip r:embed="rId2"/>
          <a:stretch>
            <a:fillRect/>
          </a:stretch>
        </p:blipFill>
        <p:spPr>
          <a:xfrm>
            <a:off x="530088" y="237923"/>
            <a:ext cx="1920960" cy="1656000"/>
          </a:xfrm>
          <a:prstGeom prst="rect">
            <a:avLst/>
          </a:prstGeom>
        </p:spPr>
      </p:pic>
      <p:pic>
        <p:nvPicPr>
          <p:cNvPr id="7" name="Picture 6">
            <a:extLst>
              <a:ext uri="{FF2B5EF4-FFF2-40B4-BE49-F238E27FC236}">
                <a16:creationId xmlns:a16="http://schemas.microsoft.com/office/drawing/2014/main" id="{6A98E5CB-B515-A304-2CBF-76F92BAC8782}"/>
              </a:ext>
            </a:extLst>
          </p:cNvPr>
          <p:cNvPicPr>
            <a:picLocks noChangeAspect="1"/>
          </p:cNvPicPr>
          <p:nvPr/>
        </p:nvPicPr>
        <p:blipFill>
          <a:blip r:embed="rId3"/>
          <a:stretch>
            <a:fillRect/>
          </a:stretch>
        </p:blipFill>
        <p:spPr>
          <a:xfrm>
            <a:off x="3403479" y="491168"/>
            <a:ext cx="2792138" cy="936000"/>
          </a:xfrm>
          <a:prstGeom prst="rect">
            <a:avLst/>
          </a:prstGeom>
        </p:spPr>
      </p:pic>
      <p:pic>
        <p:nvPicPr>
          <p:cNvPr id="8" name="Picture 7">
            <a:extLst>
              <a:ext uri="{FF2B5EF4-FFF2-40B4-BE49-F238E27FC236}">
                <a16:creationId xmlns:a16="http://schemas.microsoft.com/office/drawing/2014/main" id="{63484F7E-A4B4-CCA4-3850-B4B02098F317}"/>
              </a:ext>
            </a:extLst>
          </p:cNvPr>
          <p:cNvPicPr>
            <a:picLocks noChangeAspect="1"/>
          </p:cNvPicPr>
          <p:nvPr/>
        </p:nvPicPr>
        <p:blipFill>
          <a:blip r:embed="rId4"/>
          <a:stretch>
            <a:fillRect/>
          </a:stretch>
        </p:blipFill>
        <p:spPr>
          <a:xfrm>
            <a:off x="246773" y="3575488"/>
            <a:ext cx="2849909" cy="864000"/>
          </a:xfrm>
          <a:prstGeom prst="rect">
            <a:avLst/>
          </a:prstGeom>
        </p:spPr>
      </p:pic>
      <p:pic>
        <p:nvPicPr>
          <p:cNvPr id="9" name="Picture 8">
            <a:extLst>
              <a:ext uri="{FF2B5EF4-FFF2-40B4-BE49-F238E27FC236}">
                <a16:creationId xmlns:a16="http://schemas.microsoft.com/office/drawing/2014/main" id="{AC09F6C8-F401-2AE7-1223-7FB186C4A35F}"/>
              </a:ext>
            </a:extLst>
          </p:cNvPr>
          <p:cNvPicPr>
            <a:picLocks noChangeAspect="1"/>
          </p:cNvPicPr>
          <p:nvPr/>
        </p:nvPicPr>
        <p:blipFill>
          <a:blip r:embed="rId5"/>
          <a:stretch>
            <a:fillRect/>
          </a:stretch>
        </p:blipFill>
        <p:spPr>
          <a:xfrm>
            <a:off x="6305549" y="1898415"/>
            <a:ext cx="2496000" cy="1872000"/>
          </a:xfrm>
          <a:prstGeom prst="rect">
            <a:avLst/>
          </a:prstGeom>
        </p:spPr>
      </p:pic>
      <p:pic>
        <p:nvPicPr>
          <p:cNvPr id="10" name="Picture 9">
            <a:extLst>
              <a:ext uri="{FF2B5EF4-FFF2-40B4-BE49-F238E27FC236}">
                <a16:creationId xmlns:a16="http://schemas.microsoft.com/office/drawing/2014/main" id="{C239C423-8812-DB7E-83C5-314F148D6B04}"/>
              </a:ext>
            </a:extLst>
          </p:cNvPr>
          <p:cNvPicPr>
            <a:picLocks noChangeAspect="1"/>
          </p:cNvPicPr>
          <p:nvPr/>
        </p:nvPicPr>
        <p:blipFill>
          <a:blip r:embed="rId6"/>
          <a:stretch>
            <a:fillRect/>
          </a:stretch>
        </p:blipFill>
        <p:spPr>
          <a:xfrm>
            <a:off x="-128301" y="1974422"/>
            <a:ext cx="3467100" cy="1314450"/>
          </a:xfrm>
          <a:prstGeom prst="rect">
            <a:avLst/>
          </a:prstGeom>
        </p:spPr>
      </p:pic>
      <p:pic>
        <p:nvPicPr>
          <p:cNvPr id="11" name="Picture 10">
            <a:extLst>
              <a:ext uri="{FF2B5EF4-FFF2-40B4-BE49-F238E27FC236}">
                <a16:creationId xmlns:a16="http://schemas.microsoft.com/office/drawing/2014/main" id="{1FA08159-9EFE-5A10-0E34-F0FFF1327913}"/>
              </a:ext>
            </a:extLst>
          </p:cNvPr>
          <p:cNvPicPr>
            <a:picLocks noChangeAspect="1"/>
          </p:cNvPicPr>
          <p:nvPr/>
        </p:nvPicPr>
        <p:blipFill>
          <a:blip r:embed="rId7"/>
          <a:stretch>
            <a:fillRect/>
          </a:stretch>
        </p:blipFill>
        <p:spPr>
          <a:xfrm>
            <a:off x="70035" y="4600486"/>
            <a:ext cx="3615332" cy="1224000"/>
          </a:xfrm>
          <a:prstGeom prst="rect">
            <a:avLst/>
          </a:prstGeom>
        </p:spPr>
      </p:pic>
      <p:pic>
        <p:nvPicPr>
          <p:cNvPr id="12" name="Picture 11">
            <a:extLst>
              <a:ext uri="{FF2B5EF4-FFF2-40B4-BE49-F238E27FC236}">
                <a16:creationId xmlns:a16="http://schemas.microsoft.com/office/drawing/2014/main" id="{FAFCDD5E-093B-1296-48AC-AEAC7A700CF7}"/>
              </a:ext>
            </a:extLst>
          </p:cNvPr>
          <p:cNvPicPr>
            <a:picLocks noChangeAspect="1"/>
          </p:cNvPicPr>
          <p:nvPr/>
        </p:nvPicPr>
        <p:blipFill>
          <a:blip r:embed="rId8"/>
          <a:stretch>
            <a:fillRect/>
          </a:stretch>
        </p:blipFill>
        <p:spPr>
          <a:xfrm>
            <a:off x="6279682" y="3842415"/>
            <a:ext cx="2369257" cy="792000"/>
          </a:xfrm>
          <a:prstGeom prst="rect">
            <a:avLst/>
          </a:prstGeom>
        </p:spPr>
      </p:pic>
      <p:pic>
        <p:nvPicPr>
          <p:cNvPr id="13" name="Picture 12">
            <a:extLst>
              <a:ext uri="{FF2B5EF4-FFF2-40B4-BE49-F238E27FC236}">
                <a16:creationId xmlns:a16="http://schemas.microsoft.com/office/drawing/2014/main" id="{779ADAAB-90D7-07F1-270D-BBF00B65F1D8}"/>
              </a:ext>
            </a:extLst>
          </p:cNvPr>
          <p:cNvPicPr>
            <a:picLocks noChangeAspect="1"/>
          </p:cNvPicPr>
          <p:nvPr/>
        </p:nvPicPr>
        <p:blipFill>
          <a:blip r:embed="rId9"/>
          <a:stretch>
            <a:fillRect/>
          </a:stretch>
        </p:blipFill>
        <p:spPr>
          <a:xfrm>
            <a:off x="3881548" y="1805860"/>
            <a:ext cx="1836000" cy="1836000"/>
          </a:xfrm>
          <a:prstGeom prst="rect">
            <a:avLst/>
          </a:prstGeom>
        </p:spPr>
      </p:pic>
      <p:pic>
        <p:nvPicPr>
          <p:cNvPr id="14" name="Picture 13">
            <a:extLst>
              <a:ext uri="{FF2B5EF4-FFF2-40B4-BE49-F238E27FC236}">
                <a16:creationId xmlns:a16="http://schemas.microsoft.com/office/drawing/2014/main" id="{5914F2F9-769F-5F11-81E5-8EFAC374CE7D}"/>
              </a:ext>
            </a:extLst>
          </p:cNvPr>
          <p:cNvPicPr>
            <a:picLocks noChangeAspect="1"/>
          </p:cNvPicPr>
          <p:nvPr/>
        </p:nvPicPr>
        <p:blipFill>
          <a:blip r:embed="rId10"/>
          <a:stretch>
            <a:fillRect/>
          </a:stretch>
        </p:blipFill>
        <p:spPr>
          <a:xfrm>
            <a:off x="6208273" y="209980"/>
            <a:ext cx="2646227" cy="1944000"/>
          </a:xfrm>
          <a:prstGeom prst="rect">
            <a:avLst/>
          </a:prstGeom>
        </p:spPr>
      </p:pic>
      <p:pic>
        <p:nvPicPr>
          <p:cNvPr id="15" name="Picture 14">
            <a:extLst>
              <a:ext uri="{FF2B5EF4-FFF2-40B4-BE49-F238E27FC236}">
                <a16:creationId xmlns:a16="http://schemas.microsoft.com/office/drawing/2014/main" id="{C862BD04-12F6-0DFE-2631-C8E56BBF86A2}"/>
              </a:ext>
            </a:extLst>
          </p:cNvPr>
          <p:cNvPicPr>
            <a:picLocks noChangeAspect="1"/>
          </p:cNvPicPr>
          <p:nvPr/>
        </p:nvPicPr>
        <p:blipFill>
          <a:blip r:embed="rId11"/>
          <a:stretch>
            <a:fillRect/>
          </a:stretch>
        </p:blipFill>
        <p:spPr>
          <a:xfrm>
            <a:off x="3813710" y="3913570"/>
            <a:ext cx="1971675" cy="1905000"/>
          </a:xfrm>
          <a:prstGeom prst="rect">
            <a:avLst/>
          </a:prstGeom>
        </p:spPr>
      </p:pic>
      <p:sp>
        <p:nvSpPr>
          <p:cNvPr id="16" name="TextBox 15">
            <a:extLst>
              <a:ext uri="{FF2B5EF4-FFF2-40B4-BE49-F238E27FC236}">
                <a16:creationId xmlns:a16="http://schemas.microsoft.com/office/drawing/2014/main" id="{74BFA09A-B979-1B9B-F553-71E8FE2E3290}"/>
              </a:ext>
            </a:extLst>
          </p:cNvPr>
          <p:cNvSpPr txBox="1"/>
          <p:nvPr/>
        </p:nvSpPr>
        <p:spPr>
          <a:xfrm>
            <a:off x="5785385" y="5274184"/>
            <a:ext cx="3094293" cy="369332"/>
          </a:xfrm>
          <a:prstGeom prst="rect">
            <a:avLst/>
          </a:prstGeom>
          <a:noFill/>
        </p:spPr>
        <p:txBody>
          <a:bodyPr wrap="square" rtlCol="0">
            <a:spAutoFit/>
          </a:bodyPr>
          <a:lstStyle/>
          <a:p>
            <a:pPr algn="r"/>
            <a:r>
              <a:rPr lang="en-GB" b="1" dirty="0"/>
              <a:t>QM’s strategic civic partners</a:t>
            </a:r>
          </a:p>
        </p:txBody>
      </p:sp>
    </p:spTree>
    <p:extLst>
      <p:ext uri="{BB962C8B-B14F-4D97-AF65-F5344CB8AC3E}">
        <p14:creationId xmlns:p14="http://schemas.microsoft.com/office/powerpoint/2010/main" val="2831602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sz="quarter" idx="10"/>
          </p:nvPr>
        </p:nvSpPr>
        <p:spPr>
          <a:xfrm>
            <a:off x="254329" y="516128"/>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GB" sz="2800" dirty="0">
                <a:solidFill>
                  <a:schemeClr val="tx2"/>
                </a:solidFill>
                <a:ea typeface="Tahoma" panose="020B0604030504040204" pitchFamily="34" charset="0"/>
              </a:rPr>
              <a:t>Geography and the civic agenda</a:t>
            </a:r>
          </a:p>
        </p:txBody>
      </p:sp>
      <p:sp>
        <p:nvSpPr>
          <p:cNvPr id="3" name="Text Placeholder 2">
            <a:extLst>
              <a:ext uri="{FF2B5EF4-FFF2-40B4-BE49-F238E27FC236}">
                <a16:creationId xmlns:a16="http://schemas.microsoft.com/office/drawing/2014/main" id="{84D63683-3414-4592-8194-9460D64A0040}"/>
              </a:ext>
            </a:extLst>
          </p:cNvPr>
          <p:cNvSpPr>
            <a:spLocks noGrp="1"/>
          </p:cNvSpPr>
          <p:nvPr>
            <p:ph type="body" sz="quarter" idx="13"/>
          </p:nvPr>
        </p:nvSpPr>
        <p:spPr>
          <a:xfrm>
            <a:off x="186597" y="1380977"/>
            <a:ext cx="5196934" cy="2952750"/>
          </a:xfrm>
        </p:spPr>
        <p:txBody>
          <a:bodyPr/>
          <a:lstStyle/>
          <a:p>
            <a:pPr marL="285743" indent="-285743">
              <a:buFont typeface="Arial" panose="020B0604020202020204" pitchFamily="34" charset="0"/>
              <a:buChar char="•"/>
            </a:pPr>
            <a:r>
              <a:rPr lang="en-GB" sz="2000" dirty="0">
                <a:latin typeface="+mn-lt"/>
              </a:rPr>
              <a:t>Place-based research, including with partner organizations and communities. </a:t>
            </a:r>
          </a:p>
          <a:p>
            <a:pPr marL="285743" indent="-285743">
              <a:buFont typeface="Arial" panose="020B0604020202020204" pitchFamily="34" charset="0"/>
              <a:buChar char="•"/>
            </a:pPr>
            <a:r>
              <a:rPr lang="en-GB" sz="2000" dirty="0">
                <a:latin typeface="+mn-lt"/>
              </a:rPr>
              <a:t>Civic engagement and impact: addressing local challenges. </a:t>
            </a:r>
          </a:p>
          <a:p>
            <a:pPr marL="285743" indent="-285743">
              <a:buFont typeface="Arial" panose="020B0604020202020204" pitchFamily="34" charset="0"/>
              <a:buChar char="•"/>
            </a:pPr>
            <a:r>
              <a:rPr lang="en-GB" sz="2000" dirty="0">
                <a:latin typeface="+mn-lt"/>
              </a:rPr>
              <a:t>Civic teaching and learning, including through co-designed programmes / modules / fieldwork.  </a:t>
            </a:r>
          </a:p>
          <a:p>
            <a:pPr marL="285743" indent="-285743">
              <a:buFont typeface="Arial" panose="020B0604020202020204" pitchFamily="34" charset="0"/>
              <a:buChar char="•"/>
            </a:pPr>
            <a:r>
              <a:rPr lang="en-GB" sz="2000" dirty="0">
                <a:latin typeface="+mn-lt"/>
              </a:rPr>
              <a:t>Place as a strategic priority for UKRI – major funding programmes e.g. Strength in Places; ESRC Local Policy Innovation Partnerships programme; local authority led NIHR Health Determinants Research Collaboration programme.</a:t>
            </a:r>
          </a:p>
        </p:txBody>
      </p:sp>
      <p:pic>
        <p:nvPicPr>
          <p:cNvPr id="2" name="Picture 1">
            <a:extLst>
              <a:ext uri="{FF2B5EF4-FFF2-40B4-BE49-F238E27FC236}">
                <a16:creationId xmlns:a16="http://schemas.microsoft.com/office/drawing/2014/main" id="{20E00D69-1B64-9F54-FF2B-1ADDBB49A52D}"/>
              </a:ext>
            </a:extLst>
          </p:cNvPr>
          <p:cNvPicPr>
            <a:picLocks noChangeAspect="1"/>
          </p:cNvPicPr>
          <p:nvPr/>
        </p:nvPicPr>
        <p:blipFill rotWithShape="1">
          <a:blip r:embed="rId3"/>
          <a:srcRect t="22955" b="21038"/>
          <a:stretch/>
        </p:blipFill>
        <p:spPr>
          <a:xfrm>
            <a:off x="6344395" y="1034317"/>
            <a:ext cx="2368516" cy="1476000"/>
          </a:xfrm>
          <a:prstGeom prst="rect">
            <a:avLst/>
          </a:prstGeom>
        </p:spPr>
      </p:pic>
      <p:pic>
        <p:nvPicPr>
          <p:cNvPr id="4" name="Picture 3">
            <a:extLst>
              <a:ext uri="{FF2B5EF4-FFF2-40B4-BE49-F238E27FC236}">
                <a16:creationId xmlns:a16="http://schemas.microsoft.com/office/drawing/2014/main" id="{21FA22AC-7328-2BEF-8BBC-91CC234E9ACB}"/>
              </a:ext>
            </a:extLst>
          </p:cNvPr>
          <p:cNvPicPr>
            <a:picLocks noChangeAspect="1"/>
          </p:cNvPicPr>
          <p:nvPr/>
        </p:nvPicPr>
        <p:blipFill>
          <a:blip r:embed="rId4"/>
          <a:stretch>
            <a:fillRect/>
          </a:stretch>
        </p:blipFill>
        <p:spPr>
          <a:xfrm>
            <a:off x="6068926" y="2368340"/>
            <a:ext cx="2857500" cy="1600200"/>
          </a:xfrm>
          <a:prstGeom prst="rect">
            <a:avLst/>
          </a:prstGeom>
        </p:spPr>
      </p:pic>
      <p:pic>
        <p:nvPicPr>
          <p:cNvPr id="5" name="Picture 4">
            <a:extLst>
              <a:ext uri="{FF2B5EF4-FFF2-40B4-BE49-F238E27FC236}">
                <a16:creationId xmlns:a16="http://schemas.microsoft.com/office/drawing/2014/main" id="{4073C509-AB12-07BA-D69E-7CB51C951AC1}"/>
              </a:ext>
            </a:extLst>
          </p:cNvPr>
          <p:cNvPicPr>
            <a:picLocks noChangeAspect="1"/>
          </p:cNvPicPr>
          <p:nvPr/>
        </p:nvPicPr>
        <p:blipFill>
          <a:blip r:embed="rId5"/>
          <a:stretch>
            <a:fillRect/>
          </a:stretch>
        </p:blipFill>
        <p:spPr>
          <a:xfrm>
            <a:off x="6068926" y="4162199"/>
            <a:ext cx="2816000" cy="1584000"/>
          </a:xfrm>
          <a:prstGeom prst="rect">
            <a:avLst/>
          </a:prstGeom>
        </p:spPr>
      </p:pic>
    </p:spTree>
    <p:extLst>
      <p:ext uri="{BB962C8B-B14F-4D97-AF65-F5344CB8AC3E}">
        <p14:creationId xmlns:p14="http://schemas.microsoft.com/office/powerpoint/2010/main" val="1441336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562707" y="255645"/>
            <a:ext cx="8229600" cy="1143000"/>
          </a:xfrm>
        </p:spPr>
        <p:txBody>
          <a:bodyPr>
            <a:normAutofit/>
          </a:bodyPr>
          <a:lstStyle/>
          <a:p>
            <a:pPr algn="l"/>
            <a:br>
              <a:rPr lang="en-US" sz="3200" b="1" dirty="0">
                <a:latin typeface="Cambria" charset="0"/>
                <a:ea typeface="ＭＳ Ｐゴシック" charset="0"/>
                <a:cs typeface="Cambria" charset="0"/>
              </a:rPr>
            </a:br>
            <a:r>
              <a:rPr lang="en-US" sz="2700" dirty="0">
                <a:ea typeface="ＭＳ Ｐゴシック" charset="0"/>
                <a:cs typeface="Cambria" charset="0"/>
              </a:rPr>
              <a:t>I Introduction</a:t>
            </a:r>
            <a:endParaRPr lang="en-US" sz="2700" b="1" dirty="0">
              <a:latin typeface="Baskerville" charset="0"/>
              <a:ea typeface="ＭＳ Ｐゴシック" charset="0"/>
              <a:cs typeface="ＭＳ Ｐゴシック" charset="0"/>
            </a:endParaRPr>
          </a:p>
        </p:txBody>
      </p:sp>
      <p:sp>
        <p:nvSpPr>
          <p:cNvPr id="17410" name="Rectangle 3"/>
          <p:cNvSpPr>
            <a:spLocks noGrp="1" noChangeArrowheads="1"/>
          </p:cNvSpPr>
          <p:nvPr>
            <p:ph type="body" idx="1"/>
          </p:nvPr>
        </p:nvSpPr>
        <p:spPr>
          <a:xfrm>
            <a:off x="562706" y="1623646"/>
            <a:ext cx="8023153" cy="4978709"/>
          </a:xfrm>
          <a:solidFill>
            <a:schemeClr val="bg1">
              <a:lumMod val="95000"/>
            </a:schemeClr>
          </a:solidFill>
        </p:spPr>
        <p:txBody>
          <a:bodyPr>
            <a:normAutofit/>
          </a:bodyPr>
          <a:lstStyle/>
          <a:p>
            <a:pPr marL="0" indent="0">
              <a:buNone/>
            </a:pPr>
            <a:r>
              <a:rPr lang="en-US" sz="2000" b="1" dirty="0">
                <a:solidFill>
                  <a:schemeClr val="accent2"/>
                </a:solidFill>
                <a:ea typeface="ＭＳ Ｐゴシック" charset="0"/>
                <a:cs typeface="Cambria" charset="0"/>
              </a:rPr>
              <a:t>Aims of the seminar</a:t>
            </a:r>
          </a:p>
          <a:p>
            <a:r>
              <a:rPr lang="en-US" sz="2000" dirty="0">
                <a:ea typeface="ＭＳ Ｐゴシック" charset="0"/>
                <a:cs typeface="Cambria" charset="0"/>
              </a:rPr>
              <a:t>To critically examine arguments about the relevance and </a:t>
            </a:r>
            <a:r>
              <a:rPr lang="en-US" sz="2000" i="1" dirty="0">
                <a:ea typeface="ＭＳ Ｐゴシック" charset="0"/>
                <a:cs typeface="Cambria" charset="0"/>
              </a:rPr>
              <a:t>impact</a:t>
            </a:r>
            <a:r>
              <a:rPr lang="en-US" sz="2000" dirty="0">
                <a:ea typeface="ＭＳ Ｐゴシック" charset="0"/>
                <a:cs typeface="Cambria" charset="0"/>
              </a:rPr>
              <a:t> of academic research</a:t>
            </a:r>
          </a:p>
          <a:p>
            <a:pPr eaLnBrk="1" hangingPunct="1"/>
            <a:r>
              <a:rPr lang="en-US" sz="2000" dirty="0">
                <a:ea typeface="ＭＳ Ｐゴシック" charset="0"/>
                <a:cs typeface="Cambria" charset="0"/>
              </a:rPr>
              <a:t>To consider the key dimensions of debates about the relevance of geography</a:t>
            </a:r>
          </a:p>
          <a:p>
            <a:pPr eaLnBrk="1" hangingPunct="1"/>
            <a:r>
              <a:rPr lang="en-US" sz="2000" dirty="0">
                <a:ea typeface="ＭＳ Ｐゴシック" charset="0"/>
                <a:cs typeface="Cambria" charset="0"/>
              </a:rPr>
              <a:t>To consider relevance in relation to the social context of knowledge production and the relationships between the academy and wider society </a:t>
            </a:r>
          </a:p>
          <a:p>
            <a:pPr eaLnBrk="1" hangingPunct="1"/>
            <a:r>
              <a:rPr lang="en-US" sz="2000" dirty="0">
                <a:ea typeface="ＭＳ Ｐゴシック" charset="0"/>
                <a:cs typeface="Cambria" charset="0"/>
              </a:rPr>
              <a:t>To understand research impact in relation to the wider impact of universities. </a:t>
            </a:r>
          </a:p>
          <a:p>
            <a:pPr eaLnBrk="1" hangingPunct="1"/>
            <a:endParaRPr lang="en-US" sz="2000" dirty="0">
              <a:ea typeface="ＭＳ Ｐゴシック" charset="0"/>
              <a:cs typeface="Cambria" charset="0"/>
            </a:endParaRPr>
          </a:p>
          <a:p>
            <a:pPr>
              <a:buFont typeface="Wingdings" charset="2"/>
              <a:buChar char="Ø"/>
            </a:pPr>
            <a:r>
              <a:rPr lang="en-US" sz="2000" dirty="0"/>
              <a:t>Changing political-economy of higher education and research</a:t>
            </a:r>
          </a:p>
          <a:p>
            <a:pPr>
              <a:buFont typeface="Wingdings" charset="2"/>
              <a:buChar char="Ø"/>
            </a:pPr>
            <a:r>
              <a:rPr lang="en-US" sz="2000" dirty="0"/>
              <a:t>Conceptual and political issues about the nature and meaning of relevance and the value of academic knowledge</a:t>
            </a:r>
          </a:p>
          <a:p>
            <a:pPr>
              <a:buFont typeface="Wingdings" charset="2"/>
              <a:buChar char="Ø"/>
            </a:pPr>
            <a:endParaRPr lang="en-US" sz="2000" dirty="0"/>
          </a:p>
          <a:p>
            <a:endParaRPr lang="en-US" sz="2400" dirty="0">
              <a:ea typeface="ＭＳ Ｐゴシック" charset="0"/>
              <a:cs typeface="Cambria" charset="0"/>
            </a:endParaRPr>
          </a:p>
        </p:txBody>
      </p:sp>
    </p:spTree>
    <p:extLst>
      <p:ext uri="{BB962C8B-B14F-4D97-AF65-F5344CB8AC3E}">
        <p14:creationId xmlns:p14="http://schemas.microsoft.com/office/powerpoint/2010/main" val="293913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7D01-665D-D70B-7980-EE3C272BD825}"/>
              </a:ext>
            </a:extLst>
          </p:cNvPr>
          <p:cNvSpPr>
            <a:spLocks noGrp="1"/>
          </p:cNvSpPr>
          <p:nvPr>
            <p:ph type="title"/>
          </p:nvPr>
        </p:nvSpPr>
        <p:spPr>
          <a:xfrm>
            <a:off x="518798" y="1904572"/>
            <a:ext cx="7886700" cy="2139553"/>
          </a:xfrm>
        </p:spPr>
        <p:txBody>
          <a:bodyPr/>
          <a:lstStyle/>
          <a:p>
            <a:r>
              <a:rPr lang="en-GB" dirty="0">
                <a:latin typeface="Raleway" pitchFamily="2" charset="0"/>
              </a:rPr>
              <a:t>Tower Hamlets</a:t>
            </a:r>
            <a:br>
              <a:rPr lang="en-GB" dirty="0">
                <a:latin typeface="Raleway" pitchFamily="2" charset="0"/>
              </a:rPr>
            </a:br>
            <a:r>
              <a:rPr lang="en-GB" dirty="0">
                <a:latin typeface="Raleway" pitchFamily="2" charset="0"/>
              </a:rPr>
              <a:t>Health Determinants Research Collaboration</a:t>
            </a:r>
          </a:p>
        </p:txBody>
      </p:sp>
      <p:pic>
        <p:nvPicPr>
          <p:cNvPr id="1028" name="Picture 4">
            <a:extLst>
              <a:ext uri="{FF2B5EF4-FFF2-40B4-BE49-F238E27FC236}">
                <a16:creationId xmlns:a16="http://schemas.microsoft.com/office/drawing/2014/main" id="{9C6B927E-8255-9FE7-6989-89E1E650A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90" y="1083984"/>
            <a:ext cx="2965086" cy="536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4A0246-6724-7CC6-0068-4A9474B1F36F}"/>
              </a:ext>
            </a:extLst>
          </p:cNvPr>
          <p:cNvSpPr txBox="1"/>
          <p:nvPr/>
        </p:nvSpPr>
        <p:spPr>
          <a:xfrm>
            <a:off x="647272" y="4201489"/>
            <a:ext cx="5047180" cy="646331"/>
          </a:xfrm>
          <a:prstGeom prst="rect">
            <a:avLst/>
          </a:prstGeom>
          <a:noFill/>
        </p:spPr>
        <p:txBody>
          <a:bodyPr wrap="square" rtlCol="0">
            <a:spAutoFit/>
          </a:bodyPr>
          <a:lstStyle/>
          <a:p>
            <a:pPr defTabSz="685800">
              <a:defRPr/>
            </a:pPr>
            <a:r>
              <a:rPr lang="en-GB" sz="1200" dirty="0">
                <a:solidFill>
                  <a:srgbClr val="003366"/>
                </a:solidFill>
                <a:latin typeface="Raleway" pitchFamily="2" charset="0"/>
              </a:rPr>
              <a:t>Introduction and overview</a:t>
            </a:r>
          </a:p>
          <a:p>
            <a:pPr defTabSz="685800">
              <a:defRPr/>
            </a:pPr>
            <a:endParaRPr lang="en-GB" sz="1200" dirty="0">
              <a:solidFill>
                <a:srgbClr val="003366"/>
              </a:solidFill>
              <a:latin typeface="Raleway" pitchFamily="2" charset="0"/>
            </a:endParaRPr>
          </a:p>
          <a:p>
            <a:pPr defTabSz="685800">
              <a:defRPr/>
            </a:pPr>
            <a:endParaRPr lang="en-GB" sz="1200" dirty="0">
              <a:solidFill>
                <a:srgbClr val="003366"/>
              </a:solidFill>
              <a:latin typeface="Raleway" pitchFamily="2" charset="0"/>
            </a:endParaRPr>
          </a:p>
        </p:txBody>
      </p:sp>
      <p:pic>
        <p:nvPicPr>
          <p:cNvPr id="4" name="Picture 4" descr="Du học Anh Quốc trường London Metropolitan University">
            <a:extLst>
              <a:ext uri="{FF2B5EF4-FFF2-40B4-BE49-F238E27FC236}">
                <a16:creationId xmlns:a16="http://schemas.microsoft.com/office/drawing/2014/main" id="{13CC404D-0B38-DA1B-5DF5-2DB76B1403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23" b="34253"/>
          <a:stretch/>
        </p:blipFill>
        <p:spPr bwMode="auto">
          <a:xfrm>
            <a:off x="441445" y="4578216"/>
            <a:ext cx="1655684" cy="525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iversity of East London">
            <a:extLst>
              <a:ext uri="{FF2B5EF4-FFF2-40B4-BE49-F238E27FC236}">
                <a16:creationId xmlns:a16="http://schemas.microsoft.com/office/drawing/2014/main" id="{11E4B553-70D6-EC57-B00F-6E6895AEBD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81" t="30157" r="-209" b="33210"/>
          <a:stretch/>
        </p:blipFill>
        <p:spPr bwMode="auto">
          <a:xfrm>
            <a:off x="6346870" y="4485968"/>
            <a:ext cx="2363281" cy="595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Tower Hamlets Together | NHS">
            <a:extLst>
              <a:ext uri="{FF2B5EF4-FFF2-40B4-BE49-F238E27FC236}">
                <a16:creationId xmlns:a16="http://schemas.microsoft.com/office/drawing/2014/main" id="{4C1B0A6E-814F-4570-45F9-BA72ED34C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641" y="4580325"/>
            <a:ext cx="1344347" cy="4064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iversity Pathways | Your Route to University in the UK">
            <a:extLst>
              <a:ext uri="{FF2B5EF4-FFF2-40B4-BE49-F238E27FC236}">
                <a16:creationId xmlns:a16="http://schemas.microsoft.com/office/drawing/2014/main" id="{6976E17B-CCA0-120A-1A32-02E8CC95C1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13" t="27105" r="7471" b="27105"/>
          <a:stretch/>
        </p:blipFill>
        <p:spPr bwMode="auto">
          <a:xfrm>
            <a:off x="2528848" y="4553253"/>
            <a:ext cx="1717584" cy="48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324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7"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pic>
        <p:nvPicPr>
          <p:cNvPr id="3" name="Picture 2" descr="A collage of images of Tower Hamlets branding, people, and places...">
            <a:extLst>
              <a:ext uri="{FF2B5EF4-FFF2-40B4-BE49-F238E27FC236}">
                <a16:creationId xmlns:a16="http://schemas.microsoft.com/office/drawing/2014/main" id="{6E9B7518-4F8F-40D9-AE1B-B7A2BA01CE6D}"/>
              </a:ext>
            </a:extLst>
          </p:cNvPr>
          <p:cNvPicPr>
            <a:picLocks noChangeAspect="1"/>
          </p:cNvPicPr>
          <p:nvPr/>
        </p:nvPicPr>
        <p:blipFill rotWithShape="1">
          <a:blip r:embed="rId2"/>
          <a:srcRect l="7320" r="13369"/>
          <a:stretch/>
        </p:blipFill>
        <p:spPr>
          <a:xfrm>
            <a:off x="2646799" y="1450536"/>
            <a:ext cx="6497202" cy="460800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5542697"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2" name="Title 1">
            <a:extLst>
              <a:ext uri="{FF2B5EF4-FFF2-40B4-BE49-F238E27FC236}">
                <a16:creationId xmlns:a16="http://schemas.microsoft.com/office/drawing/2014/main" id="{B42B246C-9991-46E2-9AB5-0330FFBA699F}"/>
              </a:ext>
            </a:extLst>
          </p:cNvPr>
          <p:cNvSpPr>
            <a:spLocks noGrp="1"/>
          </p:cNvSpPr>
          <p:nvPr>
            <p:ph type="title"/>
          </p:nvPr>
        </p:nvSpPr>
        <p:spPr>
          <a:xfrm>
            <a:off x="321576" y="1450536"/>
            <a:ext cx="3793225" cy="1424934"/>
          </a:xfrm>
        </p:spPr>
        <p:txBody>
          <a:bodyPr>
            <a:normAutofit/>
          </a:bodyPr>
          <a:lstStyle/>
          <a:p>
            <a:r>
              <a:rPr lang="en-US" sz="2800" dirty="0">
                <a:latin typeface="Raleway"/>
                <a:cs typeface="Arial"/>
              </a:rPr>
              <a:t>Long-term benefits</a:t>
            </a:r>
            <a:br>
              <a:rPr lang="en-US" sz="3000" dirty="0">
                <a:latin typeface="Raleway" panose="020B0503030101060003" pitchFamily="34" charset="0"/>
              </a:rPr>
            </a:br>
            <a:endParaRPr lang="en-GB" sz="3000" dirty="0">
              <a:latin typeface="Raleway" panose="020B0503030101060003" pitchFamily="34" charset="0"/>
            </a:endParaRPr>
          </a:p>
        </p:txBody>
      </p:sp>
      <p:sp>
        <p:nvSpPr>
          <p:cNvPr id="6" name="Content Placeholder 5">
            <a:extLst>
              <a:ext uri="{FF2B5EF4-FFF2-40B4-BE49-F238E27FC236}">
                <a16:creationId xmlns:a16="http://schemas.microsoft.com/office/drawing/2014/main" id="{60E782FC-3EB3-4B34-A51F-730562D5E673}"/>
              </a:ext>
            </a:extLst>
          </p:cNvPr>
          <p:cNvSpPr>
            <a:spLocks noGrp="1"/>
          </p:cNvSpPr>
          <p:nvPr>
            <p:ph idx="1"/>
          </p:nvPr>
        </p:nvSpPr>
        <p:spPr>
          <a:xfrm>
            <a:off x="193628" y="2511262"/>
            <a:ext cx="3597536" cy="4243868"/>
          </a:xfrm>
        </p:spPr>
        <p:txBody>
          <a:bodyPr vert="horz" lIns="68580" tIns="34290" rIns="68580" bIns="34290" rtlCol="0">
            <a:normAutofit/>
          </a:bodyPr>
          <a:lstStyle/>
          <a:p>
            <a:r>
              <a:rPr lang="en-GB" sz="1800" b="1" dirty="0">
                <a:latin typeface="Raleway"/>
                <a:cs typeface="Arial"/>
              </a:rPr>
              <a:t>Council</a:t>
            </a:r>
            <a:r>
              <a:rPr lang="en-GB" sz="1800" dirty="0">
                <a:latin typeface="Raleway"/>
                <a:cs typeface="Arial"/>
              </a:rPr>
              <a:t> decisions and programmes will be based on evidence of what is shown to work </a:t>
            </a:r>
          </a:p>
          <a:p>
            <a:r>
              <a:rPr lang="en-GB" sz="1800" b="1" dirty="0">
                <a:latin typeface="Raleway"/>
                <a:cs typeface="Arial"/>
              </a:rPr>
              <a:t>Residents</a:t>
            </a:r>
            <a:r>
              <a:rPr lang="en-GB" sz="1800" dirty="0">
                <a:latin typeface="Raleway"/>
                <a:cs typeface="Arial"/>
              </a:rPr>
              <a:t> will benefit from better services and policies based on what matters to them and robust evidence of what works </a:t>
            </a:r>
            <a:endParaRPr lang="en-GB" sz="1800" b="1" dirty="0">
              <a:latin typeface="Raleway"/>
              <a:cs typeface="Arial"/>
            </a:endParaRPr>
          </a:p>
          <a:p>
            <a:r>
              <a:rPr lang="en-GB" sz="1800" b="1" dirty="0">
                <a:latin typeface="Raleway"/>
                <a:cs typeface="Arial"/>
              </a:rPr>
              <a:t>Researchers </a:t>
            </a:r>
            <a:r>
              <a:rPr lang="en-GB" sz="1800" dirty="0">
                <a:latin typeface="Raleway"/>
                <a:cs typeface="Arial"/>
              </a:rPr>
              <a:t>in universities, voluntary sector and community organisations and the Council will find it easier to carry out and measure impactful research </a:t>
            </a:r>
          </a:p>
          <a:p>
            <a:pPr marL="0" indent="0">
              <a:buNone/>
            </a:pPr>
            <a:endParaRPr lang="en-GB" sz="1350" b="1" dirty="0">
              <a:latin typeface="Raleway"/>
              <a:cs typeface="Arial"/>
            </a:endParaRPr>
          </a:p>
        </p:txBody>
      </p:sp>
      <p:pic>
        <p:nvPicPr>
          <p:cNvPr id="5" name="Picture 2">
            <a:extLst>
              <a:ext uri="{FF2B5EF4-FFF2-40B4-BE49-F238E27FC236}">
                <a16:creationId xmlns:a16="http://schemas.microsoft.com/office/drawing/2014/main" id="{4577CAEA-6334-4ACA-7CD9-9891612F6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36" y="978871"/>
            <a:ext cx="1935956" cy="35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287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1"/>
            <a:ext cx="8382000" cy="3042138"/>
          </a:xfrm>
          <a:solidFill>
            <a:schemeClr val="accent6">
              <a:lumMod val="20000"/>
              <a:lumOff val="80000"/>
            </a:schemeClr>
          </a:solidFill>
        </p:spPr>
        <p:txBody>
          <a:bodyPr>
            <a:normAutofit/>
          </a:bodyPr>
          <a:lstStyle/>
          <a:p>
            <a:pPr marL="0" indent="0" algn="ctr">
              <a:buNone/>
            </a:pPr>
            <a:endParaRPr lang="en-GB" sz="2400" dirty="0"/>
          </a:p>
          <a:p>
            <a:pPr marL="0" indent="0" algn="ctr">
              <a:buNone/>
            </a:pPr>
            <a:r>
              <a:rPr lang="en-GB" sz="2400" b="1" dirty="0"/>
              <a:t>The value of human geography depends on its relevance to and impact on wider society</a:t>
            </a:r>
          </a:p>
          <a:p>
            <a:endParaRPr lang="en-US" sz="2400" dirty="0"/>
          </a:p>
          <a:p>
            <a:r>
              <a:rPr lang="en-US" sz="2400" dirty="0"/>
              <a:t>Arguments for and against, or qualifying, the motion?</a:t>
            </a:r>
          </a:p>
        </p:txBody>
      </p:sp>
    </p:spTree>
    <p:extLst>
      <p:ext uri="{BB962C8B-B14F-4D97-AF65-F5344CB8AC3E}">
        <p14:creationId xmlns:p14="http://schemas.microsoft.com/office/powerpoint/2010/main" val="1075389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05"/>
            <a:ext cx="8229600" cy="1143000"/>
          </a:xfrm>
        </p:spPr>
        <p:txBody>
          <a:bodyPr>
            <a:normAutofit fontScale="90000"/>
          </a:bodyPr>
          <a:lstStyle/>
          <a:p>
            <a:pPr algn="l"/>
            <a:r>
              <a:rPr lang="en-US" sz="2800" dirty="0">
                <a:latin typeface="+mn-lt"/>
              </a:rPr>
              <a:t>IV Concluding thoughts, comments and questions</a:t>
            </a:r>
            <a:br>
              <a:rPr lang="en-US" sz="2800" dirty="0">
                <a:latin typeface="+mn-lt"/>
              </a:rPr>
            </a:br>
            <a:br>
              <a:rPr lang="en-US" sz="2800" dirty="0">
                <a:latin typeface="+mn-lt"/>
              </a:rPr>
            </a:br>
            <a:endParaRPr lang="en-US" sz="3200" dirty="0"/>
          </a:p>
        </p:txBody>
      </p:sp>
      <p:pic>
        <p:nvPicPr>
          <p:cNvPr id="6" name="Content Placeholder 5" descr="Diagram&#10;&#10;Description automatically generated">
            <a:extLst>
              <a:ext uri="{FF2B5EF4-FFF2-40B4-BE49-F238E27FC236}">
                <a16:creationId xmlns:a16="http://schemas.microsoft.com/office/drawing/2014/main" id="{B3391461-2056-C248-8BCA-5E4D4A1C6F02}"/>
              </a:ext>
            </a:extLst>
          </p:cNvPr>
          <p:cNvPicPr>
            <a:picLocks noGrp="1" noChangeAspect="1"/>
          </p:cNvPicPr>
          <p:nvPr>
            <p:ph idx="1"/>
          </p:nvPr>
        </p:nvPicPr>
        <p:blipFill>
          <a:blip r:embed="rId2"/>
          <a:stretch>
            <a:fillRect/>
          </a:stretch>
        </p:blipFill>
        <p:spPr>
          <a:xfrm>
            <a:off x="7824" y="1551187"/>
            <a:ext cx="9487847" cy="4932740"/>
          </a:xfrm>
          <a:solidFill>
            <a:schemeClr val="tx2">
              <a:lumMod val="20000"/>
              <a:lumOff val="80000"/>
            </a:schemeClr>
          </a:solidFill>
        </p:spPr>
      </p:pic>
      <p:sp>
        <p:nvSpPr>
          <p:cNvPr id="4" name="TextBox 3">
            <a:extLst>
              <a:ext uri="{FF2B5EF4-FFF2-40B4-BE49-F238E27FC236}">
                <a16:creationId xmlns:a16="http://schemas.microsoft.com/office/drawing/2014/main" id="{D17F6942-E1B2-2D4E-A544-7C00B34FCD74}"/>
              </a:ext>
            </a:extLst>
          </p:cNvPr>
          <p:cNvSpPr txBox="1"/>
          <p:nvPr/>
        </p:nvSpPr>
        <p:spPr>
          <a:xfrm>
            <a:off x="457199" y="1143753"/>
            <a:ext cx="7404265" cy="646331"/>
          </a:xfrm>
          <a:prstGeom prst="rect">
            <a:avLst/>
          </a:prstGeom>
          <a:noFill/>
        </p:spPr>
        <p:txBody>
          <a:bodyPr wrap="square" rtlCol="0">
            <a:spAutoFit/>
          </a:bodyPr>
          <a:lstStyle/>
          <a:p>
            <a:pPr marL="285750" indent="-285750">
              <a:buFont typeface="Wingdings" pitchFamily="2" charset="2"/>
              <a:buChar char="Ø"/>
            </a:pPr>
            <a:r>
              <a:rPr lang="en-US" i="1" dirty="0"/>
              <a:t>an expansive model of relevance     what might that be?</a:t>
            </a:r>
            <a:br>
              <a:rPr lang="en-US" sz="2000" dirty="0"/>
            </a:br>
            <a:endParaRPr lang="en-US" dirty="0"/>
          </a:p>
        </p:txBody>
      </p:sp>
      <p:sp>
        <p:nvSpPr>
          <p:cNvPr id="7" name="TextBox 6">
            <a:extLst>
              <a:ext uri="{FF2B5EF4-FFF2-40B4-BE49-F238E27FC236}">
                <a16:creationId xmlns:a16="http://schemas.microsoft.com/office/drawing/2014/main" id="{C72713B6-A8FC-CB42-B193-20DE888D5E44}"/>
              </a:ext>
            </a:extLst>
          </p:cNvPr>
          <p:cNvSpPr txBox="1"/>
          <p:nvPr/>
        </p:nvSpPr>
        <p:spPr>
          <a:xfrm>
            <a:off x="7172795" y="6399295"/>
            <a:ext cx="3601191" cy="369332"/>
          </a:xfrm>
          <a:prstGeom prst="rect">
            <a:avLst/>
          </a:prstGeom>
          <a:noFill/>
        </p:spPr>
        <p:txBody>
          <a:bodyPr wrap="square" rtlCol="0">
            <a:spAutoFit/>
          </a:bodyPr>
          <a:lstStyle/>
          <a:p>
            <a:r>
              <a:rPr lang="en-US" dirty="0"/>
              <a:t>Ruth Machen 2019</a:t>
            </a:r>
          </a:p>
        </p:txBody>
      </p:sp>
    </p:spTree>
    <p:extLst>
      <p:ext uri="{BB962C8B-B14F-4D97-AF65-F5344CB8AC3E}">
        <p14:creationId xmlns:p14="http://schemas.microsoft.com/office/powerpoint/2010/main" val="1824179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05"/>
            <a:ext cx="8229600" cy="1143000"/>
          </a:xfrm>
        </p:spPr>
        <p:txBody>
          <a:bodyPr>
            <a:normAutofit fontScale="90000"/>
          </a:bodyPr>
          <a:lstStyle/>
          <a:p>
            <a:pPr algn="l"/>
            <a:r>
              <a:rPr lang="en-US" sz="2800" dirty="0">
                <a:latin typeface="+mn-lt"/>
              </a:rPr>
              <a:t>IV Concluding thoughts, comments and questions…</a:t>
            </a:r>
            <a:br>
              <a:rPr lang="en-US" sz="2800" dirty="0">
                <a:latin typeface="+mn-lt"/>
              </a:rPr>
            </a:br>
            <a:br>
              <a:rPr lang="en-US" sz="2800" dirty="0">
                <a:latin typeface="+mn-lt"/>
              </a:rPr>
            </a:br>
            <a:endParaRPr lang="en-US" sz="3200" dirty="0"/>
          </a:p>
        </p:txBody>
      </p:sp>
      <p:sp>
        <p:nvSpPr>
          <p:cNvPr id="3" name="Content Placeholder 2"/>
          <p:cNvSpPr>
            <a:spLocks noGrp="1"/>
          </p:cNvSpPr>
          <p:nvPr>
            <p:ph idx="1"/>
          </p:nvPr>
        </p:nvSpPr>
        <p:spPr>
          <a:xfrm>
            <a:off x="457200" y="1873332"/>
            <a:ext cx="8229600" cy="4525963"/>
          </a:xfrm>
          <a:solidFill>
            <a:schemeClr val="tx2">
              <a:lumMod val="20000"/>
              <a:lumOff val="80000"/>
            </a:schemeClr>
          </a:solidFill>
        </p:spPr>
        <p:txBody>
          <a:bodyPr>
            <a:normAutofit/>
          </a:bodyPr>
          <a:lstStyle/>
          <a:p>
            <a:pPr marL="0" indent="0">
              <a:lnSpc>
                <a:spcPct val="120000"/>
              </a:lnSpc>
              <a:buNone/>
            </a:pPr>
            <a:r>
              <a:rPr lang="en-US" sz="1800" dirty="0"/>
              <a:t>‘Our conclusion may seem paradoxical: we argue that relevance may best be thought of as an attitude and a set of practices intended to produce research that will be </a:t>
            </a:r>
            <a:r>
              <a:rPr lang="en-US" sz="1800" b="1" dirty="0"/>
              <a:t>useful in some way </a:t>
            </a:r>
            <a:r>
              <a:rPr lang="en-US" sz="1800" dirty="0"/>
              <a:t>– large or small, in public or private venues, or even in changing ways of thinking or conceptualizing issues – that may not be manifest in any particular policy or outcome. From this perspective, relevance is not easily measured, and it may not be directly observable. While this perspective may be at odds with the performance or productivity-based outcomes of research, we argue that our approach recognizes the </a:t>
            </a:r>
            <a:r>
              <a:rPr lang="en-US" sz="1800" b="1" dirty="0"/>
              <a:t>ineluctably political nature of relevance and the diverse goals that we, as a community of scholars, promote</a:t>
            </a:r>
            <a:r>
              <a:rPr lang="en-US" sz="1800" dirty="0"/>
              <a:t>. Our approach also highlights the role of </a:t>
            </a:r>
            <a:r>
              <a:rPr lang="en-US" sz="1800" b="1" dirty="0"/>
              <a:t>academics as educators of students, of policy makers, of the public, but it is a particular view of education that involves listening, critical analysis, and capacity building, as much as recommending particular actions</a:t>
            </a:r>
            <a:r>
              <a:rPr lang="en-US" sz="1800" dirty="0"/>
              <a:t>’ (</a:t>
            </a:r>
            <a:r>
              <a:rPr lang="en-US" sz="1800" dirty="0" err="1"/>
              <a:t>Staeheli</a:t>
            </a:r>
            <a:r>
              <a:rPr lang="en-US" sz="1800" dirty="0"/>
              <a:t> and Mitchell, 2005, 357-8)</a:t>
            </a:r>
          </a:p>
        </p:txBody>
      </p:sp>
      <p:sp>
        <p:nvSpPr>
          <p:cNvPr id="4" name="TextBox 3">
            <a:extLst>
              <a:ext uri="{FF2B5EF4-FFF2-40B4-BE49-F238E27FC236}">
                <a16:creationId xmlns:a16="http://schemas.microsoft.com/office/drawing/2014/main" id="{D17F6942-E1B2-2D4E-A544-7C00B34FCD74}"/>
              </a:ext>
            </a:extLst>
          </p:cNvPr>
          <p:cNvSpPr txBox="1"/>
          <p:nvPr/>
        </p:nvSpPr>
        <p:spPr>
          <a:xfrm>
            <a:off x="457199" y="1143753"/>
            <a:ext cx="7404265" cy="646331"/>
          </a:xfrm>
          <a:prstGeom prst="rect">
            <a:avLst/>
          </a:prstGeom>
          <a:noFill/>
        </p:spPr>
        <p:txBody>
          <a:bodyPr wrap="square" rtlCol="0">
            <a:spAutoFit/>
          </a:bodyPr>
          <a:lstStyle/>
          <a:p>
            <a:pPr marL="285750" indent="-285750">
              <a:buFont typeface="Wingdings" pitchFamily="2" charset="2"/>
              <a:buChar char="Ø"/>
            </a:pPr>
            <a:r>
              <a:rPr lang="en-US" i="1" dirty="0"/>
              <a:t>an expansive model of relevance     what might that be?</a:t>
            </a:r>
            <a:br>
              <a:rPr lang="en-US" sz="2000" dirty="0"/>
            </a:br>
            <a:endParaRPr lang="en-US" dirty="0"/>
          </a:p>
        </p:txBody>
      </p:sp>
    </p:spTree>
    <p:extLst>
      <p:ext uri="{BB962C8B-B14F-4D97-AF65-F5344CB8AC3E}">
        <p14:creationId xmlns:p14="http://schemas.microsoft.com/office/powerpoint/2010/main" val="203900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Key issues for our discussion</a:t>
            </a:r>
            <a:br>
              <a:rPr lang="en-US" sz="3200" dirty="0"/>
            </a:br>
            <a:endParaRPr lang="en-US" sz="3200" dirty="0"/>
          </a:p>
        </p:txBody>
      </p:sp>
      <p:sp>
        <p:nvSpPr>
          <p:cNvPr id="3" name="Content Placeholder 2"/>
          <p:cNvSpPr>
            <a:spLocks noGrp="1"/>
          </p:cNvSpPr>
          <p:nvPr>
            <p:ph idx="1"/>
          </p:nvPr>
        </p:nvSpPr>
        <p:spPr>
          <a:xfrm>
            <a:off x="305038" y="886467"/>
            <a:ext cx="8533924" cy="5696895"/>
          </a:xfrm>
          <a:solidFill>
            <a:schemeClr val="accent1">
              <a:lumMod val="20000"/>
              <a:lumOff val="80000"/>
            </a:schemeClr>
          </a:solidFill>
        </p:spPr>
        <p:txBody>
          <a:bodyPr>
            <a:noAutofit/>
          </a:bodyPr>
          <a:lstStyle/>
          <a:p>
            <a:pPr marL="228600" indent="-228600" algn="l">
              <a:buAutoNum type="arabicParenR"/>
            </a:pPr>
            <a:r>
              <a:rPr lang="en-GB" sz="2000" b="0" i="0" dirty="0">
                <a:solidFill>
                  <a:srgbClr val="1D2125"/>
                </a:solidFill>
                <a:effectLst/>
                <a:latin typeface="Source Sans Pro" panose="020B0503030403020204" pitchFamily="34" charset="0"/>
              </a:rPr>
              <a:t>What criticisms are raised about the emphasis on impact in government higher education policy? Why are many academics critical of the focus on the economic and social usefulness of research? What  accounts of the value of academic knowledge are articulated in these criticisms?</a:t>
            </a:r>
          </a:p>
          <a:p>
            <a:pPr marL="228600" indent="-228600" algn="l">
              <a:buAutoNum type="arabicParenR"/>
            </a:pPr>
            <a:endParaRPr lang="en-GB" sz="2000" b="0" i="0" dirty="0">
              <a:solidFill>
                <a:srgbClr val="1D2125"/>
              </a:solidFill>
              <a:effectLst/>
              <a:latin typeface="Source Sans Pro" panose="020B0503030403020204" pitchFamily="34" charset="0"/>
            </a:endParaRPr>
          </a:p>
          <a:p>
            <a:pPr marL="182563" indent="-182563" algn="l">
              <a:buNone/>
            </a:pPr>
            <a:r>
              <a:rPr lang="en-GB" sz="2000" b="0" i="0" dirty="0">
                <a:solidFill>
                  <a:srgbClr val="1D2125"/>
                </a:solidFill>
                <a:effectLst/>
                <a:latin typeface="Source Sans Pro" panose="020B0503030403020204" pitchFamily="34" charset="0"/>
              </a:rPr>
              <a:t>2) What is the value and what are the tensions in efforts to rework the meaning of impact through the practice and perspectives of participatory geographies?</a:t>
            </a:r>
          </a:p>
          <a:p>
            <a:pPr marL="182563" indent="-182563" algn="l">
              <a:buNone/>
            </a:pPr>
            <a:endParaRPr lang="en-GB" sz="2000" b="0" i="0" dirty="0">
              <a:solidFill>
                <a:srgbClr val="1D2125"/>
              </a:solidFill>
              <a:effectLst/>
              <a:latin typeface="Source Sans Pro" panose="020B0503030403020204" pitchFamily="34" charset="0"/>
            </a:endParaRPr>
          </a:p>
          <a:p>
            <a:pPr marL="182563" indent="-182563" algn="l">
              <a:buNone/>
            </a:pPr>
            <a:r>
              <a:rPr lang="en-GB" sz="2000" b="0" i="0" dirty="0">
                <a:solidFill>
                  <a:srgbClr val="1D2125"/>
                </a:solidFill>
                <a:effectLst/>
                <a:latin typeface="Source Sans Pro" panose="020B0503030403020204" pitchFamily="34" charset="0"/>
              </a:rPr>
              <a:t>3) What can be the effects of research policy on impact developed in one context on the conduct and potential outcomes of research in another place? How can we think about the geography of impact policy? (this question particularly relates to the paper by Williams 2012)</a:t>
            </a:r>
          </a:p>
          <a:p>
            <a:pPr marL="182563" indent="-182563" algn="l">
              <a:buNone/>
            </a:pPr>
            <a:endParaRPr lang="en-GB" sz="2000" dirty="0">
              <a:solidFill>
                <a:srgbClr val="1D2125"/>
              </a:solidFill>
              <a:latin typeface="Source Sans Pro" panose="020B0503030403020204" pitchFamily="34" charset="0"/>
            </a:endParaRPr>
          </a:p>
          <a:p>
            <a:pPr marL="0" indent="0" algn="l">
              <a:buNone/>
            </a:pPr>
            <a:r>
              <a:rPr lang="en-GB" sz="2000" b="0" i="0" dirty="0">
                <a:solidFill>
                  <a:srgbClr val="1D2125"/>
                </a:solidFill>
                <a:effectLst/>
                <a:latin typeface="Source Sans Pro" panose="020B0503030403020204" pitchFamily="34" charset="0"/>
              </a:rPr>
              <a:t>4) How does research impact connect with and/or differ from the wider impact of universities, including through their civic work? </a:t>
            </a:r>
          </a:p>
          <a:p>
            <a:pPr marL="0" indent="0" algn="l">
              <a:buNone/>
            </a:pPr>
            <a:endParaRPr lang="en-GB" sz="2000" b="0" i="0" dirty="0">
              <a:solidFill>
                <a:srgbClr val="1D2125"/>
              </a:solidFill>
              <a:effectLst/>
              <a:latin typeface="Source Sans Pro" panose="020B0503030403020204" pitchFamily="34" charset="0"/>
            </a:endParaRPr>
          </a:p>
          <a:p>
            <a:pPr marL="0" indent="0" algn="l">
              <a:buNone/>
            </a:pPr>
            <a:endParaRPr lang="en-GB" sz="2000" dirty="0">
              <a:solidFill>
                <a:srgbClr val="1D2125"/>
              </a:solidFill>
              <a:latin typeface="Source Sans Pro" panose="020B0503030403020204" pitchFamily="34" charset="0"/>
            </a:endParaRPr>
          </a:p>
          <a:p>
            <a:pPr marL="0" indent="0" algn="l">
              <a:buNone/>
            </a:pPr>
            <a:endParaRPr lang="en-GB" sz="2000" b="0" i="0" dirty="0">
              <a:solidFill>
                <a:srgbClr val="1D2125"/>
              </a:solidFill>
              <a:effectLst/>
              <a:latin typeface="Source Sans Pro" panose="020B0503030403020204" pitchFamily="34" charset="0"/>
            </a:endParaRPr>
          </a:p>
          <a:p>
            <a:pPr marL="457200" lvl="0" indent="-457200">
              <a:buFont typeface="+mj-lt"/>
              <a:buAutoNum type="arabicPeriod"/>
            </a:pPr>
            <a:endParaRPr lang="en-US" sz="2000" dirty="0"/>
          </a:p>
        </p:txBody>
      </p:sp>
    </p:spTree>
    <p:extLst>
      <p:ext uri="{BB962C8B-B14F-4D97-AF65-F5344CB8AC3E}">
        <p14:creationId xmlns:p14="http://schemas.microsoft.com/office/powerpoint/2010/main" val="2478125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90" y="1091284"/>
            <a:ext cx="8229600" cy="1143000"/>
          </a:xfrm>
        </p:spPr>
        <p:txBody>
          <a:bodyPr>
            <a:normAutofit/>
          </a:bodyPr>
          <a:lstStyle/>
          <a:p>
            <a:pPr algn="l"/>
            <a:r>
              <a:rPr lang="en-US" sz="2000" dirty="0"/>
              <a:t>1. Debates about relevance in human geography</a:t>
            </a:r>
            <a:br>
              <a:rPr lang="en-US" dirty="0"/>
            </a:br>
            <a:endParaRPr lang="en-US" dirty="0"/>
          </a:p>
        </p:txBody>
      </p:sp>
      <p:sp>
        <p:nvSpPr>
          <p:cNvPr id="3" name="Content Placeholder 2"/>
          <p:cNvSpPr>
            <a:spLocks noGrp="1"/>
          </p:cNvSpPr>
          <p:nvPr>
            <p:ph idx="1"/>
          </p:nvPr>
        </p:nvSpPr>
        <p:spPr>
          <a:xfrm>
            <a:off x="267190" y="1753636"/>
            <a:ext cx="5717974" cy="4860919"/>
          </a:xfrm>
          <a:solidFill>
            <a:schemeClr val="bg1">
              <a:lumMod val="95000"/>
            </a:schemeClr>
          </a:solidFill>
        </p:spPr>
        <p:txBody>
          <a:bodyPr>
            <a:noAutofit/>
          </a:bodyPr>
          <a:lstStyle/>
          <a:p>
            <a:pPr marL="0" indent="0">
              <a:spcBef>
                <a:spcPct val="50000"/>
              </a:spcBef>
              <a:buNone/>
              <a:defRPr/>
            </a:pPr>
            <a:r>
              <a:rPr lang="en-US" sz="1800" b="1" dirty="0">
                <a:cs typeface="Cambria"/>
              </a:rPr>
              <a:t>1960s and into the 1970s </a:t>
            </a:r>
            <a:r>
              <a:rPr lang="en-US" sz="1800" dirty="0">
                <a:cs typeface="Cambria"/>
              </a:rPr>
              <a:t>- reactions to spatial science tradition</a:t>
            </a:r>
          </a:p>
          <a:p>
            <a:pPr>
              <a:spcBef>
                <a:spcPct val="50000"/>
              </a:spcBef>
              <a:defRPr/>
            </a:pPr>
            <a:r>
              <a:rPr lang="en-US" sz="1800" dirty="0">
                <a:cs typeface="Cambria"/>
              </a:rPr>
              <a:t>Concern about </a:t>
            </a:r>
            <a:r>
              <a:rPr lang="ja-JP" altLang="en-US" sz="1800" dirty="0">
                <a:cs typeface="Cambria"/>
              </a:rPr>
              <a:t>‘</a:t>
            </a:r>
            <a:r>
              <a:rPr lang="en-US" sz="1800" dirty="0">
                <a:cs typeface="Cambria"/>
              </a:rPr>
              <a:t>relevance</a:t>
            </a:r>
            <a:r>
              <a:rPr lang="ja-JP" altLang="en-US" sz="1800" dirty="0">
                <a:cs typeface="Cambria"/>
              </a:rPr>
              <a:t>’</a:t>
            </a:r>
            <a:r>
              <a:rPr lang="en-US" sz="1800" dirty="0">
                <a:cs typeface="Cambria"/>
              </a:rPr>
              <a:t> linked to wider context of political activism and radicalism</a:t>
            </a:r>
          </a:p>
          <a:p>
            <a:pPr>
              <a:spcBef>
                <a:spcPct val="50000"/>
              </a:spcBef>
              <a:defRPr/>
            </a:pPr>
            <a:r>
              <a:rPr lang="en-US" sz="1800" dirty="0">
                <a:cs typeface="Cambria"/>
              </a:rPr>
              <a:t>Development of  activist and applied (policy) geography </a:t>
            </a:r>
          </a:p>
          <a:p>
            <a:pPr>
              <a:spcBef>
                <a:spcPct val="50000"/>
              </a:spcBef>
              <a:defRPr/>
            </a:pPr>
            <a:r>
              <a:rPr lang="en-US" sz="1800" dirty="0">
                <a:cs typeface="Cambria"/>
              </a:rPr>
              <a:t>Intense debates about the relationship between geography and society, or more specifically geography, politics, capitalism and the state</a:t>
            </a:r>
          </a:p>
          <a:p>
            <a:pPr>
              <a:spcBef>
                <a:spcPct val="50000"/>
              </a:spcBef>
              <a:defRPr/>
            </a:pPr>
            <a:endParaRPr lang="en-US" sz="1800" dirty="0">
              <a:cs typeface="Cambria"/>
            </a:endParaRPr>
          </a:p>
          <a:p>
            <a:pPr marL="0" indent="0">
              <a:spcBef>
                <a:spcPct val="50000"/>
              </a:spcBef>
              <a:buNone/>
              <a:defRPr/>
            </a:pPr>
            <a:r>
              <a:rPr lang="en-US" sz="1800" dirty="0">
                <a:cs typeface="Cambria"/>
              </a:rPr>
              <a:t>Return of relevance debate in </a:t>
            </a:r>
            <a:r>
              <a:rPr lang="en-US" sz="1800" b="1" dirty="0">
                <a:cs typeface="Cambria"/>
              </a:rPr>
              <a:t>late 1990s and into early-mid 2000s</a:t>
            </a:r>
          </a:p>
          <a:p>
            <a:pPr>
              <a:spcBef>
                <a:spcPct val="50000"/>
              </a:spcBef>
              <a:defRPr/>
            </a:pPr>
            <a:r>
              <a:rPr lang="en-US" sz="1800" dirty="0">
                <a:cs typeface="Cambria"/>
              </a:rPr>
              <a:t>Sense of geography being overlooked despite government emphasis on </a:t>
            </a:r>
            <a:r>
              <a:rPr lang="ja-JP" altLang="en-US" sz="1800" dirty="0">
                <a:cs typeface="Cambria"/>
              </a:rPr>
              <a:t>‘</a:t>
            </a:r>
            <a:r>
              <a:rPr lang="en-US" sz="1800" dirty="0">
                <a:cs typeface="Cambria"/>
              </a:rPr>
              <a:t>evidence-based policy</a:t>
            </a:r>
            <a:r>
              <a:rPr lang="ja-JP" altLang="en-US" sz="1800">
                <a:cs typeface="Cambria"/>
              </a:rPr>
              <a:t>’</a:t>
            </a:r>
            <a:endParaRPr lang="en-US" sz="1800" dirty="0">
              <a:cs typeface="Cambria"/>
            </a:endParaRPr>
          </a:p>
        </p:txBody>
      </p:sp>
      <p:pic>
        <p:nvPicPr>
          <p:cNvPr id="5" name="Picture 4" descr="Text&#10;&#10;Description automatically generated">
            <a:extLst>
              <a:ext uri="{FF2B5EF4-FFF2-40B4-BE49-F238E27FC236}">
                <a16:creationId xmlns:a16="http://schemas.microsoft.com/office/drawing/2014/main" id="{D8E5EE8F-538F-E948-981F-D5C7E88603DE}"/>
              </a:ext>
            </a:extLst>
          </p:cNvPr>
          <p:cNvPicPr>
            <a:picLocks noChangeAspect="1"/>
          </p:cNvPicPr>
          <p:nvPr/>
        </p:nvPicPr>
        <p:blipFill>
          <a:blip r:embed="rId2"/>
          <a:stretch>
            <a:fillRect/>
          </a:stretch>
        </p:blipFill>
        <p:spPr>
          <a:xfrm>
            <a:off x="6285900" y="1753637"/>
            <a:ext cx="2685911" cy="3661511"/>
          </a:xfrm>
          <a:prstGeom prst="rect">
            <a:avLst/>
          </a:prstGeom>
        </p:spPr>
      </p:pic>
      <p:sp>
        <p:nvSpPr>
          <p:cNvPr id="6" name="TextBox 5">
            <a:extLst>
              <a:ext uri="{FF2B5EF4-FFF2-40B4-BE49-F238E27FC236}">
                <a16:creationId xmlns:a16="http://schemas.microsoft.com/office/drawing/2014/main" id="{84E82942-05B8-6B4E-B84A-541D8A18C482}"/>
              </a:ext>
            </a:extLst>
          </p:cNvPr>
          <p:cNvSpPr txBox="1"/>
          <p:nvPr/>
        </p:nvSpPr>
        <p:spPr>
          <a:xfrm>
            <a:off x="445477" y="422031"/>
            <a:ext cx="7913077" cy="461665"/>
          </a:xfrm>
          <a:prstGeom prst="rect">
            <a:avLst/>
          </a:prstGeom>
          <a:noFill/>
        </p:spPr>
        <p:txBody>
          <a:bodyPr wrap="square" rtlCol="0">
            <a:spAutoFit/>
          </a:bodyPr>
          <a:lstStyle/>
          <a:p>
            <a:r>
              <a:rPr lang="en-US" sz="2400" dirty="0"/>
              <a:t>II Human Geography:  ‘relevance’ and ‘impact’</a:t>
            </a:r>
          </a:p>
        </p:txBody>
      </p:sp>
    </p:spTree>
    <p:extLst>
      <p:ext uri="{BB962C8B-B14F-4D97-AF65-F5344CB8AC3E}">
        <p14:creationId xmlns:p14="http://schemas.microsoft.com/office/powerpoint/2010/main" val="4176978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47" y="376594"/>
            <a:ext cx="8229600" cy="1143000"/>
          </a:xfrm>
        </p:spPr>
        <p:txBody>
          <a:bodyPr>
            <a:normAutofit/>
          </a:bodyPr>
          <a:lstStyle/>
          <a:p>
            <a:r>
              <a:rPr lang="en-US" sz="3600" dirty="0"/>
              <a:t>What do </a:t>
            </a:r>
            <a:r>
              <a:rPr lang="en-US" sz="3600" i="1" dirty="0">
                <a:solidFill>
                  <a:schemeClr val="accent2"/>
                </a:solidFill>
              </a:rPr>
              <a:t>we</a:t>
            </a:r>
            <a:r>
              <a:rPr lang="en-US" sz="3600" dirty="0"/>
              <a:t> think of as relevance?</a:t>
            </a:r>
          </a:p>
        </p:txBody>
      </p:sp>
      <p:sp>
        <p:nvSpPr>
          <p:cNvPr id="3" name="Content Placeholder 2"/>
          <p:cNvSpPr>
            <a:spLocks noGrp="1"/>
          </p:cNvSpPr>
          <p:nvPr>
            <p:ph idx="1"/>
          </p:nvPr>
        </p:nvSpPr>
        <p:spPr>
          <a:xfrm>
            <a:off x="457200" y="1613379"/>
            <a:ext cx="8229600" cy="4525963"/>
          </a:xfrm>
        </p:spPr>
        <p:txBody>
          <a:bodyPr>
            <a:normAutofit/>
          </a:bodyPr>
          <a:lstStyle/>
          <a:p>
            <a:pPr marL="0" indent="0" algn="ctr">
              <a:buNone/>
            </a:pPr>
            <a:r>
              <a:rPr lang="en-US" sz="2000" dirty="0"/>
              <a:t>What criteria do we find ourselves using when judging the relevance of academic  research?</a:t>
            </a:r>
          </a:p>
          <a:p>
            <a:pPr marL="0" indent="0" algn="ctr">
              <a:buNone/>
            </a:pPr>
            <a:endParaRPr lang="en-US" sz="2000" dirty="0"/>
          </a:p>
          <a:p>
            <a:pPr marL="0" indent="0" algn="ctr">
              <a:buNone/>
            </a:pPr>
            <a:r>
              <a:rPr lang="en-US" sz="2000" dirty="0"/>
              <a:t>e.g. direct applicability (‘applied research’), </a:t>
            </a:r>
          </a:p>
          <a:p>
            <a:pPr marL="0" indent="0" algn="ctr">
              <a:buNone/>
            </a:pPr>
            <a:r>
              <a:rPr lang="en-US" sz="2000" dirty="0"/>
              <a:t>contemporary focus, </a:t>
            </a:r>
          </a:p>
          <a:p>
            <a:pPr marL="0" indent="0" algn="ctr">
              <a:buNone/>
            </a:pPr>
            <a:r>
              <a:rPr lang="en-US" sz="2000" dirty="0"/>
              <a:t>scale of the issue, </a:t>
            </a:r>
          </a:p>
          <a:p>
            <a:pPr marL="0" indent="0" algn="ctr">
              <a:buNone/>
            </a:pPr>
            <a:r>
              <a:rPr lang="en-US" sz="2000" dirty="0"/>
              <a:t>significance of the issue?</a:t>
            </a:r>
          </a:p>
          <a:p>
            <a:pPr marL="0" indent="0" algn="ctr">
              <a:buNone/>
            </a:pPr>
            <a:endParaRPr lang="en-US" sz="2000" dirty="0"/>
          </a:p>
          <a:p>
            <a:pPr marL="0" indent="0" algn="ctr">
              <a:buNone/>
            </a:pPr>
            <a:r>
              <a:rPr lang="en-US" sz="2000" dirty="0"/>
              <a:t>What might be the problem with these criteria?</a:t>
            </a:r>
          </a:p>
        </p:txBody>
      </p:sp>
      <p:sp>
        <p:nvSpPr>
          <p:cNvPr id="4" name="TextBox 3">
            <a:extLst>
              <a:ext uri="{FF2B5EF4-FFF2-40B4-BE49-F238E27FC236}">
                <a16:creationId xmlns:a16="http://schemas.microsoft.com/office/drawing/2014/main" id="{EED82EAA-E250-A3E1-2DEF-B9115EFF7485}"/>
              </a:ext>
            </a:extLst>
          </p:cNvPr>
          <p:cNvSpPr txBox="1"/>
          <p:nvPr/>
        </p:nvSpPr>
        <p:spPr>
          <a:xfrm>
            <a:off x="1223158" y="5244620"/>
            <a:ext cx="6930664" cy="523220"/>
          </a:xfrm>
          <a:prstGeom prst="rect">
            <a:avLst/>
          </a:prstGeom>
          <a:solidFill>
            <a:schemeClr val="accent2">
              <a:lumMod val="20000"/>
              <a:lumOff val="80000"/>
            </a:schemeClr>
          </a:solidFill>
        </p:spPr>
        <p:txBody>
          <a:bodyPr wrap="square" rtlCol="0">
            <a:spAutoFit/>
          </a:bodyPr>
          <a:lstStyle/>
          <a:p>
            <a:pPr algn="ctr"/>
            <a:r>
              <a:rPr lang="en-US" sz="2800" dirty="0"/>
              <a:t>Group exercise: evaluating relevance</a:t>
            </a:r>
          </a:p>
        </p:txBody>
      </p:sp>
    </p:spTree>
    <p:extLst>
      <p:ext uri="{BB962C8B-B14F-4D97-AF65-F5344CB8AC3E}">
        <p14:creationId xmlns:p14="http://schemas.microsoft.com/office/powerpoint/2010/main" val="3790295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politics of relevance</a:t>
            </a:r>
          </a:p>
        </p:txBody>
      </p:sp>
      <p:sp>
        <p:nvSpPr>
          <p:cNvPr id="3" name="Content Placeholder 2"/>
          <p:cNvSpPr>
            <a:spLocks noGrp="1"/>
          </p:cNvSpPr>
          <p:nvPr>
            <p:ph idx="1"/>
          </p:nvPr>
        </p:nvSpPr>
        <p:spPr>
          <a:xfrm>
            <a:off x="457200" y="1600200"/>
            <a:ext cx="8229600" cy="4895603"/>
          </a:xfrm>
          <a:solidFill>
            <a:schemeClr val="accent1">
              <a:lumMod val="20000"/>
              <a:lumOff val="80000"/>
            </a:schemeClr>
          </a:solidFill>
        </p:spPr>
        <p:txBody>
          <a:bodyPr>
            <a:noAutofit/>
          </a:bodyPr>
          <a:lstStyle/>
          <a:p>
            <a:pPr marL="0" indent="0">
              <a:lnSpc>
                <a:spcPct val="120000"/>
              </a:lnSpc>
              <a:buNone/>
            </a:pPr>
            <a:r>
              <a:rPr lang="en-US" sz="2000" dirty="0"/>
              <a:t>‘What makes research relevant? How do we know relevant research when we see it? While these are empirical and practical questions, they are also clearly – and perhaps primarily – </a:t>
            </a:r>
            <a:r>
              <a:rPr lang="en-US" sz="2000" i="1" dirty="0"/>
              <a:t>political </a:t>
            </a:r>
            <a:r>
              <a:rPr lang="en-US" sz="2000" dirty="0"/>
              <a:t>questions. The issue of what makes research relevant cannot be easily separated from the question of for whom it is (or meant to be) relevant, and the issues of relevance cannot be separated from the person making the evaluation. […] later users of research – other scholars, students, lay people, politicians and bureaucrats, and workers in near and distant fields – decide what is and is not valuable to their own projects, needs, and questions. And what is available to be used is a function, inter alia, of structures and institutions in the academy, in publishing and the media, and in funding organizations. The determination of relevance, in other words, is a social as well as political process’ (</a:t>
            </a:r>
            <a:r>
              <a:rPr lang="en-US" sz="2000" dirty="0" err="1"/>
              <a:t>Staeheli</a:t>
            </a:r>
            <a:r>
              <a:rPr lang="en-US" sz="2000" dirty="0"/>
              <a:t> and Mitchell, 2005, 357).</a:t>
            </a:r>
          </a:p>
        </p:txBody>
      </p:sp>
    </p:spTree>
    <p:extLst>
      <p:ext uri="{BB962C8B-B14F-4D97-AF65-F5344CB8AC3E}">
        <p14:creationId xmlns:p14="http://schemas.microsoft.com/office/powerpoint/2010/main" val="2654924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80" y="946899"/>
            <a:ext cx="8229600" cy="1143000"/>
          </a:xfrm>
        </p:spPr>
        <p:txBody>
          <a:bodyPr>
            <a:noAutofit/>
          </a:bodyPr>
          <a:lstStyle/>
          <a:p>
            <a:pPr algn="l"/>
            <a:br>
              <a:rPr lang="en-US" sz="2000" dirty="0"/>
            </a:br>
            <a:endParaRPr lang="en-US" sz="2000" dirty="0"/>
          </a:p>
        </p:txBody>
      </p:sp>
      <p:sp>
        <p:nvSpPr>
          <p:cNvPr id="3" name="Content Placeholder 2"/>
          <p:cNvSpPr>
            <a:spLocks noGrp="1"/>
          </p:cNvSpPr>
          <p:nvPr>
            <p:ph idx="1"/>
          </p:nvPr>
        </p:nvSpPr>
        <p:spPr>
          <a:xfrm>
            <a:off x="457200" y="1042970"/>
            <a:ext cx="4530436" cy="4525963"/>
          </a:xfrm>
        </p:spPr>
        <p:txBody>
          <a:bodyPr>
            <a:normAutofit lnSpcReduction="10000"/>
          </a:bodyPr>
          <a:lstStyle/>
          <a:p>
            <a:pPr marL="0" indent="0">
              <a:buNone/>
            </a:pPr>
            <a:endParaRPr lang="en-US" sz="2400" dirty="0"/>
          </a:p>
          <a:p>
            <a:pPr marL="0" indent="0">
              <a:buNone/>
            </a:pPr>
            <a:endParaRPr lang="en-US" sz="2000" dirty="0"/>
          </a:p>
          <a:p>
            <a:r>
              <a:rPr lang="en-US" sz="2000" dirty="0"/>
              <a:t>Relevance cannot be simply judged in terms of one methodological or theoretical approach over another </a:t>
            </a:r>
          </a:p>
          <a:p>
            <a:endParaRPr lang="en-US" sz="2000" dirty="0"/>
          </a:p>
          <a:p>
            <a:r>
              <a:rPr lang="en-US" sz="2000" dirty="0"/>
              <a:t>What counts as relevant research? Audiences and beneficiaries – who are they? Are some more important than others? </a:t>
            </a:r>
          </a:p>
          <a:p>
            <a:endParaRPr lang="en-US" sz="2000" dirty="0"/>
          </a:p>
          <a:p>
            <a:r>
              <a:rPr lang="en-US" sz="2000" dirty="0"/>
              <a:t>What are the roles of partnerships and collaborations in shaping research relevance? </a:t>
            </a:r>
          </a:p>
          <a:p>
            <a:pPr marL="0" indent="0">
              <a:buNone/>
            </a:pPr>
            <a:endParaRPr lang="en-US" sz="2000" dirty="0"/>
          </a:p>
          <a:p>
            <a:pPr marL="0" indent="0">
              <a:buNone/>
            </a:pPr>
            <a:endParaRPr lang="en-US" sz="2000" dirty="0"/>
          </a:p>
        </p:txBody>
      </p:sp>
      <p:sp>
        <p:nvSpPr>
          <p:cNvPr id="4" name="TextBox 3">
            <a:extLst>
              <a:ext uri="{FF2B5EF4-FFF2-40B4-BE49-F238E27FC236}">
                <a16:creationId xmlns:a16="http://schemas.microsoft.com/office/drawing/2014/main" id="{F0168093-6FB3-7F45-8A5E-4F06466B3B75}"/>
              </a:ext>
            </a:extLst>
          </p:cNvPr>
          <p:cNvSpPr txBox="1"/>
          <p:nvPr/>
        </p:nvSpPr>
        <p:spPr>
          <a:xfrm>
            <a:off x="5379522" y="1459291"/>
            <a:ext cx="3139198" cy="3970318"/>
          </a:xfrm>
          <a:prstGeom prst="rect">
            <a:avLst/>
          </a:prstGeom>
          <a:solidFill>
            <a:schemeClr val="accent1">
              <a:lumMod val="20000"/>
              <a:lumOff val="80000"/>
            </a:schemeClr>
          </a:solidFill>
        </p:spPr>
        <p:txBody>
          <a:bodyPr wrap="square" rtlCol="0">
            <a:spAutoFit/>
          </a:bodyPr>
          <a:lstStyle/>
          <a:p>
            <a:endParaRPr lang="en-US" dirty="0"/>
          </a:p>
          <a:p>
            <a:r>
              <a:rPr lang="en-US" dirty="0"/>
              <a:t>‘Any consideration of the sociology and politics of relevance, therefore, requires consideration of </a:t>
            </a:r>
            <a:r>
              <a:rPr lang="en-US" i="1" dirty="0"/>
              <a:t>why</a:t>
            </a:r>
            <a:r>
              <a:rPr lang="en-US" dirty="0"/>
              <a:t> research should be relevant</a:t>
            </a:r>
            <a:r>
              <a:rPr lang="en-US" i="1" dirty="0"/>
              <a:t>, how </a:t>
            </a:r>
            <a:r>
              <a:rPr lang="en-US" dirty="0"/>
              <a:t>research becomes relevant, the </a:t>
            </a:r>
            <a:r>
              <a:rPr lang="en-US" i="1" dirty="0"/>
              <a:t>goals</a:t>
            </a:r>
            <a:r>
              <a:rPr lang="en-US" dirty="0"/>
              <a:t> of research including political goals), and the </a:t>
            </a:r>
            <a:r>
              <a:rPr lang="en-US" i="1" dirty="0"/>
              <a:t>intended audiences and beneficiaries </a:t>
            </a:r>
            <a:r>
              <a:rPr lang="en-US" dirty="0"/>
              <a:t>of research’ (</a:t>
            </a:r>
            <a:r>
              <a:rPr lang="en-US" dirty="0" err="1"/>
              <a:t>Staeheli</a:t>
            </a:r>
            <a:r>
              <a:rPr lang="en-US" dirty="0"/>
              <a:t> and Mitchell, 2005, 357)</a:t>
            </a:r>
          </a:p>
          <a:p>
            <a:endParaRPr lang="en-US" dirty="0"/>
          </a:p>
        </p:txBody>
      </p:sp>
    </p:spTree>
    <p:extLst>
      <p:ext uri="{BB962C8B-B14F-4D97-AF65-F5344CB8AC3E}">
        <p14:creationId xmlns:p14="http://schemas.microsoft.com/office/powerpoint/2010/main" val="3479207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1958"/>
            <a:ext cx="8229600" cy="235680"/>
          </a:xfrm>
        </p:spPr>
        <p:txBody>
          <a:bodyPr>
            <a:noAutofit/>
          </a:bodyPr>
          <a:lstStyle/>
          <a:p>
            <a:pPr algn="l"/>
            <a:r>
              <a:rPr lang="en-US" sz="2400" dirty="0"/>
              <a:t>2. The context of the recent ‘impact’ agenda and debate</a:t>
            </a:r>
            <a:br>
              <a:rPr lang="en-US" sz="3200" dirty="0"/>
            </a:br>
            <a:endParaRPr lang="en-US" sz="3200" dirty="0"/>
          </a:p>
        </p:txBody>
      </p:sp>
      <p:sp>
        <p:nvSpPr>
          <p:cNvPr id="3" name="Content Placeholder 2"/>
          <p:cNvSpPr>
            <a:spLocks noGrp="1"/>
          </p:cNvSpPr>
          <p:nvPr>
            <p:ph idx="1"/>
          </p:nvPr>
        </p:nvSpPr>
        <p:spPr>
          <a:xfrm>
            <a:off x="546265" y="3191732"/>
            <a:ext cx="2493818" cy="4525963"/>
          </a:xfrm>
        </p:spPr>
        <p:txBody>
          <a:bodyPr>
            <a:normAutofit/>
          </a:bodyPr>
          <a:lstStyle/>
          <a:p>
            <a:endParaRPr lang="en-US" sz="2000" dirty="0">
              <a:cs typeface="Cambria" charset="0"/>
            </a:endParaRPr>
          </a:p>
          <a:p>
            <a:r>
              <a:rPr lang="en-US" sz="2000" dirty="0">
                <a:cs typeface="Cambria" charset="0"/>
              </a:rPr>
              <a:t>The focus of recent and ongoing debate: e.g.  http://</a:t>
            </a:r>
            <a:r>
              <a:rPr lang="en-US" sz="2000" dirty="0" err="1">
                <a:cs typeface="Cambria" charset="0"/>
              </a:rPr>
              <a:t>www.acme-journal.org</a:t>
            </a:r>
            <a:r>
              <a:rPr lang="en-US" sz="2000" dirty="0">
                <a:cs typeface="Cambria" charset="0"/>
              </a:rPr>
              <a:t>/volume13-1.html </a:t>
            </a:r>
          </a:p>
          <a:p>
            <a:endParaRPr lang="en-US" sz="2000" dirty="0">
              <a:latin typeface="Cambria" charset="0"/>
              <a:cs typeface="Cambria" charset="0"/>
            </a:endParaRPr>
          </a:p>
          <a:p>
            <a:endParaRPr lang="en-US" dirty="0"/>
          </a:p>
        </p:txBody>
      </p:sp>
      <p:pic>
        <p:nvPicPr>
          <p:cNvPr id="5" name="Picture 2" descr="Picture 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007" y="3191732"/>
            <a:ext cx="5651993" cy="3164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3793BF26-2F36-E54C-A673-5E5CAE0DD3DA}"/>
              </a:ext>
            </a:extLst>
          </p:cNvPr>
          <p:cNvSpPr txBox="1"/>
          <p:nvPr/>
        </p:nvSpPr>
        <p:spPr>
          <a:xfrm>
            <a:off x="546265" y="1591294"/>
            <a:ext cx="7647709"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mbria" charset="0"/>
              </a:rPr>
              <a:t>Questions of relevance, usefulness and impact are not new but have been foregrounded by new approaches in the UK to assessing the quality of academic work and funding academic research (Research Council funding and REF 2021 assessment)</a:t>
            </a:r>
          </a:p>
          <a:p>
            <a:endParaRPr lang="en-US" dirty="0"/>
          </a:p>
        </p:txBody>
      </p:sp>
    </p:spTree>
    <p:extLst>
      <p:ext uri="{BB962C8B-B14F-4D97-AF65-F5344CB8AC3E}">
        <p14:creationId xmlns:p14="http://schemas.microsoft.com/office/powerpoint/2010/main" val="310569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
      <a:dk1>
        <a:srgbClr val="0033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1234</TotalTime>
  <Words>2453</Words>
  <Application>Microsoft Office PowerPoint</Application>
  <PresentationFormat>On-screen Show (4:3)</PresentationFormat>
  <Paragraphs>210</Paragraphs>
  <Slides>34</Slides>
  <Notes>7</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34</vt:i4>
      </vt:variant>
    </vt:vector>
  </HeadingPairs>
  <TitlesOfParts>
    <vt:vector size="51" baseType="lpstr">
      <vt:lpstr>4 Text</vt:lpstr>
      <vt:lpstr>Arial</vt:lpstr>
      <vt:lpstr>Baskerville</vt:lpstr>
      <vt:lpstr>Calibri</vt:lpstr>
      <vt:lpstr>Calibri Light</vt:lpstr>
      <vt:lpstr>Cambria</vt:lpstr>
      <vt:lpstr>Channel 4 Chadwick</vt:lpstr>
      <vt:lpstr>Garamond</vt:lpstr>
      <vt:lpstr>Raleway</vt:lpstr>
      <vt:lpstr>Source Sans Pro</vt:lpstr>
      <vt:lpstr>Wingdings</vt:lpstr>
      <vt:lpstr>Office Theme</vt:lpstr>
      <vt:lpstr>1_Custom Design</vt:lpstr>
      <vt:lpstr>2_Custom Design</vt:lpstr>
      <vt:lpstr>1_Office Theme</vt:lpstr>
      <vt:lpstr>3_Custom Design</vt:lpstr>
      <vt:lpstr>2_Office Theme</vt:lpstr>
      <vt:lpstr>   Geographies of Impact   </vt:lpstr>
      <vt:lpstr>I Introduction</vt:lpstr>
      <vt:lpstr> I Introduction</vt:lpstr>
      <vt:lpstr>Key issues for our discussion </vt:lpstr>
      <vt:lpstr>1. Debates about relevance in human geography </vt:lpstr>
      <vt:lpstr>What do we think of as relevance?</vt:lpstr>
      <vt:lpstr>the politics of relevance</vt:lpstr>
      <vt:lpstr> </vt:lpstr>
      <vt:lpstr>2. The context of the recent ‘impact’ agenda and debate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Tower Hamlets Health Determinants Research Collaboration</vt:lpstr>
      <vt:lpstr>Long-term benefits </vt:lpstr>
      <vt:lpstr>PowerPoint Presentation</vt:lpstr>
      <vt:lpstr>IV Concluding thoughts, comments and questions  </vt:lpstr>
      <vt:lpstr>IV Concluding thoughts, comments and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GEG7120 Geographical Thought and Practice</dc:title>
  <dc:creator>Department Geography</dc:creator>
  <cp:lastModifiedBy>AM Blunt</cp:lastModifiedBy>
  <cp:revision>58</cp:revision>
  <cp:lastPrinted>2015-12-07T10:14:59Z</cp:lastPrinted>
  <dcterms:created xsi:type="dcterms:W3CDTF">2013-12-02T10:46:45Z</dcterms:created>
  <dcterms:modified xsi:type="dcterms:W3CDTF">2023-12-03T09:09:58Z</dcterms:modified>
</cp:coreProperties>
</file>