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72" r:id="rId4"/>
    <p:sldId id="279" r:id="rId5"/>
    <p:sldId id="273" r:id="rId6"/>
    <p:sldId id="284" r:id="rId7"/>
    <p:sldId id="280" r:id="rId8"/>
    <p:sldId id="257" r:id="rId9"/>
    <p:sldId id="258" r:id="rId10"/>
    <p:sldId id="259" r:id="rId11"/>
    <p:sldId id="281" r:id="rId12"/>
    <p:sldId id="282" r:id="rId13"/>
    <p:sldId id="283" r:id="rId14"/>
    <p:sldId id="261" r:id="rId15"/>
    <p:sldId id="262" r:id="rId16"/>
    <p:sldId id="264"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Deference Union (MDU):</a:t>
            </a:r>
          </a:p>
          <a:p>
            <a:r>
              <a:rPr lang="en-US" dirty="0"/>
              <a:t>“In the MDU’s experience it is very unlikely that a clinical negligence claim would be brought against a PA student because we expect they would be in contact with patients either as an observer or in a directly-supervised role with the supervising doctor or nurse retaining responsibility for any patient contact. We would not expect students to make independent decisions about the diagnosis or the management of patients or to provide specific clinical advice to patients (unless in the presence of a supervising doctor or nurse who could correct any misinformation provided). We </a:t>
            </a:r>
          </a:p>
          <a:p>
            <a:r>
              <a:rPr lang="en-US" dirty="0"/>
              <a:t>understand that PA students might see patients alone if their supervisor considered it appropriate for them to do so. However, we would not expect PA students to make independent decisions (without reference to a clinician who is appropriately qualified and registered with a registration body) about the medical management of a patient. </a:t>
            </a:r>
          </a:p>
          <a:p>
            <a:endParaRPr lang="en-GB" dirty="0"/>
          </a:p>
          <a:p>
            <a:r>
              <a:rPr lang="en-US" dirty="0"/>
              <a:t>“Medical Protection considers the training and supervision of physician associate students on a placement in general practice to be part of the responsibility of the practice partners.</a:t>
            </a:r>
          </a:p>
          <a:p>
            <a:r>
              <a:rPr lang="en-US" dirty="0"/>
              <a:t>Members can request assistance from Medical Protection for incidents arising where a student they are supervising was involved.</a:t>
            </a:r>
            <a:r>
              <a:rPr lang="en-GB" dirty="0"/>
              <a:t> </a:t>
            </a:r>
            <a:r>
              <a:rPr lang="en-US" dirty="0"/>
              <a:t>Members must ensure that they retain responsibility for clinical consultations, decisions and treatment, irrespective of the involvement of students, and that they should ensure that students are appropriately supervised by a </a:t>
            </a:r>
            <a:r>
              <a:rPr lang="en-US" dirty="0" err="1"/>
              <a:t>recognised</a:t>
            </a:r>
            <a:r>
              <a:rPr lang="en-US" dirty="0"/>
              <a:t> trainer at </a:t>
            </a:r>
          </a:p>
          <a:p>
            <a:r>
              <a:rPr lang="en-US" dirty="0"/>
              <a:t>all times. We do provide membership for Physician Associates once qualified so long as they are under the direct control and supervision of a General Practitioner.</a:t>
            </a:r>
          </a:p>
          <a:p>
            <a:r>
              <a:rPr lang="en-US" dirty="0"/>
              <a:t>We do not require our members to inform us of their involvement in the training and supervision of students in their practice.”</a:t>
            </a:r>
          </a:p>
        </p:txBody>
      </p:sp>
    </p:spTree>
    <p:extLst>
      <p:ext uri="{BB962C8B-B14F-4D97-AF65-F5344CB8AC3E}">
        <p14:creationId xmlns:p14="http://schemas.microsoft.com/office/powerpoint/2010/main" val="339472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Image"/>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12" name="QM logo small white" descr="QM logo small white"/>
          <p:cNvPicPr>
            <a:picLocks noChangeAspect="1"/>
          </p:cNvPicPr>
          <p:nvPr/>
        </p:nvPicPr>
        <p:blipFill>
          <a:blip r:embed="rId2">
            <a:extLst/>
          </a:blip>
          <a:stretch>
            <a:fillRect/>
          </a:stretch>
        </p:blipFill>
        <p:spPr>
          <a:xfrm>
            <a:off x="2771775" y="620712"/>
            <a:ext cx="3529013" cy="1320801"/>
          </a:xfrm>
          <a:prstGeom prst="rect">
            <a:avLst/>
          </a:prstGeom>
          <a:ln w="12700">
            <a:miter lim="400000"/>
          </a:ln>
        </p:spPr>
      </p:pic>
      <p:sp>
        <p:nvSpPr>
          <p:cNvPr id="4" name="Title 3"/>
          <p:cNvSpPr>
            <a:spLocks noGrp="1"/>
          </p:cNvSpPr>
          <p:nvPr>
            <p:ph type="title"/>
          </p:nvPr>
        </p:nvSpPr>
        <p:spPr>
          <a:xfrm>
            <a:off x="685800" y="2130425"/>
            <a:ext cx="7772400" cy="2327275"/>
          </a:xfrm>
        </p:spPr>
        <p:txBody>
          <a:bodyPr/>
          <a:lstStyle/>
          <a:p>
            <a:r>
              <a:rPr lang="en-US" dirty="0">
                <a:solidFill>
                  <a:schemeClr val="bg1"/>
                </a:solidFill>
              </a:rPr>
              <a:t>Introduction to the Physician Associate Programme</a:t>
            </a:r>
          </a:p>
        </p:txBody>
      </p:sp>
      <p:sp>
        <p:nvSpPr>
          <p:cNvPr id="5" name="Text Placeholder 4"/>
          <p:cNvSpPr>
            <a:spLocks noGrp="1"/>
          </p:cNvSpPr>
          <p:nvPr>
            <p:ph type="body" sz="quarter" idx="1"/>
          </p:nvPr>
        </p:nvSpPr>
        <p:spPr>
          <a:xfrm>
            <a:off x="1371600" y="4862146"/>
            <a:ext cx="7086600" cy="1365738"/>
          </a:xfrm>
        </p:spPr>
        <p:txBody>
          <a:bodyPr/>
          <a:lstStyle/>
          <a:p>
            <a:pPr algn="r"/>
            <a:r>
              <a:rPr lang="en-US" dirty="0"/>
              <a:t>Justine Strand de Oliveira, DrPH, PA-C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24" name="What are we hoping to achieve?"/>
          <p:cNvSpPr txBox="1">
            <a:spLocks noGrp="1"/>
          </p:cNvSpPr>
          <p:nvPr>
            <p:ph type="title"/>
          </p:nvPr>
        </p:nvSpPr>
        <p:spPr>
          <a:xfrm>
            <a:off x="539750" y="-1"/>
            <a:ext cx="8229600" cy="620715"/>
          </a:xfrm>
          <a:prstGeom prst="rect">
            <a:avLst/>
          </a:prstGeom>
        </p:spPr>
        <p:txBody>
          <a:bodyPr/>
          <a:lstStyle>
            <a:lvl1pPr>
              <a:defRPr sz="3200">
                <a:solidFill>
                  <a:srgbClr val="000099"/>
                </a:solidFill>
                <a:latin typeface="Arial"/>
                <a:ea typeface="Arial"/>
                <a:cs typeface="Arial"/>
                <a:sym typeface="Arial"/>
              </a:defRPr>
            </a:lvl1pPr>
          </a:lstStyle>
          <a:p>
            <a:r>
              <a:t>What are we hoping to achieve?</a:t>
            </a:r>
          </a:p>
        </p:txBody>
      </p:sp>
      <p:sp>
        <p:nvSpPr>
          <p:cNvPr id="125" name="MSc in PA studies…"/>
          <p:cNvSpPr txBox="1"/>
          <p:nvPr/>
        </p:nvSpPr>
        <p:spPr>
          <a:xfrm>
            <a:off x="899591" y="908720"/>
            <a:ext cx="1992994" cy="6173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Arial"/>
                <a:ea typeface="Arial"/>
                <a:cs typeface="Arial"/>
                <a:sym typeface="Arial"/>
              </a:defRPr>
            </a:pPr>
            <a:r>
              <a:t>MSc in PA studies</a:t>
            </a:r>
          </a:p>
          <a:p>
            <a:pPr>
              <a:defRPr>
                <a:latin typeface="Arial"/>
                <a:ea typeface="Arial"/>
                <a:cs typeface="Arial"/>
                <a:sym typeface="Arial"/>
              </a:defRPr>
            </a:pPr>
            <a:r>
              <a:t>27 months</a:t>
            </a:r>
          </a:p>
        </p:txBody>
      </p:sp>
      <p:sp>
        <p:nvSpPr>
          <p:cNvPr id="126" name="8 Modules…"/>
          <p:cNvSpPr txBox="1"/>
          <p:nvPr/>
        </p:nvSpPr>
        <p:spPr>
          <a:xfrm>
            <a:off x="899592" y="2420888"/>
            <a:ext cx="4174404" cy="24842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Arial"/>
                <a:ea typeface="Arial"/>
                <a:cs typeface="Arial"/>
                <a:sym typeface="Arial"/>
              </a:defRPr>
            </a:pPr>
            <a:r>
              <a:t>8 Modules</a:t>
            </a:r>
          </a:p>
          <a:p>
            <a:pPr>
              <a:defRPr>
                <a:latin typeface="Arial"/>
                <a:ea typeface="Arial"/>
                <a:cs typeface="Arial"/>
                <a:sym typeface="Arial"/>
              </a:defRPr>
            </a:pPr>
            <a:r>
              <a:t>PA1 – Basic Medical Science for the PA</a:t>
            </a:r>
          </a:p>
          <a:p>
            <a:pPr>
              <a:defRPr>
                <a:latin typeface="Arial"/>
                <a:ea typeface="Arial"/>
                <a:cs typeface="Arial"/>
                <a:sym typeface="Arial"/>
              </a:defRPr>
            </a:pPr>
            <a:r>
              <a:t>PA2 – Healthy People Healthy Society</a:t>
            </a:r>
          </a:p>
          <a:p>
            <a:pPr>
              <a:defRPr>
                <a:latin typeface="Arial"/>
                <a:ea typeface="Arial"/>
                <a:cs typeface="Arial"/>
                <a:sym typeface="Arial"/>
              </a:defRPr>
            </a:pPr>
            <a:r>
              <a:t>PA3 – Care of the Adult</a:t>
            </a:r>
          </a:p>
          <a:p>
            <a:pPr>
              <a:defRPr>
                <a:latin typeface="Arial"/>
                <a:ea typeface="Arial"/>
                <a:cs typeface="Arial"/>
                <a:sym typeface="Arial"/>
              </a:defRPr>
            </a:pPr>
            <a:r>
              <a:t>PA4 – Health of Women and Children</a:t>
            </a:r>
          </a:p>
          <a:p>
            <a:pPr>
              <a:defRPr>
                <a:latin typeface="Arial"/>
                <a:ea typeface="Arial"/>
                <a:cs typeface="Arial"/>
                <a:sym typeface="Arial"/>
              </a:defRPr>
            </a:pPr>
            <a:r>
              <a:t>PA5 – Care of the Older Adult</a:t>
            </a:r>
          </a:p>
          <a:p>
            <a:pPr>
              <a:defRPr>
                <a:latin typeface="Arial"/>
                <a:ea typeface="Arial"/>
                <a:cs typeface="Arial"/>
                <a:sym typeface="Arial"/>
              </a:defRPr>
            </a:pPr>
            <a:r>
              <a:t>PA6 – Mind, Body &amp; Health</a:t>
            </a:r>
          </a:p>
          <a:p>
            <a:pPr>
              <a:defRPr>
                <a:latin typeface="Arial"/>
                <a:ea typeface="Arial"/>
                <a:cs typeface="Arial"/>
                <a:sym typeface="Arial"/>
              </a:defRPr>
            </a:pPr>
            <a:r>
              <a:t>PA7 – Care in the Community</a:t>
            </a:r>
          </a:p>
          <a:p>
            <a:pPr>
              <a:defRPr>
                <a:latin typeface="Arial"/>
                <a:ea typeface="Arial"/>
                <a:cs typeface="Arial"/>
                <a:sym typeface="Arial"/>
              </a:defRPr>
            </a:pPr>
            <a:r>
              <a:t>PA8 – Research, Evidence &amp; Quality</a:t>
            </a:r>
          </a:p>
        </p:txBody>
      </p:sp>
      <p:grpSp>
        <p:nvGrpSpPr>
          <p:cNvPr id="129" name="Group"/>
          <p:cNvGrpSpPr/>
          <p:nvPr/>
        </p:nvGrpSpPr>
        <p:grpSpPr>
          <a:xfrm>
            <a:off x="1920516" y="594305"/>
            <a:ext cx="5468068" cy="5168587"/>
            <a:chOff x="0" y="0"/>
            <a:chExt cx="5468067" cy="5168585"/>
          </a:xfrm>
        </p:grpSpPr>
        <p:sp>
          <p:nvSpPr>
            <p:cNvPr id="127" name="Rounded Rectangle"/>
            <p:cNvSpPr/>
            <p:nvPr/>
          </p:nvSpPr>
          <p:spPr>
            <a:xfrm rot="19263389">
              <a:off x="341393" y="1195199"/>
              <a:ext cx="4785282" cy="2778187"/>
            </a:xfrm>
            <a:prstGeom prst="roundRect">
              <a:avLst>
                <a:gd name="adj" fmla="val 16667"/>
              </a:avLst>
            </a:prstGeom>
            <a:noFill/>
            <a:ln w="193675" cap="flat">
              <a:solidFill>
                <a:srgbClr val="FF0000"/>
              </a:solidFill>
              <a:prstDash val="solid"/>
              <a:round/>
            </a:ln>
            <a:effectLst/>
          </p:spPr>
          <p:txBody>
            <a:bodyPr wrap="square" lIns="45719" tIns="45719" rIns="45719" bIns="45719" numCol="1" anchor="ctr">
              <a:noAutofit/>
            </a:bodyPr>
            <a:lstStyle/>
            <a:p>
              <a:pPr defTabSz="642915">
                <a:defRPr sz="6200">
                  <a:solidFill>
                    <a:srgbClr val="FF0000"/>
                  </a:solidFill>
                  <a:latin typeface="Gill Sans"/>
                  <a:ea typeface="Gill Sans"/>
                  <a:cs typeface="Gill Sans"/>
                  <a:sym typeface="Gill Sans"/>
                </a:defRPr>
              </a:pPr>
              <a:endParaRPr/>
            </a:p>
          </p:txBody>
        </p:sp>
        <p:sp>
          <p:nvSpPr>
            <p:cNvPr id="128" name="Innovative!"/>
            <p:cNvSpPr txBox="1"/>
            <p:nvPr/>
          </p:nvSpPr>
          <p:spPr>
            <a:xfrm rot="19263389">
              <a:off x="477012" y="2062268"/>
              <a:ext cx="4514043" cy="10440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145" tIns="32145" rIns="32145" bIns="32145" numCol="1" anchor="ctr">
              <a:noAutofit/>
            </a:bodyPr>
            <a:lstStyle/>
            <a:p>
              <a:pPr lvl="1" defTabSz="642915">
                <a:defRPr sz="6200">
                  <a:solidFill>
                    <a:srgbClr val="FF0000"/>
                  </a:solidFill>
                  <a:latin typeface="Gill Sans"/>
                  <a:ea typeface="Gill Sans"/>
                  <a:cs typeface="Gill Sans"/>
                  <a:sym typeface="Gill Sans"/>
                </a:defRPr>
              </a:pPr>
              <a:r>
                <a:t>Innovative!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2000" fill="hold"/>
                                        <p:tgtEl>
                                          <p:spTgt spid="129"/>
                                        </p:tgtEl>
                                        <p:attrNameLst>
                                          <p:attrName>ppt_w</p:attrName>
                                        </p:attrNameLst>
                                      </p:cBhvr>
                                      <p:tavLst>
                                        <p:tav tm="0">
                                          <p:val>
                                            <p:fltVal val="0"/>
                                          </p:val>
                                        </p:tav>
                                        <p:tav tm="100000">
                                          <p:val>
                                            <p:strVal val="#ppt_w"/>
                                          </p:val>
                                        </p:tav>
                                      </p:tavLst>
                                    </p:anim>
                                    <p:anim calcmode="lin" valueType="num">
                                      <p:cBhvr>
                                        <p:cTn id="8" dur="2000" fill="hold"/>
                                        <p:tgtEl>
                                          <p:spTgt spid="129"/>
                                        </p:tgtEl>
                                        <p:attrNameLst>
                                          <p:attrName>ppt_h</p:attrName>
                                        </p:attrNameLst>
                                      </p:cBhvr>
                                      <p:tavLst>
                                        <p:tav tm="0">
                                          <p:val>
                                            <p:fltVal val="0"/>
                                          </p:val>
                                        </p:tav>
                                        <p:tav tm="100000">
                                          <p:val>
                                            <p:strVal val="#ppt_h"/>
                                          </p:val>
                                        </p:tav>
                                      </p:tavLst>
                                    </p:anim>
                                    <p:anim calcmode="lin" valueType="num">
                                      <p:cBhvr>
                                        <p:cTn id="9" dur="2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Work Life?</a:t>
            </a:r>
          </a:p>
        </p:txBody>
      </p:sp>
      <p:sp>
        <p:nvSpPr>
          <p:cNvPr id="2" name="Text Placeholder 1"/>
          <p:cNvSpPr>
            <a:spLocks noGrp="1"/>
          </p:cNvSpPr>
          <p:nvPr>
            <p:ph type="body" idx="1"/>
          </p:nvPr>
        </p:nvSpPr>
        <p:spPr/>
        <p:txBody>
          <a:bodyPr/>
          <a:lstStyle/>
          <a:p>
            <a:r>
              <a:rPr lang="en-US" dirty="0"/>
              <a:t>Overworked?</a:t>
            </a:r>
          </a:p>
          <a:p>
            <a:r>
              <a:rPr lang="en-US" dirty="0"/>
              <a:t>Trouble recruiting?</a:t>
            </a:r>
          </a:p>
          <a:p>
            <a:r>
              <a:rPr lang="en-US" dirty="0"/>
              <a:t>Are all the things you do . . . Things only you can do?</a:t>
            </a:r>
          </a:p>
        </p:txBody>
      </p:sp>
    </p:spTree>
    <p:extLst>
      <p:ext uri="{BB962C8B-B14F-4D97-AF65-F5344CB8AC3E}">
        <p14:creationId xmlns:p14="http://schemas.microsoft.com/office/powerpoint/2010/main" val="28743631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11092"/>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could a PA add to your practice?</a:t>
            </a:r>
            <a:endParaRPr dirty="0"/>
          </a:p>
        </p:txBody>
      </p:sp>
      <p:sp>
        <p:nvSpPr>
          <p:cNvPr id="2" name="Text Placeholder 1"/>
          <p:cNvSpPr>
            <a:spLocks noGrp="1"/>
          </p:cNvSpPr>
          <p:nvPr>
            <p:ph type="body" idx="1"/>
          </p:nvPr>
        </p:nvSpPr>
        <p:spPr/>
        <p:txBody>
          <a:bodyPr/>
          <a:lstStyle/>
          <a:p>
            <a:r>
              <a:rPr lang="en-US" dirty="0"/>
              <a:t>Someone to whom you can delegate </a:t>
            </a:r>
          </a:p>
          <a:p>
            <a:r>
              <a:rPr lang="en-US" dirty="0"/>
              <a:t>Increase access to care</a:t>
            </a:r>
          </a:p>
          <a:p>
            <a:r>
              <a:rPr lang="en-US" dirty="0"/>
              <a:t>Add talent to your team</a:t>
            </a:r>
          </a:p>
          <a:p>
            <a:r>
              <a:rPr lang="en-US" dirty="0"/>
              <a:t>Integrate into your practice and community</a:t>
            </a:r>
          </a:p>
          <a:p>
            <a:r>
              <a:rPr lang="en-US" dirty="0"/>
              <a:t>Add greater value with time and experience</a:t>
            </a:r>
          </a:p>
          <a:p>
            <a:r>
              <a:rPr lang="en-US" dirty="0"/>
              <a:t>Quality improvement and other projects</a:t>
            </a:r>
          </a:p>
        </p:txBody>
      </p:sp>
    </p:spTree>
    <p:extLst>
      <p:ext uri="{BB962C8B-B14F-4D97-AF65-F5344CB8AC3E}">
        <p14:creationId xmlns:p14="http://schemas.microsoft.com/office/powerpoint/2010/main" val="12565387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Why PA students?</a:t>
            </a:r>
            <a:endParaRPr dirty="0"/>
          </a:p>
        </p:txBody>
      </p:sp>
      <p:sp>
        <p:nvSpPr>
          <p:cNvPr id="2" name="Text Placeholder 1"/>
          <p:cNvSpPr>
            <a:spLocks noGrp="1"/>
          </p:cNvSpPr>
          <p:nvPr>
            <p:ph type="body" idx="1"/>
          </p:nvPr>
        </p:nvSpPr>
        <p:spPr/>
        <p:txBody>
          <a:bodyPr/>
          <a:lstStyle/>
          <a:p>
            <a:r>
              <a:rPr lang="en-US" dirty="0"/>
              <a:t>Grow your own</a:t>
            </a:r>
          </a:p>
          <a:p>
            <a:r>
              <a:rPr lang="en-US" dirty="0"/>
              <a:t>Enhance ability to recruit PA permanently</a:t>
            </a:r>
          </a:p>
          <a:p>
            <a:r>
              <a:rPr lang="en-US" dirty="0"/>
              <a:t>Enhance retention of PAs you employ</a:t>
            </a:r>
          </a:p>
          <a:p>
            <a:r>
              <a:rPr lang="en-US" dirty="0"/>
              <a:t>QI skills and project</a:t>
            </a:r>
          </a:p>
        </p:txBody>
      </p:sp>
    </p:spTree>
    <p:extLst>
      <p:ext uri="{BB962C8B-B14F-4D97-AF65-F5344CB8AC3E}">
        <p14:creationId xmlns:p14="http://schemas.microsoft.com/office/powerpoint/2010/main" val="22465456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37" name="The ask..."/>
          <p:cNvSpPr txBox="1">
            <a:spLocks noGrp="1"/>
          </p:cNvSpPr>
          <p:nvPr>
            <p:ph type="title"/>
          </p:nvPr>
        </p:nvSpPr>
        <p:spPr>
          <a:xfrm>
            <a:off x="539551" y="908720"/>
            <a:ext cx="8229601" cy="620714"/>
          </a:xfrm>
          <a:prstGeom prst="rect">
            <a:avLst/>
          </a:prstGeom>
        </p:spPr>
        <p:txBody>
          <a:bodyPr>
            <a:normAutofit fontScale="90000"/>
          </a:bodyPr>
          <a:lstStyle>
            <a:lvl1pPr defTabSz="722376">
              <a:defRPr sz="3792">
                <a:solidFill>
                  <a:srgbClr val="000099"/>
                </a:solidFill>
                <a:latin typeface="Arial"/>
                <a:ea typeface="Arial"/>
                <a:cs typeface="Arial"/>
                <a:sym typeface="Arial"/>
              </a:defRPr>
            </a:lvl1pPr>
          </a:lstStyle>
          <a:p>
            <a:r>
              <a:t>The ask...</a:t>
            </a:r>
          </a:p>
        </p:txBody>
      </p:sp>
      <p:sp>
        <p:nvSpPr>
          <p:cNvPr id="138" name="50 days over 2 years…"/>
          <p:cNvSpPr txBox="1"/>
          <p:nvPr/>
        </p:nvSpPr>
        <p:spPr>
          <a:xfrm>
            <a:off x="845089" y="1977080"/>
            <a:ext cx="5699635" cy="2554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indent="-457200">
              <a:buSzPct val="100000"/>
              <a:buFont typeface="Arial"/>
              <a:buChar char="•"/>
              <a:defRPr sz="3200">
                <a:latin typeface="Arial"/>
                <a:ea typeface="Arial"/>
                <a:cs typeface="Arial"/>
                <a:sym typeface="Arial"/>
              </a:defRPr>
            </a:pPr>
            <a:r>
              <a:rPr dirty="0"/>
              <a:t>50 days over 2 years</a:t>
            </a:r>
          </a:p>
          <a:p>
            <a:pPr marL="457200" indent="-457200">
              <a:buSzPct val="100000"/>
              <a:buFont typeface="Arial"/>
              <a:buChar char="•"/>
              <a:defRPr sz="3200">
                <a:latin typeface="Arial"/>
                <a:ea typeface="Arial"/>
                <a:cs typeface="Arial"/>
                <a:sym typeface="Arial"/>
              </a:defRPr>
            </a:pPr>
            <a:r>
              <a:rPr dirty="0"/>
              <a:t>2 students per practice</a:t>
            </a:r>
          </a:p>
          <a:p>
            <a:pPr marL="457200" indent="-457200">
              <a:buSzPct val="100000"/>
              <a:buFont typeface="Arial"/>
              <a:buChar char="•"/>
              <a:defRPr sz="3200">
                <a:latin typeface="Arial"/>
                <a:ea typeface="Arial"/>
                <a:cs typeface="Arial"/>
                <a:sym typeface="Arial"/>
              </a:defRPr>
            </a:pPr>
            <a:r>
              <a:rPr dirty="0"/>
              <a:t>Wednesdays</a:t>
            </a:r>
          </a:p>
          <a:p>
            <a:pPr marL="457200" indent="-457200">
              <a:buSzPct val="100000"/>
              <a:buFont typeface="Arial"/>
              <a:buChar char="•"/>
              <a:defRPr sz="3200">
                <a:latin typeface="Arial"/>
                <a:ea typeface="Arial"/>
                <a:cs typeface="Arial"/>
                <a:sym typeface="Arial"/>
              </a:defRPr>
            </a:pPr>
            <a:r>
              <a:rPr dirty="0"/>
              <a:t>£</a:t>
            </a:r>
            <a:r>
              <a:rPr lang="en-GB" dirty="0"/>
              <a:t>100/ day</a:t>
            </a:r>
            <a:r>
              <a:rPr dirty="0"/>
              <a:t> to host </a:t>
            </a:r>
            <a:r>
              <a:rPr lang="en-US" dirty="0"/>
              <a:t>2</a:t>
            </a:r>
            <a:r>
              <a:rPr dirty="0"/>
              <a:t> student</a:t>
            </a:r>
            <a:r>
              <a:rPr lang="en-GB" dirty="0"/>
              <a:t>s</a:t>
            </a:r>
            <a:endParaRPr dirty="0"/>
          </a:p>
          <a:p>
            <a:pPr marL="457200" indent="-457200">
              <a:buSzPct val="100000"/>
              <a:buFont typeface="Arial"/>
              <a:buChar char="•"/>
              <a:defRPr sz="3200">
                <a:latin typeface="Arial"/>
                <a:ea typeface="Arial"/>
                <a:cs typeface="Arial"/>
                <a:sym typeface="Arial"/>
              </a:defRPr>
            </a:pPr>
            <a:r>
              <a:rPr dirty="0"/>
              <a:t>Same students for 2 years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QMfooter" descr="QMfooter"/>
          <p:cNvPicPr>
            <a:picLocks noChangeAspect="1"/>
          </p:cNvPicPr>
          <p:nvPr/>
        </p:nvPicPr>
        <p:blipFill>
          <a:blip r:embed="rId3">
            <a:extLst/>
          </a:blip>
          <a:stretch>
            <a:fillRect/>
          </a:stretch>
        </p:blipFill>
        <p:spPr>
          <a:xfrm>
            <a:off x="0" y="5702300"/>
            <a:ext cx="9144000" cy="1182688"/>
          </a:xfrm>
          <a:prstGeom prst="rect">
            <a:avLst/>
          </a:prstGeom>
          <a:ln w="12700">
            <a:miter lim="400000"/>
          </a:ln>
        </p:spPr>
      </p:pic>
      <p:sp>
        <p:nvSpPr>
          <p:cNvPr id="141" name="Indemnity..."/>
          <p:cNvSpPr txBox="1">
            <a:spLocks noGrp="1"/>
          </p:cNvSpPr>
          <p:nvPr>
            <p:ph type="title"/>
          </p:nvPr>
        </p:nvSpPr>
        <p:spPr>
          <a:xfrm>
            <a:off x="539551" y="908720"/>
            <a:ext cx="8229601" cy="620714"/>
          </a:xfrm>
          <a:prstGeom prst="rect">
            <a:avLst/>
          </a:prstGeom>
        </p:spPr>
        <p:txBody>
          <a:bodyPr>
            <a:normAutofit fontScale="90000"/>
          </a:bodyPr>
          <a:lstStyle>
            <a:lvl1pPr defTabSz="722376">
              <a:defRPr sz="3792">
                <a:solidFill>
                  <a:srgbClr val="000099"/>
                </a:solidFill>
                <a:latin typeface="Arial"/>
                <a:ea typeface="Arial"/>
                <a:cs typeface="Arial"/>
                <a:sym typeface="Arial"/>
              </a:defRPr>
            </a:lvl1pPr>
          </a:lstStyle>
          <a:p>
            <a:r>
              <a:t>Indemnity...</a:t>
            </a:r>
          </a:p>
        </p:txBody>
      </p:sp>
      <p:pic>
        <p:nvPicPr>
          <p:cNvPr id="142" name="100AAED7-1C7C-4C1B-B33E-5E13D1B5F871-L0-001.png" descr="100AAED7-1C7C-4C1B-B33E-5E13D1B5F871-L0-001.png"/>
          <p:cNvPicPr>
            <a:picLocks noChangeAspect="1"/>
          </p:cNvPicPr>
          <p:nvPr/>
        </p:nvPicPr>
        <p:blipFill>
          <a:blip r:embed="rId4">
            <a:extLst/>
          </a:blip>
          <a:stretch>
            <a:fillRect/>
          </a:stretch>
        </p:blipFill>
        <p:spPr>
          <a:xfrm>
            <a:off x="630311" y="2649134"/>
            <a:ext cx="3608309" cy="1242205"/>
          </a:xfrm>
          <a:prstGeom prst="rect">
            <a:avLst/>
          </a:prstGeom>
          <a:ln w="12700">
            <a:miter lim="400000"/>
          </a:ln>
        </p:spPr>
      </p:pic>
      <p:pic>
        <p:nvPicPr>
          <p:cNvPr id="143" name="D3B553D6-B3F6-496D-9D6E-D390084902C7-L0-001.png" descr="D3B553D6-B3F6-496D-9D6E-D390084902C7-L0-001.png"/>
          <p:cNvPicPr>
            <a:picLocks noChangeAspect="1"/>
          </p:cNvPicPr>
          <p:nvPr/>
        </p:nvPicPr>
        <p:blipFill>
          <a:blip r:embed="rId5">
            <a:extLst/>
          </a:blip>
          <a:stretch>
            <a:fillRect/>
          </a:stretch>
        </p:blipFill>
        <p:spPr>
          <a:xfrm>
            <a:off x="4760423" y="2843600"/>
            <a:ext cx="3630949" cy="85327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48" name="QM logo small white" descr="QM logo small white"/>
          <p:cNvPicPr>
            <a:picLocks noChangeAspect="1"/>
          </p:cNvPicPr>
          <p:nvPr/>
        </p:nvPicPr>
        <p:blipFill>
          <a:blip r:embed="rId2">
            <a:extLst/>
          </a:blip>
          <a:stretch>
            <a:fillRect/>
          </a:stretch>
        </p:blipFill>
        <p:spPr>
          <a:xfrm>
            <a:off x="2771775" y="620712"/>
            <a:ext cx="3529013" cy="1320801"/>
          </a:xfrm>
          <a:prstGeom prst="rect">
            <a:avLst/>
          </a:prstGeom>
          <a:ln w="12700">
            <a:miter lim="400000"/>
          </a:ln>
        </p:spPr>
      </p:pic>
      <p:sp>
        <p:nvSpPr>
          <p:cNvPr id="149" name="BartsPA@QMUL_PA"/>
          <p:cNvSpPr txBox="1"/>
          <p:nvPr/>
        </p:nvSpPr>
        <p:spPr>
          <a:xfrm>
            <a:off x="2159731" y="6007969"/>
            <a:ext cx="4824538" cy="609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600">
                <a:solidFill>
                  <a:srgbClr val="FFFFFF"/>
                </a:solidFill>
                <a:latin typeface="Arial"/>
                <a:ea typeface="Arial"/>
                <a:cs typeface="Arial"/>
                <a:sym typeface="Arial"/>
              </a:defRPr>
            </a:lvl1pPr>
          </a:lstStyle>
          <a:p>
            <a:r>
              <a:t>BartsPA@QMUL_PA</a:t>
            </a:r>
          </a:p>
        </p:txBody>
      </p:sp>
      <p:sp>
        <p:nvSpPr>
          <p:cNvPr id="150" name="?"/>
          <p:cNvSpPr txBox="1"/>
          <p:nvPr/>
        </p:nvSpPr>
        <p:spPr>
          <a:xfrm>
            <a:off x="3863528" y="2479152"/>
            <a:ext cx="1416944" cy="222621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0">
                <a:solidFill>
                  <a:srgbClr val="FFFFFF"/>
                </a:solidFill>
                <a:latin typeface="Arial"/>
                <a:ea typeface="Arial"/>
                <a:cs typeface="Arial"/>
                <a:sym typeface="Arial"/>
              </a:defRPr>
            </a:lvl1pPr>
          </a:lstStyle>
          <a:p>
            <a: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is a physician associate?</a:t>
            </a:r>
            <a:endParaRPr dirty="0"/>
          </a:p>
        </p:txBody>
      </p:sp>
      <p:sp>
        <p:nvSpPr>
          <p:cNvPr id="2" name="Text Placeholder 1"/>
          <p:cNvSpPr>
            <a:spLocks noGrp="1"/>
          </p:cNvSpPr>
          <p:nvPr>
            <p:ph type="body" idx="1"/>
          </p:nvPr>
        </p:nvSpPr>
        <p:spPr/>
        <p:txBody>
          <a:bodyPr/>
          <a:lstStyle/>
          <a:p>
            <a:r>
              <a:rPr lang="en-US" dirty="0"/>
              <a:t>PAs are health care professionals trained in a generalist medical model to care for patients</a:t>
            </a:r>
          </a:p>
        </p:txBody>
      </p:sp>
    </p:spTree>
    <p:extLst>
      <p:ext uri="{BB962C8B-B14F-4D97-AF65-F5344CB8AC3E}">
        <p14:creationId xmlns:p14="http://schemas.microsoft.com/office/powerpoint/2010/main" val="11902072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tasks can a PA perform?</a:t>
            </a:r>
            <a:endParaRPr dirty="0"/>
          </a:p>
        </p:txBody>
      </p:sp>
      <p:sp>
        <p:nvSpPr>
          <p:cNvPr id="2" name="Text Placeholder 1"/>
          <p:cNvSpPr>
            <a:spLocks noGrp="1"/>
          </p:cNvSpPr>
          <p:nvPr>
            <p:ph type="body" idx="1"/>
          </p:nvPr>
        </p:nvSpPr>
        <p:spPr/>
        <p:txBody>
          <a:bodyPr/>
          <a:lstStyle/>
          <a:p>
            <a:r>
              <a:rPr lang="en-US" dirty="0"/>
              <a:t>Obtain medical histories</a:t>
            </a:r>
          </a:p>
          <a:p>
            <a:r>
              <a:rPr lang="en-US" dirty="0"/>
              <a:t>Comprehensive physical exams</a:t>
            </a:r>
          </a:p>
          <a:p>
            <a:r>
              <a:rPr lang="en-US" dirty="0"/>
              <a:t>Interpret labs, ECG and radiology investigations</a:t>
            </a:r>
          </a:p>
          <a:p>
            <a:r>
              <a:rPr lang="en-US" dirty="0"/>
              <a:t>Formulate differential diagnoses</a:t>
            </a:r>
          </a:p>
          <a:p>
            <a:r>
              <a:rPr lang="en-US" dirty="0"/>
              <a:t>Initiate treatment plans</a:t>
            </a:r>
          </a:p>
          <a:p>
            <a:r>
              <a:rPr lang="en-US" dirty="0"/>
              <a:t>Health promotion and disease prevention</a:t>
            </a:r>
          </a:p>
          <a:p>
            <a:endParaRPr lang="en-US" dirty="0"/>
          </a:p>
        </p:txBody>
      </p:sp>
    </p:spTree>
    <p:extLst>
      <p:ext uri="{BB962C8B-B14F-4D97-AF65-F5344CB8AC3E}">
        <p14:creationId xmlns:p14="http://schemas.microsoft.com/office/powerpoint/2010/main" val="10099371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tasks can a PA perform?</a:t>
            </a:r>
            <a:endParaRPr dirty="0"/>
          </a:p>
        </p:txBody>
      </p:sp>
      <p:sp>
        <p:nvSpPr>
          <p:cNvPr id="2" name="Text Placeholder 1"/>
          <p:cNvSpPr>
            <a:spLocks noGrp="1"/>
          </p:cNvSpPr>
          <p:nvPr>
            <p:ph type="body" idx="1"/>
          </p:nvPr>
        </p:nvSpPr>
        <p:spPr/>
        <p:txBody>
          <a:bodyPr/>
          <a:lstStyle/>
          <a:p>
            <a:r>
              <a:rPr lang="en-US" dirty="0"/>
              <a:t>Procedures: </a:t>
            </a:r>
          </a:p>
          <a:p>
            <a:pPr lvl="1"/>
            <a:r>
              <a:rPr lang="en-US" dirty="0"/>
              <a:t>Phlebotomy</a:t>
            </a:r>
          </a:p>
          <a:p>
            <a:pPr lvl="1"/>
            <a:r>
              <a:rPr lang="en-US" dirty="0"/>
              <a:t>Cannulation</a:t>
            </a:r>
          </a:p>
          <a:p>
            <a:pPr lvl="1"/>
            <a:r>
              <a:rPr lang="en-US" dirty="0"/>
              <a:t>Urinary catheterization</a:t>
            </a:r>
          </a:p>
          <a:p>
            <a:pPr lvl="1"/>
            <a:r>
              <a:rPr lang="en-US" dirty="0"/>
              <a:t>Skin suturing</a:t>
            </a:r>
          </a:p>
          <a:p>
            <a:pPr marL="457200" lvl="1" indent="0">
              <a:buNone/>
            </a:pPr>
            <a:endParaRPr lang="en-US" dirty="0"/>
          </a:p>
          <a:p>
            <a:endParaRPr lang="en-US" dirty="0"/>
          </a:p>
        </p:txBody>
      </p:sp>
    </p:spTree>
    <p:extLst>
      <p:ext uri="{BB962C8B-B14F-4D97-AF65-F5344CB8AC3E}">
        <p14:creationId xmlns:p14="http://schemas.microsoft.com/office/powerpoint/2010/main" val="22001794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Delegated Autonomy</a:t>
            </a:r>
            <a:endParaRPr dirty="0"/>
          </a:p>
        </p:txBody>
      </p:sp>
      <p:sp>
        <p:nvSpPr>
          <p:cNvPr id="2" name="Text Placeholder 1"/>
          <p:cNvSpPr>
            <a:spLocks noGrp="1"/>
          </p:cNvSpPr>
          <p:nvPr>
            <p:ph type="body" idx="1"/>
          </p:nvPr>
        </p:nvSpPr>
        <p:spPr/>
        <p:txBody>
          <a:bodyPr/>
          <a:lstStyle/>
          <a:p>
            <a:r>
              <a:rPr lang="en-US" dirty="0"/>
              <a:t>PA works independently, but with the supervision of a doctor</a:t>
            </a:r>
          </a:p>
          <a:p>
            <a:r>
              <a:rPr lang="en-US" dirty="0"/>
              <a:t>Level of supervision varies with delegated tasks, time and experience </a:t>
            </a:r>
          </a:p>
        </p:txBody>
      </p:sp>
    </p:spTree>
    <p:extLst>
      <p:ext uri="{BB962C8B-B14F-4D97-AF65-F5344CB8AC3E}">
        <p14:creationId xmlns:p14="http://schemas.microsoft.com/office/powerpoint/2010/main" val="21988641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What’s the evidence?</a:t>
            </a:r>
            <a:endParaRPr dirty="0"/>
          </a:p>
        </p:txBody>
      </p:sp>
      <p:sp>
        <p:nvSpPr>
          <p:cNvPr id="2" name="Text Placeholder 1"/>
          <p:cNvSpPr>
            <a:spLocks noGrp="1"/>
          </p:cNvSpPr>
          <p:nvPr>
            <p:ph type="body" idx="1"/>
          </p:nvPr>
        </p:nvSpPr>
        <p:spPr>
          <a:xfrm>
            <a:off x="457200" y="1600200"/>
            <a:ext cx="8229600" cy="4193931"/>
          </a:xfrm>
        </p:spPr>
        <p:txBody>
          <a:bodyPr/>
          <a:lstStyle/>
          <a:p>
            <a:r>
              <a:rPr lang="en-US" dirty="0"/>
              <a:t>50 years of positive experience in the US</a:t>
            </a:r>
          </a:p>
          <a:p>
            <a:r>
              <a:rPr lang="en-US" dirty="0"/>
              <a:t>Research supports</a:t>
            </a:r>
          </a:p>
          <a:p>
            <a:pPr lvl="1"/>
            <a:r>
              <a:rPr lang="en-US" dirty="0"/>
              <a:t>Quality of care</a:t>
            </a:r>
          </a:p>
          <a:p>
            <a:pPr lvl="1"/>
            <a:r>
              <a:rPr lang="en-US" dirty="0"/>
              <a:t>Patient acceptance and satisfaction with care</a:t>
            </a:r>
          </a:p>
          <a:p>
            <a:pPr lvl="1"/>
            <a:r>
              <a:rPr lang="en-US" dirty="0"/>
              <a:t>Cost-effectiveness</a:t>
            </a:r>
          </a:p>
          <a:p>
            <a:pPr lvl="1"/>
            <a:r>
              <a:rPr lang="en-US" dirty="0"/>
              <a:t>PA job satisfaction</a:t>
            </a:r>
          </a:p>
        </p:txBody>
      </p:sp>
    </p:spTree>
    <p:extLst>
      <p:ext uri="{BB962C8B-B14F-4D97-AF65-F5344CB8AC3E}">
        <p14:creationId xmlns:p14="http://schemas.microsoft.com/office/powerpoint/2010/main" val="29973232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Regulation</a:t>
            </a:r>
            <a:endParaRPr dirty="0"/>
          </a:p>
        </p:txBody>
      </p:sp>
      <p:sp>
        <p:nvSpPr>
          <p:cNvPr id="2" name="Text Placeholder 1"/>
          <p:cNvSpPr>
            <a:spLocks noGrp="1"/>
          </p:cNvSpPr>
          <p:nvPr>
            <p:ph type="body" idx="1"/>
          </p:nvPr>
        </p:nvSpPr>
        <p:spPr/>
        <p:txBody>
          <a:bodyPr/>
          <a:lstStyle/>
          <a:p>
            <a:r>
              <a:rPr lang="en-US" dirty="0"/>
              <a:t>Becoming established in the UK</a:t>
            </a:r>
          </a:p>
          <a:p>
            <a:r>
              <a:rPr lang="en-US" dirty="0"/>
              <a:t>Limitations: prescribing, ordering ionizing radiation</a:t>
            </a:r>
          </a:p>
          <a:p>
            <a:r>
              <a:rPr lang="en-US" dirty="0"/>
              <a:t>National exam, required CPD, recertification by exam every 6 years</a:t>
            </a:r>
          </a:p>
          <a:p>
            <a:r>
              <a:rPr lang="en-US" dirty="0"/>
              <a:t>Managed voluntary registry</a:t>
            </a:r>
          </a:p>
          <a:p>
            <a:endParaRPr lang="en-US" dirty="0"/>
          </a:p>
        </p:txBody>
      </p:sp>
    </p:spTree>
    <p:extLst>
      <p:ext uri="{BB962C8B-B14F-4D97-AF65-F5344CB8AC3E}">
        <p14:creationId xmlns:p14="http://schemas.microsoft.com/office/powerpoint/2010/main" val="23478614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xfrm>
            <a:off x="539750" y="-1"/>
            <a:ext cx="8229600" cy="1517971"/>
          </a:xfrm>
          <a:prstGeom prst="rect">
            <a:avLst/>
          </a:prstGeom>
        </p:spPr>
        <p:txBody>
          <a:bodyPr>
            <a:normAutofit fontScale="90000"/>
          </a:bodyPr>
          <a:lstStyle/>
          <a:p>
            <a:pPr>
              <a:defRPr sz="4800">
                <a:solidFill>
                  <a:srgbClr val="000099"/>
                </a:solidFill>
                <a:latin typeface="Arial"/>
                <a:ea typeface="Arial"/>
                <a:cs typeface="Arial"/>
                <a:sym typeface="Arial"/>
              </a:defRPr>
            </a:pPr>
            <a:r>
              <a:t>Who will be a PA? </a:t>
            </a:r>
          </a:p>
          <a:p>
            <a:pPr>
              <a:defRPr sz="4800">
                <a:solidFill>
                  <a:srgbClr val="000099"/>
                </a:solidFill>
                <a:latin typeface="Arial"/>
                <a:ea typeface="Arial"/>
                <a:cs typeface="Arial"/>
                <a:sym typeface="Arial"/>
              </a:defRPr>
            </a:pPr>
            <a:r>
              <a:t>Requirements</a:t>
            </a:r>
          </a:p>
        </p:txBody>
      </p:sp>
      <p:sp>
        <p:nvSpPr>
          <p:cNvPr id="116" name="Life science or Health professional degree 2:1…"/>
          <p:cNvSpPr txBox="1"/>
          <p:nvPr/>
        </p:nvSpPr>
        <p:spPr>
          <a:xfrm>
            <a:off x="100627" y="1745699"/>
            <a:ext cx="8888009" cy="2554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indent="-457200">
              <a:buSzPct val="100000"/>
              <a:buFont typeface="Arial"/>
              <a:buChar char="•"/>
              <a:defRPr sz="3200">
                <a:latin typeface="Arial"/>
                <a:ea typeface="Arial"/>
                <a:cs typeface="Arial"/>
                <a:sym typeface="Arial"/>
              </a:defRPr>
            </a:pPr>
            <a:r>
              <a:rPr dirty="0"/>
              <a:t>Life science or </a:t>
            </a:r>
            <a:r>
              <a:rPr lang="en-US" dirty="0"/>
              <a:t>h</a:t>
            </a:r>
            <a:r>
              <a:rPr dirty="0"/>
              <a:t>ealth professional degree 2:1</a:t>
            </a:r>
          </a:p>
          <a:p>
            <a:pPr marL="457200" indent="-457200">
              <a:buSzPct val="100000"/>
              <a:buFont typeface="Arial"/>
              <a:buChar char="•"/>
              <a:defRPr sz="3200">
                <a:latin typeface="Arial"/>
                <a:ea typeface="Arial"/>
                <a:cs typeface="Arial"/>
                <a:sym typeface="Arial"/>
              </a:defRPr>
            </a:pPr>
            <a:r>
              <a:rPr dirty="0"/>
              <a:t>UKCAT</a:t>
            </a:r>
          </a:p>
          <a:p>
            <a:pPr marL="457200" indent="-457200">
              <a:buSzPct val="100000"/>
              <a:buFont typeface="Arial"/>
              <a:buChar char="•"/>
              <a:defRPr sz="3200">
                <a:latin typeface="Arial"/>
                <a:ea typeface="Arial"/>
                <a:cs typeface="Arial"/>
                <a:sym typeface="Arial"/>
              </a:defRPr>
            </a:pPr>
            <a:r>
              <a:rPr dirty="0"/>
              <a:t>CRB/ DBS – clearance</a:t>
            </a:r>
          </a:p>
          <a:p>
            <a:pPr marL="457200" indent="-457200">
              <a:buSzPct val="100000"/>
              <a:buFont typeface="Arial"/>
              <a:buChar char="•"/>
              <a:defRPr sz="3200">
                <a:latin typeface="Arial"/>
                <a:ea typeface="Arial"/>
                <a:cs typeface="Arial"/>
                <a:sym typeface="Arial"/>
              </a:defRPr>
            </a:pPr>
            <a:r>
              <a:rPr dirty="0"/>
              <a:t>Occupational health clearance</a:t>
            </a:r>
          </a:p>
          <a:p>
            <a:pPr marL="457200" indent="-457200">
              <a:buSzPct val="100000"/>
              <a:buFont typeface="Arial"/>
              <a:buChar char="•"/>
              <a:defRPr sz="3200">
                <a:latin typeface="Arial"/>
                <a:ea typeface="Arial"/>
                <a:cs typeface="Arial"/>
                <a:sym typeface="Arial"/>
              </a:defRPr>
            </a:pPr>
            <a:r>
              <a:rPr dirty="0"/>
              <a:t>I</a:t>
            </a:r>
            <a:r>
              <a:rPr lang="en-US" dirty="0"/>
              <a:t>E</a:t>
            </a:r>
            <a:r>
              <a:rPr dirty="0"/>
              <a:t>LTS 7.0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9" name="Curriculum"/>
          <p:cNvSpPr txBox="1">
            <a:spLocks noGrp="1"/>
          </p:cNvSpPr>
          <p:nvPr>
            <p:ph type="title"/>
          </p:nvPr>
        </p:nvSpPr>
        <p:spPr>
          <a:xfrm>
            <a:off x="539750" y="-1"/>
            <a:ext cx="8229600" cy="980730"/>
          </a:xfrm>
          <a:prstGeom prst="rect">
            <a:avLst/>
          </a:prstGeom>
        </p:spPr>
        <p:txBody>
          <a:bodyPr/>
          <a:lstStyle>
            <a:lvl1pPr>
              <a:defRPr sz="4800">
                <a:solidFill>
                  <a:srgbClr val="000099"/>
                </a:solidFill>
                <a:latin typeface="Arial"/>
                <a:ea typeface="Arial"/>
                <a:cs typeface="Arial"/>
                <a:sym typeface="Arial"/>
              </a:defRPr>
            </a:lvl1pPr>
          </a:lstStyle>
          <a:p>
            <a:r>
              <a:t>Curriculum</a:t>
            </a:r>
          </a:p>
        </p:txBody>
      </p:sp>
      <p:sp>
        <p:nvSpPr>
          <p:cNvPr id="120" name="1600 hours clinical placement…"/>
          <p:cNvSpPr txBox="1"/>
          <p:nvPr/>
        </p:nvSpPr>
        <p:spPr>
          <a:xfrm>
            <a:off x="10177" y="2434083"/>
            <a:ext cx="5752229" cy="14878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a:latin typeface="Arial"/>
                <a:ea typeface="Arial"/>
                <a:cs typeface="Arial"/>
                <a:sym typeface="Arial"/>
              </a:defRPr>
            </a:pPr>
            <a:r>
              <a:t>1600 hours clinical placement </a:t>
            </a:r>
          </a:p>
          <a:p>
            <a:pPr>
              <a:defRPr sz="3200">
                <a:latin typeface="Arial"/>
                <a:ea typeface="Arial"/>
                <a:cs typeface="Arial"/>
                <a:sym typeface="Arial"/>
              </a:defRPr>
            </a:pPr>
            <a:r>
              <a:t>180 hours</a:t>
            </a:r>
          </a:p>
          <a:p>
            <a:pPr>
              <a:defRPr sz="3200">
                <a:latin typeface="Arial"/>
                <a:ea typeface="Arial"/>
                <a:cs typeface="Arial"/>
                <a:sym typeface="Arial"/>
              </a:defRPr>
            </a:pPr>
            <a:r>
              <a:t>'Community Medicine'</a:t>
            </a:r>
          </a:p>
        </p:txBody>
      </p:sp>
      <p:pic>
        <p:nvPicPr>
          <p:cNvPr id="121" name="FA04CFB2-8638-41EF-8E39-345B0B90C633-L0-001.jpeg" descr="FA04CFB2-8638-41EF-8E39-345B0B90C633-L0-001.jpeg"/>
          <p:cNvPicPr>
            <a:picLocks noChangeAspect="1"/>
          </p:cNvPicPr>
          <p:nvPr/>
        </p:nvPicPr>
        <p:blipFill>
          <a:blip r:embed="rId3">
            <a:extLst/>
          </a:blip>
          <a:stretch>
            <a:fillRect/>
          </a:stretch>
        </p:blipFill>
        <p:spPr>
          <a:xfrm>
            <a:off x="5629541" y="963634"/>
            <a:ext cx="3328278" cy="442874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TotalTime>
  <Words>684</Words>
  <Application>Microsoft Office PowerPoint</Application>
  <PresentationFormat>On-screen Show (4:3)</PresentationFormat>
  <Paragraphs>89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vt:lpstr>
      <vt:lpstr>Office Theme</vt:lpstr>
      <vt:lpstr>Introduction to the Physician Associate Programme</vt:lpstr>
      <vt:lpstr>What is a physician associate?</vt:lpstr>
      <vt:lpstr>What tasks can a PA perform?</vt:lpstr>
      <vt:lpstr>What tasks can a PA perform?</vt:lpstr>
      <vt:lpstr>Delegated Autonomy</vt:lpstr>
      <vt:lpstr>What’s the evidence?</vt:lpstr>
      <vt:lpstr>Regulation</vt:lpstr>
      <vt:lpstr>Who will be a PA?  Requirements</vt:lpstr>
      <vt:lpstr>Curriculum</vt:lpstr>
      <vt:lpstr>What are we hoping to achieve?</vt:lpstr>
      <vt:lpstr>Work Life?</vt:lpstr>
      <vt:lpstr>What could a PA add to your practice?</vt:lpstr>
      <vt:lpstr>Why PA students?</vt:lpstr>
      <vt:lpstr>The ask...</vt:lpstr>
      <vt:lpstr>Indemnity...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Strand de Oliveira</dc:creator>
  <cp:lastModifiedBy>Jim Manzano</cp:lastModifiedBy>
  <cp:revision>15</cp:revision>
  <dcterms:modified xsi:type="dcterms:W3CDTF">2018-06-28T13:13:32Z</dcterms:modified>
</cp:coreProperties>
</file>