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9" r:id="rId1"/>
  </p:sldMasterIdLst>
  <p:sldIdLst>
    <p:sldId id="256" r:id="rId2"/>
    <p:sldId id="260" r:id="rId3"/>
    <p:sldId id="294" r:id="rId4"/>
    <p:sldId id="293" r:id="rId5"/>
    <p:sldId id="292" r:id="rId6"/>
    <p:sldId id="261" r:id="rId7"/>
    <p:sldId id="258"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51"/>
    <p:restoredTop sz="94316"/>
  </p:normalViewPr>
  <p:slideViewPr>
    <p:cSldViewPr snapToGrid="0" snapToObjects="1">
      <p:cViewPr varScale="1">
        <p:scale>
          <a:sx n="93" d="100"/>
          <a:sy n="93" d="100"/>
        </p:scale>
        <p:origin x="6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C4E3AB-6E0A-4941-AA7B-ED73387208A6}"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E989F6CA-5434-4C8F-85AE-2C7179041F51}">
      <dgm:prSet/>
      <dgm:spPr/>
      <dgm:t>
        <a:bodyPr/>
        <a:lstStyle/>
        <a:p>
          <a:r>
            <a:rPr lang="en-US" dirty="0">
              <a:latin typeface="Book Antiqua" panose="02040602050305030304" pitchFamily="18" charset="0"/>
            </a:rPr>
            <a:t>I. Talking through lecture and questions </a:t>
          </a:r>
        </a:p>
      </dgm:t>
    </dgm:pt>
    <dgm:pt modelId="{FDB12ED6-0475-484F-A76B-1CD8AB2A4B24}" type="parTrans" cxnId="{DF37FC4F-D5A0-4C07-8803-7C69865C9623}">
      <dgm:prSet/>
      <dgm:spPr/>
      <dgm:t>
        <a:bodyPr/>
        <a:lstStyle/>
        <a:p>
          <a:endParaRPr lang="en-US"/>
        </a:p>
      </dgm:t>
    </dgm:pt>
    <dgm:pt modelId="{51DB79BC-A1D0-4805-A04E-264881352C62}" type="sibTrans" cxnId="{DF37FC4F-D5A0-4C07-8803-7C69865C9623}">
      <dgm:prSet/>
      <dgm:spPr/>
      <dgm:t>
        <a:bodyPr/>
        <a:lstStyle/>
        <a:p>
          <a:endParaRPr lang="en-US"/>
        </a:p>
      </dgm:t>
    </dgm:pt>
    <dgm:pt modelId="{BC655B27-BE3E-4493-B1DB-A0226CB5BF37}">
      <dgm:prSet/>
      <dgm:spPr/>
      <dgm:t>
        <a:bodyPr/>
        <a:lstStyle/>
        <a:p>
          <a:r>
            <a:rPr lang="en-US" dirty="0">
              <a:latin typeface="Book Antiqua" panose="02040602050305030304" pitchFamily="18" charset="0"/>
            </a:rPr>
            <a:t>II. Small group activity based on research prompts </a:t>
          </a:r>
        </a:p>
      </dgm:t>
    </dgm:pt>
    <dgm:pt modelId="{1A63D702-C293-4EE5-990D-3359F577EE95}" type="parTrans" cxnId="{1914B53F-9D84-4738-8803-4B3BE839CEF2}">
      <dgm:prSet/>
      <dgm:spPr/>
      <dgm:t>
        <a:bodyPr/>
        <a:lstStyle/>
        <a:p>
          <a:endParaRPr lang="en-US"/>
        </a:p>
      </dgm:t>
    </dgm:pt>
    <dgm:pt modelId="{AD51F337-D6E0-48CD-90D3-5E0AE630C4F9}" type="sibTrans" cxnId="{1914B53F-9D84-4738-8803-4B3BE839CEF2}">
      <dgm:prSet/>
      <dgm:spPr/>
      <dgm:t>
        <a:bodyPr/>
        <a:lstStyle/>
        <a:p>
          <a:endParaRPr lang="en-US"/>
        </a:p>
      </dgm:t>
    </dgm:pt>
    <dgm:pt modelId="{29199D01-7962-4E58-B375-AAF0EA368E55}">
      <dgm:prSet/>
      <dgm:spPr/>
      <dgm:t>
        <a:bodyPr/>
        <a:lstStyle/>
        <a:p>
          <a:r>
            <a:rPr lang="en-US" dirty="0">
              <a:latin typeface="Book Antiqua" panose="02040602050305030304" pitchFamily="18" charset="0"/>
            </a:rPr>
            <a:t>III. Discussion of Wills and the normative values in our research</a:t>
          </a:r>
        </a:p>
      </dgm:t>
    </dgm:pt>
    <dgm:pt modelId="{5533D7B5-58D8-46E6-B09A-2401C796F7C1}" type="parTrans" cxnId="{CCB18A83-0DBA-45A9-BEC3-F33ADB5AF92A}">
      <dgm:prSet/>
      <dgm:spPr/>
      <dgm:t>
        <a:bodyPr/>
        <a:lstStyle/>
        <a:p>
          <a:endParaRPr lang="en-US"/>
        </a:p>
      </dgm:t>
    </dgm:pt>
    <dgm:pt modelId="{B38034AE-B9A3-4ADE-80D8-1C6A1118E8FE}" type="sibTrans" cxnId="{CCB18A83-0DBA-45A9-BEC3-F33ADB5AF92A}">
      <dgm:prSet/>
      <dgm:spPr/>
      <dgm:t>
        <a:bodyPr/>
        <a:lstStyle/>
        <a:p>
          <a:endParaRPr lang="en-US"/>
        </a:p>
      </dgm:t>
    </dgm:pt>
    <dgm:pt modelId="{706848D5-7CCB-3646-8124-953781E6DC26}" type="pres">
      <dgm:prSet presAssocID="{09C4E3AB-6E0A-4941-AA7B-ED73387208A6}" presName="vert0" presStyleCnt="0">
        <dgm:presLayoutVars>
          <dgm:dir/>
          <dgm:animOne val="branch"/>
          <dgm:animLvl val="lvl"/>
        </dgm:presLayoutVars>
      </dgm:prSet>
      <dgm:spPr/>
    </dgm:pt>
    <dgm:pt modelId="{AA45BA95-237A-1F4D-A57E-8ECD433C8B67}" type="pres">
      <dgm:prSet presAssocID="{E989F6CA-5434-4C8F-85AE-2C7179041F51}" presName="thickLine" presStyleLbl="alignNode1" presStyleIdx="0" presStyleCnt="3"/>
      <dgm:spPr/>
    </dgm:pt>
    <dgm:pt modelId="{43238D3A-FE60-3B45-9A18-FAF92715C098}" type="pres">
      <dgm:prSet presAssocID="{E989F6CA-5434-4C8F-85AE-2C7179041F51}" presName="horz1" presStyleCnt="0"/>
      <dgm:spPr/>
    </dgm:pt>
    <dgm:pt modelId="{94DC0AE7-06E5-C04C-B9BF-6716BB25F1FB}" type="pres">
      <dgm:prSet presAssocID="{E989F6CA-5434-4C8F-85AE-2C7179041F51}" presName="tx1" presStyleLbl="revTx" presStyleIdx="0" presStyleCnt="3"/>
      <dgm:spPr/>
    </dgm:pt>
    <dgm:pt modelId="{E24F3DEB-6277-2145-8BCC-68D5ED7C0445}" type="pres">
      <dgm:prSet presAssocID="{E989F6CA-5434-4C8F-85AE-2C7179041F51}" presName="vert1" presStyleCnt="0"/>
      <dgm:spPr/>
    </dgm:pt>
    <dgm:pt modelId="{4E93D52E-834D-5843-B6E9-70761E5792A3}" type="pres">
      <dgm:prSet presAssocID="{BC655B27-BE3E-4493-B1DB-A0226CB5BF37}" presName="thickLine" presStyleLbl="alignNode1" presStyleIdx="1" presStyleCnt="3"/>
      <dgm:spPr/>
    </dgm:pt>
    <dgm:pt modelId="{26764A6C-8EEF-B347-80E8-813322A80DFA}" type="pres">
      <dgm:prSet presAssocID="{BC655B27-BE3E-4493-B1DB-A0226CB5BF37}" presName="horz1" presStyleCnt="0"/>
      <dgm:spPr/>
    </dgm:pt>
    <dgm:pt modelId="{629B696B-AD95-CB41-A2C1-651A56A92328}" type="pres">
      <dgm:prSet presAssocID="{BC655B27-BE3E-4493-B1DB-A0226CB5BF37}" presName="tx1" presStyleLbl="revTx" presStyleIdx="1" presStyleCnt="3"/>
      <dgm:spPr/>
    </dgm:pt>
    <dgm:pt modelId="{BBFEA08B-2BB3-DB49-B19E-5B8A751A32FC}" type="pres">
      <dgm:prSet presAssocID="{BC655B27-BE3E-4493-B1DB-A0226CB5BF37}" presName="vert1" presStyleCnt="0"/>
      <dgm:spPr/>
    </dgm:pt>
    <dgm:pt modelId="{AA7AB0CF-A8E7-7641-8794-2A287F83D9AF}" type="pres">
      <dgm:prSet presAssocID="{29199D01-7962-4E58-B375-AAF0EA368E55}" presName="thickLine" presStyleLbl="alignNode1" presStyleIdx="2" presStyleCnt="3"/>
      <dgm:spPr/>
    </dgm:pt>
    <dgm:pt modelId="{4A6EB40B-4192-2642-BA0B-53276C17C965}" type="pres">
      <dgm:prSet presAssocID="{29199D01-7962-4E58-B375-AAF0EA368E55}" presName="horz1" presStyleCnt="0"/>
      <dgm:spPr/>
    </dgm:pt>
    <dgm:pt modelId="{1D8AF7D9-B15F-6C4F-86D1-41BFC9EC270E}" type="pres">
      <dgm:prSet presAssocID="{29199D01-7962-4E58-B375-AAF0EA368E55}" presName="tx1" presStyleLbl="revTx" presStyleIdx="2" presStyleCnt="3"/>
      <dgm:spPr/>
    </dgm:pt>
    <dgm:pt modelId="{2328B79C-20EB-8B47-8B59-90162C88C492}" type="pres">
      <dgm:prSet presAssocID="{29199D01-7962-4E58-B375-AAF0EA368E55}" presName="vert1" presStyleCnt="0"/>
      <dgm:spPr/>
    </dgm:pt>
  </dgm:ptLst>
  <dgm:cxnLst>
    <dgm:cxn modelId="{C5337D2E-A9AE-1D48-BE57-3AB7253F499B}" type="presOf" srcId="{E989F6CA-5434-4C8F-85AE-2C7179041F51}" destId="{94DC0AE7-06E5-C04C-B9BF-6716BB25F1FB}" srcOrd="0" destOrd="0" presId="urn:microsoft.com/office/officeart/2008/layout/LinedList"/>
    <dgm:cxn modelId="{1914B53F-9D84-4738-8803-4B3BE839CEF2}" srcId="{09C4E3AB-6E0A-4941-AA7B-ED73387208A6}" destId="{BC655B27-BE3E-4493-B1DB-A0226CB5BF37}" srcOrd="1" destOrd="0" parTransId="{1A63D702-C293-4EE5-990D-3359F577EE95}" sibTransId="{AD51F337-D6E0-48CD-90D3-5E0AE630C4F9}"/>
    <dgm:cxn modelId="{DF37FC4F-D5A0-4C07-8803-7C69865C9623}" srcId="{09C4E3AB-6E0A-4941-AA7B-ED73387208A6}" destId="{E989F6CA-5434-4C8F-85AE-2C7179041F51}" srcOrd="0" destOrd="0" parTransId="{FDB12ED6-0475-484F-A76B-1CD8AB2A4B24}" sibTransId="{51DB79BC-A1D0-4805-A04E-264881352C62}"/>
    <dgm:cxn modelId="{5FAEC26C-B3D2-1842-9721-4B2DDFF8B764}" type="presOf" srcId="{29199D01-7962-4E58-B375-AAF0EA368E55}" destId="{1D8AF7D9-B15F-6C4F-86D1-41BFC9EC270E}" srcOrd="0" destOrd="0" presId="urn:microsoft.com/office/officeart/2008/layout/LinedList"/>
    <dgm:cxn modelId="{CCB18A83-0DBA-45A9-BEC3-F33ADB5AF92A}" srcId="{09C4E3AB-6E0A-4941-AA7B-ED73387208A6}" destId="{29199D01-7962-4E58-B375-AAF0EA368E55}" srcOrd="2" destOrd="0" parTransId="{5533D7B5-58D8-46E6-B09A-2401C796F7C1}" sibTransId="{B38034AE-B9A3-4ADE-80D8-1C6A1118E8FE}"/>
    <dgm:cxn modelId="{48B71793-7CCF-8F4D-B6B9-7375B366034C}" type="presOf" srcId="{BC655B27-BE3E-4493-B1DB-A0226CB5BF37}" destId="{629B696B-AD95-CB41-A2C1-651A56A92328}" srcOrd="0" destOrd="0" presId="urn:microsoft.com/office/officeart/2008/layout/LinedList"/>
    <dgm:cxn modelId="{59985F9A-B5BA-774C-BD85-CA0550F577E7}" type="presOf" srcId="{09C4E3AB-6E0A-4941-AA7B-ED73387208A6}" destId="{706848D5-7CCB-3646-8124-953781E6DC26}" srcOrd="0" destOrd="0" presId="urn:microsoft.com/office/officeart/2008/layout/LinedList"/>
    <dgm:cxn modelId="{97BD108C-43C1-3B49-A75E-0E0F76334874}" type="presParOf" srcId="{706848D5-7CCB-3646-8124-953781E6DC26}" destId="{AA45BA95-237A-1F4D-A57E-8ECD433C8B67}" srcOrd="0" destOrd="0" presId="urn:microsoft.com/office/officeart/2008/layout/LinedList"/>
    <dgm:cxn modelId="{C1714126-0E39-DC49-958C-6368DA63432B}" type="presParOf" srcId="{706848D5-7CCB-3646-8124-953781E6DC26}" destId="{43238D3A-FE60-3B45-9A18-FAF92715C098}" srcOrd="1" destOrd="0" presId="urn:microsoft.com/office/officeart/2008/layout/LinedList"/>
    <dgm:cxn modelId="{E3F3AB48-FE40-3942-98B8-987B4303A108}" type="presParOf" srcId="{43238D3A-FE60-3B45-9A18-FAF92715C098}" destId="{94DC0AE7-06E5-C04C-B9BF-6716BB25F1FB}" srcOrd="0" destOrd="0" presId="urn:microsoft.com/office/officeart/2008/layout/LinedList"/>
    <dgm:cxn modelId="{786307CF-3C79-FB44-8D19-4EA55EC90969}" type="presParOf" srcId="{43238D3A-FE60-3B45-9A18-FAF92715C098}" destId="{E24F3DEB-6277-2145-8BCC-68D5ED7C0445}" srcOrd="1" destOrd="0" presId="urn:microsoft.com/office/officeart/2008/layout/LinedList"/>
    <dgm:cxn modelId="{70F1BABB-F9BA-7C49-8681-73DC960E012B}" type="presParOf" srcId="{706848D5-7CCB-3646-8124-953781E6DC26}" destId="{4E93D52E-834D-5843-B6E9-70761E5792A3}" srcOrd="2" destOrd="0" presId="urn:microsoft.com/office/officeart/2008/layout/LinedList"/>
    <dgm:cxn modelId="{1DB0A9C7-6660-2D40-BB8B-74EC7FCFE405}" type="presParOf" srcId="{706848D5-7CCB-3646-8124-953781E6DC26}" destId="{26764A6C-8EEF-B347-80E8-813322A80DFA}" srcOrd="3" destOrd="0" presId="urn:microsoft.com/office/officeart/2008/layout/LinedList"/>
    <dgm:cxn modelId="{179F250A-1051-6848-A9CD-F2DB1915D22D}" type="presParOf" srcId="{26764A6C-8EEF-B347-80E8-813322A80DFA}" destId="{629B696B-AD95-CB41-A2C1-651A56A92328}" srcOrd="0" destOrd="0" presId="urn:microsoft.com/office/officeart/2008/layout/LinedList"/>
    <dgm:cxn modelId="{BCB4F8F2-348F-DC45-A98C-379EDED43723}" type="presParOf" srcId="{26764A6C-8EEF-B347-80E8-813322A80DFA}" destId="{BBFEA08B-2BB3-DB49-B19E-5B8A751A32FC}" srcOrd="1" destOrd="0" presId="urn:microsoft.com/office/officeart/2008/layout/LinedList"/>
    <dgm:cxn modelId="{15303A0B-9BC1-3C46-9165-34220C20743C}" type="presParOf" srcId="{706848D5-7CCB-3646-8124-953781E6DC26}" destId="{AA7AB0CF-A8E7-7641-8794-2A287F83D9AF}" srcOrd="4" destOrd="0" presId="urn:microsoft.com/office/officeart/2008/layout/LinedList"/>
    <dgm:cxn modelId="{06CDE61D-28AB-D54E-A5D5-F043879AFD32}" type="presParOf" srcId="{706848D5-7CCB-3646-8124-953781E6DC26}" destId="{4A6EB40B-4192-2642-BA0B-53276C17C965}" srcOrd="5" destOrd="0" presId="urn:microsoft.com/office/officeart/2008/layout/LinedList"/>
    <dgm:cxn modelId="{F36FC9A3-4799-EA4E-B682-8314156236FF}" type="presParOf" srcId="{4A6EB40B-4192-2642-BA0B-53276C17C965}" destId="{1D8AF7D9-B15F-6C4F-86D1-41BFC9EC270E}" srcOrd="0" destOrd="0" presId="urn:microsoft.com/office/officeart/2008/layout/LinedList"/>
    <dgm:cxn modelId="{C34DA63C-FDC0-F644-9B0A-0F18B4EC0901}" type="presParOf" srcId="{4A6EB40B-4192-2642-BA0B-53276C17C965}" destId="{2328B79C-20EB-8B47-8B59-90162C88C49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69EAE7-27D9-47FE-B5FF-3424B78F9AE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FBBAAB1-69E1-4DFF-B6CF-98ACB5555EB6}">
      <dgm:prSet/>
      <dgm:spPr/>
      <dgm:t>
        <a:bodyPr/>
        <a:lstStyle/>
        <a:p>
          <a:r>
            <a:rPr lang="en-GB" dirty="0">
              <a:latin typeface="Book Antiqua" panose="02040602050305030304" pitchFamily="18" charset="0"/>
            </a:rPr>
            <a:t>The impact of COVID-19 on workplaces and working conditions</a:t>
          </a:r>
          <a:endParaRPr lang="en-US" dirty="0">
            <a:latin typeface="Book Antiqua" panose="02040602050305030304" pitchFamily="18" charset="0"/>
          </a:endParaRPr>
        </a:p>
      </dgm:t>
    </dgm:pt>
    <dgm:pt modelId="{2E407EE2-08D3-4F5D-9243-B8ED89FFD730}" type="parTrans" cxnId="{A5156B7D-417B-4F9B-B636-C9E14B0EC62A}">
      <dgm:prSet/>
      <dgm:spPr/>
      <dgm:t>
        <a:bodyPr/>
        <a:lstStyle/>
        <a:p>
          <a:endParaRPr lang="en-US"/>
        </a:p>
      </dgm:t>
    </dgm:pt>
    <dgm:pt modelId="{DF5CEB30-C1BF-4C0E-B248-3CF937032F0F}" type="sibTrans" cxnId="{A5156B7D-417B-4F9B-B636-C9E14B0EC62A}">
      <dgm:prSet/>
      <dgm:spPr/>
      <dgm:t>
        <a:bodyPr/>
        <a:lstStyle/>
        <a:p>
          <a:endParaRPr lang="en-US"/>
        </a:p>
      </dgm:t>
    </dgm:pt>
    <dgm:pt modelId="{851B6EEE-D501-4E0D-8DF4-E077BB7E4A19}">
      <dgm:prSet/>
      <dgm:spPr/>
      <dgm:t>
        <a:bodyPr/>
        <a:lstStyle/>
        <a:p>
          <a:r>
            <a:rPr lang="en-GB" dirty="0">
              <a:latin typeface="Book Antiqua" panose="02040602050305030304" pitchFamily="18" charset="0"/>
            </a:rPr>
            <a:t>Social media use and its impact on mental health  </a:t>
          </a:r>
          <a:endParaRPr lang="en-US" dirty="0">
            <a:latin typeface="Book Antiqua" panose="02040602050305030304" pitchFamily="18" charset="0"/>
          </a:endParaRPr>
        </a:p>
      </dgm:t>
    </dgm:pt>
    <dgm:pt modelId="{FF5F914F-A2DF-4C4B-B1D1-B8D5C6D308D4}" type="parTrans" cxnId="{6C4FAC22-D234-4737-99E0-1109EE9EC00C}">
      <dgm:prSet/>
      <dgm:spPr/>
      <dgm:t>
        <a:bodyPr/>
        <a:lstStyle/>
        <a:p>
          <a:endParaRPr lang="en-US"/>
        </a:p>
      </dgm:t>
    </dgm:pt>
    <dgm:pt modelId="{D8AE93EB-C29E-48A7-BD98-6EC866029EC8}" type="sibTrans" cxnId="{6C4FAC22-D234-4737-99E0-1109EE9EC00C}">
      <dgm:prSet/>
      <dgm:spPr/>
      <dgm:t>
        <a:bodyPr/>
        <a:lstStyle/>
        <a:p>
          <a:endParaRPr lang="en-US"/>
        </a:p>
      </dgm:t>
    </dgm:pt>
    <dgm:pt modelId="{E11E1F8E-AD7F-48F7-918E-4E574877AA9B}">
      <dgm:prSet/>
      <dgm:spPr/>
      <dgm:t>
        <a:bodyPr/>
        <a:lstStyle/>
        <a:p>
          <a:r>
            <a:rPr lang="en-GB" dirty="0">
              <a:latin typeface="Book Antiqua" panose="02040602050305030304" pitchFamily="18" charset="0"/>
            </a:rPr>
            <a:t>The Windrush Scandal in Britain </a:t>
          </a:r>
          <a:endParaRPr lang="en-US" dirty="0">
            <a:latin typeface="Book Antiqua" panose="02040602050305030304" pitchFamily="18" charset="0"/>
          </a:endParaRPr>
        </a:p>
      </dgm:t>
    </dgm:pt>
    <dgm:pt modelId="{7CE81F11-E1FD-4CE7-8E2D-66DB22EB2E5A}" type="parTrans" cxnId="{DCF3822D-E8A4-4295-B073-799614ACD622}">
      <dgm:prSet/>
      <dgm:spPr/>
      <dgm:t>
        <a:bodyPr/>
        <a:lstStyle/>
        <a:p>
          <a:endParaRPr lang="en-US"/>
        </a:p>
      </dgm:t>
    </dgm:pt>
    <dgm:pt modelId="{A59D8A36-9091-491B-98AC-5E7C4283D645}" type="sibTrans" cxnId="{DCF3822D-E8A4-4295-B073-799614ACD622}">
      <dgm:prSet/>
      <dgm:spPr/>
      <dgm:t>
        <a:bodyPr/>
        <a:lstStyle/>
        <a:p>
          <a:endParaRPr lang="en-US"/>
        </a:p>
      </dgm:t>
    </dgm:pt>
    <dgm:pt modelId="{F534B50F-97D7-47D6-B5A7-BBFC9F879485}">
      <dgm:prSet/>
      <dgm:spPr/>
      <dgm:t>
        <a:bodyPr/>
        <a:lstStyle/>
        <a:p>
          <a:r>
            <a:rPr lang="en-GB" dirty="0">
              <a:latin typeface="Book Antiqua" panose="02040602050305030304" pitchFamily="18" charset="0"/>
            </a:rPr>
            <a:t>Vaccine uptake rates and vaccine scepticism </a:t>
          </a:r>
          <a:endParaRPr lang="en-US" dirty="0">
            <a:latin typeface="Book Antiqua" panose="02040602050305030304" pitchFamily="18" charset="0"/>
          </a:endParaRPr>
        </a:p>
      </dgm:t>
    </dgm:pt>
    <dgm:pt modelId="{2D5B2BFD-524E-4CFE-ADCB-E7B6D8238796}" type="parTrans" cxnId="{D1E3E952-B4DD-4D3E-8D4F-408C16F33A92}">
      <dgm:prSet/>
      <dgm:spPr/>
      <dgm:t>
        <a:bodyPr/>
        <a:lstStyle/>
        <a:p>
          <a:endParaRPr lang="en-US"/>
        </a:p>
      </dgm:t>
    </dgm:pt>
    <dgm:pt modelId="{5869EDDC-C0B8-465B-B62A-BC9D74C26A05}" type="sibTrans" cxnId="{D1E3E952-B4DD-4D3E-8D4F-408C16F33A92}">
      <dgm:prSet/>
      <dgm:spPr/>
      <dgm:t>
        <a:bodyPr/>
        <a:lstStyle/>
        <a:p>
          <a:endParaRPr lang="en-US"/>
        </a:p>
      </dgm:t>
    </dgm:pt>
    <dgm:pt modelId="{0AA2BDCC-8160-D44E-AF58-57ADC0BB6793}" type="pres">
      <dgm:prSet presAssocID="{1769EAE7-27D9-47FE-B5FF-3424B78F9AEC}" presName="linear" presStyleCnt="0">
        <dgm:presLayoutVars>
          <dgm:animLvl val="lvl"/>
          <dgm:resizeHandles val="exact"/>
        </dgm:presLayoutVars>
      </dgm:prSet>
      <dgm:spPr/>
    </dgm:pt>
    <dgm:pt modelId="{E3379D90-39AF-CD4A-8943-47FE5CDBD2D7}" type="pres">
      <dgm:prSet presAssocID="{9FBBAAB1-69E1-4DFF-B6CF-98ACB5555EB6}" presName="parentText" presStyleLbl="node1" presStyleIdx="0" presStyleCnt="4">
        <dgm:presLayoutVars>
          <dgm:chMax val="0"/>
          <dgm:bulletEnabled val="1"/>
        </dgm:presLayoutVars>
      </dgm:prSet>
      <dgm:spPr/>
    </dgm:pt>
    <dgm:pt modelId="{1153BD76-A0B4-644F-8FAC-E52E11B85266}" type="pres">
      <dgm:prSet presAssocID="{DF5CEB30-C1BF-4C0E-B248-3CF937032F0F}" presName="spacer" presStyleCnt="0"/>
      <dgm:spPr/>
    </dgm:pt>
    <dgm:pt modelId="{A81F1E6B-D7E3-A244-AF7F-51F1D9D7B52E}" type="pres">
      <dgm:prSet presAssocID="{851B6EEE-D501-4E0D-8DF4-E077BB7E4A19}" presName="parentText" presStyleLbl="node1" presStyleIdx="1" presStyleCnt="4">
        <dgm:presLayoutVars>
          <dgm:chMax val="0"/>
          <dgm:bulletEnabled val="1"/>
        </dgm:presLayoutVars>
      </dgm:prSet>
      <dgm:spPr/>
    </dgm:pt>
    <dgm:pt modelId="{28D0997C-3EEB-E945-9B0B-1715D550FF6B}" type="pres">
      <dgm:prSet presAssocID="{D8AE93EB-C29E-48A7-BD98-6EC866029EC8}" presName="spacer" presStyleCnt="0"/>
      <dgm:spPr/>
    </dgm:pt>
    <dgm:pt modelId="{284DD908-CDC5-224E-9299-8400BF223015}" type="pres">
      <dgm:prSet presAssocID="{E11E1F8E-AD7F-48F7-918E-4E574877AA9B}" presName="parentText" presStyleLbl="node1" presStyleIdx="2" presStyleCnt="4">
        <dgm:presLayoutVars>
          <dgm:chMax val="0"/>
          <dgm:bulletEnabled val="1"/>
        </dgm:presLayoutVars>
      </dgm:prSet>
      <dgm:spPr/>
    </dgm:pt>
    <dgm:pt modelId="{65056058-73AB-0346-B9E3-4ACD87688CC5}" type="pres">
      <dgm:prSet presAssocID="{A59D8A36-9091-491B-98AC-5E7C4283D645}" presName="spacer" presStyleCnt="0"/>
      <dgm:spPr/>
    </dgm:pt>
    <dgm:pt modelId="{B2AFB0F6-EEE4-2246-9F6A-BDB51CC8919A}" type="pres">
      <dgm:prSet presAssocID="{F534B50F-97D7-47D6-B5A7-BBFC9F879485}" presName="parentText" presStyleLbl="node1" presStyleIdx="3" presStyleCnt="4">
        <dgm:presLayoutVars>
          <dgm:chMax val="0"/>
          <dgm:bulletEnabled val="1"/>
        </dgm:presLayoutVars>
      </dgm:prSet>
      <dgm:spPr/>
    </dgm:pt>
  </dgm:ptLst>
  <dgm:cxnLst>
    <dgm:cxn modelId="{6C4FAC22-D234-4737-99E0-1109EE9EC00C}" srcId="{1769EAE7-27D9-47FE-B5FF-3424B78F9AEC}" destId="{851B6EEE-D501-4E0D-8DF4-E077BB7E4A19}" srcOrd="1" destOrd="0" parTransId="{FF5F914F-A2DF-4C4B-B1D1-B8D5C6D308D4}" sibTransId="{D8AE93EB-C29E-48A7-BD98-6EC866029EC8}"/>
    <dgm:cxn modelId="{DCF3822D-E8A4-4295-B073-799614ACD622}" srcId="{1769EAE7-27D9-47FE-B5FF-3424B78F9AEC}" destId="{E11E1F8E-AD7F-48F7-918E-4E574877AA9B}" srcOrd="2" destOrd="0" parTransId="{7CE81F11-E1FD-4CE7-8E2D-66DB22EB2E5A}" sibTransId="{A59D8A36-9091-491B-98AC-5E7C4283D645}"/>
    <dgm:cxn modelId="{D1E3E952-B4DD-4D3E-8D4F-408C16F33A92}" srcId="{1769EAE7-27D9-47FE-B5FF-3424B78F9AEC}" destId="{F534B50F-97D7-47D6-B5A7-BBFC9F879485}" srcOrd="3" destOrd="0" parTransId="{2D5B2BFD-524E-4CFE-ADCB-E7B6D8238796}" sibTransId="{5869EDDC-C0B8-465B-B62A-BC9D74C26A05}"/>
    <dgm:cxn modelId="{9B2BE373-0835-4043-AAA2-768537AA3138}" type="presOf" srcId="{F534B50F-97D7-47D6-B5A7-BBFC9F879485}" destId="{B2AFB0F6-EEE4-2246-9F6A-BDB51CC8919A}" srcOrd="0" destOrd="0" presId="urn:microsoft.com/office/officeart/2005/8/layout/vList2"/>
    <dgm:cxn modelId="{A5156B7D-417B-4F9B-B636-C9E14B0EC62A}" srcId="{1769EAE7-27D9-47FE-B5FF-3424B78F9AEC}" destId="{9FBBAAB1-69E1-4DFF-B6CF-98ACB5555EB6}" srcOrd="0" destOrd="0" parTransId="{2E407EE2-08D3-4F5D-9243-B8ED89FFD730}" sibTransId="{DF5CEB30-C1BF-4C0E-B248-3CF937032F0F}"/>
    <dgm:cxn modelId="{E8A0AD93-5F60-4942-993B-C90E27108F38}" type="presOf" srcId="{9FBBAAB1-69E1-4DFF-B6CF-98ACB5555EB6}" destId="{E3379D90-39AF-CD4A-8943-47FE5CDBD2D7}" srcOrd="0" destOrd="0" presId="urn:microsoft.com/office/officeart/2005/8/layout/vList2"/>
    <dgm:cxn modelId="{46690F95-322F-9C40-80D3-9931F4D3ED13}" type="presOf" srcId="{1769EAE7-27D9-47FE-B5FF-3424B78F9AEC}" destId="{0AA2BDCC-8160-D44E-AF58-57ADC0BB6793}" srcOrd="0" destOrd="0" presId="urn:microsoft.com/office/officeart/2005/8/layout/vList2"/>
    <dgm:cxn modelId="{AFABF9C8-B0E5-0B4F-839F-A85D2B769944}" type="presOf" srcId="{851B6EEE-D501-4E0D-8DF4-E077BB7E4A19}" destId="{A81F1E6B-D7E3-A244-AF7F-51F1D9D7B52E}" srcOrd="0" destOrd="0" presId="urn:microsoft.com/office/officeart/2005/8/layout/vList2"/>
    <dgm:cxn modelId="{554D13D6-C4DF-D940-84B5-DFBCFA8212FD}" type="presOf" srcId="{E11E1F8E-AD7F-48F7-918E-4E574877AA9B}" destId="{284DD908-CDC5-224E-9299-8400BF223015}" srcOrd="0" destOrd="0" presId="urn:microsoft.com/office/officeart/2005/8/layout/vList2"/>
    <dgm:cxn modelId="{E77FA670-FC00-C343-BD35-8CC20622A642}" type="presParOf" srcId="{0AA2BDCC-8160-D44E-AF58-57ADC0BB6793}" destId="{E3379D90-39AF-CD4A-8943-47FE5CDBD2D7}" srcOrd="0" destOrd="0" presId="urn:microsoft.com/office/officeart/2005/8/layout/vList2"/>
    <dgm:cxn modelId="{EDB779DF-A1E6-B04E-9278-006866FC938E}" type="presParOf" srcId="{0AA2BDCC-8160-D44E-AF58-57ADC0BB6793}" destId="{1153BD76-A0B4-644F-8FAC-E52E11B85266}" srcOrd="1" destOrd="0" presId="urn:microsoft.com/office/officeart/2005/8/layout/vList2"/>
    <dgm:cxn modelId="{4E04BDE2-8D26-A84E-94F9-3CA47F2948AF}" type="presParOf" srcId="{0AA2BDCC-8160-D44E-AF58-57ADC0BB6793}" destId="{A81F1E6B-D7E3-A244-AF7F-51F1D9D7B52E}" srcOrd="2" destOrd="0" presId="urn:microsoft.com/office/officeart/2005/8/layout/vList2"/>
    <dgm:cxn modelId="{82C75D21-7CF8-A74F-85B8-FCEBD0A2C4FE}" type="presParOf" srcId="{0AA2BDCC-8160-D44E-AF58-57ADC0BB6793}" destId="{28D0997C-3EEB-E945-9B0B-1715D550FF6B}" srcOrd="3" destOrd="0" presId="urn:microsoft.com/office/officeart/2005/8/layout/vList2"/>
    <dgm:cxn modelId="{3E8B0C98-70E5-3D4D-8448-F7BE6255122B}" type="presParOf" srcId="{0AA2BDCC-8160-D44E-AF58-57ADC0BB6793}" destId="{284DD908-CDC5-224E-9299-8400BF223015}" srcOrd="4" destOrd="0" presId="urn:microsoft.com/office/officeart/2005/8/layout/vList2"/>
    <dgm:cxn modelId="{5CD222E4-B134-C841-AC95-C634B1210121}" type="presParOf" srcId="{0AA2BDCC-8160-D44E-AF58-57ADC0BB6793}" destId="{65056058-73AB-0346-B9E3-4ACD87688CC5}" srcOrd="5" destOrd="0" presId="urn:microsoft.com/office/officeart/2005/8/layout/vList2"/>
    <dgm:cxn modelId="{5A1C31A5-4212-C94A-AEDA-A17D30CD774F}" type="presParOf" srcId="{0AA2BDCC-8160-D44E-AF58-57ADC0BB6793}" destId="{B2AFB0F6-EEE4-2246-9F6A-BDB51CC8919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45BA95-237A-1F4D-A57E-8ECD433C8B67}">
      <dsp:nvSpPr>
        <dsp:cNvPr id="0" name=""/>
        <dsp:cNvSpPr/>
      </dsp:nvSpPr>
      <dsp:spPr>
        <a:xfrm>
          <a:off x="0" y="2597"/>
          <a:ext cx="5889686"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DC0AE7-06E5-C04C-B9BF-6716BB25F1FB}">
      <dsp:nvSpPr>
        <dsp:cNvPr id="0" name=""/>
        <dsp:cNvSpPr/>
      </dsp:nvSpPr>
      <dsp:spPr>
        <a:xfrm>
          <a:off x="0" y="2597"/>
          <a:ext cx="5889686" cy="1771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Book Antiqua" panose="02040602050305030304" pitchFamily="18" charset="0"/>
            </a:rPr>
            <a:t>I. Talking through lecture and questions </a:t>
          </a:r>
        </a:p>
      </dsp:txBody>
      <dsp:txXfrm>
        <a:off x="0" y="2597"/>
        <a:ext cx="5889686" cy="1771348"/>
      </dsp:txXfrm>
    </dsp:sp>
    <dsp:sp modelId="{4E93D52E-834D-5843-B6E9-70761E5792A3}">
      <dsp:nvSpPr>
        <dsp:cNvPr id="0" name=""/>
        <dsp:cNvSpPr/>
      </dsp:nvSpPr>
      <dsp:spPr>
        <a:xfrm>
          <a:off x="0" y="1773946"/>
          <a:ext cx="5889686" cy="0"/>
        </a:xfrm>
        <a:prstGeom prst="line">
          <a:avLst/>
        </a:prstGeom>
        <a:solidFill>
          <a:schemeClr val="accent5">
            <a:hueOff val="4367846"/>
            <a:satOff val="-22820"/>
            <a:lumOff val="5392"/>
            <a:alphaOff val="0"/>
          </a:schemeClr>
        </a:solidFill>
        <a:ln w="15875" cap="flat" cmpd="sng" algn="ctr">
          <a:solidFill>
            <a:schemeClr val="accent5">
              <a:hueOff val="4367846"/>
              <a:satOff val="-22820"/>
              <a:lumOff val="5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9B696B-AD95-CB41-A2C1-651A56A92328}">
      <dsp:nvSpPr>
        <dsp:cNvPr id="0" name=""/>
        <dsp:cNvSpPr/>
      </dsp:nvSpPr>
      <dsp:spPr>
        <a:xfrm>
          <a:off x="0" y="1773946"/>
          <a:ext cx="5889686" cy="1771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Book Antiqua" panose="02040602050305030304" pitchFamily="18" charset="0"/>
            </a:rPr>
            <a:t>II. Small group activity based on research prompts </a:t>
          </a:r>
        </a:p>
      </dsp:txBody>
      <dsp:txXfrm>
        <a:off x="0" y="1773946"/>
        <a:ext cx="5889686" cy="1771348"/>
      </dsp:txXfrm>
    </dsp:sp>
    <dsp:sp modelId="{AA7AB0CF-A8E7-7641-8794-2A287F83D9AF}">
      <dsp:nvSpPr>
        <dsp:cNvPr id="0" name=""/>
        <dsp:cNvSpPr/>
      </dsp:nvSpPr>
      <dsp:spPr>
        <a:xfrm>
          <a:off x="0" y="3545294"/>
          <a:ext cx="5889686" cy="0"/>
        </a:xfrm>
        <a:prstGeom prst="line">
          <a:avLst/>
        </a:prstGeom>
        <a:solidFill>
          <a:schemeClr val="accent5">
            <a:hueOff val="8735693"/>
            <a:satOff val="-45639"/>
            <a:lumOff val="10784"/>
            <a:alphaOff val="0"/>
          </a:schemeClr>
        </a:solidFill>
        <a:ln w="15875" cap="flat" cmpd="sng" algn="ctr">
          <a:solidFill>
            <a:schemeClr val="accent5">
              <a:hueOff val="8735693"/>
              <a:satOff val="-45639"/>
              <a:lumOff val="107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8AF7D9-B15F-6C4F-86D1-41BFC9EC270E}">
      <dsp:nvSpPr>
        <dsp:cNvPr id="0" name=""/>
        <dsp:cNvSpPr/>
      </dsp:nvSpPr>
      <dsp:spPr>
        <a:xfrm>
          <a:off x="0" y="3545294"/>
          <a:ext cx="5889686" cy="1771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Book Antiqua" panose="02040602050305030304" pitchFamily="18" charset="0"/>
            </a:rPr>
            <a:t>III. Discussion of Wills and the normative values in our research</a:t>
          </a:r>
        </a:p>
      </dsp:txBody>
      <dsp:txXfrm>
        <a:off x="0" y="3545294"/>
        <a:ext cx="5889686" cy="17713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379D90-39AF-CD4A-8943-47FE5CDBD2D7}">
      <dsp:nvSpPr>
        <dsp:cNvPr id="0" name=""/>
        <dsp:cNvSpPr/>
      </dsp:nvSpPr>
      <dsp:spPr>
        <a:xfrm>
          <a:off x="0" y="331680"/>
          <a:ext cx="5889686" cy="11056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Book Antiqua" panose="02040602050305030304" pitchFamily="18" charset="0"/>
            </a:rPr>
            <a:t>The impact of COVID-19 on workplaces and working conditions</a:t>
          </a:r>
          <a:endParaRPr lang="en-US" sz="2700" kern="1200" dirty="0">
            <a:latin typeface="Book Antiqua" panose="02040602050305030304" pitchFamily="18" charset="0"/>
          </a:endParaRPr>
        </a:p>
      </dsp:txBody>
      <dsp:txXfrm>
        <a:off x="53973" y="385653"/>
        <a:ext cx="5781740" cy="997704"/>
      </dsp:txXfrm>
    </dsp:sp>
    <dsp:sp modelId="{A81F1E6B-D7E3-A244-AF7F-51F1D9D7B52E}">
      <dsp:nvSpPr>
        <dsp:cNvPr id="0" name=""/>
        <dsp:cNvSpPr/>
      </dsp:nvSpPr>
      <dsp:spPr>
        <a:xfrm>
          <a:off x="0" y="1515090"/>
          <a:ext cx="5889686" cy="1105650"/>
        </a:xfrm>
        <a:prstGeom prst="roundRect">
          <a:avLst/>
        </a:prstGeom>
        <a:solidFill>
          <a:schemeClr val="accent2">
            <a:hueOff val="885262"/>
            <a:satOff val="3045"/>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Book Antiqua" panose="02040602050305030304" pitchFamily="18" charset="0"/>
            </a:rPr>
            <a:t>Social media use and its impact on mental health  </a:t>
          </a:r>
          <a:endParaRPr lang="en-US" sz="2700" kern="1200" dirty="0">
            <a:latin typeface="Book Antiqua" panose="02040602050305030304" pitchFamily="18" charset="0"/>
          </a:endParaRPr>
        </a:p>
      </dsp:txBody>
      <dsp:txXfrm>
        <a:off x="53973" y="1569063"/>
        <a:ext cx="5781740" cy="997704"/>
      </dsp:txXfrm>
    </dsp:sp>
    <dsp:sp modelId="{284DD908-CDC5-224E-9299-8400BF223015}">
      <dsp:nvSpPr>
        <dsp:cNvPr id="0" name=""/>
        <dsp:cNvSpPr/>
      </dsp:nvSpPr>
      <dsp:spPr>
        <a:xfrm>
          <a:off x="0" y="2698500"/>
          <a:ext cx="5889686" cy="1105650"/>
        </a:xfrm>
        <a:prstGeom prst="roundRect">
          <a:avLst/>
        </a:prstGeom>
        <a:solidFill>
          <a:schemeClr val="accent2">
            <a:hueOff val="1770523"/>
            <a:satOff val="6090"/>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Book Antiqua" panose="02040602050305030304" pitchFamily="18" charset="0"/>
            </a:rPr>
            <a:t>The Windrush Scandal in Britain </a:t>
          </a:r>
          <a:endParaRPr lang="en-US" sz="2700" kern="1200" dirty="0">
            <a:latin typeface="Book Antiqua" panose="02040602050305030304" pitchFamily="18" charset="0"/>
          </a:endParaRPr>
        </a:p>
      </dsp:txBody>
      <dsp:txXfrm>
        <a:off x="53973" y="2752473"/>
        <a:ext cx="5781740" cy="997704"/>
      </dsp:txXfrm>
    </dsp:sp>
    <dsp:sp modelId="{B2AFB0F6-EEE4-2246-9F6A-BDB51CC8919A}">
      <dsp:nvSpPr>
        <dsp:cNvPr id="0" name=""/>
        <dsp:cNvSpPr/>
      </dsp:nvSpPr>
      <dsp:spPr>
        <a:xfrm>
          <a:off x="0" y="3881910"/>
          <a:ext cx="5889686" cy="1105650"/>
        </a:xfrm>
        <a:prstGeom prst="roundRect">
          <a:avLst/>
        </a:prstGeom>
        <a:solidFill>
          <a:schemeClr val="accent2">
            <a:hueOff val="2655785"/>
            <a:satOff val="9135"/>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latin typeface="Book Antiqua" panose="02040602050305030304" pitchFamily="18" charset="0"/>
            </a:rPr>
            <a:t>Vaccine uptake rates and vaccine scepticism </a:t>
          </a:r>
          <a:endParaRPr lang="en-US" sz="2700" kern="1200" dirty="0">
            <a:latin typeface="Book Antiqua" panose="02040602050305030304" pitchFamily="18" charset="0"/>
          </a:endParaRPr>
        </a:p>
      </dsp:txBody>
      <dsp:txXfrm>
        <a:off x="53973" y="3935883"/>
        <a:ext cx="5781740" cy="99770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10/11/21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D57F1E4F-1CFF-5643-939E-217C01CDF565}" type="slidenum">
              <a:rPr lang="en-US" smtClean="0"/>
              <a:pPr/>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312599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10/11/21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50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10/11/21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152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10/11/21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87621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10/11/21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7745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10/11/21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3852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10/11/21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8055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10/11/21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05039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8818C68F-D26B-8F47-958C-23B49CF8A634}" type="datetimeFigureOut">
              <a:rPr lang="en-US" smtClean="0"/>
              <a:pPr/>
              <a:t>10/11/21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3290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10/11/21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045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10/11/21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858401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09B482E8-6E0E-1B4F-B1FD-C69DB9E858D9}" type="datetimeFigureOut">
              <a:rPr lang="en-US" smtClean="0"/>
              <a:pPr/>
              <a:t>10/11/21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D57F1E4F-1CFF-5643-939E-217C01CDF565}" type="slidenum">
              <a:rPr lang="en-US" smtClean="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65686909"/>
      </p:ext>
    </p:extLst>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extLst/>
          </a:blip>
          <a:stretch/>
        </a:blip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3C38C329-05C1-44E0-942C-D7A60A7F2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Picture 47">
            <a:extLst>
              <a:ext uri="{FF2B5EF4-FFF2-40B4-BE49-F238E27FC236}">
                <a16:creationId xmlns:a16="http://schemas.microsoft.com/office/drawing/2014/main" id="{A40E99DB-69B1-42D9-9A2E-A196302E0CA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50" name="Rectangle 49">
            <a:extLst>
              <a:ext uri="{FF2B5EF4-FFF2-40B4-BE49-F238E27FC236}">
                <a16:creationId xmlns:a16="http://schemas.microsoft.com/office/drawing/2014/main" id="{60DFF115-119D-479E-9D15-475C470266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solidFill>
            <a:schemeClr val="accent6">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DA98F3A3-687B-4002-93F2-58E8590DC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 name="Rectangle 53">
            <a:extLst>
              <a:ext uri="{FF2B5EF4-FFF2-40B4-BE49-F238E27FC236}">
                <a16:creationId xmlns:a16="http://schemas.microsoft.com/office/drawing/2014/main" id="{27A1367E-049C-45E5-9C32-CC32DCEAEF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4174" y="0"/>
            <a:ext cx="9590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447682D-9D8D-CE46-B756-12E9CBD6F0F3}"/>
              </a:ext>
            </a:extLst>
          </p:cNvPr>
          <p:cNvSpPr>
            <a:spLocks noGrp="1"/>
          </p:cNvSpPr>
          <p:nvPr>
            <p:ph type="ctrTitle"/>
          </p:nvPr>
        </p:nvSpPr>
        <p:spPr>
          <a:xfrm>
            <a:off x="1330284" y="487443"/>
            <a:ext cx="9242822" cy="6056792"/>
          </a:xfrm>
        </p:spPr>
        <p:txBody>
          <a:bodyPr anchor="ctr">
            <a:normAutofit/>
          </a:bodyPr>
          <a:lstStyle/>
          <a:p>
            <a:pPr algn="l"/>
            <a:r>
              <a:rPr lang="en-US" sz="5500" dirty="0">
                <a:latin typeface="Book Antiqua" panose="02040602050305030304" pitchFamily="18" charset="0"/>
                <a:ea typeface="Ayuthaya" pitchFamily="2" charset="-34"/>
                <a:cs typeface="Ayuthaya" pitchFamily="2" charset="-34"/>
              </a:rPr>
              <a:t>GEG7120</a:t>
            </a:r>
            <a:br>
              <a:rPr lang="en-US" sz="5500" dirty="0">
                <a:latin typeface="Book Antiqua" panose="02040602050305030304" pitchFamily="18" charset="0"/>
                <a:ea typeface="Ayuthaya" pitchFamily="2" charset="-34"/>
                <a:cs typeface="Ayuthaya" pitchFamily="2" charset="-34"/>
              </a:rPr>
            </a:br>
            <a:r>
              <a:rPr lang="en-US" sz="5500" dirty="0">
                <a:latin typeface="Book Antiqua" panose="02040602050305030304" pitchFamily="18" charset="0"/>
                <a:ea typeface="Ayuthaya" pitchFamily="2" charset="-34"/>
                <a:cs typeface="Ayuthaya" pitchFamily="2" charset="-34"/>
              </a:rPr>
              <a:t>Thinking Geographically II</a:t>
            </a:r>
            <a:br>
              <a:rPr lang="en-US" sz="5500" dirty="0">
                <a:latin typeface="Book Antiqua" panose="02040602050305030304" pitchFamily="18" charset="0"/>
                <a:ea typeface="Ayuthaya" pitchFamily="2" charset="-34"/>
                <a:cs typeface="Ayuthaya" pitchFamily="2" charset="-34"/>
              </a:rPr>
            </a:br>
            <a:br>
              <a:rPr lang="en-US" sz="5500" dirty="0">
                <a:latin typeface="Book Antiqua" panose="02040602050305030304" pitchFamily="18" charset="0"/>
                <a:ea typeface="Ayuthaya" pitchFamily="2" charset="-34"/>
                <a:cs typeface="Ayuthaya" pitchFamily="2" charset="-34"/>
              </a:rPr>
            </a:br>
            <a:r>
              <a:rPr lang="en-US" sz="5500" dirty="0">
                <a:latin typeface="Book Antiqua" panose="02040602050305030304" pitchFamily="18" charset="0"/>
                <a:ea typeface="Ayuthaya" pitchFamily="2" charset="-34"/>
                <a:cs typeface="Ayuthaya" pitchFamily="2" charset="-34"/>
              </a:rPr>
              <a:t>Geographical Traditions</a:t>
            </a:r>
            <a:br>
              <a:rPr lang="en-US" sz="5500" dirty="0">
                <a:latin typeface="Book Antiqua" panose="02040602050305030304" pitchFamily="18" charset="0"/>
                <a:ea typeface="Ayuthaya" pitchFamily="2" charset="-34"/>
                <a:cs typeface="Ayuthaya" pitchFamily="2" charset="-34"/>
              </a:rPr>
            </a:br>
            <a:br>
              <a:rPr lang="en-US" sz="5500" dirty="0">
                <a:latin typeface="Book Antiqua" panose="02040602050305030304" pitchFamily="18" charset="0"/>
                <a:ea typeface="Ayuthaya" pitchFamily="2" charset="-34"/>
                <a:cs typeface="Ayuthaya" pitchFamily="2" charset="-34"/>
              </a:rPr>
            </a:br>
            <a:br>
              <a:rPr lang="en-US" sz="5500" dirty="0">
                <a:latin typeface="Book Antiqua" panose="02040602050305030304" pitchFamily="18" charset="0"/>
                <a:ea typeface="Ayuthaya" pitchFamily="2" charset="-34"/>
                <a:cs typeface="Ayuthaya" pitchFamily="2" charset="-34"/>
              </a:rPr>
            </a:br>
            <a:r>
              <a:rPr lang="en-US" sz="3600" dirty="0" err="1">
                <a:latin typeface="Book Antiqua" panose="02040602050305030304" pitchFamily="18" charset="0"/>
                <a:ea typeface="Ayuthaya" pitchFamily="2" charset="-34"/>
                <a:cs typeface="Ayuthaya" pitchFamily="2" charset="-34"/>
              </a:rPr>
              <a:t>Dr</a:t>
            </a:r>
            <a:r>
              <a:rPr lang="en-US" sz="3600" dirty="0">
                <a:latin typeface="Book Antiqua" panose="02040602050305030304" pitchFamily="18" charset="0"/>
                <a:ea typeface="Ayuthaya" pitchFamily="2" charset="-34"/>
                <a:cs typeface="Ayuthaya" pitchFamily="2" charset="-34"/>
              </a:rPr>
              <a:t> Sydney Calkin (</a:t>
            </a:r>
            <a:r>
              <a:rPr lang="en-US" sz="3600" dirty="0" err="1">
                <a:latin typeface="Book Antiqua" panose="02040602050305030304" pitchFamily="18" charset="0"/>
                <a:ea typeface="Ayuthaya" pitchFamily="2" charset="-34"/>
                <a:cs typeface="Ayuthaya" pitchFamily="2" charset="-34"/>
              </a:rPr>
              <a:t>s.calkin@qmul.ac.uk</a:t>
            </a:r>
            <a:r>
              <a:rPr lang="en-US" sz="3600" dirty="0">
                <a:latin typeface="Book Antiqua" panose="02040602050305030304" pitchFamily="18" charset="0"/>
                <a:ea typeface="Ayuthaya" pitchFamily="2" charset="-34"/>
                <a:cs typeface="Ayuthaya" pitchFamily="2" charset="-34"/>
              </a:rPr>
              <a:t>)</a:t>
            </a:r>
            <a:endParaRPr lang="en-US" sz="4400" dirty="0">
              <a:latin typeface="Book Antiqua" panose="02040602050305030304" pitchFamily="18" charset="0"/>
              <a:ea typeface="Ayuthaya" pitchFamily="2" charset="-34"/>
              <a:cs typeface="Ayuthaya" pitchFamily="2" charset="-34"/>
            </a:endParaRPr>
          </a:p>
        </p:txBody>
      </p:sp>
      <p:sp>
        <p:nvSpPr>
          <p:cNvPr id="56" name="Rectangle 55">
            <a:extLst>
              <a:ext uri="{FF2B5EF4-FFF2-40B4-BE49-F238E27FC236}">
                <a16:creationId xmlns:a16="http://schemas.microsoft.com/office/drawing/2014/main" id="{7E1CAA8C-D8F1-4D3B-87B4-4B17F3E28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45674" y="0"/>
            <a:ext cx="27432"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65672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B4E7D395-0531-4A17-A276-FDA3EB7792E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2290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5400641-1E62-E447-AA21-EDF5A69E99CB}"/>
              </a:ext>
            </a:extLst>
          </p:cNvPr>
          <p:cNvSpPr>
            <a:spLocks noGrp="1"/>
          </p:cNvSpPr>
          <p:nvPr>
            <p:ph type="title"/>
          </p:nvPr>
        </p:nvSpPr>
        <p:spPr>
          <a:xfrm>
            <a:off x="923493" y="897534"/>
            <a:ext cx="2856582" cy="3313671"/>
          </a:xfrm>
        </p:spPr>
        <p:txBody>
          <a:bodyPr>
            <a:normAutofit/>
          </a:bodyPr>
          <a:lstStyle/>
          <a:p>
            <a:pPr algn="l"/>
            <a:r>
              <a:rPr lang="en-US" sz="4400" dirty="0">
                <a:solidFill>
                  <a:schemeClr val="bg1"/>
                </a:solidFill>
                <a:latin typeface="Book Antiqua" panose="02040602050305030304" pitchFamily="18" charset="0"/>
              </a:rPr>
              <a:t>Workshop Agenda</a:t>
            </a:r>
          </a:p>
        </p:txBody>
      </p:sp>
      <p:sp>
        <p:nvSpPr>
          <p:cNvPr id="18" name="Rectangle 17">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769"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7" name="Content Placeholder 2">
            <a:extLst>
              <a:ext uri="{FF2B5EF4-FFF2-40B4-BE49-F238E27FC236}">
                <a16:creationId xmlns:a16="http://schemas.microsoft.com/office/drawing/2014/main" id="{F5600C44-D329-44C2-89D2-70E0CC339D11}"/>
              </a:ext>
            </a:extLst>
          </p:cNvPr>
          <p:cNvGraphicFramePr>
            <a:graphicFrameLocks noGrp="1"/>
          </p:cNvGraphicFramePr>
          <p:nvPr>
            <p:ph idx="1"/>
            <p:extLst>
              <p:ext uri="{D42A27DB-BD31-4B8C-83A1-F6EECF244321}">
                <p14:modId xmlns:p14="http://schemas.microsoft.com/office/powerpoint/2010/main" val="3417545932"/>
              </p:ext>
            </p:extLst>
          </p:nvPr>
        </p:nvGraphicFramePr>
        <p:xfrm>
          <a:off x="5507182" y="897534"/>
          <a:ext cx="5889686" cy="5319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4606497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p:cNvSpPr>
            <a:spLocks noGrp="1"/>
          </p:cNvSpPr>
          <p:nvPr>
            <p:ph type="title"/>
          </p:nvPr>
        </p:nvSpPr>
        <p:spPr>
          <a:xfrm>
            <a:off x="2598921" y="755161"/>
            <a:ext cx="7958331" cy="1308063"/>
          </a:xfrm>
        </p:spPr>
        <p:txBody>
          <a:bodyPr anchor="b">
            <a:normAutofit/>
          </a:bodyPr>
          <a:lstStyle/>
          <a:p>
            <a:pPr algn="l"/>
            <a:r>
              <a:rPr lang="en-GB" sz="4400" dirty="0">
                <a:solidFill>
                  <a:srgbClr val="1F2D29"/>
                </a:solidFill>
                <a:latin typeface="Book Antiqua" panose="02040602050305030304" pitchFamily="18" charset="0"/>
              </a:rPr>
              <a:t>Situating Research</a:t>
            </a:r>
          </a:p>
        </p:txBody>
      </p:sp>
      <p:sp>
        <p:nvSpPr>
          <p:cNvPr id="3" name="Content Placeholder 2"/>
          <p:cNvSpPr>
            <a:spLocks noGrp="1"/>
          </p:cNvSpPr>
          <p:nvPr>
            <p:ph idx="1"/>
          </p:nvPr>
        </p:nvSpPr>
        <p:spPr>
          <a:xfrm>
            <a:off x="1288472" y="2641604"/>
            <a:ext cx="10598727" cy="3842323"/>
          </a:xfrm>
        </p:spPr>
        <p:txBody>
          <a:bodyPr anchor="t">
            <a:normAutofit lnSpcReduction="10000"/>
          </a:bodyPr>
          <a:lstStyle/>
          <a:p>
            <a:pPr algn="just">
              <a:spcAft>
                <a:spcPts val="800"/>
              </a:spcAft>
            </a:pPr>
            <a:r>
              <a:rPr lang="en-GB" sz="2400" dirty="0">
                <a:solidFill>
                  <a:srgbClr val="1F2D29"/>
                </a:solidFill>
                <a:latin typeface="Book Antiqua" panose="02040602050305030304" pitchFamily="18" charset="0"/>
              </a:rPr>
              <a:t>“Embracing a particular way of knowing distinguishes a thesis or dissertation. It is what examiners and reviewers focus on as they try to place the work; the success or failure of a particular study often resides with its ability to contextualise itself in a larger corpus of knowledge... </a:t>
            </a:r>
          </a:p>
          <a:p>
            <a:pPr algn="just">
              <a:spcAft>
                <a:spcPts val="800"/>
              </a:spcAft>
            </a:pPr>
            <a:r>
              <a:rPr lang="en-GB" sz="2400" dirty="0">
                <a:solidFill>
                  <a:srgbClr val="1F2D29"/>
                </a:solidFill>
                <a:latin typeface="Book Antiqua" panose="02040602050305030304" pitchFamily="18" charset="0"/>
              </a:rPr>
              <a:t>[Geographical theories are] </a:t>
            </a:r>
            <a:r>
              <a:rPr lang="en-GB" sz="2400" b="1" dirty="0">
                <a:solidFill>
                  <a:srgbClr val="1F2D29"/>
                </a:solidFill>
                <a:latin typeface="Book Antiqua" panose="02040602050305030304" pitchFamily="18" charset="0"/>
              </a:rPr>
              <a:t>sets of methods and practices with their own assumptions, values and ways of proceeding</a:t>
            </a:r>
            <a:r>
              <a:rPr lang="en-GB" sz="2400" dirty="0">
                <a:solidFill>
                  <a:srgbClr val="1F2D29"/>
                </a:solidFill>
                <a:latin typeface="Book Antiqua" panose="02040602050305030304" pitchFamily="18" charset="0"/>
              </a:rPr>
              <a:t>. Each are legitimate geographic ways of knowing” </a:t>
            </a:r>
          </a:p>
          <a:p>
            <a:pPr algn="just">
              <a:spcAft>
                <a:spcPts val="800"/>
              </a:spcAft>
            </a:pPr>
            <a:r>
              <a:rPr lang="en-GB" sz="2400" dirty="0">
                <a:solidFill>
                  <a:srgbClr val="1F2D29"/>
                </a:solidFill>
                <a:latin typeface="Book Antiqua" panose="02040602050305030304" pitchFamily="18" charset="0"/>
              </a:rPr>
              <a:t>(Aitkin and Valentine 2006, 8)</a:t>
            </a:r>
          </a:p>
        </p:txBody>
      </p:sp>
    </p:spTree>
    <p:extLst>
      <p:ext uri="{BB962C8B-B14F-4D97-AF65-F5344CB8AC3E}">
        <p14:creationId xmlns:p14="http://schemas.microsoft.com/office/powerpoint/2010/main" val="82758860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61CB1-EFF6-4147-9EB0-A5CED799B6E2}"/>
              </a:ext>
            </a:extLst>
          </p:cNvPr>
          <p:cNvSpPr>
            <a:spLocks noGrp="1"/>
          </p:cNvSpPr>
          <p:nvPr>
            <p:ph type="title"/>
          </p:nvPr>
        </p:nvSpPr>
        <p:spPr>
          <a:xfrm>
            <a:off x="1061115" y="-617957"/>
            <a:ext cx="5275518" cy="4962786"/>
          </a:xfrm>
        </p:spPr>
        <p:txBody>
          <a:bodyPr vert="horz" lIns="91440" tIns="45720" rIns="91440" bIns="45720" rtlCol="0" anchor="ctr">
            <a:normAutofit/>
          </a:bodyPr>
          <a:lstStyle/>
          <a:p>
            <a:pPr algn="l"/>
            <a:r>
              <a:rPr lang="en-US" sz="4000" dirty="0">
                <a:latin typeface="Book Antiqua" panose="02040602050305030304" pitchFamily="18" charset="0"/>
              </a:rPr>
              <a:t>Quantitative</a:t>
            </a:r>
            <a:br>
              <a:rPr lang="en-US" sz="4000" dirty="0">
                <a:latin typeface="Book Antiqua" panose="02040602050305030304" pitchFamily="18" charset="0"/>
              </a:rPr>
            </a:br>
            <a:r>
              <a:rPr lang="en-US" sz="4000" dirty="0">
                <a:latin typeface="Book Antiqua" panose="02040602050305030304" pitchFamily="18" charset="0"/>
              </a:rPr>
              <a:t>Humanistic</a:t>
            </a:r>
            <a:br>
              <a:rPr lang="en-US" sz="4000" dirty="0">
                <a:latin typeface="Book Antiqua" panose="02040602050305030304" pitchFamily="18" charset="0"/>
              </a:rPr>
            </a:br>
            <a:r>
              <a:rPr lang="en-US" sz="4000" dirty="0">
                <a:latin typeface="Book Antiqua" panose="02040602050305030304" pitchFamily="18" charset="0"/>
              </a:rPr>
              <a:t>Radical/ Marxist</a:t>
            </a:r>
            <a:br>
              <a:rPr lang="en-US" sz="4000" dirty="0">
                <a:latin typeface="Book Antiqua" panose="02040602050305030304" pitchFamily="18" charset="0"/>
              </a:rPr>
            </a:br>
            <a:r>
              <a:rPr lang="en-US" sz="4000" dirty="0">
                <a:latin typeface="Book Antiqua" panose="02040602050305030304" pitchFamily="18" charset="0"/>
              </a:rPr>
              <a:t>Feminist</a:t>
            </a:r>
          </a:p>
        </p:txBody>
      </p:sp>
      <p:sp>
        <p:nvSpPr>
          <p:cNvPr id="3" name="Text Placeholder 2">
            <a:extLst>
              <a:ext uri="{FF2B5EF4-FFF2-40B4-BE49-F238E27FC236}">
                <a16:creationId xmlns:a16="http://schemas.microsoft.com/office/drawing/2014/main" id="{906914BC-4B03-2C4D-8600-3E3D3C5732B1}"/>
              </a:ext>
            </a:extLst>
          </p:cNvPr>
          <p:cNvSpPr>
            <a:spLocks noGrp="1"/>
          </p:cNvSpPr>
          <p:nvPr>
            <p:ph type="body" idx="1"/>
          </p:nvPr>
        </p:nvSpPr>
        <p:spPr>
          <a:xfrm>
            <a:off x="6578182" y="961461"/>
            <a:ext cx="4497434" cy="4962785"/>
          </a:xfrm>
          <a:effectLst/>
        </p:spPr>
        <p:txBody>
          <a:bodyPr vert="horz" lIns="91440" tIns="45720" rIns="91440" bIns="45720" rtlCol="0" anchor="ctr">
            <a:normAutofit/>
          </a:bodyPr>
          <a:lstStyle/>
          <a:p>
            <a:pPr marL="457200" indent="-457200" algn="l">
              <a:buFont typeface="Arial" panose="020B0604020202020204" pitchFamily="34" charset="0"/>
              <a:buChar char="•"/>
            </a:pPr>
            <a:r>
              <a:rPr lang="en-US" sz="3200" dirty="0">
                <a:latin typeface="Book Antiqua" panose="02040602050305030304" pitchFamily="18" charset="0"/>
              </a:rPr>
              <a:t>Not an exhaustive list of geographical theories</a:t>
            </a:r>
          </a:p>
          <a:p>
            <a:pPr marL="457200" indent="-457200" algn="l">
              <a:buFont typeface="Arial" panose="020B0604020202020204" pitchFamily="34" charset="0"/>
              <a:buChar char="•"/>
            </a:pPr>
            <a:r>
              <a:rPr lang="en-US" sz="3200" dirty="0">
                <a:latin typeface="Book Antiqua" panose="02040602050305030304" pitchFamily="18" charset="0"/>
              </a:rPr>
              <a:t>Indicative of intellectual trends in geography and wider social science</a:t>
            </a:r>
          </a:p>
        </p:txBody>
      </p:sp>
    </p:spTree>
    <p:extLst>
      <p:ext uri="{BB962C8B-B14F-4D97-AF65-F5344CB8AC3E}">
        <p14:creationId xmlns:p14="http://schemas.microsoft.com/office/powerpoint/2010/main" val="87091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extLst/>
          </a:blip>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0" name="Picture 9">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2" name="Rectangle 11">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TextBox 19">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2" name="Rectangle 21">
            <a:extLst>
              <a:ext uri="{FF2B5EF4-FFF2-40B4-BE49-F238E27FC236}">
                <a16:creationId xmlns:a16="http://schemas.microsoft.com/office/drawing/2014/main" id="{3C38C329-05C1-44E0-942C-D7A60A7F2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A40E99DB-69B1-42D9-9A2E-A196302E0CA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6" name="Rectangle 25">
            <a:extLst>
              <a:ext uri="{FF2B5EF4-FFF2-40B4-BE49-F238E27FC236}">
                <a16:creationId xmlns:a16="http://schemas.microsoft.com/office/drawing/2014/main" id="{60DFF115-119D-479E-9D15-475C470266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solidFill>
            <a:schemeClr val="accent6">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A98F3A3-687B-4002-93F2-58E8590DC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27A1367E-049C-45E5-9C32-CC32DCEAEF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4174" y="0"/>
            <a:ext cx="9590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a:extLst>
              <a:ext uri="{FF2B5EF4-FFF2-40B4-BE49-F238E27FC236}">
                <a16:creationId xmlns:a16="http://schemas.microsoft.com/office/drawing/2014/main" id="{19B273AA-A2F3-B543-B4C1-3BD744F2048F}"/>
              </a:ext>
            </a:extLst>
          </p:cNvPr>
          <p:cNvSpPr>
            <a:spLocks noGrp="1"/>
          </p:cNvSpPr>
          <p:nvPr>
            <p:ph type="body" idx="1"/>
          </p:nvPr>
        </p:nvSpPr>
        <p:spPr>
          <a:xfrm>
            <a:off x="1189051" y="-2"/>
            <a:ext cx="9041392" cy="6580254"/>
          </a:xfrm>
        </p:spPr>
        <p:txBody>
          <a:bodyPr vert="horz" lIns="91440" tIns="0" rIns="91440" bIns="45720" rtlCol="0" anchor="b">
            <a:noAutofit/>
          </a:bodyPr>
          <a:lstStyle/>
          <a:p>
            <a:pPr algn="just">
              <a:lnSpc>
                <a:spcPct val="110000"/>
              </a:lnSpc>
            </a:pPr>
            <a:r>
              <a:rPr lang="en-US" sz="2400" dirty="0">
                <a:latin typeface="Book Antiqua" panose="02040602050305030304" pitchFamily="18" charset="0"/>
              </a:rPr>
              <a:t>1. What are the key points of debate/ disagreement over geographical research that shape these different traditions?</a:t>
            </a:r>
          </a:p>
          <a:p>
            <a:pPr algn="just">
              <a:lnSpc>
                <a:spcPct val="110000"/>
              </a:lnSpc>
            </a:pPr>
            <a:endParaRPr lang="en-US" sz="2400" dirty="0">
              <a:latin typeface="Book Antiqua" panose="02040602050305030304" pitchFamily="18" charset="0"/>
            </a:endParaRPr>
          </a:p>
          <a:p>
            <a:pPr algn="just">
              <a:lnSpc>
                <a:spcPct val="110000"/>
              </a:lnSpc>
            </a:pPr>
            <a:r>
              <a:rPr lang="en-US" sz="2400" dirty="0">
                <a:latin typeface="Book Antiqua" panose="02040602050305030304" pitchFamily="18" charset="0"/>
              </a:rPr>
              <a:t>2. How do these geographical research traditions differ on their understanding of the </a:t>
            </a:r>
            <a:r>
              <a:rPr lang="en-US" sz="2400" i="1" dirty="0">
                <a:latin typeface="Book Antiqua" panose="02040602050305030304" pitchFamily="18" charset="0"/>
              </a:rPr>
              <a:t>purpose</a:t>
            </a:r>
            <a:r>
              <a:rPr lang="en-US" sz="2400" dirty="0">
                <a:latin typeface="Book Antiqua" panose="02040602050305030304" pitchFamily="18" charset="0"/>
              </a:rPr>
              <a:t> of research, the </a:t>
            </a:r>
            <a:r>
              <a:rPr lang="en-US" sz="2400" i="1" dirty="0">
                <a:latin typeface="Book Antiqua" panose="02040602050305030304" pitchFamily="18" charset="0"/>
              </a:rPr>
              <a:t>position</a:t>
            </a:r>
            <a:r>
              <a:rPr lang="en-US" sz="2400" dirty="0">
                <a:latin typeface="Book Antiqua" panose="02040602050305030304" pitchFamily="18" charset="0"/>
              </a:rPr>
              <a:t> of the researcher, and the </a:t>
            </a:r>
            <a:r>
              <a:rPr lang="en-US" sz="2400" i="1" dirty="0">
                <a:latin typeface="Book Antiqua" panose="02040602050305030304" pitchFamily="18" charset="0"/>
              </a:rPr>
              <a:t>production of knowledge?</a:t>
            </a:r>
          </a:p>
          <a:p>
            <a:pPr algn="just">
              <a:lnSpc>
                <a:spcPct val="110000"/>
              </a:lnSpc>
            </a:pPr>
            <a:endParaRPr lang="en-US" sz="2400" dirty="0">
              <a:latin typeface="Book Antiqua" panose="02040602050305030304" pitchFamily="18" charset="0"/>
            </a:endParaRPr>
          </a:p>
          <a:p>
            <a:pPr algn="just">
              <a:lnSpc>
                <a:spcPct val="110000"/>
              </a:lnSpc>
            </a:pPr>
            <a:r>
              <a:rPr lang="en-US" sz="2400" dirty="0">
                <a:latin typeface="Book Antiqua" panose="02040602050305030304" pitchFamily="18" charset="0"/>
              </a:rPr>
              <a:t>3. Which of the research traditions discussed here is most familiar to you from your previous study? Which tradition is most influential in your research design for the MA dissertation?</a:t>
            </a:r>
          </a:p>
          <a:p>
            <a:pPr algn="just">
              <a:lnSpc>
                <a:spcPct val="110000"/>
              </a:lnSpc>
            </a:pPr>
            <a:endParaRPr lang="en-US" sz="2400" dirty="0">
              <a:latin typeface="Book Antiqua" panose="02040602050305030304" pitchFamily="18" charset="0"/>
            </a:endParaRPr>
          </a:p>
        </p:txBody>
      </p:sp>
      <p:sp>
        <p:nvSpPr>
          <p:cNvPr id="32" name="Rectangle 31">
            <a:extLst>
              <a:ext uri="{FF2B5EF4-FFF2-40B4-BE49-F238E27FC236}">
                <a16:creationId xmlns:a16="http://schemas.microsoft.com/office/drawing/2014/main" id="{7E1CAA8C-D8F1-4D3B-87B4-4B17F3E28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45674" y="0"/>
            <a:ext cx="27432"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4792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4E7D395-0531-4A17-A276-FDA3EB7792E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2290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09C0629-8B06-C246-B24B-BC0D5FC5D4E5}"/>
              </a:ext>
            </a:extLst>
          </p:cNvPr>
          <p:cNvSpPr>
            <a:spLocks noGrp="1"/>
          </p:cNvSpPr>
          <p:nvPr>
            <p:ph type="title"/>
          </p:nvPr>
        </p:nvSpPr>
        <p:spPr>
          <a:xfrm>
            <a:off x="403409" y="2418646"/>
            <a:ext cx="2856582" cy="3313671"/>
          </a:xfrm>
        </p:spPr>
        <p:txBody>
          <a:bodyPr>
            <a:normAutofit/>
          </a:bodyPr>
          <a:lstStyle/>
          <a:p>
            <a:pPr algn="l"/>
            <a:r>
              <a:rPr lang="en-US" dirty="0">
                <a:solidFill>
                  <a:schemeClr val="bg1"/>
                </a:solidFill>
                <a:latin typeface="Book Antiqua" panose="02040602050305030304" pitchFamily="18" charset="0"/>
              </a:rPr>
              <a:t>Research Design Prompts</a:t>
            </a:r>
          </a:p>
        </p:txBody>
      </p:sp>
      <p:sp>
        <p:nvSpPr>
          <p:cNvPr id="15" name="Rectangle 14">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769"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372DC389-11CC-4835-9998-C116EED29C1E}"/>
              </a:ext>
            </a:extLst>
          </p:cNvPr>
          <p:cNvGraphicFramePr>
            <a:graphicFrameLocks noGrp="1"/>
          </p:cNvGraphicFramePr>
          <p:nvPr>
            <p:ph idx="1"/>
            <p:extLst>
              <p:ext uri="{D42A27DB-BD31-4B8C-83A1-F6EECF244321}">
                <p14:modId xmlns:p14="http://schemas.microsoft.com/office/powerpoint/2010/main" val="943785149"/>
              </p:ext>
            </p:extLst>
          </p:nvPr>
        </p:nvGraphicFramePr>
        <p:xfrm>
          <a:off x="5507182" y="897534"/>
          <a:ext cx="5889686" cy="5319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3389464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8B8BFF-ABC6-4302-9767-D2ADEE381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5F431FD-989C-4F7B-9EF1-BDED51AED4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2" name="Rectangle 11">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AFFF3F7-4395-4F19-BC12-8940796BE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5906" y="0"/>
            <a:ext cx="10906093"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8CD45C-DEA8-BE4A-A88B-4337E5E393EF}"/>
              </a:ext>
            </a:extLst>
          </p:cNvPr>
          <p:cNvSpPr>
            <a:spLocks noGrp="1"/>
          </p:cNvSpPr>
          <p:nvPr>
            <p:ph type="title"/>
          </p:nvPr>
        </p:nvSpPr>
        <p:spPr>
          <a:xfrm>
            <a:off x="2250081" y="808056"/>
            <a:ext cx="8006760" cy="1518934"/>
          </a:xfrm>
        </p:spPr>
        <p:txBody>
          <a:bodyPr anchor="t">
            <a:normAutofit/>
          </a:bodyPr>
          <a:lstStyle/>
          <a:p>
            <a:pPr algn="l"/>
            <a:r>
              <a:rPr lang="en-GB" sz="5000" dirty="0">
                <a:solidFill>
                  <a:schemeClr val="tx2"/>
                </a:solidFill>
                <a:latin typeface="Book Antiqua" panose="02040602050305030304" pitchFamily="18" charset="0"/>
              </a:rPr>
              <a:t>Sayer and </a:t>
            </a:r>
            <a:r>
              <a:rPr lang="en-GB" sz="5000" dirty="0" err="1">
                <a:solidFill>
                  <a:schemeClr val="tx2"/>
                </a:solidFill>
                <a:latin typeface="Book Antiqua" panose="02040602050305030304" pitchFamily="18" charset="0"/>
              </a:rPr>
              <a:t>Storper</a:t>
            </a:r>
            <a:r>
              <a:rPr lang="en-GB" sz="5000" dirty="0">
                <a:solidFill>
                  <a:schemeClr val="tx2"/>
                </a:solidFill>
                <a:latin typeface="Book Antiqua" panose="02040602050305030304" pitchFamily="18" charset="0"/>
              </a:rPr>
              <a:t> (1997: 1)</a:t>
            </a:r>
            <a:endParaRPr lang="en-US" sz="5000" dirty="0">
              <a:solidFill>
                <a:schemeClr val="tx2"/>
              </a:solidFill>
              <a:latin typeface="Book Antiqua" panose="02040602050305030304" pitchFamily="18" charset="0"/>
            </a:endParaRPr>
          </a:p>
        </p:txBody>
      </p:sp>
      <p:sp>
        <p:nvSpPr>
          <p:cNvPr id="18" name="Right Triangle 17">
            <a:extLst>
              <a:ext uri="{FF2B5EF4-FFF2-40B4-BE49-F238E27FC236}">
                <a16:creationId xmlns:a16="http://schemas.microsoft.com/office/drawing/2014/main" id="{0BFD2628-8E1E-4A9C-8CC0-A043326831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809734" y="808056"/>
            <a:ext cx="239869" cy="239869"/>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EB8A5C8-B2FE-2846-AD1D-92D77CE1985D}"/>
              </a:ext>
            </a:extLst>
          </p:cNvPr>
          <p:cNvSpPr>
            <a:spLocks noGrp="1"/>
          </p:cNvSpPr>
          <p:nvPr>
            <p:ph idx="1"/>
          </p:nvPr>
        </p:nvSpPr>
        <p:spPr>
          <a:xfrm>
            <a:off x="2250080" y="2547708"/>
            <a:ext cx="8006760" cy="3502235"/>
          </a:xfrm>
        </p:spPr>
        <p:txBody>
          <a:bodyPr anchor="ctr">
            <a:normAutofit/>
          </a:bodyPr>
          <a:lstStyle/>
          <a:p>
            <a:pPr algn="just"/>
            <a:r>
              <a:rPr lang="en-GB" dirty="0">
                <a:solidFill>
                  <a:schemeClr val="tx2"/>
                </a:solidFill>
                <a:latin typeface="Book Antiqua" panose="02040602050305030304" pitchFamily="18" charset="0"/>
              </a:rPr>
              <a:t>“Any social science claiming to be critical must have a standpoint from which its critique is made, whether it is directed at popular illusions which support inequality and relations of domination or at the causes of avoidable suffering and frustration of needs. But it is strange that this critical social science largely neglects to acknowledge and justify these standpoints.” </a:t>
            </a:r>
          </a:p>
          <a:p>
            <a:pPr algn="just"/>
            <a:endParaRPr lang="en-US" dirty="0">
              <a:solidFill>
                <a:schemeClr val="tx2"/>
              </a:solidFill>
              <a:latin typeface="Book Antiqua" panose="02040602050305030304" pitchFamily="18" charset="0"/>
            </a:endParaRPr>
          </a:p>
        </p:txBody>
      </p:sp>
      <p:sp>
        <p:nvSpPr>
          <p:cNvPr id="20" name="Rectangle 19">
            <a:extLst>
              <a:ext uri="{FF2B5EF4-FFF2-40B4-BE49-F238E27FC236}">
                <a16:creationId xmlns:a16="http://schemas.microsoft.com/office/drawing/2014/main" id="{D0DAE048-BF8A-4A95-8DBC-D3A926B94C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71960" y="0"/>
            <a:ext cx="32004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937262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8B8BFF-ABC6-4302-9767-D2ADEE381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5F431FD-989C-4F7B-9EF1-BDED51AED4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2" name="Rectangle 11">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AFFF3F7-4395-4F19-BC12-8940796BE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5906" y="0"/>
            <a:ext cx="10906093"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562344-B5B3-9942-81F5-F1182A690DBF}"/>
              </a:ext>
            </a:extLst>
          </p:cNvPr>
          <p:cNvSpPr>
            <a:spLocks noGrp="1"/>
          </p:cNvSpPr>
          <p:nvPr>
            <p:ph type="title"/>
          </p:nvPr>
        </p:nvSpPr>
        <p:spPr>
          <a:xfrm>
            <a:off x="2250081" y="808056"/>
            <a:ext cx="8006760" cy="1518934"/>
          </a:xfrm>
        </p:spPr>
        <p:txBody>
          <a:bodyPr anchor="t">
            <a:normAutofit/>
          </a:bodyPr>
          <a:lstStyle/>
          <a:p>
            <a:pPr algn="l"/>
            <a:r>
              <a:rPr lang="en-US" sz="5000" dirty="0">
                <a:solidFill>
                  <a:schemeClr val="tx2"/>
                </a:solidFill>
                <a:latin typeface="Book Antiqua" panose="02040602050305030304" pitchFamily="18" charset="0"/>
              </a:rPr>
              <a:t>Wills, chapter p.5</a:t>
            </a:r>
          </a:p>
        </p:txBody>
      </p:sp>
      <p:sp>
        <p:nvSpPr>
          <p:cNvPr id="18" name="Right Triangle 17">
            <a:extLst>
              <a:ext uri="{FF2B5EF4-FFF2-40B4-BE49-F238E27FC236}">
                <a16:creationId xmlns:a16="http://schemas.microsoft.com/office/drawing/2014/main" id="{0BFD2628-8E1E-4A9C-8CC0-A043326831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809734" y="808056"/>
            <a:ext cx="239869" cy="239869"/>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37A1591-5A96-9F42-A739-AE079F3850F1}"/>
              </a:ext>
            </a:extLst>
          </p:cNvPr>
          <p:cNvSpPr>
            <a:spLocks noGrp="1"/>
          </p:cNvSpPr>
          <p:nvPr>
            <p:ph idx="1"/>
          </p:nvPr>
        </p:nvSpPr>
        <p:spPr>
          <a:xfrm>
            <a:off x="1579418" y="2547708"/>
            <a:ext cx="9809018" cy="3811528"/>
          </a:xfrm>
        </p:spPr>
        <p:txBody>
          <a:bodyPr anchor="ctr">
            <a:normAutofit/>
          </a:bodyPr>
          <a:lstStyle/>
          <a:p>
            <a:pPr algn="just"/>
            <a:r>
              <a:rPr lang="en-GB" dirty="0">
                <a:solidFill>
                  <a:schemeClr val="tx2"/>
                </a:solidFill>
                <a:latin typeface="Book Antiqua" panose="02040602050305030304" pitchFamily="18" charset="0"/>
              </a:rPr>
              <a:t>“Is it necessary to acknowledge who we are and our political positions when doing this kind of research? Are we able fully to identify our motivations for doing research even if we wanted to? How is our research shaped by our values and moral/ethical judgements, and how do we know? How political can we be about what we say and do with research? And, ultimately, would this approach actually make any difference to the practice and outcomes of research?”</a:t>
            </a:r>
          </a:p>
          <a:p>
            <a:pPr marL="0" indent="0" algn="just">
              <a:buNone/>
            </a:pPr>
            <a:endParaRPr lang="en-US" dirty="0">
              <a:solidFill>
                <a:schemeClr val="tx2"/>
              </a:solidFill>
              <a:latin typeface="Book Antiqua" panose="02040602050305030304" pitchFamily="18" charset="0"/>
            </a:endParaRPr>
          </a:p>
        </p:txBody>
      </p:sp>
      <p:sp>
        <p:nvSpPr>
          <p:cNvPr id="20" name="Rectangle 19">
            <a:extLst>
              <a:ext uri="{FF2B5EF4-FFF2-40B4-BE49-F238E27FC236}">
                <a16:creationId xmlns:a16="http://schemas.microsoft.com/office/drawing/2014/main" id="{D0DAE048-BF8A-4A95-8DBC-D3A926B94C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71960" y="0"/>
            <a:ext cx="32004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7894781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{95E4FCC8-F655-2342-B98D-ABF6F70FC218}tf16401378</Template>
  <TotalTime>218</TotalTime>
  <Words>423</Words>
  <Application>Microsoft Macintosh PowerPoint</Application>
  <PresentationFormat>Widescreen</PresentationFormat>
  <Paragraphs>27</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Ayuthaya</vt:lpstr>
      <vt:lpstr>Book Antiqua</vt:lpstr>
      <vt:lpstr>MS Shell Dlg 2</vt:lpstr>
      <vt:lpstr>Wingdings</vt:lpstr>
      <vt:lpstr>Wingdings 3</vt:lpstr>
      <vt:lpstr>Madison</vt:lpstr>
      <vt:lpstr>GEG7120 Thinking Geographically II  Geographical Traditions   Dr Sydney Calkin (s.calkin@qmul.ac.uk)</vt:lpstr>
      <vt:lpstr>Workshop Agenda</vt:lpstr>
      <vt:lpstr>Situating Research</vt:lpstr>
      <vt:lpstr>Quantitative Humanistic Radical/ Marxist Feminist</vt:lpstr>
      <vt:lpstr>PowerPoint Presentation</vt:lpstr>
      <vt:lpstr>Research Design Prompts</vt:lpstr>
      <vt:lpstr>Sayer and Storper (1997: 1)</vt:lpstr>
      <vt:lpstr>Wills, chapter p.5</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I. Talking through lecture</dc:title>
  <dc:creator>Sydney Calkin</dc:creator>
  <cp:lastModifiedBy>Sydney Calkin</cp:lastModifiedBy>
  <cp:revision>12</cp:revision>
  <dcterms:created xsi:type="dcterms:W3CDTF">2020-09-29T14:51:29Z</dcterms:created>
  <dcterms:modified xsi:type="dcterms:W3CDTF">2021-10-11T10:15:22Z</dcterms:modified>
</cp:coreProperties>
</file>