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456" r:id="rId4"/>
    <p:sldId id="353" r:id="rId5"/>
    <p:sldId id="259" r:id="rId6"/>
    <p:sldId id="260" r:id="rId7"/>
    <p:sldId id="262" r:id="rId8"/>
    <p:sldId id="414" r:id="rId9"/>
    <p:sldId id="357" r:id="rId10"/>
    <p:sldId id="287" r:id="rId11"/>
    <p:sldId id="415" r:id="rId12"/>
    <p:sldId id="365" r:id="rId13"/>
    <p:sldId id="366" r:id="rId14"/>
    <p:sldId id="321" r:id="rId15"/>
    <p:sldId id="421" r:id="rId16"/>
    <p:sldId id="447" r:id="rId17"/>
    <p:sldId id="449" r:id="rId18"/>
    <p:sldId id="358" r:id="rId19"/>
    <p:sldId id="290" r:id="rId20"/>
    <p:sldId id="391" r:id="rId21"/>
    <p:sldId id="335" r:id="rId22"/>
    <p:sldId id="454" r:id="rId23"/>
    <p:sldId id="359" r:id="rId24"/>
    <p:sldId id="397" r:id="rId25"/>
    <p:sldId id="360" r:id="rId26"/>
    <p:sldId id="324" r:id="rId27"/>
    <p:sldId id="423" r:id="rId28"/>
    <p:sldId id="322" r:id="rId29"/>
    <p:sldId id="401" r:id="rId30"/>
    <p:sldId id="336" r:id="rId31"/>
    <p:sldId id="346" r:id="rId32"/>
    <p:sldId id="343" r:id="rId33"/>
    <p:sldId id="347" r:id="rId34"/>
    <p:sldId id="411" r:id="rId35"/>
    <p:sldId id="396" r:id="rId36"/>
    <p:sldId id="373" r:id="rId37"/>
    <p:sldId id="379" r:id="rId38"/>
    <p:sldId id="383" r:id="rId39"/>
    <p:sldId id="374" r:id="rId40"/>
    <p:sldId id="329" r:id="rId41"/>
    <p:sldId id="283" r:id="rId42"/>
    <p:sldId id="286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A512AF-D614-C36E-C5CD-F44AE05064D3}" name="Nicole Pereira" initials="NP" userId="S::hhz187@qmul.ac.uk::7a4900a7-1b7d-4856-a8fe-4cbf929e298f" providerId="AD"/>
  <p188:author id="{73335DCD-D7C3-2C52-B075-C23D382400E3}" name="nicolepereira3@outlook.com" initials="" userId="2cca601a5481364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8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A0E9-972D-4C5D-8AAB-772A1703F6CE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8FEFB-E19B-42DD-9168-B70308E07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9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711C-5C56-4616-BBB5-ACF9D21E85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49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F21D3-BA64-4646-BEE7-0D5AE0FF7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104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CB8E-81BE-4A68-BE25-0643ACCBB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6347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CAE9-29C8-42A5-8267-C133722240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5333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8D4A-A9D0-4120-941C-8D5B09193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692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E125-A964-4D21-84A9-E200A57E7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665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FFC6E-1336-4EEC-B667-69C77A1B7D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138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5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6FED-7100-4FB9-8A16-2CFF160A0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9750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0058-4C6C-4E9D-8160-E6778191E9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552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D170-1874-41B5-B208-D5D2E37F3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3582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F681-401B-48CB-BB4D-9D1FE31AB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3891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25DF-DE16-4496-B05C-A87A1DC02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9693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3393" y="2348881"/>
            <a:ext cx="11039177" cy="3959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37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2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3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5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9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6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3264-0881-4D4A-B0B6-316B8AA12914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F2320DF3-EA2C-4533-AAFE-86C5C1327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9" descr="barts_blue_large"/>
          <p:cNvPicPr preferRelativeResize="0"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22734" y="6167438"/>
            <a:ext cx="35073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5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qmplus.qmul.ac.uk/mod/kalvidres/view.php?id=268195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chms.ac.uk/default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qmplus.qmul.ac.uk/course/view.php?id=259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34541"/>
            <a:ext cx="9144000" cy="253776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PSA Masterclass 1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Prescription review (REV) questions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plus tips</a:t>
            </a:r>
            <a:br>
              <a:rPr lang="en-GB" sz="3600" b="1" dirty="0">
                <a:latin typeface="+mn-lt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5373"/>
            <a:ext cx="9144000" cy="272704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800" b="1" dirty="0">
                <a:solidFill>
                  <a:srgbClr val="FF0000"/>
                </a:solidFill>
              </a:rPr>
              <a:t>13</a:t>
            </a:r>
            <a:r>
              <a:rPr lang="en-GB" sz="2800" b="1" baseline="30000" dirty="0">
                <a:solidFill>
                  <a:srgbClr val="FF0000"/>
                </a:solidFill>
              </a:rPr>
              <a:t>th</a:t>
            </a:r>
            <a:r>
              <a:rPr lang="en-GB" sz="2800" b="1" dirty="0">
                <a:solidFill>
                  <a:srgbClr val="FF0000"/>
                </a:solidFill>
              </a:rPr>
              <a:t> September and 4th October 2024</a:t>
            </a:r>
            <a:endParaRPr lang="en-GB" sz="2800" dirty="0"/>
          </a:p>
          <a:p>
            <a:r>
              <a:rPr lang="en-GB" sz="2800" b="1" dirty="0"/>
              <a:t>Patricia McGettigan</a:t>
            </a:r>
          </a:p>
          <a:p>
            <a:r>
              <a:rPr lang="en-GB" sz="2800" b="1" dirty="0"/>
              <a:t>Head of QMUL CPT MBBS teaching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1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1155510"/>
            <a:ext cx="10515600" cy="1167157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(54M) PMH: H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ypertension, type I diabetes, benign prostatic hypertrophy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800" dirty="0">
                <a:latin typeface="+mn-lt"/>
              </a:rPr>
              <a:t>Normal renal and liver function</a:t>
            </a:r>
            <a:br>
              <a:rPr lang="en-GB" sz="2800" dirty="0">
                <a:latin typeface="+mn-lt"/>
              </a:rPr>
            </a:b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Select TWO prescriptions that contain a prescribing error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6507" y="3108464"/>
            <a:ext cx="8294914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dirty="0"/>
              <a:t>Amlodipine 10mg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dirty="0"/>
              <a:t>Bisoprolol 5mg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dirty="0"/>
              <a:t>Digoxin 125 micrograms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dirty="0"/>
              <a:t>Humalog (insulin </a:t>
            </a:r>
            <a:r>
              <a:rPr lang="en-GB" dirty="0" err="1"/>
              <a:t>lispro</a:t>
            </a:r>
            <a:r>
              <a:rPr lang="en-GB" dirty="0"/>
              <a:t>) 20 units at night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dirty="0"/>
              <a:t>Levemir (insulin detemir) 10 units with each meal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dirty="0"/>
              <a:t>Tamsulosin 400 micrograms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7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PQuestion" title="Question Text"/>
          <p:cNvSpPr>
            <a:spLocks noGrp="1"/>
          </p:cNvSpPr>
          <p:nvPr>
            <p:ph type="title"/>
          </p:nvPr>
        </p:nvSpPr>
        <p:spPr>
          <a:xfrm>
            <a:off x="8013147" y="134303"/>
            <a:ext cx="4010025" cy="1569306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  <a:t>Can’t remember the difference between Humalog and </a:t>
            </a:r>
            <a:r>
              <a:rPr lang="en-GB" sz="1600" b="1" dirty="0" err="1">
                <a:solidFill>
                  <a:srgbClr val="00B050"/>
                </a:solidFill>
                <a:latin typeface="Calibri" panose="020F0502020204030204"/>
              </a:rPr>
              <a:t>Levemir</a:t>
            </a:r>
            <a: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  <a:t>? Lispro vs Detemir? </a:t>
            </a:r>
            <a:r>
              <a:rPr lang="en-GB" sz="1600" b="1" dirty="0" err="1">
                <a:solidFill>
                  <a:srgbClr val="00B050"/>
                </a:solidFill>
                <a:latin typeface="Calibri" panose="020F0502020204030204"/>
              </a:rPr>
              <a:t>Aspart</a:t>
            </a:r>
            <a: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  <a:t>? </a:t>
            </a:r>
            <a:r>
              <a:rPr lang="en-GB" sz="1600" b="1" dirty="0" err="1">
                <a:solidFill>
                  <a:srgbClr val="00B050"/>
                </a:solidFill>
                <a:latin typeface="Calibri" panose="020F0502020204030204"/>
              </a:rPr>
              <a:t>Degludec</a:t>
            </a:r>
            <a: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  <a:t>? Humulin M3? </a:t>
            </a:r>
            <a:b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</a:br>
            <a:b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</a:br>
            <a: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  <a:t>Search BNF using any of the names in the Q</a:t>
            </a:r>
            <a:b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</a:br>
            <a:r>
              <a:rPr lang="en-GB" sz="1600" b="1" dirty="0">
                <a:solidFill>
                  <a:srgbClr val="00B050"/>
                </a:solidFill>
                <a:latin typeface="Calibri" panose="020F0502020204030204"/>
              </a:rPr>
              <a:t>Safe swift practice; Simplifies (your) life; </a:t>
            </a:r>
            <a:endParaRPr lang="en-GB" sz="1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E4E35-7B04-157B-878E-E72F11260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5" r="575" b="18005"/>
          <a:stretch/>
        </p:blipFill>
        <p:spPr>
          <a:xfrm>
            <a:off x="78542" y="4598010"/>
            <a:ext cx="4038799" cy="2089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875B5C-B66A-2964-F63C-68F5304BB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3" y="200025"/>
            <a:ext cx="3997160" cy="322897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F58E730-3FDC-4428-A75C-68B22DA4821F}"/>
              </a:ext>
            </a:extLst>
          </p:cNvPr>
          <p:cNvSpPr/>
          <p:nvPr/>
        </p:nvSpPr>
        <p:spPr>
          <a:xfrm>
            <a:off x="1616930" y="283388"/>
            <a:ext cx="962025" cy="3836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F6E0A-3712-947D-24BE-F2FC1952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195" y="136814"/>
            <a:ext cx="3441523" cy="3625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5143BF-6ED1-E5D2-963D-467EB15BBD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6132"/>
          <a:stretch/>
        </p:blipFill>
        <p:spPr>
          <a:xfrm>
            <a:off x="7358146" y="1703609"/>
            <a:ext cx="4776704" cy="51829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D0444A-6310-1E33-F49B-004D09BD2A53}"/>
              </a:ext>
            </a:extLst>
          </p:cNvPr>
          <p:cNvSpPr/>
          <p:nvPr/>
        </p:nvSpPr>
        <p:spPr>
          <a:xfrm>
            <a:off x="5986462" y="57150"/>
            <a:ext cx="962025" cy="4180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693AF0-4A33-8255-5C78-9FCE9E45E033}"/>
              </a:ext>
            </a:extLst>
          </p:cNvPr>
          <p:cNvSpPr/>
          <p:nvPr/>
        </p:nvSpPr>
        <p:spPr>
          <a:xfrm>
            <a:off x="7189234" y="2373512"/>
            <a:ext cx="1490181" cy="51732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3B3157-6E42-6177-7CDB-B7B58268F238}"/>
              </a:ext>
            </a:extLst>
          </p:cNvPr>
          <p:cNvSpPr/>
          <p:nvPr/>
        </p:nvSpPr>
        <p:spPr>
          <a:xfrm>
            <a:off x="7934325" y="5205413"/>
            <a:ext cx="3876675" cy="43713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AC1D7-B235-5C58-E882-1419ABA6D0DD}"/>
              </a:ext>
            </a:extLst>
          </p:cNvPr>
          <p:cNvSpPr txBox="1"/>
          <p:nvPr/>
        </p:nvSpPr>
        <p:spPr>
          <a:xfrm>
            <a:off x="3892800" y="4038600"/>
            <a:ext cx="3141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May find the information via </a:t>
            </a:r>
          </a:p>
          <a:p>
            <a:r>
              <a:rPr lang="en-GB" dirty="0"/>
              <a:t>‘Indication &amp; Dose’ route if ‘Medicinal Forms’ is not helpful</a:t>
            </a:r>
          </a:p>
          <a:p>
            <a:r>
              <a:rPr lang="en-GB" b="1" dirty="0"/>
              <a:t>Or</a:t>
            </a:r>
          </a:p>
          <a:p>
            <a:r>
              <a:rPr lang="en-GB" dirty="0"/>
              <a:t>Via ‘Medicinal Forms’ route if Indication &amp; Dose info is not helpful (</a:t>
            </a:r>
            <a:r>
              <a:rPr lang="en-GB" b="1" dirty="0"/>
              <a:t>next slide</a:t>
            </a:r>
            <a:r>
              <a:rPr lang="en-GB" dirty="0"/>
              <a:t>)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39A42D-857D-2390-AB9B-B7AA830583A0}"/>
              </a:ext>
            </a:extLst>
          </p:cNvPr>
          <p:cNvCxnSpPr>
            <a:cxnSpLocks/>
          </p:cNvCxnSpPr>
          <p:nvPr/>
        </p:nvCxnSpPr>
        <p:spPr>
          <a:xfrm flipH="1" flipV="1">
            <a:off x="2242512" y="5199622"/>
            <a:ext cx="2157412" cy="327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D23DD7-F437-3164-3AB4-9916C3ADF9F5}"/>
              </a:ext>
            </a:extLst>
          </p:cNvPr>
          <p:cNvCxnSpPr>
            <a:cxnSpLocks/>
          </p:cNvCxnSpPr>
          <p:nvPr/>
        </p:nvCxnSpPr>
        <p:spPr>
          <a:xfrm>
            <a:off x="5735888" y="4582184"/>
            <a:ext cx="2647950" cy="61743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127A57-8355-9B0F-9E64-E3DB090316F0}"/>
              </a:ext>
            </a:extLst>
          </p:cNvPr>
          <p:cNvCxnSpPr>
            <a:cxnSpLocks/>
          </p:cNvCxnSpPr>
          <p:nvPr/>
        </p:nvCxnSpPr>
        <p:spPr>
          <a:xfrm flipH="1">
            <a:off x="704850" y="2259990"/>
            <a:ext cx="490538" cy="2216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Question" title="Question Text"/>
          <p:cNvSpPr>
            <a:spLocks noGrp="1"/>
          </p:cNvSpPr>
          <p:nvPr>
            <p:ph type="title"/>
          </p:nvPr>
        </p:nvSpPr>
        <p:spPr>
          <a:xfrm>
            <a:off x="5769093" y="54378"/>
            <a:ext cx="6055353" cy="698658"/>
          </a:xfrm>
        </p:spPr>
        <p:txBody>
          <a:bodyPr>
            <a:noAutofit/>
          </a:bodyPr>
          <a:lstStyle/>
          <a:p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Can’t remember the difference between Humalog and </a:t>
            </a:r>
            <a:r>
              <a:rPr lang="en-GB" sz="1400" b="1" dirty="0" err="1">
                <a:solidFill>
                  <a:prstClr val="black"/>
                </a:solidFill>
                <a:latin typeface="Calibri" panose="020F0502020204030204"/>
              </a:rPr>
              <a:t>Levemir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? Lispro vs Detemir? </a:t>
            </a:r>
            <a:r>
              <a:rPr lang="en-GB" sz="1400" b="1" dirty="0" err="1">
                <a:solidFill>
                  <a:prstClr val="black"/>
                </a:solidFill>
                <a:latin typeface="Calibri" panose="020F0502020204030204"/>
              </a:rPr>
              <a:t>Aspart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? </a:t>
            </a:r>
            <a:r>
              <a:rPr lang="en-GB" sz="1400" b="1" dirty="0" err="1">
                <a:solidFill>
                  <a:prstClr val="black"/>
                </a:solidFill>
                <a:latin typeface="Calibri" panose="020F0502020204030204"/>
              </a:rPr>
              <a:t>Degludec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? Humulin M3? Insulin I?</a:t>
            </a:r>
            <a:endParaRPr lang="en-GB" sz="140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92204" y="1978925"/>
            <a:ext cx="85970" cy="11007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8ABA465-8D95-A666-7F0A-EF569FF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34" y="5246662"/>
            <a:ext cx="4086435" cy="1628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A4D41C-18D8-1BB7-B0DA-8F8D2E17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74" y="950920"/>
            <a:ext cx="5609954" cy="311664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CF2B977-31EC-63BE-833E-B6D6702FDEBF}"/>
              </a:ext>
            </a:extLst>
          </p:cNvPr>
          <p:cNvSpPr/>
          <p:nvPr/>
        </p:nvSpPr>
        <p:spPr>
          <a:xfrm>
            <a:off x="9375206" y="3728520"/>
            <a:ext cx="1824783" cy="437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BD3F6A-4F75-D513-AFBE-FB38863D9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231" y="4320021"/>
            <a:ext cx="3905451" cy="219086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C2E6ECF-8474-4E55-A20A-F0A646865E32}"/>
              </a:ext>
            </a:extLst>
          </p:cNvPr>
          <p:cNvSpPr/>
          <p:nvPr/>
        </p:nvSpPr>
        <p:spPr>
          <a:xfrm>
            <a:off x="6033239" y="4827276"/>
            <a:ext cx="2093258" cy="551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9AF979-46C5-1C51-FA70-948FB94C552F}"/>
              </a:ext>
            </a:extLst>
          </p:cNvPr>
          <p:cNvCxnSpPr>
            <a:cxnSpLocks/>
          </p:cNvCxnSpPr>
          <p:nvPr/>
        </p:nvCxnSpPr>
        <p:spPr>
          <a:xfrm flipH="1">
            <a:off x="8126497" y="4221079"/>
            <a:ext cx="1850941" cy="882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search results page&#10;&#10;Description automatically generated">
            <a:extLst>
              <a:ext uri="{FF2B5EF4-FFF2-40B4-BE49-F238E27FC236}">
                <a16:creationId xmlns:a16="http://schemas.microsoft.com/office/drawing/2014/main" id="{2E9E5A7D-4465-4D5A-CC9F-2812D7C86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8" y="140528"/>
            <a:ext cx="5278353" cy="485839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CAEB99F-BFC3-6AD4-079C-52CD34162808}"/>
              </a:ext>
            </a:extLst>
          </p:cNvPr>
          <p:cNvSpPr/>
          <p:nvPr/>
        </p:nvSpPr>
        <p:spPr>
          <a:xfrm>
            <a:off x="269878" y="573437"/>
            <a:ext cx="1464793" cy="6299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64FAF5-894F-F114-7395-D1CBBB7F1642}"/>
              </a:ext>
            </a:extLst>
          </p:cNvPr>
          <p:cNvCxnSpPr>
            <a:cxnSpLocks/>
          </p:cNvCxnSpPr>
          <p:nvPr/>
        </p:nvCxnSpPr>
        <p:spPr>
          <a:xfrm>
            <a:off x="1563182" y="2886646"/>
            <a:ext cx="1175136" cy="30950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9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199" y="497658"/>
            <a:ext cx="11356109" cy="179552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(65F)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Admitted with systemic fungal infection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Hypertension, GORD, bipolar disease, osteoporosis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Investigations: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Mg</a:t>
            </a:r>
            <a:r>
              <a:rPr lang="en-GB" sz="2400" baseline="30000" dirty="0">
                <a:solidFill>
                  <a:prstClr val="black"/>
                </a:solidFill>
                <a:latin typeface="Calibri" panose="020F0502020204030204"/>
              </a:rPr>
              <a:t>2+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0.4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mmol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/L (0.7-1.0)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THREE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prescriptions that are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most likely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to increase the risk of hypomagnesaemia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380791"/>
            <a:ext cx="63500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Alendronic</a:t>
            </a:r>
            <a:r>
              <a:rPr lang="en-GB" sz="2400" dirty="0"/>
              <a:t> acid 70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Amlodipine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Amphotericin 60 mg intravenously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Indapamide</a:t>
            </a:r>
            <a:r>
              <a:rPr lang="en-GB" sz="2400" dirty="0"/>
              <a:t> 2.5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Lansoprazole 30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Olanzapine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Senna 15 mg orally nightly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448473" cy="1325563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(82M)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Called back to GP because routine blood results show hyponatraemia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Atrial fibrillation, depression, hypercholesterolaemia, hypertension, type II diabetes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TWO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prescriptions that are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most likely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to increase the risk of hyponatraemia</a:t>
            </a:r>
            <a:endParaRPr lang="en-GB" sz="32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98783"/>
            <a:ext cx="8335108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Amiloride</a:t>
            </a:r>
            <a:r>
              <a:rPr lang="en-GB" sz="2400" dirty="0"/>
              <a:t>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Amlodipine 10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80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Citalopram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Digoxin 62.5 micrograms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Indapamide</a:t>
            </a:r>
            <a:r>
              <a:rPr lang="en-GB" sz="2400" dirty="0"/>
              <a:t> MR 1.5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 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Valsartan 80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Warfarin 3 mg orally daily (INR 2-3)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7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EDB0-50D4-DF44-FB29-31E62064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427381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(78M)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Carers note persistent cough, more breathless than usual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AF, Anxiety, COPD, GORD, Recurrent UTIs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Exam: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Marked tremor; mild ankle oedema; persistent cough; bilateral inspiratory crackles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the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/>
              </a:rPr>
              <a:t>three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prescriptions most likely to be associated with his tremor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A7157-BEA8-3FEE-4ED6-2B4EFC34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80765"/>
            <a:ext cx="10515600" cy="319619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Beclomethasone inhaler 400microg inhaled twice daily</a:t>
            </a:r>
          </a:p>
          <a:p>
            <a:r>
              <a:rPr lang="en-GB" dirty="0"/>
              <a:t>Digoxin 125microg orally daily</a:t>
            </a:r>
          </a:p>
          <a:p>
            <a:r>
              <a:rPr lang="en-GB" dirty="0"/>
              <a:t>Furosemide 20mg orally daily</a:t>
            </a:r>
          </a:p>
          <a:p>
            <a:r>
              <a:rPr lang="en-GB" dirty="0"/>
              <a:t>Haloperidol 1.5mg orally at night</a:t>
            </a:r>
          </a:p>
          <a:p>
            <a:r>
              <a:rPr lang="en-GB" dirty="0"/>
              <a:t>Nitrofurantoin 100mg orally at night</a:t>
            </a:r>
          </a:p>
          <a:p>
            <a:r>
              <a:rPr lang="en-GB" dirty="0"/>
              <a:t>Omeprazole 20mg orally daily</a:t>
            </a:r>
          </a:p>
          <a:p>
            <a:r>
              <a:rPr lang="en-GB" dirty="0"/>
              <a:t>Salbutamol 2.5mg nebulised as needed</a:t>
            </a:r>
          </a:p>
          <a:p>
            <a:r>
              <a:rPr lang="en-GB" dirty="0"/>
              <a:t>Theophylline 200mg orally twice daily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99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EDB0-50D4-DF44-FB29-31E62064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891838" cy="2427381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(78M)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Carers note persistent cough, more breathless than usual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AF, Anxiety, COPD, GORD, Recurrent UTIs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Exam: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Marked tremor; mild ankle oedema; persistent cough; bilateral inspiratory crackles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the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/>
              </a:rPr>
              <a:t>one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prescription most likely to be associated with his respiratory symptoms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A7157-BEA8-3FEE-4ED6-2B4EFC34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80765"/>
            <a:ext cx="10515600" cy="319619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Beclomethasone inhaler 400microg inhaled twice daily</a:t>
            </a:r>
          </a:p>
          <a:p>
            <a:r>
              <a:rPr lang="en-GB" dirty="0"/>
              <a:t>Digoxin 125microg orally daily</a:t>
            </a:r>
          </a:p>
          <a:p>
            <a:r>
              <a:rPr lang="en-GB" dirty="0"/>
              <a:t>Furosemide 20mg orally daily</a:t>
            </a:r>
          </a:p>
          <a:p>
            <a:r>
              <a:rPr lang="en-GB" dirty="0"/>
              <a:t>Haloperidol 1.5mg orally at night</a:t>
            </a:r>
          </a:p>
          <a:p>
            <a:r>
              <a:rPr lang="en-GB" dirty="0"/>
              <a:t>Nitrofurantoin 100mg orally at night</a:t>
            </a:r>
          </a:p>
          <a:p>
            <a:r>
              <a:rPr lang="en-GB" dirty="0"/>
              <a:t>Omeprazole 20mg orally daily</a:t>
            </a:r>
          </a:p>
          <a:p>
            <a:r>
              <a:rPr lang="en-GB" dirty="0"/>
              <a:t>Salbutamol 2.5mg nebulised as needed</a:t>
            </a:r>
          </a:p>
          <a:p>
            <a:r>
              <a:rPr lang="en-GB" dirty="0"/>
              <a:t>Theophylline 200mg orally twice daily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96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Renal and hepatic dysfunction</a:t>
            </a:r>
          </a:p>
        </p:txBody>
      </p:sp>
    </p:spTree>
    <p:extLst>
      <p:ext uri="{BB962C8B-B14F-4D97-AF65-F5344CB8AC3E}">
        <p14:creationId xmlns:p14="http://schemas.microsoft.com/office/powerpoint/2010/main" val="46292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561718"/>
            <a:ext cx="10515600" cy="928946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(74M)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Admitted for acute pulmonary oedema secondary to heart failure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CKD stage III, type II diabetes mellitus, ischaemic left ventricular dysfunction 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eGFR 40 (stable) [normal range  &gt;60 </a:t>
            </a:r>
            <a:r>
              <a:rPr lang="en-GB" sz="2400" dirty="0">
                <a:latin typeface="+mn-lt"/>
              </a:rPr>
              <a:t>ml/min/1.73m² ]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ONE of his admission prescriptions that needs dosing review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4472" y="2355853"/>
            <a:ext cx="87884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80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Canagliflozin</a:t>
            </a:r>
            <a:r>
              <a:rPr lang="en-GB" sz="2400" dirty="0"/>
              <a:t> 300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Candesartan 32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Carvedilol 25 mg orally 12hrly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Enoxaparin 40 mg subcutaneously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Furosemide 80 mg intravenously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Paracetamol 1g orally as required (max 4g/day)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Spironolactone 25 mg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7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94539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(74M)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Admitted for acute pulmonary oedema secondary to heart failure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CKD stage III, type II diabetes mellitus, ischaemic left ventricular dysfunction 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eGFR 20 (stable) [normal range  &gt;60 </a:t>
            </a:r>
            <a:r>
              <a:rPr lang="en-GB" sz="2400" dirty="0">
                <a:latin typeface="+mn-lt"/>
              </a:rPr>
              <a:t>ml/min/1.73m² ]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TWO prescriptions that should be stopped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06662"/>
            <a:ext cx="87884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Candesartan 32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Carvedilol 25 mg orally 12-hrly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Heparin 5000 units subcutaneously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Furosemide 80 mg intravenously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Paracetamol 1g orally as required (max 4g/day)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Spironolactone 25 mg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B82F-B874-BFFA-A2C5-B84DB2CE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991850" cy="1325563"/>
          </a:xfrm>
        </p:spPr>
        <p:txBody>
          <a:bodyPr/>
          <a:lstStyle/>
          <a:p>
            <a:pPr algn="ctr"/>
            <a:r>
              <a:rPr lang="en-GB" dirty="0"/>
              <a:t>SPE 1 Results 2024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60ECEB-7E71-1B61-0D46-5B7A6B84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777" y="1387475"/>
            <a:ext cx="9386047" cy="50561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SPEs are a guide as to your relative standing in the cohort for CPT, your strengths &amp; weaker areas. Masterclass work will greatly assist in honing skills for the PSA in January</a:t>
            </a:r>
          </a:p>
          <a:p>
            <a:pPr marL="0" indent="0" algn="ctr">
              <a:buNone/>
            </a:pPr>
            <a:r>
              <a:rPr lang="en-GB" dirty="0"/>
              <a:t> 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</a:rPr>
              <a:t>Listen to Dr Kapil’s excellent SPE 1 review with answer explanations and discussion of therapy choice, question scoring and BNF use</a:t>
            </a:r>
          </a:p>
          <a:p>
            <a:pPr marL="0" indent="0" algn="ctr">
              <a:buNone/>
            </a:pPr>
            <a:r>
              <a:rPr lang="en-GB" sz="2100" dirty="0">
                <a:hlinkClick r:id="rId2"/>
              </a:rPr>
              <a:t>https://qmplus.qmul.ac.uk/mod/kalvidres/view.php?id=2681959</a:t>
            </a:r>
            <a:r>
              <a:rPr lang="en-GB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42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353181"/>
            <a:ext cx="10515600" cy="195459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(54M)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Admitted with spontaneous bacterial peritonitis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Hepatitis C cirrhosis, neuropathic pain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400" dirty="0"/>
              <a:t>Hb 134, WBC 19.5, </a:t>
            </a:r>
            <a:r>
              <a:rPr lang="en-GB" sz="2400" dirty="0" err="1"/>
              <a:t>Neut</a:t>
            </a:r>
            <a:r>
              <a:rPr lang="en-GB" sz="2400" dirty="0"/>
              <a:t> 17.1, </a:t>
            </a:r>
            <a:r>
              <a:rPr lang="en-GB" sz="2400" dirty="0" err="1"/>
              <a:t>Plt</a:t>
            </a:r>
            <a:r>
              <a:rPr lang="en-GB" sz="2400" dirty="0"/>
              <a:t> 245</a:t>
            </a:r>
            <a:br>
              <a:rPr lang="en-GB" sz="2400" dirty="0"/>
            </a:br>
            <a:r>
              <a:rPr lang="en-GB" sz="2400" dirty="0"/>
              <a:t>Na 141, K 4.1, eGFR 78</a:t>
            </a:r>
            <a:br>
              <a:rPr lang="en-GB" sz="2400" dirty="0"/>
            </a:br>
            <a:r>
              <a:rPr lang="en-GB" sz="2400" dirty="0"/>
              <a:t>INR 2.3, Bili 61, ALT 281, </a:t>
            </a:r>
            <a:r>
              <a:rPr lang="en-GB" sz="2400" dirty="0" err="1"/>
              <a:t>AlkPhos</a:t>
            </a:r>
            <a:r>
              <a:rPr lang="en-GB" sz="2400" dirty="0"/>
              <a:t> 108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ONE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prescription that should be stopped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16424" y="3382428"/>
            <a:ext cx="8788400" cy="389806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Omeprazole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Paracetamol 1 g orally 6hrly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Pregabalin</a:t>
            </a:r>
            <a:r>
              <a:rPr lang="en-GB" sz="2400" dirty="0"/>
              <a:t> 50 mg orally 8hrly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Spironolactone 50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Tazocin</a:t>
            </a:r>
            <a:r>
              <a:rPr lang="en-GB" sz="2400" dirty="0"/>
              <a:t>® (tazobactam/piperacillin) 4.5 g intravenously 8hrly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0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83924"/>
            <a:ext cx="10515600" cy="2350504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(54M) 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Arthritis, atrial fibrillation, stroke, depression, neuropathic pain, nose bleeds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Hb 13.4 (11.5-17); WCC 5.2 (3-10);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Plt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247 (150-400); Na 137 (132-139);  K 4.3 (3.5-5.3);  PT 21 (9-14); APTT  41 (23-37) 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Which of the options below, at usual therapeutic doses, is most likely to explain the abnormalities observed?</a:t>
            </a:r>
            <a:endParaRPr lang="en-GB" sz="2400" dirty="0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PAnswers" title="Answer Text">
            <a:extLst>
              <a:ext uri="{FF2B5EF4-FFF2-40B4-BE49-F238E27FC236}">
                <a16:creationId xmlns:a16="http://schemas.microsoft.com/office/drawing/2014/main" id="{5E3AB6EA-913E-7A4F-7C60-DC1ECBF5433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19200" y="2368644"/>
            <a:ext cx="8546123" cy="421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Aspirin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Clopidogrel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Fluoxetine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Gabapentin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Naproxen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Paracetamol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Tranexamic Acid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All of A-G contribute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None of A-G explain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9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Pregnancy and breastfeeding</a:t>
            </a:r>
          </a:p>
        </p:txBody>
      </p:sp>
    </p:spTree>
    <p:extLst>
      <p:ext uri="{BB962C8B-B14F-4D97-AF65-F5344CB8AC3E}">
        <p14:creationId xmlns:p14="http://schemas.microsoft.com/office/powerpoint/2010/main" val="192896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658795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(33F)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seeking GP pre-conception advice re: drugs and pregnancy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Dilated cardiomyopathy, asthma, type II diabetes mellitus, depression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Two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prescriptions that are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most important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to stop while trying to conceive </a:t>
            </a:r>
            <a:endParaRPr lang="en-GB" sz="32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98783"/>
            <a:ext cx="8335108" cy="339569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000" dirty="0"/>
              <a:t>Bisoprolol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000" dirty="0"/>
              <a:t>Enalapril 10mg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000" dirty="0" err="1"/>
              <a:t>Fostair</a:t>
            </a:r>
            <a:r>
              <a:rPr lang="en-GB" sz="2000" dirty="0"/>
              <a:t>® 200/6 (200 micrograms beclomethasone / 6 micrograms formoterol) one puff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000" dirty="0"/>
              <a:t>Lansoprazole 30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000" dirty="0"/>
              <a:t>Metformin 850 mg orally three times a day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000" dirty="0"/>
              <a:t>Salbutamol 200 micrograms inhaled as required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000" dirty="0"/>
              <a:t>Sertraline 50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000" dirty="0"/>
              <a:t>Warfarin orally daily dose as per INR (Target 2-3)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0962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Comorbidities -  Contraindication &amp; cautions</a:t>
            </a:r>
          </a:p>
        </p:txBody>
      </p:sp>
    </p:spTree>
    <p:extLst>
      <p:ext uri="{BB962C8B-B14F-4D97-AF65-F5344CB8AC3E}">
        <p14:creationId xmlns:p14="http://schemas.microsoft.com/office/powerpoint/2010/main" val="13677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988666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(64F)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Review in Neurology Clinic with new diagnosis of Parkinson’s disease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Other 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Gout, hyperthyroidism, bipolar disorder, hypertension, rheumatoid arthritis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two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prescriptions that are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most likely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to worsen the symptoms of her Parkinson’s disease</a:t>
            </a:r>
            <a:endParaRPr lang="en-GB" sz="32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62187" y="2830935"/>
            <a:ext cx="8335108" cy="344891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Allopurinol 100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Carbimazole</a:t>
            </a:r>
            <a:r>
              <a:rPr lang="en-GB" sz="2400" dirty="0"/>
              <a:t> 15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Felodipine 10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Folic acid 5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Haloperidol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Methotrexate 5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Metoclopramide 50 mg orally as required (max 8hrly)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41B6-87A5-C959-3BB5-C3399DB3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859"/>
            <a:ext cx="10515600" cy="230841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specialist pain team recommends Mr XY, 44y, should be commenced on gabapentin for neuropathic pain.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Other 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Type 2 diabetes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following is the most appropriate factor to consider in his background history when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 the benefit – risk balance of gabapentin for Mr XY.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27C95-49AE-1DFE-1EE8-ED07E46ED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39035"/>
            <a:ext cx="10515600" cy="2846294"/>
          </a:xfrm>
          <a:noFill/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declines to be vaccinated for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Strep pneumoniae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type 2 diabetes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often takes ibuprofen for back pain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heroin dependent in his early twenties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treated for bacterial meningitis 15y ago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356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(82M) PMH: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Heart failure, ischaemic heart disease, type II diabetes mellitus, depression, chronic back pain</a:t>
            </a:r>
            <a:br>
              <a:rPr lang="en-GB" sz="28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800" i="1" dirty="0">
                <a:solidFill>
                  <a:prstClr val="black"/>
                </a:solidFill>
                <a:latin typeface="Calibri" panose="020F0502020204030204"/>
              </a:rPr>
              <a:t>TWO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prescriptions that are </a:t>
            </a:r>
            <a:r>
              <a:rPr lang="en-GB" sz="2800" i="1" dirty="0">
                <a:solidFill>
                  <a:prstClr val="black"/>
                </a:solidFill>
                <a:latin typeface="Calibri" panose="020F0502020204030204"/>
              </a:rPr>
              <a:t>most likely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to increase the risk of acute heart failure</a:t>
            </a:r>
            <a:endParaRPr lang="en-GB" sz="36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98783"/>
            <a:ext cx="8335108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Aspirin 75mg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40mg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Bisoprolol</a:t>
            </a:r>
            <a:r>
              <a:rPr lang="en-GB" sz="2400" dirty="0"/>
              <a:t> 10mg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Codeine phosphate 30mg orally as required (max 6hrly)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Eplerenone</a:t>
            </a:r>
            <a:r>
              <a:rPr lang="en-GB" sz="2400" dirty="0"/>
              <a:t> 50mg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Ibuprofen 400mg orally 8hrly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1G orally twice a day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Paracetamol 1g orally 8hrly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Pioglitazone 30mg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Valsartan 80mg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11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81C1-56EC-49FA-954B-47F56613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QT prolongation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99742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569606"/>
            <a:ext cx="11277600" cy="1325563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(62M)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Admitted for community acquired pneumonia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Dilated cardiomyopathy, depression, epilepsy, gout, opioid dependence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Investigations: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ECG QTc 540ms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THREE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prescriptions that are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most likely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to increase the risk QT prolongation</a:t>
            </a:r>
            <a:endParaRPr lang="en-GB" sz="32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628048"/>
            <a:ext cx="8335108" cy="3861242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Allopurinol 100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Bisoprolol</a:t>
            </a:r>
            <a:r>
              <a:rPr lang="en-GB" sz="2400" dirty="0"/>
              <a:t>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Carbamazepine 100 mg orally 12hrly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Co-</a:t>
            </a:r>
            <a:r>
              <a:rPr lang="en-GB" sz="2400" dirty="0" err="1"/>
              <a:t>amoxiclav</a:t>
            </a:r>
            <a:r>
              <a:rPr lang="en-GB" sz="2400" dirty="0"/>
              <a:t> 1.2 g intravenously 8hrly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Citalopram 40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Clarithromycin 500 mg orally 12hrly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Enalapril</a:t>
            </a:r>
            <a:r>
              <a:rPr lang="en-GB" sz="2400" dirty="0"/>
              <a:t>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Methadone 60 mg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A265-6E18-F63B-95B1-D1755D32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9816"/>
            <a:ext cx="10496550" cy="146898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QMUL students had a fantastic 2024 PSA</a:t>
            </a:r>
            <a:br>
              <a:rPr lang="en-GB" b="1" dirty="0">
                <a:latin typeface="+mn-lt"/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436 students: 433 (99.3)% passed at first-sit</a:t>
            </a:r>
            <a:br>
              <a:rPr lang="en-GB" sz="2800" b="1" dirty="0">
                <a:solidFill>
                  <a:srgbClr val="FF0000"/>
                </a:solidFill>
                <a:latin typeface="+mn-lt"/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All passed second-sit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A9C90-D6F5-A311-8352-920212F8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30" y="2132856"/>
            <a:ext cx="4817934" cy="2232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ABCBD-13D4-37AA-F80F-6C566F6A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53" y="1765014"/>
            <a:ext cx="4176464" cy="2865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692707-813E-84AE-C96A-0FCB2A269342}"/>
              </a:ext>
            </a:extLst>
          </p:cNvPr>
          <p:cNvSpPr txBox="1"/>
          <p:nvPr/>
        </p:nvSpPr>
        <p:spPr>
          <a:xfrm>
            <a:off x="1703512" y="5157193"/>
            <a:ext cx="237626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PSA Pass Score, 2024</a:t>
            </a:r>
          </a:p>
          <a:p>
            <a:pPr algn="ctr"/>
            <a:r>
              <a:rPr lang="en-GB" sz="1600" dirty="0"/>
              <a:t>59% - 61% depending on the paper</a:t>
            </a:r>
          </a:p>
          <a:p>
            <a:pPr algn="ctr"/>
            <a:r>
              <a:rPr lang="en-GB" sz="1600" dirty="0"/>
              <a:t>Every PSA question is standard set individually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832D74-D712-C75D-128A-136B691A1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4653136"/>
            <a:ext cx="6160748" cy="18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81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497658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(62F)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Attends hypertension clinic. 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Depression, GORD, hypertension, rheumatoid arthritis, type II diabetes mellitus, 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THREE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prescriptions that are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most likely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to contribute to her elevated blood pressure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380791"/>
            <a:ext cx="6350000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Amlodipine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Gliclazide 80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Ibuprofen 400 mg orally three times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Indapamide</a:t>
            </a:r>
            <a:r>
              <a:rPr lang="en-GB" sz="2400" dirty="0"/>
              <a:t> 2.5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Lansoprazole 30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500 mg orally three times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Methotrexate 7.5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Prednisolone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Ramipril 10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Venlafaxine 75 mg orally 12hrly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3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497658"/>
            <a:ext cx="10515600" cy="1700597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(62F)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Attends GP for yearly diabetes (type II) review. Reports symptoms consistent with hypoglycaemia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GORD, hypertension, type II diabetes mellitus, schizophrenia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TWO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prescriptions that are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most likely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to increase the risk of hypoglycaemia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380791"/>
            <a:ext cx="63500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Amlodipine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Canagliflozin</a:t>
            </a:r>
            <a:r>
              <a:rPr lang="en-GB" sz="2400" dirty="0"/>
              <a:t> 200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Glibenclamide</a:t>
            </a:r>
            <a:r>
              <a:rPr lang="en-GB" sz="2400" dirty="0"/>
              <a:t> 10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Indapamide</a:t>
            </a:r>
            <a:r>
              <a:rPr lang="en-GB" sz="2400" dirty="0"/>
              <a:t> 2.5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Lansoprazole 30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500 mg orally three times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Olanzapine 10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Senna 15 mg orally nightly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7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497658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(82F)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Attends falls clinic. 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Hypertension, GORD, neuropathic pain, osteoporosis, rheumatoid arthritis, type II diabetes mellitus 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the prescriptions that are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most likely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to increase the risk of falls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8000" y="2131409"/>
            <a:ext cx="63500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Alendronic</a:t>
            </a:r>
            <a:r>
              <a:rPr lang="en-GB" sz="2400" dirty="0"/>
              <a:t> acid 70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Amlodipine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Amitriptyline 25 mg orally in evening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Doxazosin 8 mg orally 12hrly 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500 mg orally three times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Methotrexate 7.5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Omeprazole 40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Prednisolone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Zopiclone</a:t>
            </a:r>
            <a:r>
              <a:rPr lang="en-GB" sz="2400" dirty="0"/>
              <a:t> 7.5 mg orally nightly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7759FF-E32B-4C2C-A002-82E03E2D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7" y="1465505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Pregnancy risks</a:t>
            </a:r>
          </a:p>
        </p:txBody>
      </p:sp>
    </p:spTree>
    <p:extLst>
      <p:ext uri="{BB962C8B-B14F-4D97-AF65-F5344CB8AC3E}">
        <p14:creationId xmlns:p14="http://schemas.microsoft.com/office/powerpoint/2010/main" val="3357321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537029"/>
            <a:ext cx="10515600" cy="1931367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(34F)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seeking GP pre-conception advice re: drugs and pregnancy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Acne, hypothyroidism, rheumatoid arthritis, depression, cold-induced wheezing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800" i="1" dirty="0">
                <a:solidFill>
                  <a:prstClr val="black"/>
                </a:solidFill>
                <a:latin typeface="Calibri" panose="020F0502020204030204"/>
              </a:rPr>
              <a:t>TWO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prescriptions that should be ceased while trying to conceive </a:t>
            </a:r>
            <a:endParaRPr lang="en-GB" sz="36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93869"/>
            <a:ext cx="8335108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Folic acid 5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Isotretinoin 15 mg orally 12hrly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Levothyroxine 100 micrograms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Methotrexate 10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Omeprazole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Salbutamol 200 micrograms inhaled as required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Sertraline 50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endParaRPr lang="en-GB" sz="2400" dirty="0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199" y="538495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(54M) PMH: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Benign prostatic hypertrophy, depression, hypertension, neuropathic pain, Type II diabetes mellitus.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Normal renal and liver function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Select the prescription with a prescribing error </a:t>
            </a:r>
            <a:endParaRPr lang="en-GB" sz="36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75480" y="2938864"/>
            <a:ext cx="8546123" cy="29296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Gabapentin 300 mg orally three times a day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Indapamide</a:t>
            </a:r>
            <a:r>
              <a:rPr lang="en-GB" sz="2400" dirty="0"/>
              <a:t> MR 1.5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 mg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Paracetamol 1 g orally as required (max 4 g/day)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Tamsulosin 400 microg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9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(65F) PMH: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Diabetes, GORD, hypercholesterolaemia, hypertension, schizophrenia 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Normal renal and liver function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Select the prescriptions with a prescribing error </a:t>
            </a:r>
            <a:endParaRPr lang="en-GB" sz="28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75336"/>
            <a:ext cx="9493624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40 mg orally once nightly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Felodipine 5 mg orally once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 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Olanzapine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Omeprazole 200 mg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1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(54M) PMH: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Osteoporosis, chronic hip pain, type II diabetes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800" dirty="0">
                <a:latin typeface="+mn-lt"/>
              </a:rPr>
              <a:t>Normal renal and liver function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Select the prescription with a prescribing error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74480"/>
            <a:ext cx="7748954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Alendronic</a:t>
            </a:r>
            <a:r>
              <a:rPr lang="en-GB" sz="2400" dirty="0"/>
              <a:t> acid 70 mg orally weekly in morning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40 mg orally nightly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Fentanyl 12micrograms/hr patch </a:t>
            </a:r>
            <a:r>
              <a:rPr lang="en-GB" sz="2400" dirty="0" err="1"/>
              <a:t>transdermally</a:t>
            </a:r>
            <a:r>
              <a:rPr lang="en-GB" sz="2400" dirty="0"/>
              <a:t>, replace every 7 days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 g twice daily with meals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Ramipril 5 mg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6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(74M) PMH: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Asthma, atrial fibrillation, benign prostatic hypertrophy, hypothyroidism</a:t>
            </a:r>
            <a:br>
              <a:rPr lang="en-GB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Normal renal and liver function</a:t>
            </a:r>
            <a:br>
              <a:rPr lang="en-GB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Select the prescription that contains a prescribing error </a:t>
            </a:r>
            <a:endParaRPr lang="en-GB" sz="32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75336"/>
            <a:ext cx="9493624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Apixaban 2.5 mg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Levothyroxine 75 mg orally once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Montelukast 10 mg orally once in evening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Salbutamol 200 micrograms inhaled as required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Tamsulosin 400 micrograms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1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(65F) PMH: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Epilepsy, hypercholesterolaemia, hypertension, type II diabetes mellitus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Normal renal and liver function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Select the prescription with a prescribing error </a:t>
            </a:r>
            <a:endParaRPr lang="en-GB" sz="28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75336"/>
            <a:ext cx="9493624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20 mg orally once nightly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Carbamazepine 10 mg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Felodipine 5 mg orally once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Gliclazide 80 mg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 g orally twice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3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224971"/>
            <a:ext cx="10515600" cy="101358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+mn-lt"/>
              </a:rPr>
              <a:t>Review (REV) questions in the PSA </a:t>
            </a:r>
            <a:br>
              <a:rPr lang="en-GB" sz="3600" b="1" dirty="0">
                <a:latin typeface="+mn-lt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57" y="866062"/>
            <a:ext cx="10982475" cy="59335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i="1" dirty="0"/>
              <a:t>We begin our Masterclasses with REV because everyone has had some prescription / medication review practice in  clinical placements, hospital and GP, since Year 3</a:t>
            </a:r>
          </a:p>
          <a:p>
            <a:pPr>
              <a:lnSpc>
                <a:spcPct val="120000"/>
              </a:lnSpc>
            </a:pPr>
            <a:r>
              <a:rPr lang="en-GB" i="1" dirty="0"/>
              <a:t>High value PSA Q: 4 marks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800" b="1" dirty="0">
                <a:latin typeface="+mn-lt"/>
              </a:rPr>
              <a:t>Official description </a:t>
            </a:r>
          </a:p>
          <a:p>
            <a:pPr lvl="1">
              <a:lnSpc>
                <a:spcPct val="120000"/>
              </a:lnSpc>
            </a:pPr>
            <a:r>
              <a:rPr lang="en-GB" i="1" dirty="0"/>
              <a:t>Presents a prescription for review – that was written by someone else</a:t>
            </a:r>
          </a:p>
          <a:p>
            <a:pPr lvl="1">
              <a:lnSpc>
                <a:spcPct val="120000"/>
              </a:lnSpc>
            </a:pPr>
            <a:r>
              <a:rPr lang="en-GB" i="1" dirty="0"/>
              <a:t>Reasoning and judgement</a:t>
            </a:r>
          </a:p>
          <a:p>
            <a:pPr lvl="2">
              <a:lnSpc>
                <a:spcPct val="120000"/>
              </a:lnSpc>
            </a:pPr>
            <a:r>
              <a:rPr lang="en-GB" i="1" dirty="0"/>
              <a:t>You are asked to decide which components of the prescription are inappropriate, wrong / error, unsafe or ineffective</a:t>
            </a:r>
          </a:p>
          <a:p>
            <a:pPr lvl="1">
              <a:lnSpc>
                <a:spcPct val="120000"/>
              </a:lnSpc>
            </a:pPr>
            <a:r>
              <a:rPr lang="en-GB" b="1" dirty="0"/>
              <a:t>So: this requires you to spot </a:t>
            </a:r>
          </a:p>
          <a:p>
            <a:pPr lvl="2">
              <a:lnSpc>
                <a:spcPct val="120000"/>
              </a:lnSpc>
            </a:pPr>
            <a:r>
              <a:rPr lang="en-GB" b="1" dirty="0"/>
              <a:t>Important drug / other interactions </a:t>
            </a:r>
          </a:p>
          <a:p>
            <a:pPr lvl="2">
              <a:lnSpc>
                <a:spcPct val="120000"/>
              </a:lnSpc>
            </a:pPr>
            <a:r>
              <a:rPr lang="en-GB" b="1" dirty="0"/>
              <a:t>Serious dosing errors – dose, time, route</a:t>
            </a:r>
          </a:p>
          <a:p>
            <a:pPr lvl="2">
              <a:lnSpc>
                <a:spcPct val="120000"/>
              </a:lnSpc>
            </a:pPr>
            <a:r>
              <a:rPr lang="en-GB" b="1" dirty="0"/>
              <a:t>Caution/CI, e.g., allergy, renal impairment, pregnancy, medical hx </a:t>
            </a:r>
          </a:p>
          <a:p>
            <a:pPr lvl="2">
              <a:lnSpc>
                <a:spcPct val="120000"/>
              </a:lnSpc>
            </a:pPr>
            <a:r>
              <a:rPr lang="en-GB" b="1" dirty="0"/>
              <a:t>Dose adjustments – kidneys, weight, child</a:t>
            </a:r>
          </a:p>
          <a:p>
            <a:pPr lvl="2">
              <a:lnSpc>
                <a:spcPct val="120000"/>
              </a:lnSpc>
            </a:pPr>
            <a:r>
              <a:rPr lang="en-GB" b="1" dirty="0"/>
              <a:t>Side effect risks for </a:t>
            </a:r>
            <a:r>
              <a:rPr lang="en-GB" b="1" u="sng" dirty="0"/>
              <a:t>this</a:t>
            </a:r>
            <a:r>
              <a:rPr lang="en-GB" b="1" dirty="0"/>
              <a:t> particular patient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Total list of medicines for each question item ≥6.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Some knowledge of common effects, adverse reactions and  interactions assumed - format provides flexibility to examine practical CPT as it applies often in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3533396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(54M) PMH: Is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chaemic heart disease, type II diabetes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800" dirty="0">
                <a:latin typeface="+mn-lt"/>
              </a:rPr>
              <a:t>Normal renal and liver function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Select the prescription with a prescribing error </a:t>
            </a:r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74480"/>
            <a:ext cx="7748954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80 mg orally nightly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Bisoprolol</a:t>
            </a:r>
            <a:r>
              <a:rPr lang="en-GB" sz="2400" dirty="0"/>
              <a:t>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Furosemide 80 mg orally nightly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 g twice daily with meals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Ramipril 5 mg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2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(54F) PMH: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Depression, iron-deficiency anaemia, rheumatoid arthritis, type II diabetes mellitus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Normal renal and liver function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Select </a:t>
            </a:r>
            <a:r>
              <a:rPr lang="en-GB" sz="2800" i="1" dirty="0">
                <a:solidFill>
                  <a:prstClr val="black"/>
                </a:solidFill>
                <a:latin typeface="Calibri" panose="020F0502020204030204"/>
              </a:rPr>
              <a:t>ONE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prescription that contains a prescribing error </a:t>
            </a:r>
            <a:endParaRPr lang="en-GB" sz="36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199" y="1998784"/>
            <a:ext cx="8417169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Alendronic</a:t>
            </a:r>
            <a:r>
              <a:rPr lang="en-GB" sz="2400" dirty="0"/>
              <a:t> acid 70 mg orally once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Ferrous fumarate 210 mg orally three times a day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Folic acid 5 mg orally weekly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Gliclazide 120 mg orally twice daily with meals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Methotrexate 7.5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Omeprazole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Prednisolone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Sertraline 50 mg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7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89" name="Title 1"/>
          <p:cNvSpPr>
            <a:spLocks noGrp="1"/>
          </p:cNvSpPr>
          <p:nvPr>
            <p:ph type="title" idx="4294967295"/>
          </p:nvPr>
        </p:nvSpPr>
        <p:spPr>
          <a:xfrm>
            <a:off x="38100" y="274637"/>
            <a:ext cx="1508126" cy="5699173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REV QUESTION VISUAL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Read the PSA blueprint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document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QM+ Y5 CPT area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very useful as you prepare </a:t>
            </a: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sz="quarter" idx="4294967295"/>
          </p:nvPr>
        </p:nvGraphicFramePr>
        <p:xfrm>
          <a:off x="2236788" y="4216400"/>
          <a:ext cx="8278812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59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9690" y="-19920"/>
            <a:ext cx="9144001" cy="6715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702488" name="Object 31"/>
          <p:cNvGraphicFramePr>
            <a:graphicFrameLocks noChangeAspect="1"/>
          </p:cNvGraphicFramePr>
          <p:nvPr/>
        </p:nvGraphicFramePr>
        <p:xfrm>
          <a:off x="1524000" y="6577014"/>
          <a:ext cx="11112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958991" imgH="749272" progId="">
                  <p:embed/>
                </p:oleObj>
              </mc:Choice>
              <mc:Fallback>
                <p:oleObj name="Document" r:id="rId2" imgW="2958991" imgH="749272" progId="">
                  <p:embed/>
                  <p:pic>
                    <p:nvPicPr>
                      <p:cNvPr id="70248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577014"/>
                        <a:ext cx="111125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2511" name="Picture 5" descr="Medical Schools Counci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9989" y="6532564"/>
            <a:ext cx="5048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512" name="TextBox 6"/>
          <p:cNvSpPr txBox="1">
            <a:spLocks noChangeArrowheads="1"/>
          </p:cNvSpPr>
          <p:nvPr/>
        </p:nvSpPr>
        <p:spPr bwMode="auto">
          <a:xfrm>
            <a:off x="3581400" y="6484939"/>
            <a:ext cx="5035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Prescribing Skills Assessment – </a:t>
            </a:r>
            <a:r>
              <a:rPr lang="en-GB" sz="1200" i="1" dirty="0">
                <a:solidFill>
                  <a:srgbClr val="000000"/>
                </a:solidFill>
                <a:latin typeface="Calibri" pitchFamily="34" charset="0"/>
              </a:rPr>
              <a:t>Prescription Review Question Item Example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31950" y="82550"/>
            <a:ext cx="1778000" cy="312738"/>
          </a:xfrm>
          <a:prstGeom prst="rect">
            <a:avLst/>
          </a:prstGeom>
          <a:solidFill>
            <a:srgbClr val="4993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</a:rPr>
              <a:t>Prescription Review Item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64164" y="82550"/>
            <a:ext cx="649287" cy="312738"/>
          </a:xfrm>
          <a:prstGeom prst="rect">
            <a:avLst/>
          </a:prstGeom>
          <a:solidFill>
            <a:srgbClr val="4993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REV000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3801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</a:rPr>
              <a:t>ID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81726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question item is worth </a:t>
            </a:r>
            <a:r>
              <a:rPr lang="en-US" sz="1100" b="1" kern="0" dirty="0">
                <a:solidFill>
                  <a:sysClr val="windowText" lastClr="000000"/>
                </a:solidFill>
                <a:latin typeface="Calibri"/>
              </a:rPr>
              <a:t>4 marks</a:t>
            </a:r>
            <a:endParaRPr lang="en-US" sz="11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47150" y="82550"/>
            <a:ext cx="908050" cy="312738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ysClr val="windowText" lastClr="000000"/>
                </a:solidFill>
                <a:latin typeface="Calibri"/>
              </a:rPr>
              <a:t>You may use  the BNF at any time </a:t>
            </a:r>
          </a:p>
        </p:txBody>
      </p:sp>
      <p:pic>
        <p:nvPicPr>
          <p:cNvPr id="702518" name="Picture 13" descr="Screen shot 2011-01-25 at 16.58.4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55201" y="82550"/>
            <a:ext cx="7286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78289" y="594679"/>
          <a:ext cx="4237311" cy="3640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2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926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CURRENT PRESCRIPTIONS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500" b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9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9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9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25">
                <a:tc>
                  <a:txBody>
                    <a:bodyPr/>
                    <a:lstStyle/>
                    <a:p>
                      <a:r>
                        <a:rPr lang="en-GB" sz="1100" b="1" dirty="0"/>
                        <a:t>Drug name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Dose</a:t>
                      </a:r>
                    </a:p>
                  </a:txBody>
                  <a:tcPr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Route</a:t>
                      </a:r>
                    </a:p>
                  </a:txBody>
                  <a:tcPr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/>
                        <a:t>Freq.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dirty="0"/>
                        <a:t>Drug 1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xx mg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IV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daily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dirty="0"/>
                        <a:t>Drug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12-hrly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dirty="0"/>
                        <a:t>Drug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dirty="0"/>
                        <a:t>Drug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dirty="0"/>
                        <a:t>Drug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dirty="0"/>
                        <a:t>Drug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25">
                <a:tc>
                  <a:txBody>
                    <a:bodyPr/>
                    <a:lstStyle/>
                    <a:p>
                      <a:r>
                        <a:rPr lang="en-GB" sz="1100" dirty="0"/>
                        <a:t>Drug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25">
                <a:tc>
                  <a:txBody>
                    <a:bodyPr/>
                    <a:lstStyle/>
                    <a:p>
                      <a:r>
                        <a:rPr lang="en-GB" sz="1100" dirty="0"/>
                        <a:t>Drug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r>
                        <a:rPr lang="en-GB" sz="1100" dirty="0"/>
                        <a:t>Drug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GB" sz="1100" dirty="0"/>
                        <a:t>Drug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xx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31950" y="598489"/>
            <a:ext cx="4381500" cy="193833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Case presentation</a:t>
            </a: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A [</a:t>
            </a:r>
            <a:r>
              <a:rPr lang="en-GB" sz="1200" i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age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]-year-old [</a:t>
            </a:r>
            <a:r>
              <a:rPr lang="en-GB" sz="1200" i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man/woman/child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] presents to [</a:t>
            </a:r>
            <a:r>
              <a:rPr lang="en-GB" sz="1200" i="1" dirty="0">
                <a:solidFill>
                  <a:srgbClr val="7F7F7F"/>
                </a:solidFill>
                <a:latin typeface="Arial"/>
              </a:rPr>
              <a:t>location and situation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] complaining of [</a:t>
            </a:r>
            <a:r>
              <a:rPr lang="en-GB" sz="1200" i="1" dirty="0">
                <a:solidFill>
                  <a:srgbClr val="7F7F7F"/>
                </a:solidFill>
                <a:latin typeface="Arial"/>
              </a:rPr>
              <a:t>symptom that might be used as the focus for one of the questions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] etc. </a:t>
            </a:r>
            <a:r>
              <a:rPr lang="en-GB" sz="1200" b="1" dirty="0">
                <a:solidFill>
                  <a:srgbClr val="000000"/>
                </a:solidFill>
                <a:latin typeface="Arial"/>
              </a:rPr>
              <a:t>PMH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. She/he has suffered from …. [</a:t>
            </a:r>
            <a:r>
              <a:rPr lang="en-GB" sz="1200" i="1" dirty="0">
                <a:solidFill>
                  <a:srgbClr val="7F7F7F"/>
                </a:solidFill>
                <a:latin typeface="Arial"/>
              </a:rPr>
              <a:t>describe any past medical history relevant to the scenario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]. </a:t>
            </a:r>
            <a:r>
              <a:rPr lang="en-GB" sz="1200" b="1" dirty="0">
                <a:solidFill>
                  <a:srgbClr val="000000"/>
                </a:solidFill>
                <a:latin typeface="Arial"/>
              </a:rPr>
              <a:t>DH. 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She/he normally takes …. [</a:t>
            </a:r>
            <a:r>
              <a:rPr lang="en-GB" sz="1200" i="1" dirty="0">
                <a:solidFill>
                  <a:srgbClr val="7F7F7F"/>
                </a:solidFill>
                <a:latin typeface="Arial"/>
              </a:rPr>
              <a:t>list any current prescriptions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]. </a:t>
            </a:r>
            <a:r>
              <a:rPr lang="en-GB" sz="1200" b="1" dirty="0">
                <a:solidFill>
                  <a:srgbClr val="000000"/>
                </a:solidFill>
                <a:latin typeface="Arial"/>
              </a:rPr>
              <a:t>SH. 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[</a:t>
            </a:r>
            <a:r>
              <a:rPr lang="en-GB" sz="1200" i="1" dirty="0">
                <a:solidFill>
                  <a:srgbClr val="7F7F7F"/>
                </a:solidFill>
                <a:latin typeface="Arial"/>
              </a:rPr>
              <a:t>include any relevant social history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]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His current regular medicines are listed (right).</a:t>
            </a:r>
            <a:r>
              <a:rPr lang="en-GB" sz="1200" b="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</a:rPr>
              <a:t>[</a:t>
            </a:r>
            <a:r>
              <a:rPr lang="en-GB" sz="1200" i="1" dirty="0">
                <a:solidFill>
                  <a:srgbClr val="7F7F7F"/>
                </a:solidFill>
                <a:latin typeface="Arial"/>
              </a:rPr>
              <a:t>Authors should try to adhere to this general layout but there is room for flexibility – the presentations should be fairly brief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]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1950" y="2690813"/>
            <a:ext cx="43815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Question A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Select the [</a:t>
            </a:r>
            <a:r>
              <a:rPr lang="en-US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ONE/TWO prescription/prescriptions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] that [</a:t>
            </a:r>
            <a:r>
              <a:rPr lang="en-US" sz="1200" i="1" dirty="0">
                <a:solidFill>
                  <a:srgbClr val="595959"/>
                </a:solidFill>
                <a:latin typeface="Arial"/>
              </a:rPr>
              <a:t>is/are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] [</a:t>
            </a:r>
            <a:r>
              <a:rPr lang="en-US" sz="1200" i="1" dirty="0">
                <a:solidFill>
                  <a:srgbClr val="595959"/>
                </a:solidFill>
                <a:latin typeface="Arial"/>
              </a:rPr>
              <a:t>most likely </a:t>
            </a:r>
            <a:r>
              <a:rPr lang="en-US" sz="1200" dirty="0">
                <a:solidFill>
                  <a:srgbClr val="595959"/>
                </a:solidFill>
                <a:latin typeface="Arial"/>
              </a:rPr>
              <a:t>to be a cause of/contains a serious dosing error/interact/is contra-indicated, etc.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].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200" i="1" dirty="0">
                <a:solidFill>
                  <a:srgbClr val="000000"/>
                </a:solidFill>
                <a:latin typeface="Arial"/>
              </a:rPr>
              <a:t>mark [</a:t>
            </a:r>
            <a:r>
              <a:rPr lang="en-US" sz="1200" i="1" dirty="0">
                <a:solidFill>
                  <a:srgbClr val="595959"/>
                </a:solidFill>
                <a:latin typeface="Arial"/>
              </a:rPr>
              <a:t>it/them</a:t>
            </a:r>
            <a:r>
              <a:rPr lang="en-US" sz="1200" i="1" dirty="0">
                <a:solidFill>
                  <a:srgbClr val="000000"/>
                </a:solidFill>
                <a:latin typeface="Arial"/>
              </a:rPr>
              <a:t>] with a tick in column A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1950" y="3760788"/>
            <a:ext cx="4381500" cy="1016000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Question B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Select the [</a:t>
            </a:r>
            <a:r>
              <a:rPr lang="en-US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ONE/TWO prescription/prescriptions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] that [</a:t>
            </a:r>
            <a:r>
              <a:rPr lang="en-US" sz="1200" i="1" dirty="0">
                <a:solidFill>
                  <a:srgbClr val="595959"/>
                </a:solidFill>
                <a:latin typeface="Arial"/>
              </a:rPr>
              <a:t>is/are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] [</a:t>
            </a:r>
            <a:r>
              <a:rPr lang="en-US" sz="1200" dirty="0">
                <a:solidFill>
                  <a:srgbClr val="595959"/>
                </a:solidFill>
                <a:latin typeface="Arial"/>
              </a:rPr>
              <a:t>contra-indicated/</a:t>
            </a:r>
            <a:r>
              <a:rPr lang="en-US" sz="1200" i="1" dirty="0">
                <a:solidFill>
                  <a:srgbClr val="595959"/>
                </a:solidFill>
                <a:latin typeface="Arial"/>
              </a:rPr>
              <a:t>most likely </a:t>
            </a:r>
            <a:r>
              <a:rPr lang="en-US" sz="1200" dirty="0">
                <a:solidFill>
                  <a:srgbClr val="595959"/>
                </a:solidFill>
                <a:latin typeface="Arial"/>
              </a:rPr>
              <a:t>to be a cause of/contains a serious dosing error/interact/, etc.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].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200" i="1" dirty="0">
                <a:solidFill>
                  <a:srgbClr val="000000"/>
                </a:solidFill>
                <a:latin typeface="Arial"/>
              </a:rPr>
              <a:t>mark [</a:t>
            </a:r>
            <a:r>
              <a:rPr lang="en-US" sz="1200" i="1" dirty="0">
                <a:solidFill>
                  <a:srgbClr val="595959"/>
                </a:solidFill>
                <a:latin typeface="Arial"/>
              </a:rPr>
              <a:t>it/them</a:t>
            </a:r>
            <a:r>
              <a:rPr lang="en-US" sz="1200" i="1" dirty="0">
                <a:solidFill>
                  <a:srgbClr val="000000"/>
                </a:solidFill>
                <a:latin typeface="Arial"/>
              </a:rPr>
              <a:t>] with a tick in column B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cxnSp>
        <p:nvCxnSpPr>
          <p:cNvPr id="702523" name="Straight Connector 20"/>
          <p:cNvCxnSpPr>
            <a:cxnSpLocks noChangeShapeType="1"/>
          </p:cNvCxnSpPr>
          <p:nvPr/>
        </p:nvCxnSpPr>
        <p:spPr bwMode="auto">
          <a:xfrm rot="5400000">
            <a:off x="3219451" y="3473451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Rounded Rectangle 19"/>
          <p:cNvSpPr/>
          <p:nvPr/>
        </p:nvSpPr>
        <p:spPr>
          <a:xfrm>
            <a:off x="7032625" y="2444750"/>
            <a:ext cx="2482850" cy="800100"/>
          </a:xfrm>
          <a:prstGeom prst="roundRect">
            <a:avLst>
              <a:gd name="adj" fmla="val 857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Use between 5 and 10 rows to create the list of drugs that will form the focus of Questions A and 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74050" y="3473450"/>
            <a:ext cx="2241550" cy="800100"/>
          </a:xfrm>
          <a:prstGeom prst="roundRect">
            <a:avLst>
              <a:gd name="adj" fmla="val 857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Identify the correct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answer(s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) on columns A and B and justify in the answer box below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78564" y="4311651"/>
          <a:ext cx="4239851" cy="20383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27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84">
                <a:tc>
                  <a:txBody>
                    <a:bodyPr/>
                    <a:lstStyle/>
                    <a:p>
                      <a:r>
                        <a:rPr lang="en-US" sz="1100" b="1" dirty="0"/>
                        <a:t>Question 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Marks per correct tick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[1</a:t>
                      </a:r>
                      <a:r>
                        <a:rPr lang="en-US" sz="1100" baseline="0" dirty="0"/>
                        <a:t> or</a:t>
                      </a:r>
                      <a:r>
                        <a:rPr lang="en-US" sz="1100" dirty="0"/>
                        <a:t> 2]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77">
                <a:tc gridSpan="3">
                  <a:txBody>
                    <a:bodyPr/>
                    <a:lstStyle/>
                    <a:p>
                      <a:r>
                        <a:rPr lang="en-US" sz="1000" dirty="0"/>
                        <a:t>Write a brief justification in this box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36">
                <a:tc>
                  <a:txBody>
                    <a:bodyPr/>
                    <a:lstStyle/>
                    <a:p>
                      <a:r>
                        <a:rPr lang="en-US" sz="1100" b="1" dirty="0"/>
                        <a:t>Question B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Marks per correct tick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[1</a:t>
                      </a:r>
                      <a:r>
                        <a:rPr lang="en-US" sz="1100" baseline="0" dirty="0"/>
                        <a:t> or</a:t>
                      </a:r>
                      <a:r>
                        <a:rPr lang="en-US" sz="1100" dirty="0"/>
                        <a:t> 2]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77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Write a brief justification in this box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236788" y="2883806"/>
            <a:ext cx="1758462" cy="3020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b="1" i="1">
              <a:ln w="6350">
                <a:solidFill>
                  <a:schemeClr val="tx1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56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544" y="159657"/>
            <a:ext cx="8401352" cy="894973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Masterclass 1 – format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41" y="1166123"/>
            <a:ext cx="10587317" cy="556864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Questions today</a:t>
            </a:r>
          </a:p>
          <a:p>
            <a:pPr lvl="1"/>
            <a:r>
              <a:rPr lang="en-GB" dirty="0"/>
              <a:t>Give each question a go – Don’t worry if you get it wrong </a:t>
            </a:r>
          </a:p>
          <a:p>
            <a:pPr lvl="2"/>
            <a:r>
              <a:rPr lang="en-GB" dirty="0"/>
              <a:t>Often you learn more </a:t>
            </a:r>
          </a:p>
          <a:p>
            <a:pPr lvl="1"/>
            <a:r>
              <a:rPr lang="en-GB" dirty="0"/>
              <a:t>Today is for exposure to REV style &amp; getting a sense of what is being asked  </a:t>
            </a:r>
          </a:p>
          <a:p>
            <a:pPr lvl="2"/>
            <a:r>
              <a:rPr lang="en-GB" dirty="0"/>
              <a:t>Not a knowledge test</a:t>
            </a:r>
          </a:p>
          <a:p>
            <a:pPr lvl="1"/>
            <a:endParaRPr lang="en-GB" b="1" dirty="0"/>
          </a:p>
          <a:p>
            <a:pPr lvl="1"/>
            <a:r>
              <a:rPr lang="en-GB" b="1" dirty="0"/>
              <a:t>Little time to use BNF in the PSA</a:t>
            </a:r>
          </a:p>
          <a:p>
            <a:pPr lvl="2"/>
            <a:r>
              <a:rPr lang="en-GB" dirty="0"/>
              <a:t>PSA: 60 Q in 120min </a:t>
            </a:r>
          </a:p>
          <a:p>
            <a:pPr lvl="2"/>
            <a:r>
              <a:rPr lang="en-GB" dirty="0"/>
              <a:t>A REV Q has 2 sub-sections &amp; </a:t>
            </a:r>
            <a:r>
              <a:rPr lang="en-GB" u="sng" dirty="0"/>
              <a:t>each</a:t>
            </a:r>
            <a:r>
              <a:rPr lang="en-GB" dirty="0"/>
              <a:t> can ask about 1, 2, or 3 drugs; up to 4 drugs to consider in the whole Q; = time tight!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Work through the questions using the BNF (web version as per PSA) as reference</a:t>
            </a:r>
          </a:p>
          <a:p>
            <a:r>
              <a:rPr lang="en-GB" dirty="0"/>
              <a:t>Unrefined questions today – not the PSA visuals format</a:t>
            </a:r>
          </a:p>
          <a:p>
            <a:pPr lvl="2"/>
            <a:r>
              <a:rPr lang="en-GB" dirty="0"/>
              <a:t>Limited, bare bones case presentation</a:t>
            </a:r>
          </a:p>
          <a:p>
            <a:pPr lvl="2"/>
            <a:r>
              <a:rPr lang="en-GB" dirty="0"/>
              <a:t>Some lists of medications may be ‘unexpected’ combinations (owing to patient’s PMH conditions)</a:t>
            </a:r>
          </a:p>
          <a:p>
            <a:pPr marL="914400" lvl="2" indent="0">
              <a:buNone/>
            </a:pPr>
            <a:endParaRPr lang="en-GB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2600" b="1" dirty="0">
                <a:solidFill>
                  <a:srgbClr val="FF0000"/>
                </a:solidFill>
              </a:rPr>
              <a:t>Slides with Q + answers &amp; notes will be on QM+ after the second running of Masterclass 1 on </a:t>
            </a:r>
            <a:r>
              <a:rPr lang="en-GB" sz="2400" b="1" dirty="0">
                <a:solidFill>
                  <a:srgbClr val="FF0000"/>
                </a:solidFill>
              </a:rPr>
              <a:t>4th October </a:t>
            </a:r>
            <a:r>
              <a:rPr lang="en-GB" sz="2600" b="1" dirty="0">
                <a:solidFill>
                  <a:srgbClr val="FF0000"/>
                </a:solidFill>
              </a:rPr>
              <a:t>- plus extra slides for practice </a:t>
            </a:r>
            <a:r>
              <a:rPr lang="en-GB" sz="2600" b="1" dirty="0">
                <a:solidFill>
                  <a:srgbClr val="FF0000"/>
                </a:solidFill>
                <a:hlinkClick r:id="rId2"/>
              </a:rPr>
              <a:t>https://qmplus.qmul.ac.uk/course/view.php?id=2594</a:t>
            </a:r>
            <a:r>
              <a:rPr lang="en-GB" sz="2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8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E1DF-51A6-4E24-8F21-BA2988A1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859" y="320301"/>
            <a:ext cx="8978153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After today remember, CPT &amp; prescribing integrates across all placements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E651B-08E7-4873-A624-C64FC6695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consider CPT &amp; prescribing in isolation – this is not what the PSA intends – it aims to benefit FY1 practice &amp; patient care</a:t>
            </a:r>
          </a:p>
          <a:p>
            <a:pPr lvl="1"/>
            <a:r>
              <a:rPr lang="en-GB" dirty="0"/>
              <a:t>Rewards familiarity with actual clinical practice, in the clinic / on the wards with your teams</a:t>
            </a:r>
          </a:p>
          <a:p>
            <a:r>
              <a:rPr lang="en-GB" dirty="0"/>
              <a:t>Make sure to review notes &amp; resources from your clinical placements in both Year 4 &amp; Year 5, e.g., </a:t>
            </a:r>
          </a:p>
          <a:p>
            <a:pPr lvl="1"/>
            <a:r>
              <a:rPr lang="en-GB" dirty="0"/>
              <a:t>Year 5 GP – Sessions on prescribing in primary care; Core cases / discussion forum </a:t>
            </a:r>
          </a:p>
          <a:p>
            <a:pPr lvl="1"/>
            <a:r>
              <a:rPr lang="en-GB" dirty="0"/>
              <a:t>Year 4 – S</a:t>
            </a:r>
            <a:r>
              <a:rPr lang="en-GB" dirty="0">
                <a:effectLst/>
              </a:rPr>
              <a:t>pecialty placements, </a:t>
            </a:r>
            <a:r>
              <a:rPr lang="en-GB" u="sng" dirty="0">
                <a:effectLst/>
              </a:rPr>
              <a:t>especially</a:t>
            </a:r>
            <a:r>
              <a:rPr lang="en-GB" dirty="0">
                <a:effectLst/>
              </a:rPr>
              <a:t> those that will feature in the PSA</a:t>
            </a:r>
          </a:p>
          <a:p>
            <a:pPr lvl="2"/>
            <a:r>
              <a:rPr lang="en-GB" dirty="0"/>
              <a:t>Elderly Care, Ob/Gyn, </a:t>
            </a:r>
            <a:r>
              <a:rPr lang="en-GB" dirty="0" err="1"/>
              <a:t>Paeds</a:t>
            </a:r>
            <a:r>
              <a:rPr lang="en-GB" dirty="0"/>
              <a:t>, Psych</a:t>
            </a:r>
          </a:p>
        </p:txBody>
      </p:sp>
    </p:spTree>
    <p:extLst>
      <p:ext uri="{BB962C8B-B14F-4D97-AF65-F5344CB8AC3E}">
        <p14:creationId xmlns:p14="http://schemas.microsoft.com/office/powerpoint/2010/main" val="168461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181" y="2518077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Drug dose, timing, frequency, route</a:t>
            </a:r>
          </a:p>
        </p:txBody>
      </p:sp>
    </p:spTree>
    <p:extLst>
      <p:ext uri="{BB962C8B-B14F-4D97-AF65-F5344CB8AC3E}">
        <p14:creationId xmlns:p14="http://schemas.microsoft.com/office/powerpoint/2010/main" val="275121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350982"/>
            <a:ext cx="10515600" cy="2125053"/>
          </a:xfrm>
        </p:spPr>
        <p:txBody>
          <a:bodyPr>
            <a:noAutofit/>
          </a:bodyPr>
          <a:lstStyle/>
          <a:p>
            <a:br>
              <a:rPr lang="en-GB" sz="28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(84M) PMH: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Asthma, atrial fibrillation, benign prostatic hypertrophy, hypothyroidism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Normal renal and liver function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Select the prescription with a prescribing error </a:t>
            </a:r>
            <a:endParaRPr lang="en-GB" sz="28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08159"/>
            <a:ext cx="9493624" cy="372690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Apixaban 25 mg orally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Digoxin 125 microg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Finasteride 5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 err="1"/>
              <a:t>Fostair</a:t>
            </a:r>
            <a:r>
              <a:rPr lang="en-GB" sz="2400" dirty="0"/>
              <a:t> </a:t>
            </a:r>
            <a:r>
              <a:rPr lang="en-GB" sz="2400" dirty="0" err="1"/>
              <a:t>NEXThaler</a:t>
            </a:r>
            <a:r>
              <a:rPr lang="en-GB" sz="2400" dirty="0"/>
              <a:t>® 200/6 (200 micrograms </a:t>
            </a:r>
            <a:r>
              <a:rPr lang="en-GB" sz="2400" dirty="0" err="1"/>
              <a:t>beclomethasone</a:t>
            </a:r>
            <a:r>
              <a:rPr lang="en-GB" sz="2400" dirty="0"/>
              <a:t>, 6 micrograms </a:t>
            </a:r>
            <a:r>
              <a:rPr lang="en-GB" sz="2400" dirty="0" err="1"/>
              <a:t>formoterol</a:t>
            </a:r>
            <a:r>
              <a:rPr lang="en-GB" sz="2400" dirty="0"/>
              <a:t>) two inhalations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Levothyroxine 75 micrograms orally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ee68885a-e146-4b59-b623-e681e53750d9"/>
  <p:tag name="WASPOLLED" val="AFE485ADC04F433495A9113D47455D72"/>
  <p:tag name="TPVERSION" val="8"/>
  <p:tag name="TPFULLVERSION" val="8.5.4.5"/>
  <p:tag name="PPTVERSION" val="16"/>
  <p:tag name="TPOS" val="2"/>
  <p:tag name="TPLASTSAVEVERSION" val="6.3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DFC39B2A17F4F9EA903702416B3A262&lt;/guid&gt;&#10;        &lt;description /&gt;&#10;        &lt;date&gt;7/18/2018 4:41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411D5F3C4364AE8AB4AD799DAC8B373&lt;/guid&gt;&#10;            &lt;repollguid&gt;C8FB73DBAEDC427B9070F9AECE70018B&lt;/repollguid&gt;&#10;            &lt;sourceid&gt;EAD3DE30733C4B33A7F40894248D3F44&lt;/sourceid&gt;&#10;            &lt;questiontext&gt;(74M) Admitted for acute pulmonary oedema secondary to heart failurePMH: CKD stage III, type II diabetes mellitus, ischaemic left ventricular dysfunction Investigations: eGFR 40 (stable)Select ONE prescription that contains a dosing error or should be stopped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C18AC41291D4C06B8D1076961F610B1&lt;/guid&gt;&#10;                    &lt;answertext&gt;Atorvastatin 80 mg orally daily&lt;/answertext&gt;&#10;                    &lt;valuetype&gt;-1&lt;/valuetype&gt;&#10;                &lt;/answer&gt;&#10;                &lt;answer&gt;&#10;                    &lt;guid&gt;CE0C3E64BCC74F469DCDF687C5CCFCDE&lt;/guid&gt;&#10;                    &lt;answertext&gt;Canagliflozin 300 mg orally daily&lt;/answertext&gt;&#10;                    &lt;valuetype&gt;1&lt;/valuetype&gt;&#10;                &lt;/answer&gt;&#10;                &lt;answer&gt;&#10;                    &lt;guid&gt;0DEA4AFB4B3A427D9998FD1486B3648D&lt;/guid&gt;&#10;                    &lt;answertext&gt;Candesartan 32 mg orally daily&lt;/answertext&gt;&#10;                    &lt;valuetype&gt;-1&lt;/valuetype&gt;&#10;                &lt;/answer&gt;&#10;                &lt;answer&gt;&#10;                    &lt;guid&gt;14A65D892DC74169A441496DAFAA5829&lt;/guid&gt;&#10;                    &lt;answertext&gt;Carvedilol 25 mg orally 12hrly&lt;/answertext&gt;&#10;                    &lt;valuetype&gt;-1&lt;/valuetype&gt;&#10;                &lt;/answer&gt;&#10;                &lt;answer&gt;&#10;                    &lt;guid&gt;4CB06FF30188462FA979EA448950FCB8&lt;/guid&gt;&#10;                    &lt;answertext&gt;Enoxaparin 40 mg subcutaneously daily&lt;/answertext&gt;&#10;                    &lt;valuetype&gt;-1&lt;/valuetype&gt;&#10;                &lt;/answer&gt;&#10;                &lt;answer&gt;&#10;                    &lt;guid&gt;99608CA5E36E41FB95D411AA5A3A0D3E&lt;/guid&gt;&#10;                    &lt;answertext&gt;Furosemide 50 mg intravenously twice daily&lt;/answertext&gt;&#10;                    &lt;valuetype&gt;-1&lt;/valuetype&gt;&#10;                &lt;/answer&gt;&#10;                &lt;answer&gt;&#10;                    &lt;guid&gt;A0B80140090F4B528FFB50750F384CC8&lt;/guid&gt;&#10;                    &lt;answertext&gt;Metformin MR 1g orally twice daily&lt;/answertext&gt;&#10;                    &lt;valuetype&gt;-1&lt;/valuetype&gt;&#10;                &lt;/answer&gt;&#10;                &lt;answer&gt;&#10;                    &lt;guid&gt;91576E892F9F43AAA895BA1DA763B5B9&lt;/guid&gt;&#10;                    &lt;answertext&gt;Paracetamol 1g orally as required (max 4g/day)&lt;/answertext&gt;&#10;                    &lt;valuetype&gt;-1&lt;/valuetype&gt;&#10;                &lt;/answer&gt;&#10;                &lt;answer&gt;&#10;                    &lt;guid&gt;E90F869228EF47CFAE896B8D419B3D24&lt;/guid&gt;&#10;                    &lt;answertext&gt;Spironolactone 25 mg orally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DFC39B2A17F4F9EA903702416B3A262&lt;/guid&gt;&#10;        &lt;description /&gt;&#10;        &lt;date&gt;7/18/2018 4:41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8880185F79F4D0FB47DA214A9CD6158&lt;/guid&gt;&#10;            &lt;repollguid&gt;C8FB73DBAEDC427B9070F9AECE70018B&lt;/repollguid&gt;&#10;            &lt;sourceid&gt;EAD3DE30733C4B33A7F40894248D3F44&lt;/sourceid&gt;&#10;            &lt;questiontext&gt;(74M) Admitted for acute pulmonary oedema secondary to heart failurePMH: CKD stage III, type II diabetes mellitus, ischaemic left ventricular dysfunction Investigations: eGFR 20 (stable)Select TWO prescriptions that contain a dosing error or should be stopped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C18AC41291D4C06B8D1076961F610B1&lt;/guid&gt;&#10;                    &lt;answertext&gt;Atorvastatin 20 mg orally daily&lt;/answertext&gt;&#10;                    &lt;valuetype&gt;-1&lt;/valuetype&gt;&#10;                &lt;/answer&gt;&#10;                &lt;answer&gt;&#10;                    &lt;guid&gt;CE0C3E64BCC74F469DCDF687C5CCFCDE&lt;/guid&gt;&#10;                    &lt;answertext&gt;Candesartan 32 mg orally daily&lt;/answertext&gt;&#10;                    &lt;valuetype&gt;-1&lt;/valuetype&gt;&#10;                &lt;/answer&gt;&#10;                &lt;answer&gt;&#10;                    &lt;guid&gt;0DEA4AFB4B3A427D9998FD1486B3648D&lt;/guid&gt;&#10;                    &lt;answertext&gt;Carvedilol 25 mg orally 12-hrly&lt;/answertext&gt;&#10;                    &lt;valuetype&gt;-1&lt;/valuetype&gt;&#10;                &lt;/answer&gt;&#10;                &lt;answer&gt;&#10;                    &lt;guid&gt;14A65D892DC74169A441496DAFAA5829&lt;/guid&gt;&#10;                    &lt;answertext&gt;Heparin 5000 units subcutaneously daily&lt;/answertext&gt;&#10;                    &lt;valuetype&gt;-1&lt;/valuetype&gt;&#10;                &lt;/answer&gt;&#10;                &lt;answer&gt;&#10;                    &lt;guid&gt;4CB06FF30188462FA979EA448950FCB8&lt;/guid&gt;&#10;                    &lt;answertext&gt;Furosemide 50 mg intravenously twice daily&lt;/answertext&gt;&#10;                    &lt;valuetype&gt;-1&lt;/valuetype&gt;&#10;                &lt;/answer&gt;&#10;                &lt;answer&gt;&#10;                    &lt;guid&gt;99608CA5E36E41FB95D411AA5A3A0D3E&lt;/guid&gt;&#10;                    &lt;answertext&gt;Metformin MR 1g orally twice daily&lt;/answertext&gt;&#10;                    &lt;valuetype&gt;1&lt;/valuetype&gt;&#10;                &lt;/answer&gt;&#10;                &lt;answer&gt;&#10;                    &lt;guid&gt;A0B80140090F4B528FFB50750F384CC8&lt;/guid&gt;&#10;                    &lt;answertext&gt;Paracetamol 1g orally as required (max 4g/day)&lt;/answertext&gt;&#10;                    &lt;valuetype&gt;-1&lt;/valuetype&gt;&#10;                &lt;/answer&gt;&#10;                &lt;answer&gt;&#10;                    &lt;guid&gt;91576E892F9F43AAA895BA1DA763B5B9&lt;/guid&gt;&#10;                    &lt;answertext&gt;Spironolactone 25 mg orally dai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DFC39B2A17F4F9EA903702416B3A262&lt;/guid&gt;&#10;        &lt;description /&gt;&#10;        &lt;date&gt;7/18/2018 4:41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823AAD7E75D4363958AC4949381F185&lt;/guid&gt;&#10;            &lt;repollguid&gt;C8FB73DBAEDC427B9070F9AECE70018B&lt;/repollguid&gt;&#10;            &lt;sourceid&gt;EAD3DE30733C4B33A7F40894248D3F44&lt;/sourceid&gt;&#10;            &lt;questiontext&gt;(54M) Admitted for spontaneous bacterial peritonitisPMH: Hepatitis C cirrhosis, neuropathic pain, type II diabetes mellitusInvestigations: Hb 134, WBC 19.5, Neut 17.1, Plt 245Na 141, K 4.1, eGFR 78INR 2.3, Bili 61, ALT 281, AlkPhos 108 Select THREE prescriptions that should be stopped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BC18AC41291D4C06B8D1076961F610B1&lt;/guid&gt;&#10;                    &lt;answertext&gt;Metformin 500 mg orally daily&lt;/answertext&gt;&#10;                    &lt;valuetype&gt;-1&lt;/valuetype&gt;&#10;                &lt;/answer&gt;&#10;                &lt;answer&gt;&#10;                    &lt;guid&gt;8A1D47E2D7164B09977BD7E1909C2BBD&lt;/guid&gt;&#10;                    &lt;answertext&gt;Omeprazole 20 mg orally daily&lt;/answertext&gt;&#10;                    &lt;valuetype&gt;-1&lt;/valuetype&gt;&#10;                &lt;/answer&gt;&#10;                &lt;answer&gt;&#10;                    &lt;guid&gt;C8B6177430F24894A85A89A8DF6167B5&lt;/guid&gt;&#10;                    &lt;answertext&gt;Paracetamol 1 g orally 6hrly&lt;/answertext&gt;&#10;                    &lt;valuetype&gt;1&lt;/valuetype&gt;&#10;                &lt;/answer&gt;&#10;                &lt;answer&gt;&#10;                    &lt;guid&gt;445C69A14E9E47D2B44373FF3BBDC371&lt;/guid&gt;&#10;                    &lt;answertext&gt;Pregabalin 50 mg orally 8hrly&lt;/answertext&gt;&#10;                    &lt;valuetype&gt;-1&lt;/valuetype&gt;&#10;                &lt;/answer&gt;&#10;                &lt;answer&gt;&#10;                    &lt;guid&gt;2369F49826E84A87B54CE37C44E55330&lt;/guid&gt;&#10;                    &lt;answertext&gt;Spironolactone 50 mg orally daily&lt;/answertext&gt;&#10;                    &lt;valuetype&gt;-1&lt;/valuetype&gt;&#10;                &lt;/answer&gt;&#10;                &lt;answer&gt;&#10;                    &lt;guid&gt;1276E9569B0B4ED1B17315503E1973C4&lt;/guid&gt;&#10;                    &lt;answertext&gt;Tazosin (tazobactam/piperacillin) 4.5 g intravenously 8hrly&lt;/answertext&gt;&#10;                    &lt;valuetype&gt;-1&lt;/valuetype&gt;&#10;                &lt;/answer&gt;&#10;                &lt;answer&gt;&#10;                    &lt;guid&gt;3624A3D4DBEE430CBBAFBEE25A4EF9D2&lt;/guid&gt;&#10;                    &lt;answertext&gt;Tinzaparin 4500 units subcutaneously daily&lt;/answertext&gt;&#10;                    &lt;valuetype&gt;1&lt;/valuetype&gt;&#10;                &lt;/answer&gt;&#10;                &lt;answer&gt;&#10;                    &lt;guid&gt;3338FE233CD741AA9A56F7EDFC43583F&lt;/guid&gt;&#10;                    &lt;answertext&gt;Tramadol 50 mg orally 8hr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9127CACA7644B0880CE724C3426A158&lt;/guid&gt;&#10;        &lt;description /&gt;&#10;        &lt;date&gt;7/18/2018 3:44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AA8E8B083246CBA10B9C531E10E8D8&lt;/guid&gt;&#10;            &lt;repollguid&gt;597B2635BB1B4F8E9299724599447C89&lt;/repollguid&gt;&#10;            &lt;sourceid&gt;E0F0203C3A664E5FA5CEA62170DA59BA&lt;/sourceid&gt;&#10;            &lt;questiontext&gt;(54M) PMH: Benign prostatic hypertrophy, depression, hypertension, neuropathic pain, Type II diabetes mellitus.Investigations: Normal renal and liver functionSelect THREE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A72BC736C88B4A418BCE255801117E5A&lt;/guid&gt;&#10;                    &lt;answertext&gt;Diclofenac 50 mg orally as required (max 150 mg/day)&lt;/answertext&gt;&#10;                    &lt;valuetype&gt;-1&lt;/valuetype&gt;&#10;                &lt;/answer&gt;&#10;                &lt;answer&gt;&#10;                    &lt;guid&gt;D00B4AC93A514E4E89F75B121D4849AE&lt;/guid&gt;&#10;                    &lt;answertext&gt;Edoxaban 60 mg orally daily&lt;/answertext&gt;&#10;                    &lt;valuetype&gt;-1&lt;/valuetype&gt;&#10;                &lt;/answer&gt;&#10;                &lt;answer&gt;&#10;                    &lt;guid&gt;3EA52A12AF28418ABEDFA0B2E3F54961&lt;/guid&gt;&#10;                    &lt;answertext&gt;Fluoxetine 200 mg orally daily&lt;/answertext&gt;&#10;                    &lt;valuetype&gt;1&lt;/valuetype&gt;&#10;                &lt;/answer&gt;&#10;                &lt;answer&gt;&#10;                    &lt;guid&gt;3EC0B25390254E3C9B7399CA6FF2C805&lt;/guid&gt;&#10;                    &lt;answertext&gt;Gabapentin 300 mg orally three times a day&lt;/answertext&gt;&#10;                    &lt;valuetype&gt;-1&lt;/valuetype&gt;&#10;                &lt;/answer&gt;&#10;                &lt;answer&gt;&#10;                    &lt;guid&gt;B20957289FB84089A85D43C622DF6395&lt;/guid&gt;&#10;                    &lt;answertext&gt;Indapamide MR 1.5 mg orally daily&lt;/answertext&gt;&#10;                    &lt;valuetype&gt;-1&lt;/valuetype&gt;&#10;                &lt;/answer&gt;&#10;                &lt;answer&gt;&#10;                    &lt;guid&gt;904F0A37C1ED4FA8ABBAA135275F981A&lt;/guid&gt;&#10;                    &lt;answertext&gt;Metformin MR 1 mg orally twice daily&lt;/answertext&gt;&#10;                    &lt;valuetype&gt;1&lt;/valuetype&gt;&#10;                &lt;/answer&gt;&#10;                &lt;answer&gt;&#10;                    &lt;guid&gt;75C1AB54E6DB41F5AAB4F0B02E5975DC&lt;/guid&gt;&#10;                    &lt;answertext&gt;Paracetamol 1 g orally as required (max 4 g/day)&lt;/answertext&gt;&#10;                    &lt;valuetype&gt;-1&lt;/valuetype&gt;&#10;                &lt;/answer&gt;&#10;                &lt;answer&gt;&#10;                    &lt;guid&gt;16CE28659DE84B10A9B5BF4FEC6744E1&lt;/guid&gt;&#10;                    &lt;answertext&gt;Tamsulosin 400 mg dai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5276C7D74F24DF2AB8F3CC96D4347FF&lt;/guid&gt;&#10;        &lt;description /&gt;&#10;        &lt;date&gt;7/18/2018 4:1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11FE4EAD9F04FBAB27A062E6758C5AC&lt;/guid&gt;&#10;            &lt;repollguid&gt;C83CA805FCE44C03A5434B3A75C769F5&lt;/repollguid&gt;&#10;            &lt;sourceid&gt;165BE5D2B38B4C6DA21D1CDDDCD6FCBC&lt;/sourceid&gt;&#10;            &lt;questiontext&gt;(34F) seeking GP advice re: drugs and pregnancyPMH: Dilated cardiomyopathy, asthma, type II diabetes mellitus, depressionSelect THREE prescriptions that are most important to stop while trying to conceive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85A4485434DE430C863252E272EF09CD&lt;/guid&gt;&#10;                    &lt;answertext&gt;Eplerenone 50 mg orally daily&lt;/answertext&gt;&#10;                    &lt;valuetype&gt;1&lt;/valuetype&gt;&#10;                &lt;/answer&gt;&#10;                &lt;answer&gt;&#10;                    &lt;guid&gt;DB40A0D19E664EFBA44EE705B744C58D&lt;/guid&gt;&#10;                    &lt;answertext&gt;Fostair® 200/6 (200 micrograms beclomethasone / 6 micrograms formoterol) one puff twice daily&lt;/answertext&gt;&#10;                    &lt;valuetype&gt;-1&lt;/valuetype&gt;&#10;                &lt;/answer&gt;&#10;                &lt;answer&gt;&#10;                    &lt;guid&gt;AF710B5B50224AFEB389EF3C680D1D19&lt;/guid&gt;&#10;                    &lt;answertext&gt;Lansoprazole 30 mg orally daily&lt;/answertext&gt;&#10;                    &lt;valuetype&gt;-1&lt;/valuetype&gt;&#10;                &lt;/answer&gt;&#10;                &lt;answer&gt;&#10;                    &lt;guid&gt;B29CCE7B6BEA474198CF35FF793D43AA&lt;/guid&gt;&#10;                    &lt;answertext&gt;Metformin 850 mg orally three times a day&lt;/answertext&gt;&#10;                    &lt;valuetype&gt;-1&lt;/valuetype&gt;&#10;                &lt;/answer&gt;&#10;                &lt;answer&gt;&#10;                    &lt;guid&gt;BCDD2C264D8B406295DDF46980A87E9A&lt;/guid&gt;&#10;                    &lt;answertext&gt;Pregabalin 50 mg orally three times a day&lt;/answertext&gt;&#10;                    &lt;valuetype&gt;-1&lt;/valuetype&gt;&#10;                &lt;/answer&gt;&#10;                &lt;answer&gt;&#10;                    &lt;guid&gt;026C7F8C321D4476926B0B2C1C1C5B48&lt;/guid&gt;&#10;                    &lt;answertext&gt;Salbutamol 200 micrograms inhaled as required&lt;/answertext&gt;&#10;                    &lt;valuetype&gt;-1&lt;/valuetype&gt;&#10;                &lt;/answer&gt;&#10;                &lt;answer&gt;&#10;                    &lt;guid&gt;A6160DFC089A46FD9DDE151D31864E14&lt;/guid&gt;&#10;                    &lt;answertext&gt;Sertraline 50 mg orally daily&lt;/answertext&gt;&#10;                    &lt;valuetype&gt;-1&lt;/valuetype&gt;&#10;                &lt;/answer&gt;&#10;                &lt;answer&gt;&#10;                    &lt;guid&gt;530F3E33283C49B9846D3471181FA465&lt;/guid&gt;&#10;                    &lt;answertext&gt;Valsartan 80 mg orally daily&lt;/answertext&gt;&#10;                    &lt;valuetype&gt;1&lt;/valuetype&gt;&#10;                &lt;/answer&gt;&#10;                &lt;answer&gt;&#10;                    &lt;guid&gt;E422BBFC2F4C45A79FDE59791F9D5B57&lt;/guid&gt;&#10;                    &lt;answertext&gt;Warfarin orally daily dose as per INR (Target 2-3)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280797E0C3B4965B5889D9EB85D374E&lt;/guid&gt;&#10;        &lt;description /&gt;&#10;        &lt;date&gt;7/18/2018 4:10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21FE3DE2FF4B3DA1398A61B58B386A&lt;/guid&gt;&#10;            &lt;repollguid&gt;7B46B9EA88054B85890A93BEFDF3D3B1&lt;/repollguid&gt;&#10;            &lt;sourceid&gt;1160B8AEA3A046C5B1E51661D8847CC5&lt;/sourceid&gt;&#10;            &lt;questiontext&gt;(84M) PMH: Asthma, atrial fibrillation, benign prostatic hypertrophy, hypothyroidismInvestigations: Normal renal and liver functionSelect THREE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EA8BA20494434025815EFF15BD3534CC&lt;/guid&gt;&#10;                    &lt;answertext&gt;Apixaban 25 mg orally twice daily&lt;/answertext&gt;&#10;                    &lt;valuetype&gt;1&lt;/valuetype&gt;&#10;                &lt;/answer&gt;&#10;                &lt;answer&gt;&#10;                    &lt;guid&gt;1B75C85A71754341ADB9143D4B690D88&lt;/guid&gt;&#10;                    &lt;answertext&gt;Digoxin 125 mg orally once daily&lt;/answertext&gt;&#10;                    &lt;valuetype&gt;1&lt;/valuetype&gt;&#10;                &lt;/answer&gt;&#10;                &lt;answer&gt;&#10;                    &lt;guid&gt;0194453A398E4C06A9ED053F618AD17B&lt;/guid&gt;&#10;                    &lt;answertext&gt;Finasteride 5 mg orally daily&lt;/answertext&gt;&#10;                    &lt;valuetype&gt;-1&lt;/valuetype&gt;&#10;                &lt;/answer&gt;&#10;                &lt;answer&gt;&#10;                    &lt;guid&gt;70CBF33827854E7C877F4811F81B8D62&lt;/guid&gt;&#10;                    &lt;answertext&gt;Fostair NEXThaler® 200/6 (200 micrograms beclomethasone, 6 micrograms formoterol) two inhalations twice daily&lt;/answertext&gt;&#10;                    &lt;valuetype&gt;-1&lt;/valuetype&gt;&#10;                &lt;/answer&gt;&#10;                &lt;answer&gt;&#10;                    &lt;guid&gt;A966371C81C048AF8D269BF78BD0B80C&lt;/guid&gt;&#10;                    &lt;answertext&gt;Levothyroxine 75 mg orally once daily&lt;/answertext&gt;&#10;                    &lt;valuetype&gt;1&lt;/valuetype&gt;&#10;                &lt;/answer&gt;&#10;                &lt;answer&gt;&#10;                    &lt;guid&gt;7266C7753BAF409BAD8F47B9473E228F&lt;/guid&gt;&#10;                    &lt;answertext&gt;Monteleukast 10 mg orally once in evening&lt;/answertext&gt;&#10;                    &lt;valuetype&gt;-1&lt;/valuetype&gt;&#10;                &lt;/answer&gt;&#10;                &lt;answer&gt;&#10;                    &lt;guid&gt;DF17BA279A1D40E8AB6D66CA9856EC96&lt;/guid&gt;&#10;                    &lt;answertext&gt;Salbutamol 200 micrograms inhaled as required&lt;/answertext&gt;&#10;                    &lt;valuetype&gt;-1&lt;/valuetype&gt;&#10;                &lt;/answer&gt;&#10;                &lt;answer&gt;&#10;                    &lt;guid&gt;D7B840F9145D4817B38503D0909A6A33&lt;/guid&gt;&#10;                    &lt;answertext&gt;Tamsulosin 400 micrograms orally daily&lt;/answertext&gt;&#10;                    &lt;valuetype&gt;-1&lt;/valuetype&gt;&#10;                &lt;/answer&gt;&#10;                &lt;answer&gt;&#10;                    &lt;guid&gt;7A09A966F5F347D59DA9CCFDE374C37D&lt;/guid&gt;&#10;                    &lt;answertext&gt;Verapamil 40 mg orally three times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5276C7D74F24DF2AB8F3CC96D4347FF&lt;/guid&gt;&#10;        &lt;description /&gt;&#10;        &lt;date&gt;7/18/2018 4:1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49E5CDEB3CD4419A1A18DC60D8B813F&lt;/guid&gt;&#10;            &lt;repollguid&gt;C83CA805FCE44C03A5434B3A75C769F5&lt;/repollguid&gt;&#10;            &lt;sourceid&gt;165BE5D2B38B4C6DA21D1CDDDCD6FCBC&lt;/sourceid&gt;&#10;            &lt;questiontext&gt;(64F) Review in Neurology Clinic with new diagnosis of Parkinson’s diseaseOther PMH: Gout, hyperthyroidism, bipolar disorder, hypertension, rheumatoid arthritisSelect THREE prescriptions that are most likely to worsen the symptoms of her Parkinson’s diseas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85A4485434DE430C863252E272EF09CD&lt;/guid&gt;&#10;                    &lt;answertext&gt;Allopurinol 100 mg orally daily&lt;/answertext&gt;&#10;                    &lt;valuetype&gt;-1&lt;/valuetype&gt;&#10;                &lt;/answer&gt;&#10;                &lt;answer&gt;&#10;                    &lt;guid&gt;DB40A0D19E664EFBA44EE705B744C58D&lt;/guid&gt;&#10;                    &lt;answertext&gt;Carbimazole 15 mg orally daily&lt;/answertext&gt;&#10;                    &lt;valuetype&gt;-1&lt;/valuetype&gt;&#10;                &lt;/answer&gt;&#10;                &lt;answer&gt;&#10;                    &lt;guid&gt;D81E2946BC5F4C50B857302C45B88799&lt;/guid&gt;&#10;                    &lt;answertext&gt;Chlorpromazine 50 mg orally 8hrly&lt;/answertext&gt;&#10;                    &lt;valuetype&gt;1&lt;/valuetype&gt;&#10;                &lt;/answer&gt;&#10;                &lt;answer&gt;&#10;                    &lt;guid&gt;A74F9A59F3714C5D870D8313DE1B85F9&lt;/guid&gt;&#10;                    &lt;answertext&gt;Felodipine 10 mg orally daily&lt;/answertext&gt;&#10;                    &lt;valuetype&gt;-1&lt;/valuetype&gt;&#10;                &lt;/answer&gt;&#10;                &lt;answer&gt;&#10;                    &lt;guid&gt;FD80DF62BE0549C4A8BA1EBE33EC45F9&lt;/guid&gt;&#10;                    &lt;answertext&gt;Folic acid 5 mg orally weekly&lt;/answertext&gt;&#10;                    &lt;valuetype&gt;-1&lt;/valuetype&gt;&#10;                &lt;/answer&gt;&#10;                &lt;answer&gt;&#10;                    &lt;guid&gt;6529A2F4A6274102B502D529D737FA95&lt;/guid&gt;&#10;                    &lt;answertext&gt;Haloperidol 5 mg orally daily&lt;/answertext&gt;&#10;                    &lt;valuetype&gt;1&lt;/valuetype&gt;&#10;                &lt;/answer&gt;&#10;                &lt;answer&gt;&#10;                    &lt;guid&gt;F1AAE29A771D4803B7216D7F3004DDFD&lt;/guid&gt;&#10;                    &lt;answertext&gt;Methotrexate 5 mg orally weekly&lt;/answertext&gt;&#10;                    &lt;valuetype&gt;-1&lt;/valuetype&gt;&#10;                &lt;/answer&gt;&#10;                &lt;answer&gt;&#10;                    &lt;guid&gt;2012CBE753A24C188FEA0C8EA1FFA758&lt;/guid&gt;&#10;                    &lt;answertext&gt;Metoclopramide 50 mg orally as required (max 8hrly)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5276C7D74F24DF2AB8F3CC96D4347FF&lt;/guid&gt;&#10;        &lt;description /&gt;&#10;        &lt;date&gt;7/18/2018 4:1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C93CE6C22394216AA7F681135A7476A&lt;/guid&gt;&#10;            &lt;repollguid&gt;C83CA805FCE44C03A5434B3A75C769F5&lt;/repollguid&gt;&#10;            &lt;sourceid&gt;165BE5D2B38B4C6DA21D1CDDDCD6FCBC&lt;/sourceid&gt;&#10;            &lt;questiontext&gt;(82M) PMH: Severe heart failure, ischaemic heart disease, type II diabetes mellitus, depression, chronic back painSelect TWO prescriptions that are most likely to increase the risk of acute heart failur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85A4485434DE430C863252E272EF09CD&lt;/guid&gt;&#10;                    &lt;answertext&gt;Aspirin 75mg orally daily&lt;/answertext&gt;&#10;                    &lt;valuetype&gt;-1&lt;/valuetype&gt;&#10;                &lt;/answer&gt;&#10;                &lt;answer&gt;&#10;                    &lt;guid&gt;DB40A0D19E664EFBA44EE705B744C58D&lt;/guid&gt;&#10;                    &lt;answertext&gt;Atorvastatin 80mg orally daily&lt;/answertext&gt;&#10;                    &lt;valuetype&gt;-1&lt;/valuetype&gt;&#10;                &lt;/answer&gt;&#10;                &lt;answer&gt;&#10;                    &lt;guid&gt;AF710B5B50224AFEB389EF3C680D1D19&lt;/guid&gt;&#10;                    &lt;answertext&gt;Bisoprolol 10mg orally daily&lt;/answertext&gt;&#10;                    &lt;valuetype&gt;-1&lt;/valuetype&gt;&#10;                &lt;/answer&gt;&#10;                &lt;answer&gt;&#10;                    &lt;guid&gt;B29CCE7B6BEA474198CF35FF793D43AA&lt;/guid&gt;&#10;                    &lt;answertext&gt;Codeine phosphate 30mg orally as required (max 6hrly)&lt;/answertext&gt;&#10;                    &lt;valuetype&gt;-1&lt;/valuetype&gt;&#10;                &lt;/answer&gt;&#10;                &lt;answer&gt;&#10;                    &lt;guid&gt;BCDD2C264D8B406295DDF46980A87E9A&lt;/guid&gt;&#10;                    &lt;answertext&gt;Eplerenone 50mg orally daily&lt;/answertext&gt;&#10;                    &lt;valuetype&gt;-1&lt;/valuetype&gt;&#10;                &lt;/answer&gt;&#10;                &lt;answer&gt;&#10;                    &lt;guid&gt;026C7F8C321D4476926B0B2C1C1C5B48&lt;/guid&gt;&#10;                    &lt;answertext&gt;Ibuprofen 400mg orally 8hrly&lt;/answertext&gt;&#10;                    &lt;valuetype&gt;1&lt;/valuetype&gt;&#10;                &lt;/answer&gt;&#10;                &lt;answer&gt;&#10;                    &lt;guid&gt;A6160DFC089A46FD9DDE151D31864E14&lt;/guid&gt;&#10;                    &lt;answertext&gt;Metformin 850mg orally three times a day&lt;/answertext&gt;&#10;                    &lt;valuetype&gt;-1&lt;/valuetype&gt;&#10;                &lt;/answer&gt;&#10;                &lt;answer&gt;&#10;                    &lt;guid&gt;530F3E33283C49B9846D3471181FA465&lt;/guid&gt;&#10;                    &lt;answertext&gt;Paracetamol 1g orally 6hrly&lt;/answertext&gt;&#10;                    &lt;valuetype&gt;-1&lt;/valuetype&gt;&#10;                &lt;/answer&gt;&#10;                &lt;answer&gt;&#10;                    &lt;guid&gt;E422BBFC2F4C45A79FDE59791F9D5B57&lt;/guid&gt;&#10;                    &lt;answertext&gt;Pioglitazone 30mg orally daily&lt;/answertext&gt;&#10;                    &lt;valuetype&gt;1&lt;/valuetype&gt;&#10;                &lt;/answer&gt;&#10;                &lt;answer&gt;&#10;                    &lt;guid&gt;5B1E128F202A430B9533D1D8E1EA2374&lt;/guid&gt;&#10;                    &lt;answertext&gt;Valsartan 80mg orally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5276C7D74F24DF2AB8F3CC96D4347FF&lt;/guid&gt;&#10;        &lt;description /&gt;&#10;        &lt;date&gt;7/18/2018 4:1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85EF06BA7294E3EB45D742ABBC7930E&lt;/guid&gt;&#10;            &lt;repollguid&gt;C83CA805FCE44C03A5434B3A75C769F5&lt;/repollguid&gt;&#10;            &lt;sourceid&gt;165BE5D2B38B4C6DA21D1CDDDCD6FCBC&lt;/sourceid&gt;&#10;            &lt;questiontext&gt;(62M) Admitted for community acquired pneumoniaPMH: Dilated cardiomyopathy, depression, epilepsy, gout, opioid dependenceInvestigations: ECG QTc 540msSelect THREE prescriptions that are most likely to increase the risk QT prolonga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85A4485434DE430C863252E272EF09CD&lt;/guid&gt;&#10;                    &lt;answertext&gt;Allopurinol 100 mg orally daily&lt;/answertext&gt;&#10;                    &lt;valuetype&gt;-1&lt;/valuetype&gt;&#10;                &lt;/answer&gt;&#10;                &lt;answer&gt;&#10;                    &lt;guid&gt;DB881A2716D64B7B9F65762C36BCC7BE&lt;/guid&gt;&#10;                    &lt;answertext&gt;Bisoprolol 5 mg orally daily&lt;/answertext&gt;&#10;                    &lt;valuetype&gt;-1&lt;/valuetype&gt;&#10;                &lt;/answer&gt;&#10;                &lt;answer&gt;&#10;                    &lt;guid&gt;0852AFB2BB0543AD8598D2FF12B7900F&lt;/guid&gt;&#10;                    &lt;answertext&gt;Carbamazepine 100 mg orally 12hrly&lt;/answertext&gt;&#10;                    &lt;valuetype&gt;-1&lt;/valuetype&gt;&#10;                &lt;/answer&gt;&#10;                &lt;answer&gt;&#10;                    &lt;guid&gt;438497B396AB4C51BBA5D067D50D2257&lt;/guid&gt;&#10;                    &lt;answertext&gt;Co-amoxiclav 1.2 g intravenously 8hrly&lt;/answertext&gt;&#10;                    &lt;valuetype&gt;-1&lt;/valuetype&gt;&#10;                &lt;/answer&gt;&#10;                &lt;answer&gt;&#10;                    &lt;guid&gt;7C516489806D4CD1B2A6901D278C9B24&lt;/guid&gt;&#10;                    &lt;answertext&gt;Citalopram 40 mg orally daily&lt;/answertext&gt;&#10;                    &lt;valuetype&gt;1&lt;/valuetype&gt;&#10;                &lt;/answer&gt;&#10;                &lt;answer&gt;&#10;                    &lt;guid&gt;CF2A790884B245D9A2962FE7940463FA&lt;/guid&gt;&#10;                    &lt;answertext&gt;Clarithromycin 500 mg orally 12hrly&lt;/answertext&gt;&#10;                    &lt;valuetype&gt;1&lt;/valuetype&gt;&#10;                &lt;/answer&gt;&#10;                &lt;answer&gt;&#10;                    &lt;guid&gt;7C3EDCF7683741B78061570C96D0A81F&lt;/guid&gt;&#10;                    &lt;answertext&gt;Enalapril 20 mg orally daily&lt;/answertext&gt;&#10;                    &lt;valuetype&gt;-1&lt;/valuetype&gt;&#10;                &lt;/answer&gt;&#10;                &lt;answer&gt;&#10;                    &lt;guid&gt;442BB9E86E5F4B37B25B9E59AE81601C&lt;/guid&gt;&#10;                    &lt;answertext&gt;Methadone 60 mg orally dai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09CE233AC6A42AA94C59CE358E57DCC&lt;/guid&gt;&#10;        &lt;description /&gt;&#10;        &lt;date&gt;7/19/2018 2:20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CFA7738F8764E4E8B9B63CFF44B4050&lt;/guid&gt;&#10;            &lt;repollguid&gt;DA4D99B33BE2439586AA42553D0D8CCD&lt;/repollguid&gt;&#10;            &lt;sourceid&gt;BE96E55BFE814FF29D70AA03F83AF988&lt;/sourceid&gt;&#10;            &lt;questiontext&gt;(62F) Attends hypertension clinic. PMH: Depression, GORD, hypertension, rheumatoid arthritis, type II diabetes mellitus, Select THREE prescriptions that are most likely to contribute to her elevated blood pressur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0B3FD117EBDD4712BFB0E4F8E16EC678&lt;/guid&gt;&#10;                    &lt;answertext&gt;Amlodipine 5 mg orally daily&lt;/answertext&gt;&#10;                    &lt;valuetype&gt;-1&lt;/valuetype&gt;&#10;                &lt;/answer&gt;&#10;                &lt;answer&gt;&#10;                    &lt;guid&gt;26F0D83A761D415192FC28D719581E2E&lt;/guid&gt;&#10;                    &lt;answertext&gt;Glibenclamide 10 mg orally daily&lt;/answertext&gt;&#10;                    &lt;valuetype&gt;-1&lt;/valuetype&gt;&#10;                &lt;/answer&gt;&#10;                &lt;answer&gt;&#10;                    &lt;guid&gt;DEFF5C440C8246BEAA80BA56BD078C20&lt;/guid&gt;&#10;                    &lt;answertext&gt;Ibuprofen 400 mg orally three times daily&lt;/answertext&gt;&#10;                    &lt;valuetype&gt;1&lt;/valuetype&gt;&#10;                &lt;/answer&gt;&#10;                &lt;answer&gt;&#10;                    &lt;guid&gt;80064BC365BE4CD59C79FC9525BF3ADA&lt;/guid&gt;&#10;                    &lt;answertext&gt;Indapamide 2.5 mg orally daily&lt;/answertext&gt;&#10;                    &lt;valuetype&gt;-1&lt;/valuetype&gt;&#10;                &lt;/answer&gt;&#10;                &lt;answer&gt;&#10;                    &lt;guid&gt;3236B39DCAAB4FC08D38B4399095F8BA&lt;/guid&gt;&#10;                    &lt;answertext&gt;Lansoprazole 30 mg orally daily&lt;/answertext&gt;&#10;                    &lt;valuetype&gt;-1&lt;/valuetype&gt;&#10;                &lt;/answer&gt;&#10;                &lt;answer&gt;&#10;                    &lt;guid&gt;91F898F4614A4A97B9111525CB6EDDBD&lt;/guid&gt;&#10;                    &lt;answertext&gt;Metformin 500 mg orally three times daily&lt;/answertext&gt;&#10;                    &lt;valuetype&gt;-1&lt;/valuetype&gt;&#10;                &lt;/answer&gt;&#10;                &lt;answer&gt;&#10;                    &lt;guid&gt;F5C5A1558C3A49FD9D1F76E835FC27A3&lt;/guid&gt;&#10;                    &lt;answertext&gt;Methotrexate 7.5 mg orally weekly&lt;/answertext&gt;&#10;                    &lt;valuetype&gt;-1&lt;/valuetype&gt;&#10;                &lt;/answer&gt;&#10;                &lt;answer&gt;&#10;                    &lt;guid&gt;51E6CBAD76814A4081BD6188E567CAA1&lt;/guid&gt;&#10;                    &lt;answertext&gt;Prednisolone 20 mg orally daily&lt;/answertext&gt;&#10;                    &lt;valuetype&gt;1&lt;/valuetype&gt;&#10;                &lt;/answer&gt;&#10;                &lt;answer&gt;&#10;                    &lt;guid&gt;A43468F4C1D2473B8EE9E6A03D4C7F66&lt;/guid&gt;&#10;                    &lt;answertext&gt;Ramipril 10 mg orally daily&lt;/answertext&gt;&#10;                    &lt;valuetype&gt;-1&lt;/valuetype&gt;&#10;                &lt;/answer&gt;&#10;                &lt;answer&gt;&#10;                    &lt;guid&gt;EFF898D19BD04705A165C850BDE4552F&lt;/guid&gt;&#10;                    &lt;answertext&gt;Venlafaxine 75 mg orally 12hr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09CE233AC6A42AA94C59CE358E57DCC&lt;/guid&gt;&#10;        &lt;description /&gt;&#10;        &lt;date&gt;7/19/2018 2:20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E3C14329F1D49808336AD518325F581&lt;/guid&gt;&#10;            &lt;repollguid&gt;DA4D99B33BE2439586AA42553D0D8CCD&lt;/repollguid&gt;&#10;            &lt;sourceid&gt;BE96E55BFE814FF29D70AA03F83AF988&lt;/sourceid&gt;&#10;            &lt;questiontext&gt;(62F) Attends GP for yearly diabetes (type II) review. Reports symptoms consistent with hypoglycaemiaPMH: GORD, hypertension, type II diabetes mellitus, schizophreniaSelect TWO prescriptions that are most likely to increase the risk of hypoglycaemia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0B3FD117EBDD4712BFB0E4F8E16EC678&lt;/guid&gt;&#10;                    &lt;answertext&gt;Amlodipine 5 mg orally daily&lt;/answertext&gt;&#10;                    &lt;valuetype&gt;-1&lt;/valuetype&gt;&#10;                &lt;/answer&gt;&#10;                &lt;answer&gt;&#10;                    &lt;guid&gt;26F0D83A761D415192FC28D719581E2E&lt;/guid&gt;&#10;                    &lt;answertext&gt;Canagliflozin 200 mg orally daily&lt;/answertext&gt;&#10;                    &lt;valuetype&gt;1&lt;/valuetype&gt;&#10;                &lt;/answer&gt;&#10;                &lt;answer&gt;&#10;                    &lt;guid&gt;DEFF5C440C8246BEAA80BA56BD078C20&lt;/guid&gt;&#10;                    &lt;answertext&gt;Glibenclamide 10 mg orally daily&lt;/answertext&gt;&#10;                    &lt;valuetype&gt;1&lt;/valuetype&gt;&#10;                &lt;/answer&gt;&#10;                &lt;answer&gt;&#10;                    &lt;guid&gt;80064BC365BE4CD59C79FC9525BF3ADA&lt;/guid&gt;&#10;                    &lt;answertext&gt;Indapamide 2.5 mg orally daily&lt;/answertext&gt;&#10;                    &lt;valuetype&gt;-1&lt;/valuetype&gt;&#10;                &lt;/answer&gt;&#10;                &lt;answer&gt;&#10;                    &lt;guid&gt;3236B39DCAAB4FC08D38B4399095F8BA&lt;/guid&gt;&#10;                    &lt;answertext&gt;Lansoprazole 30 mg orally daily&lt;/answertext&gt;&#10;                    &lt;valuetype&gt;-1&lt;/valuetype&gt;&#10;                &lt;/answer&gt;&#10;                &lt;answer&gt;&#10;                    &lt;guid&gt;91F898F4614A4A97B9111525CB6EDDBD&lt;/guid&gt;&#10;                    &lt;answertext&gt;Metformin 500 mg orally three times daily&lt;/answertext&gt;&#10;                    &lt;valuetype&gt;-1&lt;/valuetype&gt;&#10;                &lt;/answer&gt;&#10;                &lt;answer&gt;&#10;                    &lt;guid&gt;E609E25D3AFD4198B515A227B0214D39&lt;/guid&gt;&#10;                    &lt;answertext&gt;Olanzapine 10 mg orally daily&lt;/answertext&gt;&#10;                    &lt;valuetype&gt;-1&lt;/valuetype&gt;&#10;                &lt;/answer&gt;&#10;                &lt;answer&gt;&#10;                    &lt;guid&gt;EDA2F6398E9F46CF87E6FF76EF7EF0CC&lt;/guid&gt;&#10;                    &lt;answertext&gt;Senna 15 mg orally night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09CE233AC6A42AA94C59CE358E57DCC&lt;/guid&gt;&#10;        &lt;description /&gt;&#10;        &lt;date&gt;7/19/2018 2:20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F31925F7EBF499DA2087ECFB427F47A&lt;/guid&gt;&#10;            &lt;repollguid&gt;DA4D99B33BE2439586AA42553D0D8CCD&lt;/repollguid&gt;&#10;            &lt;sourceid&gt;BE96E55BFE814FF29D70AA03F83AF988&lt;/sourceid&gt;&#10;            &lt;questiontext&gt;(82F) Attends falls clinic. PMH: Hypertension, GORD, neuropathic pain, osteoporosis, rheumatoid arthritis, type II diabetes mellitus Select THREE prescriptions that are most likely to increase the risk of fall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0B3FD117EBDD4712BFB0E4F8E16EC678&lt;/guid&gt;&#10;                    &lt;answertext&gt;Alendronic acid 70 mg orally weekly&lt;/answertext&gt;&#10;                    &lt;valuetype&gt;-1&lt;/valuetype&gt;&#10;                &lt;/answer&gt;&#10;                &lt;answer&gt;&#10;                    &lt;guid&gt;26F0D83A761D415192FC28D719581E2E&lt;/guid&gt;&#10;                    &lt;answertext&gt;Amlodipine 5 mg orally daily&lt;/answertext&gt;&#10;                    &lt;valuetype&gt;-1&lt;/valuetype&gt;&#10;                &lt;/answer&gt;&#10;                &lt;answer&gt;&#10;                    &lt;guid&gt;DEFF5C440C8246BEAA80BA56BD078C20&lt;/guid&gt;&#10;                    &lt;answertext&gt;Amitriptilline 25 mg orally in evening&lt;/answertext&gt;&#10;                    &lt;valuetype&gt;1&lt;/valuetype&gt;&#10;                &lt;/answer&gt;&#10;                &lt;answer&gt;&#10;                    &lt;guid&gt;80064BC365BE4CD59C79FC9525BF3ADA&lt;/guid&gt;&#10;                    &lt;answertext&gt;Doxazosin 8 mg orally 12hrly &lt;/answertext&gt;&#10;                    &lt;valuetype&gt;1&lt;/valuetype&gt;&#10;                &lt;/answer&gt;&#10;                &lt;answer&gt;&#10;                    &lt;guid&gt;3236B39DCAAB4FC08D38B4399095F8BA&lt;/guid&gt;&#10;                    &lt;answertext&gt;Metformin 500 mg orally three times daily&lt;/answertext&gt;&#10;                    &lt;valuetype&gt;-1&lt;/valuetype&gt;&#10;                &lt;/answer&gt;&#10;                &lt;answer&gt;&#10;                    &lt;guid&gt;91F898F4614A4A97B9111525CB6EDDBD&lt;/guid&gt;&#10;                    &lt;answertext&gt;Methotrexate 7.5 mg orally weekly&lt;/answertext&gt;&#10;                    &lt;valuetype&gt;-1&lt;/valuetype&gt;&#10;                &lt;/answer&gt;&#10;                &lt;answer&gt;&#10;                    &lt;guid&gt;F5C5A1558C3A49FD9D1F76E835FC27A3&lt;/guid&gt;&#10;                    &lt;answertext&gt;Omeprazole 40 mg orally daily&lt;/answertext&gt;&#10;                    &lt;valuetype&gt;-1&lt;/valuetype&gt;&#10;                &lt;/answer&gt;&#10;                &lt;answer&gt;&#10;                    &lt;guid&gt;51E6CBAD76814A4081BD6188E567CAA1&lt;/guid&gt;&#10;                    &lt;answertext&gt;Prednisolone 20 mg orally daily&lt;/answertext&gt;&#10;                    &lt;valuetype&gt;-1&lt;/valuetype&gt;&#10;                &lt;/answer&gt;&#10;                &lt;answer&gt;&#10;                    &lt;guid&gt;732F082B4C9B4D51B8B95C71BF976FE6&lt;/guid&gt;&#10;                    &lt;answertext&gt;Zopiclone 7.5 mg orally night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5276C7D74F24DF2AB8F3CC96D4347FF&lt;/guid&gt;&#10;        &lt;description /&gt;&#10;        &lt;date&gt;7/18/2018 4:1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9A7917F5FAD436288A5C9100B0DEB06&lt;/guid&gt;&#10;            &lt;repollguid&gt;C83CA805FCE44C03A5434B3A75C769F5&lt;/repollguid&gt;&#10;            &lt;sourceid&gt;165BE5D2B38B4C6DA21D1CDDDCD6FCBC&lt;/sourceid&gt;&#10;            &lt;questiontext&gt;(34F) seeking GP advice re: drugs and pregnancyPMH: Acne, hypothyroidism, rheumatoid arthritisSelect TWO prescription that is most important to stop while trying to conceive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85A4485434DE430C863252E272EF09CD&lt;/guid&gt;&#10;                    &lt;answertext&gt;Folic acid 5 mg orally weekly&lt;/answertext&gt;&#10;                    &lt;valuetype&gt;-1&lt;/valuetype&gt;&#10;                &lt;/answer&gt;&#10;                &lt;answer&gt;&#10;                    &lt;guid&gt;DB40A0D19E664EFBA44EE705B744C58D&lt;/guid&gt;&#10;                    &lt;answertext&gt;Isotretinoin 15 mg orally 12hrly&lt;/answertext&gt;&#10;                    &lt;valuetype&gt;1&lt;/valuetype&gt;&#10;                &lt;/answer&gt;&#10;                &lt;answer&gt;&#10;                    &lt;guid&gt;AF710B5B50224AFEB389EF3C680D1D19&lt;/guid&gt;&#10;                    &lt;answertext&gt;Levothyroxine 100 micrograms daily&lt;/answertext&gt;&#10;                    &lt;valuetype&gt;-1&lt;/valuetype&gt;&#10;                &lt;/answer&gt;&#10;                &lt;answer&gt;&#10;                    &lt;guid&gt;B29CCE7B6BEA474198CF35FF793D43AA&lt;/guid&gt;&#10;                    &lt;answertext&gt;Methotrexate 10 mg orally weekly&lt;/answertext&gt;&#10;                    &lt;valuetype&gt;1&lt;/valuetype&gt;&#10;                &lt;/answer&gt;&#10;                &lt;answer&gt;&#10;                    &lt;guid&gt;BCDD2C264D8B406295DDF46980A87E9A&lt;/guid&gt;&#10;                    &lt;answertext&gt;Omeprazole 20 mg orally daily&lt;/answertext&gt;&#10;                    &lt;valuetype&gt;-1&lt;/valuetype&gt;&#10;                &lt;/answer&gt;&#10;                &lt;answer&gt;&#10;                    &lt;guid&gt;026C7F8C321D4476926B0B2C1C1C5B48&lt;/guid&gt;&#10;                    &lt;answertext&gt;Paracetamol 1 g orally 6hrly&lt;/answertext&gt;&#10;                    &lt;valuetype&gt;-1&lt;/valuetype&gt;&#10;                &lt;/answer&gt;&#10;                &lt;answer&gt;&#10;                    &lt;guid&gt;BB404C375AF24561BB94FB1ABEA897FA&lt;/guid&gt;&#10;                    &lt;answertext&gt;Prednisolone 10 mg orally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9127CACA7644B0880CE724C3426A158&lt;/guid&gt;&#10;        &lt;description /&gt;&#10;        &lt;date&gt;7/18/2018 3:44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AA8E8B083246CBA10B9C531E10E8D8&lt;/guid&gt;&#10;            &lt;repollguid&gt;597B2635BB1B4F8E9299724599447C89&lt;/repollguid&gt;&#10;            &lt;sourceid&gt;E0F0203C3A664E5FA5CEA62170DA59BA&lt;/sourceid&gt;&#10;            &lt;questiontext&gt;(54M) PMH: Benign prostatic hypertrophy, depression, hypertension, neuropathic pain, Type II diabetes mellitus.Investigations: Normal renal and liver functionSelect THREE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A72BC736C88B4A418BCE255801117E5A&lt;/guid&gt;&#10;                    &lt;answertext&gt;Diclofenac 50 mg orally as required (max 150 mg/day)&lt;/answertext&gt;&#10;                    &lt;valuetype&gt;-1&lt;/valuetype&gt;&#10;                &lt;/answer&gt;&#10;                &lt;answer&gt;&#10;                    &lt;guid&gt;D00B4AC93A514E4E89F75B121D4849AE&lt;/guid&gt;&#10;                    &lt;answertext&gt;Edoxaban 60 mg orally daily&lt;/answertext&gt;&#10;                    &lt;valuetype&gt;-1&lt;/valuetype&gt;&#10;                &lt;/answer&gt;&#10;                &lt;answer&gt;&#10;                    &lt;guid&gt;3EA52A12AF28418ABEDFA0B2E3F54961&lt;/guid&gt;&#10;                    &lt;answertext&gt;Fluoxetine 200 mg orally daily&lt;/answertext&gt;&#10;                    &lt;valuetype&gt;1&lt;/valuetype&gt;&#10;                &lt;/answer&gt;&#10;                &lt;answer&gt;&#10;                    &lt;guid&gt;3EC0B25390254E3C9B7399CA6FF2C805&lt;/guid&gt;&#10;                    &lt;answertext&gt;Gabapentin 300 mg orally three times a day&lt;/answertext&gt;&#10;                    &lt;valuetype&gt;-1&lt;/valuetype&gt;&#10;                &lt;/answer&gt;&#10;                &lt;answer&gt;&#10;                    &lt;guid&gt;B20957289FB84089A85D43C622DF6395&lt;/guid&gt;&#10;                    &lt;answertext&gt;Indapamide MR 1.5 mg orally daily&lt;/answertext&gt;&#10;                    &lt;valuetype&gt;-1&lt;/valuetype&gt;&#10;                &lt;/answer&gt;&#10;                &lt;answer&gt;&#10;                    &lt;guid&gt;904F0A37C1ED4FA8ABBAA135275F981A&lt;/guid&gt;&#10;                    &lt;answertext&gt;Metformin MR 1 mg orally twice daily&lt;/answertext&gt;&#10;                    &lt;valuetype&gt;1&lt;/valuetype&gt;&#10;                &lt;/answer&gt;&#10;                &lt;answer&gt;&#10;                    &lt;guid&gt;75C1AB54E6DB41F5AAB4F0B02E5975DC&lt;/guid&gt;&#10;                    &lt;answertext&gt;Paracetamol 1 g orally as required (max 4 g/day)&lt;/answertext&gt;&#10;                    &lt;valuetype&gt;-1&lt;/valuetype&gt;&#10;                &lt;/answer&gt;&#10;                &lt;answer&gt;&#10;                    &lt;guid&gt;16CE28659DE84B10A9B5BF4FEC6744E1&lt;/guid&gt;&#10;                    &lt;answertext&gt;Tamsulosin 400 mg dai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280797E0C3B4965B5889D9EB85D374E&lt;/guid&gt;&#10;        &lt;description /&gt;&#10;        &lt;date&gt;7/18/2018 4:10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9F150536B544A0A646211935364EB9&lt;/guid&gt;&#10;            &lt;repollguid&gt;7B46B9EA88054B85890A93BEFDF3D3B1&lt;/repollguid&gt;&#10;            &lt;sourceid&gt;1160B8AEA3A046C5B1E51661D8847CC5&lt;/sourceid&gt;&#10;            &lt;questiontext&gt;(65F) PMH: Epilepsy, GORD, hypercholesterolaemia, hypertension, schizophrenia, type II diabetes mellitusInvestigations: Normal renal and liver functionSelect TWO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D6B775E5B7A348D990C11AE9C88CAC5C&lt;/guid&gt;&#10;                    &lt;answertext&gt;Atorvastatin 20 mg orally once nightly&lt;/answertext&gt;&#10;                    &lt;valuetype&gt;-1&lt;/valuetype&gt;&#10;                &lt;/answer&gt;&#10;                &lt;answer&gt;&#10;                    &lt;guid&gt;E26315A1B0FB48EAA0C19E300E891508&lt;/guid&gt;&#10;                    &lt;answertext&gt;Carbamazepine 10 mg orally twice daily&lt;/answertext&gt;&#10;                    &lt;valuetype&gt;1&lt;/valuetype&gt;&#10;                &lt;/answer&gt;&#10;                &lt;answer&gt;&#10;                    &lt;guid&gt;A213563258FD4C11B951703A130701A7&lt;/guid&gt;&#10;                    &lt;answertext&gt;Felodipine 5 mg orally once daily&lt;/answertext&gt;&#10;                    &lt;valuetype&gt;-1&lt;/valuetype&gt;&#10;                &lt;/answer&gt;&#10;                &lt;answer&gt;&#10;                    &lt;guid&gt;D8F00C83E1734F479C3029BA1B075D86&lt;/guid&gt;&#10;                    &lt;answertext&gt;Gliclazide 800 mg orally twice daily&lt;/answertext&gt;&#10;                    &lt;valuetype&gt;1&lt;/valuetype&gt;&#10;                &lt;/answer&gt;&#10;                &lt;answer&gt;&#10;                    &lt;guid&gt;18B34DB811AA4D38B5096E7E3D2C4107&lt;/guid&gt;&#10;                    &lt;answertext&gt;Metformin MR 1 g orally twice daily&lt;/answertext&gt;&#10;                    &lt;valuetype&gt;-1&lt;/valuetype&gt;&#10;                &lt;/answer&gt;&#10;                &lt;answer&gt;&#10;                    &lt;guid&gt;3DADC541309E431091611AC1E6D99EB8&lt;/guid&gt;&#10;                    &lt;answertext&gt;Olanzapine 20 mg orally daily&lt;/answertext&gt;&#10;                    &lt;valuetype&gt;-1&lt;/valuetype&gt;&#10;                &lt;/answer&gt;&#10;                &lt;answer&gt;&#10;                    &lt;guid&gt;147166B1DA19475C8FAEFC57C6759F1C&lt;/guid&gt;&#10;                    &lt;answertext&gt;Omeprazole 20 mg orally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C1AAF5735084044912E217DC5007AFC&lt;/guid&gt;&#10;        &lt;description /&gt;&#10;        &lt;date&gt;7/18/2018 1:03:3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9475429DDE14BF0ACD3CBBC319F8709&lt;/guid&gt;&#10;            &lt;repollguid&gt;F7CB630326BD492F99A00BFE42189400&lt;/repollguid&gt;&#10;            &lt;sourceid&gt;F7EC419039CD443FB28D02A45F781719&lt;/sourceid&gt;&#10;            &lt;questiontext&gt;(54M) PMH: Osteoporosis, ischaemic heart disease, recent hip replacement, type II diabetesInvestigations: Normal renal and liver functionSelect TWO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1CB3FDB1CC3E4A5CB383A218CBE7D204&lt;/guid&gt;&#10;                    &lt;answertext&gt;Alendronic acid 70 mg orally weekly in morning&lt;/answertext&gt;&#10;                    &lt;valuetype&gt;-1&lt;/valuetype&gt;&#10;                &lt;/answer&gt;&#10;                &lt;answer&gt;&#10;                    &lt;guid&gt;5860ACED558B45AFBB79AA7850CD3D06&lt;/guid&gt;&#10;                    &lt;answertext&gt;Atorvastatin 80 mg orally nightly&lt;/answertext&gt;&#10;                    &lt;valuetype&gt;-1&lt;/valuetype&gt;&#10;                &lt;/answer&gt;&#10;                &lt;answer&gt;&#10;                    &lt;guid&gt;28587EE82C0A4CD9B1CC42BF736A6A5E&lt;/guid&gt;&#10;                    &lt;answertext&gt;Bisoprolol 5 mg orally daily&lt;/answertext&gt;&#10;                    &lt;valuetype&gt;-1&lt;/valuetype&gt;&#10;                &lt;/answer&gt;&#10;                &lt;answer&gt;&#10;                    &lt;guid&gt;7439E7A1897F4E05BBBA48FD8A7BE6CD&lt;/guid&gt;&#10;                    &lt;answertext&gt;Furosemide 80 mg orally nightly&lt;/answertext&gt;&#10;                    &lt;valuetype&gt;1&lt;/valuetype&gt;&#10;                &lt;/answer&gt;&#10;                &lt;answer&gt;&#10;                    &lt;guid&gt;7A4EF66CCF3D4097A9A1A17C12D3C1F2&lt;/guid&gt;&#10;                    &lt;answertext&gt;Fentanyl 12micrograms/hr patch transdermally, replace every 7 days&lt;/answertext&gt;&#10;                    &lt;valuetype&gt;1&lt;/valuetype&gt;&#10;                &lt;/answer&gt;&#10;                &lt;answer&gt;&#10;                    &lt;guid&gt;7E08BDF843A64E6AB536E2F9B357B89E&lt;/guid&gt;&#10;                    &lt;answertext&gt;Metformin MR 1 g twice daily with meals&lt;/answertext&gt;&#10;                    &lt;valuetype&gt;-1&lt;/valuetype&gt;&#10;                &lt;/answer&gt;&#10;                &lt;answer&gt;&#10;                    &lt;guid&gt;CAE9050B15AE48B6A500768CC22918B1&lt;/guid&gt;&#10;                    &lt;answertext&gt;Ramipril 5 mg orally daily&lt;/answertext&gt;&#10;                    &lt;valuetype&gt;-1&lt;/valuetype&gt;&#10;                &lt;/answer&gt;&#10;                &lt;answer&gt;&#10;                    &lt;guid&gt;48E16E87A1384DB382F230D6D1431230&lt;/guid&gt;&#10;                    &lt;answertext&gt;Zopiclone 7.5 mg orally night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77156AE8D284445B263D38C2D3909D0&lt;/guid&gt;&#10;        &lt;description /&gt;&#10;        &lt;date&gt;7/18/2018 3:30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4D927E0ADBE45ADAB0D051E9532B852&lt;/guid&gt;&#10;            &lt;repollguid&gt;E2897DE978D54E49AF4948174550DAC2&lt;/repollguid&gt;&#10;            &lt;sourceid&gt;25A2D9392CE0448EA150B04CA34C5C7E&lt;/sourceid&gt;&#10;            &lt;questiontext&gt;(54M) PMH: Gout, hypertension, atrial fibrillation, type I diabetes, benign prostatic hypertrophyInvestigations: Normal renal and liver functionSelect TWO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FBC6D75D0B1D455E92F7DE348F94512D&lt;/guid&gt;&#10;                    &lt;answertext&gt;Allopurinol 100mg orally daily&lt;/answertext&gt;&#10;                    &lt;valuetype&gt;-1&lt;/valuetype&gt;&#10;                &lt;/answer&gt;&#10;                &lt;answer&gt;&#10;                    &lt;guid&gt;A346D9156B6447B9B4729AE4F870BE02&lt;/guid&gt;&#10;                    &lt;answertext&gt;Amlodipine 10mg orally daily&lt;/answertext&gt;&#10;                    &lt;valuetype&gt;-1&lt;/valuetype&gt;&#10;                &lt;/answer&gt;&#10;                &lt;answer&gt;&#10;                    &lt;guid&gt;AF79DD0802874378A10195CA9B9B12AC&lt;/guid&gt;&#10;                    &lt;answertext&gt;Apixaban 5mg orally daily&lt;/answertext&gt;&#10;                    &lt;valuetype&gt;-1&lt;/valuetype&gt;&#10;                &lt;/answer&gt;&#10;                &lt;answer&gt;&#10;                    &lt;guid&gt;223580CEA508427FBF7EBB3BEE88A810&lt;/guid&gt;&#10;                    &lt;answertext&gt;Bisoprolol 5mg orally daily&lt;/answertext&gt;&#10;                    &lt;valuetype&gt;-1&lt;/valuetype&gt;&#10;                &lt;/answer&gt;&#10;                &lt;answer&gt;&#10;                    &lt;guid&gt;91C85B13535B4180B9898B1D70331BDD&lt;/guid&gt;&#10;                    &lt;answertext&gt;Digoxin 125 micrograms orally daily&lt;/answertext&gt;&#10;                    &lt;valuetype&gt;-1&lt;/valuetype&gt;&#10;                &lt;/answer&gt;&#10;                &lt;answer&gt;&#10;                    &lt;guid&gt;09519F063525413C9300140ADBE18714&lt;/guid&gt;&#10;                    &lt;answertext&gt;Humulin I (insulin isophane) 20 units at night &lt;/answertext&gt;&#10;                    &lt;valuetype&gt;1&lt;/valuetype&gt;&#10;                &lt;/answer&gt;&#10;                &lt;answer&gt;&#10;                    &lt;guid&gt;C92BB5F21CF043BAB1AB26EB6AD82380&lt;/guid&gt;&#10;                    &lt;answertext&gt;Lantus (Insulin glargine) 10 units with each meal&lt;/answertext&gt;&#10;                    &lt;valuetype&gt;1&lt;/valuetype&gt;&#10;                &lt;/answer&gt;&#10;                &lt;answer&gt;&#10;                    &lt;guid&gt;28AC3228F09540938FC9C72341B163C3&lt;/guid&gt;&#10;                    &lt;answertext&gt;Tamsulosin 400 micrograms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280797E0C3B4965B5889D9EB85D374E&lt;/guid&gt;&#10;        &lt;description /&gt;&#10;        &lt;date&gt;7/18/2018 4:10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21FE3DE2FF4B3DA1398A61B58B386A&lt;/guid&gt;&#10;            &lt;repollguid&gt;7B46B9EA88054B85890A93BEFDF3D3B1&lt;/repollguid&gt;&#10;            &lt;sourceid&gt;1160B8AEA3A046C5B1E51661D8847CC5&lt;/sourceid&gt;&#10;            &lt;questiontext&gt;(84M) PMH: Asthma, atrial fibrillation, benign prostatic hypertrophy, hypothyroidismInvestigations: Normal renal and liver functionSelect THREE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EA8BA20494434025815EFF15BD3534CC&lt;/guid&gt;&#10;                    &lt;answertext&gt;Apixaban 25 mg orally twice daily&lt;/answertext&gt;&#10;                    &lt;valuetype&gt;1&lt;/valuetype&gt;&#10;                &lt;/answer&gt;&#10;                &lt;answer&gt;&#10;                    &lt;guid&gt;1B75C85A71754341ADB9143D4B690D88&lt;/guid&gt;&#10;                    &lt;answertext&gt;Digoxin 125 mg orally once daily&lt;/answertext&gt;&#10;                    &lt;valuetype&gt;1&lt;/valuetype&gt;&#10;                &lt;/answer&gt;&#10;                &lt;answer&gt;&#10;                    &lt;guid&gt;0194453A398E4C06A9ED053F618AD17B&lt;/guid&gt;&#10;                    &lt;answertext&gt;Finasteride 5 mg orally daily&lt;/answertext&gt;&#10;                    &lt;valuetype&gt;-1&lt;/valuetype&gt;&#10;                &lt;/answer&gt;&#10;                &lt;answer&gt;&#10;                    &lt;guid&gt;70CBF33827854E7C877F4811F81B8D62&lt;/guid&gt;&#10;                    &lt;answertext&gt;Fostair NEXThaler® 200/6 (200 micrograms beclomethasone, 6 micrograms formoterol) two inhalations twice daily&lt;/answertext&gt;&#10;                    &lt;valuetype&gt;-1&lt;/valuetype&gt;&#10;                &lt;/answer&gt;&#10;                &lt;answer&gt;&#10;                    &lt;guid&gt;A966371C81C048AF8D269BF78BD0B80C&lt;/guid&gt;&#10;                    &lt;answertext&gt;Levothyroxine 75 mg orally once daily&lt;/answertext&gt;&#10;                    &lt;valuetype&gt;1&lt;/valuetype&gt;&#10;                &lt;/answer&gt;&#10;                &lt;answer&gt;&#10;                    &lt;guid&gt;7266C7753BAF409BAD8F47B9473E228F&lt;/guid&gt;&#10;                    &lt;answertext&gt;Monteleukast 10 mg orally once in evening&lt;/answertext&gt;&#10;                    &lt;valuetype&gt;-1&lt;/valuetype&gt;&#10;                &lt;/answer&gt;&#10;                &lt;answer&gt;&#10;                    &lt;guid&gt;DF17BA279A1D40E8AB6D66CA9856EC96&lt;/guid&gt;&#10;                    &lt;answertext&gt;Salbutamol 200 micrograms inhaled as required&lt;/answertext&gt;&#10;                    &lt;valuetype&gt;-1&lt;/valuetype&gt;&#10;                &lt;/answer&gt;&#10;                &lt;answer&gt;&#10;                    &lt;guid&gt;D7B840F9145D4817B38503D0909A6A33&lt;/guid&gt;&#10;                    &lt;answertext&gt;Tamsulosin 400 micrograms orally daily&lt;/answertext&gt;&#10;                    &lt;valuetype&gt;-1&lt;/valuetype&gt;&#10;                &lt;/answer&gt;&#10;                &lt;answer&gt;&#10;                    &lt;guid&gt;7A09A966F5F347D59DA9CCFDE374C37D&lt;/guid&gt;&#10;                    &lt;answertext&gt;Verapamil 40 mg orally three times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280797E0C3B4965B5889D9EB85D374E&lt;/guid&gt;&#10;        &lt;description /&gt;&#10;        &lt;date&gt;7/18/2018 4:10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9F150536B544A0A646211935364EB9&lt;/guid&gt;&#10;            &lt;repollguid&gt;7B46B9EA88054B85890A93BEFDF3D3B1&lt;/repollguid&gt;&#10;            &lt;sourceid&gt;1160B8AEA3A046C5B1E51661D8847CC5&lt;/sourceid&gt;&#10;            &lt;questiontext&gt;(65F) PMH: Epilepsy, GORD, hypercholesterolaemia, hypertension, schizophrenia, type II diabetes mellitusInvestigations: Normal renal and liver functionSelect TWO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D6B775E5B7A348D990C11AE9C88CAC5C&lt;/guid&gt;&#10;                    &lt;answertext&gt;Atorvastatin 20 mg orally once nightly&lt;/answertext&gt;&#10;                    &lt;valuetype&gt;-1&lt;/valuetype&gt;&#10;                &lt;/answer&gt;&#10;                &lt;answer&gt;&#10;                    &lt;guid&gt;E26315A1B0FB48EAA0C19E300E891508&lt;/guid&gt;&#10;                    &lt;answertext&gt;Carbamazepine 10 mg orally twice daily&lt;/answertext&gt;&#10;                    &lt;valuetype&gt;1&lt;/valuetype&gt;&#10;                &lt;/answer&gt;&#10;                &lt;answer&gt;&#10;                    &lt;guid&gt;A213563258FD4C11B951703A130701A7&lt;/guid&gt;&#10;                    &lt;answertext&gt;Felodipine 5 mg orally once daily&lt;/answertext&gt;&#10;                    &lt;valuetype&gt;-1&lt;/valuetype&gt;&#10;                &lt;/answer&gt;&#10;                &lt;answer&gt;&#10;                    &lt;guid&gt;D8F00C83E1734F479C3029BA1B075D86&lt;/guid&gt;&#10;                    &lt;answertext&gt;Gliclazide 800 mg orally twice daily&lt;/answertext&gt;&#10;                    &lt;valuetype&gt;1&lt;/valuetype&gt;&#10;                &lt;/answer&gt;&#10;                &lt;answer&gt;&#10;                    &lt;guid&gt;18B34DB811AA4D38B5096E7E3D2C4107&lt;/guid&gt;&#10;                    &lt;answertext&gt;Metformin MR 1 g orally twice daily&lt;/answertext&gt;&#10;                    &lt;valuetype&gt;-1&lt;/valuetype&gt;&#10;                &lt;/answer&gt;&#10;                &lt;answer&gt;&#10;                    &lt;guid&gt;3DADC541309E431091611AC1E6D99EB8&lt;/guid&gt;&#10;                    &lt;answertext&gt;Olanzapine 20 mg orally daily&lt;/answertext&gt;&#10;                    &lt;valuetype&gt;-1&lt;/valuetype&gt;&#10;                &lt;/answer&gt;&#10;                &lt;answer&gt;&#10;                    &lt;guid&gt;147166B1DA19475C8FAEFC57C6759F1C&lt;/guid&gt;&#10;                    &lt;answertext&gt;Omeprazole 20 mg orally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C1AAF5735084044912E217DC5007AFC&lt;/guid&gt;&#10;        &lt;description /&gt;&#10;        &lt;date&gt;7/18/2018 1:03:3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9475429DDE14BF0ACD3CBBC319F8709&lt;/guid&gt;&#10;            &lt;repollguid&gt;F7CB630326BD492F99A00BFE42189400&lt;/repollguid&gt;&#10;            &lt;sourceid&gt;F7EC419039CD443FB28D02A45F781719&lt;/sourceid&gt;&#10;            &lt;questiontext&gt;(54M) PMH: Osteoporosis, ischaemic heart disease, recent hip replacement, type II diabetesInvestigations: Normal renal and liver functionSelect TWO prescriptions that contain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1CB3FDB1CC3E4A5CB383A218CBE7D204&lt;/guid&gt;&#10;                    &lt;answertext&gt;Alendronic acid 70 mg orally weekly in morning&lt;/answertext&gt;&#10;                    &lt;valuetype&gt;-1&lt;/valuetype&gt;&#10;                &lt;/answer&gt;&#10;                &lt;answer&gt;&#10;                    &lt;guid&gt;5860ACED558B45AFBB79AA7850CD3D06&lt;/guid&gt;&#10;                    &lt;answertext&gt;Atorvastatin 80 mg orally nightly&lt;/answertext&gt;&#10;                    &lt;valuetype&gt;-1&lt;/valuetype&gt;&#10;                &lt;/answer&gt;&#10;                &lt;answer&gt;&#10;                    &lt;guid&gt;28587EE82C0A4CD9B1CC42BF736A6A5E&lt;/guid&gt;&#10;                    &lt;answertext&gt;Bisoprolol 5 mg orally daily&lt;/answertext&gt;&#10;                    &lt;valuetype&gt;-1&lt;/valuetype&gt;&#10;                &lt;/answer&gt;&#10;                &lt;answer&gt;&#10;                    &lt;guid&gt;7439E7A1897F4E05BBBA48FD8A7BE6CD&lt;/guid&gt;&#10;                    &lt;answertext&gt;Furosemide 80 mg orally nightly&lt;/answertext&gt;&#10;                    &lt;valuetype&gt;1&lt;/valuetype&gt;&#10;                &lt;/answer&gt;&#10;                &lt;answer&gt;&#10;                    &lt;guid&gt;7A4EF66CCF3D4097A9A1A17C12D3C1F2&lt;/guid&gt;&#10;                    &lt;answertext&gt;Fentanyl 12micrograms/hr patch transdermally, replace every 7 days&lt;/answertext&gt;&#10;                    &lt;valuetype&gt;1&lt;/valuetype&gt;&#10;                &lt;/answer&gt;&#10;                &lt;answer&gt;&#10;                    &lt;guid&gt;7E08BDF843A64E6AB536E2F9B357B89E&lt;/guid&gt;&#10;                    &lt;answertext&gt;Metformin MR 1 g twice daily with meals&lt;/answertext&gt;&#10;                    &lt;valuetype&gt;-1&lt;/valuetype&gt;&#10;                &lt;/answer&gt;&#10;                &lt;answer&gt;&#10;                    &lt;guid&gt;CAE9050B15AE48B6A500768CC22918B1&lt;/guid&gt;&#10;                    &lt;answertext&gt;Ramipril 5 mg orally daily&lt;/answertext&gt;&#10;                    &lt;valuetype&gt;-1&lt;/valuetype&gt;&#10;                &lt;/answer&gt;&#10;                &lt;answer&gt;&#10;                    &lt;guid&gt;48E16E87A1384DB382F230D6D1431230&lt;/guid&gt;&#10;                    &lt;answertext&gt;Zopiclone 7.5 mg orally night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5CA80E299F8466F970F4CD5C3B681EC&lt;/guid&gt;&#10;        &lt;description /&gt;&#10;        &lt;date&gt;7/18/2018 3:52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676EA79AF34FEABA1807B4A9782768&lt;/guid&gt;&#10;            &lt;repollguid&gt;98B59AFAE08948BBB852DA7F8CD24185&lt;/repollguid&gt;&#10;            &lt;sourceid&gt;E2E08AD8B5444C5FA9A68ECB6AE27A15&lt;/sourceid&gt;&#10;            &lt;questiontext&gt;(54F) PMH: Depression, iron-deficiency anaemia, rheumatoid arthritis, type II diabetes mellitusInvestigations: Normal renal and liver functionSelect ONE prescription that contains a prescribing error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78DCF3052BE476C858AECD327D58690&lt;/guid&gt;&#10;                    &lt;answertext&gt;Alendronic acid 70 mg orally once weekly&lt;/answertext&gt;&#10;                    &lt;valuetype&gt;-1&lt;/valuetype&gt;&#10;                &lt;/answer&gt;&#10;                &lt;answer&gt;&#10;                    &lt;guid&gt;5179DE4AA45C41DBABFE2F8E4CA2170D&lt;/guid&gt;&#10;                    &lt;answertext&gt;Ferrous fumarate 210 mg orally three times a day&lt;/answertext&gt;&#10;                    &lt;valuetype&gt;-1&lt;/valuetype&gt;&#10;                &lt;/answer&gt;&#10;                &lt;answer&gt;&#10;                    &lt;guid&gt;1D356C0E9E0A4280B4D9ABE7F56450B1&lt;/guid&gt;&#10;                    &lt;answertext&gt;Folic acid 5 mg orally weekly&lt;/answertext&gt;&#10;                    &lt;valuetype&gt;-1&lt;/valuetype&gt;&#10;                &lt;/answer&gt;&#10;                &lt;answer&gt;&#10;                    &lt;guid&gt;B172E10D537946D980C9314A63FDC41F&lt;/guid&gt;&#10;                    &lt;answertext&gt;Gliclazide 120 mg orally twice daily with meals&lt;/answertext&gt;&#10;                    &lt;valuetype&gt;-1&lt;/valuetype&gt;&#10;                &lt;/answer&gt;&#10;                &lt;answer&gt;&#10;                    &lt;guid&gt;A35F71AC88344A8DB54D07E08AB7B855&lt;/guid&gt;&#10;                    &lt;answertext&gt;Methotrexate 7.5 mg orally daily&lt;/answertext&gt;&#10;                    &lt;valuetype&gt;1&lt;/valuetype&gt;&#10;                &lt;/answer&gt;&#10;                &lt;answer&gt;&#10;                    &lt;guid&gt;93FEAAEDF1954A05B1817246FAD8B14D&lt;/guid&gt;&#10;                    &lt;answertext&gt;Omeprazole 20 mg orally daily&lt;/answertext&gt;&#10;                    &lt;valuetype&gt;-1&lt;/valuetype&gt;&#10;                &lt;/answer&gt;&#10;                &lt;answer&gt;&#10;                    &lt;guid&gt;5CA39ABEBBFF4DACA6B1996C53DC6170&lt;/guid&gt;&#10;                    &lt;answertext&gt;Prednisolone 5 mg orally daily&lt;/answertext&gt;&#10;                    &lt;valuetype&gt;-1&lt;/valuetype&gt;&#10;                &lt;/answer&gt;&#10;                &lt;answer&gt;&#10;                    &lt;guid&gt;2D939D293F4F4F5A95F6621334246706&lt;/guid&gt;&#10;                    &lt;answertext&gt;Sertraline 50 mg orally dai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09CE233AC6A42AA94C59CE358E57DCC&lt;/guid&gt;&#10;        &lt;description /&gt;&#10;        &lt;date&gt;7/19/2018 2:20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6FAB1C600834CACAFDA88CF8BF21983&lt;/guid&gt;&#10;            &lt;repollguid&gt;DA4D99B33BE2439586AA42553D0D8CCD&lt;/repollguid&gt;&#10;            &lt;sourceid&gt;BE96E55BFE814FF29D70AA03F83AF988&lt;/sourceid&gt;&#10;            &lt;questiontext&gt;(65F) Admitted with systemic fungal infectionPMH: Hypertension, GORD, bipolar disease, osteoporosisInvestigations: Mg2+ 0.4 mmol/L (0.7-1.0)Select THREE prescriptions that are most likely to increase the risk of hypomagnesaemia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0B3FD117EBDD4712BFB0E4F8E16EC678&lt;/guid&gt;&#10;                    &lt;answertext&gt;Alendronic acid 70 mg orally weekly&lt;/answertext&gt;&#10;                    &lt;valuetype&gt;-1&lt;/valuetype&gt;&#10;                &lt;/answer&gt;&#10;                &lt;answer&gt;&#10;                    &lt;guid&gt;26F0D83A761D415192FC28D719581E2E&lt;/guid&gt;&#10;                    &lt;answertext&gt;Amlodipine 5 mg orally daily&lt;/answertext&gt;&#10;                    &lt;valuetype&gt;-1&lt;/valuetype&gt;&#10;                &lt;/answer&gt;&#10;                &lt;answer&gt;&#10;                    &lt;guid&gt;DEFF5C440C8246BEAA80BA56BD078C20&lt;/guid&gt;&#10;                    &lt;answertext&gt;Amphotericin 60 mg intravenously daily&lt;/answertext&gt;&#10;                    &lt;valuetype&gt;1&lt;/valuetype&gt;&#10;                &lt;/answer&gt;&#10;                &lt;answer&gt;&#10;                    &lt;guid&gt;80064BC365BE4CD59C79FC9525BF3ADA&lt;/guid&gt;&#10;                    &lt;answertext&gt;Indapamide 2.5 mg orally daily&lt;/answertext&gt;&#10;                    &lt;valuetype&gt;1&lt;/valuetype&gt;&#10;                &lt;/answer&gt;&#10;                &lt;answer&gt;&#10;                    &lt;guid&gt;3236B39DCAAB4FC08D38B4399095F8BA&lt;/guid&gt;&#10;                    &lt;answertext&gt;Lansoprazole 30 mg orally daily&lt;/answertext&gt;&#10;                    &lt;valuetype&gt;1&lt;/valuetype&gt;&#10;                &lt;/answer&gt;&#10;                &lt;answer&gt;&#10;                    &lt;guid&gt;91F898F4614A4A97B9111525CB6EDDBD&lt;/guid&gt;&#10;                    &lt;answertext&gt;Olanzapine 20 mg orally daily&lt;/answertext&gt;&#10;                    &lt;valuetype&gt;-1&lt;/valuetype&gt;&#10;                &lt;/answer&gt;&#10;                &lt;answer&gt;&#10;                    &lt;guid&gt;E1A93BF8121947228214E637B005738C&lt;/guid&gt;&#10;                    &lt;answertext&gt;Senna 15 mg orally nightl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5276C7D74F24DF2AB8F3CC96D4347FF&lt;/guid&gt;&#10;        &lt;description /&gt;&#10;        &lt;date&gt;7/18/2018 4:1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58B6C6040334BAE85FCD1D2344172DA&lt;/guid&gt;&#10;            &lt;repollguid&gt;C83CA805FCE44C03A5434B3A75C769F5&lt;/repollguid&gt;&#10;            &lt;sourceid&gt;165BE5D2B38B4C6DA21D1CDDDCD6FCBC&lt;/sourceid&gt;&#10;            &lt;questiontext&gt;(82M) Called back to GP due to routine blood results showing hyperkalaemiaPMH: Atrial fibrillation, depression, hypercholesterolaemia, hypertension, type II diabetesSelect TWO prescriptions that are most likely to increase the risk of hyperkalaemia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bulletstyle&gt;2&lt;/bulletstyle&gt;&#10;            &lt;correctanswerindicator&gt;True&lt;/correctanswerindicator&gt;&#10;            &lt;answers&gt;&#10;                &lt;answer&gt;&#10;                    &lt;guid&gt;85A4485434DE430C863252E272EF09CD&lt;/guid&gt;&#10;                    &lt;answertext&gt;Amiloride 5 mg orally daily&lt;/answertext&gt;&#10;                    &lt;valuetype&gt;1&lt;/valuetype&gt;&#10;                &lt;/answer&gt;&#10;                &lt;answer&gt;&#10;                    &lt;guid&gt;DB40A0D19E664EFBA44EE705B744C58D&lt;/guid&gt;&#10;                    &lt;answertext&gt;Amlodipine 10 mg orally daily&lt;/answertext&gt;&#10;                    &lt;valuetype&gt;-1&lt;/valuetype&gt;&#10;                &lt;/answer&gt;&#10;                &lt;answer&gt;&#10;                    &lt;guid&gt;AF710B5B50224AFEB389EF3C680D1D19&lt;/guid&gt;&#10;                    &lt;answertext&gt;Atorvastatin 80 mg orally daily&lt;/answertext&gt;&#10;                    &lt;valuetype&gt;-1&lt;/valuetype&gt;&#10;                &lt;/answer&gt;&#10;                &lt;answer&gt;&#10;                    &lt;guid&gt;B29CCE7B6BEA474198CF35FF793D43AA&lt;/guid&gt;&#10;                    &lt;answertext&gt;Citalopram 20 mg orally daily&lt;/answertext&gt;&#10;                    &lt;valuetype&gt;-1&lt;/valuetype&gt;&#10;                &lt;/answer&gt;&#10;                &lt;answer&gt;&#10;                    &lt;guid&gt;BCDD2C264D8B406295DDF46980A87E9A&lt;/guid&gt;&#10;                    &lt;answertext&gt;Digoxin 62.5 micrograms orally daily&lt;/answertext&gt;&#10;                    &lt;valuetype&gt;-1&lt;/valuetype&gt;&#10;                &lt;/answer&gt;&#10;                &lt;answer&gt;&#10;                    &lt;guid&gt;026C7F8C321D4476926B0B2C1C1C5B48&lt;/guid&gt;&#10;                    &lt;answertext&gt;Indapamide MR 1.5 mg orally daily&lt;/answertext&gt;&#10;                    &lt;valuetype&gt;-1&lt;/valuetype&gt;&#10;                &lt;/answer&gt;&#10;                &lt;answer&gt;&#10;                    &lt;guid&gt;A6160DFC089A46FD9DDE151D31864E14&lt;/guid&gt;&#10;                    &lt;answertext&gt;Metformin MR 1 g orally twice daily&lt;/answertext&gt;&#10;                    &lt;valuetype&gt;-1&lt;/valuetype&gt;&#10;                &lt;/answer&gt;&#10;                &lt;answer&gt;&#10;                    &lt;guid&gt;09CAC6C2F3D94E348BFA2ADDBE721CE5&lt;/guid&gt;&#10;                    &lt;answertext&gt;Valsartan 80 mg orally daily&lt;/answertext&gt;&#10;                    &lt;valuetype&gt;1&lt;/valuetype&gt;&#10;                &lt;/answer&gt;&#10;                &lt;answer&gt;&#10;                    &lt;guid&gt;728DF4B9C2CF408E85F8CDF4319BA664&lt;/guid&gt;&#10;                    &lt;answertext&gt;Warfarin 3 mg orally daily (INR 2-3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14299</TotalTime>
  <Words>3356</Words>
  <Application>Microsoft Office PowerPoint</Application>
  <PresentationFormat>Widescreen</PresentationFormat>
  <Paragraphs>354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ゴシック</vt:lpstr>
      <vt:lpstr>Arial</vt:lpstr>
      <vt:lpstr>Calibri</vt:lpstr>
      <vt:lpstr>Calibri Light</vt:lpstr>
      <vt:lpstr>Office Theme</vt:lpstr>
      <vt:lpstr>Blank Presentation</vt:lpstr>
      <vt:lpstr>Document</vt:lpstr>
      <vt:lpstr>PSA Masterclass 1 Prescription review (REV) questions plus tips </vt:lpstr>
      <vt:lpstr>SPE 1 Results 2024</vt:lpstr>
      <vt:lpstr>QMUL students had a fantastic 2024 PSA 436 students: 433 (99.3)% passed at first-sit All passed second-sit</vt:lpstr>
      <vt:lpstr>Review (REV) questions in the PSA  </vt:lpstr>
      <vt:lpstr>REV QUESTION VISUAL  Read the PSA blueprint document  On QM+ Y5 CPT area very useful as you prepare </vt:lpstr>
      <vt:lpstr>Masterclass 1 – format today</vt:lpstr>
      <vt:lpstr>After today remember, CPT &amp; prescribing integrates across all placements</vt:lpstr>
      <vt:lpstr>Drug dose, timing, frequency, route</vt:lpstr>
      <vt:lpstr> (84M) PMH: Asthma, atrial fibrillation, benign prostatic hypertrophy, hypothyroidism  Investigations: Normal renal and liver function  Select the prescription with a prescribing error </vt:lpstr>
      <vt:lpstr>(54M) PMH: Hypertension, type I diabetes, benign prostatic hypertrophy Investigations: Normal renal and liver function  Select TWO prescriptions that contain a prescribing error </vt:lpstr>
      <vt:lpstr>Can’t remember the difference between Humalog and Levemir? Lispro vs Detemir? Aspart? Degludec? Humulin M3?   Search BNF using any of the names in the Q Safe swift practice; Simplifies (your) life; </vt:lpstr>
      <vt:lpstr>Can’t remember the difference between Humalog and Levemir? Lispro vs Detemir? Aspart? Degludec? Humulin M3? Insulin I?</vt:lpstr>
      <vt:lpstr>(65F) Admitted with systemic fungal infection PMH: Hypertension, GORD, bipolar disease, osteoporosis Investigations: Mg2+ 0.4 mmol/L (0.7-1.0)  Select THREE prescriptions that are most likely to increase the risk of hypomagnesaemia</vt:lpstr>
      <vt:lpstr>(82M) Called back to GP because routine blood results show hyponatraemia PMH: Atrial fibrillation, depression, hypercholesterolaemia, hypertension, type II diabetes  Select TWO prescriptions that are most likely to increase the risk of hyponatraemia</vt:lpstr>
      <vt:lpstr>(78M) Carers note persistent cough, more breathless than usual PMH: AF, Anxiety, COPD, GORD, Recurrent UTIs Exam: Marked tremor; mild ankle oedema; persistent cough; bilateral inspiratory crackles  Select the three prescriptions most likely to be associated with his tremor</vt:lpstr>
      <vt:lpstr>(78M) Carers note persistent cough, more breathless than usual PMH: AF, Anxiety, COPD, GORD, Recurrent UTIs Exam: Marked tremor; mild ankle oedema; persistent cough; bilateral inspiratory crackles  Select the one prescription most likely to be associated with his respiratory symptoms</vt:lpstr>
      <vt:lpstr>Renal and hepatic dysfunction</vt:lpstr>
      <vt:lpstr>(74M) Admitted for acute pulmonary oedema secondary to heart failure PMH: CKD stage III, type II diabetes mellitus, ischaemic left ventricular dysfunction  Investigations: eGFR 40 (stable) [normal range  &gt;60 ml/min/1.73m² ]  Select ONE of his admission prescriptions that needs dosing review</vt:lpstr>
      <vt:lpstr>(74M) Admitted for acute pulmonary oedema secondary to heart failure PMH: CKD stage III, type II diabetes mellitus, ischaemic left ventricular dysfunction  Investigations: eGFR 20 (stable) [normal range  &gt;60 ml/min/1.73m² ]  Select TWO prescriptions that should be stopped</vt:lpstr>
      <vt:lpstr>  (54M) Admitted with spontaneous bacterial peritonitis PMH: Hepatitis C cirrhosis, neuropathic pain  Investigations: Hb 134, WBC 19.5, Neut 17.1, Plt 245 Na 141, K 4.1, eGFR 78 INR 2.3, Bili 61, ALT 281, AlkPhos 108   Select ONE prescription that should be stopped</vt:lpstr>
      <vt:lpstr>(54M) PMH: Arthritis, atrial fibrillation, stroke, depression, neuropathic pain, nose bleeds Investigations: Hb 13.4 (11.5-17); WCC 5.2 (3-10); Plt 247 (150-400); Na 137 (132-139);  K 4.3 (3.5-5.3);  PT 21 (9-14); APTT  41 (23-37)   Which of the options below, at usual therapeutic doses, is most likely to explain the abnormalities observed?</vt:lpstr>
      <vt:lpstr>Pregnancy and breastfeeding</vt:lpstr>
      <vt:lpstr>(33F) seeking GP pre-conception advice re: drugs and pregnancy PMH: Dilated cardiomyopathy, asthma, type II diabetes mellitus, depression  Select Two prescriptions that are most important to stop while trying to conceive </vt:lpstr>
      <vt:lpstr>Comorbidities -  Contraindication &amp; cautions</vt:lpstr>
      <vt:lpstr>(64F) Review in Neurology Clinic with new diagnosis of Parkinson’s disease Other PMH: Gout, hyperthyroidism, bipolar disorder, hypertension, rheumatoid arthritis Select two prescriptions that are most likely to worsen the symptoms of her Parkinson’s disease</vt:lpstr>
      <vt:lpstr> The specialist pain team recommends Mr XY, 44y, should be commenced on gabapentin for neuropathic pain. Other PMH: Type 2 diabetes  Which of the following is the most appropriate factor to consider in his background history when judging the benefit – risk balance of gabapentin for Mr XY. </vt:lpstr>
      <vt:lpstr>(82M) PMH: Heart failure, ischaemic heart disease, type II diabetes mellitus, depression, chronic back pain Select TWO prescriptions that are most likely to increase the risk of acute heart failure</vt:lpstr>
      <vt:lpstr>QT prolongation</vt:lpstr>
      <vt:lpstr>(62M) Admitted for community acquired pneumonia PMH: Dilated cardiomyopathy, depression, epilepsy, gout, opioid dependence Investigations: ECG QTc 540ms  Select THREE prescriptions that are most likely to increase the risk QT prolongation</vt:lpstr>
      <vt:lpstr>(62F) Attends hypertension clinic.  PMH: Depression, GORD, hypertension, rheumatoid arthritis, type II diabetes mellitus,  Select THREE prescriptions that are most likely to contribute to her elevated blood pressure</vt:lpstr>
      <vt:lpstr>(62F) Attends GP for yearly diabetes (type II) review. Reports symptoms consistent with hypoglycaemia PMH: GORD, hypertension, type II diabetes mellitus, schizophrenia  Select TWO prescriptions that are most likely to increase the risk of hypoglycaemia</vt:lpstr>
      <vt:lpstr>(82F) Attends falls clinic.  PMH: Hypertension, GORD, neuropathic pain, osteoporosis, rheumatoid arthritis, type II diabetes mellitus  Select the prescriptions that are most likely to increase the risk of falls</vt:lpstr>
      <vt:lpstr>Pregnancy risks</vt:lpstr>
      <vt:lpstr>(34F) seeking GP pre-conception advice re: drugs and pregnancy PMH: Acne, hypothyroidism, rheumatoid arthritis, depression, cold-induced wheezing Select TWO prescriptions that should be ceased while trying to conceive </vt:lpstr>
      <vt:lpstr>(54M) PMH: Benign prostatic hypertrophy, depression, hypertension, neuropathic pain, Type II diabetes mellitus. Investigations: Normal renal and liver function  Select the prescription with a prescribing error </vt:lpstr>
      <vt:lpstr>(65F) PMH: Diabetes, GORD, hypercholesterolaemia, hypertension, schizophrenia  Investigations: Normal renal and liver function Select the prescriptions with a prescribing error </vt:lpstr>
      <vt:lpstr>(54M) PMH: Osteoporosis, chronic hip pain, type II diabetes Investigations: Normal renal and liver function Select the prescription with a prescribing error </vt:lpstr>
      <vt:lpstr>(74M) PMH: Asthma, atrial fibrillation, benign prostatic hypertrophy, hypothyroidism Investigations: Normal renal and liver function Select the prescription that contains a prescribing error </vt:lpstr>
      <vt:lpstr>(65F) PMH: Epilepsy, hypercholesterolaemia, hypertension, type II diabetes mellitus Investigations: Normal renal and liver function Select the prescription with a prescribing error </vt:lpstr>
      <vt:lpstr>(54M) PMH: Ischaemic heart disease, type II diabetes Investigations: Normal renal and liver function Select the prescription with a prescribing error </vt:lpstr>
      <vt:lpstr>(54F) PMH: Depression, iron-deficiency anaemia, rheumatoid arthritis, type II diabetes mellitus Investigations: Normal renal and liver function Select ONE prescription that contains a prescribing error 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1 – REV questions (and associated lessons)</dc:title>
  <dc:creator>Fu Liang Ng</dc:creator>
  <cp:lastModifiedBy>Patricia McGettigan</cp:lastModifiedBy>
  <cp:revision>392</cp:revision>
  <dcterms:created xsi:type="dcterms:W3CDTF">2018-07-18T11:27:27Z</dcterms:created>
  <dcterms:modified xsi:type="dcterms:W3CDTF">2024-10-03T21:37:46Z</dcterms:modified>
</cp:coreProperties>
</file>