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57" r:id="rId3"/>
    <p:sldId id="259" r:id="rId4"/>
    <p:sldId id="258" r:id="rId5"/>
    <p:sldId id="260" r:id="rId6"/>
    <p:sldId id="261" r:id="rId7"/>
    <p:sldId id="263" r:id="rId8"/>
    <p:sldId id="269" r:id="rId9"/>
    <p:sldId id="268" r:id="rId10"/>
    <p:sldId id="303" r:id="rId11"/>
    <p:sldId id="271" r:id="rId12"/>
    <p:sldId id="283" r:id="rId13"/>
    <p:sldId id="270" r:id="rId14"/>
    <p:sldId id="273" r:id="rId15"/>
    <p:sldId id="304" r:id="rId16"/>
    <p:sldId id="274" r:id="rId17"/>
    <p:sldId id="275" r:id="rId18"/>
    <p:sldId id="276" r:id="rId19"/>
    <p:sldId id="277" r:id="rId20"/>
    <p:sldId id="278" r:id="rId21"/>
    <p:sldId id="280" r:id="rId22"/>
    <p:sldId id="287" r:id="rId23"/>
    <p:sldId id="279" r:id="rId24"/>
    <p:sldId id="282" r:id="rId25"/>
    <p:sldId id="281" r:id="rId26"/>
    <p:sldId id="299" r:id="rId27"/>
    <p:sldId id="288" r:id="rId28"/>
    <p:sldId id="262" r:id="rId29"/>
    <p:sldId id="264" r:id="rId30"/>
    <p:sldId id="265" r:id="rId31"/>
    <p:sldId id="267" r:id="rId32"/>
    <p:sldId id="305"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ezione predefinita" id="{FF7072A5-57A1-401B-9024-BBF36E31EAB4}">
          <p14:sldIdLst>
            <p14:sldId id="256"/>
            <p14:sldId id="257"/>
            <p14:sldId id="259"/>
            <p14:sldId id="258"/>
            <p14:sldId id="260"/>
            <p14:sldId id="261"/>
            <p14:sldId id="263"/>
            <p14:sldId id="269"/>
            <p14:sldId id="268"/>
            <p14:sldId id="303"/>
            <p14:sldId id="271"/>
            <p14:sldId id="283"/>
            <p14:sldId id="270"/>
            <p14:sldId id="273"/>
            <p14:sldId id="304"/>
            <p14:sldId id="274"/>
          </p14:sldIdLst>
        </p14:section>
        <p14:section name="Sezione senza titolo" id="{6A710E5C-A34F-4FBB-8AE2-6E76FFD2C112}">
          <p14:sldIdLst>
            <p14:sldId id="275"/>
            <p14:sldId id="276"/>
            <p14:sldId id="277"/>
            <p14:sldId id="278"/>
            <p14:sldId id="280"/>
            <p14:sldId id="287"/>
            <p14:sldId id="279"/>
            <p14:sldId id="282"/>
            <p14:sldId id="281"/>
            <p14:sldId id="299"/>
            <p14:sldId id="288"/>
            <p14:sldId id="262"/>
            <p14:sldId id="264"/>
            <p14:sldId id="265"/>
            <p14:sldId id="267"/>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E5D3"/>
    <a:srgbClr val="660033"/>
    <a:srgbClr val="E73939"/>
    <a:srgbClr val="5E5D2D"/>
    <a:srgbClr val="64B7CE"/>
    <a:srgbClr val="FF0066"/>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434" autoAdjust="0"/>
  </p:normalViewPr>
  <p:slideViewPr>
    <p:cSldViewPr>
      <p:cViewPr>
        <p:scale>
          <a:sx n="82" d="100"/>
          <a:sy n="82" d="100"/>
        </p:scale>
        <p:origin x="91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13E3561-21A1-4565-8C8D-0B4631D212AF}" type="datetimeFigureOut">
              <a:rPr lang="en-GB"/>
              <a:pPr>
                <a:defRPr/>
              </a:pPr>
              <a:t>21/07/2015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5AA75A1-1906-43D5-903A-A80D04BB39B0}" type="slidenum">
              <a:rPr lang="en-GB" altLang="it-IT"/>
              <a:pPr>
                <a:defRPr/>
              </a:pPr>
              <a:t>‹N›</a:t>
            </a:fld>
            <a:endParaRPr lang="en-GB" altLang="it-IT"/>
          </a:p>
        </p:txBody>
      </p:sp>
    </p:spTree>
    <p:extLst>
      <p:ext uri="{BB962C8B-B14F-4D97-AF65-F5344CB8AC3E}">
        <p14:creationId xmlns:p14="http://schemas.microsoft.com/office/powerpoint/2010/main" val="2769555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41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14E59B-B37A-484E-A08E-4CF2D44ACBC8}" type="slidenum">
              <a:rPr lang="en-GB" altLang="it-IT">
                <a:latin typeface="Calibri" panose="020F0502020204030204" pitchFamily="34" charset="0"/>
              </a:rPr>
              <a:pPr/>
              <a:t>1</a:t>
            </a:fld>
            <a:endParaRPr lang="en-GB" altLang="it-IT">
              <a:latin typeface="Calibri" panose="020F0502020204030204" pitchFamily="34" charset="0"/>
            </a:endParaRPr>
          </a:p>
        </p:txBody>
      </p:sp>
    </p:spTree>
    <p:extLst>
      <p:ext uri="{BB962C8B-B14F-4D97-AF65-F5344CB8AC3E}">
        <p14:creationId xmlns:p14="http://schemas.microsoft.com/office/powerpoint/2010/main" val="221017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dirty="0" err="1" smtClean="0"/>
              <a:t>Fix</a:t>
            </a:r>
            <a:r>
              <a:rPr lang="it-IT" altLang="it-IT" dirty="0" smtClean="0"/>
              <a:t> </a:t>
            </a:r>
            <a:r>
              <a:rPr lang="it-IT" altLang="it-IT" baseline="0" dirty="0" smtClean="0"/>
              <a:t>the </a:t>
            </a:r>
            <a:r>
              <a:rPr lang="it-IT" altLang="it-IT" baseline="0" dirty="0" err="1" smtClean="0"/>
              <a:t>animations</a:t>
            </a:r>
            <a:endParaRPr lang="it-IT" altLang="it-IT" dirty="0" smtClean="0"/>
          </a:p>
        </p:txBody>
      </p:sp>
      <p:sp>
        <p:nvSpPr>
          <p:cNvPr id="194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2AD182-DACF-4156-BEAD-7C16E0674522}" type="slidenum">
              <a:rPr lang="en-GB" altLang="it-IT">
                <a:latin typeface="Calibri" panose="020F0502020204030204" pitchFamily="34" charset="0"/>
              </a:rPr>
              <a:pPr/>
              <a:t>10</a:t>
            </a:fld>
            <a:endParaRPr lang="en-GB" altLang="it-IT">
              <a:latin typeface="Calibri" panose="020F0502020204030204" pitchFamily="34" charset="0"/>
            </a:endParaRPr>
          </a:p>
        </p:txBody>
      </p:sp>
    </p:spTree>
    <p:extLst>
      <p:ext uri="{BB962C8B-B14F-4D97-AF65-F5344CB8AC3E}">
        <p14:creationId xmlns:p14="http://schemas.microsoft.com/office/powerpoint/2010/main" val="392085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215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681167-CDED-4B8E-B88A-94F47D830885}" type="slidenum">
              <a:rPr lang="en-GB" altLang="it-IT">
                <a:latin typeface="Calibri" panose="020F0502020204030204" pitchFamily="34" charset="0"/>
              </a:rPr>
              <a:pPr/>
              <a:t>11</a:t>
            </a:fld>
            <a:endParaRPr lang="en-GB" altLang="it-IT">
              <a:latin typeface="Calibri" panose="020F0502020204030204" pitchFamily="34" charset="0"/>
            </a:endParaRPr>
          </a:p>
        </p:txBody>
      </p:sp>
    </p:spTree>
    <p:extLst>
      <p:ext uri="{BB962C8B-B14F-4D97-AF65-F5344CB8AC3E}">
        <p14:creationId xmlns:p14="http://schemas.microsoft.com/office/powerpoint/2010/main" val="2878266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25AA75A1-1906-43D5-903A-A80D04BB39B0}" type="slidenum">
              <a:rPr lang="en-GB" altLang="it-IT" smtClean="0"/>
              <a:pPr>
                <a:defRPr/>
              </a:pPr>
              <a:t>13</a:t>
            </a:fld>
            <a:endParaRPr lang="en-GB" altLang="it-IT"/>
          </a:p>
        </p:txBody>
      </p:sp>
    </p:spTree>
    <p:extLst>
      <p:ext uri="{BB962C8B-B14F-4D97-AF65-F5344CB8AC3E}">
        <p14:creationId xmlns:p14="http://schemas.microsoft.com/office/powerpoint/2010/main" val="2266003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25AA75A1-1906-43D5-903A-A80D04BB39B0}" type="slidenum">
              <a:rPr lang="en-GB" altLang="it-IT" smtClean="0"/>
              <a:pPr>
                <a:defRPr/>
              </a:pPr>
              <a:t>14</a:t>
            </a:fld>
            <a:endParaRPr lang="en-GB" altLang="it-IT"/>
          </a:p>
        </p:txBody>
      </p:sp>
    </p:spTree>
    <p:extLst>
      <p:ext uri="{BB962C8B-B14F-4D97-AF65-F5344CB8AC3E}">
        <p14:creationId xmlns:p14="http://schemas.microsoft.com/office/powerpoint/2010/main" val="1724574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25AA75A1-1906-43D5-903A-A80D04BB39B0}" type="slidenum">
              <a:rPr lang="en-GB" altLang="it-IT" smtClean="0"/>
              <a:pPr>
                <a:defRPr/>
              </a:pPr>
              <a:t>15</a:t>
            </a:fld>
            <a:endParaRPr lang="en-GB" altLang="it-IT"/>
          </a:p>
        </p:txBody>
      </p:sp>
    </p:spTree>
    <p:extLst>
      <p:ext uri="{BB962C8B-B14F-4D97-AF65-F5344CB8AC3E}">
        <p14:creationId xmlns:p14="http://schemas.microsoft.com/office/powerpoint/2010/main" val="39001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25AA75A1-1906-43D5-903A-A80D04BB39B0}" type="slidenum">
              <a:rPr lang="en-GB" altLang="it-IT" smtClean="0"/>
              <a:pPr>
                <a:defRPr/>
              </a:pPr>
              <a:t>16</a:t>
            </a:fld>
            <a:endParaRPr lang="en-GB" altLang="it-IT"/>
          </a:p>
        </p:txBody>
      </p:sp>
    </p:spTree>
    <p:extLst>
      <p:ext uri="{BB962C8B-B14F-4D97-AF65-F5344CB8AC3E}">
        <p14:creationId xmlns:p14="http://schemas.microsoft.com/office/powerpoint/2010/main" val="3937402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smtClean="0"/>
              <a:t>Is that right?</a:t>
            </a:r>
          </a:p>
        </p:txBody>
      </p:sp>
      <p:sp>
        <p:nvSpPr>
          <p:cNvPr id="276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62FE97-D4A1-4641-801E-F6B2885B4FC4}" type="slidenum">
              <a:rPr lang="en-GB" altLang="it-IT">
                <a:latin typeface="Calibri" panose="020F0502020204030204" pitchFamily="34" charset="0"/>
              </a:rPr>
              <a:pPr/>
              <a:t>17</a:t>
            </a:fld>
            <a:endParaRPr lang="en-GB" altLang="it-IT">
              <a:latin typeface="Calibri" panose="020F0502020204030204" pitchFamily="34" charset="0"/>
            </a:endParaRPr>
          </a:p>
        </p:txBody>
      </p:sp>
    </p:spTree>
    <p:extLst>
      <p:ext uri="{BB962C8B-B14F-4D97-AF65-F5344CB8AC3E}">
        <p14:creationId xmlns:p14="http://schemas.microsoft.com/office/powerpoint/2010/main" val="4071083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pPr>
              <a:defRPr/>
            </a:pPr>
            <a:fld id="{25AA75A1-1906-43D5-903A-A80D04BB39B0}" type="slidenum">
              <a:rPr lang="en-GB" altLang="it-IT" smtClean="0"/>
              <a:pPr>
                <a:defRPr/>
              </a:pPr>
              <a:t>18</a:t>
            </a:fld>
            <a:endParaRPr lang="en-GB" altLang="it-IT"/>
          </a:p>
        </p:txBody>
      </p:sp>
    </p:spTree>
    <p:extLst>
      <p:ext uri="{BB962C8B-B14F-4D97-AF65-F5344CB8AC3E}">
        <p14:creationId xmlns:p14="http://schemas.microsoft.com/office/powerpoint/2010/main" val="3967062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Can </a:t>
            </a:r>
            <a:r>
              <a:rPr lang="it-IT" dirty="0" err="1" smtClean="0"/>
              <a:t>we</a:t>
            </a:r>
            <a:r>
              <a:rPr lang="it-IT" dirty="0" smtClean="0"/>
              <a:t> </a:t>
            </a:r>
            <a:r>
              <a:rPr lang="it-IT" dirty="0" err="1" smtClean="0"/>
              <a:t>say</a:t>
            </a:r>
            <a:r>
              <a:rPr lang="it-IT" dirty="0" smtClean="0"/>
              <a:t> the </a:t>
            </a:r>
            <a:r>
              <a:rPr lang="it-IT" dirty="0" err="1" smtClean="0"/>
              <a:t>principle</a:t>
            </a:r>
            <a:r>
              <a:rPr lang="it-IT" dirty="0" smtClean="0"/>
              <a:t> </a:t>
            </a:r>
            <a:r>
              <a:rPr lang="it-IT" dirty="0" err="1" smtClean="0"/>
              <a:t>stresses</a:t>
            </a:r>
            <a:r>
              <a:rPr lang="it-IT" dirty="0" smtClean="0"/>
              <a:t> </a:t>
            </a:r>
            <a:r>
              <a:rPr lang="it-IT" dirty="0" err="1" smtClean="0"/>
              <a:t>act</a:t>
            </a:r>
            <a:r>
              <a:rPr lang="it-IT" dirty="0" smtClean="0"/>
              <a:t> on the </a:t>
            </a:r>
            <a:r>
              <a:rPr lang="it-IT" dirty="0" err="1" smtClean="0"/>
              <a:t>principle</a:t>
            </a:r>
            <a:r>
              <a:rPr lang="it-IT" baseline="0" dirty="0" smtClean="0"/>
              <a:t> </a:t>
            </a:r>
            <a:r>
              <a:rPr lang="it-IT" baseline="0" dirty="0" err="1" smtClean="0"/>
              <a:t>directions</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pPr>
              <a:defRPr/>
            </a:pPr>
            <a:fld id="{25AA75A1-1906-43D5-903A-A80D04BB39B0}" type="slidenum">
              <a:rPr lang="en-GB" altLang="it-IT" smtClean="0"/>
              <a:pPr>
                <a:defRPr/>
              </a:pPr>
              <a:t>19</a:t>
            </a:fld>
            <a:endParaRPr lang="en-GB" altLang="it-IT"/>
          </a:p>
        </p:txBody>
      </p:sp>
    </p:spTree>
    <p:extLst>
      <p:ext uri="{BB962C8B-B14F-4D97-AF65-F5344CB8AC3E}">
        <p14:creationId xmlns:p14="http://schemas.microsoft.com/office/powerpoint/2010/main" val="1655110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In</a:t>
            </a:r>
            <a:r>
              <a:rPr lang="en-GB" baseline="0" dirty="0" smtClean="0"/>
              <a:t> this slide we are going to determine the principal stresses with the use of matrices and determinants.</a:t>
            </a:r>
          </a:p>
          <a:p>
            <a:r>
              <a:rPr lang="en-GB" baseline="0" dirty="0" smtClean="0"/>
              <a:t>Matrices are groups of values arranged in rows and columns; determinants are the result of the matrices.</a:t>
            </a:r>
          </a:p>
          <a:p>
            <a:r>
              <a:rPr lang="en-GB" baseline="0" dirty="0" smtClean="0"/>
              <a:t>In the first line shows the A matrix with the corresponding 4 stresses, minus the product of the constant lambda and the identity matrix</a:t>
            </a:r>
          </a:p>
          <a:p>
            <a:r>
              <a:rPr lang="en-GB" baseline="0" dirty="0" smtClean="0"/>
              <a:t>The constant lambda is the unknown value whether the identity matrix called I, that is a particular matrix in linear algebra.</a:t>
            </a:r>
          </a:p>
          <a:p>
            <a:r>
              <a:rPr lang="en-GB" baseline="0" dirty="0" smtClean="0"/>
              <a:t>I strongly recommend to view this PowerPoint and all the others via slideshow, to make the most out of it.</a:t>
            </a:r>
          </a:p>
          <a:p>
            <a:r>
              <a:rPr lang="en-GB" baseline="0" dirty="0" smtClean="0"/>
              <a:t>The second line shows that the constant lambda has been multiplied by the identity matrix; lambda times 1 becomes lambda, and lambda times 0 is zero.</a:t>
            </a:r>
          </a:p>
          <a:p>
            <a:r>
              <a:rPr lang="en-GB" baseline="0" dirty="0" smtClean="0"/>
              <a:t>In this way lambda is multiplied by all the values in the identity matrix, and a new matrix originates</a:t>
            </a:r>
          </a:p>
          <a:p>
            <a:r>
              <a:rPr lang="en-GB" baseline="0" dirty="0" smtClean="0"/>
              <a:t>The following step is quite tricky: we are in front of a difference between a pair of 2x2 matrices.</a:t>
            </a:r>
          </a:p>
          <a:p>
            <a:r>
              <a:rPr lang="en-GB" baseline="0" dirty="0" smtClean="0"/>
              <a:t>So what we have to do is subtract the value of the first row of the first column of the first matrix with the value of the first row of the first column of the second matrix</a:t>
            </a:r>
          </a:p>
          <a:p>
            <a:r>
              <a:rPr lang="en-GB" baseline="0" dirty="0" smtClean="0"/>
              <a:t>The result of this is sigma 11 minus lambda.</a:t>
            </a:r>
          </a:p>
          <a:p>
            <a:r>
              <a:rPr lang="en-GB" baseline="0" dirty="0" smtClean="0"/>
              <a:t>The same has to be with the other  pairs of values from the 2 matrices.</a:t>
            </a:r>
          </a:p>
          <a:p>
            <a:r>
              <a:rPr lang="en-GB" baseline="0" dirty="0" smtClean="0"/>
              <a:t>So we get sigma 12 minus zero that is zero, sigma 21 minus zero that is zero and sigma 22 minus lambda.</a:t>
            </a:r>
          </a:p>
          <a:p>
            <a:r>
              <a:rPr lang="en-GB" baseline="0" dirty="0" smtClean="0"/>
              <a:t>The next slide shows the following steps and how to fin the values </a:t>
            </a:r>
            <a:r>
              <a:rPr lang="en-GB" baseline="0" smtClean="0"/>
              <a:t>of lambda.</a:t>
            </a:r>
            <a:endParaRPr lang="en-GB" baseline="0" dirty="0" smtClean="0"/>
          </a:p>
          <a:p>
            <a:r>
              <a:rPr lang="en-GB" baseline="0" dirty="0" smtClean="0"/>
              <a:t>The fourth step is to “cross” multiply the four resultant value of the only matrix left.</a:t>
            </a:r>
          </a:p>
          <a:p>
            <a:r>
              <a:rPr lang="en-GB" baseline="0" dirty="0" smtClean="0"/>
              <a:t>This means that top left values is multiplied by the bottom right value, while the bottom left value is multiplied by the top right values.</a:t>
            </a:r>
          </a:p>
          <a:p>
            <a:r>
              <a:rPr lang="en-GB" baseline="0" dirty="0" smtClean="0"/>
              <a:t>This results is the determinant of the initial set of matrices.</a:t>
            </a:r>
          </a:p>
          <a:p>
            <a:r>
              <a:rPr lang="en-GB" baseline="0" dirty="0" smtClean="0"/>
              <a:t>As said in the note sigma 12 and sigma 21 are the same thing, and for this reason are simply squared.</a:t>
            </a:r>
          </a:p>
          <a:p>
            <a:r>
              <a:rPr lang="en-GB" baseline="0" dirty="0" smtClean="0"/>
              <a:t>By further multiplying and removing the brackets, an intermediate equation of second grade is obtained.</a:t>
            </a:r>
          </a:p>
          <a:p>
            <a:endParaRPr lang="en-GB" baseline="0" dirty="0" smtClean="0"/>
          </a:p>
          <a:p>
            <a:r>
              <a:rPr lang="en-GB" baseline="0" dirty="0" smtClean="0"/>
              <a:t>Note that what is happening in the brackets has been summarised by the expression in the modulus on the left-hand-side of the equation.</a:t>
            </a:r>
          </a:p>
          <a:p>
            <a:endParaRPr lang="en-GB" dirty="0"/>
          </a:p>
        </p:txBody>
      </p:sp>
      <p:sp>
        <p:nvSpPr>
          <p:cNvPr id="4" name="Segnaposto numero diapositiva 3"/>
          <p:cNvSpPr>
            <a:spLocks noGrp="1"/>
          </p:cNvSpPr>
          <p:nvPr>
            <p:ph type="sldNum" sz="quarter" idx="10"/>
          </p:nvPr>
        </p:nvSpPr>
        <p:spPr/>
        <p:txBody>
          <a:bodyPr/>
          <a:lstStyle/>
          <a:p>
            <a:pPr>
              <a:defRPr/>
            </a:pPr>
            <a:fld id="{25AA75A1-1906-43D5-903A-A80D04BB39B0}" type="slidenum">
              <a:rPr lang="en-GB" altLang="it-IT" smtClean="0"/>
              <a:pPr>
                <a:defRPr/>
              </a:pPr>
              <a:t>23</a:t>
            </a:fld>
            <a:endParaRPr lang="en-GB" altLang="it-IT"/>
          </a:p>
        </p:txBody>
      </p:sp>
    </p:spTree>
    <p:extLst>
      <p:ext uri="{BB962C8B-B14F-4D97-AF65-F5344CB8AC3E}">
        <p14:creationId xmlns:p14="http://schemas.microsoft.com/office/powerpoint/2010/main" val="280234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61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9BFE78-13B3-49AA-9028-2D27F2455955}" type="slidenum">
              <a:rPr lang="en-GB" altLang="it-IT">
                <a:latin typeface="Calibri" panose="020F0502020204030204" pitchFamily="34" charset="0"/>
              </a:rPr>
              <a:pPr/>
              <a:t>2</a:t>
            </a:fld>
            <a:endParaRPr lang="en-GB" altLang="it-IT">
              <a:latin typeface="Calibri" panose="020F0502020204030204" pitchFamily="34" charset="0"/>
            </a:endParaRPr>
          </a:p>
        </p:txBody>
      </p:sp>
    </p:spTree>
    <p:extLst>
      <p:ext uri="{BB962C8B-B14F-4D97-AF65-F5344CB8AC3E}">
        <p14:creationId xmlns:p14="http://schemas.microsoft.com/office/powerpoint/2010/main" val="883591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Fix animations</a:t>
            </a:r>
            <a:endParaRPr lang="en-GB" dirty="0"/>
          </a:p>
        </p:txBody>
      </p:sp>
      <p:sp>
        <p:nvSpPr>
          <p:cNvPr id="4" name="Segnaposto numero diapositiva 3"/>
          <p:cNvSpPr>
            <a:spLocks noGrp="1"/>
          </p:cNvSpPr>
          <p:nvPr>
            <p:ph type="sldNum" sz="quarter" idx="10"/>
          </p:nvPr>
        </p:nvSpPr>
        <p:spPr/>
        <p:txBody>
          <a:bodyPr/>
          <a:lstStyle/>
          <a:p>
            <a:pPr>
              <a:defRPr/>
            </a:pPr>
            <a:fld id="{25AA75A1-1906-43D5-903A-A80D04BB39B0}" type="slidenum">
              <a:rPr lang="en-GB" altLang="it-IT" smtClean="0"/>
              <a:pPr>
                <a:defRPr/>
              </a:pPr>
              <a:t>24</a:t>
            </a:fld>
            <a:endParaRPr lang="en-GB" altLang="it-IT"/>
          </a:p>
        </p:txBody>
      </p:sp>
    </p:spTree>
    <p:extLst>
      <p:ext uri="{BB962C8B-B14F-4D97-AF65-F5344CB8AC3E}">
        <p14:creationId xmlns:p14="http://schemas.microsoft.com/office/powerpoint/2010/main" val="2497662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To complete + discuss point 3 and 4</a:t>
            </a:r>
            <a:endParaRPr lang="en-GB" dirty="0"/>
          </a:p>
        </p:txBody>
      </p:sp>
      <p:sp>
        <p:nvSpPr>
          <p:cNvPr id="4" name="Segnaposto numero diapositiva 3"/>
          <p:cNvSpPr>
            <a:spLocks noGrp="1"/>
          </p:cNvSpPr>
          <p:nvPr>
            <p:ph type="sldNum" sz="quarter" idx="10"/>
          </p:nvPr>
        </p:nvSpPr>
        <p:spPr/>
        <p:txBody>
          <a:bodyPr/>
          <a:lstStyle/>
          <a:p>
            <a:pPr>
              <a:defRPr/>
            </a:pPr>
            <a:fld id="{25AA75A1-1906-43D5-903A-A80D04BB39B0}" type="slidenum">
              <a:rPr lang="en-GB" altLang="it-IT" smtClean="0"/>
              <a:pPr>
                <a:defRPr/>
              </a:pPr>
              <a:t>26</a:t>
            </a:fld>
            <a:endParaRPr lang="en-GB" altLang="it-IT"/>
          </a:p>
        </p:txBody>
      </p:sp>
    </p:spTree>
    <p:extLst>
      <p:ext uri="{BB962C8B-B14F-4D97-AF65-F5344CB8AC3E}">
        <p14:creationId xmlns:p14="http://schemas.microsoft.com/office/powerpoint/2010/main" val="3849388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Fix animations</a:t>
            </a:r>
            <a:endParaRPr lang="en-GB" dirty="0"/>
          </a:p>
        </p:txBody>
      </p:sp>
      <p:sp>
        <p:nvSpPr>
          <p:cNvPr id="4" name="Segnaposto numero diapositiva 3"/>
          <p:cNvSpPr>
            <a:spLocks noGrp="1"/>
          </p:cNvSpPr>
          <p:nvPr>
            <p:ph type="sldNum" sz="quarter" idx="10"/>
          </p:nvPr>
        </p:nvSpPr>
        <p:spPr/>
        <p:txBody>
          <a:bodyPr/>
          <a:lstStyle/>
          <a:p>
            <a:pPr>
              <a:defRPr/>
            </a:pPr>
            <a:fld id="{25AA75A1-1906-43D5-903A-A80D04BB39B0}" type="slidenum">
              <a:rPr lang="en-GB" altLang="it-IT" smtClean="0"/>
              <a:pPr>
                <a:defRPr/>
              </a:pPr>
              <a:t>30</a:t>
            </a:fld>
            <a:endParaRPr lang="en-GB" altLang="it-IT"/>
          </a:p>
        </p:txBody>
      </p:sp>
    </p:spTree>
    <p:extLst>
      <p:ext uri="{BB962C8B-B14F-4D97-AF65-F5344CB8AC3E}">
        <p14:creationId xmlns:p14="http://schemas.microsoft.com/office/powerpoint/2010/main" val="12586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dirty="0" smtClean="0"/>
              <a:t>To complete</a:t>
            </a:r>
          </a:p>
        </p:txBody>
      </p:sp>
      <p:sp>
        <p:nvSpPr>
          <p:cNvPr id="348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84FA5E-1E40-41B4-9487-12E292E6E452}" type="slidenum">
              <a:rPr lang="en-GB" altLang="it-IT">
                <a:latin typeface="Calibri" panose="020F0502020204030204" pitchFamily="34" charset="0"/>
              </a:rPr>
              <a:pPr/>
              <a:t>31</a:t>
            </a:fld>
            <a:endParaRPr lang="en-GB" altLang="it-IT">
              <a:latin typeface="Calibri" panose="020F0502020204030204" pitchFamily="34" charset="0"/>
            </a:endParaRPr>
          </a:p>
        </p:txBody>
      </p:sp>
    </p:spTree>
    <p:extLst>
      <p:ext uri="{BB962C8B-B14F-4D97-AF65-F5344CB8AC3E}">
        <p14:creationId xmlns:p14="http://schemas.microsoft.com/office/powerpoint/2010/main" val="920707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pPr>
              <a:defRPr/>
            </a:pPr>
            <a:fld id="{25AA75A1-1906-43D5-903A-A80D04BB39B0}" type="slidenum">
              <a:rPr lang="en-GB" altLang="it-IT" smtClean="0"/>
              <a:pPr>
                <a:defRPr/>
              </a:pPr>
              <a:t>32</a:t>
            </a:fld>
            <a:endParaRPr lang="en-GB" altLang="it-IT"/>
          </a:p>
        </p:txBody>
      </p:sp>
    </p:spTree>
    <p:extLst>
      <p:ext uri="{BB962C8B-B14F-4D97-AF65-F5344CB8AC3E}">
        <p14:creationId xmlns:p14="http://schemas.microsoft.com/office/powerpoint/2010/main" val="276924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81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4788EB-EF2D-412B-88AC-45DD11FB65BC}" type="slidenum">
              <a:rPr lang="en-GB" altLang="it-IT">
                <a:latin typeface="Calibri" panose="020F0502020204030204" pitchFamily="34" charset="0"/>
              </a:rPr>
              <a:pPr/>
              <a:t>3</a:t>
            </a:fld>
            <a:endParaRPr lang="en-GB" altLang="it-IT">
              <a:latin typeface="Calibri" panose="020F0502020204030204" pitchFamily="34" charset="0"/>
            </a:endParaRPr>
          </a:p>
        </p:txBody>
      </p:sp>
    </p:spTree>
    <p:extLst>
      <p:ext uri="{BB962C8B-B14F-4D97-AF65-F5344CB8AC3E}">
        <p14:creationId xmlns:p14="http://schemas.microsoft.com/office/powerpoint/2010/main" val="245927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smtClean="0"/>
              <a:t>Change order animation of plus and minus</a:t>
            </a:r>
          </a:p>
        </p:txBody>
      </p:sp>
      <p:sp>
        <p:nvSpPr>
          <p:cNvPr id="102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F61B28-1FD7-43CE-82AA-2528E3C5915A}" type="slidenum">
              <a:rPr lang="en-GB" altLang="it-IT">
                <a:latin typeface="Calibri" panose="020F0502020204030204" pitchFamily="34" charset="0"/>
              </a:rPr>
              <a:pPr/>
              <a:t>4</a:t>
            </a:fld>
            <a:endParaRPr lang="en-GB" altLang="it-IT">
              <a:latin typeface="Calibri" panose="020F0502020204030204" pitchFamily="34" charset="0"/>
            </a:endParaRPr>
          </a:p>
        </p:txBody>
      </p:sp>
    </p:spTree>
    <p:extLst>
      <p:ext uri="{BB962C8B-B14F-4D97-AF65-F5344CB8AC3E}">
        <p14:creationId xmlns:p14="http://schemas.microsoft.com/office/powerpoint/2010/main" val="132342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smtClean="0"/>
              <a:t>How to relate it to the sign of principle stresses?</a:t>
            </a:r>
          </a:p>
        </p:txBody>
      </p:sp>
      <p:sp>
        <p:nvSpPr>
          <p:cNvPr id="122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148C86-BFF5-4DDF-941B-AAC9A886970F}" type="slidenum">
              <a:rPr lang="en-GB" altLang="it-IT">
                <a:latin typeface="Calibri" panose="020F0502020204030204" pitchFamily="34" charset="0"/>
              </a:rPr>
              <a:pPr/>
              <a:t>5</a:t>
            </a:fld>
            <a:endParaRPr lang="en-GB" altLang="it-IT">
              <a:latin typeface="Calibri" panose="020F0502020204030204" pitchFamily="34" charset="0"/>
            </a:endParaRPr>
          </a:p>
        </p:txBody>
      </p:sp>
    </p:spTree>
    <p:extLst>
      <p:ext uri="{BB962C8B-B14F-4D97-AF65-F5344CB8AC3E}">
        <p14:creationId xmlns:p14="http://schemas.microsoft.com/office/powerpoint/2010/main" val="104521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Fix animations</a:t>
            </a:r>
            <a:endParaRPr lang="en-GB" dirty="0"/>
          </a:p>
        </p:txBody>
      </p:sp>
      <p:sp>
        <p:nvSpPr>
          <p:cNvPr id="4" name="Segnaposto numero diapositiva 3"/>
          <p:cNvSpPr>
            <a:spLocks noGrp="1"/>
          </p:cNvSpPr>
          <p:nvPr>
            <p:ph type="sldNum" sz="quarter" idx="10"/>
          </p:nvPr>
        </p:nvSpPr>
        <p:spPr/>
        <p:txBody>
          <a:bodyPr/>
          <a:lstStyle/>
          <a:p>
            <a:pPr>
              <a:defRPr/>
            </a:pPr>
            <a:fld id="{25AA75A1-1906-43D5-903A-A80D04BB39B0}" type="slidenum">
              <a:rPr lang="en-GB" altLang="it-IT" smtClean="0"/>
              <a:pPr>
                <a:defRPr/>
              </a:pPr>
              <a:t>6</a:t>
            </a:fld>
            <a:endParaRPr lang="en-GB" altLang="it-IT"/>
          </a:p>
        </p:txBody>
      </p:sp>
    </p:spTree>
    <p:extLst>
      <p:ext uri="{BB962C8B-B14F-4D97-AF65-F5344CB8AC3E}">
        <p14:creationId xmlns:p14="http://schemas.microsoft.com/office/powerpoint/2010/main" val="68420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153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FAC916-B330-470E-8816-8778CF13CD39}" type="slidenum">
              <a:rPr lang="en-GB" altLang="it-IT">
                <a:latin typeface="Calibri" panose="020F0502020204030204" pitchFamily="34" charset="0"/>
              </a:rPr>
              <a:pPr/>
              <a:t>7</a:t>
            </a:fld>
            <a:endParaRPr lang="en-GB" altLang="it-IT">
              <a:latin typeface="Calibri" panose="020F0502020204030204" pitchFamily="34" charset="0"/>
            </a:endParaRPr>
          </a:p>
        </p:txBody>
      </p:sp>
    </p:spTree>
    <p:extLst>
      <p:ext uri="{BB962C8B-B14F-4D97-AF65-F5344CB8AC3E}">
        <p14:creationId xmlns:p14="http://schemas.microsoft.com/office/powerpoint/2010/main" val="288483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dirty="0" err="1" smtClean="0"/>
              <a:t>References</a:t>
            </a:r>
            <a:r>
              <a:rPr lang="it-IT" altLang="it-IT" dirty="0" smtClean="0"/>
              <a:t> from </a:t>
            </a:r>
            <a:r>
              <a:rPr lang="it-IT" altLang="it-IT" dirty="0" err="1" smtClean="0"/>
              <a:t>Hibbeler</a:t>
            </a:r>
            <a:endParaRPr lang="it-IT" altLang="it-IT" dirty="0" smtClean="0"/>
          </a:p>
        </p:txBody>
      </p:sp>
      <p:sp>
        <p:nvSpPr>
          <p:cNvPr id="174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9FA341-10D6-4B54-B64A-DB26844B722D}" type="slidenum">
              <a:rPr lang="en-GB" altLang="it-IT">
                <a:latin typeface="Calibri" panose="020F0502020204030204" pitchFamily="34" charset="0"/>
              </a:rPr>
              <a:pPr/>
              <a:t>8</a:t>
            </a:fld>
            <a:endParaRPr lang="en-GB" altLang="it-IT">
              <a:latin typeface="Calibri" panose="020F0502020204030204" pitchFamily="34" charset="0"/>
            </a:endParaRPr>
          </a:p>
        </p:txBody>
      </p:sp>
    </p:spTree>
    <p:extLst>
      <p:ext uri="{BB962C8B-B14F-4D97-AF65-F5344CB8AC3E}">
        <p14:creationId xmlns:p14="http://schemas.microsoft.com/office/powerpoint/2010/main" val="305562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dirty="0" err="1" smtClean="0"/>
              <a:t>Fix</a:t>
            </a:r>
            <a:r>
              <a:rPr lang="it-IT" altLang="it-IT" dirty="0" smtClean="0"/>
              <a:t> </a:t>
            </a:r>
            <a:r>
              <a:rPr lang="it-IT" altLang="it-IT" baseline="0" dirty="0" smtClean="0"/>
              <a:t>the </a:t>
            </a:r>
            <a:r>
              <a:rPr lang="it-IT" altLang="it-IT" baseline="0" dirty="0" err="1" smtClean="0"/>
              <a:t>animations</a:t>
            </a:r>
            <a:endParaRPr lang="it-IT" altLang="it-IT" dirty="0" smtClean="0"/>
          </a:p>
        </p:txBody>
      </p:sp>
      <p:sp>
        <p:nvSpPr>
          <p:cNvPr id="194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2AD182-DACF-4156-BEAD-7C16E0674522}" type="slidenum">
              <a:rPr lang="en-GB" altLang="it-IT">
                <a:latin typeface="Calibri" panose="020F0502020204030204" pitchFamily="34" charset="0"/>
              </a:rPr>
              <a:pPr/>
              <a:t>9</a:t>
            </a:fld>
            <a:endParaRPr lang="en-GB" altLang="it-IT">
              <a:latin typeface="Calibri" panose="020F0502020204030204" pitchFamily="34" charset="0"/>
            </a:endParaRPr>
          </a:p>
        </p:txBody>
      </p:sp>
    </p:spTree>
    <p:extLst>
      <p:ext uri="{BB962C8B-B14F-4D97-AF65-F5344CB8AC3E}">
        <p14:creationId xmlns:p14="http://schemas.microsoft.com/office/powerpoint/2010/main" val="116704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35B973A-2332-4FAE-8715-39D4693E08A9}" type="datetime1">
              <a:rPr lang="en-GB" smtClean="0"/>
              <a:t>21/07/2015</a:t>
            </a:fld>
            <a:endParaRPr lang="en-GB"/>
          </a:p>
        </p:txBody>
      </p:sp>
      <p:sp>
        <p:nvSpPr>
          <p:cNvPr id="5" name="Footer Placeholder 4"/>
          <p:cNvSpPr>
            <a:spLocks noGrp="1"/>
          </p:cNvSpPr>
          <p:nvPr>
            <p:ph type="ftr" sz="quarter" idx="11"/>
          </p:nvPr>
        </p:nvSpPr>
        <p:spPr/>
        <p:txBody>
          <a:bodyPr/>
          <a:lstStyle>
            <a:lvl1pPr>
              <a:defRPr/>
            </a:lvl1pPr>
          </a:lstStyle>
          <a:p>
            <a:pPr>
              <a:defRPr/>
            </a:pPr>
            <a:r>
              <a:rPr lang="it-IT" smtClean="0"/>
              <a:t>2D - Principal Stresses - Etchi Regoli Gioia</a:t>
            </a:r>
            <a:endParaRPr lang="en-GB"/>
          </a:p>
        </p:txBody>
      </p:sp>
      <p:sp>
        <p:nvSpPr>
          <p:cNvPr id="6" name="Slide Number Placeholder 5"/>
          <p:cNvSpPr>
            <a:spLocks noGrp="1"/>
          </p:cNvSpPr>
          <p:nvPr>
            <p:ph type="sldNum" sz="quarter" idx="12"/>
          </p:nvPr>
        </p:nvSpPr>
        <p:spPr/>
        <p:txBody>
          <a:bodyPr/>
          <a:lstStyle>
            <a:lvl1pPr>
              <a:defRPr/>
            </a:lvl1pPr>
          </a:lstStyle>
          <a:p>
            <a:pPr>
              <a:defRPr/>
            </a:pPr>
            <a:fld id="{F4FC0B5D-4167-43EE-A7F0-B015842CFA45}" type="slidenum">
              <a:rPr lang="en-GB" altLang="it-IT"/>
              <a:pPr>
                <a:defRPr/>
              </a:pPr>
              <a:t>‹N›</a:t>
            </a:fld>
            <a:endParaRPr lang="en-GB" altLang="it-IT"/>
          </a:p>
        </p:txBody>
      </p:sp>
    </p:spTree>
    <p:extLst>
      <p:ext uri="{BB962C8B-B14F-4D97-AF65-F5344CB8AC3E}">
        <p14:creationId xmlns:p14="http://schemas.microsoft.com/office/powerpoint/2010/main" val="1524796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B565407-698C-4962-A9D8-145EF62E70AE}" type="datetime1">
              <a:rPr lang="en-GB" smtClean="0"/>
              <a:t>21/07/2015</a:t>
            </a:fld>
            <a:endParaRPr lang="en-GB"/>
          </a:p>
        </p:txBody>
      </p:sp>
      <p:sp>
        <p:nvSpPr>
          <p:cNvPr id="5" name="Footer Placeholder 4"/>
          <p:cNvSpPr>
            <a:spLocks noGrp="1"/>
          </p:cNvSpPr>
          <p:nvPr>
            <p:ph type="ftr" sz="quarter" idx="11"/>
          </p:nvPr>
        </p:nvSpPr>
        <p:spPr/>
        <p:txBody>
          <a:bodyPr/>
          <a:lstStyle>
            <a:lvl1pPr>
              <a:defRPr/>
            </a:lvl1pPr>
          </a:lstStyle>
          <a:p>
            <a:pPr>
              <a:defRPr/>
            </a:pPr>
            <a:r>
              <a:rPr lang="it-IT" smtClean="0"/>
              <a:t>2D - Principal Stresses - Etchi Regoli Gioia</a:t>
            </a:r>
            <a:endParaRPr lang="en-GB"/>
          </a:p>
        </p:txBody>
      </p:sp>
      <p:sp>
        <p:nvSpPr>
          <p:cNvPr id="6" name="Slide Number Placeholder 5"/>
          <p:cNvSpPr>
            <a:spLocks noGrp="1"/>
          </p:cNvSpPr>
          <p:nvPr>
            <p:ph type="sldNum" sz="quarter" idx="12"/>
          </p:nvPr>
        </p:nvSpPr>
        <p:spPr/>
        <p:txBody>
          <a:bodyPr/>
          <a:lstStyle>
            <a:lvl1pPr>
              <a:defRPr/>
            </a:lvl1pPr>
          </a:lstStyle>
          <a:p>
            <a:pPr>
              <a:defRPr/>
            </a:pPr>
            <a:fld id="{DC0C73A2-B1A1-429F-8364-050038F0F7AE}" type="slidenum">
              <a:rPr lang="en-GB" altLang="it-IT"/>
              <a:pPr>
                <a:defRPr/>
              </a:pPr>
              <a:t>‹N›</a:t>
            </a:fld>
            <a:endParaRPr lang="en-GB" altLang="it-IT"/>
          </a:p>
        </p:txBody>
      </p:sp>
    </p:spTree>
    <p:extLst>
      <p:ext uri="{BB962C8B-B14F-4D97-AF65-F5344CB8AC3E}">
        <p14:creationId xmlns:p14="http://schemas.microsoft.com/office/powerpoint/2010/main" val="24402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E3F2B50-6CF2-40DC-A393-31C0ABA74B97}" type="datetime1">
              <a:rPr lang="en-GB" smtClean="0"/>
              <a:t>21/07/2015</a:t>
            </a:fld>
            <a:endParaRPr lang="en-GB"/>
          </a:p>
        </p:txBody>
      </p:sp>
      <p:sp>
        <p:nvSpPr>
          <p:cNvPr id="5" name="Footer Placeholder 4"/>
          <p:cNvSpPr>
            <a:spLocks noGrp="1"/>
          </p:cNvSpPr>
          <p:nvPr>
            <p:ph type="ftr" sz="quarter" idx="11"/>
          </p:nvPr>
        </p:nvSpPr>
        <p:spPr/>
        <p:txBody>
          <a:bodyPr/>
          <a:lstStyle>
            <a:lvl1pPr>
              <a:defRPr/>
            </a:lvl1pPr>
          </a:lstStyle>
          <a:p>
            <a:pPr>
              <a:defRPr/>
            </a:pPr>
            <a:r>
              <a:rPr lang="it-IT" smtClean="0"/>
              <a:t>2D - Principal Stresses - Etchi Regoli Gioia</a:t>
            </a:r>
            <a:endParaRPr lang="en-GB"/>
          </a:p>
        </p:txBody>
      </p:sp>
      <p:sp>
        <p:nvSpPr>
          <p:cNvPr id="6" name="Slide Number Placeholder 5"/>
          <p:cNvSpPr>
            <a:spLocks noGrp="1"/>
          </p:cNvSpPr>
          <p:nvPr>
            <p:ph type="sldNum" sz="quarter" idx="12"/>
          </p:nvPr>
        </p:nvSpPr>
        <p:spPr/>
        <p:txBody>
          <a:bodyPr/>
          <a:lstStyle>
            <a:lvl1pPr>
              <a:defRPr/>
            </a:lvl1pPr>
          </a:lstStyle>
          <a:p>
            <a:pPr>
              <a:defRPr/>
            </a:pPr>
            <a:fld id="{56D139A7-D0C1-4783-9957-5C5F3D84CDC6}" type="slidenum">
              <a:rPr lang="en-GB" altLang="it-IT"/>
              <a:pPr>
                <a:defRPr/>
              </a:pPr>
              <a:t>‹N›</a:t>
            </a:fld>
            <a:endParaRPr lang="en-GB" altLang="it-IT"/>
          </a:p>
        </p:txBody>
      </p:sp>
    </p:spTree>
    <p:extLst>
      <p:ext uri="{BB962C8B-B14F-4D97-AF65-F5344CB8AC3E}">
        <p14:creationId xmlns:p14="http://schemas.microsoft.com/office/powerpoint/2010/main" val="273713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FDA0FF1-EB8C-4060-BE29-B6982A7C62A6}" type="datetime1">
              <a:rPr lang="en-GB" smtClean="0"/>
              <a:t>21/07/2015</a:t>
            </a:fld>
            <a:endParaRPr lang="en-GB"/>
          </a:p>
        </p:txBody>
      </p:sp>
      <p:sp>
        <p:nvSpPr>
          <p:cNvPr id="5" name="Footer Placeholder 4"/>
          <p:cNvSpPr>
            <a:spLocks noGrp="1"/>
          </p:cNvSpPr>
          <p:nvPr>
            <p:ph type="ftr" sz="quarter" idx="11"/>
          </p:nvPr>
        </p:nvSpPr>
        <p:spPr/>
        <p:txBody>
          <a:bodyPr/>
          <a:lstStyle>
            <a:lvl1pPr>
              <a:defRPr/>
            </a:lvl1pPr>
          </a:lstStyle>
          <a:p>
            <a:pPr>
              <a:defRPr/>
            </a:pPr>
            <a:r>
              <a:rPr lang="it-IT" smtClean="0"/>
              <a:t>2D - Principal Stresses - Etchi Regoli Gioia</a:t>
            </a:r>
            <a:endParaRPr lang="en-GB"/>
          </a:p>
        </p:txBody>
      </p:sp>
      <p:sp>
        <p:nvSpPr>
          <p:cNvPr id="6" name="Slide Number Placeholder 5"/>
          <p:cNvSpPr>
            <a:spLocks noGrp="1"/>
          </p:cNvSpPr>
          <p:nvPr>
            <p:ph type="sldNum" sz="quarter" idx="12"/>
          </p:nvPr>
        </p:nvSpPr>
        <p:spPr/>
        <p:txBody>
          <a:bodyPr/>
          <a:lstStyle>
            <a:lvl1pPr>
              <a:defRPr/>
            </a:lvl1pPr>
          </a:lstStyle>
          <a:p>
            <a:pPr>
              <a:defRPr/>
            </a:pPr>
            <a:fld id="{DFE0AAEC-F5D9-44EA-93DC-6DF95E29577B}" type="slidenum">
              <a:rPr lang="en-GB" altLang="it-IT"/>
              <a:pPr>
                <a:defRPr/>
              </a:pPr>
              <a:t>‹N›</a:t>
            </a:fld>
            <a:endParaRPr lang="en-GB" altLang="it-IT"/>
          </a:p>
        </p:txBody>
      </p:sp>
    </p:spTree>
    <p:extLst>
      <p:ext uri="{BB962C8B-B14F-4D97-AF65-F5344CB8AC3E}">
        <p14:creationId xmlns:p14="http://schemas.microsoft.com/office/powerpoint/2010/main" val="185573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518528-B201-4741-A944-DA666A59718F}" type="datetime1">
              <a:rPr lang="en-GB" smtClean="0"/>
              <a:t>21/07/2015</a:t>
            </a:fld>
            <a:endParaRPr lang="en-GB"/>
          </a:p>
        </p:txBody>
      </p:sp>
      <p:sp>
        <p:nvSpPr>
          <p:cNvPr id="5" name="Footer Placeholder 4"/>
          <p:cNvSpPr>
            <a:spLocks noGrp="1"/>
          </p:cNvSpPr>
          <p:nvPr>
            <p:ph type="ftr" sz="quarter" idx="11"/>
          </p:nvPr>
        </p:nvSpPr>
        <p:spPr/>
        <p:txBody>
          <a:bodyPr/>
          <a:lstStyle>
            <a:lvl1pPr>
              <a:defRPr/>
            </a:lvl1pPr>
          </a:lstStyle>
          <a:p>
            <a:pPr>
              <a:defRPr/>
            </a:pPr>
            <a:r>
              <a:rPr lang="it-IT" smtClean="0"/>
              <a:t>2D - Principal Stresses - Etchi Regoli Gioia</a:t>
            </a:r>
            <a:endParaRPr lang="en-GB"/>
          </a:p>
        </p:txBody>
      </p:sp>
      <p:sp>
        <p:nvSpPr>
          <p:cNvPr id="6" name="Slide Number Placeholder 5"/>
          <p:cNvSpPr>
            <a:spLocks noGrp="1"/>
          </p:cNvSpPr>
          <p:nvPr>
            <p:ph type="sldNum" sz="quarter" idx="12"/>
          </p:nvPr>
        </p:nvSpPr>
        <p:spPr/>
        <p:txBody>
          <a:bodyPr/>
          <a:lstStyle>
            <a:lvl1pPr>
              <a:defRPr/>
            </a:lvl1pPr>
          </a:lstStyle>
          <a:p>
            <a:pPr>
              <a:defRPr/>
            </a:pPr>
            <a:fld id="{D50E29EA-4ECA-4F97-98E3-1CD81B225E41}" type="slidenum">
              <a:rPr lang="en-GB" altLang="it-IT"/>
              <a:pPr>
                <a:defRPr/>
              </a:pPr>
              <a:t>‹N›</a:t>
            </a:fld>
            <a:endParaRPr lang="en-GB" altLang="it-IT"/>
          </a:p>
        </p:txBody>
      </p:sp>
    </p:spTree>
    <p:extLst>
      <p:ext uri="{BB962C8B-B14F-4D97-AF65-F5344CB8AC3E}">
        <p14:creationId xmlns:p14="http://schemas.microsoft.com/office/powerpoint/2010/main" val="158514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46F0131-91C5-47D8-8F23-35A00EB1F85A}" type="datetime1">
              <a:rPr lang="en-GB" smtClean="0"/>
              <a:t>21/07/2015</a:t>
            </a:fld>
            <a:endParaRPr lang="en-GB"/>
          </a:p>
        </p:txBody>
      </p:sp>
      <p:sp>
        <p:nvSpPr>
          <p:cNvPr id="6" name="Footer Placeholder 4"/>
          <p:cNvSpPr>
            <a:spLocks noGrp="1"/>
          </p:cNvSpPr>
          <p:nvPr>
            <p:ph type="ftr" sz="quarter" idx="11"/>
          </p:nvPr>
        </p:nvSpPr>
        <p:spPr/>
        <p:txBody>
          <a:bodyPr/>
          <a:lstStyle>
            <a:lvl1pPr>
              <a:defRPr/>
            </a:lvl1pPr>
          </a:lstStyle>
          <a:p>
            <a:pPr>
              <a:defRPr/>
            </a:pPr>
            <a:r>
              <a:rPr lang="it-IT" smtClean="0"/>
              <a:t>2D - Principal Stresses - Etchi Regoli Gioia</a:t>
            </a:r>
            <a:endParaRPr lang="en-GB"/>
          </a:p>
        </p:txBody>
      </p:sp>
      <p:sp>
        <p:nvSpPr>
          <p:cNvPr id="7" name="Slide Number Placeholder 5"/>
          <p:cNvSpPr>
            <a:spLocks noGrp="1"/>
          </p:cNvSpPr>
          <p:nvPr>
            <p:ph type="sldNum" sz="quarter" idx="12"/>
          </p:nvPr>
        </p:nvSpPr>
        <p:spPr/>
        <p:txBody>
          <a:bodyPr/>
          <a:lstStyle>
            <a:lvl1pPr>
              <a:defRPr/>
            </a:lvl1pPr>
          </a:lstStyle>
          <a:p>
            <a:pPr>
              <a:defRPr/>
            </a:pPr>
            <a:fld id="{EE49AE79-D832-4398-903A-57A16727EA20}" type="slidenum">
              <a:rPr lang="en-GB" altLang="it-IT"/>
              <a:pPr>
                <a:defRPr/>
              </a:pPr>
              <a:t>‹N›</a:t>
            </a:fld>
            <a:endParaRPr lang="en-GB" altLang="it-IT"/>
          </a:p>
        </p:txBody>
      </p:sp>
    </p:spTree>
    <p:extLst>
      <p:ext uri="{BB962C8B-B14F-4D97-AF65-F5344CB8AC3E}">
        <p14:creationId xmlns:p14="http://schemas.microsoft.com/office/powerpoint/2010/main" val="317685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A898083-D8B7-4AB8-AB1C-881D7459EB93}" type="datetime1">
              <a:rPr lang="en-GB" smtClean="0"/>
              <a:t>21/07/2015</a:t>
            </a:fld>
            <a:endParaRPr lang="en-GB"/>
          </a:p>
        </p:txBody>
      </p:sp>
      <p:sp>
        <p:nvSpPr>
          <p:cNvPr id="8" name="Footer Placeholder 4"/>
          <p:cNvSpPr>
            <a:spLocks noGrp="1"/>
          </p:cNvSpPr>
          <p:nvPr>
            <p:ph type="ftr" sz="quarter" idx="11"/>
          </p:nvPr>
        </p:nvSpPr>
        <p:spPr/>
        <p:txBody>
          <a:bodyPr/>
          <a:lstStyle>
            <a:lvl1pPr>
              <a:defRPr/>
            </a:lvl1pPr>
          </a:lstStyle>
          <a:p>
            <a:pPr>
              <a:defRPr/>
            </a:pPr>
            <a:r>
              <a:rPr lang="it-IT" smtClean="0"/>
              <a:t>2D - Principal Stresses - Etchi Regoli Gioia</a:t>
            </a:r>
            <a:endParaRPr lang="en-GB"/>
          </a:p>
        </p:txBody>
      </p:sp>
      <p:sp>
        <p:nvSpPr>
          <p:cNvPr id="9" name="Slide Number Placeholder 5"/>
          <p:cNvSpPr>
            <a:spLocks noGrp="1"/>
          </p:cNvSpPr>
          <p:nvPr>
            <p:ph type="sldNum" sz="quarter" idx="12"/>
          </p:nvPr>
        </p:nvSpPr>
        <p:spPr/>
        <p:txBody>
          <a:bodyPr/>
          <a:lstStyle>
            <a:lvl1pPr>
              <a:defRPr/>
            </a:lvl1pPr>
          </a:lstStyle>
          <a:p>
            <a:pPr>
              <a:defRPr/>
            </a:pPr>
            <a:fld id="{29228419-BE7C-4AB4-A465-9738F4A92120}" type="slidenum">
              <a:rPr lang="en-GB" altLang="it-IT"/>
              <a:pPr>
                <a:defRPr/>
              </a:pPr>
              <a:t>‹N›</a:t>
            </a:fld>
            <a:endParaRPr lang="en-GB" altLang="it-IT"/>
          </a:p>
        </p:txBody>
      </p:sp>
    </p:spTree>
    <p:extLst>
      <p:ext uri="{BB962C8B-B14F-4D97-AF65-F5344CB8AC3E}">
        <p14:creationId xmlns:p14="http://schemas.microsoft.com/office/powerpoint/2010/main" val="256645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B9EB951-B7F9-4B08-A0A3-4AFBF47ADA4C}" type="datetime1">
              <a:rPr lang="en-GB" smtClean="0"/>
              <a:t>21/07/2015</a:t>
            </a:fld>
            <a:endParaRPr lang="en-GB"/>
          </a:p>
        </p:txBody>
      </p:sp>
      <p:sp>
        <p:nvSpPr>
          <p:cNvPr id="4" name="Footer Placeholder 4"/>
          <p:cNvSpPr>
            <a:spLocks noGrp="1"/>
          </p:cNvSpPr>
          <p:nvPr>
            <p:ph type="ftr" sz="quarter" idx="11"/>
          </p:nvPr>
        </p:nvSpPr>
        <p:spPr/>
        <p:txBody>
          <a:bodyPr/>
          <a:lstStyle>
            <a:lvl1pPr>
              <a:defRPr/>
            </a:lvl1pPr>
          </a:lstStyle>
          <a:p>
            <a:pPr>
              <a:defRPr/>
            </a:pPr>
            <a:r>
              <a:rPr lang="it-IT" smtClean="0"/>
              <a:t>2D - Principal Stresses - Etchi Regoli Gioia</a:t>
            </a:r>
            <a:endParaRPr lang="en-GB"/>
          </a:p>
        </p:txBody>
      </p:sp>
      <p:sp>
        <p:nvSpPr>
          <p:cNvPr id="5" name="Slide Number Placeholder 5"/>
          <p:cNvSpPr>
            <a:spLocks noGrp="1"/>
          </p:cNvSpPr>
          <p:nvPr>
            <p:ph type="sldNum" sz="quarter" idx="12"/>
          </p:nvPr>
        </p:nvSpPr>
        <p:spPr/>
        <p:txBody>
          <a:bodyPr/>
          <a:lstStyle>
            <a:lvl1pPr>
              <a:defRPr/>
            </a:lvl1pPr>
          </a:lstStyle>
          <a:p>
            <a:pPr>
              <a:defRPr/>
            </a:pPr>
            <a:fld id="{84477DC9-69D7-474F-A21B-40E13E8181D7}" type="slidenum">
              <a:rPr lang="en-GB" altLang="it-IT"/>
              <a:pPr>
                <a:defRPr/>
              </a:pPr>
              <a:t>‹N›</a:t>
            </a:fld>
            <a:endParaRPr lang="en-GB" altLang="it-IT"/>
          </a:p>
        </p:txBody>
      </p:sp>
    </p:spTree>
    <p:extLst>
      <p:ext uri="{BB962C8B-B14F-4D97-AF65-F5344CB8AC3E}">
        <p14:creationId xmlns:p14="http://schemas.microsoft.com/office/powerpoint/2010/main" val="1935083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9EFB82-C815-4B93-9CCB-50C4FEDD5243}" type="datetime1">
              <a:rPr lang="en-GB" smtClean="0"/>
              <a:t>21/07/2015</a:t>
            </a:fld>
            <a:endParaRPr lang="en-GB"/>
          </a:p>
        </p:txBody>
      </p:sp>
      <p:sp>
        <p:nvSpPr>
          <p:cNvPr id="3" name="Footer Placeholder 4"/>
          <p:cNvSpPr>
            <a:spLocks noGrp="1"/>
          </p:cNvSpPr>
          <p:nvPr>
            <p:ph type="ftr" sz="quarter" idx="11"/>
          </p:nvPr>
        </p:nvSpPr>
        <p:spPr/>
        <p:txBody>
          <a:bodyPr/>
          <a:lstStyle>
            <a:lvl1pPr>
              <a:defRPr/>
            </a:lvl1pPr>
          </a:lstStyle>
          <a:p>
            <a:pPr>
              <a:defRPr/>
            </a:pPr>
            <a:r>
              <a:rPr lang="it-IT" smtClean="0"/>
              <a:t>2D - Principal Stresses - Etchi Regoli Gioia</a:t>
            </a:r>
            <a:endParaRPr lang="en-GB"/>
          </a:p>
        </p:txBody>
      </p:sp>
      <p:sp>
        <p:nvSpPr>
          <p:cNvPr id="4" name="Slide Number Placeholder 5"/>
          <p:cNvSpPr>
            <a:spLocks noGrp="1"/>
          </p:cNvSpPr>
          <p:nvPr>
            <p:ph type="sldNum" sz="quarter" idx="12"/>
          </p:nvPr>
        </p:nvSpPr>
        <p:spPr/>
        <p:txBody>
          <a:bodyPr/>
          <a:lstStyle>
            <a:lvl1pPr>
              <a:defRPr/>
            </a:lvl1pPr>
          </a:lstStyle>
          <a:p>
            <a:pPr>
              <a:defRPr/>
            </a:pPr>
            <a:fld id="{DB8D9E37-B8C2-42A7-A42D-5693C50F09B4}" type="slidenum">
              <a:rPr lang="en-GB" altLang="it-IT"/>
              <a:pPr>
                <a:defRPr/>
              </a:pPr>
              <a:t>‹N›</a:t>
            </a:fld>
            <a:endParaRPr lang="en-GB" altLang="it-IT"/>
          </a:p>
        </p:txBody>
      </p:sp>
    </p:spTree>
    <p:extLst>
      <p:ext uri="{BB962C8B-B14F-4D97-AF65-F5344CB8AC3E}">
        <p14:creationId xmlns:p14="http://schemas.microsoft.com/office/powerpoint/2010/main" val="209534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F62D29-6D1B-4283-BEE9-6C20B01E3714}" type="datetime1">
              <a:rPr lang="en-GB" smtClean="0"/>
              <a:t>21/07/2015</a:t>
            </a:fld>
            <a:endParaRPr lang="en-GB"/>
          </a:p>
        </p:txBody>
      </p:sp>
      <p:sp>
        <p:nvSpPr>
          <p:cNvPr id="6" name="Footer Placeholder 4"/>
          <p:cNvSpPr>
            <a:spLocks noGrp="1"/>
          </p:cNvSpPr>
          <p:nvPr>
            <p:ph type="ftr" sz="quarter" idx="11"/>
          </p:nvPr>
        </p:nvSpPr>
        <p:spPr/>
        <p:txBody>
          <a:bodyPr/>
          <a:lstStyle>
            <a:lvl1pPr>
              <a:defRPr/>
            </a:lvl1pPr>
          </a:lstStyle>
          <a:p>
            <a:pPr>
              <a:defRPr/>
            </a:pPr>
            <a:r>
              <a:rPr lang="it-IT" smtClean="0"/>
              <a:t>2D - Principal Stresses - Etchi Regoli Gioia</a:t>
            </a:r>
            <a:endParaRPr lang="en-GB"/>
          </a:p>
        </p:txBody>
      </p:sp>
      <p:sp>
        <p:nvSpPr>
          <p:cNvPr id="7" name="Slide Number Placeholder 5"/>
          <p:cNvSpPr>
            <a:spLocks noGrp="1"/>
          </p:cNvSpPr>
          <p:nvPr>
            <p:ph type="sldNum" sz="quarter" idx="12"/>
          </p:nvPr>
        </p:nvSpPr>
        <p:spPr/>
        <p:txBody>
          <a:bodyPr/>
          <a:lstStyle>
            <a:lvl1pPr>
              <a:defRPr/>
            </a:lvl1pPr>
          </a:lstStyle>
          <a:p>
            <a:pPr>
              <a:defRPr/>
            </a:pPr>
            <a:fld id="{13DF3269-9499-42F2-A1EF-4E4BE86ED637}" type="slidenum">
              <a:rPr lang="en-GB" altLang="it-IT"/>
              <a:pPr>
                <a:defRPr/>
              </a:pPr>
              <a:t>‹N›</a:t>
            </a:fld>
            <a:endParaRPr lang="en-GB" altLang="it-IT"/>
          </a:p>
        </p:txBody>
      </p:sp>
    </p:spTree>
    <p:extLst>
      <p:ext uri="{BB962C8B-B14F-4D97-AF65-F5344CB8AC3E}">
        <p14:creationId xmlns:p14="http://schemas.microsoft.com/office/powerpoint/2010/main" val="357569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CB1594-E4D0-41C7-B038-C4695D25AB4F}" type="datetime1">
              <a:rPr lang="en-GB" smtClean="0"/>
              <a:t>21/07/2015</a:t>
            </a:fld>
            <a:endParaRPr lang="en-GB"/>
          </a:p>
        </p:txBody>
      </p:sp>
      <p:sp>
        <p:nvSpPr>
          <p:cNvPr id="6" name="Footer Placeholder 4"/>
          <p:cNvSpPr>
            <a:spLocks noGrp="1"/>
          </p:cNvSpPr>
          <p:nvPr>
            <p:ph type="ftr" sz="quarter" idx="11"/>
          </p:nvPr>
        </p:nvSpPr>
        <p:spPr/>
        <p:txBody>
          <a:bodyPr/>
          <a:lstStyle>
            <a:lvl1pPr>
              <a:defRPr/>
            </a:lvl1pPr>
          </a:lstStyle>
          <a:p>
            <a:pPr>
              <a:defRPr/>
            </a:pPr>
            <a:r>
              <a:rPr lang="it-IT" smtClean="0"/>
              <a:t>2D - Principal Stresses - Etchi Regoli Gioia</a:t>
            </a:r>
            <a:endParaRPr lang="en-GB"/>
          </a:p>
        </p:txBody>
      </p:sp>
      <p:sp>
        <p:nvSpPr>
          <p:cNvPr id="7" name="Slide Number Placeholder 5"/>
          <p:cNvSpPr>
            <a:spLocks noGrp="1"/>
          </p:cNvSpPr>
          <p:nvPr>
            <p:ph type="sldNum" sz="quarter" idx="12"/>
          </p:nvPr>
        </p:nvSpPr>
        <p:spPr/>
        <p:txBody>
          <a:bodyPr/>
          <a:lstStyle>
            <a:lvl1pPr>
              <a:defRPr/>
            </a:lvl1pPr>
          </a:lstStyle>
          <a:p>
            <a:pPr>
              <a:defRPr/>
            </a:pPr>
            <a:fld id="{D8BBAF4D-705A-4CE7-A30B-677BC1ACA1A5}" type="slidenum">
              <a:rPr lang="en-GB" altLang="it-IT"/>
              <a:pPr>
                <a:defRPr/>
              </a:pPr>
              <a:t>‹N›</a:t>
            </a:fld>
            <a:endParaRPr lang="en-GB" altLang="it-IT"/>
          </a:p>
        </p:txBody>
      </p:sp>
    </p:spTree>
    <p:extLst>
      <p:ext uri="{BB962C8B-B14F-4D97-AF65-F5344CB8AC3E}">
        <p14:creationId xmlns:p14="http://schemas.microsoft.com/office/powerpoint/2010/main" val="43435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endParaRPr lang="en-GB" altLang="it-IT"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endParaRPr lang="en-GB" altLang="it-IT"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3722D8F-D632-45AE-B472-CADE587007DF}" type="datetime1">
              <a:rPr lang="en-GB" smtClean="0"/>
              <a:t>21/07/2015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it-IT" smtClean="0"/>
              <a:t>2D - Principal Stresses - Etchi Regoli Gioia</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DDBCCE81-1A5D-442E-ADAB-26DD773521A8}" type="slidenum">
              <a:rPr lang="en-GB" altLang="it-IT"/>
              <a:pPr>
                <a:defRPr/>
              </a:pPr>
              <a:t>‹N›</a:t>
            </a:fld>
            <a:endParaRPr lang="en-GB"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372.png"/><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371.png"/><Relationship Id="rId13" Type="http://schemas.openxmlformats.org/officeDocument/2006/relationships/image" Target="../media/image400.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0.png"/><Relationship Id="rId5" Type="http://schemas.openxmlformats.org/officeDocument/2006/relationships/image" Target="../media/image46.png"/><Relationship Id="rId15" Type="http://schemas.openxmlformats.org/officeDocument/2006/relationships/image" Target="../media/image500.pn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381.png"/><Relationship Id="rId14" Type="http://schemas.openxmlformats.org/officeDocument/2006/relationships/image" Target="../media/image490.png"/></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521.png"/><Relationship Id="rId18" Type="http://schemas.openxmlformats.org/officeDocument/2006/relationships/image" Target="../media/image57.png"/><Relationship Id="rId3" Type="http://schemas.openxmlformats.org/officeDocument/2006/relationships/image" Target="../media/image53.png"/><Relationship Id="rId21" Type="http://schemas.openxmlformats.org/officeDocument/2006/relationships/image" Target="../media/image59.png"/><Relationship Id="rId12" Type="http://schemas.openxmlformats.org/officeDocument/2006/relationships/image" Target="../media/image47.png"/><Relationship Id="rId17" Type="http://schemas.openxmlformats.org/officeDocument/2006/relationships/image" Target="../media/image56.png"/><Relationship Id="rId2" Type="http://schemas.openxmlformats.org/officeDocument/2006/relationships/notesSlide" Target="../notesSlides/notesSlide12.xml"/><Relationship Id="rId16" Type="http://schemas.openxmlformats.org/officeDocument/2006/relationships/image" Target="../media/image55.png"/><Relationship Id="rId20" Type="http://schemas.openxmlformats.org/officeDocument/2006/relationships/image" Target="../media/image530.png"/><Relationship Id="rId1" Type="http://schemas.openxmlformats.org/officeDocument/2006/relationships/slideLayout" Target="../slideLayouts/slideLayout2.xml"/><Relationship Id="rId11" Type="http://schemas.openxmlformats.org/officeDocument/2006/relationships/image" Target="../media/image520.png"/><Relationship Id="rId15" Type="http://schemas.openxmlformats.org/officeDocument/2006/relationships/image" Target="../media/image54.png"/><Relationship Id="rId10" Type="http://schemas.openxmlformats.org/officeDocument/2006/relationships/image" Target="../media/image511.png"/><Relationship Id="rId19" Type="http://schemas.openxmlformats.org/officeDocument/2006/relationships/image" Target="../media/image58.png"/><Relationship Id="rId14" Type="http://schemas.openxmlformats.org/officeDocument/2006/relationships/image" Target="../media/image531.png"/><Relationship Id="rId22" Type="http://schemas.openxmlformats.org/officeDocument/2006/relationships/image" Target="../media/image60.png"/></Relationships>
</file>

<file path=ppt/slides/_rels/slide14.xml.rels><?xml version="1.0" encoding="UTF-8" standalone="yes"?>
<Relationships xmlns="http://schemas.openxmlformats.org/package/2006/relationships"><Relationship Id="rId13" Type="http://schemas.openxmlformats.org/officeDocument/2006/relationships/image" Target="../media/image79.png"/><Relationship Id="rId18" Type="http://schemas.openxmlformats.org/officeDocument/2006/relationships/image" Target="../media/image65.png"/><Relationship Id="rId3" Type="http://schemas.openxmlformats.org/officeDocument/2006/relationships/image" Target="../media/image47.png"/><Relationship Id="rId21" Type="http://schemas.openxmlformats.org/officeDocument/2006/relationships/image" Target="../media/image68.png"/><Relationship Id="rId7" Type="http://schemas.openxmlformats.org/officeDocument/2006/relationships/image" Target="../media/image61.png"/><Relationship Id="rId12" Type="http://schemas.openxmlformats.org/officeDocument/2006/relationships/image" Target="../media/image78.png"/><Relationship Id="rId17" Type="http://schemas.openxmlformats.org/officeDocument/2006/relationships/image" Target="../media/image630.png"/><Relationship Id="rId2" Type="http://schemas.openxmlformats.org/officeDocument/2006/relationships/notesSlide" Target="../notesSlides/notesSlide13.xml"/><Relationship Id="rId16" Type="http://schemas.openxmlformats.org/officeDocument/2006/relationships/image" Target="../media/image620.png"/><Relationship Id="rId20"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77.png"/><Relationship Id="rId15" Type="http://schemas.openxmlformats.org/officeDocument/2006/relationships/image" Target="../media/image63.png"/><Relationship Id="rId10" Type="http://schemas.openxmlformats.org/officeDocument/2006/relationships/image" Target="../media/image62.png"/><Relationship Id="rId19" Type="http://schemas.openxmlformats.org/officeDocument/2006/relationships/image" Target="../media/image66.png"/><Relationship Id="rId9" Type="http://schemas.openxmlformats.org/officeDocument/2006/relationships/image" Target="../media/image76.png"/><Relationship Id="rId14" Type="http://schemas.openxmlformats.org/officeDocument/2006/relationships/image" Target="../media/image611.png"/><Relationship Id="rId22" Type="http://schemas.openxmlformats.org/officeDocument/2006/relationships/image" Target="../media/image69.png"/></Relationships>
</file>

<file path=ppt/slides/_rels/slide15.xml.rels><?xml version="1.0" encoding="UTF-8" standalone="yes"?>
<Relationships xmlns="http://schemas.openxmlformats.org/package/2006/relationships"><Relationship Id="rId13" Type="http://schemas.openxmlformats.org/officeDocument/2006/relationships/image" Target="../media/image79.png"/><Relationship Id="rId18" Type="http://schemas.openxmlformats.org/officeDocument/2006/relationships/image" Target="../media/image730.png"/><Relationship Id="rId3" Type="http://schemas.openxmlformats.org/officeDocument/2006/relationships/image" Target="../media/image47.png"/><Relationship Id="rId21" Type="http://schemas.openxmlformats.org/officeDocument/2006/relationships/image" Target="../media/image80.png"/><Relationship Id="rId7" Type="http://schemas.openxmlformats.org/officeDocument/2006/relationships/image" Target="../media/image70.png"/><Relationship Id="rId12" Type="http://schemas.openxmlformats.org/officeDocument/2006/relationships/image" Target="../media/image78.png"/><Relationship Id="rId17" Type="http://schemas.openxmlformats.org/officeDocument/2006/relationships/image" Target="../media/image73.png"/><Relationship Id="rId2" Type="http://schemas.openxmlformats.org/officeDocument/2006/relationships/notesSlide" Target="../notesSlides/notesSlide14.xml"/><Relationship Id="rId16" Type="http://schemas.openxmlformats.org/officeDocument/2006/relationships/image" Target="../media/image72.png"/><Relationship Id="rId20"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77.png"/><Relationship Id="rId15" Type="http://schemas.openxmlformats.org/officeDocument/2006/relationships/image" Target="../media/image710.png"/><Relationship Id="rId10" Type="http://schemas.openxmlformats.org/officeDocument/2006/relationships/image" Target="../media/image71.png"/><Relationship Id="rId19" Type="http://schemas.openxmlformats.org/officeDocument/2006/relationships/image" Target="../media/image74.png"/><Relationship Id="rId9" Type="http://schemas.openxmlformats.org/officeDocument/2006/relationships/image" Target="../media/image76.png"/><Relationship Id="rId14" Type="http://schemas.openxmlformats.org/officeDocument/2006/relationships/image" Target="../media/image700.png"/></Relationships>
</file>

<file path=ppt/slides/_rels/slide16.xml.rels><?xml version="1.0" encoding="UTF-8" standalone="yes"?>
<Relationships xmlns="http://schemas.openxmlformats.org/package/2006/relationships"><Relationship Id="rId8" Type="http://schemas.openxmlformats.org/officeDocument/2006/relationships/image" Target="../media/image910.png"/><Relationship Id="rId13" Type="http://schemas.openxmlformats.org/officeDocument/2006/relationships/image" Target="../media/image810.png"/><Relationship Id="rId18" Type="http://schemas.openxmlformats.org/officeDocument/2006/relationships/image" Target="../media/image86.png"/><Relationship Id="rId3" Type="http://schemas.openxmlformats.org/officeDocument/2006/relationships/image" Target="../media/image740.png"/><Relationship Id="rId21" Type="http://schemas.openxmlformats.org/officeDocument/2006/relationships/image" Target="../media/image93.png"/><Relationship Id="rId12" Type="http://schemas.openxmlformats.org/officeDocument/2006/relationships/image" Target="../media/image800.png"/><Relationship Id="rId17" Type="http://schemas.openxmlformats.org/officeDocument/2006/relationships/image" Target="../media/image85.png"/><Relationship Id="rId2" Type="http://schemas.openxmlformats.org/officeDocument/2006/relationships/notesSlide" Target="../notesSlides/notesSlide15.xml"/><Relationship Id="rId16" Type="http://schemas.openxmlformats.org/officeDocument/2006/relationships/image" Target="../media/image84.png"/><Relationship Id="rId20"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890.png"/><Relationship Id="rId11" Type="http://schemas.openxmlformats.org/officeDocument/2006/relationships/image" Target="../media/image82.png"/><Relationship Id="rId15" Type="http://schemas.openxmlformats.org/officeDocument/2006/relationships/image" Target="../media/image830.png"/><Relationship Id="rId23" Type="http://schemas.openxmlformats.org/officeDocument/2006/relationships/image" Target="../media/image870.png"/><Relationship Id="rId10" Type="http://schemas.openxmlformats.org/officeDocument/2006/relationships/image" Target="../media/image930.png"/><Relationship Id="rId19" Type="http://schemas.openxmlformats.org/officeDocument/2006/relationships/image" Target="../media/image87.png"/><Relationship Id="rId9" Type="http://schemas.openxmlformats.org/officeDocument/2006/relationships/image" Target="../media/image81.png"/><Relationship Id="rId14" Type="http://schemas.openxmlformats.org/officeDocument/2006/relationships/image" Target="../media/image83.png"/><Relationship Id="rId22" Type="http://schemas.openxmlformats.org/officeDocument/2006/relationships/image" Target="../media/image860.png"/></Relationships>
</file>

<file path=ppt/slides/_rels/slide17.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2.png"/><Relationship Id="rId18" Type="http://schemas.openxmlformats.org/officeDocument/2006/relationships/image" Target="../media/image97.png"/><Relationship Id="rId21"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912.png"/><Relationship Id="rId17" Type="http://schemas.openxmlformats.org/officeDocument/2006/relationships/image" Target="../media/image960.png"/><Relationship Id="rId2" Type="http://schemas.openxmlformats.org/officeDocument/2006/relationships/notesSlide" Target="../notesSlides/notesSlide16.xml"/><Relationship Id="rId16" Type="http://schemas.openxmlformats.org/officeDocument/2006/relationships/image" Target="../media/image961.png"/><Relationship Id="rId20" Type="http://schemas.openxmlformats.org/officeDocument/2006/relationships/image" Target="../media/image99.png"/><Relationship Id="rId1" Type="http://schemas.openxmlformats.org/officeDocument/2006/relationships/slideLayout" Target="../slideLayouts/slideLayout2.xml"/><Relationship Id="rId11" Type="http://schemas.openxmlformats.org/officeDocument/2006/relationships/image" Target="../media/image91.png"/><Relationship Id="rId5" Type="http://schemas.openxmlformats.org/officeDocument/2006/relationships/image" Target="../media/image103.png"/><Relationship Id="rId15" Type="http://schemas.openxmlformats.org/officeDocument/2006/relationships/image" Target="../media/image96.png"/><Relationship Id="rId10" Type="http://schemas.openxmlformats.org/officeDocument/2006/relationships/image" Target="../media/image90.png"/><Relationship Id="rId19" Type="http://schemas.openxmlformats.org/officeDocument/2006/relationships/image" Target="../media/image98.png"/><Relationship Id="rId9" Type="http://schemas.openxmlformats.org/officeDocument/2006/relationships/image" Target="../media/image106.png"/><Relationship Id="rId14" Type="http://schemas.openxmlformats.org/officeDocument/2006/relationships/image" Target="../media/image94.png"/><Relationship Id="rId22" Type="http://schemas.openxmlformats.org/officeDocument/2006/relationships/image" Target="../media/image101.png"/></Relationships>
</file>

<file path=ppt/slides/_rels/slide1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09.png"/><Relationship Id="rId18" Type="http://schemas.openxmlformats.org/officeDocument/2006/relationships/image" Target="../media/image1100.png"/><Relationship Id="rId3" Type="http://schemas.openxmlformats.org/officeDocument/2006/relationships/image" Target="../media/image95.png"/><Relationship Id="rId7" Type="http://schemas.openxmlformats.org/officeDocument/2006/relationships/image" Target="../media/image115.png"/><Relationship Id="rId12" Type="http://schemas.openxmlformats.org/officeDocument/2006/relationships/image" Target="../media/image1080.png"/><Relationship Id="rId17" Type="http://schemas.openxmlformats.org/officeDocument/2006/relationships/image" Target="../media/image112.png"/><Relationship Id="rId2" Type="http://schemas.openxmlformats.org/officeDocument/2006/relationships/notesSlide" Target="../notesSlides/notesSlide17.xml"/><Relationship Id="rId16"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8.png"/><Relationship Id="rId5" Type="http://schemas.openxmlformats.org/officeDocument/2006/relationships/image" Target="../media/image1140.png"/><Relationship Id="rId15" Type="http://schemas.openxmlformats.org/officeDocument/2006/relationships/image" Target="../media/image110.png"/><Relationship Id="rId10" Type="http://schemas.openxmlformats.org/officeDocument/2006/relationships/image" Target="../media/image107.png"/><Relationship Id="rId9" Type="http://schemas.openxmlformats.org/officeDocument/2006/relationships/image" Target="../media/image117.png"/><Relationship Id="rId14" Type="http://schemas.openxmlformats.org/officeDocument/2006/relationships/image" Target="../media/image911.png"/></Relationships>
</file>

<file path=ppt/slides/_rels/slide19.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35.png"/><Relationship Id="rId3" Type="http://schemas.openxmlformats.org/officeDocument/2006/relationships/image" Target="../media/image113.png"/><Relationship Id="rId7" Type="http://schemas.openxmlformats.org/officeDocument/2006/relationships/image" Target="../media/image1190.png"/><Relationship Id="rId12" Type="http://schemas.openxmlformats.org/officeDocument/2006/relationships/image" Target="../media/image1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27.png"/><Relationship Id="rId15" Type="http://schemas.openxmlformats.org/officeDocument/2006/relationships/image" Target="../media/image129.png"/><Relationship Id="rId4" Type="http://schemas.openxmlformats.org/officeDocument/2006/relationships/image" Target="../media/image126.png"/><Relationship Id="rId9" Type="http://schemas.openxmlformats.org/officeDocument/2006/relationships/image" Target="../media/image1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310.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370.png"/><Relationship Id="rId7"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400.png"/><Relationship Id="rId11" Type="http://schemas.openxmlformats.org/officeDocument/2006/relationships/image" Target="../media/image125.png"/><Relationship Id="rId5" Type="http://schemas.openxmlformats.org/officeDocument/2006/relationships/image" Target="../media/image1390.png"/><Relationship Id="rId10" Type="http://schemas.openxmlformats.org/officeDocument/2006/relationships/image" Target="../media/image133.png"/><Relationship Id="rId4" Type="http://schemas.openxmlformats.org/officeDocument/2006/relationships/image" Target="../media/image1380.png"/><Relationship Id="rId9" Type="http://schemas.openxmlformats.org/officeDocument/2006/relationships/image" Target="../media/image132.png"/></Relationships>
</file>

<file path=ppt/slides/_rels/slide2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141.png"/><Relationship Id="rId1" Type="http://schemas.openxmlformats.org/officeDocument/2006/relationships/slideLayout" Target="../slideLayouts/slideLayout2.xml"/><Relationship Id="rId5" Type="http://schemas.openxmlformats.org/officeDocument/2006/relationships/image" Target="../media/image137.png"/><Relationship Id="rId4" Type="http://schemas.openxmlformats.org/officeDocument/2006/relationships/image" Target="../media/image119.png"/></Relationships>
</file>

<file path=ppt/slides/_rels/slide2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392.png"/><Relationship Id="rId13" Type="http://schemas.openxmlformats.org/officeDocument/2006/relationships/image" Target="../media/image1401.png"/><Relationship Id="rId18" Type="http://schemas.openxmlformats.org/officeDocument/2006/relationships/image" Target="../media/image146.png"/><Relationship Id="rId3" Type="http://schemas.openxmlformats.org/officeDocument/2006/relationships/image" Target="../media/image121.png"/><Relationship Id="rId21" Type="http://schemas.openxmlformats.org/officeDocument/2006/relationships/image" Target="../media/image145.png"/><Relationship Id="rId7" Type="http://schemas.openxmlformats.org/officeDocument/2006/relationships/image" Target="../media/image1381.png"/><Relationship Id="rId12" Type="http://schemas.openxmlformats.org/officeDocument/2006/relationships/image" Target="../media/image1391.png"/><Relationship Id="rId17" Type="http://schemas.openxmlformats.org/officeDocument/2006/relationships/image" Target="../media/image144.png"/><Relationship Id="rId25" Type="http://schemas.openxmlformats.org/officeDocument/2006/relationships/image" Target="../media/image153.png"/><Relationship Id="rId2" Type="http://schemas.openxmlformats.org/officeDocument/2006/relationships/notesSlide" Target="../notesSlides/notesSlide19.xml"/><Relationship Id="rId16" Type="http://schemas.openxmlformats.org/officeDocument/2006/relationships/image" Target="../media/image143.png"/><Relationship Id="rId20"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30.png"/><Relationship Id="rId24" Type="http://schemas.openxmlformats.org/officeDocument/2006/relationships/image" Target="../media/image152.png"/><Relationship Id="rId5" Type="http://schemas.openxmlformats.org/officeDocument/2006/relationships/image" Target="../media/image123.png"/><Relationship Id="rId15" Type="http://schemas.openxmlformats.org/officeDocument/2006/relationships/image" Target="../media/image142.png"/><Relationship Id="rId23" Type="http://schemas.openxmlformats.org/officeDocument/2006/relationships/image" Target="../media/image151.png"/><Relationship Id="rId10" Type="http://schemas.openxmlformats.org/officeDocument/2006/relationships/image" Target="../media/image128.png"/><Relationship Id="rId19" Type="http://schemas.openxmlformats.org/officeDocument/2006/relationships/image" Target="../media/image148.png"/><Relationship Id="rId4" Type="http://schemas.openxmlformats.org/officeDocument/2006/relationships/image" Target="../media/image1160.png"/><Relationship Id="rId9" Type="http://schemas.openxmlformats.org/officeDocument/2006/relationships/image" Target="../media/image140.png"/><Relationship Id="rId14" Type="http://schemas.openxmlformats.org/officeDocument/2006/relationships/image" Target="../media/image141.png"/><Relationship Id="rId22" Type="http://schemas.openxmlformats.org/officeDocument/2006/relationships/image" Target="../media/image150.png"/></Relationships>
</file>

<file path=ppt/slides/_rels/slide24.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56.png"/><Relationship Id="rId3" Type="http://schemas.openxmlformats.org/officeDocument/2006/relationships/image" Target="../media/image138.png"/><Relationship Id="rId7" Type="http://schemas.openxmlformats.org/officeDocument/2006/relationships/image" Target="../media/image165.png"/><Relationship Id="rId12" Type="http://schemas.openxmlformats.org/officeDocument/2006/relationships/image" Target="../media/image15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4.png"/><Relationship Id="rId11" Type="http://schemas.openxmlformats.org/officeDocument/2006/relationships/image" Target="../media/image1540.png"/><Relationship Id="rId5" Type="http://schemas.openxmlformats.org/officeDocument/2006/relationships/image" Target="../media/image139.png"/><Relationship Id="rId10" Type="http://schemas.openxmlformats.org/officeDocument/2006/relationships/image" Target="../media/image168.png"/><Relationship Id="rId4" Type="http://schemas.openxmlformats.org/officeDocument/2006/relationships/image" Target="../media/image1510.png"/><Relationship Id="rId9" Type="http://schemas.openxmlformats.org/officeDocument/2006/relationships/image" Target="../media/image167.png"/><Relationship Id="rId14" Type="http://schemas.openxmlformats.org/officeDocument/2006/relationships/image" Target="../media/image171.png"/></Relationships>
</file>

<file path=ppt/slides/_rels/slide25.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570.png"/><Relationship Id="rId7" Type="http://schemas.openxmlformats.org/officeDocument/2006/relationships/image" Target="../media/image161.png"/><Relationship Id="rId12" Type="http://schemas.openxmlformats.org/officeDocument/2006/relationships/image" Target="../media/image172.png"/><Relationship Id="rId2"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170.png"/><Relationship Id="rId5" Type="http://schemas.openxmlformats.org/officeDocument/2006/relationships/image" Target="../media/image159.png"/><Relationship Id="rId10" Type="http://schemas.openxmlformats.org/officeDocument/2006/relationships/image" Target="../media/image178.png"/><Relationship Id="rId4" Type="http://schemas.openxmlformats.org/officeDocument/2006/relationships/image" Target="../media/image158.png"/><Relationship Id="rId9" Type="http://schemas.openxmlformats.org/officeDocument/2006/relationships/image" Target="../media/image169.png"/></Relationships>
</file>

<file path=ppt/slides/_rels/slide2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230.png"/><Relationship Id="rId1" Type="http://schemas.openxmlformats.org/officeDocument/2006/relationships/slideLayout" Target="../slideLayouts/slideLayout2.xml"/><Relationship Id="rId5" Type="http://schemas.openxmlformats.org/officeDocument/2006/relationships/image" Target="../media/image163.png"/><Relationship Id="rId4" Type="http://schemas.openxmlformats.org/officeDocument/2006/relationships/image" Target="../media/image182.png"/></Relationships>
</file>

<file path=ppt/slides/_rels/slide29.xml.rels><?xml version="1.0" encoding="UTF-8" standalone="yes"?>
<Relationships xmlns="http://schemas.openxmlformats.org/package/2006/relationships"><Relationship Id="rId3" Type="http://schemas.openxmlformats.org/officeDocument/2006/relationships/image" Target="../media/image1310.png"/><Relationship Id="rId2" Type="http://schemas.openxmlformats.org/officeDocument/2006/relationships/image" Target="../media/image1530.png"/><Relationship Id="rId1" Type="http://schemas.openxmlformats.org/officeDocument/2006/relationships/slideLayout" Target="../slideLayouts/slideLayout2.xml"/><Relationship Id="rId5" Type="http://schemas.openxmlformats.org/officeDocument/2006/relationships/image" Target="../media/image176.png"/><Relationship Id="rId4" Type="http://schemas.openxmlformats.org/officeDocument/2006/relationships/image" Target="../media/image154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1600.png"/><Relationship Id="rId3" Type="http://schemas.openxmlformats.org/officeDocument/2006/relationships/image" Target="../media/image1740.png"/><Relationship Id="rId7" Type="http://schemas.openxmlformats.org/officeDocument/2006/relationships/image" Target="../media/image1591.png"/><Relationship Id="rId12" Type="http://schemas.openxmlformats.org/officeDocument/2006/relationships/image" Target="../media/image18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80.png"/><Relationship Id="rId11" Type="http://schemas.openxmlformats.org/officeDocument/2006/relationships/image" Target="../media/image184.png"/><Relationship Id="rId5" Type="http://schemas.openxmlformats.org/officeDocument/2006/relationships/image" Target="../media/image174.png"/><Relationship Id="rId10" Type="http://schemas.openxmlformats.org/officeDocument/2006/relationships/image" Target="../media/image177.png"/><Relationship Id="rId4" Type="http://schemas.openxmlformats.org/officeDocument/2006/relationships/image" Target="../media/image173.png"/><Relationship Id="rId9" Type="http://schemas.openxmlformats.org/officeDocument/2006/relationships/image" Target="../media/image175.png"/></Relationships>
</file>

<file path=ppt/slides/_rels/slide31.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770.png"/><Relationship Id="rId7" Type="http://schemas.openxmlformats.org/officeDocument/2006/relationships/image" Target="../media/image19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9.png"/><Relationship Id="rId5" Type="http://schemas.openxmlformats.org/officeDocument/2006/relationships/image" Target="../media/image204.png"/><Relationship Id="rId4" Type="http://schemas.openxmlformats.org/officeDocument/2006/relationships/image" Target="../media/image187.png"/></Relationships>
</file>

<file path=ppt/slides/_rels/slide32.xml.rels><?xml version="1.0" encoding="UTF-8" standalone="yes"?>
<Relationships xmlns="http://schemas.openxmlformats.org/package/2006/relationships"><Relationship Id="rId3" Type="http://schemas.openxmlformats.org/officeDocument/2006/relationships/hyperlink" Target="http://web.mst.edu/~mecmovi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7.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8.png"/><Relationship Id="rId10" Type="http://schemas.openxmlformats.org/officeDocument/2006/relationships/image" Target="../media/image25.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703314"/>
            <a:ext cx="7772400" cy="1470025"/>
          </a:xfrm>
          <a:solidFill>
            <a:schemeClr val="bg1">
              <a:lumMod val="95000"/>
            </a:schemeClr>
          </a:solidFill>
          <a:ln>
            <a:noFill/>
          </a:ln>
        </p:spPr>
        <p:txBody>
          <a:bodyPr/>
          <a:lstStyle/>
          <a:p>
            <a:pPr eaLnBrk="1" hangingPunct="1"/>
            <a:r>
              <a:rPr lang="en-GB" altLang="it-IT" dirty="0" smtClean="0"/>
              <a:t>2D - Principal stresses</a:t>
            </a:r>
          </a:p>
        </p:txBody>
      </p:sp>
      <p:sp>
        <p:nvSpPr>
          <p:cNvPr id="4" name="Sottotitolo 3"/>
          <p:cNvSpPr>
            <a:spLocks noGrp="1"/>
          </p:cNvSpPr>
          <p:nvPr>
            <p:ph type="subTitle" idx="1"/>
          </p:nvPr>
        </p:nvSpPr>
        <p:spPr>
          <a:xfrm>
            <a:off x="1227584" y="3664332"/>
            <a:ext cx="6400800" cy="2572980"/>
          </a:xfrm>
        </p:spPr>
        <p:txBody>
          <a:bodyPr rtlCol="0">
            <a:normAutofit/>
          </a:bodyPr>
          <a:lstStyle/>
          <a:p>
            <a:pPr eaLnBrk="1" fontAlgn="auto" hangingPunct="1">
              <a:spcAft>
                <a:spcPts val="0"/>
              </a:spcAft>
              <a:defRPr/>
            </a:pPr>
            <a:r>
              <a:rPr lang="it-IT" dirty="0" err="1" smtClean="0"/>
              <a:t>One</a:t>
            </a:r>
            <a:r>
              <a:rPr lang="it-IT" dirty="0" smtClean="0"/>
              <a:t> </a:t>
            </a:r>
            <a:r>
              <a:rPr lang="it-IT" dirty="0" err="1" smtClean="0"/>
              <a:t>exam</a:t>
            </a:r>
            <a:r>
              <a:rPr lang="it-IT" dirty="0" smtClean="0"/>
              <a:t> </a:t>
            </a:r>
            <a:r>
              <a:rPr lang="it-IT" dirty="0" err="1" smtClean="0"/>
              <a:t>based</a:t>
            </a:r>
            <a:r>
              <a:rPr lang="it-IT" dirty="0" smtClean="0"/>
              <a:t> </a:t>
            </a:r>
            <a:r>
              <a:rPr lang="it-IT" dirty="0" err="1" smtClean="0"/>
              <a:t>question</a:t>
            </a:r>
            <a:r>
              <a:rPr lang="it-IT" dirty="0" smtClean="0"/>
              <a:t> </a:t>
            </a:r>
          </a:p>
          <a:p>
            <a:pPr eaLnBrk="1" fontAlgn="auto" hangingPunct="1">
              <a:spcAft>
                <a:spcPts val="0"/>
              </a:spcAft>
              <a:defRPr/>
            </a:pPr>
            <a:r>
              <a:rPr lang="it-IT" sz="2000" dirty="0" smtClean="0"/>
              <a:t>And </a:t>
            </a:r>
            <a:r>
              <a:rPr lang="it-IT" sz="2000" dirty="0" err="1" smtClean="0"/>
              <a:t>three</a:t>
            </a:r>
            <a:r>
              <a:rPr lang="it-IT" sz="2000" dirty="0" smtClean="0"/>
              <a:t> </a:t>
            </a:r>
            <a:r>
              <a:rPr lang="it-IT" sz="2000" dirty="0" err="1" smtClean="0"/>
              <a:t>methods</a:t>
            </a:r>
            <a:r>
              <a:rPr lang="it-IT" sz="2000" dirty="0" smtClean="0"/>
              <a:t> to solve </a:t>
            </a:r>
            <a:r>
              <a:rPr lang="it-IT" sz="2000" dirty="0" err="1" smtClean="0"/>
              <a:t>it</a:t>
            </a:r>
            <a:endParaRPr lang="it-IT" sz="2000" dirty="0" smtClean="0"/>
          </a:p>
        </p:txBody>
      </p:sp>
      <p:pic>
        <p:nvPicPr>
          <p:cNvPr id="1026" name="Picture 2" descr="http://www.learningdevelopment.qmul.ac.uk/sites/learningdevelopment.qmul.ac.uk/files/page_images/medium%20cloud%20with%20tex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319" y="4581128"/>
            <a:ext cx="1752129" cy="19402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isultati immagini per queen mary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www.whogetsmyvoteuk.com/vaaCommon/imgs/logos/QMULLogoBlu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366961"/>
            <a:ext cx="3168352" cy="84536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484095" y="5768788"/>
            <a:ext cx="2031776" cy="369332"/>
          </a:xfrm>
          <a:prstGeom prst="rect">
            <a:avLst/>
          </a:prstGeom>
          <a:noFill/>
        </p:spPr>
        <p:txBody>
          <a:bodyPr wrap="square" rtlCol="0">
            <a:spAutoFit/>
          </a:bodyPr>
          <a:lstStyle/>
          <a:p>
            <a:pPr eaLnBrk="1" fontAlgn="auto" hangingPunct="1">
              <a:spcBef>
                <a:spcPts val="0"/>
              </a:spcBef>
              <a:spcAft>
                <a:spcPts val="0"/>
              </a:spcAft>
            </a:pPr>
            <a:r>
              <a:rPr lang="en-GB" dirty="0" smtClean="0">
                <a:solidFill>
                  <a:prstClr val="black"/>
                </a:solidFill>
                <a:latin typeface="Calibri" panose="020F0502020204030204"/>
                <a:cs typeface="+mn-cs"/>
              </a:rPr>
              <a:t>Use the slide show!</a:t>
            </a:r>
            <a:endParaRPr lang="en-GB" dirty="0">
              <a:solidFill>
                <a:prstClr val="black"/>
              </a:solidFill>
              <a:latin typeface="Calibri" panose="020F0502020204030204"/>
              <a:cs typeface="+mn-cs"/>
            </a:endParaRPr>
          </a:p>
        </p:txBody>
      </p:sp>
      <p:sp>
        <p:nvSpPr>
          <p:cNvPr id="12" name="CasellaDiTesto 11"/>
          <p:cNvSpPr txBox="1"/>
          <p:nvPr/>
        </p:nvSpPr>
        <p:spPr>
          <a:xfrm>
            <a:off x="2663788" y="4827146"/>
            <a:ext cx="3816424"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smtClean="0">
                <a:ln>
                  <a:noFill/>
                </a:ln>
                <a:solidFill>
                  <a:srgbClr val="ED7D31">
                    <a:lumMod val="75000"/>
                  </a:srgbClr>
                </a:solidFill>
                <a:effectLst/>
                <a:uLnTx/>
                <a:uFillTx/>
              </a:rPr>
              <a:t> </a:t>
            </a:r>
            <a:r>
              <a:rPr kumimoji="0" lang="it-IT" sz="1800" b="0" i="0" u="none" strike="noStrike" kern="0" cap="none" spc="0" normalizeH="0" baseline="0" noProof="0" dirty="0" smtClean="0">
                <a:ln>
                  <a:noFill/>
                </a:ln>
                <a:solidFill>
                  <a:srgbClr val="ED7D31">
                    <a:lumMod val="50000"/>
                  </a:srgbClr>
                </a:solidFill>
                <a:effectLst/>
                <a:uLnTx/>
                <a:uFillTx/>
              </a:rPr>
              <a:t>Etchi Regoli Gioia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00" b="0" i="0" u="none" strike="noStrike" kern="0" cap="none" spc="0" normalizeH="0" baseline="0" noProof="0" dirty="0" smtClean="0">
              <a:ln>
                <a:noFill/>
              </a:ln>
              <a:solidFill>
                <a:srgbClr val="ED7D3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dirty="0" smtClean="0">
                <a:ln>
                  <a:noFill/>
                </a:ln>
                <a:solidFill>
                  <a:srgbClr val="ED7D31"/>
                </a:solidFill>
                <a:effectLst/>
                <a:uLnTx/>
                <a:uFillTx/>
              </a:rPr>
              <a:t>Material</a:t>
            </a:r>
            <a:r>
              <a:rPr kumimoji="0" lang="it-IT" sz="1600" b="0" i="0" u="none" strike="noStrike" kern="0" cap="none" spc="0" normalizeH="0" baseline="0" noProof="0" dirty="0" smtClean="0">
                <a:ln>
                  <a:noFill/>
                </a:ln>
                <a:solidFill>
                  <a:srgbClr val="ED7D31"/>
                </a:solidFill>
                <a:effectLst/>
                <a:uLnTx/>
                <a:uFillTx/>
              </a:rPr>
              <a:t> Science and </a:t>
            </a:r>
            <a:r>
              <a:rPr kumimoji="0" lang="it-IT" sz="1600" b="0" i="0" u="none" strike="noStrike" kern="0" cap="none" spc="0" normalizeH="0" baseline="0" noProof="0" dirty="0" err="1" smtClean="0">
                <a:ln>
                  <a:noFill/>
                </a:ln>
                <a:solidFill>
                  <a:srgbClr val="ED7D31"/>
                </a:solidFill>
                <a:effectLst/>
                <a:uLnTx/>
                <a:uFillTx/>
              </a:rPr>
              <a:t>Engineering</a:t>
            </a:r>
            <a:r>
              <a:rPr kumimoji="0" lang="it-IT" sz="1600" b="0" i="0" u="none" strike="noStrike" kern="0" cap="none" spc="0" normalizeH="0" baseline="0" noProof="0" dirty="0" smtClean="0">
                <a:ln>
                  <a:noFill/>
                </a:ln>
                <a:solidFill>
                  <a:srgbClr val="ED7D31"/>
                </a:solidFill>
                <a:effectLst/>
                <a:uLnTx/>
                <a:uFillTx/>
              </a:rPr>
              <a:t> </a:t>
            </a:r>
            <a:r>
              <a:rPr kumimoji="0" lang="it-IT" sz="1600" b="0" i="0" u="none" strike="noStrike" kern="0" cap="none" spc="0" normalizeH="0" baseline="0" noProof="0" dirty="0" err="1" smtClean="0">
                <a:ln>
                  <a:noFill/>
                </a:ln>
                <a:solidFill>
                  <a:srgbClr val="ED7D31"/>
                </a:solidFill>
                <a:effectLst/>
                <a:uLnTx/>
                <a:uFillTx/>
              </a:rPr>
              <a:t>student</a:t>
            </a:r>
            <a:endParaRPr kumimoji="0" lang="it-IT" sz="1600" b="0" i="0" u="none" strike="noStrike" kern="0" cap="none" spc="0" normalizeH="0" baseline="0" noProof="0" dirty="0" smtClean="0">
              <a:ln>
                <a:noFill/>
              </a:ln>
              <a:solidFill>
                <a:srgbClr val="ED7D3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panose="020F0502020204030204"/>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27" presetClass="emph" presetSubtype="0" fill="remove" grpId="0" nodeType="withEffect">
                                  <p:stCondLst>
                                    <p:cond delay="0"/>
                                  </p:stCondLst>
                                  <p:childTnLst>
                                    <p:animClr clrSpc="rgb" dir="cw">
                                      <p:cBhvr override="childStyle">
                                        <p:cTn id="14" dur="500" autoRev="1" fill="remove"/>
                                        <p:tgtEl>
                                          <p:spTgt spid="9"/>
                                        </p:tgtEl>
                                        <p:attrNameLst>
                                          <p:attrName>style.color</p:attrName>
                                        </p:attrNameLst>
                                      </p:cBhvr>
                                      <p:to>
                                        <a:schemeClr val="bg1"/>
                                      </p:to>
                                    </p:animClr>
                                    <p:animClr clrSpc="rgb" dir="cw">
                                      <p:cBhvr>
                                        <p:cTn id="15" dur="500" autoRev="1" fill="remove"/>
                                        <p:tgtEl>
                                          <p:spTgt spid="9"/>
                                        </p:tgtEl>
                                        <p:attrNameLst>
                                          <p:attrName>fillcolor</p:attrName>
                                        </p:attrNameLst>
                                      </p:cBhvr>
                                      <p:to>
                                        <a:schemeClr val="bg1"/>
                                      </p:to>
                                    </p:animClr>
                                    <p:set>
                                      <p:cBhvr>
                                        <p:cTn id="16" dur="500" autoRev="1" fill="remove"/>
                                        <p:tgtEl>
                                          <p:spTgt spid="9"/>
                                        </p:tgtEl>
                                        <p:attrNameLst>
                                          <p:attrName>fill.type</p:attrName>
                                        </p:attrNameLst>
                                      </p:cBhvr>
                                      <p:to>
                                        <p:strVal val="solid"/>
                                      </p:to>
                                    </p:set>
                                    <p:set>
                                      <p:cBhvr>
                                        <p:cTn id="17" dur="50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Connettore 2 41"/>
          <p:cNvCxnSpPr/>
          <p:nvPr/>
        </p:nvCxnSpPr>
        <p:spPr>
          <a:xfrm>
            <a:off x="3111064" y="1027347"/>
            <a:ext cx="10855" cy="4642552"/>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8434" name="Titolo 1"/>
          <p:cNvSpPr>
            <a:spLocks noGrp="1"/>
          </p:cNvSpPr>
          <p:nvPr>
            <p:ph type="title"/>
          </p:nvPr>
        </p:nvSpPr>
        <p:spPr>
          <a:xfrm>
            <a:off x="2450729" y="197156"/>
            <a:ext cx="4281040" cy="582243"/>
          </a:xfrm>
          <a:ln>
            <a:solidFill>
              <a:schemeClr val="bg1">
                <a:lumMod val="65000"/>
              </a:schemeClr>
            </a:solidFill>
          </a:ln>
        </p:spPr>
        <p:txBody>
          <a:bodyPr/>
          <a:lstStyle/>
          <a:p>
            <a:pPr eaLnBrk="1" hangingPunct="1"/>
            <a:r>
              <a:rPr lang="it-IT" altLang="it-IT" sz="2800" dirty="0" err="1" smtClean="0"/>
              <a:t>Mohr’s</a:t>
            </a:r>
            <a:r>
              <a:rPr lang="it-IT" altLang="it-IT" sz="2800" dirty="0" smtClean="0"/>
              <a:t> </a:t>
            </a:r>
            <a:r>
              <a:rPr lang="it-IT" altLang="it-IT" sz="2800" dirty="0" err="1" smtClean="0"/>
              <a:t>circle</a:t>
            </a:r>
            <a:r>
              <a:rPr lang="it-IT" altLang="it-IT" sz="2800" dirty="0" smtClean="0"/>
              <a:t>: </a:t>
            </a:r>
            <a:r>
              <a:rPr lang="it-IT" altLang="it-IT" sz="2800" dirty="0" err="1" smtClean="0"/>
              <a:t>setting</a:t>
            </a:r>
            <a:r>
              <a:rPr lang="it-IT" altLang="it-IT" sz="2800" dirty="0" smtClean="0"/>
              <a:t> up (2)</a:t>
            </a:r>
          </a:p>
        </p:txBody>
      </p:sp>
      <p:cxnSp>
        <p:nvCxnSpPr>
          <p:cNvPr id="43" name="Connettore 2 42"/>
          <p:cNvCxnSpPr/>
          <p:nvPr/>
        </p:nvCxnSpPr>
        <p:spPr>
          <a:xfrm flipV="1">
            <a:off x="74613" y="3350211"/>
            <a:ext cx="5246688" cy="952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1" name="Ovale 60"/>
          <p:cNvSpPr/>
          <p:nvPr/>
        </p:nvSpPr>
        <p:spPr>
          <a:xfrm flipH="1" flipV="1">
            <a:off x="2652713" y="3348623"/>
            <a:ext cx="44450"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68" name="Connettore 2 67"/>
          <p:cNvCxnSpPr/>
          <p:nvPr/>
        </p:nvCxnSpPr>
        <p:spPr>
          <a:xfrm flipH="1">
            <a:off x="469745" y="2498064"/>
            <a:ext cx="0" cy="88106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69" name="Connettore 1 68"/>
          <p:cNvCxnSpPr/>
          <p:nvPr/>
        </p:nvCxnSpPr>
        <p:spPr>
          <a:xfrm flipH="1">
            <a:off x="303453" y="2496062"/>
            <a:ext cx="2808287" cy="0"/>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71" name="Connettore 2 70"/>
          <p:cNvCxnSpPr/>
          <p:nvPr/>
        </p:nvCxnSpPr>
        <p:spPr>
          <a:xfrm flipV="1">
            <a:off x="722960" y="3616972"/>
            <a:ext cx="2368550" cy="3175"/>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72" name="Connettore 1 71"/>
          <p:cNvCxnSpPr>
            <a:endCxn id="34" idx="5"/>
          </p:cNvCxnSpPr>
          <p:nvPr/>
        </p:nvCxnSpPr>
        <p:spPr>
          <a:xfrm flipH="1" flipV="1">
            <a:off x="729470" y="2478196"/>
            <a:ext cx="18243" cy="1751491"/>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75" name="Connettore 1 74"/>
          <p:cNvCxnSpPr/>
          <p:nvPr/>
        </p:nvCxnSpPr>
        <p:spPr>
          <a:xfrm flipH="1" flipV="1">
            <a:off x="2673091" y="3426051"/>
            <a:ext cx="14287" cy="746125"/>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77" name="Connettore 2 76"/>
          <p:cNvCxnSpPr/>
          <p:nvPr/>
        </p:nvCxnSpPr>
        <p:spPr>
          <a:xfrm>
            <a:off x="2670488" y="4030449"/>
            <a:ext cx="457200" cy="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 name="CasellaDiTesto 1"/>
              <p:cNvSpPr txBox="1"/>
              <p:nvPr/>
            </p:nvSpPr>
            <p:spPr>
              <a:xfrm>
                <a:off x="1723362" y="3587866"/>
                <a:ext cx="2964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𝜎</m:t>
                          </m:r>
                        </m:e>
                        <m:sub>
                          <m:r>
                            <a:rPr lang="it-IT" b="0" i="1" smtClean="0">
                              <a:latin typeface="Cambria Math" panose="02040503050406030204" pitchFamily="18" charset="0"/>
                            </a:rPr>
                            <m:t>𝑥</m:t>
                          </m:r>
                        </m:sub>
                      </m:sSub>
                    </m:oMath>
                  </m:oMathPara>
                </a14:m>
                <a:endParaRPr lang="it-IT"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1723362" y="3587866"/>
                <a:ext cx="296428" cy="276999"/>
              </a:xfrm>
              <a:prstGeom prst="rect">
                <a:avLst/>
              </a:prstGeom>
              <a:blipFill rotWithShape="0">
                <a:blip r:embed="rId3"/>
                <a:stretch>
                  <a:fillRect l="-10417"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CasellaDiTesto 23"/>
              <p:cNvSpPr txBox="1"/>
              <p:nvPr/>
            </p:nvSpPr>
            <p:spPr>
              <a:xfrm>
                <a:off x="90090" y="2821675"/>
                <a:ext cx="390363"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𝜏</m:t>
                          </m:r>
                        </m:e>
                        <m:sub>
                          <m:r>
                            <a:rPr lang="it-IT" b="0" i="1" smtClean="0">
                              <a:latin typeface="Cambria Math" panose="02040503050406030204" pitchFamily="18" charset="0"/>
                            </a:rPr>
                            <m:t>𝑥𝑦</m:t>
                          </m:r>
                        </m:sub>
                      </m:sSub>
                    </m:oMath>
                  </m:oMathPara>
                </a14:m>
                <a:endParaRPr lang="it-IT" dirty="0"/>
              </a:p>
            </p:txBody>
          </p:sp>
        </mc:Choice>
        <mc:Fallback xmlns="">
          <p:sp>
            <p:nvSpPr>
              <p:cNvPr id="24" name="CasellaDiTesto 23"/>
              <p:cNvSpPr txBox="1">
                <a:spLocks noRot="1" noChangeAspect="1" noMove="1" noResize="1" noEditPoints="1" noAdjustHandles="1" noChangeArrowheads="1" noChangeShapeType="1" noTextEdit="1"/>
              </p:cNvSpPr>
              <p:nvPr/>
            </p:nvSpPr>
            <p:spPr>
              <a:xfrm>
                <a:off x="90090" y="2821675"/>
                <a:ext cx="390363" cy="298928"/>
              </a:xfrm>
              <a:prstGeom prst="rect">
                <a:avLst/>
              </a:prstGeom>
              <a:blipFill rotWithShape="0">
                <a:blip r:embed="rId4"/>
                <a:stretch>
                  <a:fillRect l="-7813" r="-4688" b="-20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2664138" y="3672843"/>
                <a:ext cx="494814" cy="310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1100" i="1" smtClean="0">
                              <a:latin typeface="Cambria Math" panose="02040503050406030204" pitchFamily="18" charset="0"/>
                            </a:rPr>
                          </m:ctrlPr>
                        </m:fPr>
                        <m:num>
                          <m:sSub>
                            <m:sSubPr>
                              <m:ctrlPr>
                                <a:rPr lang="it-IT" sz="1100" i="1">
                                  <a:latin typeface="Cambria Math" panose="02040503050406030204" pitchFamily="18" charset="0"/>
                                </a:rPr>
                              </m:ctrlPr>
                            </m:sSubPr>
                            <m:e>
                              <m:r>
                                <a:rPr lang="it-IT" sz="1100" i="1">
                                  <a:latin typeface="Cambria Math" panose="02040503050406030204" pitchFamily="18" charset="0"/>
                                  <a:ea typeface="Cambria Math" panose="02040503050406030204" pitchFamily="18" charset="0"/>
                                </a:rPr>
                                <m:t>𝜎</m:t>
                              </m:r>
                            </m:e>
                            <m:sub>
                              <m:r>
                                <a:rPr lang="it-IT" sz="1100" i="1">
                                  <a:latin typeface="Cambria Math" panose="02040503050406030204" pitchFamily="18" charset="0"/>
                                </a:rPr>
                                <m:t>𝑥</m:t>
                              </m:r>
                            </m:sub>
                          </m:sSub>
                          <m:r>
                            <a:rPr lang="it-IT" sz="1100" b="0" i="1" smtClean="0">
                              <a:latin typeface="Cambria Math" panose="02040503050406030204" pitchFamily="18" charset="0"/>
                            </a:rPr>
                            <m:t>+</m:t>
                          </m:r>
                          <m:sSub>
                            <m:sSubPr>
                              <m:ctrlPr>
                                <a:rPr lang="it-IT" sz="1100" i="1">
                                  <a:latin typeface="Cambria Math" panose="02040503050406030204" pitchFamily="18" charset="0"/>
                                </a:rPr>
                              </m:ctrlPr>
                            </m:sSubPr>
                            <m:e>
                              <m:r>
                                <a:rPr lang="it-IT" sz="1100" i="1">
                                  <a:latin typeface="Cambria Math" panose="02040503050406030204" pitchFamily="18" charset="0"/>
                                  <a:ea typeface="Cambria Math" panose="02040503050406030204" pitchFamily="18" charset="0"/>
                                </a:rPr>
                                <m:t>𝜎</m:t>
                              </m:r>
                            </m:e>
                            <m:sub>
                              <m:r>
                                <a:rPr lang="it-IT" sz="1100" b="0" i="1" smtClean="0">
                                  <a:latin typeface="Cambria Math" panose="02040503050406030204" pitchFamily="18" charset="0"/>
                                  <a:ea typeface="Cambria Math" panose="02040503050406030204" pitchFamily="18" charset="0"/>
                                </a:rPr>
                                <m:t>𝑦</m:t>
                              </m:r>
                            </m:sub>
                          </m:sSub>
                        </m:num>
                        <m:den>
                          <m:r>
                            <a:rPr lang="it-IT" sz="1100" b="0" i="1" smtClean="0">
                              <a:latin typeface="Cambria Math" panose="02040503050406030204" pitchFamily="18" charset="0"/>
                            </a:rPr>
                            <m:t>2</m:t>
                          </m:r>
                        </m:den>
                      </m:f>
                    </m:oMath>
                  </m:oMathPara>
                </a14:m>
                <a:endParaRPr lang="it-IT" sz="1100"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2664138" y="3672843"/>
                <a:ext cx="494814" cy="310919"/>
              </a:xfrm>
              <a:prstGeom prst="rect">
                <a:avLst/>
              </a:prstGeom>
              <a:blipFill rotWithShape="0">
                <a:blip r:embed="rId5"/>
                <a:stretch>
                  <a:fillRect l="-3704" r="-1235" b="-117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2713151" y="3071623"/>
                <a:ext cx="212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𝐶</m:t>
                      </m:r>
                    </m:oMath>
                  </m:oMathPara>
                </a14:m>
                <a:endParaRPr lang="it-IT"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2713151" y="3071623"/>
                <a:ext cx="212109" cy="276999"/>
              </a:xfrm>
              <a:prstGeom prst="rect">
                <a:avLst/>
              </a:prstGeom>
              <a:blipFill rotWithShape="0">
                <a:blip r:embed="rId6"/>
                <a:stretch>
                  <a:fillRect l="-22857" r="-20000"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3135433" y="3359736"/>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lumMod val="65000"/>
                            </a:schemeClr>
                          </a:solidFill>
                          <a:latin typeface="Cambria Math" panose="02040503050406030204" pitchFamily="18" charset="0"/>
                        </a:rPr>
                        <m:t>0</m:t>
                      </m:r>
                    </m:oMath>
                  </m:oMathPara>
                </a14:m>
                <a:endParaRPr lang="it-IT" dirty="0">
                  <a:solidFill>
                    <a:schemeClr val="bg1">
                      <a:lumMod val="65000"/>
                    </a:schemeClr>
                  </a:solidFill>
                </a:endParaRPr>
              </a:p>
            </p:txBody>
          </p:sp>
        </mc:Choice>
        <mc:Fallback xmlns="">
          <p:sp>
            <p:nvSpPr>
              <p:cNvPr id="6" name="CasellaDiTesto 5"/>
              <p:cNvSpPr txBox="1">
                <a:spLocks noRot="1" noChangeAspect="1" noMove="1" noResize="1" noEditPoints="1" noAdjustHandles="1" noChangeArrowheads="1" noChangeShapeType="1" noTextEdit="1"/>
              </p:cNvSpPr>
              <p:nvPr/>
            </p:nvSpPr>
            <p:spPr>
              <a:xfrm>
                <a:off x="3135433" y="3359736"/>
                <a:ext cx="192360" cy="276999"/>
              </a:xfrm>
              <a:prstGeom prst="rect">
                <a:avLst/>
              </a:prstGeom>
              <a:blipFill rotWithShape="0">
                <a:blip r:embed="rId7"/>
                <a:stretch>
                  <a:fillRect l="-25000" r="-25000"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asellaDiTesto 6"/>
              <p:cNvSpPr txBox="1"/>
              <p:nvPr/>
            </p:nvSpPr>
            <p:spPr>
              <a:xfrm>
                <a:off x="4989797" y="2925546"/>
                <a:ext cx="2044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solidFill>
                            <a:schemeClr val="bg1">
                              <a:lumMod val="65000"/>
                            </a:schemeClr>
                          </a:solidFill>
                          <a:latin typeface="Cambria Math" panose="02040503050406030204" pitchFamily="18" charset="0"/>
                          <a:ea typeface="Cambria Math" panose="02040503050406030204" pitchFamily="18" charset="0"/>
                        </a:rPr>
                        <m:t>𝜎</m:t>
                      </m:r>
                    </m:oMath>
                  </m:oMathPara>
                </a14:m>
                <a:endParaRPr lang="it-IT" dirty="0">
                  <a:solidFill>
                    <a:schemeClr val="bg1">
                      <a:lumMod val="65000"/>
                    </a:schemeClr>
                  </a:solidFill>
                </a:endParaRPr>
              </a:p>
            </p:txBody>
          </p:sp>
        </mc:Choice>
        <mc:Fallback xmlns="">
          <p:sp>
            <p:nvSpPr>
              <p:cNvPr id="7" name="CasellaDiTesto 6"/>
              <p:cNvSpPr txBox="1">
                <a:spLocks noRot="1" noChangeAspect="1" noMove="1" noResize="1" noEditPoints="1" noAdjustHandles="1" noChangeArrowheads="1" noChangeShapeType="1" noTextEdit="1"/>
              </p:cNvSpPr>
              <p:nvPr/>
            </p:nvSpPr>
            <p:spPr>
              <a:xfrm>
                <a:off x="4989797" y="2925546"/>
                <a:ext cx="204415" cy="276999"/>
              </a:xfrm>
              <a:prstGeom prst="rect">
                <a:avLst/>
              </a:prstGeom>
              <a:blipFill rotWithShape="0">
                <a:blip r:embed="rId8"/>
                <a:stretch>
                  <a:fillRect l="-15152" r="-12121" b="-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CasellaDiTesto 7"/>
              <p:cNvSpPr txBox="1"/>
              <p:nvPr/>
            </p:nvSpPr>
            <p:spPr>
              <a:xfrm>
                <a:off x="5040073" y="856248"/>
                <a:ext cx="4037360" cy="4902432"/>
              </a:xfrm>
              <a:prstGeom prst="rect">
                <a:avLst/>
              </a:prstGeom>
              <a:noFill/>
            </p:spPr>
            <p:txBody>
              <a:bodyPr wrap="square" rtlCol="0">
                <a:spAutoFit/>
              </a:bodyPr>
              <a:lstStyle/>
              <a:p>
                <a:pPr lvl="0"/>
                <a:r>
                  <a:rPr lang="it-IT" sz="1600" dirty="0" smtClean="0">
                    <a:solidFill>
                      <a:prstClr val="black"/>
                    </a:solidFill>
                    <a:latin typeface="+mn-lt"/>
                  </a:rPr>
                  <a:t>Proceeding with the </a:t>
                </a:r>
                <a:r>
                  <a:rPr lang="it-IT" sz="1600" dirty="0" err="1" smtClean="0">
                    <a:solidFill>
                      <a:prstClr val="black"/>
                    </a:solidFill>
                    <a:latin typeface="+mn-lt"/>
                  </a:rPr>
                  <a:t>setting</a:t>
                </a:r>
                <a:r>
                  <a:rPr lang="it-IT" sz="1600" dirty="0" smtClean="0">
                    <a:solidFill>
                      <a:prstClr val="black"/>
                    </a:solidFill>
                    <a:latin typeface="+mn-lt"/>
                  </a:rPr>
                  <a:t> up:</a:t>
                </a:r>
              </a:p>
              <a:p>
                <a:pPr marL="285750" lvl="0" indent="-285750">
                  <a:buFont typeface="Arial" panose="020B0604020202020204" pitchFamily="34" charset="0"/>
                  <a:buChar char="•"/>
                </a:pPr>
                <a:endParaRPr lang="it-IT" sz="1600" dirty="0" smtClean="0">
                  <a:solidFill>
                    <a:prstClr val="black"/>
                  </a:solidFill>
                  <a:latin typeface="+mn-lt"/>
                </a:endParaRPr>
              </a:p>
              <a:p>
                <a:pPr marL="285750" lvl="0" indent="-285750">
                  <a:buFont typeface="Arial" panose="020B0604020202020204" pitchFamily="34" charset="0"/>
                  <a:buChar char="•"/>
                </a:pPr>
                <a:r>
                  <a:rPr lang="it-IT" sz="1600" dirty="0" err="1" smtClean="0">
                    <a:solidFill>
                      <a:prstClr val="black"/>
                    </a:solidFill>
                    <a:latin typeface="+mn-lt"/>
                  </a:rPr>
                  <a:t>We</a:t>
                </a:r>
                <a:r>
                  <a:rPr lang="it-IT" sz="1600" dirty="0" smtClean="0">
                    <a:solidFill>
                      <a:prstClr val="black"/>
                    </a:solidFill>
                    <a:latin typeface="+mn-lt"/>
                  </a:rPr>
                  <a:t> </a:t>
                </a:r>
                <a:r>
                  <a:rPr lang="it-IT" sz="1600" dirty="0" err="1">
                    <a:solidFill>
                      <a:prstClr val="black"/>
                    </a:solidFill>
                    <a:latin typeface="+mn-lt"/>
                  </a:rPr>
                  <a:t>find</a:t>
                </a:r>
                <a:r>
                  <a:rPr lang="it-IT" sz="1600" dirty="0">
                    <a:solidFill>
                      <a:prstClr val="black"/>
                    </a:solidFill>
                    <a:latin typeface="+mn-lt"/>
                  </a:rPr>
                  <a:t> </a:t>
                </a:r>
                <a14:m>
                  <m:oMath xmlns:m="http://schemas.openxmlformats.org/officeDocument/2006/math">
                    <m:sSub>
                      <m:sSubPr>
                        <m:ctrlPr>
                          <a:rPr lang="it-IT" sz="1600" b="1" i="1">
                            <a:solidFill>
                              <a:prstClr val="black"/>
                            </a:solidFill>
                            <a:latin typeface="Cambria Math" panose="02040503050406030204" pitchFamily="18" charset="0"/>
                          </a:rPr>
                        </m:ctrlPr>
                      </m:sSubPr>
                      <m:e>
                        <m:r>
                          <a:rPr lang="el-GR" sz="1600" b="1" i="1">
                            <a:solidFill>
                              <a:prstClr val="black"/>
                            </a:solidFill>
                            <a:latin typeface="Cambria Math" panose="02040503050406030204" pitchFamily="18" charset="0"/>
                            <a:ea typeface="Cambria Math" panose="02040503050406030204" pitchFamily="18" charset="0"/>
                          </a:rPr>
                          <m:t>𝝉</m:t>
                        </m:r>
                      </m:e>
                      <m:sub>
                        <m:r>
                          <a:rPr lang="it-IT" sz="1600" b="1" i="1">
                            <a:solidFill>
                              <a:prstClr val="black"/>
                            </a:solidFill>
                            <a:latin typeface="Cambria Math" panose="02040503050406030204" pitchFamily="18" charset="0"/>
                          </a:rPr>
                          <m:t>𝒙𝒚</m:t>
                        </m:r>
                      </m:sub>
                    </m:sSub>
                    <m:r>
                      <a:rPr lang="it-IT" sz="1600" i="1">
                        <a:solidFill>
                          <a:prstClr val="black"/>
                        </a:solidFill>
                        <a:latin typeface="Cambria Math" panose="02040503050406030204" pitchFamily="18" charset="0"/>
                      </a:rPr>
                      <m:t>=−20 </m:t>
                    </m:r>
                  </m:oMath>
                </a14:m>
                <a:r>
                  <a:rPr lang="it-IT" sz="1600" dirty="0">
                    <a:solidFill>
                      <a:prstClr val="black"/>
                    </a:solidFill>
                    <a:latin typeface="+mn-lt"/>
                  </a:rPr>
                  <a:t> on the </a:t>
                </a:r>
                <a14:m>
                  <m:oMath xmlns:m="http://schemas.openxmlformats.org/officeDocument/2006/math">
                    <m:r>
                      <m:rPr>
                        <m:sty m:val="p"/>
                      </m:rPr>
                      <a:rPr lang="el-GR" sz="1600" i="1">
                        <a:solidFill>
                          <a:schemeClr val="bg1">
                            <a:lumMod val="50000"/>
                          </a:schemeClr>
                        </a:solidFill>
                        <a:latin typeface="Cambria Math" panose="02040503050406030204" pitchFamily="18" charset="0"/>
                        <a:ea typeface="Cambria Math" panose="02040503050406030204" pitchFamily="18" charset="0"/>
                      </a:rPr>
                      <m:t>τ</m:t>
                    </m:r>
                  </m:oMath>
                </a14:m>
                <a:r>
                  <a:rPr lang="it-IT" sz="1600" i="1" dirty="0" smtClean="0">
                    <a:solidFill>
                      <a:schemeClr val="bg1">
                        <a:lumMod val="50000"/>
                      </a:schemeClr>
                    </a:solidFill>
                    <a:latin typeface="+mn-lt"/>
                  </a:rPr>
                  <a:t>-</a:t>
                </a:r>
                <a:r>
                  <a:rPr lang="it-IT" sz="1600" i="1" dirty="0" err="1" smtClean="0">
                    <a:solidFill>
                      <a:schemeClr val="bg1">
                        <a:lumMod val="50000"/>
                      </a:schemeClr>
                    </a:solidFill>
                    <a:latin typeface="+mn-lt"/>
                  </a:rPr>
                  <a:t>axis</a:t>
                </a:r>
                <a:r>
                  <a:rPr lang="it-IT" sz="1600" i="1" dirty="0" smtClean="0">
                    <a:solidFill>
                      <a:prstClr val="black"/>
                    </a:solidFill>
                    <a:latin typeface="+mn-lt"/>
                  </a:rPr>
                  <a:t> </a:t>
                </a:r>
              </a:p>
              <a:p>
                <a:pPr lvl="0"/>
                <a:r>
                  <a:rPr lang="it-IT" sz="1600" i="1" dirty="0">
                    <a:solidFill>
                      <a:prstClr val="black"/>
                    </a:solidFill>
                    <a:latin typeface="+mn-lt"/>
                  </a:rPr>
                  <a:t> </a:t>
                </a:r>
                <a:r>
                  <a:rPr lang="it-IT" sz="1600" i="1" dirty="0" smtClean="0">
                    <a:solidFill>
                      <a:prstClr val="black"/>
                    </a:solidFill>
                    <a:latin typeface="+mn-lt"/>
                  </a:rPr>
                  <a:t>     </a:t>
                </a:r>
                <a:r>
                  <a:rPr lang="it-IT" sz="1600" dirty="0" smtClean="0">
                    <a:solidFill>
                      <a:prstClr val="black"/>
                    </a:solidFill>
                    <a:latin typeface="+mn-lt"/>
                  </a:rPr>
                  <a:t>and </a:t>
                </a:r>
                <a:r>
                  <a:rPr lang="it-IT" sz="1600" dirty="0" err="1" smtClean="0">
                    <a:solidFill>
                      <a:prstClr val="black"/>
                    </a:solidFill>
                    <a:latin typeface="+mn-lt"/>
                  </a:rPr>
                  <a:t>consider</a:t>
                </a:r>
                <a:r>
                  <a:rPr lang="it-IT" sz="1600" dirty="0" smtClean="0">
                    <a:solidFill>
                      <a:prstClr val="black"/>
                    </a:solidFill>
                    <a:latin typeface="+mn-lt"/>
                  </a:rPr>
                  <a:t> </a:t>
                </a:r>
                <a:r>
                  <a:rPr lang="it-IT" sz="1600" dirty="0" err="1" smtClean="0">
                    <a:solidFill>
                      <a:prstClr val="black"/>
                    </a:solidFill>
                    <a:latin typeface="+mn-lt"/>
                  </a:rPr>
                  <a:t>it</a:t>
                </a:r>
                <a:r>
                  <a:rPr lang="it-IT" sz="1600" dirty="0" smtClean="0">
                    <a:solidFill>
                      <a:prstClr val="black"/>
                    </a:solidFill>
                    <a:latin typeface="+mn-lt"/>
                  </a:rPr>
                  <a:t> </a:t>
                </a:r>
                <a:r>
                  <a:rPr lang="it-IT" sz="1600" dirty="0">
                    <a:solidFill>
                      <a:prstClr val="black"/>
                    </a:solidFill>
                    <a:latin typeface="+mn-lt"/>
                  </a:rPr>
                  <a:t>to be the </a:t>
                </a:r>
                <a:r>
                  <a:rPr lang="it-IT" sz="1600" dirty="0" err="1" smtClean="0">
                    <a:solidFill>
                      <a:prstClr val="black"/>
                    </a:solidFill>
                    <a:latin typeface="+mn-lt"/>
                  </a:rPr>
                  <a:t>distance</a:t>
                </a:r>
                <a:r>
                  <a:rPr lang="it-IT" sz="1600" dirty="0" smtClean="0">
                    <a:solidFill>
                      <a:prstClr val="black"/>
                    </a:solidFill>
                    <a:latin typeface="+mn-lt"/>
                  </a:rPr>
                  <a:t>                       </a:t>
                </a:r>
              </a:p>
              <a:p>
                <a:pPr marL="266700" lvl="0"/>
                <a:r>
                  <a:rPr lang="it-IT" sz="1600" dirty="0" smtClean="0">
                    <a:solidFill>
                      <a:prstClr val="black"/>
                    </a:solidFill>
                    <a:latin typeface="+mn-lt"/>
                  </a:rPr>
                  <a:t> </a:t>
                </a:r>
                <a:r>
                  <a:rPr lang="it-IT" sz="1600" dirty="0" err="1" smtClean="0">
                    <a:solidFill>
                      <a:prstClr val="black"/>
                    </a:solidFill>
                    <a:latin typeface="+mn-lt"/>
                  </a:rPr>
                  <a:t>between</a:t>
                </a:r>
                <a:r>
                  <a:rPr lang="it-IT" sz="1600" dirty="0" smtClean="0">
                    <a:solidFill>
                      <a:schemeClr val="bg1">
                        <a:lumMod val="50000"/>
                      </a:schemeClr>
                    </a:solidFill>
                    <a:latin typeface="+mn-lt"/>
                  </a:rPr>
                  <a:t>  </a:t>
                </a:r>
                <a14:m>
                  <m:oMath xmlns:m="http://schemas.openxmlformats.org/officeDocument/2006/math">
                    <m:r>
                      <a:rPr lang="it-IT" sz="1600" i="1">
                        <a:solidFill>
                          <a:schemeClr val="bg1">
                            <a:lumMod val="50000"/>
                          </a:schemeClr>
                        </a:solidFill>
                        <a:latin typeface="Cambria Math" panose="02040503050406030204" pitchFamily="18" charset="0"/>
                      </a:rPr>
                      <m:t>0</m:t>
                    </m:r>
                  </m:oMath>
                </a14:m>
                <a:r>
                  <a:rPr lang="it-IT" sz="1600" dirty="0">
                    <a:solidFill>
                      <a:prstClr val="black"/>
                    </a:solidFill>
                    <a:latin typeface="+mn-lt"/>
                  </a:rPr>
                  <a:t> (zero, </a:t>
                </a:r>
                <a:r>
                  <a:rPr lang="it-IT" sz="1600" dirty="0" smtClean="0">
                    <a:solidFill>
                      <a:prstClr val="black"/>
                    </a:solidFill>
                    <a:latin typeface="+mn-lt"/>
                  </a:rPr>
                  <a:t>the </a:t>
                </a:r>
                <a:r>
                  <a:rPr lang="it-IT" sz="1600" dirty="0" err="1" smtClean="0">
                    <a:solidFill>
                      <a:prstClr val="black"/>
                    </a:solidFill>
                    <a:latin typeface="+mn-lt"/>
                  </a:rPr>
                  <a:t>origin</a:t>
                </a:r>
                <a:r>
                  <a:rPr lang="it-IT" sz="1600" dirty="0" smtClean="0">
                    <a:solidFill>
                      <a:prstClr val="black"/>
                    </a:solidFill>
                    <a:latin typeface="+mn-lt"/>
                  </a:rPr>
                  <a:t> </a:t>
                </a:r>
                <a:r>
                  <a:rPr lang="it-IT" sz="1600" dirty="0">
                    <a:solidFill>
                      <a:prstClr val="black"/>
                    </a:solidFill>
                    <a:latin typeface="+mn-lt"/>
                  </a:rPr>
                  <a:t>of the </a:t>
                </a:r>
                <a:r>
                  <a:rPr lang="it-IT" sz="1600" dirty="0" err="1" smtClean="0">
                    <a:solidFill>
                      <a:prstClr val="black"/>
                    </a:solidFill>
                    <a:latin typeface="+mn-lt"/>
                  </a:rPr>
                  <a:t>axis</a:t>
                </a:r>
                <a:r>
                  <a:rPr lang="it-IT" sz="1600" dirty="0" smtClean="0">
                    <a:solidFill>
                      <a:prstClr val="black"/>
                    </a:solidFill>
                    <a:latin typeface="+mn-lt"/>
                  </a:rPr>
                  <a:t>)                       and </a:t>
                </a:r>
                <a14:m>
                  <m:oMath xmlns:m="http://schemas.openxmlformats.org/officeDocument/2006/math">
                    <m:r>
                      <a:rPr lang="it-IT" sz="1600" i="1">
                        <a:solidFill>
                          <a:prstClr val="black"/>
                        </a:solidFill>
                        <a:latin typeface="Cambria Math" panose="02040503050406030204" pitchFamily="18" charset="0"/>
                      </a:rPr>
                      <m:t>−20;</m:t>
                    </m:r>
                  </m:oMath>
                </a14:m>
                <a:endParaRPr lang="it-IT" sz="1600" dirty="0">
                  <a:solidFill>
                    <a:schemeClr val="tx2"/>
                  </a:solidFill>
                  <a:latin typeface="+mn-lt"/>
                </a:endParaRPr>
              </a:p>
              <a:p>
                <a:pPr lvl="0" algn="just"/>
                <a:endParaRPr lang="it-IT" sz="1600" dirty="0">
                  <a:solidFill>
                    <a:prstClr val="black"/>
                  </a:solidFill>
                  <a:latin typeface="+mn-lt"/>
                </a:endParaRPr>
              </a:p>
              <a:p>
                <a:pPr marL="285750" lvl="0" indent="-285750" algn="just">
                  <a:buFont typeface="Arial" panose="020B0604020202020204" pitchFamily="34" charset="0"/>
                  <a:buChar char="•"/>
                </a:pPr>
                <a:r>
                  <a:rPr lang="it-IT" sz="1600" dirty="0" smtClean="0">
                    <a:solidFill>
                      <a:prstClr val="black"/>
                    </a:solidFill>
                    <a:latin typeface="+mn-lt"/>
                  </a:rPr>
                  <a:t>The </a:t>
                </a:r>
                <a:r>
                  <a:rPr lang="it-IT" sz="1600" dirty="0" err="1" smtClean="0">
                    <a:solidFill>
                      <a:prstClr val="black"/>
                    </a:solidFill>
                    <a:latin typeface="+mn-lt"/>
                  </a:rPr>
                  <a:t>distance</a:t>
                </a:r>
                <a:r>
                  <a:rPr lang="it-IT" sz="1600" dirty="0" smtClean="0">
                    <a:solidFill>
                      <a:prstClr val="black"/>
                    </a:solidFill>
                    <a:latin typeface="+mn-lt"/>
                  </a:rPr>
                  <a:t> </a:t>
                </a:r>
                <a:r>
                  <a:rPr lang="it-IT" sz="1600" dirty="0" err="1" smtClean="0">
                    <a:solidFill>
                      <a:prstClr val="black"/>
                    </a:solidFill>
                    <a:latin typeface="+mn-lt"/>
                  </a:rPr>
                  <a:t>between</a:t>
                </a:r>
                <a:r>
                  <a:rPr lang="it-IT" sz="1600" dirty="0" smtClean="0">
                    <a:solidFill>
                      <a:prstClr val="black"/>
                    </a:solidFill>
                    <a:latin typeface="+mn-lt"/>
                  </a:rPr>
                  <a:t> the center </a:t>
                </a:r>
                <a14:m>
                  <m:oMath xmlns:m="http://schemas.openxmlformats.org/officeDocument/2006/math">
                    <m:r>
                      <a:rPr lang="it-IT" sz="1600" b="1" i="1" smtClean="0">
                        <a:solidFill>
                          <a:prstClr val="black"/>
                        </a:solidFill>
                        <a:latin typeface="Cambria Math" panose="02040503050406030204" pitchFamily="18" charset="0"/>
                      </a:rPr>
                      <m:t>𝑪</m:t>
                    </m:r>
                    <m:r>
                      <a:rPr lang="it-IT" sz="1600" b="1" i="0" smtClean="0">
                        <a:solidFill>
                          <a:prstClr val="black"/>
                        </a:solidFill>
                        <a:latin typeface="Cambria Math" panose="02040503050406030204" pitchFamily="18" charset="0"/>
                      </a:rPr>
                      <m:t> </m:t>
                    </m:r>
                  </m:oMath>
                </a14:m>
                <a:r>
                  <a:rPr lang="it-IT" sz="1600" dirty="0" smtClean="0">
                    <a:solidFill>
                      <a:prstClr val="black"/>
                    </a:solidFill>
                    <a:latin typeface="+mn-lt"/>
                  </a:rPr>
                  <a:t>and</a:t>
                </a:r>
                <a:r>
                  <a:rPr lang="it-IT" sz="1600" dirty="0" smtClean="0">
                    <a:solidFill>
                      <a:schemeClr val="bg1">
                        <a:lumMod val="50000"/>
                      </a:schemeClr>
                    </a:solidFill>
                    <a:latin typeface="+mn-lt"/>
                  </a:rPr>
                  <a:t> </a:t>
                </a:r>
                <a14:m>
                  <m:oMath xmlns:m="http://schemas.openxmlformats.org/officeDocument/2006/math">
                    <m:r>
                      <a:rPr lang="it-IT" sz="1600" i="1">
                        <a:solidFill>
                          <a:schemeClr val="bg1">
                            <a:lumMod val="50000"/>
                          </a:schemeClr>
                        </a:solidFill>
                        <a:latin typeface="Cambria Math" panose="02040503050406030204" pitchFamily="18" charset="0"/>
                      </a:rPr>
                      <m:t>0</m:t>
                    </m:r>
                  </m:oMath>
                </a14:m>
                <a:r>
                  <a:rPr lang="it-IT" sz="1600" dirty="0">
                    <a:solidFill>
                      <a:schemeClr val="bg1">
                        <a:lumMod val="50000"/>
                      </a:schemeClr>
                    </a:solidFill>
                    <a:latin typeface="+mn-lt"/>
                  </a:rPr>
                  <a:t> </a:t>
                </a:r>
                <a:r>
                  <a:rPr lang="it-IT" sz="1600" dirty="0">
                    <a:solidFill>
                      <a:prstClr val="black"/>
                    </a:solidFill>
                    <a:latin typeface="+mn-lt"/>
                  </a:rPr>
                  <a:t>(zero, the </a:t>
                </a:r>
                <a:r>
                  <a:rPr lang="it-IT" sz="1600" dirty="0" err="1">
                    <a:solidFill>
                      <a:prstClr val="black"/>
                    </a:solidFill>
                    <a:latin typeface="+mn-lt"/>
                  </a:rPr>
                  <a:t>origin</a:t>
                </a:r>
                <a:r>
                  <a:rPr lang="it-IT" sz="1600" dirty="0">
                    <a:solidFill>
                      <a:prstClr val="black"/>
                    </a:solidFill>
                    <a:latin typeface="+mn-lt"/>
                  </a:rPr>
                  <a:t> of the </a:t>
                </a:r>
                <a:r>
                  <a:rPr lang="it-IT" sz="1600" dirty="0" err="1">
                    <a:solidFill>
                      <a:prstClr val="black"/>
                    </a:solidFill>
                    <a:latin typeface="+mn-lt"/>
                  </a:rPr>
                  <a:t>axis</a:t>
                </a:r>
                <a:r>
                  <a:rPr lang="it-IT" sz="1600" dirty="0">
                    <a:solidFill>
                      <a:prstClr val="black"/>
                    </a:solidFill>
                    <a:latin typeface="+mn-lt"/>
                  </a:rPr>
                  <a:t>) </a:t>
                </a:r>
                <a:endParaRPr lang="it-IT" sz="1600" dirty="0" smtClean="0">
                  <a:solidFill>
                    <a:prstClr val="black"/>
                  </a:solidFill>
                  <a:latin typeface="+mn-lt"/>
                </a:endParaRPr>
              </a:p>
              <a:p>
                <a:pPr lvl="0" algn="just"/>
                <a:r>
                  <a:rPr lang="it-IT" sz="1600" dirty="0">
                    <a:solidFill>
                      <a:prstClr val="black"/>
                    </a:solidFill>
                    <a:latin typeface="+mn-lt"/>
                  </a:rPr>
                  <a:t> </a:t>
                </a:r>
                <a:r>
                  <a:rPr lang="it-IT" sz="1600" dirty="0" smtClean="0">
                    <a:solidFill>
                      <a:prstClr val="black"/>
                    </a:solidFill>
                    <a:latin typeface="+mn-lt"/>
                  </a:rPr>
                  <a:t>      </a:t>
                </a:r>
                <a:r>
                  <a:rPr lang="it-IT" sz="1600" dirty="0" err="1" smtClean="0">
                    <a:solidFill>
                      <a:prstClr val="black"/>
                    </a:solidFill>
                    <a:latin typeface="+mn-lt"/>
                  </a:rPr>
                  <a:t>is</a:t>
                </a:r>
                <a:r>
                  <a:rPr lang="it-IT" sz="1600" dirty="0" smtClean="0">
                    <a:solidFill>
                      <a:prstClr val="black"/>
                    </a:solidFill>
                    <a:latin typeface="+mn-lt"/>
                  </a:rPr>
                  <a:t> </a:t>
                </a:r>
                <a:r>
                  <a:rPr lang="it-IT" sz="1600" dirty="0" err="1" smtClean="0">
                    <a:solidFill>
                      <a:prstClr val="black"/>
                    </a:solidFill>
                    <a:latin typeface="+mn-lt"/>
                  </a:rPr>
                  <a:t>called</a:t>
                </a:r>
                <a:r>
                  <a:rPr lang="it-IT" sz="1600" dirty="0" smtClean="0">
                    <a:solidFill>
                      <a:prstClr val="black"/>
                    </a:solidFill>
                    <a:latin typeface="+mn-lt"/>
                  </a:rPr>
                  <a:t>   </a:t>
                </a:r>
                <a14:m>
                  <m:oMath xmlns:m="http://schemas.openxmlformats.org/officeDocument/2006/math">
                    <m:f>
                      <m:fPr>
                        <m:ctrlPr>
                          <a:rPr lang="it-IT" sz="1600" b="1" i="1">
                            <a:latin typeface="Cambria Math" panose="02040503050406030204" pitchFamily="18" charset="0"/>
                          </a:rPr>
                        </m:ctrlPr>
                      </m:fPr>
                      <m:num>
                        <m:sSub>
                          <m:sSubPr>
                            <m:ctrlPr>
                              <a:rPr lang="it-IT" sz="1600" b="1" i="1">
                                <a:latin typeface="Cambria Math" panose="02040503050406030204" pitchFamily="18" charset="0"/>
                              </a:rPr>
                            </m:ctrlPr>
                          </m:sSubPr>
                          <m:e>
                            <m:r>
                              <a:rPr lang="it-IT" sz="1600" b="1" i="1">
                                <a:latin typeface="Cambria Math" panose="02040503050406030204" pitchFamily="18" charset="0"/>
                                <a:ea typeface="Cambria Math" panose="02040503050406030204" pitchFamily="18" charset="0"/>
                              </a:rPr>
                              <m:t>𝝈</m:t>
                            </m:r>
                          </m:e>
                          <m:sub>
                            <m:r>
                              <a:rPr lang="it-IT" sz="1600" b="1" i="1">
                                <a:latin typeface="Cambria Math" panose="02040503050406030204" pitchFamily="18" charset="0"/>
                              </a:rPr>
                              <m:t>𝒙</m:t>
                            </m:r>
                          </m:sub>
                        </m:sSub>
                        <m:r>
                          <a:rPr lang="it-IT" sz="1600" b="1" i="1">
                            <a:latin typeface="Cambria Math" panose="02040503050406030204" pitchFamily="18" charset="0"/>
                          </a:rPr>
                          <m:t>+</m:t>
                        </m:r>
                        <m:sSub>
                          <m:sSubPr>
                            <m:ctrlPr>
                              <a:rPr lang="it-IT" sz="1600" b="1" i="1">
                                <a:latin typeface="Cambria Math" panose="02040503050406030204" pitchFamily="18" charset="0"/>
                              </a:rPr>
                            </m:ctrlPr>
                          </m:sSubPr>
                          <m:e>
                            <m:r>
                              <a:rPr lang="it-IT" sz="1600" b="1" i="1">
                                <a:latin typeface="Cambria Math" panose="02040503050406030204" pitchFamily="18" charset="0"/>
                                <a:ea typeface="Cambria Math" panose="02040503050406030204" pitchFamily="18" charset="0"/>
                              </a:rPr>
                              <m:t>𝝈</m:t>
                            </m:r>
                          </m:e>
                          <m:sub>
                            <m:r>
                              <a:rPr lang="it-IT" sz="1600" b="1" i="1">
                                <a:latin typeface="Cambria Math" panose="02040503050406030204" pitchFamily="18" charset="0"/>
                                <a:ea typeface="Cambria Math" panose="02040503050406030204" pitchFamily="18" charset="0"/>
                              </a:rPr>
                              <m:t>𝒚</m:t>
                            </m:r>
                          </m:sub>
                        </m:sSub>
                      </m:num>
                      <m:den>
                        <m:r>
                          <a:rPr lang="it-IT" sz="1600" b="1" i="1">
                            <a:latin typeface="Cambria Math" panose="02040503050406030204" pitchFamily="18" charset="0"/>
                          </a:rPr>
                          <m:t>𝟐</m:t>
                        </m:r>
                      </m:den>
                    </m:f>
                  </m:oMath>
                </a14:m>
                <a:r>
                  <a:rPr lang="it-IT" sz="1600" dirty="0" smtClean="0">
                    <a:solidFill>
                      <a:prstClr val="black"/>
                    </a:solidFill>
                    <a:latin typeface="+mn-lt"/>
                  </a:rPr>
                  <a:t>. </a:t>
                </a:r>
              </a:p>
              <a:p>
                <a:pPr lvl="0" algn="just"/>
                <a:r>
                  <a:rPr lang="it-IT" sz="1600" dirty="0" smtClean="0">
                    <a:solidFill>
                      <a:prstClr val="black"/>
                    </a:solidFill>
                    <a:latin typeface="+mn-lt"/>
                  </a:rPr>
                  <a:t>       The center </a:t>
                </a:r>
                <a14:m>
                  <m:oMath xmlns:m="http://schemas.openxmlformats.org/officeDocument/2006/math">
                    <m:r>
                      <a:rPr lang="it-IT" sz="1600" b="0" i="1" smtClean="0">
                        <a:solidFill>
                          <a:prstClr val="black"/>
                        </a:solidFill>
                        <a:latin typeface="Cambria Math" panose="02040503050406030204" pitchFamily="18" charset="0"/>
                      </a:rPr>
                      <m:t>𝐶</m:t>
                    </m:r>
                  </m:oMath>
                </a14:m>
                <a:r>
                  <a:rPr lang="it-IT" sz="1600" dirty="0" smtClean="0">
                    <a:solidFill>
                      <a:prstClr val="black"/>
                    </a:solidFill>
                    <a:latin typeface="+mn-lt"/>
                  </a:rPr>
                  <a:t> </a:t>
                </a:r>
                <a:r>
                  <a:rPr lang="it-IT" sz="1600" dirty="0" err="1" smtClean="0">
                    <a:solidFill>
                      <a:prstClr val="black"/>
                    </a:solidFill>
                    <a:latin typeface="+mn-lt"/>
                  </a:rPr>
                  <a:t>is</a:t>
                </a:r>
                <a:r>
                  <a:rPr lang="it-IT" sz="1600" dirty="0" smtClean="0">
                    <a:solidFill>
                      <a:prstClr val="black"/>
                    </a:solidFill>
                    <a:latin typeface="+mn-lt"/>
                  </a:rPr>
                  <a:t> </a:t>
                </a:r>
                <a:r>
                  <a:rPr lang="it-IT" sz="1600" dirty="0" err="1" smtClean="0">
                    <a:solidFill>
                      <a:prstClr val="black"/>
                    </a:solidFill>
                    <a:latin typeface="+mn-lt"/>
                  </a:rPr>
                  <a:t>at</a:t>
                </a:r>
                <a:r>
                  <a:rPr lang="it-IT" sz="1600" dirty="0" smtClean="0">
                    <a:solidFill>
                      <a:prstClr val="black"/>
                    </a:solidFill>
                    <a:latin typeface="+mn-lt"/>
                  </a:rPr>
                  <a:t> </a:t>
                </a:r>
                <a14:m>
                  <m:oMath xmlns:m="http://schemas.openxmlformats.org/officeDocument/2006/math">
                    <m:r>
                      <a:rPr lang="it-IT" sz="1600" i="1" smtClean="0">
                        <a:solidFill>
                          <a:schemeClr val="bg1">
                            <a:lumMod val="50000"/>
                          </a:schemeClr>
                        </a:solidFill>
                        <a:latin typeface="Cambria Math" panose="02040503050406030204" pitchFamily="18" charset="0"/>
                        <a:ea typeface="Cambria Math" panose="02040503050406030204" pitchFamily="18" charset="0"/>
                      </a:rPr>
                      <m:t>𝜎</m:t>
                    </m:r>
                    <m:r>
                      <a:rPr lang="it-IT" sz="1600" b="0" i="1" smtClean="0">
                        <a:solidFill>
                          <a:prstClr val="black"/>
                        </a:solidFill>
                        <a:latin typeface="Cambria Math" panose="02040503050406030204" pitchFamily="18" charset="0"/>
                        <a:ea typeface="Cambria Math" panose="02040503050406030204" pitchFamily="18" charset="0"/>
                      </a:rPr>
                      <m:t>=−16</m:t>
                    </m:r>
                  </m:oMath>
                </a14:m>
                <a:r>
                  <a:rPr lang="it-IT" sz="1600" dirty="0" smtClean="0">
                    <a:solidFill>
                      <a:prstClr val="black"/>
                    </a:solidFill>
                    <a:latin typeface="+mn-lt"/>
                  </a:rPr>
                  <a:t>.</a:t>
                </a:r>
              </a:p>
              <a:p>
                <a:pPr lvl="0" algn="just"/>
                <a:r>
                  <a:rPr lang="it-IT" sz="1600" dirty="0">
                    <a:solidFill>
                      <a:prstClr val="black"/>
                    </a:solidFill>
                    <a:latin typeface="+mn-lt"/>
                  </a:rPr>
                  <a:t> </a:t>
                </a:r>
                <a:r>
                  <a:rPr lang="it-IT" sz="1600" dirty="0" smtClean="0">
                    <a:solidFill>
                      <a:prstClr val="black"/>
                    </a:solidFill>
                    <a:latin typeface="+mn-lt"/>
                  </a:rPr>
                  <a:t>      </a:t>
                </a:r>
              </a:p>
              <a:p>
                <a:pPr marL="285750" lvl="0" indent="-285750" algn="just">
                  <a:buFont typeface="Arial" panose="020B0604020202020204" pitchFamily="34" charset="0"/>
                  <a:buChar char="•"/>
                </a:pPr>
                <a:r>
                  <a:rPr lang="it-IT" sz="1600" dirty="0" smtClean="0">
                    <a:solidFill>
                      <a:prstClr val="black"/>
                    </a:solidFill>
                    <a:latin typeface="+mn-lt"/>
                  </a:rPr>
                  <a:t>The </a:t>
                </a:r>
                <a:r>
                  <a:rPr lang="it-IT" sz="1600" dirty="0" err="1" smtClean="0">
                    <a:solidFill>
                      <a:prstClr val="black"/>
                    </a:solidFill>
                    <a:latin typeface="+mn-lt"/>
                  </a:rPr>
                  <a:t>point</a:t>
                </a:r>
                <a:r>
                  <a:rPr lang="it-IT" sz="1600" dirty="0" smtClean="0">
                    <a:solidFill>
                      <a:prstClr val="black"/>
                    </a:solidFill>
                    <a:latin typeface="+mn-lt"/>
                  </a:rPr>
                  <a:t> </a:t>
                </a:r>
                <a14:m>
                  <m:oMath xmlns:m="http://schemas.openxmlformats.org/officeDocument/2006/math">
                    <m:r>
                      <a:rPr lang="it-IT" sz="1600" b="0" i="1" smtClean="0">
                        <a:solidFill>
                          <a:prstClr val="black"/>
                        </a:solidFill>
                        <a:latin typeface="Cambria Math" panose="02040503050406030204" pitchFamily="18" charset="0"/>
                      </a:rPr>
                      <m:t>𝐴</m:t>
                    </m:r>
                    <m:d>
                      <m:dPr>
                        <m:ctrlPr>
                          <a:rPr lang="it-IT" sz="1600" b="0" i="1" smtClean="0">
                            <a:solidFill>
                              <a:prstClr val="black"/>
                            </a:solidFill>
                            <a:latin typeface="Cambria Math" panose="02040503050406030204" pitchFamily="18" charset="0"/>
                          </a:rPr>
                        </m:ctrlPr>
                      </m:dPr>
                      <m:e>
                        <m:r>
                          <a:rPr lang="it-IT" sz="1600" b="0" i="1" smtClean="0">
                            <a:solidFill>
                              <a:prstClr val="black"/>
                            </a:solidFill>
                            <a:latin typeface="Cambria Math" panose="02040503050406030204" pitchFamily="18" charset="0"/>
                          </a:rPr>
                          <m:t>−64;−20</m:t>
                        </m:r>
                      </m:e>
                    </m:d>
                  </m:oMath>
                </a14:m>
                <a:r>
                  <a:rPr lang="it-IT" sz="1600" dirty="0" smtClean="0">
                    <a:solidFill>
                      <a:prstClr val="black"/>
                    </a:solidFill>
                    <a:latin typeface="+mn-lt"/>
                  </a:rPr>
                  <a:t> </a:t>
                </a:r>
                <a:r>
                  <a:rPr lang="it-IT" sz="1600" dirty="0" err="1" smtClean="0">
                    <a:solidFill>
                      <a:prstClr val="black"/>
                    </a:solidFill>
                    <a:latin typeface="+mn-lt"/>
                  </a:rPr>
                  <a:t>is</a:t>
                </a:r>
                <a:r>
                  <a:rPr lang="it-IT" sz="1600" dirty="0" smtClean="0">
                    <a:solidFill>
                      <a:prstClr val="black"/>
                    </a:solidFill>
                    <a:latin typeface="+mn-lt"/>
                  </a:rPr>
                  <a:t> </a:t>
                </a:r>
                <a:r>
                  <a:rPr lang="it-IT" sz="1600" dirty="0" err="1" smtClean="0">
                    <a:solidFill>
                      <a:prstClr val="black"/>
                    </a:solidFill>
                    <a:latin typeface="+mn-lt"/>
                  </a:rPr>
                  <a:t>found</a:t>
                </a:r>
                <a:r>
                  <a:rPr lang="it-IT" sz="1600" dirty="0" smtClean="0">
                    <a:solidFill>
                      <a:prstClr val="black"/>
                    </a:solidFill>
                    <a:latin typeface="+mn-lt"/>
                  </a:rPr>
                  <a:t>.</a:t>
                </a:r>
              </a:p>
              <a:p>
                <a:pPr marL="266700" lvl="0" algn="just"/>
                <a:r>
                  <a:rPr lang="it-IT" sz="1600" dirty="0" smtClean="0">
                    <a:solidFill>
                      <a:prstClr val="black"/>
                    </a:solidFill>
                    <a:latin typeface="+mn-lt"/>
                  </a:rPr>
                  <a:t> </a:t>
                </a:r>
                <a:r>
                  <a:rPr lang="it-IT" sz="1600" dirty="0">
                    <a:solidFill>
                      <a:prstClr val="black"/>
                    </a:solidFill>
                    <a:latin typeface="+mn-lt"/>
                  </a:rPr>
                  <a:t>T</a:t>
                </a:r>
                <a:r>
                  <a:rPr lang="it-IT" sz="1600" dirty="0" smtClean="0">
                    <a:solidFill>
                      <a:prstClr val="black"/>
                    </a:solidFill>
                    <a:latin typeface="+mn-lt"/>
                  </a:rPr>
                  <a:t>he </a:t>
                </a:r>
                <a:r>
                  <a:rPr lang="it-IT" sz="1600" dirty="0" err="1" smtClean="0">
                    <a:solidFill>
                      <a:prstClr val="black"/>
                    </a:solidFill>
                    <a:latin typeface="+mn-lt"/>
                  </a:rPr>
                  <a:t>distance</a:t>
                </a:r>
                <a:r>
                  <a:rPr lang="it-IT" sz="1600" dirty="0" smtClean="0">
                    <a:solidFill>
                      <a:prstClr val="black"/>
                    </a:solidFill>
                    <a:latin typeface="+mn-lt"/>
                  </a:rPr>
                  <a:t> </a:t>
                </a:r>
                <a:r>
                  <a:rPr lang="it-IT" sz="1600" dirty="0" err="1" smtClean="0">
                    <a:solidFill>
                      <a:prstClr val="black"/>
                    </a:solidFill>
                    <a:latin typeface="+mn-lt"/>
                  </a:rPr>
                  <a:t>between</a:t>
                </a:r>
                <a:r>
                  <a:rPr lang="it-IT" sz="1600" dirty="0" smtClean="0">
                    <a:solidFill>
                      <a:prstClr val="black"/>
                    </a:solidFill>
                    <a:latin typeface="+mn-lt"/>
                  </a:rPr>
                  <a:t> the center </a:t>
                </a:r>
                <a14:m>
                  <m:oMath xmlns:m="http://schemas.openxmlformats.org/officeDocument/2006/math">
                    <m:r>
                      <a:rPr lang="it-IT" sz="1600" b="0" i="1" smtClean="0">
                        <a:solidFill>
                          <a:prstClr val="black"/>
                        </a:solidFill>
                        <a:latin typeface="Cambria Math" panose="02040503050406030204" pitchFamily="18" charset="0"/>
                      </a:rPr>
                      <m:t>𝐶</m:t>
                    </m:r>
                    <m:r>
                      <a:rPr lang="it-IT" sz="1600" b="0" i="0" smtClean="0">
                        <a:solidFill>
                          <a:prstClr val="black"/>
                        </a:solidFill>
                        <a:latin typeface="Cambria Math" panose="02040503050406030204" pitchFamily="18" charset="0"/>
                      </a:rPr>
                      <m:t>(−16;0)</m:t>
                    </m:r>
                  </m:oMath>
                </a14:m>
                <a:r>
                  <a:rPr lang="it-IT" sz="1600" dirty="0" smtClean="0">
                    <a:solidFill>
                      <a:prstClr val="black"/>
                    </a:solidFill>
                    <a:latin typeface="+mn-lt"/>
                  </a:rPr>
                  <a:t> and the </a:t>
                </a:r>
                <a:r>
                  <a:rPr lang="it-IT" sz="1600" dirty="0" err="1" smtClean="0">
                    <a:solidFill>
                      <a:prstClr val="black"/>
                    </a:solidFill>
                    <a:latin typeface="+mn-lt"/>
                  </a:rPr>
                  <a:t>point</a:t>
                </a:r>
                <a:r>
                  <a:rPr lang="it-IT" sz="1600" dirty="0" smtClean="0">
                    <a:solidFill>
                      <a:prstClr val="black"/>
                    </a:solidFill>
                    <a:latin typeface="+mn-lt"/>
                  </a:rPr>
                  <a:t> </a:t>
                </a:r>
                <a14:m>
                  <m:oMath xmlns:m="http://schemas.openxmlformats.org/officeDocument/2006/math">
                    <m:r>
                      <a:rPr lang="it-IT" sz="1600" b="0" i="1" smtClean="0">
                        <a:solidFill>
                          <a:prstClr val="black"/>
                        </a:solidFill>
                        <a:latin typeface="Cambria Math" panose="02040503050406030204" pitchFamily="18" charset="0"/>
                      </a:rPr>
                      <m:t>𝐴</m:t>
                    </m:r>
                  </m:oMath>
                </a14:m>
                <a:r>
                  <a:rPr lang="it-IT" sz="1600" dirty="0" smtClean="0">
                    <a:solidFill>
                      <a:prstClr val="black"/>
                    </a:solidFill>
                    <a:latin typeface="+mn-lt"/>
                  </a:rPr>
                  <a:t> </a:t>
                </a:r>
                <a:r>
                  <a:rPr lang="it-IT" sz="1600" dirty="0" err="1" smtClean="0">
                    <a:solidFill>
                      <a:prstClr val="black"/>
                    </a:solidFill>
                    <a:latin typeface="+mn-lt"/>
                  </a:rPr>
                  <a:t>is</a:t>
                </a:r>
                <a:r>
                  <a:rPr lang="it-IT" sz="1600" dirty="0" smtClean="0">
                    <a:solidFill>
                      <a:prstClr val="black"/>
                    </a:solidFill>
                    <a:latin typeface="+mn-lt"/>
                  </a:rPr>
                  <a:t> the </a:t>
                </a:r>
                <a:r>
                  <a:rPr lang="it-IT" sz="1600" dirty="0" err="1" smtClean="0">
                    <a:solidFill>
                      <a:prstClr val="black"/>
                    </a:solidFill>
                    <a:latin typeface="+mn-lt"/>
                  </a:rPr>
                  <a:t>radius</a:t>
                </a:r>
                <a:r>
                  <a:rPr lang="it-IT" sz="1600" dirty="0" smtClean="0">
                    <a:solidFill>
                      <a:prstClr val="black"/>
                    </a:solidFill>
                    <a:latin typeface="+mn-lt"/>
                  </a:rPr>
                  <a:t>.</a:t>
                </a:r>
              </a:p>
              <a:p>
                <a:pPr marL="285750" lvl="0" indent="-285750" algn="just">
                  <a:buFont typeface="Arial" panose="020B0604020202020204" pitchFamily="34" charset="0"/>
                  <a:buChar char="•"/>
                </a:pPr>
                <a:endParaRPr lang="it-IT" sz="1600" dirty="0">
                  <a:solidFill>
                    <a:prstClr val="black"/>
                  </a:solidFill>
                  <a:latin typeface="+mn-lt"/>
                </a:endParaRPr>
              </a:p>
              <a:p>
                <a:pPr marL="285750" lvl="0" indent="-285750" algn="just">
                  <a:buFont typeface="Arial" panose="020B0604020202020204" pitchFamily="34" charset="0"/>
                  <a:buChar char="•"/>
                </a:pPr>
                <a:r>
                  <a:rPr lang="it-IT" sz="1600" dirty="0" err="1" smtClean="0">
                    <a:solidFill>
                      <a:prstClr val="black"/>
                    </a:solidFill>
                    <a:latin typeface="+mn-lt"/>
                  </a:rPr>
                  <a:t>Knowing</a:t>
                </a:r>
                <a:r>
                  <a:rPr lang="it-IT" sz="1600" dirty="0" smtClean="0">
                    <a:solidFill>
                      <a:prstClr val="black"/>
                    </a:solidFill>
                    <a:latin typeface="+mn-lt"/>
                  </a:rPr>
                  <a:t> the </a:t>
                </a:r>
                <a:r>
                  <a:rPr lang="it-IT" sz="1600" dirty="0" err="1" smtClean="0">
                    <a:solidFill>
                      <a:prstClr val="black"/>
                    </a:solidFill>
                    <a:latin typeface="+mn-lt"/>
                  </a:rPr>
                  <a:t>radius</a:t>
                </a:r>
                <a:r>
                  <a:rPr lang="it-IT" sz="1600" dirty="0" smtClean="0">
                    <a:solidFill>
                      <a:prstClr val="black"/>
                    </a:solidFill>
                    <a:latin typeface="+mn-lt"/>
                  </a:rPr>
                  <a:t> </a:t>
                </a:r>
                <a14:m>
                  <m:oMath xmlns:m="http://schemas.openxmlformats.org/officeDocument/2006/math">
                    <m:r>
                      <a:rPr lang="it-IT" sz="1600" b="0" i="1" smtClean="0">
                        <a:solidFill>
                          <a:prstClr val="black"/>
                        </a:solidFill>
                        <a:latin typeface="Cambria Math" panose="02040503050406030204" pitchFamily="18" charset="0"/>
                      </a:rPr>
                      <m:t>𝑅</m:t>
                    </m:r>
                    <m:r>
                      <a:rPr lang="it-IT" sz="1600" b="0" i="0" smtClean="0">
                        <a:solidFill>
                          <a:prstClr val="black"/>
                        </a:solidFill>
                        <a:latin typeface="Cambria Math" panose="02040503050406030204" pitchFamily="18" charset="0"/>
                      </a:rPr>
                      <m:t>,</m:t>
                    </m:r>
                  </m:oMath>
                </a14:m>
                <a:r>
                  <a:rPr lang="it-IT" sz="1600" dirty="0" smtClean="0">
                    <a:solidFill>
                      <a:prstClr val="black"/>
                    </a:solidFill>
                    <a:latin typeface="+mn-lt"/>
                  </a:rPr>
                  <a:t> the </a:t>
                </a:r>
                <a:r>
                  <a:rPr lang="it-IT" sz="1600" dirty="0" err="1" smtClean="0">
                    <a:solidFill>
                      <a:prstClr val="black"/>
                    </a:solidFill>
                    <a:latin typeface="+mn-lt"/>
                  </a:rPr>
                  <a:t>circle</a:t>
                </a:r>
                <a:r>
                  <a:rPr lang="it-IT" sz="1600" dirty="0" smtClean="0">
                    <a:solidFill>
                      <a:prstClr val="black"/>
                    </a:solidFill>
                    <a:latin typeface="+mn-lt"/>
                  </a:rPr>
                  <a:t> can be </a:t>
                </a:r>
                <a:r>
                  <a:rPr lang="it-IT" sz="1600" dirty="0" err="1" smtClean="0">
                    <a:solidFill>
                      <a:prstClr val="black"/>
                    </a:solidFill>
                    <a:latin typeface="+mn-lt"/>
                  </a:rPr>
                  <a:t>plotted</a:t>
                </a:r>
                <a:endParaRPr lang="it-IT" sz="1600" dirty="0">
                  <a:solidFill>
                    <a:prstClr val="black"/>
                  </a:solidFill>
                  <a:latin typeface="+mn-lt"/>
                </a:endParaRPr>
              </a:p>
              <a:p>
                <a:pPr marL="285750" lvl="0" indent="-285750" algn="just">
                  <a:buFont typeface="Arial" panose="020B0604020202020204" pitchFamily="34" charset="0"/>
                  <a:buChar char="•"/>
                </a:pPr>
                <a:endParaRPr lang="it-IT" sz="1600" dirty="0" smtClean="0">
                  <a:solidFill>
                    <a:prstClr val="black"/>
                  </a:solidFill>
                  <a:latin typeface="+mn-lt"/>
                </a:endParaRPr>
              </a:p>
            </p:txBody>
          </p:sp>
        </mc:Choice>
        <mc:Fallback xmlns="">
          <p:sp>
            <p:nvSpPr>
              <p:cNvPr id="8" name="CasellaDiTesto 7"/>
              <p:cNvSpPr txBox="1">
                <a:spLocks noRot="1" noChangeAspect="1" noMove="1" noResize="1" noEditPoints="1" noAdjustHandles="1" noChangeArrowheads="1" noChangeShapeType="1" noTextEdit="1"/>
              </p:cNvSpPr>
              <p:nvPr/>
            </p:nvSpPr>
            <p:spPr>
              <a:xfrm>
                <a:off x="5040073" y="856248"/>
                <a:ext cx="4037360" cy="4902432"/>
              </a:xfrm>
              <a:prstGeom prst="rect">
                <a:avLst/>
              </a:prstGeom>
              <a:blipFill rotWithShape="0">
                <a:blip r:embed="rId9"/>
                <a:stretch>
                  <a:fillRect l="-906" t="-373" r="-19486"/>
                </a:stretch>
              </a:blipFill>
            </p:spPr>
            <p:txBody>
              <a:bodyPr/>
              <a:lstStyle/>
              <a:p>
                <a:r>
                  <a:rPr lang="en-GB">
                    <a:noFill/>
                  </a:rPr>
                  <a:t> </a:t>
                </a:r>
              </a:p>
            </p:txBody>
          </p:sp>
        </mc:Fallback>
      </mc:AlternateContent>
      <p:sp>
        <p:nvSpPr>
          <p:cNvPr id="38" name="Ovale 37"/>
          <p:cNvSpPr/>
          <p:nvPr/>
        </p:nvSpPr>
        <p:spPr>
          <a:xfrm flipH="1" flipV="1">
            <a:off x="727483" y="3339741"/>
            <a:ext cx="44450"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9" name="Ovale 38"/>
          <p:cNvSpPr/>
          <p:nvPr/>
        </p:nvSpPr>
        <p:spPr>
          <a:xfrm flipH="1" flipV="1">
            <a:off x="3098554" y="2462507"/>
            <a:ext cx="44450"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29" name="Connettore 1 28"/>
          <p:cNvCxnSpPr>
            <a:stCxn id="34" idx="2"/>
          </p:cNvCxnSpPr>
          <p:nvPr/>
        </p:nvCxnSpPr>
        <p:spPr>
          <a:xfrm>
            <a:off x="767410" y="2494473"/>
            <a:ext cx="1911904" cy="880831"/>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CasellaDiTesto 29"/>
              <p:cNvSpPr txBox="1"/>
              <p:nvPr/>
            </p:nvSpPr>
            <p:spPr>
              <a:xfrm>
                <a:off x="1873993" y="2706582"/>
                <a:ext cx="2183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𝑅</m:t>
                      </m:r>
                    </m:oMath>
                  </m:oMathPara>
                </a14:m>
                <a:endParaRPr lang="it-IT" dirty="0"/>
              </a:p>
            </p:txBody>
          </p:sp>
        </mc:Choice>
        <mc:Fallback xmlns="">
          <p:sp>
            <p:nvSpPr>
              <p:cNvPr id="30" name="CasellaDiTesto 29"/>
              <p:cNvSpPr txBox="1">
                <a:spLocks noRot="1" noChangeAspect="1" noMove="1" noResize="1" noEditPoints="1" noAdjustHandles="1" noChangeArrowheads="1" noChangeShapeType="1" noTextEdit="1"/>
              </p:cNvSpPr>
              <p:nvPr/>
            </p:nvSpPr>
            <p:spPr>
              <a:xfrm>
                <a:off x="1873993" y="2706582"/>
                <a:ext cx="218328" cy="276999"/>
              </a:xfrm>
              <a:prstGeom prst="rect">
                <a:avLst/>
              </a:prstGeom>
              <a:blipFill rotWithShape="0">
                <a:blip r:embed="rId10"/>
                <a:stretch>
                  <a:fillRect l="-22222" r="-19444" b="-8889"/>
                </a:stretch>
              </a:blipFill>
            </p:spPr>
            <p:txBody>
              <a:bodyPr/>
              <a:lstStyle/>
              <a:p>
                <a:r>
                  <a:rPr lang="en-GB">
                    <a:noFill/>
                  </a:rPr>
                  <a:t> </a:t>
                </a:r>
              </a:p>
            </p:txBody>
          </p:sp>
        </mc:Fallback>
      </mc:AlternateContent>
      <p:sp>
        <p:nvSpPr>
          <p:cNvPr id="33" name="Ovale 32"/>
          <p:cNvSpPr/>
          <p:nvPr/>
        </p:nvSpPr>
        <p:spPr>
          <a:xfrm>
            <a:off x="559594" y="1235660"/>
            <a:ext cx="4224338" cy="4225925"/>
          </a:xfrm>
          <a:prstGeom prst="ellipse">
            <a:avLst/>
          </a:prstGeom>
          <a:noFill/>
          <a:ln w="3175"/>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it-IT" dirty="0"/>
          </a:p>
        </p:txBody>
      </p:sp>
      <p:sp>
        <p:nvSpPr>
          <p:cNvPr id="34" name="Ovale 33"/>
          <p:cNvSpPr/>
          <p:nvPr/>
        </p:nvSpPr>
        <p:spPr>
          <a:xfrm flipH="1" flipV="1">
            <a:off x="722960" y="2471454"/>
            <a:ext cx="44450"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p>
        </p:txBody>
      </p:sp>
      <mc:AlternateContent xmlns:mc="http://schemas.openxmlformats.org/markup-compatibility/2006" xmlns:a14="http://schemas.microsoft.com/office/drawing/2010/main">
        <mc:Choice Requires="a14">
          <p:sp>
            <p:nvSpPr>
              <p:cNvPr id="9" name="Rettangolo 8"/>
              <p:cNvSpPr/>
              <p:nvPr/>
            </p:nvSpPr>
            <p:spPr>
              <a:xfrm>
                <a:off x="471932" y="2112659"/>
                <a:ext cx="3969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𝐴</m:t>
                      </m:r>
                    </m:oMath>
                  </m:oMathPara>
                </a14:m>
                <a:endParaRPr lang="it-IT" dirty="0"/>
              </a:p>
            </p:txBody>
          </p:sp>
        </mc:Choice>
        <mc:Fallback xmlns="">
          <p:sp>
            <p:nvSpPr>
              <p:cNvPr id="9" name="Rettangolo 8"/>
              <p:cNvSpPr>
                <a:spLocks noRot="1" noChangeAspect="1" noMove="1" noResize="1" noEditPoints="1" noAdjustHandles="1" noChangeArrowheads="1" noChangeShapeType="1" noTextEdit="1"/>
              </p:cNvSpPr>
              <p:nvPr/>
            </p:nvSpPr>
            <p:spPr>
              <a:xfrm>
                <a:off x="471932" y="2112659"/>
                <a:ext cx="396904" cy="369332"/>
              </a:xfrm>
              <a:prstGeom prst="rect">
                <a:avLst/>
              </a:prstGeom>
              <a:blipFill rotWithShape="0">
                <a:blip r:embed="rId11"/>
                <a:stretch>
                  <a:fillRect/>
                </a:stretch>
              </a:blipFill>
            </p:spPr>
            <p:txBody>
              <a:bodyPr/>
              <a:lstStyle/>
              <a:p>
                <a:r>
                  <a:rPr lang="en-GB">
                    <a:noFill/>
                  </a:rPr>
                  <a:t> </a:t>
                </a:r>
              </a:p>
            </p:txBody>
          </p:sp>
        </mc:Fallback>
      </mc:AlternateContent>
      <p:sp>
        <p:nvSpPr>
          <p:cNvPr id="10" name="Segnaposto piè di pagina 9"/>
          <p:cNvSpPr>
            <a:spLocks noGrp="1"/>
          </p:cNvSpPr>
          <p:nvPr>
            <p:ph type="ftr" sz="quarter" idx="11"/>
          </p:nvPr>
        </p:nvSpPr>
        <p:spPr/>
        <p:txBody>
          <a:bodyPr/>
          <a:lstStyle/>
          <a:p>
            <a:pPr>
              <a:defRPr/>
            </a:pPr>
            <a:r>
              <a:rPr lang="it-IT" smtClean="0"/>
              <a:t>2D - Principal Stresses - Etchi Regoli Gioia</a:t>
            </a:r>
            <a:endParaRPr lang="en-GB"/>
          </a:p>
        </p:txBody>
      </p:sp>
      <p:sp>
        <p:nvSpPr>
          <p:cNvPr id="12" name="Segnaposto numero diapositiva 11"/>
          <p:cNvSpPr>
            <a:spLocks noGrp="1"/>
          </p:cNvSpPr>
          <p:nvPr>
            <p:ph type="sldNum" sz="quarter" idx="12"/>
          </p:nvPr>
        </p:nvSpPr>
        <p:spPr/>
        <p:txBody>
          <a:bodyPr/>
          <a:lstStyle/>
          <a:p>
            <a:pPr>
              <a:defRPr/>
            </a:pPr>
            <a:fld id="{DFE0AAEC-F5D9-44EA-93DC-6DF95E29577B}" type="slidenum">
              <a:rPr lang="en-GB" altLang="it-IT" smtClean="0"/>
              <a:pPr>
                <a:defRPr/>
              </a:pPr>
              <a:t>10</a:t>
            </a:fld>
            <a:endParaRPr lang="en-GB" altLang="it-IT"/>
          </a:p>
        </p:txBody>
      </p:sp>
      <p:sp>
        <p:nvSpPr>
          <p:cNvPr id="41" name="Rettangolo 40"/>
          <p:cNvSpPr/>
          <p:nvPr/>
        </p:nvSpPr>
        <p:spPr>
          <a:xfrm>
            <a:off x="3158952" y="5313543"/>
            <a:ext cx="274638" cy="368300"/>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p:spTree>
    <p:extLst>
      <p:ext uri="{BB962C8B-B14F-4D97-AF65-F5344CB8AC3E}">
        <p14:creationId xmlns:p14="http://schemas.microsoft.com/office/powerpoint/2010/main" val="148856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11" end="1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13" end="13"/>
                                            </p:txEl>
                                          </p:spTgt>
                                        </p:tgtEl>
                                        <p:attrNameLst>
                                          <p:attrName>style.visibility</p:attrName>
                                        </p:attrNameLst>
                                      </p:cBhvr>
                                      <p:to>
                                        <p:strVal val="visible"/>
                                      </p:to>
                                    </p:set>
                                  </p:childTnLst>
                                </p:cTn>
                              </p:par>
                              <p:par>
                                <p:cTn id="61" presetID="10"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4" grpId="0"/>
      <p:bldP spid="4" grpId="0"/>
      <p:bldP spid="5" grpId="0"/>
      <p:bldP spid="39" grpId="0" animBg="1"/>
      <p:bldP spid="30" grpId="0"/>
      <p:bldP spid="33" grpId="0" animBg="1"/>
      <p:bldP spid="34"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2236407" y="336480"/>
            <a:ext cx="4579309" cy="502686"/>
          </a:xfrm>
          <a:ln>
            <a:solidFill>
              <a:schemeClr val="bg1">
                <a:lumMod val="65000"/>
              </a:schemeClr>
            </a:solidFill>
          </a:ln>
        </p:spPr>
        <p:txBody>
          <a:bodyPr/>
          <a:lstStyle/>
          <a:p>
            <a:pPr eaLnBrk="1" hangingPunct="1"/>
            <a:r>
              <a:rPr lang="it-IT" altLang="it-IT" sz="2800" dirty="0" err="1" smtClean="0"/>
              <a:t>Mohr’s</a:t>
            </a:r>
            <a:r>
              <a:rPr lang="it-IT" altLang="it-IT" sz="2800" dirty="0" smtClean="0"/>
              <a:t> </a:t>
            </a:r>
            <a:r>
              <a:rPr lang="it-IT" altLang="it-IT" sz="2800" dirty="0" err="1" smtClean="0"/>
              <a:t>circle</a:t>
            </a:r>
            <a:r>
              <a:rPr lang="it-IT" altLang="it-IT" sz="2800" dirty="0" smtClean="0"/>
              <a:t>: </a:t>
            </a:r>
            <a:r>
              <a:rPr lang="it-IT" altLang="it-IT" sz="2800" dirty="0" err="1" smtClean="0"/>
              <a:t>setting</a:t>
            </a:r>
            <a:r>
              <a:rPr lang="it-IT" altLang="it-IT" sz="2800" dirty="0" smtClean="0"/>
              <a:t> up (2)</a:t>
            </a:r>
          </a:p>
        </p:txBody>
      </p:sp>
      <mc:AlternateContent xmlns:mc="http://schemas.openxmlformats.org/markup-compatibility/2006">
        <mc:Choice xmlns:a14="http://schemas.microsoft.com/office/drawing/2010/main" Requires="a14">
          <p:sp>
            <p:nvSpPr>
              <p:cNvPr id="2" name="CasellaDiTesto 1"/>
              <p:cNvSpPr txBox="1"/>
              <p:nvPr/>
            </p:nvSpPr>
            <p:spPr>
              <a:xfrm>
                <a:off x="5234374" y="963389"/>
                <a:ext cx="3367124" cy="5016758"/>
              </a:xfrm>
              <a:prstGeom prst="rect">
                <a:avLst/>
              </a:prstGeom>
              <a:noFill/>
            </p:spPr>
            <p:txBody>
              <a:bodyPr wrap="square" rtlCol="0">
                <a:spAutoFit/>
              </a:bodyPr>
              <a:lstStyle/>
              <a:p>
                <a:pPr algn="just"/>
                <a:r>
                  <a:rPr lang="it-IT" sz="1600" dirty="0" smtClean="0">
                    <a:latin typeface="+mn-lt"/>
                  </a:rPr>
                  <a:t>Let’s </a:t>
                </a:r>
                <a:r>
                  <a:rPr lang="it-IT" sz="1600" dirty="0" err="1" smtClean="0">
                    <a:latin typeface="+mn-lt"/>
                  </a:rPr>
                  <a:t>now</a:t>
                </a:r>
                <a:r>
                  <a:rPr lang="it-IT" sz="1600" dirty="0" smtClean="0">
                    <a:latin typeface="+mn-lt"/>
                  </a:rPr>
                  <a:t> focus on the </a:t>
                </a:r>
                <a:r>
                  <a:rPr lang="it-IT" sz="1600" dirty="0" err="1" smtClean="0">
                    <a:latin typeface="+mn-lt"/>
                  </a:rPr>
                  <a:t>four</a:t>
                </a:r>
                <a:r>
                  <a:rPr lang="it-IT" sz="1600" dirty="0" smtClean="0">
                    <a:latin typeface="+mn-lt"/>
                  </a:rPr>
                  <a:t> </a:t>
                </a:r>
                <a:r>
                  <a:rPr lang="it-IT" sz="1600" dirty="0" err="1" smtClean="0">
                    <a:latin typeface="+mn-lt"/>
                  </a:rPr>
                  <a:t>initial</a:t>
                </a:r>
                <a:r>
                  <a:rPr lang="it-IT" sz="1600" dirty="0" smtClean="0">
                    <a:latin typeface="+mn-lt"/>
                  </a:rPr>
                  <a:t> </a:t>
                </a:r>
                <a:r>
                  <a:rPr lang="it-IT" sz="1600" dirty="0" err="1" smtClean="0">
                    <a:latin typeface="+mn-lt"/>
                  </a:rPr>
                  <a:t>questions</a:t>
                </a:r>
                <a:r>
                  <a:rPr lang="it-IT" sz="1600" dirty="0" smtClean="0">
                    <a:latin typeface="+mn-lt"/>
                  </a:rPr>
                  <a:t> of the </a:t>
                </a:r>
                <a:r>
                  <a:rPr lang="it-IT" sz="1600" dirty="0" err="1" smtClean="0">
                    <a:latin typeface="+mn-lt"/>
                  </a:rPr>
                  <a:t>problem</a:t>
                </a:r>
                <a:r>
                  <a:rPr lang="it-IT" sz="1600" dirty="0" smtClean="0">
                    <a:latin typeface="+mn-lt"/>
                  </a:rPr>
                  <a:t>.</a:t>
                </a:r>
              </a:p>
              <a:p>
                <a:pPr algn="just"/>
                <a:endParaRPr lang="it-IT" sz="1600" dirty="0">
                  <a:latin typeface="+mn-lt"/>
                </a:endParaRPr>
              </a:p>
              <a:p>
                <a:pPr algn="just"/>
                <a:r>
                  <a:rPr lang="it-IT" sz="1600" dirty="0" smtClean="0">
                    <a:latin typeface="+mn-lt"/>
                  </a:rPr>
                  <a:t>In </a:t>
                </a:r>
                <a:r>
                  <a:rPr lang="it-IT" sz="1600" dirty="0" err="1" smtClean="0">
                    <a:latin typeface="+mn-lt"/>
                  </a:rPr>
                  <a:t>Mohr’s</a:t>
                </a:r>
                <a:r>
                  <a:rPr lang="it-IT" sz="1600" dirty="0" smtClean="0">
                    <a:latin typeface="+mn-lt"/>
                  </a:rPr>
                  <a:t> </a:t>
                </a:r>
                <a:r>
                  <a:rPr lang="it-IT" sz="1600" dirty="0" err="1" smtClean="0">
                    <a:latin typeface="+mn-lt"/>
                  </a:rPr>
                  <a:t>circle</a:t>
                </a:r>
                <a:r>
                  <a:rPr lang="it-IT" sz="1600" dirty="0" smtClean="0">
                    <a:latin typeface="+mn-lt"/>
                  </a:rPr>
                  <a:t>:</a:t>
                </a:r>
              </a:p>
              <a:p>
                <a:pPr algn="just"/>
                <a:endParaRPr lang="it-IT" sz="1600" dirty="0">
                  <a:latin typeface="+mn-lt"/>
                </a:endParaRPr>
              </a:p>
              <a:p>
                <a:pPr marL="285750" indent="-285750" algn="just">
                  <a:buFont typeface="Arial" panose="020B0604020202020204" pitchFamily="34" charset="0"/>
                  <a:buChar char="•"/>
                </a:pPr>
                <a:r>
                  <a:rPr lang="it-IT" sz="1600" dirty="0" smtClean="0">
                    <a:latin typeface="+mn-lt"/>
                  </a:rPr>
                  <a:t>The </a:t>
                </a:r>
                <a:r>
                  <a:rPr lang="it-IT" sz="1600" dirty="0" err="1" smtClean="0">
                    <a:latin typeface="+mn-lt"/>
                  </a:rPr>
                  <a:t>values</a:t>
                </a:r>
                <a:r>
                  <a:rPr lang="it-IT" sz="1600" dirty="0" smtClean="0">
                    <a:latin typeface="+mn-lt"/>
                  </a:rPr>
                  <a:t> of the </a:t>
                </a:r>
                <a:r>
                  <a:rPr lang="it-IT" sz="1600" dirty="0" err="1" smtClean="0">
                    <a:latin typeface="+mn-lt"/>
                  </a:rPr>
                  <a:t>principal</a:t>
                </a:r>
                <a:r>
                  <a:rPr lang="it-IT" sz="1600" dirty="0" smtClean="0">
                    <a:latin typeface="+mn-lt"/>
                  </a:rPr>
                  <a:t> </a:t>
                </a:r>
                <a:r>
                  <a:rPr lang="it-IT" sz="1600" dirty="0" err="1" smtClean="0">
                    <a:latin typeface="+mn-lt"/>
                  </a:rPr>
                  <a:t>stresses</a:t>
                </a:r>
                <a:r>
                  <a:rPr lang="it-IT" sz="1600" dirty="0" smtClean="0">
                    <a:latin typeface="+mn-lt"/>
                  </a:rPr>
                  <a:t>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smtClean="0">
                            <a:solidFill>
                              <a:srgbClr val="C00000"/>
                            </a:solidFill>
                            <a:latin typeface="Cambria Math" panose="02040503050406030204" pitchFamily="18" charset="0"/>
                            <a:ea typeface="Cambria Math" panose="02040503050406030204" pitchFamily="18" charset="0"/>
                          </a:rPr>
                          <m:t>𝝈</m:t>
                        </m:r>
                      </m:e>
                      <m:sub>
                        <m:r>
                          <a:rPr lang="it-IT" sz="1600" b="1" i="1">
                            <a:solidFill>
                              <a:srgbClr val="C00000"/>
                            </a:solidFill>
                            <a:latin typeface="Cambria Math" panose="02040503050406030204" pitchFamily="18" charset="0"/>
                          </a:rPr>
                          <m:t>𝟏</m:t>
                        </m:r>
                      </m:sub>
                    </m:sSub>
                    <m:r>
                      <a:rPr lang="it-IT" sz="1600" i="1">
                        <a:latin typeface="Cambria Math" panose="02040503050406030204" pitchFamily="18" charset="0"/>
                      </a:rPr>
                      <m:t> </m:t>
                    </m:r>
                  </m:oMath>
                </a14:m>
                <a:r>
                  <a:rPr lang="it-IT" sz="1600" dirty="0">
                    <a:latin typeface="+mn-lt"/>
                  </a:rPr>
                  <a:t>and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𝝈</m:t>
                        </m:r>
                      </m:e>
                      <m:sub>
                        <m:r>
                          <a:rPr lang="it-IT" sz="1600" b="1" i="1">
                            <a:solidFill>
                              <a:srgbClr val="C00000"/>
                            </a:solidFill>
                            <a:latin typeface="Cambria Math" panose="02040503050406030204" pitchFamily="18" charset="0"/>
                            <a:ea typeface="Cambria Math" panose="02040503050406030204" pitchFamily="18" charset="0"/>
                          </a:rPr>
                          <m:t>𝟐</m:t>
                        </m:r>
                      </m:sub>
                    </m:sSub>
                  </m:oMath>
                </a14:m>
                <a:r>
                  <a:rPr lang="it-IT" sz="1600" dirty="0" smtClean="0">
                    <a:latin typeface="+mn-lt"/>
                  </a:rPr>
                  <a:t> are </a:t>
                </a:r>
                <a:r>
                  <a:rPr lang="it-IT" sz="1600" dirty="0" err="1" smtClean="0">
                    <a:latin typeface="+mn-lt"/>
                  </a:rPr>
                  <a:t>determined</a:t>
                </a:r>
                <a:r>
                  <a:rPr lang="it-IT" sz="1600" dirty="0" smtClean="0">
                    <a:latin typeface="+mn-lt"/>
                  </a:rPr>
                  <a:t> by the </a:t>
                </a:r>
                <a:r>
                  <a:rPr lang="it-IT" sz="1600" dirty="0" err="1" smtClean="0">
                    <a:latin typeface="+mn-lt"/>
                  </a:rPr>
                  <a:t>interceptions</a:t>
                </a:r>
                <a:r>
                  <a:rPr lang="it-IT" sz="1600" dirty="0" smtClean="0">
                    <a:latin typeface="+mn-lt"/>
                  </a:rPr>
                  <a:t> of the </a:t>
                </a:r>
                <a:r>
                  <a:rPr lang="it-IT" sz="1600" dirty="0" err="1" smtClean="0">
                    <a:latin typeface="+mn-lt"/>
                  </a:rPr>
                  <a:t>circle</a:t>
                </a:r>
                <a:r>
                  <a:rPr lang="it-IT" sz="1600" dirty="0" smtClean="0">
                    <a:latin typeface="+mn-lt"/>
                  </a:rPr>
                  <a:t> with the </a:t>
                </a:r>
                <a14:m>
                  <m:oMath xmlns:m="http://schemas.openxmlformats.org/officeDocument/2006/math">
                    <m:r>
                      <a:rPr lang="it-IT" sz="1600" i="1" smtClean="0">
                        <a:solidFill>
                          <a:schemeClr val="bg1">
                            <a:lumMod val="50000"/>
                          </a:schemeClr>
                        </a:solidFill>
                        <a:latin typeface="Cambria Math" panose="02040503050406030204" pitchFamily="18" charset="0"/>
                        <a:ea typeface="Cambria Math" panose="02040503050406030204" pitchFamily="18" charset="0"/>
                      </a:rPr>
                      <m:t>𝜎</m:t>
                    </m:r>
                  </m:oMath>
                </a14:m>
                <a:r>
                  <a:rPr lang="it-IT" sz="1600" i="1" dirty="0">
                    <a:solidFill>
                      <a:schemeClr val="bg1">
                        <a:lumMod val="50000"/>
                      </a:schemeClr>
                    </a:solidFill>
                    <a:latin typeface="+mn-lt"/>
                  </a:rPr>
                  <a:t>-</a:t>
                </a:r>
                <a:r>
                  <a:rPr lang="it-IT" sz="1600" i="1" dirty="0" err="1" smtClean="0">
                    <a:solidFill>
                      <a:schemeClr val="bg1">
                        <a:lumMod val="50000"/>
                      </a:schemeClr>
                    </a:solidFill>
                    <a:latin typeface="+mn-lt"/>
                  </a:rPr>
                  <a:t>axis</a:t>
                </a:r>
                <a:r>
                  <a:rPr lang="it-IT" sz="1600" i="1" dirty="0" smtClean="0">
                    <a:solidFill>
                      <a:schemeClr val="bg1">
                        <a:lumMod val="50000"/>
                      </a:schemeClr>
                    </a:solidFill>
                    <a:latin typeface="+mn-lt"/>
                  </a:rPr>
                  <a:t> </a:t>
                </a:r>
                <a:r>
                  <a:rPr lang="it-IT" sz="1600" dirty="0" smtClean="0">
                    <a:latin typeface="+mn-lt"/>
                  </a:rPr>
                  <a:t>;</a:t>
                </a:r>
              </a:p>
              <a:p>
                <a:pPr marL="285750" indent="-285750" algn="just">
                  <a:buFont typeface="Arial" panose="020B0604020202020204" pitchFamily="34" charset="0"/>
                  <a:buChar char="•"/>
                </a:pPr>
                <a:endParaRPr lang="it-IT" sz="1600" i="1" dirty="0">
                  <a:solidFill>
                    <a:prstClr val="black"/>
                  </a:solidFill>
                  <a:latin typeface="+mn-lt"/>
                </a:endParaRPr>
              </a:p>
              <a:p>
                <a:pPr marL="285750" indent="-285750" algn="just">
                  <a:buFont typeface="Arial" panose="020B0604020202020204" pitchFamily="34" charset="0"/>
                  <a:buChar char="•"/>
                </a:pPr>
                <a:r>
                  <a:rPr lang="it-IT" sz="1600" dirty="0" smtClean="0">
                    <a:solidFill>
                      <a:prstClr val="black"/>
                    </a:solidFill>
                    <a:latin typeface="+mn-lt"/>
                  </a:rPr>
                  <a:t>the </a:t>
                </a:r>
                <a:r>
                  <a:rPr lang="it-IT" sz="1600" dirty="0" err="1" smtClean="0">
                    <a:solidFill>
                      <a:prstClr val="black"/>
                    </a:solidFill>
                    <a:latin typeface="+mn-lt"/>
                  </a:rPr>
                  <a:t>values</a:t>
                </a:r>
                <a:r>
                  <a:rPr lang="it-IT" sz="1600" dirty="0" smtClean="0">
                    <a:solidFill>
                      <a:prstClr val="black"/>
                    </a:solidFill>
                    <a:latin typeface="+mn-lt"/>
                  </a:rPr>
                  <a:t> of </a:t>
                </a:r>
                <a:r>
                  <a:rPr lang="it-IT" sz="1600" dirty="0" err="1" smtClean="0">
                    <a:solidFill>
                      <a:prstClr val="black"/>
                    </a:solidFill>
                    <a:latin typeface="+mn-lt"/>
                  </a:rPr>
                  <a:t>shear</a:t>
                </a:r>
                <a:r>
                  <a:rPr lang="it-IT" sz="1600" dirty="0" smtClean="0">
                    <a:solidFill>
                      <a:prstClr val="black"/>
                    </a:solidFill>
                    <a:latin typeface="+mn-lt"/>
                  </a:rPr>
                  <a:t> </a:t>
                </a:r>
                <a:r>
                  <a:rPr lang="it-IT" sz="1600" dirty="0">
                    <a:solidFill>
                      <a:prstClr val="black"/>
                    </a:solidFill>
                    <a:latin typeface="+mn-lt"/>
                  </a:rPr>
                  <a:t>stresses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𝝉</m:t>
                        </m:r>
                      </m:e>
                      <m:sub>
                        <m:r>
                          <a:rPr lang="it-IT" sz="1600" b="1" i="1">
                            <a:solidFill>
                              <a:srgbClr val="C00000"/>
                            </a:solidFill>
                            <a:latin typeface="Cambria Math" panose="02040503050406030204" pitchFamily="18" charset="0"/>
                          </a:rPr>
                          <m:t>𝒎𝒂𝒙</m:t>
                        </m:r>
                        <m:r>
                          <a:rPr lang="it-IT" sz="1600" b="1" i="1">
                            <a:solidFill>
                              <a:srgbClr val="C00000"/>
                            </a:solidFill>
                            <a:latin typeface="Cambria Math" panose="02040503050406030204" pitchFamily="18" charset="0"/>
                          </a:rPr>
                          <m:t>𝟏</m:t>
                        </m:r>
                      </m:sub>
                    </m:sSub>
                  </m:oMath>
                </a14:m>
                <a:r>
                  <a:rPr lang="it-IT" sz="1600" dirty="0">
                    <a:solidFill>
                      <a:prstClr val="black"/>
                    </a:solidFill>
                    <a:latin typeface="+mn-lt"/>
                  </a:rPr>
                  <a:t> and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𝝉</m:t>
                        </m:r>
                      </m:e>
                      <m:sub>
                        <m:r>
                          <a:rPr lang="it-IT" sz="1600" b="1" i="1">
                            <a:solidFill>
                              <a:srgbClr val="C00000"/>
                            </a:solidFill>
                            <a:latin typeface="Cambria Math" panose="02040503050406030204" pitchFamily="18" charset="0"/>
                          </a:rPr>
                          <m:t>𝒎𝒂𝒙</m:t>
                        </m:r>
                        <m:r>
                          <a:rPr lang="it-IT" sz="1600" b="1" i="1">
                            <a:solidFill>
                              <a:srgbClr val="C00000"/>
                            </a:solidFill>
                            <a:latin typeface="Cambria Math" panose="02040503050406030204" pitchFamily="18" charset="0"/>
                          </a:rPr>
                          <m:t>𝟐</m:t>
                        </m:r>
                      </m:sub>
                    </m:sSub>
                  </m:oMath>
                </a14:m>
                <a:r>
                  <a:rPr lang="it-IT" sz="1600" dirty="0" smtClean="0">
                    <a:latin typeface="+mn-lt"/>
                  </a:rPr>
                  <a:t> are </a:t>
                </a:r>
                <a:r>
                  <a:rPr lang="it-IT" sz="1600" dirty="0" err="1" smtClean="0">
                    <a:latin typeface="+mn-lt"/>
                  </a:rPr>
                  <a:t>determined</a:t>
                </a:r>
                <a:r>
                  <a:rPr lang="it-IT" sz="1600" dirty="0" smtClean="0">
                    <a:latin typeface="+mn-lt"/>
                  </a:rPr>
                  <a:t> by the </a:t>
                </a:r>
                <a:r>
                  <a:rPr lang="it-IT" sz="1600" dirty="0" err="1">
                    <a:latin typeface="+mn-lt"/>
                  </a:rPr>
                  <a:t>intersection</a:t>
                </a:r>
                <a:r>
                  <a:rPr lang="it-IT" sz="1600" dirty="0">
                    <a:latin typeface="+mn-lt"/>
                  </a:rPr>
                  <a:t> </a:t>
                </a:r>
                <a:r>
                  <a:rPr lang="it-IT" sz="1600" dirty="0" smtClean="0">
                    <a:latin typeface="+mn-lt"/>
                  </a:rPr>
                  <a:t>of the </a:t>
                </a:r>
                <a:r>
                  <a:rPr lang="it-IT" sz="1600" dirty="0" err="1" smtClean="0">
                    <a:latin typeface="+mn-lt"/>
                  </a:rPr>
                  <a:t>circle</a:t>
                </a:r>
                <a:r>
                  <a:rPr lang="it-IT" sz="1600" dirty="0" smtClean="0">
                    <a:latin typeface="+mn-lt"/>
                  </a:rPr>
                  <a:t> with the </a:t>
                </a:r>
                <a:r>
                  <a:rPr lang="it-IT" sz="1600" dirty="0" err="1" smtClean="0">
                    <a:latin typeface="+mn-lt"/>
                  </a:rPr>
                  <a:t>diameter</a:t>
                </a:r>
                <a:r>
                  <a:rPr lang="it-IT" sz="1600" dirty="0" smtClean="0">
                    <a:latin typeface="+mn-lt"/>
                  </a:rPr>
                  <a:t> </a:t>
                </a:r>
                <a:r>
                  <a:rPr lang="it-IT" sz="1600" dirty="0" err="1" smtClean="0">
                    <a:latin typeface="+mn-lt"/>
                  </a:rPr>
                  <a:t>parallel</a:t>
                </a:r>
                <a:r>
                  <a:rPr lang="it-IT" sz="1600" dirty="0" smtClean="0">
                    <a:latin typeface="+mn-lt"/>
                  </a:rPr>
                  <a:t> to the </a:t>
                </a:r>
                <a14:m>
                  <m:oMath xmlns:m="http://schemas.openxmlformats.org/officeDocument/2006/math">
                    <m:r>
                      <a:rPr lang="el-GR" sz="1600" i="1" smtClean="0">
                        <a:solidFill>
                          <a:schemeClr val="bg1">
                            <a:lumMod val="50000"/>
                          </a:schemeClr>
                        </a:solidFill>
                        <a:latin typeface="Cambria Math" panose="02040503050406030204" pitchFamily="18" charset="0"/>
                        <a:ea typeface="Cambria Math" panose="02040503050406030204" pitchFamily="18" charset="0"/>
                      </a:rPr>
                      <m:t>𝜏</m:t>
                    </m:r>
                  </m:oMath>
                </a14:m>
                <a:r>
                  <a:rPr lang="it-IT" sz="1600" i="1" dirty="0">
                    <a:solidFill>
                      <a:schemeClr val="bg1">
                        <a:lumMod val="50000"/>
                      </a:schemeClr>
                    </a:solidFill>
                    <a:latin typeface="+mn-lt"/>
                  </a:rPr>
                  <a:t>-</a:t>
                </a:r>
                <a:r>
                  <a:rPr lang="it-IT" sz="1600" i="1" dirty="0" err="1" smtClean="0">
                    <a:solidFill>
                      <a:schemeClr val="bg1">
                        <a:lumMod val="50000"/>
                      </a:schemeClr>
                    </a:solidFill>
                    <a:latin typeface="+mn-lt"/>
                  </a:rPr>
                  <a:t>axis</a:t>
                </a:r>
                <a:r>
                  <a:rPr lang="it-IT" sz="1600" i="1" dirty="0">
                    <a:solidFill>
                      <a:prstClr val="black"/>
                    </a:solidFill>
                    <a:latin typeface="+mn-lt"/>
                  </a:rPr>
                  <a:t>;</a:t>
                </a:r>
                <a:endParaRPr lang="it-IT" sz="1600" i="1" dirty="0" smtClean="0">
                  <a:latin typeface="+mn-lt"/>
                </a:endParaRPr>
              </a:p>
              <a:p>
                <a:pPr marL="285750" indent="-285750" algn="just">
                  <a:buFont typeface="Arial" panose="020B0604020202020204" pitchFamily="34" charset="0"/>
                  <a:buChar char="•"/>
                </a:pPr>
                <a:endParaRPr lang="it-IT" sz="1600" dirty="0" smtClean="0">
                  <a:latin typeface="+mn-lt"/>
                </a:endParaRPr>
              </a:p>
              <a:p>
                <a:pPr marL="285750" indent="-285750" algn="just">
                  <a:buFont typeface="Arial" panose="020B0604020202020204" pitchFamily="34" charset="0"/>
                  <a:buChar char="•"/>
                </a:pPr>
                <a:r>
                  <a:rPr lang="it-IT" sz="1600" dirty="0" smtClean="0">
                    <a:latin typeface="+mn-lt"/>
                  </a:rPr>
                  <a:t>The </a:t>
                </a:r>
                <a:r>
                  <a:rPr lang="it-IT" sz="1600" dirty="0" err="1" smtClean="0">
                    <a:latin typeface="+mn-lt"/>
                  </a:rPr>
                  <a:t>value</a:t>
                </a:r>
                <a:r>
                  <a:rPr lang="it-IT" sz="1600" dirty="0" smtClean="0">
                    <a:latin typeface="+mn-lt"/>
                  </a:rPr>
                  <a:t> of the </a:t>
                </a:r>
                <a:r>
                  <a:rPr lang="it-IT" sz="1600" dirty="0" err="1" smtClean="0">
                    <a:latin typeface="+mn-lt"/>
                  </a:rPr>
                  <a:t>principal</a:t>
                </a:r>
                <a:r>
                  <a:rPr lang="it-IT" sz="1600" dirty="0" smtClean="0">
                    <a:latin typeface="+mn-lt"/>
                  </a:rPr>
                  <a:t> </a:t>
                </a:r>
                <a:r>
                  <a:rPr lang="it-IT" sz="1600" dirty="0" err="1" smtClean="0">
                    <a:latin typeface="+mn-lt"/>
                  </a:rPr>
                  <a:t>direction</a:t>
                </a:r>
                <a:r>
                  <a:rPr lang="it-IT" sz="1600" dirty="0" smtClean="0">
                    <a:latin typeface="+mn-lt"/>
                  </a:rPr>
                  <a:t>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𝝋</m:t>
                        </m:r>
                      </m:e>
                      <m:sub>
                        <m:r>
                          <a:rPr lang="it-IT" sz="1600" b="1" i="1">
                            <a:solidFill>
                              <a:srgbClr val="C00000"/>
                            </a:solidFill>
                            <a:latin typeface="Cambria Math" panose="02040503050406030204" pitchFamily="18" charset="0"/>
                          </a:rPr>
                          <m:t>𝟏</m:t>
                        </m:r>
                      </m:sub>
                    </m:sSub>
                  </m:oMath>
                </a14:m>
                <a:r>
                  <a:rPr lang="it-IT" sz="1600" dirty="0" smtClean="0">
                    <a:latin typeface="+mn-lt"/>
                  </a:rPr>
                  <a:t> </a:t>
                </a:r>
                <a:r>
                  <a:rPr lang="it-IT" sz="1600" dirty="0" err="1" smtClean="0">
                    <a:latin typeface="+mn-lt"/>
                  </a:rPr>
                  <a:t>is</a:t>
                </a:r>
                <a:r>
                  <a:rPr lang="it-IT" sz="1600" dirty="0" smtClean="0">
                    <a:latin typeface="+mn-lt"/>
                  </a:rPr>
                  <a:t> </a:t>
                </a:r>
                <a:r>
                  <a:rPr lang="it-IT" sz="1600" dirty="0" err="1" smtClean="0">
                    <a:latin typeface="+mn-lt"/>
                  </a:rPr>
                  <a:t>given</a:t>
                </a:r>
                <a:r>
                  <a:rPr lang="it-IT" sz="1600" dirty="0" smtClean="0">
                    <a:latin typeface="+mn-lt"/>
                  </a:rPr>
                  <a:t> by the angle </a:t>
                </a:r>
                <a:r>
                  <a:rPr lang="it-IT" sz="1600" dirty="0" err="1" smtClean="0">
                    <a:latin typeface="+mn-lt"/>
                  </a:rPr>
                  <a:t>between</a:t>
                </a:r>
                <a:r>
                  <a:rPr lang="it-IT" sz="1600" dirty="0" smtClean="0">
                    <a:latin typeface="+mn-lt"/>
                  </a:rPr>
                  <a:t> the </a:t>
                </a:r>
                <a14:m>
                  <m:oMath xmlns:m="http://schemas.openxmlformats.org/officeDocument/2006/math">
                    <m:r>
                      <a:rPr lang="it-IT" sz="1600" i="1" smtClean="0">
                        <a:solidFill>
                          <a:schemeClr val="bg1">
                            <a:lumMod val="50000"/>
                          </a:schemeClr>
                        </a:solidFill>
                        <a:latin typeface="Cambria Math" panose="02040503050406030204" pitchFamily="18" charset="0"/>
                        <a:ea typeface="Cambria Math" panose="02040503050406030204" pitchFamily="18" charset="0"/>
                      </a:rPr>
                      <m:t>𝜎</m:t>
                    </m:r>
                  </m:oMath>
                </a14:m>
                <a:r>
                  <a:rPr lang="it-IT" sz="1600" i="1" dirty="0">
                    <a:solidFill>
                      <a:schemeClr val="bg1">
                        <a:lumMod val="50000"/>
                      </a:schemeClr>
                    </a:solidFill>
                    <a:latin typeface="+mn-lt"/>
                  </a:rPr>
                  <a:t>-</a:t>
                </a:r>
                <a:r>
                  <a:rPr lang="it-IT" sz="1600" i="1" dirty="0" err="1" smtClean="0">
                    <a:solidFill>
                      <a:schemeClr val="bg1">
                        <a:lumMod val="50000"/>
                      </a:schemeClr>
                    </a:solidFill>
                    <a:latin typeface="+mn-lt"/>
                  </a:rPr>
                  <a:t>axis</a:t>
                </a:r>
                <a:r>
                  <a:rPr lang="it-IT" sz="1600" i="1" dirty="0" smtClean="0">
                    <a:solidFill>
                      <a:schemeClr val="bg1">
                        <a:lumMod val="50000"/>
                      </a:schemeClr>
                    </a:solidFill>
                    <a:latin typeface="+mn-lt"/>
                  </a:rPr>
                  <a:t> </a:t>
                </a:r>
                <a:endParaRPr lang="it-IT" sz="1600" i="1" dirty="0" smtClean="0">
                  <a:solidFill>
                    <a:prstClr val="black"/>
                  </a:solidFill>
                  <a:latin typeface="+mn-lt"/>
                </a:endParaRPr>
              </a:p>
              <a:p>
                <a:pPr algn="just"/>
                <a:r>
                  <a:rPr lang="it-IT" sz="1600" i="1" dirty="0">
                    <a:solidFill>
                      <a:prstClr val="black"/>
                    </a:solidFill>
                    <a:latin typeface="+mn-lt"/>
                  </a:rPr>
                  <a:t> </a:t>
                </a:r>
                <a:r>
                  <a:rPr lang="it-IT" sz="1600" i="1" dirty="0" smtClean="0">
                    <a:solidFill>
                      <a:prstClr val="black"/>
                    </a:solidFill>
                    <a:latin typeface="+mn-lt"/>
                  </a:rPr>
                  <a:t>     </a:t>
                </a:r>
                <a:r>
                  <a:rPr lang="it-IT" sz="1600" dirty="0" smtClean="0">
                    <a:solidFill>
                      <a:prstClr val="black"/>
                    </a:solidFill>
                    <a:latin typeface="+mn-lt"/>
                  </a:rPr>
                  <a:t>and the </a:t>
                </a:r>
                <a:r>
                  <a:rPr lang="it-IT" sz="1600" dirty="0" err="1" smtClean="0">
                    <a:solidFill>
                      <a:prstClr val="black"/>
                    </a:solidFill>
                    <a:latin typeface="+mn-lt"/>
                  </a:rPr>
                  <a:t>radius</a:t>
                </a:r>
                <a:r>
                  <a:rPr lang="it-IT" sz="1600" i="1" dirty="0" smtClean="0">
                    <a:solidFill>
                      <a:prstClr val="black"/>
                    </a:solidFill>
                    <a:latin typeface="+mn-lt"/>
                  </a:rPr>
                  <a:t> </a:t>
                </a:r>
                <a14:m>
                  <m:oMath xmlns:m="http://schemas.openxmlformats.org/officeDocument/2006/math">
                    <m:r>
                      <a:rPr lang="it-IT" sz="1600" b="1" i="1" smtClean="0">
                        <a:solidFill>
                          <a:schemeClr val="tx1"/>
                        </a:solidFill>
                        <a:latin typeface="Cambria Math" panose="02040503050406030204" pitchFamily="18" charset="0"/>
                      </a:rPr>
                      <m:t>𝑹</m:t>
                    </m:r>
                  </m:oMath>
                </a14:m>
                <a:r>
                  <a:rPr lang="it-IT" sz="1600" dirty="0" smtClean="0">
                    <a:latin typeface="+mn-lt"/>
                  </a:rPr>
                  <a:t> of the </a:t>
                </a:r>
                <a:r>
                  <a:rPr lang="it-IT" sz="1600" dirty="0" err="1" smtClean="0">
                    <a:latin typeface="+mn-lt"/>
                  </a:rPr>
                  <a:t>circle</a:t>
                </a:r>
                <a:endParaRPr lang="it-IT" sz="1600" dirty="0" smtClean="0">
                  <a:latin typeface="+mn-lt"/>
                </a:endParaRPr>
              </a:p>
              <a:p>
                <a:pPr algn="just"/>
                <a:r>
                  <a:rPr lang="it-IT" sz="1600" b="0" dirty="0" smtClean="0">
                    <a:latin typeface="+mn-lt"/>
                    <a:ea typeface="Cambria Math" panose="02040503050406030204" pitchFamily="18" charset="0"/>
                  </a:rPr>
                  <a:t>.</a:t>
                </a:r>
                <a:r>
                  <a:rPr lang="it-IT" sz="1600" dirty="0" smtClean="0">
                    <a:latin typeface="+mn-lt"/>
                  </a:rPr>
                  <a:t>     </a:t>
                </a:r>
                <a:r>
                  <a:rPr lang="it-IT" sz="1600" dirty="0" err="1" smtClean="0">
                    <a:latin typeface="+mn-lt"/>
                  </a:rPr>
                  <a:t>that</a:t>
                </a:r>
                <a:r>
                  <a:rPr lang="it-IT" sz="1600" dirty="0" smtClean="0">
                    <a:latin typeface="+mn-lt"/>
                  </a:rPr>
                  <a:t> </a:t>
                </a:r>
                <a:r>
                  <a:rPr lang="it-IT" sz="1600" dirty="0" err="1">
                    <a:latin typeface="+mn-lt"/>
                  </a:rPr>
                  <a:t>we</a:t>
                </a:r>
                <a:r>
                  <a:rPr lang="it-IT" sz="1600" dirty="0">
                    <a:latin typeface="+mn-lt"/>
                  </a:rPr>
                  <a:t> call </a:t>
                </a:r>
                <a14:m>
                  <m:oMath xmlns:m="http://schemas.openxmlformats.org/officeDocument/2006/math">
                    <m:r>
                      <a:rPr lang="it-IT" sz="1600" b="1" i="1" smtClean="0">
                        <a:solidFill>
                          <a:srgbClr val="C00000"/>
                        </a:solidFill>
                        <a:latin typeface="Cambria Math" panose="02040503050406030204" pitchFamily="18" charset="0"/>
                      </a:rPr>
                      <m:t>𝟐</m:t>
                    </m:r>
                    <m:sSub>
                      <m:sSubPr>
                        <m:ctrlPr>
                          <a:rPr lang="it-IT" sz="1600" b="1" i="1">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𝝋</m:t>
                        </m:r>
                      </m:e>
                      <m:sub>
                        <m:r>
                          <a:rPr lang="it-IT" sz="1600" b="1" i="1">
                            <a:solidFill>
                              <a:srgbClr val="C00000"/>
                            </a:solidFill>
                            <a:latin typeface="Cambria Math" panose="02040503050406030204" pitchFamily="18" charset="0"/>
                          </a:rPr>
                          <m:t>𝟏</m:t>
                        </m:r>
                      </m:sub>
                    </m:sSub>
                  </m:oMath>
                </a14:m>
                <a:r>
                  <a:rPr lang="it-IT" sz="1600" dirty="0">
                    <a:latin typeface="+mn-lt"/>
                    <a:ea typeface="Cambria Math" panose="02040503050406030204" pitchFamily="18" charset="0"/>
                  </a:rPr>
                  <a:t>for </a:t>
                </a:r>
                <a:r>
                  <a:rPr lang="it-IT" sz="1600" dirty="0" err="1" smtClean="0">
                    <a:latin typeface="+mn-lt"/>
                    <a:ea typeface="Cambria Math" panose="02040503050406030204" pitchFamily="18" charset="0"/>
                  </a:rPr>
                  <a:t>convenience</a:t>
                </a:r>
                <a:r>
                  <a:rPr lang="it-IT" sz="1600" dirty="0" smtClean="0">
                    <a:latin typeface="+mn-lt"/>
                    <a:ea typeface="Cambria Math" panose="02040503050406030204" pitchFamily="18" charset="0"/>
                  </a:rPr>
                  <a:t>.</a:t>
                </a:r>
                <a:endParaRPr lang="it-IT" sz="1600" b="0" dirty="0" smtClean="0">
                  <a:latin typeface="+mn-lt"/>
                  <a:ea typeface="Cambria Math" panose="02040503050406030204" pitchFamily="18" charset="0"/>
                </a:endParaRPr>
              </a:p>
            </p:txBody>
          </p:sp>
        </mc:Choice>
        <mc:Fallback>
          <p:sp>
            <p:nvSpPr>
              <p:cNvPr id="2" name="CasellaDiTesto 1"/>
              <p:cNvSpPr txBox="1">
                <a:spLocks noRot="1" noChangeAspect="1" noMove="1" noResize="1" noEditPoints="1" noAdjustHandles="1" noChangeArrowheads="1" noChangeShapeType="1" noTextEdit="1"/>
              </p:cNvSpPr>
              <p:nvPr/>
            </p:nvSpPr>
            <p:spPr>
              <a:xfrm>
                <a:off x="5234374" y="963389"/>
                <a:ext cx="3367124" cy="5016758"/>
              </a:xfrm>
              <a:prstGeom prst="rect">
                <a:avLst/>
              </a:prstGeom>
              <a:blipFill rotWithShape="0">
                <a:blip r:embed="rId3"/>
                <a:stretch>
                  <a:fillRect l="-1087" t="-365" r="-906" b="-608"/>
                </a:stretch>
              </a:blipFill>
            </p:spPr>
            <p:txBody>
              <a:bodyPr/>
              <a:lstStyle/>
              <a:p>
                <a:r>
                  <a:rPr lang="en-GB">
                    <a:noFill/>
                  </a:rPr>
                  <a:t> </a:t>
                </a:r>
              </a:p>
            </p:txBody>
          </p:sp>
        </mc:Fallback>
      </mc:AlternateContent>
      <p:sp>
        <p:nvSpPr>
          <p:cNvPr id="36" name="Ovale 35"/>
          <p:cNvSpPr/>
          <p:nvPr/>
        </p:nvSpPr>
        <p:spPr>
          <a:xfrm>
            <a:off x="530225" y="1562100"/>
            <a:ext cx="4224338" cy="4225925"/>
          </a:xfrm>
          <a:prstGeom prst="ellipse">
            <a:avLst/>
          </a:prstGeom>
          <a:ln w="3175"/>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it-IT" dirty="0"/>
          </a:p>
        </p:txBody>
      </p:sp>
      <p:cxnSp>
        <p:nvCxnSpPr>
          <p:cNvPr id="37" name="Connettore 2 36"/>
          <p:cNvCxnSpPr/>
          <p:nvPr/>
        </p:nvCxnSpPr>
        <p:spPr>
          <a:xfrm flipV="1">
            <a:off x="28575" y="3652814"/>
            <a:ext cx="5260158" cy="955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64" name="Connettore 2 63"/>
          <p:cNvCxnSpPr/>
          <p:nvPr/>
        </p:nvCxnSpPr>
        <p:spPr>
          <a:xfrm flipH="1">
            <a:off x="377191" y="2782865"/>
            <a:ext cx="0" cy="88106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66" name="Connettore 1 65"/>
          <p:cNvCxnSpPr/>
          <p:nvPr/>
        </p:nvCxnSpPr>
        <p:spPr>
          <a:xfrm flipH="1">
            <a:off x="272749" y="2790402"/>
            <a:ext cx="439736" cy="0"/>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67" name="Connettore 2 66"/>
          <p:cNvCxnSpPr/>
          <p:nvPr/>
        </p:nvCxnSpPr>
        <p:spPr>
          <a:xfrm flipV="1">
            <a:off x="701675" y="3848588"/>
            <a:ext cx="2368550" cy="3175"/>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73" name="Connettore 1 72"/>
          <p:cNvCxnSpPr/>
          <p:nvPr/>
        </p:nvCxnSpPr>
        <p:spPr>
          <a:xfrm flipV="1">
            <a:off x="676344" y="2798836"/>
            <a:ext cx="41130" cy="1638276"/>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75" name="Connettore 2 74"/>
          <p:cNvCxnSpPr/>
          <p:nvPr/>
        </p:nvCxnSpPr>
        <p:spPr>
          <a:xfrm>
            <a:off x="2604921" y="4254953"/>
            <a:ext cx="457200" cy="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6" name="CasellaDiTesto 75"/>
              <p:cNvSpPr txBox="1"/>
              <p:nvPr/>
            </p:nvSpPr>
            <p:spPr>
              <a:xfrm>
                <a:off x="1652783" y="3798329"/>
                <a:ext cx="2964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𝜎</m:t>
                          </m:r>
                        </m:e>
                        <m:sub>
                          <m:r>
                            <a:rPr lang="it-IT" b="0" i="1" smtClean="0">
                              <a:latin typeface="Cambria Math" panose="02040503050406030204" pitchFamily="18" charset="0"/>
                            </a:rPr>
                            <m:t>𝑥</m:t>
                          </m:r>
                        </m:sub>
                      </m:sSub>
                    </m:oMath>
                  </m:oMathPara>
                </a14:m>
                <a:endParaRPr lang="it-IT" dirty="0"/>
              </a:p>
            </p:txBody>
          </p:sp>
        </mc:Choice>
        <mc:Fallback xmlns="">
          <p:sp>
            <p:nvSpPr>
              <p:cNvPr id="76" name="CasellaDiTesto 75"/>
              <p:cNvSpPr txBox="1">
                <a:spLocks noRot="1" noChangeAspect="1" noMove="1" noResize="1" noEditPoints="1" noAdjustHandles="1" noChangeArrowheads="1" noChangeShapeType="1" noTextEdit="1"/>
              </p:cNvSpPr>
              <p:nvPr/>
            </p:nvSpPr>
            <p:spPr>
              <a:xfrm>
                <a:off x="1652783" y="3798329"/>
                <a:ext cx="296428" cy="276999"/>
              </a:xfrm>
              <a:prstGeom prst="rect">
                <a:avLst/>
              </a:prstGeom>
              <a:blipFill rotWithShape="0">
                <a:blip r:embed="rId4"/>
                <a:stretch>
                  <a:fillRect l="-10204" b="-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CasellaDiTesto 76"/>
              <p:cNvSpPr txBox="1"/>
              <p:nvPr/>
            </p:nvSpPr>
            <p:spPr>
              <a:xfrm>
                <a:off x="-2464" y="3106476"/>
                <a:ext cx="390363"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𝜏</m:t>
                          </m:r>
                        </m:e>
                        <m:sub>
                          <m:r>
                            <a:rPr lang="it-IT" b="0" i="1" smtClean="0">
                              <a:latin typeface="Cambria Math" panose="02040503050406030204" pitchFamily="18" charset="0"/>
                            </a:rPr>
                            <m:t>𝑥𝑦</m:t>
                          </m:r>
                        </m:sub>
                      </m:sSub>
                    </m:oMath>
                  </m:oMathPara>
                </a14:m>
                <a:endParaRPr lang="it-IT" dirty="0"/>
              </a:p>
            </p:txBody>
          </p:sp>
        </mc:Choice>
        <mc:Fallback xmlns="">
          <p:sp>
            <p:nvSpPr>
              <p:cNvPr id="77" name="CasellaDiTesto 76"/>
              <p:cNvSpPr txBox="1">
                <a:spLocks noRot="1" noChangeAspect="1" noMove="1" noResize="1" noEditPoints="1" noAdjustHandles="1" noChangeArrowheads="1" noChangeShapeType="1" noTextEdit="1"/>
              </p:cNvSpPr>
              <p:nvPr/>
            </p:nvSpPr>
            <p:spPr>
              <a:xfrm>
                <a:off x="-2464" y="3106476"/>
                <a:ext cx="390363" cy="298928"/>
              </a:xfrm>
              <a:prstGeom prst="rect">
                <a:avLst/>
              </a:prstGeom>
              <a:blipFill rotWithShape="0">
                <a:blip r:embed="rId5"/>
                <a:stretch>
                  <a:fillRect l="-7813" r="-4688" b="-20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CasellaDiTesto 77"/>
              <p:cNvSpPr txBox="1"/>
              <p:nvPr/>
            </p:nvSpPr>
            <p:spPr>
              <a:xfrm>
                <a:off x="2596086" y="3916815"/>
                <a:ext cx="494814" cy="310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1100" i="1" smtClean="0">
                              <a:latin typeface="Cambria Math" panose="02040503050406030204" pitchFamily="18" charset="0"/>
                            </a:rPr>
                          </m:ctrlPr>
                        </m:fPr>
                        <m:num>
                          <m:sSub>
                            <m:sSubPr>
                              <m:ctrlPr>
                                <a:rPr lang="it-IT" sz="1100" i="1">
                                  <a:latin typeface="Cambria Math" panose="02040503050406030204" pitchFamily="18" charset="0"/>
                                </a:rPr>
                              </m:ctrlPr>
                            </m:sSubPr>
                            <m:e>
                              <m:r>
                                <a:rPr lang="it-IT" sz="1100" i="1">
                                  <a:latin typeface="Cambria Math" panose="02040503050406030204" pitchFamily="18" charset="0"/>
                                  <a:ea typeface="Cambria Math" panose="02040503050406030204" pitchFamily="18" charset="0"/>
                                </a:rPr>
                                <m:t>𝜎</m:t>
                              </m:r>
                            </m:e>
                            <m:sub>
                              <m:r>
                                <a:rPr lang="it-IT" sz="1100" i="1">
                                  <a:latin typeface="Cambria Math" panose="02040503050406030204" pitchFamily="18" charset="0"/>
                                </a:rPr>
                                <m:t>𝑥</m:t>
                              </m:r>
                            </m:sub>
                          </m:sSub>
                          <m:r>
                            <a:rPr lang="it-IT" sz="1100" b="0" i="1" smtClean="0">
                              <a:latin typeface="Cambria Math" panose="02040503050406030204" pitchFamily="18" charset="0"/>
                            </a:rPr>
                            <m:t>+</m:t>
                          </m:r>
                          <m:sSub>
                            <m:sSubPr>
                              <m:ctrlPr>
                                <a:rPr lang="it-IT" sz="1100" i="1">
                                  <a:latin typeface="Cambria Math" panose="02040503050406030204" pitchFamily="18" charset="0"/>
                                </a:rPr>
                              </m:ctrlPr>
                            </m:sSubPr>
                            <m:e>
                              <m:r>
                                <a:rPr lang="it-IT" sz="1100" i="1">
                                  <a:latin typeface="Cambria Math" panose="02040503050406030204" pitchFamily="18" charset="0"/>
                                  <a:ea typeface="Cambria Math" panose="02040503050406030204" pitchFamily="18" charset="0"/>
                                </a:rPr>
                                <m:t>𝜎</m:t>
                              </m:r>
                            </m:e>
                            <m:sub>
                              <m:r>
                                <a:rPr lang="it-IT" sz="1100" b="0" i="1" smtClean="0">
                                  <a:latin typeface="Cambria Math" panose="02040503050406030204" pitchFamily="18" charset="0"/>
                                  <a:ea typeface="Cambria Math" panose="02040503050406030204" pitchFamily="18" charset="0"/>
                                </a:rPr>
                                <m:t>𝑦</m:t>
                              </m:r>
                            </m:sub>
                          </m:sSub>
                        </m:num>
                        <m:den>
                          <m:r>
                            <a:rPr lang="it-IT" sz="1100" b="0" i="1" smtClean="0">
                              <a:latin typeface="Cambria Math" panose="02040503050406030204" pitchFamily="18" charset="0"/>
                            </a:rPr>
                            <m:t>2</m:t>
                          </m:r>
                        </m:den>
                      </m:f>
                    </m:oMath>
                  </m:oMathPara>
                </a14:m>
                <a:endParaRPr lang="it-IT" sz="1100" dirty="0"/>
              </a:p>
            </p:txBody>
          </p:sp>
        </mc:Choice>
        <mc:Fallback xmlns="">
          <p:sp>
            <p:nvSpPr>
              <p:cNvPr id="78" name="CasellaDiTesto 77"/>
              <p:cNvSpPr txBox="1">
                <a:spLocks noRot="1" noChangeAspect="1" noMove="1" noResize="1" noEditPoints="1" noAdjustHandles="1" noChangeArrowheads="1" noChangeShapeType="1" noTextEdit="1"/>
              </p:cNvSpPr>
              <p:nvPr/>
            </p:nvSpPr>
            <p:spPr>
              <a:xfrm>
                <a:off x="2596086" y="3916815"/>
                <a:ext cx="494814" cy="310919"/>
              </a:xfrm>
              <a:prstGeom prst="rect">
                <a:avLst/>
              </a:prstGeom>
              <a:blipFill rotWithShape="0">
                <a:blip r:embed="rId6"/>
                <a:stretch>
                  <a:fillRect l="-3704" r="-1235" b="-137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CasellaDiTesto 78"/>
              <p:cNvSpPr txBox="1"/>
              <p:nvPr/>
            </p:nvSpPr>
            <p:spPr>
              <a:xfrm>
                <a:off x="2621412" y="3353735"/>
                <a:ext cx="212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𝐶</m:t>
                      </m:r>
                    </m:oMath>
                  </m:oMathPara>
                </a14:m>
                <a:endParaRPr lang="it-IT" dirty="0"/>
              </a:p>
            </p:txBody>
          </p:sp>
        </mc:Choice>
        <mc:Fallback xmlns="">
          <p:sp>
            <p:nvSpPr>
              <p:cNvPr id="79" name="CasellaDiTesto 78"/>
              <p:cNvSpPr txBox="1">
                <a:spLocks noRot="1" noChangeAspect="1" noMove="1" noResize="1" noEditPoints="1" noAdjustHandles="1" noChangeArrowheads="1" noChangeShapeType="1" noTextEdit="1"/>
              </p:cNvSpPr>
              <p:nvPr/>
            </p:nvSpPr>
            <p:spPr>
              <a:xfrm>
                <a:off x="2621412" y="3353735"/>
                <a:ext cx="212109" cy="276999"/>
              </a:xfrm>
              <a:prstGeom prst="rect">
                <a:avLst/>
              </a:prstGeom>
              <a:blipFill rotWithShape="0">
                <a:blip r:embed="rId7"/>
                <a:stretch>
                  <a:fillRect l="-22857" r="-20000"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CasellaDiTesto 79"/>
              <p:cNvSpPr txBox="1"/>
              <p:nvPr/>
            </p:nvSpPr>
            <p:spPr>
              <a:xfrm>
                <a:off x="3089395" y="3662363"/>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lumMod val="50000"/>
                            </a:schemeClr>
                          </a:solidFill>
                          <a:latin typeface="Cambria Math" panose="02040503050406030204" pitchFamily="18" charset="0"/>
                        </a:rPr>
                        <m:t>0</m:t>
                      </m:r>
                    </m:oMath>
                  </m:oMathPara>
                </a14:m>
                <a:endParaRPr lang="it-IT" dirty="0">
                  <a:solidFill>
                    <a:schemeClr val="bg1">
                      <a:lumMod val="50000"/>
                    </a:schemeClr>
                  </a:solidFill>
                </a:endParaRPr>
              </a:p>
            </p:txBody>
          </p:sp>
        </mc:Choice>
        <mc:Fallback xmlns="">
          <p:sp>
            <p:nvSpPr>
              <p:cNvPr id="80" name="CasellaDiTesto 79"/>
              <p:cNvSpPr txBox="1">
                <a:spLocks noRot="1" noChangeAspect="1" noMove="1" noResize="1" noEditPoints="1" noAdjustHandles="1" noChangeArrowheads="1" noChangeShapeType="1" noTextEdit="1"/>
              </p:cNvSpPr>
              <p:nvPr/>
            </p:nvSpPr>
            <p:spPr>
              <a:xfrm>
                <a:off x="3089395" y="3662363"/>
                <a:ext cx="192360" cy="276999"/>
              </a:xfrm>
              <a:prstGeom prst="rect">
                <a:avLst/>
              </a:prstGeom>
              <a:blipFill rotWithShape="0">
                <a:blip r:embed="rId8"/>
                <a:stretch>
                  <a:fillRect l="-29032" r="-25806" b="-888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1" name="CasellaDiTesto 80"/>
              <p:cNvSpPr txBox="1"/>
              <p:nvPr/>
            </p:nvSpPr>
            <p:spPr>
              <a:xfrm>
                <a:off x="4907597" y="3671508"/>
                <a:ext cx="2044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solidFill>
                            <a:schemeClr val="bg1">
                              <a:lumMod val="50000"/>
                            </a:schemeClr>
                          </a:solidFill>
                          <a:latin typeface="Cambria Math" panose="02040503050406030204" pitchFamily="18" charset="0"/>
                          <a:ea typeface="Cambria Math" panose="02040503050406030204" pitchFamily="18" charset="0"/>
                        </a:rPr>
                        <m:t>𝜎</m:t>
                      </m:r>
                    </m:oMath>
                  </m:oMathPara>
                </a14:m>
                <a:endParaRPr lang="it-IT" dirty="0">
                  <a:solidFill>
                    <a:schemeClr val="bg1">
                      <a:lumMod val="50000"/>
                    </a:schemeClr>
                  </a:solidFill>
                </a:endParaRPr>
              </a:p>
            </p:txBody>
          </p:sp>
        </mc:Choice>
        <mc:Fallback xmlns="">
          <p:sp>
            <p:nvSpPr>
              <p:cNvPr id="81" name="CasellaDiTesto 80"/>
              <p:cNvSpPr txBox="1">
                <a:spLocks noRot="1" noChangeAspect="1" noMove="1" noResize="1" noEditPoints="1" noAdjustHandles="1" noChangeArrowheads="1" noChangeShapeType="1" noTextEdit="1"/>
              </p:cNvSpPr>
              <p:nvPr/>
            </p:nvSpPr>
            <p:spPr>
              <a:xfrm>
                <a:off x="4907597" y="3671508"/>
                <a:ext cx="204415" cy="276999"/>
              </a:xfrm>
              <a:prstGeom prst="rect">
                <a:avLst/>
              </a:prstGeom>
              <a:blipFill rotWithShape="0">
                <a:blip r:embed="rId9"/>
                <a:stretch>
                  <a:fillRect l="-14706" r="-8824"/>
                </a:stretch>
              </a:blipFill>
            </p:spPr>
            <p:txBody>
              <a:bodyPr/>
              <a:lstStyle/>
              <a:p>
                <a:r>
                  <a:rPr lang="it-IT">
                    <a:noFill/>
                  </a:rPr>
                  <a:t> </a:t>
                </a:r>
              </a:p>
            </p:txBody>
          </p:sp>
        </mc:Fallback>
      </mc:AlternateContent>
      <p:sp>
        <p:nvSpPr>
          <p:cNvPr id="4" name="Ovale 3"/>
          <p:cNvSpPr/>
          <p:nvPr/>
        </p:nvSpPr>
        <p:spPr>
          <a:xfrm>
            <a:off x="502922" y="3641664"/>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81"/>
          <p:cNvSpPr/>
          <p:nvPr/>
        </p:nvSpPr>
        <p:spPr>
          <a:xfrm>
            <a:off x="4731703" y="3634740"/>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Ovale 82"/>
          <p:cNvSpPr/>
          <p:nvPr/>
        </p:nvSpPr>
        <p:spPr>
          <a:xfrm>
            <a:off x="2590165" y="1550328"/>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a:off x="2596675" y="5775161"/>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1 19"/>
          <p:cNvCxnSpPr/>
          <p:nvPr/>
        </p:nvCxnSpPr>
        <p:spPr>
          <a:xfrm flipH="1">
            <a:off x="2614056" y="1564161"/>
            <a:ext cx="3304" cy="424099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Rettangolo 22"/>
              <p:cNvSpPr/>
              <p:nvPr/>
            </p:nvSpPr>
            <p:spPr>
              <a:xfrm>
                <a:off x="2236407" y="1154713"/>
                <a:ext cx="8242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b="0" i="1">
                              <a:solidFill>
                                <a:srgbClr val="C00000"/>
                              </a:solidFill>
                              <a:latin typeface="Cambria Math" panose="02040503050406030204" pitchFamily="18" charset="0"/>
                              <a:ea typeface="Cambria Math" panose="02040503050406030204" pitchFamily="18" charset="0"/>
                            </a:rPr>
                            <m:t>𝜏</m:t>
                          </m:r>
                        </m:e>
                        <m:sub>
                          <m:r>
                            <a:rPr lang="it-IT" b="0" i="1">
                              <a:solidFill>
                                <a:srgbClr val="C00000"/>
                              </a:solidFill>
                              <a:latin typeface="Cambria Math" panose="02040503050406030204" pitchFamily="18" charset="0"/>
                            </a:rPr>
                            <m:t>𝑚𝑎𝑥</m:t>
                          </m:r>
                          <m:r>
                            <a:rPr lang="it-IT" b="0" i="1" smtClean="0">
                              <a:solidFill>
                                <a:srgbClr val="C00000"/>
                              </a:solidFill>
                              <a:latin typeface="Cambria Math" panose="02040503050406030204" pitchFamily="18" charset="0"/>
                            </a:rPr>
                            <m:t>2</m:t>
                          </m:r>
                        </m:sub>
                      </m:sSub>
                    </m:oMath>
                  </m:oMathPara>
                </a14:m>
                <a:endParaRPr lang="it-IT" i="1" dirty="0"/>
              </a:p>
            </p:txBody>
          </p:sp>
        </mc:Choice>
        <mc:Fallback>
          <p:sp>
            <p:nvSpPr>
              <p:cNvPr id="23" name="Rettangolo 22"/>
              <p:cNvSpPr>
                <a:spLocks noRot="1" noChangeAspect="1" noMove="1" noResize="1" noEditPoints="1" noAdjustHandles="1" noChangeArrowheads="1" noChangeShapeType="1" noTextEdit="1"/>
              </p:cNvSpPr>
              <p:nvPr/>
            </p:nvSpPr>
            <p:spPr>
              <a:xfrm>
                <a:off x="2236407" y="1154713"/>
                <a:ext cx="824200" cy="369332"/>
              </a:xfrm>
              <a:prstGeom prst="rect">
                <a:avLst/>
              </a:prstGeom>
              <a:blipFill rotWithShape="0">
                <a:blip r:embed="rId1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5" name="Rettangolo 84"/>
              <p:cNvSpPr/>
              <p:nvPr/>
            </p:nvSpPr>
            <p:spPr>
              <a:xfrm>
                <a:off x="2123955" y="5789686"/>
                <a:ext cx="8242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b="0" i="1">
                              <a:solidFill>
                                <a:srgbClr val="C00000"/>
                              </a:solidFill>
                              <a:latin typeface="Cambria Math" panose="02040503050406030204" pitchFamily="18" charset="0"/>
                              <a:ea typeface="Cambria Math" panose="02040503050406030204" pitchFamily="18" charset="0"/>
                            </a:rPr>
                            <m:t>𝜏</m:t>
                          </m:r>
                        </m:e>
                        <m:sub>
                          <m:r>
                            <a:rPr lang="it-IT" b="0" i="1">
                              <a:solidFill>
                                <a:srgbClr val="C00000"/>
                              </a:solidFill>
                              <a:latin typeface="Cambria Math" panose="02040503050406030204" pitchFamily="18" charset="0"/>
                            </a:rPr>
                            <m:t>𝑚𝑎𝑥</m:t>
                          </m:r>
                          <m:r>
                            <a:rPr lang="it-IT" b="0" i="1" smtClean="0">
                              <a:solidFill>
                                <a:srgbClr val="C00000"/>
                              </a:solidFill>
                              <a:latin typeface="Cambria Math" panose="02040503050406030204" pitchFamily="18" charset="0"/>
                            </a:rPr>
                            <m:t>1</m:t>
                          </m:r>
                        </m:sub>
                      </m:sSub>
                    </m:oMath>
                  </m:oMathPara>
                </a14:m>
                <a:endParaRPr lang="it-IT" i="1" dirty="0"/>
              </a:p>
            </p:txBody>
          </p:sp>
        </mc:Choice>
        <mc:Fallback>
          <p:sp>
            <p:nvSpPr>
              <p:cNvPr id="85" name="Rettangolo 84"/>
              <p:cNvSpPr>
                <a:spLocks noRot="1" noChangeAspect="1" noMove="1" noResize="1" noEditPoints="1" noAdjustHandles="1" noChangeArrowheads="1" noChangeShapeType="1" noTextEdit="1"/>
              </p:cNvSpPr>
              <p:nvPr/>
            </p:nvSpPr>
            <p:spPr>
              <a:xfrm>
                <a:off x="2123955" y="5789686"/>
                <a:ext cx="824200" cy="369332"/>
              </a:xfrm>
              <a:prstGeom prst="rect">
                <a:avLst/>
              </a:prstGeom>
              <a:blipFill rotWithShape="0">
                <a:blip r:embed="rId11"/>
                <a:stretch>
                  <a:fillRect b="-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CasellaDiTesto 29"/>
              <p:cNvSpPr txBox="1"/>
              <p:nvPr/>
            </p:nvSpPr>
            <p:spPr>
              <a:xfrm>
                <a:off x="4751496" y="3236534"/>
                <a:ext cx="2850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i="1" smtClean="0">
                              <a:solidFill>
                                <a:srgbClr val="C00000"/>
                              </a:solidFill>
                              <a:latin typeface="Cambria Math" panose="02040503050406030204" pitchFamily="18" charset="0"/>
                              <a:ea typeface="Cambria Math" panose="02040503050406030204" pitchFamily="18" charset="0"/>
                            </a:rPr>
                            <m:t>𝜎</m:t>
                          </m:r>
                        </m:e>
                        <m:sub>
                          <m:r>
                            <a:rPr lang="it-IT" b="0" i="1" smtClean="0">
                              <a:solidFill>
                                <a:srgbClr val="C00000"/>
                              </a:solidFill>
                              <a:latin typeface="Cambria Math" panose="02040503050406030204" pitchFamily="18" charset="0"/>
                            </a:rPr>
                            <m:t>1</m:t>
                          </m:r>
                        </m:sub>
                      </m:sSub>
                    </m:oMath>
                  </m:oMathPara>
                </a14:m>
                <a:endParaRPr lang="it-IT" dirty="0"/>
              </a:p>
            </p:txBody>
          </p:sp>
        </mc:Choice>
        <mc:Fallback xmlns="">
          <p:sp>
            <p:nvSpPr>
              <p:cNvPr id="30" name="CasellaDiTesto 29"/>
              <p:cNvSpPr txBox="1">
                <a:spLocks noRot="1" noChangeAspect="1" noMove="1" noResize="1" noEditPoints="1" noAdjustHandles="1" noChangeArrowheads="1" noChangeShapeType="1" noTextEdit="1"/>
              </p:cNvSpPr>
              <p:nvPr/>
            </p:nvSpPr>
            <p:spPr>
              <a:xfrm>
                <a:off x="4751496" y="3236534"/>
                <a:ext cx="285013" cy="276999"/>
              </a:xfrm>
              <a:prstGeom prst="rect">
                <a:avLst/>
              </a:prstGeom>
              <a:blipFill rotWithShape="0">
                <a:blip r:embed="rId13"/>
                <a:stretch>
                  <a:fillRect l="-10638" r="-4255" b="-177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7" name="CasellaDiTesto 86"/>
              <p:cNvSpPr txBox="1"/>
              <p:nvPr/>
            </p:nvSpPr>
            <p:spPr>
              <a:xfrm>
                <a:off x="202281" y="3632243"/>
                <a:ext cx="2903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i="1" smtClean="0">
                              <a:solidFill>
                                <a:srgbClr val="C00000"/>
                              </a:solidFill>
                              <a:latin typeface="Cambria Math" panose="02040503050406030204" pitchFamily="18" charset="0"/>
                              <a:ea typeface="Cambria Math" panose="02040503050406030204" pitchFamily="18" charset="0"/>
                            </a:rPr>
                            <m:t>𝜎</m:t>
                          </m:r>
                        </m:e>
                        <m:sub>
                          <m:r>
                            <a:rPr lang="it-IT" b="0" i="1" smtClean="0">
                              <a:solidFill>
                                <a:srgbClr val="C00000"/>
                              </a:solidFill>
                              <a:latin typeface="Cambria Math" panose="02040503050406030204" pitchFamily="18" charset="0"/>
                            </a:rPr>
                            <m:t>2</m:t>
                          </m:r>
                        </m:sub>
                      </m:sSub>
                    </m:oMath>
                  </m:oMathPara>
                </a14:m>
                <a:endParaRPr lang="it-IT" dirty="0"/>
              </a:p>
            </p:txBody>
          </p:sp>
        </mc:Choice>
        <mc:Fallback xmlns="">
          <p:sp>
            <p:nvSpPr>
              <p:cNvPr id="87" name="CasellaDiTesto 86"/>
              <p:cNvSpPr txBox="1">
                <a:spLocks noRot="1" noChangeAspect="1" noMove="1" noResize="1" noEditPoints="1" noAdjustHandles="1" noChangeArrowheads="1" noChangeShapeType="1" noTextEdit="1"/>
              </p:cNvSpPr>
              <p:nvPr/>
            </p:nvSpPr>
            <p:spPr>
              <a:xfrm>
                <a:off x="202281" y="3632243"/>
                <a:ext cx="290336" cy="276999"/>
              </a:xfrm>
              <a:prstGeom prst="rect">
                <a:avLst/>
              </a:prstGeom>
              <a:blipFill rotWithShape="0">
                <a:blip r:embed="rId14"/>
                <a:stretch>
                  <a:fillRect l="-10417" r="-4167" b="-17778"/>
                </a:stretch>
              </a:blipFill>
            </p:spPr>
            <p:txBody>
              <a:bodyPr/>
              <a:lstStyle/>
              <a:p>
                <a:r>
                  <a:rPr lang="en-GB">
                    <a:noFill/>
                  </a:rPr>
                  <a:t> </a:t>
                </a:r>
              </a:p>
            </p:txBody>
          </p:sp>
        </mc:Fallback>
      </mc:AlternateContent>
      <p:cxnSp>
        <p:nvCxnSpPr>
          <p:cNvPr id="5" name="Connettore 1 4"/>
          <p:cNvCxnSpPr/>
          <p:nvPr/>
        </p:nvCxnSpPr>
        <p:spPr>
          <a:xfrm>
            <a:off x="725091" y="2790402"/>
            <a:ext cx="1891140" cy="86598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CasellaDiTesto 5"/>
              <p:cNvSpPr txBox="1"/>
              <p:nvPr/>
            </p:nvSpPr>
            <p:spPr>
              <a:xfrm>
                <a:off x="1612934" y="2893720"/>
                <a:ext cx="2183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𝑅</m:t>
                      </m:r>
                    </m:oMath>
                  </m:oMathPara>
                </a14:m>
                <a:endParaRPr lang="it-IT"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1612934" y="2893720"/>
                <a:ext cx="218330" cy="276999"/>
              </a:xfrm>
              <a:prstGeom prst="rect">
                <a:avLst/>
              </a:prstGeom>
              <a:blipFill rotWithShape="0">
                <a:blip r:embed="rId15"/>
                <a:stretch>
                  <a:fillRect l="-25714" r="-20000"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CasellaDiTesto 37"/>
              <p:cNvSpPr txBox="1"/>
              <p:nvPr/>
            </p:nvSpPr>
            <p:spPr>
              <a:xfrm>
                <a:off x="1761718" y="3386830"/>
                <a:ext cx="34951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400" b="0" i="1" smtClean="0">
                          <a:solidFill>
                            <a:srgbClr val="C00000"/>
                          </a:solidFill>
                          <a:latin typeface="Cambria Math" panose="02040503050406030204" pitchFamily="18" charset="0"/>
                        </a:rPr>
                        <m:t>2</m:t>
                      </m:r>
                      <m:sSub>
                        <m:sSubPr>
                          <m:ctrlPr>
                            <a:rPr lang="it-IT" sz="1400" i="1" smtClean="0">
                              <a:solidFill>
                                <a:srgbClr val="C00000"/>
                              </a:solidFill>
                              <a:latin typeface="Cambria Math" panose="02040503050406030204" pitchFamily="18" charset="0"/>
                            </a:rPr>
                          </m:ctrlPr>
                        </m:sSubPr>
                        <m:e>
                          <m:r>
                            <a:rPr lang="it-IT" sz="1400" i="1" smtClean="0">
                              <a:solidFill>
                                <a:srgbClr val="C00000"/>
                              </a:solidFill>
                              <a:latin typeface="Cambria Math" panose="02040503050406030204" pitchFamily="18" charset="0"/>
                              <a:ea typeface="Cambria Math" panose="02040503050406030204" pitchFamily="18" charset="0"/>
                            </a:rPr>
                            <m:t>𝜑</m:t>
                          </m:r>
                        </m:e>
                        <m:sub>
                          <m:r>
                            <a:rPr lang="it-IT" sz="1400" b="0" i="1" smtClean="0">
                              <a:solidFill>
                                <a:srgbClr val="C00000"/>
                              </a:solidFill>
                              <a:latin typeface="Cambria Math" panose="02040503050406030204" pitchFamily="18" charset="0"/>
                            </a:rPr>
                            <m:t>1</m:t>
                          </m:r>
                        </m:sub>
                      </m:sSub>
                    </m:oMath>
                  </m:oMathPara>
                </a14:m>
                <a:endParaRPr lang="it-IT" dirty="0"/>
              </a:p>
            </p:txBody>
          </p:sp>
        </mc:Choice>
        <mc:Fallback xmlns="">
          <p:sp>
            <p:nvSpPr>
              <p:cNvPr id="38" name="CasellaDiTesto 37"/>
              <p:cNvSpPr txBox="1">
                <a:spLocks noRot="1" noChangeAspect="1" noMove="1" noResize="1" noEditPoints="1" noAdjustHandles="1" noChangeArrowheads="1" noChangeShapeType="1" noTextEdit="1"/>
              </p:cNvSpPr>
              <p:nvPr/>
            </p:nvSpPr>
            <p:spPr>
              <a:xfrm>
                <a:off x="1761718" y="3386830"/>
                <a:ext cx="349519" cy="215444"/>
              </a:xfrm>
              <a:prstGeom prst="rect">
                <a:avLst/>
              </a:prstGeom>
              <a:blipFill rotWithShape="0">
                <a:blip r:embed="rId16"/>
                <a:stretch>
                  <a:fillRect l="-10526" r="-1754" b="-25714"/>
                </a:stretch>
              </a:blipFill>
            </p:spPr>
            <p:txBody>
              <a:bodyPr/>
              <a:lstStyle/>
              <a:p>
                <a:r>
                  <a:rPr lang="en-GB">
                    <a:noFill/>
                  </a:rPr>
                  <a:t> </a:t>
                </a:r>
              </a:p>
            </p:txBody>
          </p:sp>
        </mc:Fallback>
      </mc:AlternateContent>
      <p:sp>
        <p:nvSpPr>
          <p:cNvPr id="40" name="Arco 39"/>
          <p:cNvSpPr/>
          <p:nvPr/>
        </p:nvSpPr>
        <p:spPr>
          <a:xfrm rot="12313446">
            <a:off x="1788293" y="2966485"/>
            <a:ext cx="506413" cy="889000"/>
          </a:xfrm>
          <a:prstGeom prst="arc">
            <a:avLst>
              <a:gd name="adj1" fmla="val 17573578"/>
              <a:gd name="adj2" fmla="val 61579"/>
            </a:avLst>
          </a:prstGeom>
        </p:spPr>
        <p:style>
          <a:lnRef idx="1">
            <a:schemeClr val="dk1"/>
          </a:lnRef>
          <a:fillRef idx="0">
            <a:schemeClr val="dk1"/>
          </a:fillRef>
          <a:effectRef idx="0">
            <a:schemeClr val="dk1"/>
          </a:effectRef>
          <a:fontRef idx="minor">
            <a:schemeClr val="tx1"/>
          </a:fontRef>
        </p:style>
        <p:txBody>
          <a:bodyPr anchor="ctr"/>
          <a:lstStyle/>
          <a:p>
            <a:pPr algn="ctr" eaLnBrk="1" fontAlgn="auto" hangingPunct="1">
              <a:spcBef>
                <a:spcPts val="0"/>
              </a:spcBef>
              <a:spcAft>
                <a:spcPts val="0"/>
              </a:spcAft>
              <a:defRPr/>
            </a:pPr>
            <a:endParaRPr lang="it-IT"/>
          </a:p>
        </p:txBody>
      </p:sp>
      <p:sp>
        <p:nvSpPr>
          <p:cNvPr id="3" name="Segnaposto piè di pagina 2"/>
          <p:cNvSpPr>
            <a:spLocks noGrp="1"/>
          </p:cNvSpPr>
          <p:nvPr>
            <p:ph type="ftr" sz="quarter" idx="11"/>
          </p:nvPr>
        </p:nvSpPr>
        <p:spPr/>
        <p:txBody>
          <a:bodyPr/>
          <a:lstStyle/>
          <a:p>
            <a:pPr>
              <a:defRPr/>
            </a:pPr>
            <a:r>
              <a:rPr lang="it-IT" smtClean="0"/>
              <a:t>2D - Principal Stresses - Etchi Regoli Gioia</a:t>
            </a:r>
            <a:endParaRPr lang="en-GB"/>
          </a:p>
        </p:txBody>
      </p:sp>
      <p:sp>
        <p:nvSpPr>
          <p:cNvPr id="7" name="Segnaposto numero diapositiva 6"/>
          <p:cNvSpPr>
            <a:spLocks noGrp="1"/>
          </p:cNvSpPr>
          <p:nvPr>
            <p:ph type="sldNum" sz="quarter" idx="12"/>
          </p:nvPr>
        </p:nvSpPr>
        <p:spPr/>
        <p:txBody>
          <a:bodyPr/>
          <a:lstStyle/>
          <a:p>
            <a:pPr>
              <a:defRPr/>
            </a:pPr>
            <a:fld id="{DFE0AAEC-F5D9-44EA-93DC-6DF95E29577B}" type="slidenum">
              <a:rPr lang="en-GB" altLang="it-IT" smtClean="0"/>
              <a:pPr>
                <a:defRPr/>
              </a:pPr>
              <a:t>11</a:t>
            </a:fld>
            <a:endParaRPr lang="en-GB" altLang="it-IT"/>
          </a:p>
        </p:txBody>
      </p:sp>
      <p:cxnSp>
        <p:nvCxnSpPr>
          <p:cNvPr id="41" name="Connettore 2 40"/>
          <p:cNvCxnSpPr/>
          <p:nvPr/>
        </p:nvCxnSpPr>
        <p:spPr>
          <a:xfrm>
            <a:off x="3072484" y="1423664"/>
            <a:ext cx="10855" cy="4642552"/>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42" name="Rettangolo 41"/>
          <p:cNvSpPr/>
          <p:nvPr/>
        </p:nvSpPr>
        <p:spPr>
          <a:xfrm>
            <a:off x="3120372" y="5709860"/>
            <a:ext cx="274638" cy="368300"/>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p:sp>
        <p:nvSpPr>
          <p:cNvPr id="54" name="Ovale 53"/>
          <p:cNvSpPr/>
          <p:nvPr/>
        </p:nvSpPr>
        <p:spPr>
          <a:xfrm flipH="1" flipV="1">
            <a:off x="2588596" y="3638622"/>
            <a:ext cx="44450"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2" grpId="0" animBg="1"/>
      <p:bldP spid="83" grpId="0" animBg="1"/>
      <p:bldP spid="84" grpId="0" animBg="1"/>
      <p:bldP spid="23" grpId="0"/>
      <p:bldP spid="85" grpId="0"/>
      <p:bldP spid="30" grpId="0"/>
      <p:bldP spid="87" grpId="0"/>
      <p:bldP spid="6" grpId="0"/>
      <p:bldP spid="38" grpId="0"/>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ttangolo 4"/>
              <p:cNvSpPr/>
              <p:nvPr/>
            </p:nvSpPr>
            <p:spPr>
              <a:xfrm>
                <a:off x="1547664" y="1556792"/>
                <a:ext cx="6192688" cy="3896580"/>
              </a:xfrm>
              <a:prstGeom prst="rect">
                <a:avLst/>
              </a:prstGeom>
              <a:noFill/>
              <a:ln>
                <a:solidFill>
                  <a:schemeClr val="bg1">
                    <a:lumMod val="65000"/>
                  </a:schemeClr>
                </a:solidFill>
              </a:ln>
            </p:spPr>
            <p:txBody>
              <a:bodyPr wrap="square">
                <a:spAutoFit/>
              </a:bodyPr>
              <a:lstStyle/>
              <a:p>
                <a:pPr algn="ctr">
                  <a:lnSpc>
                    <a:spcPct val="150000"/>
                  </a:lnSpc>
                </a:pPr>
                <a:r>
                  <a:rPr lang="en-GB" altLang="it-IT" sz="2400" b="1" dirty="0" smtClean="0">
                    <a:latin typeface="+mn-lt"/>
                  </a:rPr>
                  <a:t>Determining:</a:t>
                </a:r>
              </a:p>
              <a:p>
                <a:pPr marL="342900" indent="-342900" algn="ctr">
                  <a:lnSpc>
                    <a:spcPct val="150000"/>
                  </a:lnSpc>
                  <a:buFont typeface="+mj-lt"/>
                  <a:buAutoNum type="arabicPeriod"/>
                </a:pPr>
                <a:r>
                  <a:rPr lang="it-IT" sz="2400" dirty="0" smtClean="0">
                    <a:latin typeface="+mn-lt"/>
                  </a:rPr>
                  <a:t>The </a:t>
                </a:r>
                <a:r>
                  <a:rPr lang="it-IT" sz="2400" dirty="0" err="1" smtClean="0">
                    <a:latin typeface="+mn-lt"/>
                  </a:rPr>
                  <a:t>principal</a:t>
                </a:r>
                <a:r>
                  <a:rPr lang="it-IT" sz="2400" dirty="0" smtClean="0">
                    <a:latin typeface="+mn-lt"/>
                  </a:rPr>
                  <a:t> </a:t>
                </a:r>
                <a:r>
                  <a:rPr lang="it-IT" sz="2400" dirty="0" err="1">
                    <a:latin typeface="+mn-lt"/>
                  </a:rPr>
                  <a:t>stresses</a:t>
                </a:r>
                <a:r>
                  <a:rPr lang="it-IT" sz="2400" dirty="0">
                    <a:latin typeface="+mn-lt"/>
                  </a:rPr>
                  <a:t>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𝝈</m:t>
                        </m:r>
                      </m:e>
                      <m:sub>
                        <m:r>
                          <a:rPr lang="it-IT" sz="2400" b="1" i="1">
                            <a:solidFill>
                              <a:srgbClr val="FF0000"/>
                            </a:solidFill>
                            <a:latin typeface="Cambria Math" panose="02040503050406030204" pitchFamily="18" charset="0"/>
                          </a:rPr>
                          <m:t>𝟏</m:t>
                        </m:r>
                      </m:sub>
                    </m:sSub>
                    <m:r>
                      <a:rPr lang="it-IT" sz="2400" i="1">
                        <a:latin typeface="Cambria Math" panose="02040503050406030204" pitchFamily="18" charset="0"/>
                      </a:rPr>
                      <m:t> </m:t>
                    </m:r>
                  </m:oMath>
                </a14:m>
                <a:r>
                  <a:rPr lang="it-IT" sz="2400" dirty="0">
                    <a:latin typeface="+mn-lt"/>
                  </a:rPr>
                  <a:t>and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𝝈</m:t>
                        </m:r>
                      </m:e>
                      <m:sub>
                        <m:r>
                          <a:rPr lang="it-IT" sz="2400" b="1" i="1">
                            <a:solidFill>
                              <a:srgbClr val="FF0000"/>
                            </a:solidFill>
                            <a:latin typeface="Cambria Math" panose="02040503050406030204" pitchFamily="18" charset="0"/>
                            <a:ea typeface="Cambria Math" panose="02040503050406030204" pitchFamily="18" charset="0"/>
                          </a:rPr>
                          <m:t>𝟐</m:t>
                        </m:r>
                      </m:sub>
                    </m:sSub>
                  </m:oMath>
                </a14:m>
                <a:endParaRPr lang="it-IT" sz="2400" b="1" dirty="0">
                  <a:latin typeface="+mn-lt"/>
                </a:endParaRPr>
              </a:p>
              <a:p>
                <a:pPr marL="342900" indent="-342900" algn="ctr">
                  <a:lnSpc>
                    <a:spcPct val="150000"/>
                  </a:lnSpc>
                  <a:buFont typeface="+mj-lt"/>
                  <a:buAutoNum type="arabicPeriod"/>
                </a:pPr>
                <a:r>
                  <a:rPr lang="it-IT" sz="2400" dirty="0">
                    <a:latin typeface="+mn-lt"/>
                  </a:rPr>
                  <a:t>The </a:t>
                </a:r>
                <a:r>
                  <a:rPr lang="it-IT" sz="2400" dirty="0" err="1">
                    <a:latin typeface="+mn-lt"/>
                  </a:rPr>
                  <a:t>maximal</a:t>
                </a:r>
                <a:r>
                  <a:rPr lang="it-IT" sz="2400" dirty="0">
                    <a:latin typeface="+mn-lt"/>
                  </a:rPr>
                  <a:t> </a:t>
                </a:r>
                <a:r>
                  <a:rPr lang="it-IT" sz="2400" dirty="0" err="1">
                    <a:latin typeface="+mn-lt"/>
                  </a:rPr>
                  <a:t>shear</a:t>
                </a:r>
                <a:r>
                  <a:rPr lang="it-IT" sz="2400" dirty="0">
                    <a:latin typeface="+mn-lt"/>
                  </a:rPr>
                  <a:t> </a:t>
                </a:r>
                <a:r>
                  <a:rPr lang="it-IT" sz="2400" dirty="0" err="1">
                    <a:latin typeface="+mn-lt"/>
                  </a:rPr>
                  <a:t>stresses</a:t>
                </a:r>
                <a:r>
                  <a:rPr lang="it-IT" sz="2400" dirty="0">
                    <a:latin typeface="+mn-lt"/>
                  </a:rPr>
                  <a:t>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𝝉</m:t>
                        </m:r>
                      </m:e>
                      <m:sub>
                        <m:r>
                          <a:rPr lang="it-IT" sz="2400" b="1" i="1">
                            <a:solidFill>
                              <a:srgbClr val="FF0000"/>
                            </a:solidFill>
                            <a:latin typeface="Cambria Math" panose="02040503050406030204" pitchFamily="18" charset="0"/>
                          </a:rPr>
                          <m:t>𝒎𝒂𝒙</m:t>
                        </m:r>
                        <m:r>
                          <a:rPr lang="it-IT" sz="2400" b="1" i="1">
                            <a:solidFill>
                              <a:srgbClr val="FF0000"/>
                            </a:solidFill>
                            <a:latin typeface="Cambria Math" panose="02040503050406030204" pitchFamily="18" charset="0"/>
                          </a:rPr>
                          <m:t>𝟏</m:t>
                        </m:r>
                      </m:sub>
                    </m:sSub>
                  </m:oMath>
                </a14:m>
                <a:r>
                  <a:rPr lang="it-IT" sz="2400" dirty="0">
                    <a:latin typeface="+mn-lt"/>
                  </a:rPr>
                  <a:t> and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𝝉</m:t>
                        </m:r>
                      </m:e>
                      <m:sub>
                        <m:r>
                          <a:rPr lang="it-IT" sz="2400" b="1" i="1">
                            <a:solidFill>
                              <a:srgbClr val="FF0000"/>
                            </a:solidFill>
                            <a:latin typeface="Cambria Math" panose="02040503050406030204" pitchFamily="18" charset="0"/>
                          </a:rPr>
                          <m:t>𝒎𝒂𝒙</m:t>
                        </m:r>
                        <m:r>
                          <a:rPr lang="it-IT" sz="2400" b="1" i="1">
                            <a:solidFill>
                              <a:srgbClr val="FF0000"/>
                            </a:solidFill>
                            <a:latin typeface="Cambria Math" panose="02040503050406030204" pitchFamily="18" charset="0"/>
                          </a:rPr>
                          <m:t>𝟐</m:t>
                        </m:r>
                      </m:sub>
                    </m:sSub>
                  </m:oMath>
                </a14:m>
                <a:endParaRPr lang="it-IT" sz="2400" b="1" dirty="0">
                  <a:latin typeface="+mn-lt"/>
                </a:endParaRPr>
              </a:p>
              <a:p>
                <a:pPr marL="342900" indent="-342900" algn="ctr">
                  <a:lnSpc>
                    <a:spcPct val="150000"/>
                  </a:lnSpc>
                  <a:buFont typeface="+mj-lt"/>
                  <a:buAutoNum type="arabicPeriod"/>
                </a:pPr>
                <a:r>
                  <a:rPr lang="it-IT" sz="2400" dirty="0">
                    <a:latin typeface="+mn-lt"/>
                  </a:rPr>
                  <a:t>The </a:t>
                </a:r>
                <a:r>
                  <a:rPr lang="it-IT" sz="2400" dirty="0" err="1" smtClean="0">
                    <a:latin typeface="+mn-lt"/>
                  </a:rPr>
                  <a:t>principal</a:t>
                </a:r>
                <a:r>
                  <a:rPr lang="it-IT" sz="2400" dirty="0" smtClean="0">
                    <a:latin typeface="+mn-lt"/>
                  </a:rPr>
                  <a:t> </a:t>
                </a:r>
                <a:r>
                  <a:rPr lang="it-IT" sz="2400" dirty="0" err="1">
                    <a:latin typeface="+mn-lt"/>
                  </a:rPr>
                  <a:t>directions</a:t>
                </a:r>
                <a:r>
                  <a:rPr lang="it-IT" sz="2400" dirty="0">
                    <a:latin typeface="+mn-lt"/>
                  </a:rPr>
                  <a:t>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𝝋</m:t>
                        </m:r>
                      </m:e>
                      <m:sub>
                        <m:r>
                          <a:rPr lang="it-IT" sz="2400" b="1" i="1">
                            <a:solidFill>
                              <a:srgbClr val="FF0000"/>
                            </a:solidFill>
                            <a:latin typeface="Cambria Math" panose="02040503050406030204" pitchFamily="18" charset="0"/>
                          </a:rPr>
                          <m:t>𝟏</m:t>
                        </m:r>
                      </m:sub>
                    </m:sSub>
                  </m:oMath>
                </a14:m>
                <a:r>
                  <a:rPr lang="it-IT" sz="2400" dirty="0">
                    <a:latin typeface="+mn-lt"/>
                  </a:rPr>
                  <a:t> and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𝝋</m:t>
                        </m:r>
                      </m:e>
                      <m:sub>
                        <m:r>
                          <a:rPr lang="it-IT" sz="2400" b="1" i="1">
                            <a:solidFill>
                              <a:srgbClr val="FF0000"/>
                            </a:solidFill>
                            <a:latin typeface="Cambria Math" panose="02040503050406030204" pitchFamily="18" charset="0"/>
                            <a:ea typeface="Cambria Math" panose="02040503050406030204" pitchFamily="18" charset="0"/>
                          </a:rPr>
                          <m:t>𝟐</m:t>
                        </m:r>
                      </m:sub>
                    </m:sSub>
                  </m:oMath>
                </a14:m>
                <a:endParaRPr lang="it-IT" sz="2400" b="1" dirty="0">
                  <a:latin typeface="+mn-lt"/>
                </a:endParaRPr>
              </a:p>
              <a:p>
                <a:pPr marL="342900" indent="-342900" algn="ctr">
                  <a:lnSpc>
                    <a:spcPct val="150000"/>
                  </a:lnSpc>
                  <a:buFont typeface="+mj-lt"/>
                  <a:buAutoNum type="arabicPeriod"/>
                </a:pPr>
                <a:r>
                  <a:rPr lang="it-IT" sz="2400" dirty="0">
                    <a:latin typeface="+mn-lt"/>
                  </a:rPr>
                  <a:t>The angle of maximum </a:t>
                </a:r>
                <a:r>
                  <a:rPr lang="it-IT" sz="2400" dirty="0" err="1">
                    <a:latin typeface="+mn-lt"/>
                  </a:rPr>
                  <a:t>shear</a:t>
                </a:r>
                <a:r>
                  <a:rPr lang="it-IT" sz="2400" dirty="0">
                    <a:latin typeface="+mn-lt"/>
                  </a:rPr>
                  <a:t> stress </a:t>
                </a:r>
                <a14:m>
                  <m:oMath xmlns:m="http://schemas.openxmlformats.org/officeDocument/2006/math">
                    <m:sSub>
                      <m:sSubPr>
                        <m:ctrlPr>
                          <a:rPr lang="it-IT" sz="2400" b="1" i="1">
                            <a:solidFill>
                              <a:srgbClr val="FF0000"/>
                            </a:solidFill>
                            <a:latin typeface="Cambria Math" panose="02040503050406030204" pitchFamily="18" charset="0"/>
                            <a:ea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𝝋</m:t>
                        </m:r>
                      </m:e>
                      <m:sub>
                        <m:r>
                          <a:rPr lang="it-IT" sz="2400" b="1" i="1">
                            <a:solidFill>
                              <a:srgbClr val="FF0000"/>
                            </a:solidFill>
                            <a:latin typeface="Cambria Math" panose="02040503050406030204" pitchFamily="18" charset="0"/>
                            <a:ea typeface="Cambria Math" panose="02040503050406030204" pitchFamily="18" charset="0"/>
                          </a:rPr>
                          <m:t>𝒎𝒂𝒙</m:t>
                        </m:r>
                      </m:sub>
                    </m:sSub>
                  </m:oMath>
                </a14:m>
                <a:endParaRPr lang="it-IT" sz="2400" b="1" dirty="0" smtClean="0">
                  <a:latin typeface="+mn-lt"/>
                </a:endParaRPr>
              </a:p>
              <a:p>
                <a:pPr algn="ctr">
                  <a:lnSpc>
                    <a:spcPct val="150000"/>
                  </a:lnSpc>
                </a:pPr>
                <a:r>
                  <a:rPr lang="it-IT" sz="2400" dirty="0" smtClean="0">
                    <a:latin typeface="+mn-lt"/>
                  </a:rPr>
                  <a:t>With </a:t>
                </a:r>
                <a:r>
                  <a:rPr lang="it-IT" sz="2400" b="1" dirty="0" smtClean="0">
                    <a:latin typeface="+mn-lt"/>
                  </a:rPr>
                  <a:t>MOHR’S CIRCLE</a:t>
                </a:r>
                <a:endParaRPr lang="it-IT" sz="2400" b="1" dirty="0">
                  <a:latin typeface="+mn-lt"/>
                </a:endParaRPr>
              </a:p>
              <a:p>
                <a:pPr algn="ctr"/>
                <a:endParaRPr lang="it-IT" sz="2400" dirty="0">
                  <a:latin typeface="+mn-lt"/>
                </a:endParaRPr>
              </a:p>
            </p:txBody>
          </p:sp>
        </mc:Choice>
        <mc:Fallback>
          <p:sp>
            <p:nvSpPr>
              <p:cNvPr id="5" name="Rettangolo 4"/>
              <p:cNvSpPr>
                <a:spLocks noRot="1" noChangeAspect="1" noMove="1" noResize="1" noEditPoints="1" noAdjustHandles="1" noChangeArrowheads="1" noChangeShapeType="1" noTextEdit="1"/>
              </p:cNvSpPr>
              <p:nvPr/>
            </p:nvSpPr>
            <p:spPr>
              <a:xfrm>
                <a:off x="1547664" y="1556792"/>
                <a:ext cx="6192688" cy="3896580"/>
              </a:xfrm>
              <a:prstGeom prst="rect">
                <a:avLst/>
              </a:prstGeom>
              <a:blipFill rotWithShape="0">
                <a:blip r:embed="rId2"/>
                <a:stretch>
                  <a:fillRect l="-884"/>
                </a:stretch>
              </a:blipFill>
              <a:ln>
                <a:solidFill>
                  <a:schemeClr val="bg1">
                    <a:lumMod val="65000"/>
                  </a:schemeClr>
                </a:solidFill>
              </a:ln>
            </p:spPr>
            <p:txBody>
              <a:bodyPr/>
              <a:lstStyle/>
              <a:p>
                <a:r>
                  <a:rPr lang="en-GB">
                    <a:noFill/>
                  </a:rPr>
                  <a:t> </a:t>
                </a:r>
              </a:p>
            </p:txBody>
          </p:sp>
        </mc:Fallback>
      </mc:AlternateContent>
      <p:sp>
        <p:nvSpPr>
          <p:cNvPr id="2" name="Segnaposto piè di pagina 1"/>
          <p:cNvSpPr>
            <a:spLocks noGrp="1"/>
          </p:cNvSpPr>
          <p:nvPr>
            <p:ph type="ftr" sz="quarter" idx="11"/>
          </p:nvPr>
        </p:nvSpPr>
        <p:spPr/>
        <p:txBody>
          <a:bodyPr/>
          <a:lstStyle/>
          <a:p>
            <a:pPr>
              <a:defRPr/>
            </a:pPr>
            <a:r>
              <a:rPr lang="it-IT" smtClean="0"/>
              <a:t>2D - Principal Stresses - Etchi Regoli Gioia</a:t>
            </a:r>
            <a:endParaRPr lang="en-GB"/>
          </a:p>
        </p:txBody>
      </p:sp>
      <p:sp>
        <p:nvSpPr>
          <p:cNvPr id="3" name="Segnaposto numero diapositiva 2"/>
          <p:cNvSpPr>
            <a:spLocks noGrp="1"/>
          </p:cNvSpPr>
          <p:nvPr>
            <p:ph type="sldNum" sz="quarter" idx="12"/>
          </p:nvPr>
        </p:nvSpPr>
        <p:spPr/>
        <p:txBody>
          <a:bodyPr/>
          <a:lstStyle/>
          <a:p>
            <a:pPr>
              <a:defRPr/>
            </a:pPr>
            <a:fld id="{DFE0AAEC-F5D9-44EA-93DC-6DF95E29577B}" type="slidenum">
              <a:rPr lang="en-GB" altLang="it-IT" smtClean="0"/>
              <a:pPr>
                <a:defRPr/>
              </a:pPr>
              <a:t>12</a:t>
            </a:fld>
            <a:endParaRPr lang="en-GB" altLang="it-IT"/>
          </a:p>
        </p:txBody>
      </p:sp>
    </p:spTree>
    <p:extLst>
      <p:ext uri="{BB962C8B-B14F-4D97-AF65-F5344CB8AC3E}">
        <p14:creationId xmlns:p14="http://schemas.microsoft.com/office/powerpoint/2010/main" val="425713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e 5"/>
          <p:cNvSpPr/>
          <p:nvPr/>
        </p:nvSpPr>
        <p:spPr>
          <a:xfrm>
            <a:off x="877878" y="1636333"/>
            <a:ext cx="4224337" cy="4225925"/>
          </a:xfrm>
          <a:prstGeom prst="ellipse">
            <a:avLst/>
          </a:prstGeom>
          <a:ln w="3175"/>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it-IT" dirty="0"/>
          </a:p>
        </p:txBody>
      </p:sp>
      <p:cxnSp>
        <p:nvCxnSpPr>
          <p:cNvPr id="80" name="Connettore 1 79"/>
          <p:cNvCxnSpPr/>
          <p:nvPr/>
        </p:nvCxnSpPr>
        <p:spPr>
          <a:xfrm flipV="1">
            <a:off x="2981325" y="3022121"/>
            <a:ext cx="1981100" cy="69573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V="1">
            <a:off x="398463" y="3719513"/>
            <a:ext cx="5246687" cy="952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Connettore 1 18"/>
          <p:cNvCxnSpPr/>
          <p:nvPr/>
        </p:nvCxnSpPr>
        <p:spPr>
          <a:xfrm flipH="1" flipV="1">
            <a:off x="1053703" y="2982407"/>
            <a:ext cx="1937616" cy="750600"/>
          </a:xfrm>
          <a:prstGeom prst="line">
            <a:avLst/>
          </a:prstGeom>
        </p:spPr>
        <p:style>
          <a:lnRef idx="1">
            <a:schemeClr val="dk1"/>
          </a:lnRef>
          <a:fillRef idx="0">
            <a:schemeClr val="dk1"/>
          </a:fillRef>
          <a:effectRef idx="0">
            <a:schemeClr val="dk1"/>
          </a:effectRef>
          <a:fontRef idx="minor">
            <a:schemeClr val="tx1"/>
          </a:fontRef>
        </p:style>
      </p:cxnSp>
      <p:cxnSp>
        <p:nvCxnSpPr>
          <p:cNvPr id="20" name="Connettore 1 19"/>
          <p:cNvCxnSpPr/>
          <p:nvPr/>
        </p:nvCxnSpPr>
        <p:spPr>
          <a:xfrm flipV="1">
            <a:off x="1077913" y="3725863"/>
            <a:ext cx="0" cy="887412"/>
          </a:xfrm>
          <a:prstGeom prst="line">
            <a:avLst/>
          </a:prstGeom>
        </p:spPr>
        <p:style>
          <a:lnRef idx="1">
            <a:schemeClr val="dk1"/>
          </a:lnRef>
          <a:fillRef idx="0">
            <a:schemeClr val="dk1"/>
          </a:fillRef>
          <a:effectRef idx="0">
            <a:schemeClr val="dk1"/>
          </a:effectRef>
          <a:fontRef idx="minor">
            <a:schemeClr val="tx1"/>
          </a:fontRef>
        </p:style>
      </p:cxnSp>
      <p:cxnSp>
        <p:nvCxnSpPr>
          <p:cNvPr id="21" name="Connettore 2 20"/>
          <p:cNvCxnSpPr/>
          <p:nvPr/>
        </p:nvCxnSpPr>
        <p:spPr>
          <a:xfrm flipH="1">
            <a:off x="731838" y="3717925"/>
            <a:ext cx="0" cy="88106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22" name="Connettore 1 21"/>
          <p:cNvCxnSpPr/>
          <p:nvPr/>
        </p:nvCxnSpPr>
        <p:spPr>
          <a:xfrm flipH="1">
            <a:off x="631825" y="4598988"/>
            <a:ext cx="439738" cy="0"/>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24" name="Connettore 2 23"/>
          <p:cNvCxnSpPr/>
          <p:nvPr/>
        </p:nvCxnSpPr>
        <p:spPr>
          <a:xfrm flipV="1">
            <a:off x="1084264" y="3973307"/>
            <a:ext cx="2368550" cy="3175"/>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25" name="Connettore 1 24"/>
          <p:cNvCxnSpPr/>
          <p:nvPr/>
        </p:nvCxnSpPr>
        <p:spPr>
          <a:xfrm flipH="1" flipV="1">
            <a:off x="1063926" y="3028060"/>
            <a:ext cx="14206" cy="696833"/>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26" name="Connettore 1 25"/>
          <p:cNvCxnSpPr/>
          <p:nvPr/>
        </p:nvCxnSpPr>
        <p:spPr>
          <a:xfrm flipH="1" flipV="1">
            <a:off x="2989627" y="3727971"/>
            <a:ext cx="14288" cy="746125"/>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28" name="Connettore 2 27"/>
          <p:cNvCxnSpPr/>
          <p:nvPr/>
        </p:nvCxnSpPr>
        <p:spPr>
          <a:xfrm>
            <a:off x="2988469" y="4336935"/>
            <a:ext cx="457200" cy="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43" name="Connettore 2 42"/>
          <p:cNvCxnSpPr/>
          <p:nvPr/>
        </p:nvCxnSpPr>
        <p:spPr>
          <a:xfrm flipV="1">
            <a:off x="904875" y="3724275"/>
            <a:ext cx="2527300" cy="0"/>
          </a:xfrm>
          <a:prstGeom prst="straightConnector1">
            <a:avLst/>
          </a:prstGeom>
          <a:ln>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8" name="Connettore 2 47"/>
          <p:cNvCxnSpPr/>
          <p:nvPr/>
        </p:nvCxnSpPr>
        <p:spPr>
          <a:xfrm flipV="1">
            <a:off x="3424238" y="3724275"/>
            <a:ext cx="1676400" cy="0"/>
          </a:xfrm>
          <a:prstGeom prst="straightConnector1">
            <a:avLst/>
          </a:prstGeom>
          <a:ln>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64" name="Connettore 1 63"/>
          <p:cNvCxnSpPr/>
          <p:nvPr/>
        </p:nvCxnSpPr>
        <p:spPr>
          <a:xfrm flipH="1" flipV="1">
            <a:off x="2415272" y="1751519"/>
            <a:ext cx="579357" cy="1982281"/>
          </a:xfrm>
          <a:prstGeom prst="line">
            <a:avLst/>
          </a:prstGeom>
          <a:ln>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72" name="Connettore 1 71"/>
          <p:cNvCxnSpPr/>
          <p:nvPr/>
        </p:nvCxnSpPr>
        <p:spPr>
          <a:xfrm flipV="1">
            <a:off x="2991537" y="1714484"/>
            <a:ext cx="594615" cy="2015937"/>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75" name="Connettore 1 74"/>
          <p:cNvCxnSpPr>
            <a:endCxn id="6" idx="7"/>
          </p:cNvCxnSpPr>
          <p:nvPr/>
        </p:nvCxnSpPr>
        <p:spPr>
          <a:xfrm flipV="1">
            <a:off x="2990047" y="2255205"/>
            <a:ext cx="1493528" cy="1472188"/>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87" name="Connettore 2 86"/>
          <p:cNvCxnSpPr/>
          <p:nvPr/>
        </p:nvCxnSpPr>
        <p:spPr>
          <a:xfrm>
            <a:off x="2981325" y="3850231"/>
            <a:ext cx="212566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97" name="Connettore 1 96"/>
          <p:cNvCxnSpPr>
            <a:stCxn id="6" idx="6"/>
          </p:cNvCxnSpPr>
          <p:nvPr/>
        </p:nvCxnSpPr>
        <p:spPr>
          <a:xfrm flipV="1">
            <a:off x="5102215" y="2996821"/>
            <a:ext cx="0" cy="752475"/>
          </a:xfrm>
          <a:prstGeom prst="line">
            <a:avLst/>
          </a:prstGeom>
          <a:ln>
            <a:prstDash val="dash"/>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2" name="CasellaDiTesto 1"/>
              <p:cNvSpPr txBox="1"/>
              <p:nvPr/>
            </p:nvSpPr>
            <p:spPr>
              <a:xfrm>
                <a:off x="5467787" y="1227306"/>
                <a:ext cx="3139044" cy="3046988"/>
              </a:xfrm>
              <a:prstGeom prst="rect">
                <a:avLst/>
              </a:prstGeom>
              <a:noFill/>
            </p:spPr>
            <p:txBody>
              <a:bodyPr wrap="square" rtlCol="0">
                <a:spAutoFit/>
              </a:bodyPr>
              <a:lstStyle/>
              <a:p>
                <a:pPr algn="just"/>
                <a:r>
                  <a:rPr lang="it-IT" sz="1600" dirty="0" smtClean="0">
                    <a:latin typeface="+mn-lt"/>
                  </a:rPr>
                  <a:t>To </a:t>
                </a:r>
                <a:r>
                  <a:rPr lang="it-IT" sz="1600" dirty="0" err="1" smtClean="0">
                    <a:latin typeface="+mn-lt"/>
                  </a:rPr>
                  <a:t>find</a:t>
                </a:r>
                <a:r>
                  <a:rPr lang="it-IT" sz="1600" dirty="0" smtClean="0">
                    <a:latin typeface="+mn-lt"/>
                  </a:rPr>
                  <a:t> the </a:t>
                </a:r>
                <a:r>
                  <a:rPr lang="it-IT" sz="1600" dirty="0" err="1" smtClean="0">
                    <a:latin typeface="+mn-lt"/>
                  </a:rPr>
                  <a:t>values</a:t>
                </a:r>
                <a:r>
                  <a:rPr lang="it-IT" sz="1600" dirty="0" smtClean="0">
                    <a:latin typeface="+mn-lt"/>
                  </a:rPr>
                  <a:t> of </a:t>
                </a:r>
                <a:r>
                  <a:rPr lang="it-IT" sz="1600" dirty="0" err="1" smtClean="0">
                    <a:latin typeface="+mn-lt"/>
                  </a:rPr>
                  <a:t>principal</a:t>
                </a:r>
                <a:r>
                  <a:rPr lang="it-IT" sz="1600" dirty="0" smtClean="0">
                    <a:latin typeface="+mn-lt"/>
                  </a:rPr>
                  <a:t> </a:t>
                </a:r>
                <a:r>
                  <a:rPr lang="it-IT" sz="1600" dirty="0" err="1" smtClean="0">
                    <a:latin typeface="+mn-lt"/>
                  </a:rPr>
                  <a:t>stresses</a:t>
                </a:r>
                <a:r>
                  <a:rPr lang="it-IT" sz="1600" dirty="0" smtClean="0">
                    <a:latin typeface="+mn-lt"/>
                  </a:rPr>
                  <a:t>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𝝈</m:t>
                        </m:r>
                      </m:e>
                      <m:sub>
                        <m:r>
                          <a:rPr lang="it-IT" sz="1600" b="1" i="1">
                            <a:solidFill>
                              <a:srgbClr val="C00000"/>
                            </a:solidFill>
                            <a:latin typeface="Cambria Math" panose="02040503050406030204" pitchFamily="18" charset="0"/>
                          </a:rPr>
                          <m:t>𝟏</m:t>
                        </m:r>
                      </m:sub>
                    </m:sSub>
                    <m:r>
                      <a:rPr lang="it-IT" sz="1600" i="1">
                        <a:latin typeface="Cambria Math" panose="02040503050406030204" pitchFamily="18" charset="0"/>
                      </a:rPr>
                      <m:t> </m:t>
                    </m:r>
                  </m:oMath>
                </a14:m>
                <a:r>
                  <a:rPr lang="it-IT" sz="1600" dirty="0">
                    <a:latin typeface="+mn-lt"/>
                  </a:rPr>
                  <a:t>and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𝝈</m:t>
                        </m:r>
                      </m:e>
                      <m:sub>
                        <m:r>
                          <a:rPr lang="it-IT" sz="1600" b="1" i="1">
                            <a:solidFill>
                              <a:srgbClr val="C00000"/>
                            </a:solidFill>
                            <a:latin typeface="Cambria Math" panose="02040503050406030204" pitchFamily="18" charset="0"/>
                            <a:ea typeface="Cambria Math" panose="02040503050406030204" pitchFamily="18" charset="0"/>
                          </a:rPr>
                          <m:t>𝟐</m:t>
                        </m:r>
                      </m:sub>
                    </m:sSub>
                  </m:oMath>
                </a14:m>
                <a:r>
                  <a:rPr lang="it-IT" sz="1600" dirty="0" smtClean="0">
                    <a:latin typeface="+mn-lt"/>
                  </a:rPr>
                  <a:t>, the </a:t>
                </a:r>
                <a:r>
                  <a:rPr lang="it-IT" sz="1600" dirty="0" err="1" smtClean="0">
                    <a:latin typeface="+mn-lt"/>
                  </a:rPr>
                  <a:t>distances</a:t>
                </a:r>
                <a:r>
                  <a:rPr lang="it-IT" sz="1600" dirty="0" smtClean="0">
                    <a:latin typeface="+mn-lt"/>
                  </a:rPr>
                  <a:t> </a:t>
                </a:r>
                <a:r>
                  <a:rPr lang="it-IT" sz="1600" dirty="0" err="1" smtClean="0">
                    <a:latin typeface="+mn-lt"/>
                  </a:rPr>
                  <a:t>between</a:t>
                </a:r>
                <a:r>
                  <a:rPr lang="it-IT" sz="1600" dirty="0" smtClean="0">
                    <a:latin typeface="+mn-lt"/>
                  </a:rPr>
                  <a:t> </a:t>
                </a:r>
                <a14:m>
                  <m:oMath xmlns:m="http://schemas.openxmlformats.org/officeDocument/2006/math">
                    <m:r>
                      <a:rPr lang="it-IT" sz="1600" i="1" smtClean="0">
                        <a:solidFill>
                          <a:schemeClr val="bg1">
                            <a:lumMod val="50000"/>
                          </a:schemeClr>
                        </a:solidFill>
                        <a:latin typeface="Cambria Math" panose="02040503050406030204" pitchFamily="18" charset="0"/>
                      </a:rPr>
                      <m:t>0</m:t>
                    </m:r>
                  </m:oMath>
                </a14:m>
                <a:r>
                  <a:rPr lang="it-IT" sz="1600" dirty="0">
                    <a:latin typeface="+mn-lt"/>
                  </a:rPr>
                  <a:t> (zero, the </a:t>
                </a:r>
                <a:r>
                  <a:rPr lang="it-IT" sz="1600" dirty="0" err="1">
                    <a:latin typeface="+mn-lt"/>
                  </a:rPr>
                  <a:t>origin</a:t>
                </a:r>
                <a:r>
                  <a:rPr lang="it-IT" sz="1600" dirty="0">
                    <a:latin typeface="+mn-lt"/>
                  </a:rPr>
                  <a:t> of the </a:t>
                </a:r>
                <a:r>
                  <a:rPr lang="it-IT" sz="1600" dirty="0" err="1">
                    <a:latin typeface="+mn-lt"/>
                  </a:rPr>
                  <a:t>axis</a:t>
                </a:r>
                <a:r>
                  <a:rPr lang="it-IT" sz="1600" dirty="0" smtClean="0">
                    <a:latin typeface="+mn-lt"/>
                  </a:rPr>
                  <a:t>) and the </a:t>
                </a:r>
                <a:r>
                  <a:rPr lang="it-IT" sz="1600" dirty="0" err="1" smtClean="0">
                    <a:latin typeface="+mn-lt"/>
                  </a:rPr>
                  <a:t>points</a:t>
                </a:r>
                <a:r>
                  <a:rPr lang="it-IT" sz="1600" dirty="0" smtClean="0">
                    <a:latin typeface="+mn-lt"/>
                  </a:rPr>
                  <a:t>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𝝈</m:t>
                        </m:r>
                      </m:e>
                      <m:sub>
                        <m:r>
                          <a:rPr lang="it-IT" sz="1600" b="1" i="1">
                            <a:solidFill>
                              <a:srgbClr val="C00000"/>
                            </a:solidFill>
                            <a:latin typeface="Cambria Math" panose="02040503050406030204" pitchFamily="18" charset="0"/>
                          </a:rPr>
                          <m:t>𝟏</m:t>
                        </m:r>
                      </m:sub>
                    </m:sSub>
                    <m:r>
                      <a:rPr lang="it-IT" sz="1600" i="1">
                        <a:latin typeface="Cambria Math" panose="02040503050406030204" pitchFamily="18" charset="0"/>
                      </a:rPr>
                      <m:t> </m:t>
                    </m:r>
                  </m:oMath>
                </a14:m>
                <a:r>
                  <a:rPr lang="it-IT" sz="1600" dirty="0">
                    <a:latin typeface="+mn-lt"/>
                  </a:rPr>
                  <a:t>and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𝝈</m:t>
                        </m:r>
                      </m:e>
                      <m:sub>
                        <m:r>
                          <a:rPr lang="it-IT" sz="1600" b="1" i="1">
                            <a:solidFill>
                              <a:srgbClr val="C00000"/>
                            </a:solidFill>
                            <a:latin typeface="Cambria Math" panose="02040503050406030204" pitchFamily="18" charset="0"/>
                            <a:ea typeface="Cambria Math" panose="02040503050406030204" pitchFamily="18" charset="0"/>
                          </a:rPr>
                          <m:t>𝟐</m:t>
                        </m:r>
                      </m:sub>
                    </m:sSub>
                  </m:oMath>
                </a14:m>
                <a:r>
                  <a:rPr lang="it-IT" sz="1600" dirty="0" smtClean="0">
                    <a:latin typeface="+mn-lt"/>
                  </a:rPr>
                  <a:t> </a:t>
                </a:r>
                <a:r>
                  <a:rPr lang="it-IT" sz="1600" dirty="0" err="1" smtClean="0">
                    <a:latin typeface="+mn-lt"/>
                  </a:rPr>
                  <a:t>have</a:t>
                </a:r>
                <a:r>
                  <a:rPr lang="it-IT" sz="1600" dirty="0" smtClean="0">
                    <a:latin typeface="+mn-lt"/>
                  </a:rPr>
                  <a:t> to be </a:t>
                </a:r>
                <a:r>
                  <a:rPr lang="it-IT" sz="1600" dirty="0" err="1" smtClean="0">
                    <a:latin typeface="+mn-lt"/>
                  </a:rPr>
                  <a:t>determined</a:t>
                </a:r>
                <a:r>
                  <a:rPr lang="it-IT" sz="1600" dirty="0" smtClean="0">
                    <a:latin typeface="+mn-lt"/>
                  </a:rPr>
                  <a:t> .</a:t>
                </a:r>
              </a:p>
              <a:p>
                <a:pPr algn="just"/>
                <a:endParaRPr lang="it-IT" sz="1600" dirty="0" smtClean="0">
                  <a:latin typeface="+mn-lt"/>
                </a:endParaRPr>
              </a:p>
              <a:p>
                <a:pPr algn="just"/>
                <a:r>
                  <a:rPr lang="it-IT" sz="1600" dirty="0" err="1" smtClean="0">
                    <a:latin typeface="+mn-lt"/>
                  </a:rPr>
                  <a:t>As</a:t>
                </a:r>
                <a:r>
                  <a:rPr lang="it-IT" sz="1600" dirty="0" smtClean="0">
                    <a:latin typeface="+mn-lt"/>
                  </a:rPr>
                  <a:t> the </a:t>
                </a:r>
                <a:r>
                  <a:rPr lang="it-IT" sz="1600" dirty="0" err="1" smtClean="0">
                    <a:latin typeface="+mn-lt"/>
                  </a:rPr>
                  <a:t>radius</a:t>
                </a:r>
                <a:r>
                  <a:rPr lang="it-IT" sz="1600" dirty="0" smtClean="0">
                    <a:latin typeface="+mn-lt"/>
                  </a:rPr>
                  <a:t> </a:t>
                </a:r>
                <a14:m>
                  <m:oMath xmlns:m="http://schemas.openxmlformats.org/officeDocument/2006/math">
                    <m:r>
                      <a:rPr lang="it-IT" sz="1600" b="1" i="1" smtClean="0">
                        <a:latin typeface="Cambria Math" panose="02040503050406030204" pitchFamily="18" charset="0"/>
                      </a:rPr>
                      <m:t>𝑹</m:t>
                    </m:r>
                    <m:r>
                      <a:rPr lang="it-IT" sz="1600" b="0" i="1" smtClean="0">
                        <a:latin typeface="Cambria Math" panose="02040503050406030204" pitchFamily="18" charset="0"/>
                      </a:rPr>
                      <m:t> </m:t>
                    </m:r>
                  </m:oMath>
                </a14:m>
                <a:r>
                  <a:rPr lang="it-IT" sz="1600" dirty="0" err="1" smtClean="0">
                    <a:latin typeface="+mn-lt"/>
                  </a:rPr>
                  <a:t>is</a:t>
                </a:r>
                <a:r>
                  <a:rPr lang="it-IT" sz="1600" dirty="0" smtClean="0">
                    <a:latin typeface="+mn-lt"/>
                  </a:rPr>
                  <a:t> the </a:t>
                </a:r>
                <a:r>
                  <a:rPr lang="it-IT" sz="1600" dirty="0" err="1" smtClean="0">
                    <a:latin typeface="+mn-lt"/>
                  </a:rPr>
                  <a:t>distance</a:t>
                </a:r>
                <a:r>
                  <a:rPr lang="it-IT" sz="1600" dirty="0" smtClean="0">
                    <a:latin typeface="+mn-lt"/>
                  </a:rPr>
                  <a:t> </a:t>
                </a:r>
                <a:r>
                  <a:rPr lang="it-IT" sz="1600" dirty="0" err="1" smtClean="0">
                    <a:latin typeface="+mn-lt"/>
                  </a:rPr>
                  <a:t>between</a:t>
                </a:r>
                <a:r>
                  <a:rPr lang="it-IT" sz="1600" dirty="0" smtClean="0">
                    <a:latin typeface="+mn-lt"/>
                  </a:rPr>
                  <a:t> the center </a:t>
                </a:r>
                <a14:m>
                  <m:oMath xmlns:m="http://schemas.openxmlformats.org/officeDocument/2006/math">
                    <m:r>
                      <a:rPr lang="it-IT" sz="1600" b="1" i="1" smtClean="0">
                        <a:latin typeface="Cambria Math" panose="02040503050406030204" pitchFamily="18" charset="0"/>
                      </a:rPr>
                      <m:t>𝑪</m:t>
                    </m:r>
                  </m:oMath>
                </a14:m>
                <a:r>
                  <a:rPr lang="it-IT" sz="1600" dirty="0" smtClean="0">
                    <a:latin typeface="+mn-lt"/>
                  </a:rPr>
                  <a:t> and </a:t>
                </a:r>
                <a:r>
                  <a:rPr lang="it-IT" sz="1600" dirty="0" err="1" smtClean="0">
                    <a:latin typeface="+mn-lt"/>
                  </a:rPr>
                  <a:t>any</a:t>
                </a:r>
                <a:r>
                  <a:rPr lang="it-IT" sz="1600" dirty="0" smtClean="0">
                    <a:latin typeface="+mn-lt"/>
                  </a:rPr>
                  <a:t> </a:t>
                </a:r>
                <a:r>
                  <a:rPr lang="it-IT" sz="1600" dirty="0" err="1" smtClean="0">
                    <a:latin typeface="+mn-lt"/>
                  </a:rPr>
                  <a:t>point</a:t>
                </a:r>
                <a:r>
                  <a:rPr lang="it-IT" sz="1600" dirty="0" smtClean="0">
                    <a:latin typeface="+mn-lt"/>
                  </a:rPr>
                  <a:t> of the </a:t>
                </a:r>
                <a:r>
                  <a:rPr lang="it-IT" sz="1600" dirty="0" err="1" smtClean="0">
                    <a:latin typeface="+mn-lt"/>
                  </a:rPr>
                  <a:t>circumference</a:t>
                </a:r>
                <a:r>
                  <a:rPr lang="it-IT" sz="1600" dirty="0" smtClean="0">
                    <a:latin typeface="+mn-lt"/>
                  </a:rPr>
                  <a:t>,</a:t>
                </a:r>
              </a:p>
              <a:p>
                <a:pPr algn="just"/>
                <a:endParaRPr lang="it-IT" sz="1600" dirty="0" smtClean="0">
                  <a:latin typeface="+mn-lt"/>
                </a:endParaRPr>
              </a:p>
              <a:p>
                <a:pPr algn="just"/>
                <a:endParaRPr lang="it-IT" sz="1600" dirty="0" smtClean="0">
                  <a:latin typeface="+mn-lt"/>
                </a:endParaRPr>
              </a:p>
              <a:p>
                <a:pPr algn="just"/>
                <a:r>
                  <a:rPr lang="it-IT" sz="1600" dirty="0" err="1">
                    <a:latin typeface="+mn-lt"/>
                  </a:rPr>
                  <a:t>i</a:t>
                </a:r>
                <a:r>
                  <a:rPr lang="it-IT" sz="1600" dirty="0" err="1" smtClean="0">
                    <a:latin typeface="+mn-lt"/>
                  </a:rPr>
                  <a:t>t</a:t>
                </a:r>
                <a:r>
                  <a:rPr lang="it-IT" sz="1600" dirty="0" smtClean="0">
                    <a:latin typeface="+mn-lt"/>
                  </a:rPr>
                  <a:t> can be </a:t>
                </a:r>
                <a:r>
                  <a:rPr lang="it-IT" sz="1600" dirty="0" err="1" smtClean="0">
                    <a:latin typeface="+mn-lt"/>
                  </a:rPr>
                  <a:t>seen</a:t>
                </a:r>
                <a:r>
                  <a:rPr lang="it-IT" sz="1600" dirty="0" smtClean="0">
                    <a:latin typeface="+mn-lt"/>
                  </a:rPr>
                  <a:t> </a:t>
                </a:r>
                <a:r>
                  <a:rPr lang="it-IT" sz="1600" dirty="0" err="1" smtClean="0">
                    <a:latin typeface="+mn-lt"/>
                  </a:rPr>
                  <a:t>that</a:t>
                </a:r>
                <a:r>
                  <a:rPr lang="it-IT" sz="1600" dirty="0" smtClean="0">
                    <a:latin typeface="+mn-lt"/>
                  </a:rPr>
                  <a:t>:  </a:t>
                </a:r>
                <a:endParaRPr lang="it-IT" sz="1600" dirty="0">
                  <a:latin typeface="+mn-lt"/>
                </a:endParaRPr>
              </a:p>
            </p:txBody>
          </p:sp>
        </mc:Choice>
        <mc:Fallback>
          <p:sp>
            <p:nvSpPr>
              <p:cNvPr id="2" name="CasellaDiTesto 1"/>
              <p:cNvSpPr txBox="1">
                <a:spLocks noRot="1" noChangeAspect="1" noMove="1" noResize="1" noEditPoints="1" noAdjustHandles="1" noChangeArrowheads="1" noChangeShapeType="1" noTextEdit="1"/>
              </p:cNvSpPr>
              <p:nvPr/>
            </p:nvSpPr>
            <p:spPr>
              <a:xfrm>
                <a:off x="5467787" y="1227306"/>
                <a:ext cx="3139044" cy="3046988"/>
              </a:xfrm>
              <a:prstGeom prst="rect">
                <a:avLst/>
              </a:prstGeom>
              <a:blipFill rotWithShape="0">
                <a:blip r:embed="rId3"/>
                <a:stretch>
                  <a:fillRect l="-1165" t="-600" r="-971" b="-16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ttangolo 13"/>
              <p:cNvSpPr/>
              <p:nvPr/>
            </p:nvSpPr>
            <p:spPr>
              <a:xfrm>
                <a:off x="5487815" y="4479702"/>
                <a:ext cx="2620013" cy="775533"/>
              </a:xfrm>
              <a:prstGeom prst="rect">
                <a:avLst/>
              </a:prstGeom>
              <a:ln w="3175"/>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2400" b="1" i="1" smtClean="0">
                              <a:solidFill>
                                <a:srgbClr val="C00000"/>
                              </a:solidFill>
                              <a:latin typeface="Cambria Math" panose="02040503050406030204" pitchFamily="18" charset="0"/>
                            </a:rPr>
                          </m:ctrlPr>
                        </m:sSubPr>
                        <m:e>
                          <m:r>
                            <a:rPr lang="it-IT" sz="2400" b="1" i="1" smtClean="0">
                              <a:solidFill>
                                <a:srgbClr val="C00000"/>
                              </a:solidFill>
                              <a:latin typeface="Cambria Math" panose="02040503050406030204" pitchFamily="18" charset="0"/>
                              <a:ea typeface="Cambria Math" panose="02040503050406030204" pitchFamily="18" charset="0"/>
                            </a:rPr>
                            <m:t>𝝈</m:t>
                          </m:r>
                        </m:e>
                        <m:sub>
                          <m:r>
                            <a:rPr lang="it-IT" sz="2400" b="1" i="1" smtClean="0">
                              <a:solidFill>
                                <a:srgbClr val="C00000"/>
                              </a:solidFill>
                              <a:latin typeface="Cambria Math" panose="02040503050406030204" pitchFamily="18" charset="0"/>
                            </a:rPr>
                            <m:t>𝟏</m:t>
                          </m:r>
                        </m:sub>
                      </m:sSub>
                      <m:r>
                        <a:rPr lang="it-IT" sz="2400" b="0" i="1" smtClean="0">
                          <a:latin typeface="Cambria Math" panose="02040503050406030204" pitchFamily="18" charset="0"/>
                        </a:rPr>
                        <m:t>=</m:t>
                      </m:r>
                      <m:r>
                        <a:rPr lang="it-IT" sz="2400" b="1" i="1" smtClean="0">
                          <a:solidFill>
                            <a:schemeClr val="tx1"/>
                          </a:solidFill>
                          <a:latin typeface="Cambria Math" panose="02040503050406030204" pitchFamily="18" charset="0"/>
                        </a:rPr>
                        <m:t>𝑹</m:t>
                      </m:r>
                      <m:r>
                        <a:rPr lang="it-IT" sz="2400" b="0" i="1" smtClean="0">
                          <a:latin typeface="Cambria Math" panose="02040503050406030204" pitchFamily="18" charset="0"/>
                        </a:rPr>
                        <m:t>−</m:t>
                      </m:r>
                      <m:f>
                        <m:fPr>
                          <m:ctrlPr>
                            <a:rPr lang="it-IT" sz="2400" b="1" i="1" smtClean="0">
                              <a:latin typeface="Cambria Math" panose="02040503050406030204" pitchFamily="18" charset="0"/>
                            </a:rPr>
                          </m:ctrlPr>
                        </m:fPr>
                        <m:num>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ea typeface="Cambria Math" panose="02040503050406030204" pitchFamily="18" charset="0"/>
                                </a:rPr>
                                <m:t>𝝈</m:t>
                              </m:r>
                            </m:e>
                            <m:sub>
                              <m:r>
                                <a:rPr lang="it-IT" sz="2400" b="1" i="1" smtClean="0">
                                  <a:latin typeface="Cambria Math" panose="02040503050406030204" pitchFamily="18" charset="0"/>
                                </a:rPr>
                                <m:t>𝒙</m:t>
                              </m:r>
                            </m:sub>
                          </m:sSub>
                          <m:r>
                            <a:rPr lang="it-IT" sz="2400" b="1" i="1" smtClean="0">
                              <a:latin typeface="Cambria Math" panose="02040503050406030204" pitchFamily="18" charset="0"/>
                            </a:rPr>
                            <m:t>+</m:t>
                          </m:r>
                          <m:sSub>
                            <m:sSubPr>
                              <m:ctrlPr>
                                <a:rPr lang="it-IT" sz="2400" b="1" i="1">
                                  <a:latin typeface="Cambria Math" panose="02040503050406030204" pitchFamily="18" charset="0"/>
                                </a:rPr>
                              </m:ctrlPr>
                            </m:sSubPr>
                            <m:e>
                              <m:r>
                                <a:rPr lang="it-IT" sz="2400" b="1" i="1">
                                  <a:latin typeface="Cambria Math" panose="02040503050406030204" pitchFamily="18" charset="0"/>
                                  <a:ea typeface="Cambria Math" panose="02040503050406030204" pitchFamily="18" charset="0"/>
                                </a:rPr>
                                <m:t>𝝈</m:t>
                              </m:r>
                            </m:e>
                            <m:sub>
                              <m:r>
                                <a:rPr lang="it-IT" sz="2400" b="1" i="1" smtClean="0">
                                  <a:latin typeface="Cambria Math" panose="02040503050406030204" pitchFamily="18" charset="0"/>
                                  <a:ea typeface="Cambria Math" panose="02040503050406030204" pitchFamily="18" charset="0"/>
                                </a:rPr>
                                <m:t>𝒚</m:t>
                              </m:r>
                            </m:sub>
                          </m:sSub>
                        </m:num>
                        <m:den>
                          <m:r>
                            <a:rPr lang="it-IT" sz="2400" b="1" i="1" smtClean="0">
                              <a:latin typeface="Cambria Math" panose="02040503050406030204" pitchFamily="18" charset="0"/>
                            </a:rPr>
                            <m:t>𝟐</m:t>
                          </m:r>
                        </m:den>
                      </m:f>
                    </m:oMath>
                  </m:oMathPara>
                </a14:m>
                <a:endParaRPr lang="it-IT" sz="2400" b="1" dirty="0"/>
              </a:p>
            </p:txBody>
          </p:sp>
        </mc:Choice>
        <mc:Fallback xmlns="">
          <p:sp>
            <p:nvSpPr>
              <p:cNvPr id="14" name="Rettangolo 13"/>
              <p:cNvSpPr>
                <a:spLocks noRot="1" noChangeAspect="1" noMove="1" noResize="1" noEditPoints="1" noAdjustHandles="1" noChangeArrowheads="1" noChangeShapeType="1" noTextEdit="1"/>
              </p:cNvSpPr>
              <p:nvPr/>
            </p:nvSpPr>
            <p:spPr>
              <a:xfrm>
                <a:off x="5487815" y="4479702"/>
                <a:ext cx="2620013" cy="775533"/>
              </a:xfrm>
              <a:prstGeom prst="rect">
                <a:avLst/>
              </a:prstGeom>
              <a:blipFill rotWithShape="0">
                <a:blip r:embed="rId10"/>
                <a:stretch>
                  <a:fillRect/>
                </a:stretch>
              </a:blipFill>
              <a:ln w="3175"/>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6" name="Rettangolo 55"/>
              <p:cNvSpPr/>
              <p:nvPr/>
            </p:nvSpPr>
            <p:spPr>
              <a:xfrm>
                <a:off x="5467787" y="5506845"/>
                <a:ext cx="2616807" cy="775533"/>
              </a:xfrm>
              <a:prstGeom prst="rect">
                <a:avLst/>
              </a:prstGeom>
              <a:ln w="3175"/>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2400" b="1" i="1" smtClean="0">
                              <a:solidFill>
                                <a:srgbClr val="C00000"/>
                              </a:solidFill>
                              <a:latin typeface="Cambria Math" panose="02040503050406030204" pitchFamily="18" charset="0"/>
                            </a:rPr>
                          </m:ctrlPr>
                        </m:sSubPr>
                        <m:e>
                          <m:r>
                            <a:rPr lang="it-IT" sz="2400" b="1" i="0" smtClean="0">
                              <a:solidFill>
                                <a:srgbClr val="C00000"/>
                              </a:solidFill>
                              <a:latin typeface="Cambria Math" panose="02040503050406030204" pitchFamily="18" charset="0"/>
                              <a:ea typeface="Cambria Math" panose="02040503050406030204" pitchFamily="18" charset="0"/>
                            </a:rPr>
                            <m:t>𝛔</m:t>
                          </m:r>
                        </m:e>
                        <m:sub>
                          <m:r>
                            <a:rPr lang="it-IT" sz="2400" b="1" i="0" smtClean="0">
                              <a:solidFill>
                                <a:srgbClr val="C00000"/>
                              </a:solidFill>
                              <a:latin typeface="Cambria Math" panose="02040503050406030204" pitchFamily="18" charset="0"/>
                            </a:rPr>
                            <m:t>𝟐</m:t>
                          </m:r>
                        </m:sub>
                      </m:sSub>
                      <m:r>
                        <a:rPr lang="it-IT" sz="2400" b="0" i="1" smtClean="0">
                          <a:latin typeface="Cambria Math" panose="02040503050406030204" pitchFamily="18" charset="0"/>
                        </a:rPr>
                        <m:t>=</m:t>
                      </m:r>
                      <m:r>
                        <a:rPr lang="it-IT" sz="2400" b="1" i="1" smtClean="0">
                          <a:solidFill>
                            <a:schemeClr val="tx1"/>
                          </a:solidFill>
                          <a:latin typeface="Cambria Math" panose="02040503050406030204" pitchFamily="18" charset="0"/>
                        </a:rPr>
                        <m:t>𝑹</m:t>
                      </m:r>
                      <m:r>
                        <a:rPr lang="it-IT" sz="2400" b="0" i="1" smtClean="0">
                          <a:latin typeface="Cambria Math" panose="02040503050406030204" pitchFamily="18" charset="0"/>
                        </a:rPr>
                        <m:t>+</m:t>
                      </m:r>
                      <m:f>
                        <m:fPr>
                          <m:ctrlPr>
                            <a:rPr lang="it-IT" sz="2400" b="1" i="1" smtClean="0">
                              <a:latin typeface="Cambria Math" panose="02040503050406030204" pitchFamily="18" charset="0"/>
                            </a:rPr>
                          </m:ctrlPr>
                        </m:fPr>
                        <m:num>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ea typeface="Cambria Math" panose="02040503050406030204" pitchFamily="18" charset="0"/>
                                </a:rPr>
                                <m:t>𝝈</m:t>
                              </m:r>
                            </m:e>
                            <m:sub>
                              <m:r>
                                <a:rPr lang="it-IT" sz="2400" b="1" i="1" smtClean="0">
                                  <a:latin typeface="Cambria Math" panose="02040503050406030204" pitchFamily="18" charset="0"/>
                                </a:rPr>
                                <m:t>𝒙</m:t>
                              </m:r>
                            </m:sub>
                          </m:sSub>
                          <m:r>
                            <a:rPr lang="it-IT" sz="2400" b="1" i="1" smtClean="0">
                              <a:latin typeface="Cambria Math" panose="02040503050406030204" pitchFamily="18" charset="0"/>
                            </a:rPr>
                            <m:t>+</m:t>
                          </m:r>
                          <m:sSub>
                            <m:sSubPr>
                              <m:ctrlPr>
                                <a:rPr lang="it-IT" sz="2400" b="1" i="1">
                                  <a:latin typeface="Cambria Math" panose="02040503050406030204" pitchFamily="18" charset="0"/>
                                </a:rPr>
                              </m:ctrlPr>
                            </m:sSubPr>
                            <m:e>
                              <m:r>
                                <a:rPr lang="it-IT" sz="2400" b="1" i="1">
                                  <a:latin typeface="Cambria Math" panose="02040503050406030204" pitchFamily="18" charset="0"/>
                                  <a:ea typeface="Cambria Math" panose="02040503050406030204" pitchFamily="18" charset="0"/>
                                </a:rPr>
                                <m:t>𝝈</m:t>
                              </m:r>
                            </m:e>
                            <m:sub>
                              <m:r>
                                <a:rPr lang="it-IT" sz="2400" b="1" i="1" smtClean="0">
                                  <a:latin typeface="Cambria Math" panose="02040503050406030204" pitchFamily="18" charset="0"/>
                                  <a:ea typeface="Cambria Math" panose="02040503050406030204" pitchFamily="18" charset="0"/>
                                </a:rPr>
                                <m:t>𝒚</m:t>
                              </m:r>
                            </m:sub>
                          </m:sSub>
                        </m:num>
                        <m:den>
                          <m:r>
                            <a:rPr lang="it-IT" sz="2400" b="1" i="1" smtClean="0">
                              <a:latin typeface="Cambria Math" panose="02040503050406030204" pitchFamily="18" charset="0"/>
                            </a:rPr>
                            <m:t>𝟐</m:t>
                          </m:r>
                        </m:den>
                      </m:f>
                    </m:oMath>
                  </m:oMathPara>
                </a14:m>
                <a:endParaRPr lang="it-IT" sz="2400" b="1" dirty="0"/>
              </a:p>
            </p:txBody>
          </p:sp>
        </mc:Choice>
        <mc:Fallback xmlns="">
          <p:sp>
            <p:nvSpPr>
              <p:cNvPr id="56" name="Rettangolo 55"/>
              <p:cNvSpPr>
                <a:spLocks noRot="1" noChangeAspect="1" noMove="1" noResize="1" noEditPoints="1" noAdjustHandles="1" noChangeArrowheads="1" noChangeShapeType="1" noTextEdit="1"/>
              </p:cNvSpPr>
              <p:nvPr/>
            </p:nvSpPr>
            <p:spPr>
              <a:xfrm>
                <a:off x="5467787" y="5506845"/>
                <a:ext cx="2616807" cy="775533"/>
              </a:xfrm>
              <a:prstGeom prst="rect">
                <a:avLst/>
              </a:prstGeom>
              <a:blipFill rotWithShape="0">
                <a:blip r:embed="rId11"/>
                <a:stretch>
                  <a:fillRect/>
                </a:stretch>
              </a:blipFill>
              <a:ln w="31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CasellaDiTesto 56"/>
              <p:cNvSpPr txBox="1"/>
              <p:nvPr/>
            </p:nvSpPr>
            <p:spPr>
              <a:xfrm>
                <a:off x="2981325" y="4016196"/>
                <a:ext cx="494814" cy="310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1100" i="1" smtClean="0">
                              <a:latin typeface="Cambria Math" panose="02040503050406030204" pitchFamily="18" charset="0"/>
                            </a:rPr>
                          </m:ctrlPr>
                        </m:fPr>
                        <m:num>
                          <m:sSub>
                            <m:sSubPr>
                              <m:ctrlPr>
                                <a:rPr lang="it-IT" sz="1100" i="1">
                                  <a:latin typeface="Cambria Math" panose="02040503050406030204" pitchFamily="18" charset="0"/>
                                </a:rPr>
                              </m:ctrlPr>
                            </m:sSubPr>
                            <m:e>
                              <m:r>
                                <a:rPr lang="it-IT" sz="1100" i="1">
                                  <a:latin typeface="Cambria Math" panose="02040503050406030204" pitchFamily="18" charset="0"/>
                                  <a:ea typeface="Cambria Math" panose="02040503050406030204" pitchFamily="18" charset="0"/>
                                </a:rPr>
                                <m:t>𝜎</m:t>
                              </m:r>
                            </m:e>
                            <m:sub>
                              <m:r>
                                <a:rPr lang="it-IT" sz="1100" i="1">
                                  <a:latin typeface="Cambria Math" panose="02040503050406030204" pitchFamily="18" charset="0"/>
                                </a:rPr>
                                <m:t>𝑥</m:t>
                              </m:r>
                            </m:sub>
                          </m:sSub>
                          <m:r>
                            <a:rPr lang="it-IT" sz="1100" b="0" i="1" smtClean="0">
                              <a:latin typeface="Cambria Math" panose="02040503050406030204" pitchFamily="18" charset="0"/>
                            </a:rPr>
                            <m:t>+</m:t>
                          </m:r>
                          <m:sSub>
                            <m:sSubPr>
                              <m:ctrlPr>
                                <a:rPr lang="it-IT" sz="1100" i="1">
                                  <a:latin typeface="Cambria Math" panose="02040503050406030204" pitchFamily="18" charset="0"/>
                                </a:rPr>
                              </m:ctrlPr>
                            </m:sSubPr>
                            <m:e>
                              <m:r>
                                <a:rPr lang="it-IT" sz="1100" i="1">
                                  <a:latin typeface="Cambria Math" panose="02040503050406030204" pitchFamily="18" charset="0"/>
                                  <a:ea typeface="Cambria Math" panose="02040503050406030204" pitchFamily="18" charset="0"/>
                                </a:rPr>
                                <m:t>𝜎</m:t>
                              </m:r>
                            </m:e>
                            <m:sub>
                              <m:r>
                                <a:rPr lang="it-IT" sz="1100" b="0" i="1" smtClean="0">
                                  <a:latin typeface="Cambria Math" panose="02040503050406030204" pitchFamily="18" charset="0"/>
                                  <a:ea typeface="Cambria Math" panose="02040503050406030204" pitchFamily="18" charset="0"/>
                                </a:rPr>
                                <m:t>𝑦</m:t>
                              </m:r>
                            </m:sub>
                          </m:sSub>
                        </m:num>
                        <m:den>
                          <m:r>
                            <a:rPr lang="it-IT" sz="1100" b="0" i="1" smtClean="0">
                              <a:latin typeface="Cambria Math" panose="02040503050406030204" pitchFamily="18" charset="0"/>
                            </a:rPr>
                            <m:t>2</m:t>
                          </m:r>
                        </m:den>
                      </m:f>
                    </m:oMath>
                  </m:oMathPara>
                </a14:m>
                <a:endParaRPr lang="it-IT" sz="1100" dirty="0"/>
              </a:p>
            </p:txBody>
          </p:sp>
        </mc:Choice>
        <mc:Fallback xmlns="">
          <p:sp>
            <p:nvSpPr>
              <p:cNvPr id="57" name="CasellaDiTesto 56"/>
              <p:cNvSpPr txBox="1">
                <a:spLocks noRot="1" noChangeAspect="1" noMove="1" noResize="1" noEditPoints="1" noAdjustHandles="1" noChangeArrowheads="1" noChangeShapeType="1" noTextEdit="1"/>
              </p:cNvSpPr>
              <p:nvPr/>
            </p:nvSpPr>
            <p:spPr>
              <a:xfrm>
                <a:off x="2981325" y="4016196"/>
                <a:ext cx="494814" cy="310919"/>
              </a:xfrm>
              <a:prstGeom prst="rect">
                <a:avLst/>
              </a:prstGeom>
              <a:blipFill rotWithShape="0">
                <a:blip r:embed="rId12"/>
                <a:stretch>
                  <a:fillRect l="-3704" r="-1235" b="-137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CasellaDiTesto 57"/>
              <p:cNvSpPr txBox="1"/>
              <p:nvPr/>
            </p:nvSpPr>
            <p:spPr>
              <a:xfrm>
                <a:off x="5699867" y="3505310"/>
                <a:ext cx="2044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solidFill>
                            <a:schemeClr val="bg1">
                              <a:lumMod val="65000"/>
                            </a:schemeClr>
                          </a:solidFill>
                          <a:latin typeface="Cambria Math" panose="02040503050406030204" pitchFamily="18" charset="0"/>
                          <a:ea typeface="Cambria Math" panose="02040503050406030204" pitchFamily="18" charset="0"/>
                        </a:rPr>
                        <m:t>𝜎</m:t>
                      </m:r>
                    </m:oMath>
                  </m:oMathPara>
                </a14:m>
                <a:endParaRPr lang="it-IT" dirty="0">
                  <a:solidFill>
                    <a:schemeClr val="bg1">
                      <a:lumMod val="65000"/>
                    </a:schemeClr>
                  </a:solidFill>
                </a:endParaRPr>
              </a:p>
            </p:txBody>
          </p:sp>
        </mc:Choice>
        <mc:Fallback xmlns="">
          <p:sp>
            <p:nvSpPr>
              <p:cNvPr id="58" name="CasellaDiTesto 57"/>
              <p:cNvSpPr txBox="1">
                <a:spLocks noRot="1" noChangeAspect="1" noMove="1" noResize="1" noEditPoints="1" noAdjustHandles="1" noChangeArrowheads="1" noChangeShapeType="1" noTextEdit="1"/>
              </p:cNvSpPr>
              <p:nvPr/>
            </p:nvSpPr>
            <p:spPr>
              <a:xfrm>
                <a:off x="5699867" y="3505310"/>
                <a:ext cx="204415" cy="276999"/>
              </a:xfrm>
              <a:prstGeom prst="rect">
                <a:avLst/>
              </a:prstGeom>
              <a:blipFill rotWithShape="0">
                <a:blip r:embed="rId13"/>
                <a:stretch>
                  <a:fillRect l="-14706" r="-8824" b="-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CasellaDiTesto 17"/>
              <p:cNvSpPr txBox="1"/>
              <p:nvPr/>
            </p:nvSpPr>
            <p:spPr>
              <a:xfrm>
                <a:off x="2095892" y="3040870"/>
                <a:ext cx="2183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𝑅</m:t>
                      </m:r>
                    </m:oMath>
                  </m:oMathPara>
                </a14:m>
                <a:endParaRPr lang="it-IT" dirty="0"/>
              </a:p>
            </p:txBody>
          </p:sp>
        </mc:Choice>
        <mc:Fallback xmlns="">
          <p:sp>
            <p:nvSpPr>
              <p:cNvPr id="18" name="CasellaDiTesto 17"/>
              <p:cNvSpPr txBox="1">
                <a:spLocks noRot="1" noChangeAspect="1" noMove="1" noResize="1" noEditPoints="1" noAdjustHandles="1" noChangeArrowheads="1" noChangeShapeType="1" noTextEdit="1"/>
              </p:cNvSpPr>
              <p:nvPr/>
            </p:nvSpPr>
            <p:spPr>
              <a:xfrm>
                <a:off x="2095892" y="3040870"/>
                <a:ext cx="218330" cy="276999"/>
              </a:xfrm>
              <a:prstGeom prst="rect">
                <a:avLst/>
              </a:prstGeom>
              <a:blipFill rotWithShape="0">
                <a:blip r:embed="rId14"/>
                <a:stretch>
                  <a:fillRect l="-25000" r="-16667"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CasellaDiTesto 59"/>
              <p:cNvSpPr txBox="1"/>
              <p:nvPr/>
            </p:nvSpPr>
            <p:spPr>
              <a:xfrm>
                <a:off x="2056843" y="4031069"/>
                <a:ext cx="2964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𝜎</m:t>
                          </m:r>
                        </m:e>
                        <m:sub>
                          <m:r>
                            <a:rPr lang="it-IT" b="0" i="1" smtClean="0">
                              <a:latin typeface="Cambria Math" panose="02040503050406030204" pitchFamily="18" charset="0"/>
                            </a:rPr>
                            <m:t>𝑥</m:t>
                          </m:r>
                        </m:sub>
                      </m:sSub>
                    </m:oMath>
                  </m:oMathPara>
                </a14:m>
                <a:endParaRPr lang="it-IT" dirty="0"/>
              </a:p>
            </p:txBody>
          </p:sp>
        </mc:Choice>
        <mc:Fallback xmlns="">
          <p:sp>
            <p:nvSpPr>
              <p:cNvPr id="60" name="CasellaDiTesto 59"/>
              <p:cNvSpPr txBox="1">
                <a:spLocks noRot="1" noChangeAspect="1" noMove="1" noResize="1" noEditPoints="1" noAdjustHandles="1" noChangeArrowheads="1" noChangeShapeType="1" noTextEdit="1"/>
              </p:cNvSpPr>
              <p:nvPr/>
            </p:nvSpPr>
            <p:spPr>
              <a:xfrm>
                <a:off x="2056843" y="4031069"/>
                <a:ext cx="296428" cy="276999"/>
              </a:xfrm>
              <a:prstGeom prst="rect">
                <a:avLst/>
              </a:prstGeom>
              <a:blipFill rotWithShape="0">
                <a:blip r:embed="rId15"/>
                <a:stretch>
                  <a:fillRect l="-10204" b="-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CasellaDiTesto 60"/>
              <p:cNvSpPr txBox="1"/>
              <p:nvPr/>
            </p:nvSpPr>
            <p:spPr>
              <a:xfrm>
                <a:off x="3719887" y="3356139"/>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lumMod val="65000"/>
                            </a:schemeClr>
                          </a:solidFill>
                          <a:latin typeface="Cambria Math" panose="02040503050406030204" pitchFamily="18" charset="0"/>
                        </a:rPr>
                        <m:t>0</m:t>
                      </m:r>
                    </m:oMath>
                  </m:oMathPara>
                </a14:m>
                <a:endParaRPr lang="it-IT" dirty="0">
                  <a:solidFill>
                    <a:schemeClr val="bg1">
                      <a:lumMod val="65000"/>
                    </a:schemeClr>
                  </a:solidFill>
                </a:endParaRPr>
              </a:p>
            </p:txBody>
          </p:sp>
        </mc:Choice>
        <mc:Fallback xmlns="">
          <p:sp>
            <p:nvSpPr>
              <p:cNvPr id="61" name="CasellaDiTesto 60"/>
              <p:cNvSpPr txBox="1">
                <a:spLocks noRot="1" noChangeAspect="1" noMove="1" noResize="1" noEditPoints="1" noAdjustHandles="1" noChangeArrowheads="1" noChangeShapeType="1" noTextEdit="1"/>
              </p:cNvSpPr>
              <p:nvPr/>
            </p:nvSpPr>
            <p:spPr>
              <a:xfrm>
                <a:off x="3719887" y="3356139"/>
                <a:ext cx="192360" cy="276999"/>
              </a:xfrm>
              <a:prstGeom prst="rect">
                <a:avLst/>
              </a:prstGeom>
              <a:blipFill rotWithShape="0">
                <a:blip r:embed="rId16"/>
                <a:stretch>
                  <a:fillRect l="-25000" r="-25000"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CasellaDiTesto 61"/>
              <p:cNvSpPr txBox="1"/>
              <p:nvPr/>
            </p:nvSpPr>
            <p:spPr>
              <a:xfrm>
                <a:off x="210664" y="3975366"/>
                <a:ext cx="390363"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𝜏</m:t>
                          </m:r>
                        </m:e>
                        <m:sub>
                          <m:r>
                            <a:rPr lang="it-IT" b="0" i="1" smtClean="0">
                              <a:latin typeface="Cambria Math" panose="02040503050406030204" pitchFamily="18" charset="0"/>
                            </a:rPr>
                            <m:t>𝑥𝑦</m:t>
                          </m:r>
                        </m:sub>
                      </m:sSub>
                    </m:oMath>
                  </m:oMathPara>
                </a14:m>
                <a:endParaRPr lang="it-IT" dirty="0"/>
              </a:p>
            </p:txBody>
          </p:sp>
        </mc:Choice>
        <mc:Fallback xmlns="">
          <p:sp>
            <p:nvSpPr>
              <p:cNvPr id="62" name="CasellaDiTesto 61"/>
              <p:cNvSpPr txBox="1">
                <a:spLocks noRot="1" noChangeAspect="1" noMove="1" noResize="1" noEditPoints="1" noAdjustHandles="1" noChangeArrowheads="1" noChangeShapeType="1" noTextEdit="1"/>
              </p:cNvSpPr>
              <p:nvPr/>
            </p:nvSpPr>
            <p:spPr>
              <a:xfrm>
                <a:off x="210664" y="3975366"/>
                <a:ext cx="390363" cy="298928"/>
              </a:xfrm>
              <a:prstGeom prst="rect">
                <a:avLst/>
              </a:prstGeom>
              <a:blipFill rotWithShape="0">
                <a:blip r:embed="rId17"/>
                <a:stretch>
                  <a:fillRect l="-7813" r="-4688" b="-2040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3" name="CasellaDiTesto 62"/>
              <p:cNvSpPr txBox="1"/>
              <p:nvPr/>
            </p:nvSpPr>
            <p:spPr>
              <a:xfrm>
                <a:off x="5143017" y="3358356"/>
                <a:ext cx="2850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i="1" smtClean="0">
                              <a:solidFill>
                                <a:srgbClr val="C00000"/>
                              </a:solidFill>
                              <a:latin typeface="Cambria Math" panose="02040503050406030204" pitchFamily="18" charset="0"/>
                              <a:ea typeface="Cambria Math" panose="02040503050406030204" pitchFamily="18" charset="0"/>
                            </a:rPr>
                            <m:t>𝜎</m:t>
                          </m:r>
                        </m:e>
                        <m:sub>
                          <m:r>
                            <a:rPr lang="it-IT" b="0" i="1" smtClean="0">
                              <a:solidFill>
                                <a:srgbClr val="C00000"/>
                              </a:solidFill>
                              <a:latin typeface="Cambria Math" panose="02040503050406030204" pitchFamily="18" charset="0"/>
                            </a:rPr>
                            <m:t>1</m:t>
                          </m:r>
                        </m:sub>
                      </m:sSub>
                    </m:oMath>
                  </m:oMathPara>
                </a14:m>
                <a:endParaRPr lang="it-IT" dirty="0"/>
              </a:p>
            </p:txBody>
          </p:sp>
        </mc:Choice>
        <mc:Fallback xmlns="">
          <p:sp>
            <p:nvSpPr>
              <p:cNvPr id="63" name="CasellaDiTesto 62"/>
              <p:cNvSpPr txBox="1">
                <a:spLocks noRot="1" noChangeAspect="1" noMove="1" noResize="1" noEditPoints="1" noAdjustHandles="1" noChangeArrowheads="1" noChangeShapeType="1" noTextEdit="1"/>
              </p:cNvSpPr>
              <p:nvPr/>
            </p:nvSpPr>
            <p:spPr>
              <a:xfrm>
                <a:off x="5143017" y="3358356"/>
                <a:ext cx="285013" cy="276999"/>
              </a:xfrm>
              <a:prstGeom prst="rect">
                <a:avLst/>
              </a:prstGeom>
              <a:blipFill rotWithShape="0">
                <a:blip r:embed="rId18"/>
                <a:stretch>
                  <a:fillRect l="-10870" r="-4348" b="-177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5" name="CasellaDiTesto 64"/>
              <p:cNvSpPr txBox="1"/>
              <p:nvPr/>
            </p:nvSpPr>
            <p:spPr>
              <a:xfrm>
                <a:off x="494547" y="3365500"/>
                <a:ext cx="2903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i="1" smtClean="0">
                              <a:solidFill>
                                <a:srgbClr val="C00000"/>
                              </a:solidFill>
                              <a:latin typeface="Cambria Math" panose="02040503050406030204" pitchFamily="18" charset="0"/>
                              <a:ea typeface="Cambria Math" panose="02040503050406030204" pitchFamily="18" charset="0"/>
                            </a:rPr>
                            <m:t>𝜎</m:t>
                          </m:r>
                        </m:e>
                        <m:sub>
                          <m:r>
                            <a:rPr lang="it-IT" b="0" i="1" smtClean="0">
                              <a:solidFill>
                                <a:srgbClr val="C00000"/>
                              </a:solidFill>
                              <a:latin typeface="Cambria Math" panose="02040503050406030204" pitchFamily="18" charset="0"/>
                            </a:rPr>
                            <m:t>2</m:t>
                          </m:r>
                        </m:sub>
                      </m:sSub>
                    </m:oMath>
                  </m:oMathPara>
                </a14:m>
                <a:endParaRPr lang="it-IT" dirty="0"/>
              </a:p>
            </p:txBody>
          </p:sp>
        </mc:Choice>
        <mc:Fallback xmlns="">
          <p:sp>
            <p:nvSpPr>
              <p:cNvPr id="65" name="CasellaDiTesto 64"/>
              <p:cNvSpPr txBox="1">
                <a:spLocks noRot="1" noChangeAspect="1" noMove="1" noResize="1" noEditPoints="1" noAdjustHandles="1" noChangeArrowheads="1" noChangeShapeType="1" noTextEdit="1"/>
              </p:cNvSpPr>
              <p:nvPr/>
            </p:nvSpPr>
            <p:spPr>
              <a:xfrm>
                <a:off x="494547" y="3365500"/>
                <a:ext cx="290336" cy="276999"/>
              </a:xfrm>
              <a:prstGeom prst="rect">
                <a:avLst/>
              </a:prstGeom>
              <a:blipFill rotWithShape="0">
                <a:blip r:embed="rId19"/>
                <a:stretch>
                  <a:fillRect l="-10417" r="-4167" b="-1739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6" name="TextBox 67"/>
              <p:cNvSpPr txBox="1">
                <a:spLocks noChangeArrowheads="1"/>
              </p:cNvSpPr>
              <p:nvPr/>
            </p:nvSpPr>
            <p:spPr bwMode="auto">
              <a:xfrm>
                <a:off x="751883" y="167877"/>
                <a:ext cx="7197873" cy="954107"/>
              </a:xfrm>
              <a:prstGeom prst="rect">
                <a:avLst/>
              </a:prstGeom>
              <a:noFill/>
              <a:ln w="9525">
                <a:solidFill>
                  <a:schemeClr val="bg1">
                    <a:lumMod val="65000"/>
                  </a:schemeClr>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14350" indent="-514350" algn="ctr" eaLnBrk="1" hangingPunct="1">
                  <a:spcBef>
                    <a:spcPct val="0"/>
                  </a:spcBef>
                  <a:buFontTx/>
                  <a:buAutoNum type="arabicPeriod"/>
                </a:pPr>
                <a:r>
                  <a:rPr lang="en-GB" altLang="it-IT" sz="2800" dirty="0" smtClean="0"/>
                  <a:t>Determining </a:t>
                </a:r>
                <a:r>
                  <a:rPr lang="it-IT" altLang="it-IT" sz="2800" dirty="0" smtClean="0"/>
                  <a:t>the </a:t>
                </a:r>
                <a:r>
                  <a:rPr lang="it-IT" altLang="it-IT" sz="2800" dirty="0" err="1" smtClean="0"/>
                  <a:t>principle</a:t>
                </a:r>
                <a:r>
                  <a:rPr lang="it-IT" altLang="it-IT" sz="2800" dirty="0" smtClean="0"/>
                  <a:t> </a:t>
                </a:r>
                <a:r>
                  <a:rPr lang="it-IT" altLang="it-IT" sz="2800" dirty="0" err="1" smtClean="0"/>
                  <a:t>stresses</a:t>
                </a:r>
                <a:r>
                  <a:rPr lang="it-IT" altLang="it-IT" sz="2800" dirty="0" smtClean="0"/>
                  <a:t>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rPr>
                          <m:t>1</m:t>
                        </m:r>
                      </m:sub>
                    </m:sSub>
                    <m:r>
                      <a:rPr lang="it-IT" sz="2800" i="1">
                        <a:latin typeface="Cambria Math" panose="02040503050406030204" pitchFamily="18" charset="0"/>
                      </a:rPr>
                      <m:t> </m:t>
                    </m:r>
                  </m:oMath>
                </a14:m>
                <a:r>
                  <a:rPr lang="it-IT" sz="2800" dirty="0"/>
                  <a:t>and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ea typeface="Cambria Math" panose="02040503050406030204" pitchFamily="18" charset="0"/>
                          </a:rPr>
                          <m:t>2</m:t>
                        </m:r>
                      </m:sub>
                    </m:sSub>
                    <m:r>
                      <a:rPr lang="it-IT" sz="2800" i="1">
                        <a:latin typeface="Cambria Math" panose="02040503050406030204" pitchFamily="18" charset="0"/>
                        <a:ea typeface="Cambria Math" panose="02040503050406030204" pitchFamily="18" charset="0"/>
                      </a:rPr>
                      <m:t> </m:t>
                    </m:r>
                  </m:oMath>
                </a14:m>
                <a:endParaRPr lang="en-GB" altLang="it-IT" sz="2800" dirty="0" smtClean="0"/>
              </a:p>
              <a:p>
                <a:pPr algn="ctr" eaLnBrk="1" hangingPunct="1">
                  <a:spcBef>
                    <a:spcPct val="0"/>
                  </a:spcBef>
                  <a:buNone/>
                </a:pPr>
                <a:r>
                  <a:rPr lang="en-GB" altLang="it-IT" sz="2800" dirty="0" smtClean="0"/>
                  <a:t>with Mohr’s circle (1) </a:t>
                </a:r>
                <a:endParaRPr lang="en-GB" altLang="it-IT" sz="2800" dirty="0"/>
              </a:p>
            </p:txBody>
          </p:sp>
        </mc:Choice>
        <mc:Fallback xmlns="">
          <p:sp>
            <p:nvSpPr>
              <p:cNvPr id="66" name="TextBox 67"/>
              <p:cNvSpPr txBox="1">
                <a:spLocks noRot="1" noChangeAspect="1" noMove="1" noResize="1" noEditPoints="1" noAdjustHandles="1" noChangeArrowheads="1" noChangeShapeType="1" noTextEdit="1"/>
              </p:cNvSpPr>
              <p:nvPr/>
            </p:nvSpPr>
            <p:spPr bwMode="auto">
              <a:xfrm>
                <a:off x="751883" y="167877"/>
                <a:ext cx="7197873" cy="954107"/>
              </a:xfrm>
              <a:prstGeom prst="rect">
                <a:avLst/>
              </a:prstGeom>
              <a:blipFill rotWithShape="0">
                <a:blip r:embed="rId20"/>
                <a:stretch>
                  <a:fillRect l="-1522" t="-6329" b="-17089"/>
                </a:stretch>
              </a:blip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sp>
        <p:nvSpPr>
          <p:cNvPr id="3" name="Segnaposto piè di pagina 2"/>
          <p:cNvSpPr>
            <a:spLocks noGrp="1"/>
          </p:cNvSpPr>
          <p:nvPr>
            <p:ph type="ftr" sz="quarter" idx="11"/>
          </p:nvPr>
        </p:nvSpPr>
        <p:spPr/>
        <p:txBody>
          <a:bodyPr/>
          <a:lstStyle/>
          <a:p>
            <a:pPr>
              <a:defRPr/>
            </a:pPr>
            <a:r>
              <a:rPr lang="it-IT" smtClean="0"/>
              <a:t>2D - Principal Stresses - Etchi Regoli Gioia</a:t>
            </a:r>
            <a:endParaRPr lang="en-GB"/>
          </a:p>
        </p:txBody>
      </p:sp>
      <p:sp>
        <p:nvSpPr>
          <p:cNvPr id="4" name="Segnaposto numero diapositiva 3"/>
          <p:cNvSpPr>
            <a:spLocks noGrp="1"/>
          </p:cNvSpPr>
          <p:nvPr>
            <p:ph type="sldNum" sz="quarter" idx="12"/>
          </p:nvPr>
        </p:nvSpPr>
        <p:spPr/>
        <p:txBody>
          <a:bodyPr/>
          <a:lstStyle/>
          <a:p>
            <a:pPr>
              <a:defRPr/>
            </a:pPr>
            <a:fld id="{DFE0AAEC-F5D9-44EA-93DC-6DF95E29577B}" type="slidenum">
              <a:rPr lang="en-GB" altLang="it-IT" smtClean="0"/>
              <a:pPr>
                <a:defRPr/>
              </a:pPr>
              <a:t>13</a:t>
            </a:fld>
            <a:endParaRPr lang="en-GB" altLang="it-IT"/>
          </a:p>
        </p:txBody>
      </p:sp>
      <p:cxnSp>
        <p:nvCxnSpPr>
          <p:cNvPr id="44" name="Connettore 2 43"/>
          <p:cNvCxnSpPr/>
          <p:nvPr/>
        </p:nvCxnSpPr>
        <p:spPr>
          <a:xfrm>
            <a:off x="3441074" y="1601862"/>
            <a:ext cx="10855" cy="4642552"/>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45" name="Rettangolo 44"/>
          <p:cNvSpPr/>
          <p:nvPr/>
        </p:nvSpPr>
        <p:spPr>
          <a:xfrm>
            <a:off x="3488962" y="5888058"/>
            <a:ext cx="274638" cy="368300"/>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mc:AlternateContent xmlns:mc="http://schemas.openxmlformats.org/markup-compatibility/2006" xmlns:a14="http://schemas.microsoft.com/office/drawing/2010/main">
        <mc:Choice Requires="a14">
          <p:sp>
            <p:nvSpPr>
              <p:cNvPr id="54" name="CasellaDiTesto 53"/>
              <p:cNvSpPr txBox="1"/>
              <p:nvPr/>
            </p:nvSpPr>
            <p:spPr>
              <a:xfrm>
                <a:off x="2890876" y="3255192"/>
                <a:ext cx="2183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𝐶</m:t>
                      </m:r>
                    </m:oMath>
                  </m:oMathPara>
                </a14:m>
                <a:endParaRPr lang="it-IT" dirty="0"/>
              </a:p>
            </p:txBody>
          </p:sp>
        </mc:Choice>
        <mc:Fallback xmlns="">
          <p:sp>
            <p:nvSpPr>
              <p:cNvPr id="54" name="CasellaDiTesto 53"/>
              <p:cNvSpPr txBox="1">
                <a:spLocks noRot="1" noChangeAspect="1" noMove="1" noResize="1" noEditPoints="1" noAdjustHandles="1" noChangeArrowheads="1" noChangeShapeType="1" noTextEdit="1"/>
              </p:cNvSpPr>
              <p:nvPr/>
            </p:nvSpPr>
            <p:spPr>
              <a:xfrm>
                <a:off x="2890876" y="3255192"/>
                <a:ext cx="218330" cy="276999"/>
              </a:xfrm>
              <a:prstGeom prst="rect">
                <a:avLst/>
              </a:prstGeom>
              <a:blipFill rotWithShape="0">
                <a:blip r:embed="rId21"/>
                <a:stretch>
                  <a:fillRect l="-19444" r="-19444"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CasellaDiTesto 54"/>
              <p:cNvSpPr txBox="1"/>
              <p:nvPr/>
            </p:nvSpPr>
            <p:spPr>
              <a:xfrm>
                <a:off x="4108521" y="3855845"/>
                <a:ext cx="2183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𝑅</m:t>
                      </m:r>
                    </m:oMath>
                  </m:oMathPara>
                </a14:m>
                <a:endParaRPr lang="it-IT" dirty="0"/>
              </a:p>
            </p:txBody>
          </p:sp>
        </mc:Choice>
        <mc:Fallback xmlns="">
          <p:sp>
            <p:nvSpPr>
              <p:cNvPr id="55" name="CasellaDiTesto 54"/>
              <p:cNvSpPr txBox="1">
                <a:spLocks noRot="1" noChangeAspect="1" noMove="1" noResize="1" noEditPoints="1" noAdjustHandles="1" noChangeArrowheads="1" noChangeShapeType="1" noTextEdit="1"/>
              </p:cNvSpPr>
              <p:nvPr/>
            </p:nvSpPr>
            <p:spPr>
              <a:xfrm>
                <a:off x="4108521" y="3855845"/>
                <a:ext cx="218330" cy="276999"/>
              </a:xfrm>
              <a:prstGeom prst="rect">
                <a:avLst/>
              </a:prstGeom>
              <a:blipFill rotWithShape="0">
                <a:blip r:embed="rId22"/>
                <a:stretch>
                  <a:fillRect l="-25000" r="-16667" b="-8889"/>
                </a:stretch>
              </a:blipFill>
            </p:spPr>
            <p:txBody>
              <a:bodyPr/>
              <a:lstStyle/>
              <a:p>
                <a:r>
                  <a:rPr lang="en-GB">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par>
                                <p:cTn id="18" presetID="1" presetClass="entr" presetSubtype="0" fill="hold" nodeType="withEffect">
                                  <p:stCondLst>
                                    <p:cond delay="0"/>
                                  </p:stCondLst>
                                  <p:childTnLst>
                                    <p:set>
                                      <p:cBhvr>
                                        <p:cTn id="19" dur="1" fill="hold">
                                          <p:stCondLst>
                                            <p:cond delay="0"/>
                                          </p:stCondLst>
                                        </p:cTn>
                                        <p:tgtEl>
                                          <p:spTgt spid="7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8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6" grpId="0" animBg="1"/>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nettore 2 29"/>
          <p:cNvCxnSpPr/>
          <p:nvPr/>
        </p:nvCxnSpPr>
        <p:spPr>
          <a:xfrm>
            <a:off x="44450" y="3873500"/>
            <a:ext cx="5551488" cy="0"/>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Connettore 1 8"/>
          <p:cNvCxnSpPr/>
          <p:nvPr/>
        </p:nvCxnSpPr>
        <p:spPr>
          <a:xfrm flipH="1" flipV="1">
            <a:off x="787478" y="3000375"/>
            <a:ext cx="1900160" cy="879477"/>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cxnSp>
        <p:nvCxnSpPr>
          <p:cNvPr id="10" name="Connettore 1 9"/>
          <p:cNvCxnSpPr/>
          <p:nvPr/>
        </p:nvCxnSpPr>
        <p:spPr>
          <a:xfrm flipV="1">
            <a:off x="768420" y="3000375"/>
            <a:ext cx="19058" cy="889000"/>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cxnSp>
        <p:nvCxnSpPr>
          <p:cNvPr id="11" name="Connettore 2 10"/>
          <p:cNvCxnSpPr/>
          <p:nvPr/>
        </p:nvCxnSpPr>
        <p:spPr>
          <a:xfrm flipH="1">
            <a:off x="423863" y="3860800"/>
            <a:ext cx="0" cy="882650"/>
          </a:xfrm>
          <a:prstGeom prst="straightConnector1">
            <a:avLst/>
          </a:prstGeom>
          <a:ln w="3175">
            <a:solidFill>
              <a:srgbClr val="00B05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 name="Connettore 1 11"/>
          <p:cNvCxnSpPr/>
          <p:nvPr/>
        </p:nvCxnSpPr>
        <p:spPr>
          <a:xfrm flipH="1">
            <a:off x="323850" y="4743450"/>
            <a:ext cx="439738" cy="0"/>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13" name="Connettore 2 12"/>
          <p:cNvCxnSpPr/>
          <p:nvPr/>
        </p:nvCxnSpPr>
        <p:spPr>
          <a:xfrm flipV="1">
            <a:off x="761396" y="4576994"/>
            <a:ext cx="2368550" cy="3175"/>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4" name="Connettore 1 13"/>
          <p:cNvCxnSpPr/>
          <p:nvPr/>
        </p:nvCxnSpPr>
        <p:spPr>
          <a:xfrm flipV="1">
            <a:off x="766343" y="3884079"/>
            <a:ext cx="0" cy="846852"/>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15" name="Connettore 1 14"/>
          <p:cNvCxnSpPr/>
          <p:nvPr/>
        </p:nvCxnSpPr>
        <p:spPr>
          <a:xfrm flipH="1" flipV="1">
            <a:off x="2671158" y="3886200"/>
            <a:ext cx="14288" cy="746125"/>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17" name="Connettore 2 16"/>
          <p:cNvCxnSpPr/>
          <p:nvPr/>
        </p:nvCxnSpPr>
        <p:spPr>
          <a:xfrm>
            <a:off x="2672746" y="4361094"/>
            <a:ext cx="457200" cy="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21" name="Connettore 2 20"/>
          <p:cNvCxnSpPr/>
          <p:nvPr/>
        </p:nvCxnSpPr>
        <p:spPr>
          <a:xfrm>
            <a:off x="761396" y="4361094"/>
            <a:ext cx="1919287" cy="0"/>
          </a:xfrm>
          <a:prstGeom prst="straightConnector1">
            <a:avLst/>
          </a:prstGeom>
          <a:ln w="3175">
            <a:solidFill>
              <a:srgbClr val="00B05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7" name="Connettore 1 26"/>
          <p:cNvCxnSpPr/>
          <p:nvPr/>
        </p:nvCxnSpPr>
        <p:spPr>
          <a:xfrm>
            <a:off x="763588" y="3879850"/>
            <a:ext cx="1916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4607" name="CasellaDiTesto 33"/>
          <p:cNvSpPr txBox="1">
            <a:spLocks noChangeArrowheads="1"/>
          </p:cNvSpPr>
          <p:nvPr/>
        </p:nvSpPr>
        <p:spPr bwMode="auto">
          <a:xfrm>
            <a:off x="4081463" y="297180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p>
        </p:txBody>
      </p:sp>
      <p:sp>
        <p:nvSpPr>
          <p:cNvPr id="29" name="Ovale 28"/>
          <p:cNvSpPr/>
          <p:nvPr/>
        </p:nvSpPr>
        <p:spPr>
          <a:xfrm flipH="1" flipV="1">
            <a:off x="574675" y="3843338"/>
            <a:ext cx="46038" cy="46037"/>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solidFill>
                <a:srgbClr val="FF0000"/>
              </a:solidFill>
            </a:endParaRPr>
          </a:p>
        </p:txBody>
      </p:sp>
      <p:sp>
        <p:nvSpPr>
          <p:cNvPr id="28" name="Ovale 27"/>
          <p:cNvSpPr/>
          <p:nvPr/>
        </p:nvSpPr>
        <p:spPr>
          <a:xfrm flipH="1" flipV="1">
            <a:off x="4787900" y="3846513"/>
            <a:ext cx="46038" cy="46037"/>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solidFill>
                <a:srgbClr val="FF0000"/>
              </a:solidFill>
            </a:endParaRPr>
          </a:p>
        </p:txBody>
      </p:sp>
      <mc:AlternateContent xmlns:mc="http://schemas.openxmlformats.org/markup-compatibility/2006" xmlns:a14="http://schemas.microsoft.com/office/drawing/2010/main">
        <mc:Choice Requires="a14">
          <p:sp>
            <p:nvSpPr>
              <p:cNvPr id="38" name="CasellaDiTesto 37"/>
              <p:cNvSpPr txBox="1"/>
              <p:nvPr/>
            </p:nvSpPr>
            <p:spPr>
              <a:xfrm>
                <a:off x="2671158" y="4029778"/>
                <a:ext cx="494814" cy="310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1100" i="1" smtClean="0">
                              <a:latin typeface="Cambria Math" panose="02040503050406030204" pitchFamily="18" charset="0"/>
                            </a:rPr>
                          </m:ctrlPr>
                        </m:fPr>
                        <m:num>
                          <m:sSub>
                            <m:sSubPr>
                              <m:ctrlPr>
                                <a:rPr lang="it-IT" sz="1100" i="1">
                                  <a:latin typeface="Cambria Math" panose="02040503050406030204" pitchFamily="18" charset="0"/>
                                </a:rPr>
                              </m:ctrlPr>
                            </m:sSubPr>
                            <m:e>
                              <m:r>
                                <a:rPr lang="it-IT" sz="1100" i="1">
                                  <a:latin typeface="Cambria Math" panose="02040503050406030204" pitchFamily="18" charset="0"/>
                                  <a:ea typeface="Cambria Math" panose="02040503050406030204" pitchFamily="18" charset="0"/>
                                </a:rPr>
                                <m:t>𝜎</m:t>
                              </m:r>
                            </m:e>
                            <m:sub>
                              <m:r>
                                <a:rPr lang="it-IT" sz="1100" i="1">
                                  <a:latin typeface="Cambria Math" panose="02040503050406030204" pitchFamily="18" charset="0"/>
                                </a:rPr>
                                <m:t>𝑥</m:t>
                              </m:r>
                            </m:sub>
                          </m:sSub>
                          <m:r>
                            <a:rPr lang="it-IT" sz="1100" b="0" i="1" smtClean="0">
                              <a:latin typeface="Cambria Math" panose="02040503050406030204" pitchFamily="18" charset="0"/>
                            </a:rPr>
                            <m:t>+</m:t>
                          </m:r>
                          <m:sSub>
                            <m:sSubPr>
                              <m:ctrlPr>
                                <a:rPr lang="it-IT" sz="1100" i="1">
                                  <a:latin typeface="Cambria Math" panose="02040503050406030204" pitchFamily="18" charset="0"/>
                                </a:rPr>
                              </m:ctrlPr>
                            </m:sSubPr>
                            <m:e>
                              <m:r>
                                <a:rPr lang="it-IT" sz="1100" i="1">
                                  <a:latin typeface="Cambria Math" panose="02040503050406030204" pitchFamily="18" charset="0"/>
                                  <a:ea typeface="Cambria Math" panose="02040503050406030204" pitchFamily="18" charset="0"/>
                                </a:rPr>
                                <m:t>𝜎</m:t>
                              </m:r>
                            </m:e>
                            <m:sub>
                              <m:r>
                                <a:rPr lang="it-IT" sz="1100" b="0" i="1" smtClean="0">
                                  <a:latin typeface="Cambria Math" panose="02040503050406030204" pitchFamily="18" charset="0"/>
                                  <a:ea typeface="Cambria Math" panose="02040503050406030204" pitchFamily="18" charset="0"/>
                                </a:rPr>
                                <m:t>𝑦</m:t>
                              </m:r>
                            </m:sub>
                          </m:sSub>
                        </m:num>
                        <m:den>
                          <m:r>
                            <a:rPr lang="it-IT" sz="1100" b="0" i="1" smtClean="0">
                              <a:latin typeface="Cambria Math" panose="02040503050406030204" pitchFamily="18" charset="0"/>
                            </a:rPr>
                            <m:t>2</m:t>
                          </m:r>
                        </m:den>
                      </m:f>
                    </m:oMath>
                  </m:oMathPara>
                </a14:m>
                <a:endParaRPr lang="it-IT" sz="1100" dirty="0"/>
              </a:p>
            </p:txBody>
          </p:sp>
        </mc:Choice>
        <mc:Fallback xmlns="">
          <p:sp>
            <p:nvSpPr>
              <p:cNvPr id="38" name="CasellaDiTesto 37"/>
              <p:cNvSpPr txBox="1">
                <a:spLocks noRot="1" noChangeAspect="1" noMove="1" noResize="1" noEditPoints="1" noAdjustHandles="1" noChangeArrowheads="1" noChangeShapeType="1" noTextEdit="1"/>
              </p:cNvSpPr>
              <p:nvPr/>
            </p:nvSpPr>
            <p:spPr>
              <a:xfrm>
                <a:off x="2671158" y="4029778"/>
                <a:ext cx="494814" cy="310919"/>
              </a:xfrm>
              <a:prstGeom prst="rect">
                <a:avLst/>
              </a:prstGeom>
              <a:blipFill rotWithShape="0">
                <a:blip r:embed="rId3"/>
                <a:stretch>
                  <a:fillRect l="-3704" r="-1235" b="-137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CasellaDiTesto 41"/>
              <p:cNvSpPr txBox="1"/>
              <p:nvPr/>
            </p:nvSpPr>
            <p:spPr>
              <a:xfrm>
                <a:off x="5634141" y="3735827"/>
                <a:ext cx="2044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solidFill>
                            <a:schemeClr val="bg1">
                              <a:lumMod val="65000"/>
                            </a:schemeClr>
                          </a:solidFill>
                          <a:latin typeface="Cambria Math" panose="02040503050406030204" pitchFamily="18" charset="0"/>
                          <a:ea typeface="Cambria Math" panose="02040503050406030204" pitchFamily="18" charset="0"/>
                        </a:rPr>
                        <m:t>𝜎</m:t>
                      </m:r>
                    </m:oMath>
                  </m:oMathPara>
                </a14:m>
                <a:endParaRPr lang="it-IT" dirty="0">
                  <a:solidFill>
                    <a:schemeClr val="bg1">
                      <a:lumMod val="65000"/>
                    </a:schemeClr>
                  </a:solidFill>
                </a:endParaRPr>
              </a:p>
            </p:txBody>
          </p:sp>
        </mc:Choice>
        <mc:Fallback xmlns="">
          <p:sp>
            <p:nvSpPr>
              <p:cNvPr id="42" name="CasellaDiTesto 41"/>
              <p:cNvSpPr txBox="1">
                <a:spLocks noRot="1" noChangeAspect="1" noMove="1" noResize="1" noEditPoints="1" noAdjustHandles="1" noChangeArrowheads="1" noChangeShapeType="1" noTextEdit="1"/>
              </p:cNvSpPr>
              <p:nvPr/>
            </p:nvSpPr>
            <p:spPr>
              <a:xfrm>
                <a:off x="5634141" y="3735827"/>
                <a:ext cx="204415" cy="276999"/>
              </a:xfrm>
              <a:prstGeom prst="rect">
                <a:avLst/>
              </a:prstGeom>
              <a:blipFill rotWithShape="0">
                <a:blip r:embed="rId6"/>
                <a:stretch>
                  <a:fillRect l="-14706" r="-8824" b="-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CasellaDiTesto 42"/>
              <p:cNvSpPr txBox="1"/>
              <p:nvPr/>
            </p:nvSpPr>
            <p:spPr>
              <a:xfrm>
                <a:off x="1797457" y="4302125"/>
                <a:ext cx="2964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𝜎</m:t>
                          </m:r>
                        </m:e>
                        <m:sub>
                          <m:r>
                            <a:rPr lang="it-IT" b="0" i="1" smtClean="0">
                              <a:latin typeface="Cambria Math" panose="02040503050406030204" pitchFamily="18" charset="0"/>
                            </a:rPr>
                            <m:t>𝑥</m:t>
                          </m:r>
                        </m:sub>
                      </m:sSub>
                    </m:oMath>
                  </m:oMathPara>
                </a14:m>
                <a:endParaRPr lang="it-IT" dirty="0"/>
              </a:p>
            </p:txBody>
          </p:sp>
        </mc:Choice>
        <mc:Fallback xmlns="">
          <p:sp>
            <p:nvSpPr>
              <p:cNvPr id="43" name="CasellaDiTesto 42"/>
              <p:cNvSpPr txBox="1">
                <a:spLocks noRot="1" noChangeAspect="1" noMove="1" noResize="1" noEditPoints="1" noAdjustHandles="1" noChangeArrowheads="1" noChangeShapeType="1" noTextEdit="1"/>
              </p:cNvSpPr>
              <p:nvPr/>
            </p:nvSpPr>
            <p:spPr>
              <a:xfrm>
                <a:off x="1797457" y="4302125"/>
                <a:ext cx="296428" cy="276999"/>
              </a:xfrm>
              <a:prstGeom prst="rect">
                <a:avLst/>
              </a:prstGeom>
              <a:blipFill rotWithShape="0">
                <a:blip r:embed="rId7"/>
                <a:stretch>
                  <a:fillRect l="-10417"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CasellaDiTesto 44"/>
              <p:cNvSpPr txBox="1"/>
              <p:nvPr/>
            </p:nvSpPr>
            <p:spPr>
              <a:xfrm>
                <a:off x="3154926" y="3884079"/>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lumMod val="65000"/>
                            </a:schemeClr>
                          </a:solidFill>
                          <a:latin typeface="Cambria Math" panose="02040503050406030204" pitchFamily="18" charset="0"/>
                        </a:rPr>
                        <m:t>0</m:t>
                      </m:r>
                    </m:oMath>
                  </m:oMathPara>
                </a14:m>
                <a:endParaRPr lang="it-IT" dirty="0">
                  <a:solidFill>
                    <a:schemeClr val="bg1">
                      <a:lumMod val="65000"/>
                    </a:schemeClr>
                  </a:solidFill>
                </a:endParaRPr>
              </a:p>
            </p:txBody>
          </p:sp>
        </mc:Choice>
        <mc:Fallback xmlns="">
          <p:sp>
            <p:nvSpPr>
              <p:cNvPr id="45" name="CasellaDiTesto 44"/>
              <p:cNvSpPr txBox="1">
                <a:spLocks noRot="1" noChangeAspect="1" noMove="1" noResize="1" noEditPoints="1" noAdjustHandles="1" noChangeArrowheads="1" noChangeShapeType="1" noTextEdit="1"/>
              </p:cNvSpPr>
              <p:nvPr/>
            </p:nvSpPr>
            <p:spPr>
              <a:xfrm>
                <a:off x="3154926" y="3884079"/>
                <a:ext cx="192360" cy="276999"/>
              </a:xfrm>
              <a:prstGeom prst="rect">
                <a:avLst/>
              </a:prstGeom>
              <a:blipFill rotWithShape="0">
                <a:blip r:embed="rId9"/>
                <a:stretch>
                  <a:fillRect l="-29032" r="-25806" b="-869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6" name="Rettangolo 45"/>
              <p:cNvSpPr/>
              <p:nvPr/>
            </p:nvSpPr>
            <p:spPr>
              <a:xfrm>
                <a:off x="1087197" y="3876193"/>
                <a:ext cx="1213666" cy="488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00" i="1" smtClean="0">
                              <a:solidFill>
                                <a:srgbClr val="00B050"/>
                              </a:solidFill>
                              <a:latin typeface="Cambria Math" panose="02040503050406030204" pitchFamily="18" charset="0"/>
                            </a:rPr>
                          </m:ctrlPr>
                        </m:sSubPr>
                        <m:e>
                          <m:r>
                            <a:rPr lang="it-IT" sz="1400" i="1">
                              <a:solidFill>
                                <a:srgbClr val="00B050"/>
                              </a:solidFill>
                              <a:latin typeface="Cambria Math" panose="02040503050406030204" pitchFamily="18" charset="0"/>
                              <a:ea typeface="Cambria Math" panose="02040503050406030204" pitchFamily="18" charset="0"/>
                            </a:rPr>
                            <m:t>𝜎</m:t>
                          </m:r>
                        </m:e>
                        <m:sub>
                          <m:r>
                            <a:rPr lang="it-IT" sz="1400" i="1">
                              <a:solidFill>
                                <a:srgbClr val="00B050"/>
                              </a:solidFill>
                              <a:latin typeface="Cambria Math" panose="02040503050406030204" pitchFamily="18" charset="0"/>
                            </a:rPr>
                            <m:t>𝑥</m:t>
                          </m:r>
                        </m:sub>
                      </m:sSub>
                      <m:r>
                        <a:rPr lang="it-IT" sz="1400" b="0" i="1" smtClean="0">
                          <a:solidFill>
                            <a:srgbClr val="00B050"/>
                          </a:solidFill>
                          <a:latin typeface="Cambria Math" panose="02040503050406030204" pitchFamily="18" charset="0"/>
                        </a:rPr>
                        <m:t>−</m:t>
                      </m:r>
                      <m:f>
                        <m:fPr>
                          <m:ctrlPr>
                            <a:rPr lang="it-IT" sz="1400" i="1">
                              <a:solidFill>
                                <a:srgbClr val="00B050"/>
                              </a:solidFill>
                              <a:latin typeface="Cambria Math" panose="02040503050406030204" pitchFamily="18" charset="0"/>
                            </a:rPr>
                          </m:ctrlPr>
                        </m:fPr>
                        <m:num>
                          <m:sSub>
                            <m:sSubPr>
                              <m:ctrlPr>
                                <a:rPr lang="it-IT" sz="1400" i="1">
                                  <a:solidFill>
                                    <a:srgbClr val="00B050"/>
                                  </a:solidFill>
                                  <a:latin typeface="Cambria Math" panose="02040503050406030204" pitchFamily="18" charset="0"/>
                                </a:rPr>
                              </m:ctrlPr>
                            </m:sSubPr>
                            <m:e>
                              <m:r>
                                <a:rPr lang="it-IT" sz="1400" i="1">
                                  <a:solidFill>
                                    <a:srgbClr val="00B050"/>
                                  </a:solidFill>
                                  <a:latin typeface="Cambria Math" panose="02040503050406030204" pitchFamily="18" charset="0"/>
                                  <a:ea typeface="Cambria Math" panose="02040503050406030204" pitchFamily="18" charset="0"/>
                                </a:rPr>
                                <m:t>𝜎</m:t>
                              </m:r>
                            </m:e>
                            <m:sub>
                              <m:r>
                                <a:rPr lang="it-IT" sz="1400" i="1">
                                  <a:solidFill>
                                    <a:srgbClr val="00B050"/>
                                  </a:solidFill>
                                  <a:latin typeface="Cambria Math" panose="02040503050406030204" pitchFamily="18" charset="0"/>
                                </a:rPr>
                                <m:t>𝑥</m:t>
                              </m:r>
                            </m:sub>
                          </m:sSub>
                          <m:r>
                            <a:rPr lang="it-IT" sz="1400" i="1">
                              <a:solidFill>
                                <a:srgbClr val="00B050"/>
                              </a:solidFill>
                              <a:latin typeface="Cambria Math" panose="02040503050406030204" pitchFamily="18" charset="0"/>
                            </a:rPr>
                            <m:t>+</m:t>
                          </m:r>
                          <m:sSub>
                            <m:sSubPr>
                              <m:ctrlPr>
                                <a:rPr lang="it-IT" sz="1400" i="1">
                                  <a:solidFill>
                                    <a:srgbClr val="00B050"/>
                                  </a:solidFill>
                                  <a:latin typeface="Cambria Math" panose="02040503050406030204" pitchFamily="18" charset="0"/>
                                </a:rPr>
                              </m:ctrlPr>
                            </m:sSubPr>
                            <m:e>
                              <m:r>
                                <a:rPr lang="it-IT" sz="1400" i="1">
                                  <a:solidFill>
                                    <a:srgbClr val="00B050"/>
                                  </a:solidFill>
                                  <a:latin typeface="Cambria Math" panose="02040503050406030204" pitchFamily="18" charset="0"/>
                                  <a:ea typeface="Cambria Math" panose="02040503050406030204" pitchFamily="18" charset="0"/>
                                </a:rPr>
                                <m:t>𝜎</m:t>
                              </m:r>
                            </m:e>
                            <m:sub>
                              <m:r>
                                <a:rPr lang="it-IT" sz="1400" i="1">
                                  <a:solidFill>
                                    <a:srgbClr val="00B050"/>
                                  </a:solidFill>
                                  <a:latin typeface="Cambria Math" panose="02040503050406030204" pitchFamily="18" charset="0"/>
                                  <a:ea typeface="Cambria Math" panose="02040503050406030204" pitchFamily="18" charset="0"/>
                                </a:rPr>
                                <m:t>𝑦</m:t>
                              </m:r>
                            </m:sub>
                          </m:sSub>
                        </m:num>
                        <m:den>
                          <m:r>
                            <a:rPr lang="it-IT" sz="1400" i="1">
                              <a:solidFill>
                                <a:srgbClr val="00B050"/>
                              </a:solidFill>
                              <a:latin typeface="Cambria Math" panose="02040503050406030204" pitchFamily="18" charset="0"/>
                            </a:rPr>
                            <m:t>2</m:t>
                          </m:r>
                        </m:den>
                      </m:f>
                    </m:oMath>
                  </m:oMathPara>
                </a14:m>
                <a:endParaRPr lang="it-IT" dirty="0"/>
              </a:p>
            </p:txBody>
          </p:sp>
        </mc:Choice>
        <mc:Fallback xmlns="">
          <p:sp>
            <p:nvSpPr>
              <p:cNvPr id="46" name="Rettangolo 45"/>
              <p:cNvSpPr>
                <a:spLocks noRot="1" noChangeAspect="1" noMove="1" noResize="1" noEditPoints="1" noAdjustHandles="1" noChangeArrowheads="1" noChangeShapeType="1" noTextEdit="1"/>
              </p:cNvSpPr>
              <p:nvPr/>
            </p:nvSpPr>
            <p:spPr>
              <a:xfrm>
                <a:off x="1087197" y="3876193"/>
                <a:ext cx="1213666" cy="488082"/>
              </a:xfrm>
              <a:prstGeom prst="rect">
                <a:avLst/>
              </a:prstGeom>
              <a:blipFill rotWithShape="0">
                <a:blip r:embed="rId10"/>
                <a:stretch>
                  <a:fillRect b="-12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CasellaDiTesto 46"/>
              <p:cNvSpPr txBox="1"/>
              <p:nvPr/>
            </p:nvSpPr>
            <p:spPr>
              <a:xfrm>
                <a:off x="19971" y="4152661"/>
                <a:ext cx="390363"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B050"/>
                              </a:solidFill>
                              <a:latin typeface="Cambria Math" panose="02040503050406030204" pitchFamily="18" charset="0"/>
                            </a:rPr>
                          </m:ctrlPr>
                        </m:sSubPr>
                        <m:e>
                          <m:r>
                            <a:rPr lang="it-IT" i="1" smtClean="0">
                              <a:solidFill>
                                <a:srgbClr val="00B050"/>
                              </a:solidFill>
                              <a:latin typeface="Cambria Math" panose="02040503050406030204" pitchFamily="18" charset="0"/>
                              <a:ea typeface="Cambria Math" panose="02040503050406030204" pitchFamily="18" charset="0"/>
                            </a:rPr>
                            <m:t>𝜏</m:t>
                          </m:r>
                        </m:e>
                        <m:sub>
                          <m:r>
                            <a:rPr lang="it-IT" b="0" i="1" smtClean="0">
                              <a:solidFill>
                                <a:srgbClr val="00B050"/>
                              </a:solidFill>
                              <a:latin typeface="Cambria Math" panose="02040503050406030204" pitchFamily="18" charset="0"/>
                            </a:rPr>
                            <m:t>𝑥𝑦</m:t>
                          </m:r>
                        </m:sub>
                      </m:sSub>
                    </m:oMath>
                  </m:oMathPara>
                </a14:m>
                <a:endParaRPr lang="it-IT" dirty="0"/>
              </a:p>
            </p:txBody>
          </p:sp>
        </mc:Choice>
        <mc:Fallback xmlns="">
          <p:sp>
            <p:nvSpPr>
              <p:cNvPr id="47" name="CasellaDiTesto 46"/>
              <p:cNvSpPr txBox="1">
                <a:spLocks noRot="1" noChangeAspect="1" noMove="1" noResize="1" noEditPoints="1" noAdjustHandles="1" noChangeArrowheads="1" noChangeShapeType="1" noTextEdit="1"/>
              </p:cNvSpPr>
              <p:nvPr/>
            </p:nvSpPr>
            <p:spPr>
              <a:xfrm>
                <a:off x="19971" y="4152661"/>
                <a:ext cx="390363" cy="298928"/>
              </a:xfrm>
              <a:prstGeom prst="rect">
                <a:avLst/>
              </a:prstGeom>
              <a:blipFill rotWithShape="0">
                <a:blip r:embed="rId11"/>
                <a:stretch>
                  <a:fillRect l="-7813" r="-4688" b="-2040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8" name="CasellaDiTesto 47"/>
              <p:cNvSpPr txBox="1"/>
              <p:nvPr/>
            </p:nvSpPr>
            <p:spPr>
              <a:xfrm>
                <a:off x="4860307" y="3557201"/>
                <a:ext cx="2850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i="1" smtClean="0">
                              <a:solidFill>
                                <a:srgbClr val="C00000"/>
                              </a:solidFill>
                              <a:latin typeface="Cambria Math" panose="02040503050406030204" pitchFamily="18" charset="0"/>
                              <a:ea typeface="Cambria Math" panose="02040503050406030204" pitchFamily="18" charset="0"/>
                            </a:rPr>
                            <m:t>𝜎</m:t>
                          </m:r>
                        </m:e>
                        <m:sub>
                          <m:r>
                            <a:rPr lang="it-IT" b="0" i="1" smtClean="0">
                              <a:solidFill>
                                <a:srgbClr val="C00000"/>
                              </a:solidFill>
                              <a:latin typeface="Cambria Math" panose="02040503050406030204" pitchFamily="18" charset="0"/>
                            </a:rPr>
                            <m:t>1</m:t>
                          </m:r>
                        </m:sub>
                      </m:sSub>
                    </m:oMath>
                  </m:oMathPara>
                </a14:m>
                <a:endParaRPr lang="it-IT" dirty="0"/>
              </a:p>
            </p:txBody>
          </p:sp>
        </mc:Choice>
        <mc:Fallback xmlns="">
          <p:sp>
            <p:nvSpPr>
              <p:cNvPr id="48" name="CasellaDiTesto 47"/>
              <p:cNvSpPr txBox="1">
                <a:spLocks noRot="1" noChangeAspect="1" noMove="1" noResize="1" noEditPoints="1" noAdjustHandles="1" noChangeArrowheads="1" noChangeShapeType="1" noTextEdit="1"/>
              </p:cNvSpPr>
              <p:nvPr/>
            </p:nvSpPr>
            <p:spPr>
              <a:xfrm>
                <a:off x="4860307" y="3557201"/>
                <a:ext cx="285013" cy="276999"/>
              </a:xfrm>
              <a:prstGeom prst="rect">
                <a:avLst/>
              </a:prstGeom>
              <a:blipFill rotWithShape="0">
                <a:blip r:embed="rId12"/>
                <a:stretch>
                  <a:fillRect l="-10638" r="-4255" b="-177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9" name="CasellaDiTesto 48"/>
              <p:cNvSpPr txBox="1"/>
              <p:nvPr/>
            </p:nvSpPr>
            <p:spPr>
              <a:xfrm>
                <a:off x="251040" y="3497503"/>
                <a:ext cx="2903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i="1" smtClean="0">
                              <a:solidFill>
                                <a:srgbClr val="C00000"/>
                              </a:solidFill>
                              <a:latin typeface="Cambria Math" panose="02040503050406030204" pitchFamily="18" charset="0"/>
                              <a:ea typeface="Cambria Math" panose="02040503050406030204" pitchFamily="18" charset="0"/>
                            </a:rPr>
                            <m:t>𝜎</m:t>
                          </m:r>
                        </m:e>
                        <m:sub>
                          <m:r>
                            <a:rPr lang="it-IT" b="0" i="1" smtClean="0">
                              <a:solidFill>
                                <a:srgbClr val="C00000"/>
                              </a:solidFill>
                              <a:latin typeface="Cambria Math" panose="02040503050406030204" pitchFamily="18" charset="0"/>
                            </a:rPr>
                            <m:t>2</m:t>
                          </m:r>
                        </m:sub>
                      </m:sSub>
                    </m:oMath>
                  </m:oMathPara>
                </a14:m>
                <a:endParaRPr lang="it-IT" dirty="0"/>
              </a:p>
            </p:txBody>
          </p:sp>
        </mc:Choice>
        <mc:Fallback xmlns="">
          <p:sp>
            <p:nvSpPr>
              <p:cNvPr id="49" name="CasellaDiTesto 48"/>
              <p:cNvSpPr txBox="1">
                <a:spLocks noRot="1" noChangeAspect="1" noMove="1" noResize="1" noEditPoints="1" noAdjustHandles="1" noChangeArrowheads="1" noChangeShapeType="1" noTextEdit="1"/>
              </p:cNvSpPr>
              <p:nvPr/>
            </p:nvSpPr>
            <p:spPr>
              <a:xfrm>
                <a:off x="251040" y="3497503"/>
                <a:ext cx="290336" cy="276999"/>
              </a:xfrm>
              <a:prstGeom prst="rect">
                <a:avLst/>
              </a:prstGeom>
              <a:blipFill rotWithShape="0">
                <a:blip r:embed="rId13"/>
                <a:stretch>
                  <a:fillRect l="-10417" r="-4167" b="-177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5" name="TextBox 67"/>
              <p:cNvSpPr txBox="1">
                <a:spLocks noChangeArrowheads="1"/>
              </p:cNvSpPr>
              <p:nvPr/>
            </p:nvSpPr>
            <p:spPr bwMode="auto">
              <a:xfrm>
                <a:off x="876816" y="242482"/>
                <a:ext cx="7186632" cy="954107"/>
              </a:xfrm>
              <a:prstGeom prst="rect">
                <a:avLst/>
              </a:prstGeom>
              <a:noFill/>
              <a:ln w="9525">
                <a:solidFill>
                  <a:schemeClr val="bg1">
                    <a:lumMod val="65000"/>
                  </a:schemeClr>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14350" indent="-514350" algn="ctr" eaLnBrk="1" hangingPunct="1">
                  <a:spcBef>
                    <a:spcPct val="0"/>
                  </a:spcBef>
                  <a:buFontTx/>
                  <a:buAutoNum type="arabicPeriod"/>
                </a:pPr>
                <a:r>
                  <a:rPr lang="en-GB" altLang="it-IT" sz="2800" dirty="0" smtClean="0"/>
                  <a:t>Determining </a:t>
                </a:r>
                <a:r>
                  <a:rPr lang="it-IT" altLang="it-IT" sz="2800" dirty="0" smtClean="0"/>
                  <a:t>the </a:t>
                </a:r>
                <a:r>
                  <a:rPr lang="it-IT" altLang="it-IT" sz="2800" dirty="0" err="1" smtClean="0"/>
                  <a:t>principal</a:t>
                </a:r>
                <a:r>
                  <a:rPr lang="it-IT" altLang="it-IT" sz="2800" dirty="0" smtClean="0"/>
                  <a:t> </a:t>
                </a:r>
                <a:r>
                  <a:rPr lang="it-IT" altLang="it-IT" sz="2800" dirty="0" err="1" smtClean="0"/>
                  <a:t>stresses</a:t>
                </a:r>
                <a:r>
                  <a:rPr lang="it-IT" altLang="it-IT" sz="2800" dirty="0" smtClean="0"/>
                  <a:t>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rPr>
                          <m:t>1</m:t>
                        </m:r>
                      </m:sub>
                    </m:sSub>
                    <m:r>
                      <a:rPr lang="it-IT" sz="2800" i="1">
                        <a:latin typeface="Cambria Math" panose="02040503050406030204" pitchFamily="18" charset="0"/>
                      </a:rPr>
                      <m:t> </m:t>
                    </m:r>
                  </m:oMath>
                </a14:m>
                <a:r>
                  <a:rPr lang="it-IT" sz="2800" dirty="0"/>
                  <a:t>and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ea typeface="Cambria Math" panose="02040503050406030204" pitchFamily="18" charset="0"/>
                          </a:rPr>
                          <m:t>2</m:t>
                        </m:r>
                      </m:sub>
                    </m:sSub>
                    <m:r>
                      <a:rPr lang="it-IT" sz="2800" i="1">
                        <a:latin typeface="Cambria Math" panose="02040503050406030204" pitchFamily="18" charset="0"/>
                        <a:ea typeface="Cambria Math" panose="02040503050406030204" pitchFamily="18" charset="0"/>
                      </a:rPr>
                      <m:t> </m:t>
                    </m:r>
                  </m:oMath>
                </a14:m>
                <a:endParaRPr lang="en-GB" altLang="it-IT" sz="2800" dirty="0" smtClean="0"/>
              </a:p>
              <a:p>
                <a:pPr algn="ctr" eaLnBrk="1" hangingPunct="1">
                  <a:spcBef>
                    <a:spcPct val="0"/>
                  </a:spcBef>
                  <a:buNone/>
                </a:pPr>
                <a:r>
                  <a:rPr lang="en-GB" altLang="it-IT" sz="2800" dirty="0" smtClean="0"/>
                  <a:t>with Mohr’s circle (2) </a:t>
                </a:r>
                <a:endParaRPr lang="en-GB" altLang="it-IT" sz="2800" dirty="0"/>
              </a:p>
            </p:txBody>
          </p:sp>
        </mc:Choice>
        <mc:Fallback xmlns="">
          <p:sp>
            <p:nvSpPr>
              <p:cNvPr id="55" name="TextBox 67"/>
              <p:cNvSpPr txBox="1">
                <a:spLocks noRot="1" noChangeAspect="1" noMove="1" noResize="1" noEditPoints="1" noAdjustHandles="1" noChangeArrowheads="1" noChangeShapeType="1" noTextEdit="1"/>
              </p:cNvSpPr>
              <p:nvPr/>
            </p:nvSpPr>
            <p:spPr bwMode="auto">
              <a:xfrm>
                <a:off x="876816" y="242482"/>
                <a:ext cx="7186632" cy="954107"/>
              </a:xfrm>
              <a:prstGeom prst="rect">
                <a:avLst/>
              </a:prstGeom>
              <a:blipFill rotWithShape="0">
                <a:blip r:embed="rId14"/>
                <a:stretch>
                  <a:fillRect l="-1524" t="-6329" b="-17089"/>
                </a:stretch>
              </a:blip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sp>
        <p:nvSpPr>
          <p:cNvPr id="74" name="Rettangolo 73"/>
          <p:cNvSpPr/>
          <p:nvPr/>
        </p:nvSpPr>
        <p:spPr>
          <a:xfrm>
            <a:off x="771808" y="3776343"/>
            <a:ext cx="136051" cy="110355"/>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8" name="Ovale 57"/>
          <p:cNvSpPr/>
          <p:nvPr/>
        </p:nvSpPr>
        <p:spPr>
          <a:xfrm>
            <a:off x="593732" y="1755775"/>
            <a:ext cx="4224338" cy="4225925"/>
          </a:xfrm>
          <a:prstGeom prst="ellipse">
            <a:avLst/>
          </a:prstGeom>
          <a:noFill/>
          <a:ln w="3175"/>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it-IT" dirty="0"/>
          </a:p>
        </p:txBody>
      </p:sp>
      <mc:AlternateContent xmlns:mc="http://schemas.openxmlformats.org/markup-compatibility/2006">
        <mc:Choice xmlns:a14="http://schemas.microsoft.com/office/drawing/2010/main" Requires="a14">
          <p:sp>
            <p:nvSpPr>
              <p:cNvPr id="60" name="CasellaDiTesto 59"/>
              <p:cNvSpPr txBox="1"/>
              <p:nvPr/>
            </p:nvSpPr>
            <p:spPr>
              <a:xfrm>
                <a:off x="5143870" y="1355249"/>
                <a:ext cx="3857018" cy="2456698"/>
              </a:xfrm>
              <a:prstGeom prst="rect">
                <a:avLst/>
              </a:prstGeom>
              <a:noFill/>
            </p:spPr>
            <p:txBody>
              <a:bodyPr wrap="square" rtlCol="0">
                <a:spAutoFit/>
              </a:bodyPr>
              <a:lstStyle/>
              <a:p>
                <a:r>
                  <a:rPr lang="it-IT" dirty="0" smtClean="0">
                    <a:latin typeface="+mn-lt"/>
                  </a:rPr>
                  <a:t>Now to </a:t>
                </a:r>
                <a:r>
                  <a:rPr lang="it-IT" dirty="0" err="1" smtClean="0">
                    <a:latin typeface="+mn-lt"/>
                  </a:rPr>
                  <a:t>find</a:t>
                </a:r>
                <a:r>
                  <a:rPr lang="it-IT" dirty="0" smtClean="0">
                    <a:latin typeface="+mn-lt"/>
                  </a:rPr>
                  <a:t> the </a:t>
                </a:r>
                <a:r>
                  <a:rPr lang="it-IT" dirty="0" err="1" smtClean="0">
                    <a:latin typeface="+mn-lt"/>
                  </a:rPr>
                  <a:t>radius</a:t>
                </a:r>
                <a:r>
                  <a:rPr lang="it-IT" dirty="0" smtClean="0">
                    <a:latin typeface="+mn-lt"/>
                  </a:rPr>
                  <a:t> </a:t>
                </a:r>
                <a14:m>
                  <m:oMath xmlns:m="http://schemas.openxmlformats.org/officeDocument/2006/math">
                    <m:r>
                      <a:rPr lang="it-IT" b="0" i="1" smtClean="0">
                        <a:latin typeface="Cambria Math" panose="02040503050406030204" pitchFamily="18" charset="0"/>
                      </a:rPr>
                      <m:t>𝑅</m:t>
                    </m:r>
                  </m:oMath>
                </a14:m>
                <a:r>
                  <a:rPr lang="it-IT" dirty="0" smtClean="0">
                    <a:latin typeface="+mn-lt"/>
                  </a:rPr>
                  <a:t> </a:t>
                </a:r>
                <a:r>
                  <a:rPr lang="it-IT" dirty="0" err="1" smtClean="0">
                    <a:latin typeface="+mn-lt"/>
                  </a:rPr>
                  <a:t>we</a:t>
                </a:r>
                <a:r>
                  <a:rPr lang="it-IT" dirty="0" smtClean="0">
                    <a:latin typeface="+mn-lt"/>
                  </a:rPr>
                  <a:t> </a:t>
                </a:r>
                <a:r>
                  <a:rPr lang="it-IT" dirty="0" err="1" smtClean="0">
                    <a:latin typeface="+mn-lt"/>
                  </a:rPr>
                  <a:t>apply</a:t>
                </a:r>
                <a:r>
                  <a:rPr lang="it-IT" dirty="0" smtClean="0">
                    <a:latin typeface="+mn-lt"/>
                  </a:rPr>
                  <a:t> </a:t>
                </a:r>
                <a:r>
                  <a:rPr lang="it-IT" u="sng" dirty="0" err="1" smtClean="0">
                    <a:latin typeface="+mn-lt"/>
                  </a:rPr>
                  <a:t>Pitagoras</a:t>
                </a:r>
                <a:r>
                  <a:rPr lang="it-IT" u="sng" dirty="0" smtClean="0">
                    <a:latin typeface="+mn-lt"/>
                  </a:rPr>
                  <a:t> </a:t>
                </a:r>
                <a:r>
                  <a:rPr lang="it-IT" u="sng" dirty="0" err="1" smtClean="0">
                    <a:latin typeface="+mn-lt"/>
                  </a:rPr>
                  <a:t>theorem</a:t>
                </a:r>
                <a:r>
                  <a:rPr lang="it-IT" dirty="0" smtClean="0">
                    <a:solidFill>
                      <a:schemeClr val="tx2"/>
                    </a:solidFill>
                    <a:latin typeface="+mn-lt"/>
                  </a:rPr>
                  <a:t>*</a:t>
                </a:r>
                <a:r>
                  <a:rPr lang="it-IT" dirty="0" smtClean="0">
                    <a:latin typeface="+mn-lt"/>
                  </a:rPr>
                  <a:t> to </a:t>
                </a:r>
                <a:r>
                  <a:rPr lang="it-IT" dirty="0" smtClean="0">
                    <a:latin typeface="+mn-lt"/>
                  </a:rPr>
                  <a:t>the </a:t>
                </a:r>
                <a:r>
                  <a:rPr lang="it-IT" dirty="0" err="1" smtClean="0">
                    <a:solidFill>
                      <a:srgbClr val="00B050"/>
                    </a:solidFill>
                    <a:latin typeface="+mn-lt"/>
                  </a:rPr>
                  <a:t>highlited</a:t>
                </a:r>
                <a:r>
                  <a:rPr lang="it-IT" dirty="0" smtClean="0">
                    <a:latin typeface="+mn-lt"/>
                  </a:rPr>
                  <a:t> </a:t>
                </a:r>
                <a:r>
                  <a:rPr lang="it-IT" b="1" dirty="0" err="1" smtClean="0">
                    <a:solidFill>
                      <a:srgbClr val="00B050"/>
                    </a:solidFill>
                    <a:latin typeface="+mn-lt"/>
                  </a:rPr>
                  <a:t>triangle</a:t>
                </a:r>
                <a:r>
                  <a:rPr lang="it-IT" dirty="0" smtClean="0">
                    <a:latin typeface="+mn-lt"/>
                  </a:rPr>
                  <a:t>.</a:t>
                </a:r>
                <a:endParaRPr lang="it-IT" dirty="0" smtClean="0">
                  <a:latin typeface="+mn-lt"/>
                </a:endParaRPr>
              </a:p>
              <a:p>
                <a:endParaRPr lang="it-IT" dirty="0" smtClean="0">
                  <a:latin typeface="+mn-lt"/>
                </a:endParaRPr>
              </a:p>
              <a:p>
                <a:r>
                  <a:rPr lang="it-IT" dirty="0" smtClean="0">
                    <a:latin typeface="+mn-lt"/>
                  </a:rPr>
                  <a:t>The </a:t>
                </a:r>
                <a:r>
                  <a:rPr lang="it-IT" dirty="0" err="1" smtClean="0">
                    <a:latin typeface="+mn-lt"/>
                  </a:rPr>
                  <a:t>sides</a:t>
                </a:r>
                <a:r>
                  <a:rPr lang="it-IT" dirty="0" smtClean="0">
                    <a:latin typeface="+mn-lt"/>
                  </a:rPr>
                  <a:t> of </a:t>
                </a:r>
                <a:r>
                  <a:rPr lang="it-IT" dirty="0" err="1" smtClean="0">
                    <a:latin typeface="+mn-lt"/>
                  </a:rPr>
                  <a:t>this</a:t>
                </a:r>
                <a:r>
                  <a:rPr lang="it-IT" dirty="0" smtClean="0">
                    <a:latin typeface="+mn-lt"/>
                  </a:rPr>
                  <a:t> </a:t>
                </a:r>
                <a:r>
                  <a:rPr lang="it-IT" dirty="0" smtClean="0">
                    <a:solidFill>
                      <a:srgbClr val="00B050"/>
                    </a:solidFill>
                    <a:latin typeface="+mn-lt"/>
                  </a:rPr>
                  <a:t>right </a:t>
                </a:r>
                <a:r>
                  <a:rPr lang="it-IT" b="1" dirty="0" err="1" smtClean="0">
                    <a:solidFill>
                      <a:srgbClr val="00B050"/>
                    </a:solidFill>
                    <a:latin typeface="+mn-lt"/>
                  </a:rPr>
                  <a:t>triangle</a:t>
                </a:r>
                <a:r>
                  <a:rPr lang="it-IT" dirty="0" smtClean="0">
                    <a:solidFill>
                      <a:srgbClr val="00B050"/>
                    </a:solidFill>
                    <a:latin typeface="+mn-lt"/>
                  </a:rPr>
                  <a:t> </a:t>
                </a:r>
                <a:r>
                  <a:rPr lang="it-IT" dirty="0" smtClean="0">
                    <a:latin typeface="+mn-lt"/>
                  </a:rPr>
                  <a:t>are:</a:t>
                </a:r>
                <a:endParaRPr lang="it-IT" dirty="0">
                  <a:latin typeface="+mn-lt"/>
                </a:endParaRPr>
              </a:p>
              <a:p>
                <a:pPr marL="285750" indent="-285750">
                  <a:buFont typeface="Arial" panose="020B0604020202020204" pitchFamily="34" charset="0"/>
                  <a:buChar char="•"/>
                </a:pPr>
                <a:r>
                  <a:rPr lang="it-IT" dirty="0">
                    <a:latin typeface="+mn-lt"/>
                  </a:rPr>
                  <a:t>The </a:t>
                </a:r>
                <a:r>
                  <a:rPr lang="it-IT" dirty="0" err="1">
                    <a:latin typeface="+mn-lt"/>
                  </a:rPr>
                  <a:t>segment</a:t>
                </a:r>
                <a:r>
                  <a:rPr lang="it-IT" dirty="0">
                    <a:latin typeface="+mn-lt"/>
                  </a:rPr>
                  <a:t> </a:t>
                </a:r>
                <a14:m>
                  <m:oMath xmlns:m="http://schemas.openxmlformats.org/officeDocument/2006/math">
                    <m:sSub>
                      <m:sSubPr>
                        <m:ctrlPr>
                          <a:rPr lang="it-IT" b="1" i="1" smtClean="0">
                            <a:solidFill>
                              <a:srgbClr val="00B050"/>
                            </a:solidFill>
                            <a:latin typeface="Cambria Math" panose="02040503050406030204" pitchFamily="18" charset="0"/>
                          </a:rPr>
                        </m:ctrlPr>
                      </m:sSubPr>
                      <m:e>
                        <m:r>
                          <a:rPr lang="it-IT" b="1" i="1">
                            <a:solidFill>
                              <a:srgbClr val="00B050"/>
                            </a:solidFill>
                            <a:latin typeface="Cambria Math" panose="02040503050406030204" pitchFamily="18" charset="0"/>
                            <a:ea typeface="Cambria Math" panose="02040503050406030204" pitchFamily="18" charset="0"/>
                          </a:rPr>
                          <m:t>𝝉</m:t>
                        </m:r>
                      </m:e>
                      <m:sub>
                        <m:r>
                          <a:rPr lang="it-IT" b="1" i="1">
                            <a:solidFill>
                              <a:srgbClr val="00B050"/>
                            </a:solidFill>
                            <a:latin typeface="Cambria Math" panose="02040503050406030204" pitchFamily="18" charset="0"/>
                          </a:rPr>
                          <m:t>𝒙𝒚</m:t>
                        </m:r>
                      </m:sub>
                    </m:sSub>
                    <m:r>
                      <a:rPr lang="it-IT" i="1">
                        <a:latin typeface="Cambria Math" panose="02040503050406030204" pitchFamily="18" charset="0"/>
                      </a:rPr>
                      <m:t>;</m:t>
                    </m:r>
                  </m:oMath>
                </a14:m>
                <a:endParaRPr lang="it-IT" dirty="0">
                  <a:latin typeface="+mn-lt"/>
                </a:endParaRPr>
              </a:p>
              <a:p>
                <a:pPr marL="285750" indent="-285750">
                  <a:buFont typeface="Arial" panose="020B0604020202020204" pitchFamily="34" charset="0"/>
                  <a:buChar char="•"/>
                </a:pPr>
                <a:r>
                  <a:rPr lang="it-IT" dirty="0">
                    <a:latin typeface="+mn-lt"/>
                  </a:rPr>
                  <a:t>The </a:t>
                </a:r>
                <a:r>
                  <a:rPr lang="it-IT" dirty="0" smtClean="0">
                    <a:solidFill>
                      <a:srgbClr val="00B050"/>
                    </a:solidFill>
                    <a:latin typeface="+mn-lt"/>
                  </a:rPr>
                  <a:t>radius </a:t>
                </a:r>
                <a14:m>
                  <m:oMath xmlns:m="http://schemas.openxmlformats.org/officeDocument/2006/math">
                    <m:r>
                      <a:rPr lang="it-IT" b="1" i="1">
                        <a:solidFill>
                          <a:srgbClr val="00B050"/>
                        </a:solidFill>
                        <a:latin typeface="Cambria Math" panose="02040503050406030204" pitchFamily="18" charset="0"/>
                      </a:rPr>
                      <m:t>𝑹</m:t>
                    </m:r>
                  </m:oMath>
                </a14:m>
                <a:r>
                  <a:rPr lang="it-IT" dirty="0">
                    <a:latin typeface="+mn-lt"/>
                  </a:rPr>
                  <a:t>;</a:t>
                </a:r>
              </a:p>
              <a:p>
                <a:pPr marL="285750" indent="-285750">
                  <a:buFont typeface="Arial" panose="020B0604020202020204" pitchFamily="34" charset="0"/>
                  <a:buChar char="•"/>
                </a:pPr>
                <a:r>
                  <a:rPr lang="it-IT" dirty="0">
                    <a:latin typeface="+mn-lt"/>
                  </a:rPr>
                  <a:t>The </a:t>
                </a:r>
                <a:r>
                  <a:rPr lang="it-IT" dirty="0" err="1">
                    <a:latin typeface="+mn-lt"/>
                  </a:rPr>
                  <a:t>segment</a:t>
                </a:r>
                <a:r>
                  <a:rPr lang="it-IT" dirty="0">
                    <a:latin typeface="+mn-lt"/>
                  </a:rPr>
                  <a:t> </a:t>
                </a:r>
                <a14:m>
                  <m:oMath xmlns:m="http://schemas.openxmlformats.org/officeDocument/2006/math">
                    <m:sSub>
                      <m:sSubPr>
                        <m:ctrlPr>
                          <a:rPr lang="it-IT" b="1" i="1" smtClean="0">
                            <a:solidFill>
                              <a:srgbClr val="00B050"/>
                            </a:solidFill>
                            <a:latin typeface="Cambria Math" panose="02040503050406030204" pitchFamily="18" charset="0"/>
                          </a:rPr>
                        </m:ctrlPr>
                      </m:sSubPr>
                      <m:e>
                        <m:r>
                          <a:rPr lang="it-IT" b="1" i="1">
                            <a:solidFill>
                              <a:srgbClr val="00B050"/>
                            </a:solidFill>
                            <a:latin typeface="Cambria Math" panose="02040503050406030204" pitchFamily="18" charset="0"/>
                            <a:ea typeface="Cambria Math" panose="02040503050406030204" pitchFamily="18" charset="0"/>
                          </a:rPr>
                          <m:t>𝝈</m:t>
                        </m:r>
                      </m:e>
                      <m:sub>
                        <m:r>
                          <a:rPr lang="it-IT" b="1" i="1">
                            <a:solidFill>
                              <a:srgbClr val="00B050"/>
                            </a:solidFill>
                            <a:latin typeface="Cambria Math" panose="02040503050406030204" pitchFamily="18" charset="0"/>
                          </a:rPr>
                          <m:t>𝒙</m:t>
                        </m:r>
                      </m:sub>
                    </m:sSub>
                    <m:r>
                      <a:rPr lang="it-IT" b="1" i="1">
                        <a:solidFill>
                          <a:srgbClr val="00B050"/>
                        </a:solidFill>
                        <a:latin typeface="Cambria Math" panose="02040503050406030204" pitchFamily="18" charset="0"/>
                      </a:rPr>
                      <m:t>−</m:t>
                    </m:r>
                    <m:f>
                      <m:fPr>
                        <m:ctrlPr>
                          <a:rPr lang="it-IT" b="1" i="1">
                            <a:solidFill>
                              <a:srgbClr val="00B050"/>
                            </a:solidFill>
                            <a:latin typeface="Cambria Math" panose="02040503050406030204" pitchFamily="18" charset="0"/>
                          </a:rPr>
                        </m:ctrlPr>
                      </m:fPr>
                      <m:num>
                        <m:sSub>
                          <m:sSubPr>
                            <m:ctrlPr>
                              <a:rPr lang="it-IT" b="1" i="1">
                                <a:solidFill>
                                  <a:srgbClr val="00B050"/>
                                </a:solidFill>
                                <a:latin typeface="Cambria Math" panose="02040503050406030204" pitchFamily="18" charset="0"/>
                              </a:rPr>
                            </m:ctrlPr>
                          </m:sSubPr>
                          <m:e>
                            <m:r>
                              <a:rPr lang="it-IT" b="1" i="1">
                                <a:solidFill>
                                  <a:srgbClr val="00B050"/>
                                </a:solidFill>
                                <a:latin typeface="Cambria Math" panose="02040503050406030204" pitchFamily="18" charset="0"/>
                                <a:ea typeface="Cambria Math" panose="02040503050406030204" pitchFamily="18" charset="0"/>
                              </a:rPr>
                              <m:t>𝝈</m:t>
                            </m:r>
                          </m:e>
                          <m:sub>
                            <m:r>
                              <a:rPr lang="it-IT" b="1" i="1">
                                <a:solidFill>
                                  <a:srgbClr val="00B050"/>
                                </a:solidFill>
                                <a:latin typeface="Cambria Math" panose="02040503050406030204" pitchFamily="18" charset="0"/>
                              </a:rPr>
                              <m:t>𝒙</m:t>
                            </m:r>
                          </m:sub>
                        </m:sSub>
                        <m:r>
                          <a:rPr lang="it-IT" b="1" i="1">
                            <a:solidFill>
                              <a:srgbClr val="00B050"/>
                            </a:solidFill>
                            <a:latin typeface="Cambria Math" panose="02040503050406030204" pitchFamily="18" charset="0"/>
                          </a:rPr>
                          <m:t>+</m:t>
                        </m:r>
                        <m:sSub>
                          <m:sSubPr>
                            <m:ctrlPr>
                              <a:rPr lang="it-IT" b="1" i="1">
                                <a:solidFill>
                                  <a:srgbClr val="00B050"/>
                                </a:solidFill>
                                <a:latin typeface="Cambria Math" panose="02040503050406030204" pitchFamily="18" charset="0"/>
                              </a:rPr>
                            </m:ctrlPr>
                          </m:sSubPr>
                          <m:e>
                            <m:r>
                              <a:rPr lang="it-IT" b="1" i="1">
                                <a:solidFill>
                                  <a:srgbClr val="00B050"/>
                                </a:solidFill>
                                <a:latin typeface="Cambria Math" panose="02040503050406030204" pitchFamily="18" charset="0"/>
                                <a:ea typeface="Cambria Math" panose="02040503050406030204" pitchFamily="18" charset="0"/>
                              </a:rPr>
                              <m:t>𝝈</m:t>
                            </m:r>
                          </m:e>
                          <m:sub>
                            <m:r>
                              <a:rPr lang="it-IT" b="1" i="1">
                                <a:solidFill>
                                  <a:srgbClr val="00B050"/>
                                </a:solidFill>
                                <a:latin typeface="Cambria Math" panose="02040503050406030204" pitchFamily="18" charset="0"/>
                              </a:rPr>
                              <m:t>𝒚</m:t>
                            </m:r>
                          </m:sub>
                        </m:sSub>
                      </m:num>
                      <m:den>
                        <m:r>
                          <a:rPr lang="it-IT" b="1" i="1">
                            <a:solidFill>
                              <a:srgbClr val="00B050"/>
                            </a:solidFill>
                            <a:latin typeface="Cambria Math" panose="02040503050406030204" pitchFamily="18" charset="0"/>
                          </a:rPr>
                          <m:t>𝟐</m:t>
                        </m:r>
                      </m:den>
                    </m:f>
                    <m:r>
                      <a:rPr lang="it-IT">
                        <a:latin typeface="Cambria Math" panose="02040503050406030204" pitchFamily="18" charset="0"/>
                      </a:rPr>
                      <m:t>.</m:t>
                    </m:r>
                  </m:oMath>
                </a14:m>
                <a:endParaRPr lang="it-IT" dirty="0" smtClean="0">
                  <a:latin typeface="+mn-lt"/>
                </a:endParaRPr>
              </a:p>
            </p:txBody>
          </p:sp>
        </mc:Choice>
        <mc:Fallback>
          <p:sp>
            <p:nvSpPr>
              <p:cNvPr id="60" name="CasellaDiTesto 59"/>
              <p:cNvSpPr txBox="1">
                <a:spLocks noRot="1" noChangeAspect="1" noMove="1" noResize="1" noEditPoints="1" noAdjustHandles="1" noChangeArrowheads="1" noChangeShapeType="1" noTextEdit="1"/>
              </p:cNvSpPr>
              <p:nvPr/>
            </p:nvSpPr>
            <p:spPr>
              <a:xfrm>
                <a:off x="5143870" y="1355249"/>
                <a:ext cx="3857018" cy="2456698"/>
              </a:xfrm>
              <a:prstGeom prst="rect">
                <a:avLst/>
              </a:prstGeom>
              <a:blipFill rotWithShape="0">
                <a:blip r:embed="rId15"/>
                <a:stretch>
                  <a:fillRect l="-1422" t="-1241" b="-744"/>
                </a:stretch>
              </a:blipFill>
            </p:spPr>
            <p:txBody>
              <a:bodyPr/>
              <a:lstStyle/>
              <a:p>
                <a:r>
                  <a:rPr lang="en-GB">
                    <a:noFill/>
                  </a:rPr>
                  <a:t> </a:t>
                </a:r>
              </a:p>
            </p:txBody>
          </p:sp>
        </mc:Fallback>
      </mc:AlternateContent>
      <p:sp>
        <p:nvSpPr>
          <p:cNvPr id="61" name="CasellaDiTesto 60"/>
          <p:cNvSpPr txBox="1"/>
          <p:nvPr/>
        </p:nvSpPr>
        <p:spPr>
          <a:xfrm>
            <a:off x="5251305" y="4320350"/>
            <a:ext cx="3201469" cy="1384995"/>
          </a:xfrm>
          <a:prstGeom prst="rect">
            <a:avLst/>
          </a:prstGeom>
          <a:noFill/>
          <a:ln w="3175">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400" b="1" i="1" dirty="0" smtClean="0">
                <a:solidFill>
                  <a:schemeClr val="tx2"/>
                </a:solidFill>
              </a:rPr>
              <a:t>*HINT: </a:t>
            </a:r>
            <a:r>
              <a:rPr lang="it-IT" sz="1400" dirty="0" err="1" smtClean="0">
                <a:solidFill>
                  <a:schemeClr val="tx1"/>
                </a:solidFill>
              </a:rPr>
              <a:t>Pitagora’s</a:t>
            </a:r>
            <a:r>
              <a:rPr lang="it-IT" sz="1400" dirty="0" smtClean="0">
                <a:solidFill>
                  <a:schemeClr val="tx1"/>
                </a:solidFill>
              </a:rPr>
              <a:t> </a:t>
            </a:r>
            <a:r>
              <a:rPr lang="it-IT" sz="1400" dirty="0" err="1" smtClean="0">
                <a:solidFill>
                  <a:schemeClr val="tx1"/>
                </a:solidFill>
              </a:rPr>
              <a:t>theorem</a:t>
            </a:r>
            <a:endParaRPr lang="it-IT" sz="1400" dirty="0" smtClean="0">
              <a:solidFill>
                <a:schemeClr val="tx1"/>
              </a:solidFill>
            </a:endParaRPr>
          </a:p>
          <a:p>
            <a:endParaRPr lang="it-IT" sz="1400" b="1" i="1" dirty="0" smtClean="0">
              <a:solidFill>
                <a:schemeClr val="tx2"/>
              </a:solidFill>
            </a:endParaRPr>
          </a:p>
          <a:p>
            <a:endParaRPr lang="it-IT" sz="1400" dirty="0" smtClean="0"/>
          </a:p>
          <a:p>
            <a:endParaRPr lang="it-IT" sz="1400" dirty="0"/>
          </a:p>
          <a:p>
            <a:endParaRPr lang="it-IT" sz="1400" dirty="0" smtClean="0"/>
          </a:p>
          <a:p>
            <a:endParaRPr lang="it-IT" sz="1400" dirty="0" smtClean="0"/>
          </a:p>
        </p:txBody>
      </p:sp>
      <p:sp>
        <p:nvSpPr>
          <p:cNvPr id="63" name="Triangolo rettangolo 62"/>
          <p:cNvSpPr/>
          <p:nvPr/>
        </p:nvSpPr>
        <p:spPr>
          <a:xfrm>
            <a:off x="5639914" y="4714180"/>
            <a:ext cx="1008112" cy="72008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4" name="CasellaDiTesto 63"/>
              <p:cNvSpPr txBox="1"/>
              <p:nvPr/>
            </p:nvSpPr>
            <p:spPr>
              <a:xfrm>
                <a:off x="5421906" y="4929206"/>
                <a:ext cx="81531"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b="0" i="1" smtClean="0">
                          <a:latin typeface="Cambria Math" panose="02040503050406030204" pitchFamily="18" charset="0"/>
                        </a:rPr>
                        <m:t>𝑎</m:t>
                      </m:r>
                    </m:oMath>
                  </m:oMathPara>
                </a14:m>
                <a:endParaRPr lang="en-GB" dirty="0"/>
              </a:p>
            </p:txBody>
          </p:sp>
        </mc:Choice>
        <mc:Fallback xmlns="">
          <p:sp>
            <p:nvSpPr>
              <p:cNvPr id="64" name="CasellaDiTesto 63"/>
              <p:cNvSpPr txBox="1">
                <a:spLocks noRot="1" noChangeAspect="1" noMove="1" noResize="1" noEditPoints="1" noAdjustHandles="1" noChangeArrowheads="1" noChangeShapeType="1" noTextEdit="1"/>
              </p:cNvSpPr>
              <p:nvPr/>
            </p:nvSpPr>
            <p:spPr>
              <a:xfrm>
                <a:off x="5421906" y="4929206"/>
                <a:ext cx="81531" cy="215444"/>
              </a:xfrm>
              <a:prstGeom prst="rect">
                <a:avLst/>
              </a:prstGeom>
              <a:blipFill rotWithShape="0">
                <a:blip r:embed="rId16"/>
                <a:stretch>
                  <a:fillRect l="-50000" r="-7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CasellaDiTesto 64"/>
              <p:cNvSpPr txBox="1"/>
              <p:nvPr/>
            </p:nvSpPr>
            <p:spPr>
              <a:xfrm>
                <a:off x="6209489" y="4854520"/>
                <a:ext cx="7297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b="0" i="1" smtClean="0">
                          <a:latin typeface="Cambria Math" panose="02040503050406030204" pitchFamily="18" charset="0"/>
                        </a:rPr>
                        <m:t>𝑐</m:t>
                      </m:r>
                    </m:oMath>
                  </m:oMathPara>
                </a14:m>
                <a:endParaRPr lang="en-GB" dirty="0"/>
              </a:p>
            </p:txBody>
          </p:sp>
        </mc:Choice>
        <mc:Fallback xmlns="">
          <p:sp>
            <p:nvSpPr>
              <p:cNvPr id="65" name="CasellaDiTesto 64"/>
              <p:cNvSpPr txBox="1">
                <a:spLocks noRot="1" noChangeAspect="1" noMove="1" noResize="1" noEditPoints="1" noAdjustHandles="1" noChangeArrowheads="1" noChangeShapeType="1" noTextEdit="1"/>
              </p:cNvSpPr>
              <p:nvPr/>
            </p:nvSpPr>
            <p:spPr>
              <a:xfrm>
                <a:off x="6209489" y="4854520"/>
                <a:ext cx="72976" cy="215444"/>
              </a:xfrm>
              <a:prstGeom prst="rect">
                <a:avLst/>
              </a:prstGeom>
              <a:blipFill rotWithShape="0">
                <a:blip r:embed="rId17"/>
                <a:stretch>
                  <a:fillRect l="-66667" r="-6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CasellaDiTesto 66"/>
              <p:cNvSpPr txBox="1"/>
              <p:nvPr/>
            </p:nvSpPr>
            <p:spPr>
              <a:xfrm>
                <a:off x="6852041" y="4633200"/>
                <a:ext cx="1177951" cy="266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it-IT" sz="1400" b="0" i="1" smtClean="0">
                              <a:latin typeface="Cambria Math" panose="02040503050406030204" pitchFamily="18" charset="0"/>
                            </a:rPr>
                            <m:t>𝑐</m:t>
                          </m:r>
                        </m:e>
                        <m:sup>
                          <m:r>
                            <a:rPr lang="it-IT" sz="1400" b="0" i="1" smtClean="0">
                              <a:latin typeface="Cambria Math" panose="02040503050406030204" pitchFamily="18" charset="0"/>
                            </a:rPr>
                            <m:t>2</m:t>
                          </m:r>
                        </m:sup>
                      </m:sSup>
                      <m:r>
                        <a:rPr lang="it-IT" sz="1400" b="0" i="1" smtClean="0">
                          <a:latin typeface="Cambria Math" panose="02040503050406030204" pitchFamily="18" charset="0"/>
                        </a:rPr>
                        <m:t>=</m:t>
                      </m:r>
                      <m:rad>
                        <m:radPr>
                          <m:degHide m:val="on"/>
                          <m:ctrlPr>
                            <a:rPr lang="it-IT" sz="1400" b="0" i="1" smtClean="0">
                              <a:latin typeface="Cambria Math" panose="02040503050406030204" pitchFamily="18" charset="0"/>
                            </a:rPr>
                          </m:ctrlPr>
                        </m:radPr>
                        <m:deg/>
                        <m:e>
                          <m:sSup>
                            <m:sSupPr>
                              <m:ctrlPr>
                                <a:rPr lang="it-IT" sz="1400" b="0" i="1" smtClean="0">
                                  <a:latin typeface="Cambria Math" panose="02040503050406030204" pitchFamily="18" charset="0"/>
                                </a:rPr>
                              </m:ctrlPr>
                            </m:sSupPr>
                            <m:e>
                              <m:r>
                                <a:rPr lang="it-IT" sz="1400" b="0" i="1" smtClean="0">
                                  <a:latin typeface="Cambria Math" panose="02040503050406030204" pitchFamily="18" charset="0"/>
                                </a:rPr>
                                <m:t>𝑎</m:t>
                              </m:r>
                            </m:e>
                            <m:sup>
                              <m:r>
                                <a:rPr lang="it-IT" sz="1400" b="0" i="1" smtClean="0">
                                  <a:latin typeface="Cambria Math" panose="02040503050406030204" pitchFamily="18" charset="0"/>
                                </a:rPr>
                                <m:t>2</m:t>
                              </m:r>
                            </m:sup>
                          </m:sSup>
                          <m:r>
                            <a:rPr lang="it-IT" sz="1400" b="0" i="1" smtClean="0">
                              <a:latin typeface="Cambria Math" panose="02040503050406030204" pitchFamily="18" charset="0"/>
                            </a:rPr>
                            <m:t>+</m:t>
                          </m:r>
                          <m:sSup>
                            <m:sSupPr>
                              <m:ctrlPr>
                                <a:rPr lang="it-IT" sz="1400" b="0" i="1" smtClean="0">
                                  <a:latin typeface="Cambria Math" panose="02040503050406030204" pitchFamily="18" charset="0"/>
                                </a:rPr>
                              </m:ctrlPr>
                            </m:sSupPr>
                            <m:e>
                              <m:r>
                                <a:rPr lang="it-IT" sz="1400" b="0" i="1" smtClean="0">
                                  <a:latin typeface="Cambria Math" panose="02040503050406030204" pitchFamily="18" charset="0"/>
                                </a:rPr>
                                <m:t>𝑏</m:t>
                              </m:r>
                            </m:e>
                            <m:sup>
                              <m:r>
                                <a:rPr lang="it-IT" sz="1400" b="0" i="1" smtClean="0">
                                  <a:latin typeface="Cambria Math" panose="02040503050406030204" pitchFamily="18" charset="0"/>
                                </a:rPr>
                                <m:t>2</m:t>
                              </m:r>
                            </m:sup>
                          </m:sSup>
                        </m:e>
                      </m:rad>
                    </m:oMath>
                  </m:oMathPara>
                </a14:m>
                <a:endParaRPr lang="en-GB" sz="1400" dirty="0"/>
              </a:p>
            </p:txBody>
          </p:sp>
        </mc:Choice>
        <mc:Fallback xmlns="">
          <p:sp>
            <p:nvSpPr>
              <p:cNvPr id="67" name="CasellaDiTesto 66"/>
              <p:cNvSpPr txBox="1">
                <a:spLocks noRot="1" noChangeAspect="1" noMove="1" noResize="1" noEditPoints="1" noAdjustHandles="1" noChangeArrowheads="1" noChangeShapeType="1" noTextEdit="1"/>
              </p:cNvSpPr>
              <p:nvPr/>
            </p:nvSpPr>
            <p:spPr>
              <a:xfrm>
                <a:off x="6852041" y="4633200"/>
                <a:ext cx="1177951" cy="266868"/>
              </a:xfrm>
              <a:prstGeom prst="rect">
                <a:avLst/>
              </a:prstGeom>
              <a:blipFill rotWithShape="0">
                <a:blip r:embed="rId18"/>
                <a:stretch>
                  <a:fillRect l="-1036" r="-518"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CasellaDiTesto 67"/>
              <p:cNvSpPr txBox="1"/>
              <p:nvPr/>
            </p:nvSpPr>
            <p:spPr>
              <a:xfrm>
                <a:off x="6852040" y="4928342"/>
                <a:ext cx="1177951" cy="2686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it-IT" sz="1400" b="0" i="1" smtClean="0">
                              <a:latin typeface="Cambria Math" panose="02040503050406030204" pitchFamily="18" charset="0"/>
                            </a:rPr>
                            <m:t>𝑏</m:t>
                          </m:r>
                        </m:e>
                        <m:sup>
                          <m:r>
                            <a:rPr lang="it-IT" sz="1400" b="0" i="1" smtClean="0">
                              <a:latin typeface="Cambria Math" panose="02040503050406030204" pitchFamily="18" charset="0"/>
                            </a:rPr>
                            <m:t>2</m:t>
                          </m:r>
                        </m:sup>
                      </m:sSup>
                      <m:r>
                        <a:rPr lang="it-IT" sz="1400" b="0" i="1" smtClean="0">
                          <a:latin typeface="Cambria Math" panose="02040503050406030204" pitchFamily="18" charset="0"/>
                        </a:rPr>
                        <m:t>=</m:t>
                      </m:r>
                      <m:rad>
                        <m:radPr>
                          <m:degHide m:val="on"/>
                          <m:ctrlPr>
                            <a:rPr lang="it-IT" sz="1400" b="0" i="1" smtClean="0">
                              <a:latin typeface="Cambria Math" panose="02040503050406030204" pitchFamily="18" charset="0"/>
                            </a:rPr>
                          </m:ctrlPr>
                        </m:radPr>
                        <m:deg/>
                        <m:e>
                          <m:sSup>
                            <m:sSupPr>
                              <m:ctrlPr>
                                <a:rPr lang="it-IT" sz="1400" b="0" i="1" smtClean="0">
                                  <a:latin typeface="Cambria Math" panose="02040503050406030204" pitchFamily="18" charset="0"/>
                                </a:rPr>
                              </m:ctrlPr>
                            </m:sSupPr>
                            <m:e>
                              <m:r>
                                <a:rPr lang="it-IT" sz="1400" b="0" i="1" smtClean="0">
                                  <a:latin typeface="Cambria Math" panose="02040503050406030204" pitchFamily="18" charset="0"/>
                                </a:rPr>
                                <m:t>𝑐</m:t>
                              </m:r>
                            </m:e>
                            <m:sup>
                              <m:r>
                                <a:rPr lang="it-IT" sz="1400" b="0" i="1" smtClean="0">
                                  <a:latin typeface="Cambria Math" panose="02040503050406030204" pitchFamily="18" charset="0"/>
                                </a:rPr>
                                <m:t>2</m:t>
                              </m:r>
                            </m:sup>
                          </m:sSup>
                          <m:r>
                            <a:rPr lang="it-IT" sz="1400" b="0" i="1" smtClean="0">
                              <a:latin typeface="Cambria Math" panose="02040503050406030204" pitchFamily="18" charset="0"/>
                            </a:rPr>
                            <m:t>−</m:t>
                          </m:r>
                          <m:sSup>
                            <m:sSupPr>
                              <m:ctrlPr>
                                <a:rPr lang="it-IT" sz="1400" b="0" i="1" smtClean="0">
                                  <a:latin typeface="Cambria Math" panose="02040503050406030204" pitchFamily="18" charset="0"/>
                                </a:rPr>
                              </m:ctrlPr>
                            </m:sSupPr>
                            <m:e>
                              <m:r>
                                <a:rPr lang="it-IT" sz="1400" b="0" i="1" smtClean="0">
                                  <a:latin typeface="Cambria Math" panose="02040503050406030204" pitchFamily="18" charset="0"/>
                                </a:rPr>
                                <m:t>𝑎</m:t>
                              </m:r>
                            </m:e>
                            <m:sup>
                              <m:r>
                                <a:rPr lang="it-IT" sz="1400" b="0" i="1" smtClean="0">
                                  <a:latin typeface="Cambria Math" panose="02040503050406030204" pitchFamily="18" charset="0"/>
                                </a:rPr>
                                <m:t>2</m:t>
                              </m:r>
                            </m:sup>
                          </m:sSup>
                        </m:e>
                      </m:rad>
                    </m:oMath>
                  </m:oMathPara>
                </a14:m>
                <a:endParaRPr lang="en-GB" sz="1400" dirty="0"/>
              </a:p>
            </p:txBody>
          </p:sp>
        </mc:Choice>
        <mc:Fallback xmlns="">
          <p:sp>
            <p:nvSpPr>
              <p:cNvPr id="68" name="CasellaDiTesto 67"/>
              <p:cNvSpPr txBox="1">
                <a:spLocks noRot="1" noChangeAspect="1" noMove="1" noResize="1" noEditPoints="1" noAdjustHandles="1" noChangeArrowheads="1" noChangeShapeType="1" noTextEdit="1"/>
              </p:cNvSpPr>
              <p:nvPr/>
            </p:nvSpPr>
            <p:spPr>
              <a:xfrm>
                <a:off x="6852040" y="4928342"/>
                <a:ext cx="1177951" cy="268600"/>
              </a:xfrm>
              <a:prstGeom prst="rect">
                <a:avLst/>
              </a:prstGeom>
              <a:blipFill rotWithShape="0">
                <a:blip r:embed="rId19"/>
                <a:stretch>
                  <a:fillRect l="-2591" r="-518"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CasellaDiTesto 68"/>
              <p:cNvSpPr txBox="1"/>
              <p:nvPr/>
            </p:nvSpPr>
            <p:spPr>
              <a:xfrm>
                <a:off x="6852040" y="5190471"/>
                <a:ext cx="1138068" cy="2686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it-IT" sz="1400" b="0" i="1" smtClean="0">
                              <a:latin typeface="Cambria Math" panose="02040503050406030204" pitchFamily="18" charset="0"/>
                            </a:rPr>
                            <m:t>𝑎</m:t>
                          </m:r>
                        </m:e>
                        <m:sup>
                          <m:r>
                            <a:rPr lang="it-IT" sz="1400" b="0" i="1" smtClean="0">
                              <a:latin typeface="Cambria Math" panose="02040503050406030204" pitchFamily="18" charset="0"/>
                            </a:rPr>
                            <m:t>2</m:t>
                          </m:r>
                        </m:sup>
                      </m:sSup>
                      <m:r>
                        <a:rPr lang="it-IT" sz="1400" b="0" i="1" smtClean="0">
                          <a:latin typeface="Cambria Math" panose="02040503050406030204" pitchFamily="18" charset="0"/>
                        </a:rPr>
                        <m:t>=</m:t>
                      </m:r>
                      <m:rad>
                        <m:radPr>
                          <m:degHide m:val="on"/>
                          <m:ctrlPr>
                            <a:rPr lang="it-IT" sz="1400" b="0" i="1" smtClean="0">
                              <a:latin typeface="Cambria Math" panose="02040503050406030204" pitchFamily="18" charset="0"/>
                            </a:rPr>
                          </m:ctrlPr>
                        </m:radPr>
                        <m:deg/>
                        <m:e>
                          <m:sSup>
                            <m:sSupPr>
                              <m:ctrlPr>
                                <a:rPr lang="it-IT" sz="1400" b="0" i="1" smtClean="0">
                                  <a:latin typeface="Cambria Math" panose="02040503050406030204" pitchFamily="18" charset="0"/>
                                </a:rPr>
                              </m:ctrlPr>
                            </m:sSupPr>
                            <m:e>
                              <m:r>
                                <a:rPr lang="it-IT" sz="1400" b="0" i="1" smtClean="0">
                                  <a:latin typeface="Cambria Math" panose="02040503050406030204" pitchFamily="18" charset="0"/>
                                </a:rPr>
                                <m:t>𝑐</m:t>
                              </m:r>
                            </m:e>
                            <m:sup>
                              <m:r>
                                <a:rPr lang="it-IT" sz="1400" b="0" i="1" smtClean="0">
                                  <a:latin typeface="Cambria Math" panose="02040503050406030204" pitchFamily="18" charset="0"/>
                                </a:rPr>
                                <m:t>2</m:t>
                              </m:r>
                            </m:sup>
                          </m:sSup>
                          <m:sSup>
                            <m:sSupPr>
                              <m:ctrlPr>
                                <a:rPr lang="it-IT" sz="1400" b="0" i="1" smtClean="0">
                                  <a:latin typeface="Cambria Math" panose="02040503050406030204" pitchFamily="18" charset="0"/>
                                </a:rPr>
                              </m:ctrlPr>
                            </m:sSupPr>
                            <m:e>
                              <m:r>
                                <a:rPr lang="it-IT" sz="1400" b="0" i="1" smtClean="0">
                                  <a:latin typeface="Cambria Math" panose="02040503050406030204" pitchFamily="18" charset="0"/>
                                </a:rPr>
                                <m:t>−</m:t>
                              </m:r>
                              <m:r>
                                <a:rPr lang="it-IT" sz="1400" b="0" i="1" smtClean="0">
                                  <a:latin typeface="Cambria Math" panose="02040503050406030204" pitchFamily="18" charset="0"/>
                                </a:rPr>
                                <m:t>𝑏</m:t>
                              </m:r>
                            </m:e>
                            <m:sup>
                              <m:r>
                                <a:rPr lang="it-IT" sz="1400" b="0" i="1" smtClean="0">
                                  <a:latin typeface="Cambria Math" panose="02040503050406030204" pitchFamily="18" charset="0"/>
                                </a:rPr>
                                <m:t>2</m:t>
                              </m:r>
                            </m:sup>
                          </m:sSup>
                        </m:e>
                      </m:rad>
                    </m:oMath>
                  </m:oMathPara>
                </a14:m>
                <a:endParaRPr lang="en-GB" sz="1400" dirty="0"/>
              </a:p>
            </p:txBody>
          </p:sp>
        </mc:Choice>
        <mc:Fallback xmlns="">
          <p:sp>
            <p:nvSpPr>
              <p:cNvPr id="69" name="CasellaDiTesto 68"/>
              <p:cNvSpPr txBox="1">
                <a:spLocks noRot="1" noChangeAspect="1" noMove="1" noResize="1" noEditPoints="1" noAdjustHandles="1" noChangeArrowheads="1" noChangeShapeType="1" noTextEdit="1"/>
              </p:cNvSpPr>
              <p:nvPr/>
            </p:nvSpPr>
            <p:spPr>
              <a:xfrm>
                <a:off x="6852040" y="5190471"/>
                <a:ext cx="1138068" cy="268600"/>
              </a:xfrm>
              <a:prstGeom prst="rect">
                <a:avLst/>
              </a:prstGeom>
              <a:blipFill rotWithShape="0">
                <a:blip r:embed="rId20"/>
                <a:stretch>
                  <a:fillRect l="-1070" r="-535" b="-6667"/>
                </a:stretch>
              </a:blipFill>
            </p:spPr>
            <p:txBody>
              <a:bodyPr/>
              <a:lstStyle/>
              <a:p>
                <a:r>
                  <a:rPr lang="en-GB">
                    <a:noFill/>
                  </a:rPr>
                  <a:t> </a:t>
                </a:r>
              </a:p>
            </p:txBody>
          </p:sp>
        </mc:Fallback>
      </mc:AlternateContent>
      <p:sp>
        <p:nvSpPr>
          <p:cNvPr id="70" name="Rettangolo 69"/>
          <p:cNvSpPr/>
          <p:nvPr/>
        </p:nvSpPr>
        <p:spPr>
          <a:xfrm>
            <a:off x="5639914" y="5324771"/>
            <a:ext cx="136051" cy="110355"/>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Segnaposto piè di pagina 1"/>
          <p:cNvSpPr>
            <a:spLocks noGrp="1"/>
          </p:cNvSpPr>
          <p:nvPr>
            <p:ph type="ftr" sz="quarter" idx="11"/>
          </p:nvPr>
        </p:nvSpPr>
        <p:spPr/>
        <p:txBody>
          <a:bodyPr/>
          <a:lstStyle/>
          <a:p>
            <a:pPr>
              <a:defRPr/>
            </a:pPr>
            <a:r>
              <a:rPr lang="it-IT" smtClean="0"/>
              <a:t>2D - Principal Stresses - Etchi Regoli Gioia</a:t>
            </a:r>
            <a:endParaRPr lang="en-GB"/>
          </a:p>
        </p:txBody>
      </p:sp>
      <p:sp>
        <p:nvSpPr>
          <p:cNvPr id="3" name="Segnaposto numero diapositiva 2"/>
          <p:cNvSpPr>
            <a:spLocks noGrp="1"/>
          </p:cNvSpPr>
          <p:nvPr>
            <p:ph type="sldNum" sz="quarter" idx="12"/>
          </p:nvPr>
        </p:nvSpPr>
        <p:spPr/>
        <p:txBody>
          <a:bodyPr/>
          <a:lstStyle/>
          <a:p>
            <a:pPr>
              <a:defRPr/>
            </a:pPr>
            <a:fld id="{DFE0AAEC-F5D9-44EA-93DC-6DF95E29577B}" type="slidenum">
              <a:rPr lang="en-GB" altLang="it-IT" smtClean="0"/>
              <a:pPr>
                <a:defRPr/>
              </a:pPr>
              <a:t>14</a:t>
            </a:fld>
            <a:endParaRPr lang="en-GB" altLang="it-IT"/>
          </a:p>
        </p:txBody>
      </p:sp>
      <p:cxnSp>
        <p:nvCxnSpPr>
          <p:cNvPr id="44" name="Connettore 2 43"/>
          <p:cNvCxnSpPr/>
          <p:nvPr/>
        </p:nvCxnSpPr>
        <p:spPr>
          <a:xfrm>
            <a:off x="3135836" y="1571274"/>
            <a:ext cx="10855" cy="4642552"/>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50" name="Rettangolo 49"/>
          <p:cNvSpPr/>
          <p:nvPr/>
        </p:nvSpPr>
        <p:spPr>
          <a:xfrm>
            <a:off x="3183724" y="5857470"/>
            <a:ext cx="274638" cy="368300"/>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mc:AlternateContent xmlns:mc="http://schemas.openxmlformats.org/markup-compatibility/2006" xmlns:a14="http://schemas.microsoft.com/office/drawing/2010/main">
        <mc:Choice Requires="a14">
          <p:sp>
            <p:nvSpPr>
              <p:cNvPr id="52" name="CasellaDiTesto 51"/>
              <p:cNvSpPr txBox="1"/>
              <p:nvPr/>
            </p:nvSpPr>
            <p:spPr>
              <a:xfrm>
                <a:off x="1775055" y="3137871"/>
                <a:ext cx="2183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rgbClr val="00B050"/>
                          </a:solidFill>
                          <a:latin typeface="Cambria Math" panose="02040503050406030204" pitchFamily="18" charset="0"/>
                        </a:rPr>
                        <m:t>𝑅</m:t>
                      </m:r>
                    </m:oMath>
                  </m:oMathPara>
                </a14:m>
                <a:endParaRPr lang="it-IT" dirty="0">
                  <a:solidFill>
                    <a:srgbClr val="00B050"/>
                  </a:solidFill>
                </a:endParaRPr>
              </a:p>
            </p:txBody>
          </p:sp>
        </mc:Choice>
        <mc:Fallback xmlns="">
          <p:sp>
            <p:nvSpPr>
              <p:cNvPr id="52" name="CasellaDiTesto 51"/>
              <p:cNvSpPr txBox="1">
                <a:spLocks noRot="1" noChangeAspect="1" noMove="1" noResize="1" noEditPoints="1" noAdjustHandles="1" noChangeArrowheads="1" noChangeShapeType="1" noTextEdit="1"/>
              </p:cNvSpPr>
              <p:nvPr/>
            </p:nvSpPr>
            <p:spPr>
              <a:xfrm>
                <a:off x="1775055" y="3137871"/>
                <a:ext cx="218330" cy="276999"/>
              </a:xfrm>
              <a:prstGeom prst="rect">
                <a:avLst/>
              </a:prstGeom>
              <a:blipFill rotWithShape="0">
                <a:blip r:embed="rId21"/>
                <a:stretch>
                  <a:fillRect l="-22222" r="-19444"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CasellaDiTesto 52"/>
              <p:cNvSpPr txBox="1"/>
              <p:nvPr/>
            </p:nvSpPr>
            <p:spPr>
              <a:xfrm>
                <a:off x="2671158" y="3578855"/>
                <a:ext cx="2183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tx1"/>
                          </a:solidFill>
                          <a:latin typeface="Cambria Math" panose="02040503050406030204" pitchFamily="18" charset="0"/>
                        </a:rPr>
                        <m:t>𝐶</m:t>
                      </m:r>
                    </m:oMath>
                  </m:oMathPara>
                </a14:m>
                <a:endParaRPr lang="it-IT" dirty="0">
                  <a:solidFill>
                    <a:schemeClr val="tx1"/>
                  </a:solidFill>
                </a:endParaRPr>
              </a:p>
            </p:txBody>
          </p:sp>
        </mc:Choice>
        <mc:Fallback xmlns="">
          <p:sp>
            <p:nvSpPr>
              <p:cNvPr id="53" name="CasellaDiTesto 52"/>
              <p:cNvSpPr txBox="1">
                <a:spLocks noRot="1" noChangeAspect="1" noMove="1" noResize="1" noEditPoints="1" noAdjustHandles="1" noChangeArrowheads="1" noChangeShapeType="1" noTextEdit="1"/>
              </p:cNvSpPr>
              <p:nvPr/>
            </p:nvSpPr>
            <p:spPr>
              <a:xfrm>
                <a:off x="2671158" y="3578855"/>
                <a:ext cx="218330" cy="276999"/>
              </a:xfrm>
              <a:prstGeom prst="rect">
                <a:avLst/>
              </a:prstGeom>
              <a:blipFill rotWithShape="0">
                <a:blip r:embed="rId22"/>
                <a:stretch>
                  <a:fillRect l="-19444" r="-19444" b="-8696"/>
                </a:stretch>
              </a:blipFill>
            </p:spPr>
            <p:txBody>
              <a:bodyPr/>
              <a:lstStyle/>
              <a:p>
                <a:r>
                  <a:rPr lang="en-GB">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500" fill="hold"/>
                                        <p:tgtEl>
                                          <p:spTgt spid="61"/>
                                        </p:tgtEl>
                                        <p:attrNameLst>
                                          <p:attrName>ppt_w</p:attrName>
                                        </p:attrNameLst>
                                      </p:cBhvr>
                                      <p:tavLst>
                                        <p:tav tm="0">
                                          <p:val>
                                            <p:fltVal val="0"/>
                                          </p:val>
                                        </p:tav>
                                        <p:tav tm="100000">
                                          <p:val>
                                            <p:strVal val="#ppt_w"/>
                                          </p:val>
                                        </p:tav>
                                      </p:tavLst>
                                    </p:anim>
                                    <p:anim calcmode="lin" valueType="num">
                                      <p:cBhvr>
                                        <p:cTn id="12" dur="500" fill="hold"/>
                                        <p:tgtEl>
                                          <p:spTgt spid="61"/>
                                        </p:tgtEl>
                                        <p:attrNameLst>
                                          <p:attrName>ppt_h</p:attrName>
                                        </p:attrNameLst>
                                      </p:cBhvr>
                                      <p:tavLst>
                                        <p:tav tm="0">
                                          <p:val>
                                            <p:fltVal val="0"/>
                                          </p:val>
                                        </p:tav>
                                        <p:tav tm="100000">
                                          <p:val>
                                            <p:strVal val="#ppt_h"/>
                                          </p:val>
                                        </p:tav>
                                      </p:tavLst>
                                    </p:anim>
                                    <p:animEffect transition="in" filter="fade">
                                      <p:cBhvr>
                                        <p:cTn id="13" dur="500"/>
                                        <p:tgtEl>
                                          <p:spTgt spid="6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p:cTn id="21" dur="500" fill="hold"/>
                                        <p:tgtEl>
                                          <p:spTgt spid="64"/>
                                        </p:tgtEl>
                                        <p:attrNameLst>
                                          <p:attrName>ppt_w</p:attrName>
                                        </p:attrNameLst>
                                      </p:cBhvr>
                                      <p:tavLst>
                                        <p:tav tm="0">
                                          <p:val>
                                            <p:fltVal val="0"/>
                                          </p:val>
                                        </p:tav>
                                        <p:tav tm="100000">
                                          <p:val>
                                            <p:strVal val="#ppt_w"/>
                                          </p:val>
                                        </p:tav>
                                      </p:tavLst>
                                    </p:anim>
                                    <p:anim calcmode="lin" valueType="num">
                                      <p:cBhvr>
                                        <p:cTn id="22" dur="500" fill="hold"/>
                                        <p:tgtEl>
                                          <p:spTgt spid="64"/>
                                        </p:tgtEl>
                                        <p:attrNameLst>
                                          <p:attrName>ppt_h</p:attrName>
                                        </p:attrNameLst>
                                      </p:cBhvr>
                                      <p:tavLst>
                                        <p:tav tm="0">
                                          <p:val>
                                            <p:fltVal val="0"/>
                                          </p:val>
                                        </p:tav>
                                        <p:tav tm="100000">
                                          <p:val>
                                            <p:strVal val="#ppt_h"/>
                                          </p:val>
                                        </p:tav>
                                      </p:tavLst>
                                    </p:anim>
                                    <p:animEffect transition="in" filter="fade">
                                      <p:cBhvr>
                                        <p:cTn id="23" dur="500"/>
                                        <p:tgtEl>
                                          <p:spTgt spid="6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p:cTn id="31" dur="500" fill="hold"/>
                                        <p:tgtEl>
                                          <p:spTgt spid="67"/>
                                        </p:tgtEl>
                                        <p:attrNameLst>
                                          <p:attrName>ppt_w</p:attrName>
                                        </p:attrNameLst>
                                      </p:cBhvr>
                                      <p:tavLst>
                                        <p:tav tm="0">
                                          <p:val>
                                            <p:fltVal val="0"/>
                                          </p:val>
                                        </p:tav>
                                        <p:tav tm="100000">
                                          <p:val>
                                            <p:strVal val="#ppt_w"/>
                                          </p:val>
                                        </p:tav>
                                      </p:tavLst>
                                    </p:anim>
                                    <p:anim calcmode="lin" valueType="num">
                                      <p:cBhvr>
                                        <p:cTn id="32" dur="500" fill="hold"/>
                                        <p:tgtEl>
                                          <p:spTgt spid="67"/>
                                        </p:tgtEl>
                                        <p:attrNameLst>
                                          <p:attrName>ppt_h</p:attrName>
                                        </p:attrNameLst>
                                      </p:cBhvr>
                                      <p:tavLst>
                                        <p:tav tm="0">
                                          <p:val>
                                            <p:fltVal val="0"/>
                                          </p:val>
                                        </p:tav>
                                        <p:tav tm="100000">
                                          <p:val>
                                            <p:strVal val="#ppt_h"/>
                                          </p:val>
                                        </p:tav>
                                      </p:tavLst>
                                    </p:anim>
                                    <p:animEffect transition="in" filter="fade">
                                      <p:cBhvr>
                                        <p:cTn id="33" dur="500"/>
                                        <p:tgtEl>
                                          <p:spTgt spid="6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p:cTn id="36" dur="500" fill="hold"/>
                                        <p:tgtEl>
                                          <p:spTgt spid="68"/>
                                        </p:tgtEl>
                                        <p:attrNameLst>
                                          <p:attrName>ppt_w</p:attrName>
                                        </p:attrNameLst>
                                      </p:cBhvr>
                                      <p:tavLst>
                                        <p:tav tm="0">
                                          <p:val>
                                            <p:fltVal val="0"/>
                                          </p:val>
                                        </p:tav>
                                        <p:tav tm="100000">
                                          <p:val>
                                            <p:strVal val="#ppt_w"/>
                                          </p:val>
                                        </p:tav>
                                      </p:tavLst>
                                    </p:anim>
                                    <p:anim calcmode="lin" valueType="num">
                                      <p:cBhvr>
                                        <p:cTn id="37" dur="500" fill="hold"/>
                                        <p:tgtEl>
                                          <p:spTgt spid="68"/>
                                        </p:tgtEl>
                                        <p:attrNameLst>
                                          <p:attrName>ppt_h</p:attrName>
                                        </p:attrNameLst>
                                      </p:cBhvr>
                                      <p:tavLst>
                                        <p:tav tm="0">
                                          <p:val>
                                            <p:fltVal val="0"/>
                                          </p:val>
                                        </p:tav>
                                        <p:tav tm="100000">
                                          <p:val>
                                            <p:strVal val="#ppt_h"/>
                                          </p:val>
                                        </p:tav>
                                      </p:tavLst>
                                    </p:anim>
                                    <p:animEffect transition="in" filter="fade">
                                      <p:cBhvr>
                                        <p:cTn id="38" dur="500"/>
                                        <p:tgtEl>
                                          <p:spTgt spid="6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p:cTn id="41" dur="500" fill="hold"/>
                                        <p:tgtEl>
                                          <p:spTgt spid="69"/>
                                        </p:tgtEl>
                                        <p:attrNameLst>
                                          <p:attrName>ppt_w</p:attrName>
                                        </p:attrNameLst>
                                      </p:cBhvr>
                                      <p:tavLst>
                                        <p:tav tm="0">
                                          <p:val>
                                            <p:fltVal val="0"/>
                                          </p:val>
                                        </p:tav>
                                        <p:tav tm="100000">
                                          <p:val>
                                            <p:strVal val="#ppt_w"/>
                                          </p:val>
                                        </p:tav>
                                      </p:tavLst>
                                    </p:anim>
                                    <p:anim calcmode="lin" valueType="num">
                                      <p:cBhvr>
                                        <p:cTn id="42" dur="500" fill="hold"/>
                                        <p:tgtEl>
                                          <p:spTgt spid="69"/>
                                        </p:tgtEl>
                                        <p:attrNameLst>
                                          <p:attrName>ppt_h</p:attrName>
                                        </p:attrNameLst>
                                      </p:cBhvr>
                                      <p:tavLst>
                                        <p:tav tm="0">
                                          <p:val>
                                            <p:fltVal val="0"/>
                                          </p:val>
                                        </p:tav>
                                        <p:tav tm="100000">
                                          <p:val>
                                            <p:strVal val="#ppt_h"/>
                                          </p:val>
                                        </p:tav>
                                      </p:tavLst>
                                    </p:anim>
                                    <p:animEffect transition="in" filter="fade">
                                      <p:cBhvr>
                                        <p:cTn id="43" dur="500"/>
                                        <p:tgtEl>
                                          <p:spTgt spid="6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fltVal val="0"/>
                                          </p:val>
                                        </p:tav>
                                        <p:tav tm="100000">
                                          <p:val>
                                            <p:strVal val="#ppt_h"/>
                                          </p:val>
                                        </p:tav>
                                      </p:tavLst>
                                    </p:anim>
                                    <p:animEffect transition="in" filter="fade">
                                      <p:cBhvr>
                                        <p:cTn id="48" dur="500"/>
                                        <p:tgtEl>
                                          <p:spTgt spid="7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0">
                                            <p:txEl>
                                              <p:pRg st="3" end="3"/>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0">
                                            <p:txEl>
                                              <p:pRg st="4" end="4"/>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0">
                                            <p:txEl>
                                              <p:pRg st="5" end="5"/>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61" grpId="0" animBg="1"/>
      <p:bldP spid="63" grpId="0" animBg="1"/>
      <p:bldP spid="64" grpId="0"/>
      <p:bldP spid="65" grpId="0"/>
      <p:bldP spid="67" grpId="0"/>
      <p:bldP spid="68" grpId="0"/>
      <p:bldP spid="69" grpId="0"/>
      <p:bldP spid="70" grpId="0" animBg="1"/>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nettore 2 29"/>
          <p:cNvCxnSpPr/>
          <p:nvPr/>
        </p:nvCxnSpPr>
        <p:spPr>
          <a:xfrm>
            <a:off x="44450" y="3873500"/>
            <a:ext cx="5551488" cy="0"/>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Connettore 1 8"/>
          <p:cNvCxnSpPr/>
          <p:nvPr/>
        </p:nvCxnSpPr>
        <p:spPr>
          <a:xfrm flipH="1" flipV="1">
            <a:off x="772254" y="3032100"/>
            <a:ext cx="1881693" cy="834256"/>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cxnSp>
        <p:nvCxnSpPr>
          <p:cNvPr id="10" name="Connettore 1 9"/>
          <p:cNvCxnSpPr/>
          <p:nvPr/>
        </p:nvCxnSpPr>
        <p:spPr>
          <a:xfrm flipV="1">
            <a:off x="781742" y="3012602"/>
            <a:ext cx="0" cy="889000"/>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cxnSp>
        <p:nvCxnSpPr>
          <p:cNvPr id="11" name="Connettore 2 10"/>
          <p:cNvCxnSpPr/>
          <p:nvPr/>
        </p:nvCxnSpPr>
        <p:spPr>
          <a:xfrm flipH="1">
            <a:off x="423863" y="3860800"/>
            <a:ext cx="0" cy="882650"/>
          </a:xfrm>
          <a:prstGeom prst="straightConnector1">
            <a:avLst/>
          </a:prstGeom>
          <a:ln w="3175">
            <a:solidFill>
              <a:srgbClr val="00B05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 name="Connettore 1 11"/>
          <p:cNvCxnSpPr/>
          <p:nvPr/>
        </p:nvCxnSpPr>
        <p:spPr>
          <a:xfrm flipH="1">
            <a:off x="323850" y="4743450"/>
            <a:ext cx="439738" cy="0"/>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13" name="Connettore 2 12"/>
          <p:cNvCxnSpPr/>
          <p:nvPr/>
        </p:nvCxnSpPr>
        <p:spPr>
          <a:xfrm flipV="1">
            <a:off x="777919" y="4518226"/>
            <a:ext cx="2368550" cy="3175"/>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4" name="Connettore 1 13"/>
          <p:cNvCxnSpPr/>
          <p:nvPr/>
        </p:nvCxnSpPr>
        <p:spPr>
          <a:xfrm flipV="1">
            <a:off x="781742" y="3924701"/>
            <a:ext cx="0" cy="669925"/>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15" name="Connettore 1 14"/>
          <p:cNvCxnSpPr/>
          <p:nvPr/>
        </p:nvCxnSpPr>
        <p:spPr>
          <a:xfrm flipH="1" flipV="1">
            <a:off x="2664490" y="3881796"/>
            <a:ext cx="19770" cy="712830"/>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17" name="Connettore 2 16"/>
          <p:cNvCxnSpPr/>
          <p:nvPr/>
        </p:nvCxnSpPr>
        <p:spPr>
          <a:xfrm>
            <a:off x="2689269" y="4302326"/>
            <a:ext cx="457200" cy="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21" name="Connettore 2 20"/>
          <p:cNvCxnSpPr/>
          <p:nvPr/>
        </p:nvCxnSpPr>
        <p:spPr>
          <a:xfrm>
            <a:off x="777919" y="4302326"/>
            <a:ext cx="1919287" cy="0"/>
          </a:xfrm>
          <a:prstGeom prst="straightConnector1">
            <a:avLst/>
          </a:prstGeom>
          <a:ln w="3175">
            <a:solidFill>
              <a:srgbClr val="00B05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7" name="Connettore 1 26"/>
          <p:cNvCxnSpPr/>
          <p:nvPr/>
        </p:nvCxnSpPr>
        <p:spPr>
          <a:xfrm>
            <a:off x="763588" y="3879850"/>
            <a:ext cx="1916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4607" name="CasellaDiTesto 33"/>
          <p:cNvSpPr txBox="1">
            <a:spLocks noChangeArrowheads="1"/>
          </p:cNvSpPr>
          <p:nvPr/>
        </p:nvSpPr>
        <p:spPr bwMode="auto">
          <a:xfrm>
            <a:off x="4081463" y="297180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p>
        </p:txBody>
      </p:sp>
      <p:sp>
        <p:nvSpPr>
          <p:cNvPr id="29" name="Ovale 28"/>
          <p:cNvSpPr/>
          <p:nvPr/>
        </p:nvSpPr>
        <p:spPr>
          <a:xfrm flipH="1" flipV="1">
            <a:off x="574675" y="3843338"/>
            <a:ext cx="46038" cy="46037"/>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solidFill>
                <a:srgbClr val="FF0000"/>
              </a:solidFill>
            </a:endParaRPr>
          </a:p>
        </p:txBody>
      </p:sp>
      <p:sp>
        <p:nvSpPr>
          <p:cNvPr id="28" name="Ovale 27"/>
          <p:cNvSpPr/>
          <p:nvPr/>
        </p:nvSpPr>
        <p:spPr>
          <a:xfrm flipH="1" flipV="1">
            <a:off x="4787900" y="3846513"/>
            <a:ext cx="46038" cy="46037"/>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solidFill>
                <a:srgbClr val="FF0000"/>
              </a:solidFill>
            </a:endParaRPr>
          </a:p>
        </p:txBody>
      </p:sp>
      <p:sp>
        <p:nvSpPr>
          <p:cNvPr id="24610" name="CasellaDiTesto 35"/>
          <p:cNvSpPr txBox="1">
            <a:spLocks noChangeArrowheads="1"/>
          </p:cNvSpPr>
          <p:nvPr/>
        </p:nvSpPr>
        <p:spPr bwMode="auto">
          <a:xfrm>
            <a:off x="4631421" y="5217396"/>
            <a:ext cx="2245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t>a</a:t>
            </a:r>
            <a:r>
              <a:rPr lang="it-IT" altLang="it-IT" sz="1800" dirty="0" smtClean="0"/>
              <a:t>nd </a:t>
            </a:r>
            <a:r>
              <a:rPr lang="it-IT" altLang="it-IT" sz="1800" dirty="0" err="1" smtClean="0"/>
              <a:t>remebering</a:t>
            </a:r>
            <a:r>
              <a:rPr lang="it-IT" altLang="it-IT" sz="1800" dirty="0" smtClean="0"/>
              <a:t> </a:t>
            </a:r>
            <a:r>
              <a:rPr lang="it-IT" altLang="it-IT" sz="1800" dirty="0" err="1"/>
              <a:t>that</a:t>
            </a:r>
            <a:r>
              <a:rPr lang="it-IT" altLang="it-IT" sz="1800" dirty="0"/>
              <a:t>:</a:t>
            </a:r>
          </a:p>
        </p:txBody>
      </p:sp>
      <p:sp>
        <p:nvSpPr>
          <p:cNvPr id="24613" name="CasellaDiTesto 39"/>
          <p:cNvSpPr txBox="1">
            <a:spLocks noChangeArrowheads="1"/>
          </p:cNvSpPr>
          <p:nvPr/>
        </p:nvSpPr>
        <p:spPr bwMode="auto">
          <a:xfrm>
            <a:off x="4990801" y="5981085"/>
            <a:ext cx="14512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err="1"/>
              <a:t>We</a:t>
            </a:r>
            <a:r>
              <a:rPr lang="it-IT" altLang="it-IT" sz="1800" dirty="0"/>
              <a:t> </a:t>
            </a:r>
            <a:r>
              <a:rPr lang="it-IT" altLang="it-IT" sz="1800" dirty="0" err="1"/>
              <a:t>find</a:t>
            </a:r>
            <a:r>
              <a:rPr lang="it-IT" altLang="it-IT" sz="1800" dirty="0"/>
              <a:t> </a:t>
            </a:r>
            <a:r>
              <a:rPr lang="it-IT" altLang="it-IT" sz="1800" dirty="0" err="1"/>
              <a:t>that</a:t>
            </a:r>
            <a:r>
              <a:rPr lang="it-IT" altLang="it-IT" sz="1800" dirty="0"/>
              <a:t>:</a:t>
            </a:r>
          </a:p>
        </p:txBody>
      </p:sp>
      <mc:AlternateContent xmlns:mc="http://schemas.openxmlformats.org/markup-compatibility/2006" xmlns:a14="http://schemas.microsoft.com/office/drawing/2010/main">
        <mc:Choice Requires="a14">
          <p:sp>
            <p:nvSpPr>
              <p:cNvPr id="38" name="CasellaDiTesto 37"/>
              <p:cNvSpPr txBox="1"/>
              <p:nvPr/>
            </p:nvSpPr>
            <p:spPr>
              <a:xfrm>
                <a:off x="2687681" y="3971010"/>
                <a:ext cx="494814" cy="310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1100" i="1" smtClean="0">
                              <a:latin typeface="Cambria Math" panose="02040503050406030204" pitchFamily="18" charset="0"/>
                            </a:rPr>
                          </m:ctrlPr>
                        </m:fPr>
                        <m:num>
                          <m:sSub>
                            <m:sSubPr>
                              <m:ctrlPr>
                                <a:rPr lang="it-IT" sz="1100" i="1">
                                  <a:latin typeface="Cambria Math" panose="02040503050406030204" pitchFamily="18" charset="0"/>
                                </a:rPr>
                              </m:ctrlPr>
                            </m:sSubPr>
                            <m:e>
                              <m:r>
                                <a:rPr lang="it-IT" sz="1100" i="1">
                                  <a:latin typeface="Cambria Math" panose="02040503050406030204" pitchFamily="18" charset="0"/>
                                  <a:ea typeface="Cambria Math" panose="02040503050406030204" pitchFamily="18" charset="0"/>
                                </a:rPr>
                                <m:t>𝜎</m:t>
                              </m:r>
                            </m:e>
                            <m:sub>
                              <m:r>
                                <a:rPr lang="it-IT" sz="1100" i="1">
                                  <a:latin typeface="Cambria Math" panose="02040503050406030204" pitchFamily="18" charset="0"/>
                                </a:rPr>
                                <m:t>𝑥</m:t>
                              </m:r>
                            </m:sub>
                          </m:sSub>
                          <m:r>
                            <a:rPr lang="it-IT" sz="1100" b="0" i="1" smtClean="0">
                              <a:latin typeface="Cambria Math" panose="02040503050406030204" pitchFamily="18" charset="0"/>
                            </a:rPr>
                            <m:t>+</m:t>
                          </m:r>
                          <m:sSub>
                            <m:sSubPr>
                              <m:ctrlPr>
                                <a:rPr lang="it-IT" sz="1100" i="1">
                                  <a:latin typeface="Cambria Math" panose="02040503050406030204" pitchFamily="18" charset="0"/>
                                </a:rPr>
                              </m:ctrlPr>
                            </m:sSubPr>
                            <m:e>
                              <m:r>
                                <a:rPr lang="it-IT" sz="1100" i="1">
                                  <a:latin typeface="Cambria Math" panose="02040503050406030204" pitchFamily="18" charset="0"/>
                                  <a:ea typeface="Cambria Math" panose="02040503050406030204" pitchFamily="18" charset="0"/>
                                </a:rPr>
                                <m:t>𝜎</m:t>
                              </m:r>
                            </m:e>
                            <m:sub>
                              <m:r>
                                <a:rPr lang="it-IT" sz="1100" b="0" i="1" smtClean="0">
                                  <a:latin typeface="Cambria Math" panose="02040503050406030204" pitchFamily="18" charset="0"/>
                                  <a:ea typeface="Cambria Math" panose="02040503050406030204" pitchFamily="18" charset="0"/>
                                </a:rPr>
                                <m:t>𝑦</m:t>
                              </m:r>
                            </m:sub>
                          </m:sSub>
                        </m:num>
                        <m:den>
                          <m:r>
                            <a:rPr lang="it-IT" sz="1100" b="0" i="1" smtClean="0">
                              <a:latin typeface="Cambria Math" panose="02040503050406030204" pitchFamily="18" charset="0"/>
                            </a:rPr>
                            <m:t>2</m:t>
                          </m:r>
                        </m:den>
                      </m:f>
                    </m:oMath>
                  </m:oMathPara>
                </a14:m>
                <a:endParaRPr lang="it-IT" sz="1100" dirty="0"/>
              </a:p>
            </p:txBody>
          </p:sp>
        </mc:Choice>
        <mc:Fallback xmlns="">
          <p:sp>
            <p:nvSpPr>
              <p:cNvPr id="38" name="CasellaDiTesto 37"/>
              <p:cNvSpPr txBox="1">
                <a:spLocks noRot="1" noChangeAspect="1" noMove="1" noResize="1" noEditPoints="1" noAdjustHandles="1" noChangeArrowheads="1" noChangeShapeType="1" noTextEdit="1"/>
              </p:cNvSpPr>
              <p:nvPr/>
            </p:nvSpPr>
            <p:spPr>
              <a:xfrm>
                <a:off x="2687681" y="3971010"/>
                <a:ext cx="494814" cy="310919"/>
              </a:xfrm>
              <a:prstGeom prst="rect">
                <a:avLst/>
              </a:prstGeom>
              <a:blipFill rotWithShape="0">
                <a:blip r:embed="rId3"/>
                <a:stretch>
                  <a:fillRect l="-3704" r="-1235" b="-137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CasellaDiTesto 41"/>
              <p:cNvSpPr txBox="1"/>
              <p:nvPr/>
            </p:nvSpPr>
            <p:spPr>
              <a:xfrm>
                <a:off x="5634141" y="3735827"/>
                <a:ext cx="2044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solidFill>
                            <a:schemeClr val="bg1">
                              <a:lumMod val="65000"/>
                            </a:schemeClr>
                          </a:solidFill>
                          <a:latin typeface="Cambria Math" panose="02040503050406030204" pitchFamily="18" charset="0"/>
                          <a:ea typeface="Cambria Math" panose="02040503050406030204" pitchFamily="18" charset="0"/>
                        </a:rPr>
                        <m:t>𝜎</m:t>
                      </m:r>
                    </m:oMath>
                  </m:oMathPara>
                </a14:m>
                <a:endParaRPr lang="it-IT" dirty="0">
                  <a:solidFill>
                    <a:schemeClr val="bg1">
                      <a:lumMod val="65000"/>
                    </a:schemeClr>
                  </a:solidFill>
                </a:endParaRPr>
              </a:p>
            </p:txBody>
          </p:sp>
        </mc:Choice>
        <mc:Fallback xmlns="">
          <p:sp>
            <p:nvSpPr>
              <p:cNvPr id="42" name="CasellaDiTesto 41"/>
              <p:cNvSpPr txBox="1">
                <a:spLocks noRot="1" noChangeAspect="1" noMove="1" noResize="1" noEditPoints="1" noAdjustHandles="1" noChangeArrowheads="1" noChangeShapeType="1" noTextEdit="1"/>
              </p:cNvSpPr>
              <p:nvPr/>
            </p:nvSpPr>
            <p:spPr>
              <a:xfrm>
                <a:off x="5634141" y="3735827"/>
                <a:ext cx="204415" cy="276999"/>
              </a:xfrm>
              <a:prstGeom prst="rect">
                <a:avLst/>
              </a:prstGeom>
              <a:blipFill rotWithShape="0">
                <a:blip r:embed="rId6"/>
                <a:stretch>
                  <a:fillRect l="-14706" r="-8824" b="-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CasellaDiTesto 42"/>
              <p:cNvSpPr txBox="1"/>
              <p:nvPr/>
            </p:nvSpPr>
            <p:spPr>
              <a:xfrm>
                <a:off x="1774382" y="4246642"/>
                <a:ext cx="2964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𝜎</m:t>
                          </m:r>
                        </m:e>
                        <m:sub>
                          <m:r>
                            <a:rPr lang="it-IT" b="0" i="1" smtClean="0">
                              <a:latin typeface="Cambria Math" panose="02040503050406030204" pitchFamily="18" charset="0"/>
                            </a:rPr>
                            <m:t>𝑥</m:t>
                          </m:r>
                        </m:sub>
                      </m:sSub>
                    </m:oMath>
                  </m:oMathPara>
                </a14:m>
                <a:endParaRPr lang="it-IT" dirty="0"/>
              </a:p>
            </p:txBody>
          </p:sp>
        </mc:Choice>
        <mc:Fallback xmlns="">
          <p:sp>
            <p:nvSpPr>
              <p:cNvPr id="43" name="CasellaDiTesto 42"/>
              <p:cNvSpPr txBox="1">
                <a:spLocks noRot="1" noChangeAspect="1" noMove="1" noResize="1" noEditPoints="1" noAdjustHandles="1" noChangeArrowheads="1" noChangeShapeType="1" noTextEdit="1"/>
              </p:cNvSpPr>
              <p:nvPr/>
            </p:nvSpPr>
            <p:spPr>
              <a:xfrm>
                <a:off x="1774382" y="4246642"/>
                <a:ext cx="296428" cy="276999"/>
              </a:xfrm>
              <a:prstGeom prst="rect">
                <a:avLst/>
              </a:prstGeom>
              <a:blipFill rotWithShape="0">
                <a:blip r:embed="rId7"/>
                <a:stretch>
                  <a:fillRect l="-10204"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CasellaDiTesto 44"/>
              <p:cNvSpPr txBox="1"/>
              <p:nvPr/>
            </p:nvSpPr>
            <p:spPr>
              <a:xfrm>
                <a:off x="3154926" y="3884079"/>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lumMod val="65000"/>
                            </a:schemeClr>
                          </a:solidFill>
                          <a:latin typeface="Cambria Math" panose="02040503050406030204" pitchFamily="18" charset="0"/>
                        </a:rPr>
                        <m:t>0</m:t>
                      </m:r>
                    </m:oMath>
                  </m:oMathPara>
                </a14:m>
                <a:endParaRPr lang="it-IT" dirty="0">
                  <a:solidFill>
                    <a:schemeClr val="bg1">
                      <a:lumMod val="65000"/>
                    </a:schemeClr>
                  </a:solidFill>
                </a:endParaRPr>
              </a:p>
            </p:txBody>
          </p:sp>
        </mc:Choice>
        <mc:Fallback xmlns="">
          <p:sp>
            <p:nvSpPr>
              <p:cNvPr id="45" name="CasellaDiTesto 44"/>
              <p:cNvSpPr txBox="1">
                <a:spLocks noRot="1" noChangeAspect="1" noMove="1" noResize="1" noEditPoints="1" noAdjustHandles="1" noChangeArrowheads="1" noChangeShapeType="1" noTextEdit="1"/>
              </p:cNvSpPr>
              <p:nvPr/>
            </p:nvSpPr>
            <p:spPr>
              <a:xfrm>
                <a:off x="3154926" y="3884079"/>
                <a:ext cx="192360" cy="276999"/>
              </a:xfrm>
              <a:prstGeom prst="rect">
                <a:avLst/>
              </a:prstGeom>
              <a:blipFill rotWithShape="0">
                <a:blip r:embed="rId9"/>
                <a:stretch>
                  <a:fillRect l="-29032" r="-25806" b="-869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6" name="Rettangolo 45"/>
              <p:cNvSpPr/>
              <p:nvPr/>
            </p:nvSpPr>
            <p:spPr>
              <a:xfrm>
                <a:off x="1103720" y="3817425"/>
                <a:ext cx="1213666" cy="488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00" i="1" smtClean="0">
                              <a:solidFill>
                                <a:srgbClr val="00B050"/>
                              </a:solidFill>
                              <a:latin typeface="Cambria Math" panose="02040503050406030204" pitchFamily="18" charset="0"/>
                            </a:rPr>
                          </m:ctrlPr>
                        </m:sSubPr>
                        <m:e>
                          <m:r>
                            <a:rPr lang="it-IT" sz="1400" i="1">
                              <a:solidFill>
                                <a:srgbClr val="00B050"/>
                              </a:solidFill>
                              <a:latin typeface="Cambria Math" panose="02040503050406030204" pitchFamily="18" charset="0"/>
                              <a:ea typeface="Cambria Math" panose="02040503050406030204" pitchFamily="18" charset="0"/>
                            </a:rPr>
                            <m:t>𝜎</m:t>
                          </m:r>
                        </m:e>
                        <m:sub>
                          <m:r>
                            <a:rPr lang="it-IT" sz="1400" i="1">
                              <a:solidFill>
                                <a:srgbClr val="00B050"/>
                              </a:solidFill>
                              <a:latin typeface="Cambria Math" panose="02040503050406030204" pitchFamily="18" charset="0"/>
                            </a:rPr>
                            <m:t>𝑥</m:t>
                          </m:r>
                        </m:sub>
                      </m:sSub>
                      <m:r>
                        <a:rPr lang="it-IT" sz="1400" b="0" i="1" smtClean="0">
                          <a:solidFill>
                            <a:srgbClr val="00B050"/>
                          </a:solidFill>
                          <a:latin typeface="Cambria Math" panose="02040503050406030204" pitchFamily="18" charset="0"/>
                        </a:rPr>
                        <m:t>−</m:t>
                      </m:r>
                      <m:f>
                        <m:fPr>
                          <m:ctrlPr>
                            <a:rPr lang="it-IT" sz="1400" i="1">
                              <a:solidFill>
                                <a:srgbClr val="00B050"/>
                              </a:solidFill>
                              <a:latin typeface="Cambria Math" panose="02040503050406030204" pitchFamily="18" charset="0"/>
                            </a:rPr>
                          </m:ctrlPr>
                        </m:fPr>
                        <m:num>
                          <m:sSub>
                            <m:sSubPr>
                              <m:ctrlPr>
                                <a:rPr lang="it-IT" sz="1400" i="1">
                                  <a:solidFill>
                                    <a:srgbClr val="00B050"/>
                                  </a:solidFill>
                                  <a:latin typeface="Cambria Math" panose="02040503050406030204" pitchFamily="18" charset="0"/>
                                </a:rPr>
                              </m:ctrlPr>
                            </m:sSubPr>
                            <m:e>
                              <m:r>
                                <a:rPr lang="it-IT" sz="1400" i="1">
                                  <a:solidFill>
                                    <a:srgbClr val="00B050"/>
                                  </a:solidFill>
                                  <a:latin typeface="Cambria Math" panose="02040503050406030204" pitchFamily="18" charset="0"/>
                                  <a:ea typeface="Cambria Math" panose="02040503050406030204" pitchFamily="18" charset="0"/>
                                </a:rPr>
                                <m:t>𝜎</m:t>
                              </m:r>
                            </m:e>
                            <m:sub>
                              <m:r>
                                <a:rPr lang="it-IT" sz="1400" i="1">
                                  <a:solidFill>
                                    <a:srgbClr val="00B050"/>
                                  </a:solidFill>
                                  <a:latin typeface="Cambria Math" panose="02040503050406030204" pitchFamily="18" charset="0"/>
                                </a:rPr>
                                <m:t>𝑥</m:t>
                              </m:r>
                            </m:sub>
                          </m:sSub>
                          <m:r>
                            <a:rPr lang="it-IT" sz="1400" i="1">
                              <a:solidFill>
                                <a:srgbClr val="00B050"/>
                              </a:solidFill>
                              <a:latin typeface="Cambria Math" panose="02040503050406030204" pitchFamily="18" charset="0"/>
                            </a:rPr>
                            <m:t>+</m:t>
                          </m:r>
                          <m:sSub>
                            <m:sSubPr>
                              <m:ctrlPr>
                                <a:rPr lang="it-IT" sz="1400" i="1">
                                  <a:solidFill>
                                    <a:srgbClr val="00B050"/>
                                  </a:solidFill>
                                  <a:latin typeface="Cambria Math" panose="02040503050406030204" pitchFamily="18" charset="0"/>
                                </a:rPr>
                              </m:ctrlPr>
                            </m:sSubPr>
                            <m:e>
                              <m:r>
                                <a:rPr lang="it-IT" sz="1400" i="1">
                                  <a:solidFill>
                                    <a:srgbClr val="00B050"/>
                                  </a:solidFill>
                                  <a:latin typeface="Cambria Math" panose="02040503050406030204" pitchFamily="18" charset="0"/>
                                  <a:ea typeface="Cambria Math" panose="02040503050406030204" pitchFamily="18" charset="0"/>
                                </a:rPr>
                                <m:t>𝜎</m:t>
                              </m:r>
                            </m:e>
                            <m:sub>
                              <m:r>
                                <a:rPr lang="it-IT" sz="1400" i="1">
                                  <a:solidFill>
                                    <a:srgbClr val="00B050"/>
                                  </a:solidFill>
                                  <a:latin typeface="Cambria Math" panose="02040503050406030204" pitchFamily="18" charset="0"/>
                                  <a:ea typeface="Cambria Math" panose="02040503050406030204" pitchFamily="18" charset="0"/>
                                </a:rPr>
                                <m:t>𝑦</m:t>
                              </m:r>
                            </m:sub>
                          </m:sSub>
                        </m:num>
                        <m:den>
                          <m:r>
                            <a:rPr lang="it-IT" sz="1400" i="1">
                              <a:solidFill>
                                <a:srgbClr val="00B050"/>
                              </a:solidFill>
                              <a:latin typeface="Cambria Math" panose="02040503050406030204" pitchFamily="18" charset="0"/>
                            </a:rPr>
                            <m:t>2</m:t>
                          </m:r>
                        </m:den>
                      </m:f>
                    </m:oMath>
                  </m:oMathPara>
                </a14:m>
                <a:endParaRPr lang="it-IT" dirty="0"/>
              </a:p>
            </p:txBody>
          </p:sp>
        </mc:Choice>
        <mc:Fallback xmlns="">
          <p:sp>
            <p:nvSpPr>
              <p:cNvPr id="46" name="Rettangolo 45"/>
              <p:cNvSpPr>
                <a:spLocks noRot="1" noChangeAspect="1" noMove="1" noResize="1" noEditPoints="1" noAdjustHandles="1" noChangeArrowheads="1" noChangeShapeType="1" noTextEdit="1"/>
              </p:cNvSpPr>
              <p:nvPr/>
            </p:nvSpPr>
            <p:spPr>
              <a:xfrm>
                <a:off x="1103720" y="3817425"/>
                <a:ext cx="1213666" cy="488082"/>
              </a:xfrm>
              <a:prstGeom prst="rect">
                <a:avLst/>
              </a:prstGeom>
              <a:blipFill rotWithShape="0">
                <a:blip r:embed="rId10"/>
                <a:stretch>
                  <a:fillRect b="-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CasellaDiTesto 46"/>
              <p:cNvSpPr txBox="1"/>
              <p:nvPr/>
            </p:nvSpPr>
            <p:spPr>
              <a:xfrm>
                <a:off x="19971" y="4152661"/>
                <a:ext cx="390363"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B050"/>
                              </a:solidFill>
                              <a:latin typeface="Cambria Math" panose="02040503050406030204" pitchFamily="18" charset="0"/>
                            </a:rPr>
                          </m:ctrlPr>
                        </m:sSubPr>
                        <m:e>
                          <m:r>
                            <a:rPr lang="it-IT" i="1" smtClean="0">
                              <a:solidFill>
                                <a:srgbClr val="00B050"/>
                              </a:solidFill>
                              <a:latin typeface="Cambria Math" panose="02040503050406030204" pitchFamily="18" charset="0"/>
                              <a:ea typeface="Cambria Math" panose="02040503050406030204" pitchFamily="18" charset="0"/>
                            </a:rPr>
                            <m:t>𝜏</m:t>
                          </m:r>
                        </m:e>
                        <m:sub>
                          <m:r>
                            <a:rPr lang="it-IT" b="0" i="1" smtClean="0">
                              <a:solidFill>
                                <a:srgbClr val="00B050"/>
                              </a:solidFill>
                              <a:latin typeface="Cambria Math" panose="02040503050406030204" pitchFamily="18" charset="0"/>
                            </a:rPr>
                            <m:t>𝑥𝑦</m:t>
                          </m:r>
                        </m:sub>
                      </m:sSub>
                    </m:oMath>
                  </m:oMathPara>
                </a14:m>
                <a:endParaRPr lang="it-IT" dirty="0"/>
              </a:p>
            </p:txBody>
          </p:sp>
        </mc:Choice>
        <mc:Fallback xmlns="">
          <p:sp>
            <p:nvSpPr>
              <p:cNvPr id="47" name="CasellaDiTesto 46"/>
              <p:cNvSpPr txBox="1">
                <a:spLocks noRot="1" noChangeAspect="1" noMove="1" noResize="1" noEditPoints="1" noAdjustHandles="1" noChangeArrowheads="1" noChangeShapeType="1" noTextEdit="1"/>
              </p:cNvSpPr>
              <p:nvPr/>
            </p:nvSpPr>
            <p:spPr>
              <a:xfrm>
                <a:off x="19971" y="4152661"/>
                <a:ext cx="390363" cy="298928"/>
              </a:xfrm>
              <a:prstGeom prst="rect">
                <a:avLst/>
              </a:prstGeom>
              <a:blipFill rotWithShape="0">
                <a:blip r:embed="rId11"/>
                <a:stretch>
                  <a:fillRect l="-7813" r="-4688" b="-2040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8" name="CasellaDiTesto 47"/>
              <p:cNvSpPr txBox="1"/>
              <p:nvPr/>
            </p:nvSpPr>
            <p:spPr>
              <a:xfrm>
                <a:off x="4860307" y="3557201"/>
                <a:ext cx="2850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i="1" smtClean="0">
                              <a:solidFill>
                                <a:srgbClr val="C00000"/>
                              </a:solidFill>
                              <a:latin typeface="Cambria Math" panose="02040503050406030204" pitchFamily="18" charset="0"/>
                              <a:ea typeface="Cambria Math" panose="02040503050406030204" pitchFamily="18" charset="0"/>
                            </a:rPr>
                            <m:t>𝜎</m:t>
                          </m:r>
                        </m:e>
                        <m:sub>
                          <m:r>
                            <a:rPr lang="it-IT" b="0" i="1" smtClean="0">
                              <a:solidFill>
                                <a:srgbClr val="C00000"/>
                              </a:solidFill>
                              <a:latin typeface="Cambria Math" panose="02040503050406030204" pitchFamily="18" charset="0"/>
                            </a:rPr>
                            <m:t>1</m:t>
                          </m:r>
                        </m:sub>
                      </m:sSub>
                    </m:oMath>
                  </m:oMathPara>
                </a14:m>
                <a:endParaRPr lang="it-IT" dirty="0"/>
              </a:p>
            </p:txBody>
          </p:sp>
        </mc:Choice>
        <mc:Fallback xmlns="">
          <p:sp>
            <p:nvSpPr>
              <p:cNvPr id="48" name="CasellaDiTesto 47"/>
              <p:cNvSpPr txBox="1">
                <a:spLocks noRot="1" noChangeAspect="1" noMove="1" noResize="1" noEditPoints="1" noAdjustHandles="1" noChangeArrowheads="1" noChangeShapeType="1" noTextEdit="1"/>
              </p:cNvSpPr>
              <p:nvPr/>
            </p:nvSpPr>
            <p:spPr>
              <a:xfrm>
                <a:off x="4860307" y="3557201"/>
                <a:ext cx="285013" cy="276999"/>
              </a:xfrm>
              <a:prstGeom prst="rect">
                <a:avLst/>
              </a:prstGeom>
              <a:blipFill rotWithShape="0">
                <a:blip r:embed="rId12"/>
                <a:stretch>
                  <a:fillRect l="-10638" r="-4255" b="-177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9" name="CasellaDiTesto 48"/>
              <p:cNvSpPr txBox="1"/>
              <p:nvPr/>
            </p:nvSpPr>
            <p:spPr>
              <a:xfrm>
                <a:off x="251040" y="3497503"/>
                <a:ext cx="2903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i="1" smtClean="0">
                              <a:solidFill>
                                <a:srgbClr val="C00000"/>
                              </a:solidFill>
                              <a:latin typeface="Cambria Math" panose="02040503050406030204" pitchFamily="18" charset="0"/>
                              <a:ea typeface="Cambria Math" panose="02040503050406030204" pitchFamily="18" charset="0"/>
                            </a:rPr>
                            <m:t>𝜎</m:t>
                          </m:r>
                        </m:e>
                        <m:sub>
                          <m:r>
                            <a:rPr lang="it-IT" b="0" i="1" smtClean="0">
                              <a:solidFill>
                                <a:srgbClr val="C00000"/>
                              </a:solidFill>
                              <a:latin typeface="Cambria Math" panose="02040503050406030204" pitchFamily="18" charset="0"/>
                            </a:rPr>
                            <m:t>2</m:t>
                          </m:r>
                        </m:sub>
                      </m:sSub>
                    </m:oMath>
                  </m:oMathPara>
                </a14:m>
                <a:endParaRPr lang="it-IT" dirty="0"/>
              </a:p>
            </p:txBody>
          </p:sp>
        </mc:Choice>
        <mc:Fallback xmlns="">
          <p:sp>
            <p:nvSpPr>
              <p:cNvPr id="49" name="CasellaDiTesto 48"/>
              <p:cNvSpPr txBox="1">
                <a:spLocks noRot="1" noChangeAspect="1" noMove="1" noResize="1" noEditPoints="1" noAdjustHandles="1" noChangeArrowheads="1" noChangeShapeType="1" noTextEdit="1"/>
              </p:cNvSpPr>
              <p:nvPr/>
            </p:nvSpPr>
            <p:spPr>
              <a:xfrm>
                <a:off x="251040" y="3497503"/>
                <a:ext cx="290336" cy="276999"/>
              </a:xfrm>
              <a:prstGeom prst="rect">
                <a:avLst/>
              </a:prstGeom>
              <a:blipFill rotWithShape="0">
                <a:blip r:embed="rId13"/>
                <a:stretch>
                  <a:fillRect l="-10417" r="-4167" b="-177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CasellaDiTesto 2"/>
              <p:cNvSpPr txBox="1"/>
              <p:nvPr/>
            </p:nvSpPr>
            <p:spPr>
              <a:xfrm>
                <a:off x="5041899" y="1565381"/>
                <a:ext cx="3698885" cy="1169166"/>
              </a:xfrm>
              <a:prstGeom prst="rect">
                <a:avLst/>
              </a:prstGeom>
              <a:noFill/>
            </p:spPr>
            <p:txBody>
              <a:bodyPr wrap="square" rtlCol="0">
                <a:spAutoFit/>
              </a:bodyPr>
              <a:lstStyle/>
              <a:p>
                <a:r>
                  <a:rPr lang="it-IT" dirty="0" smtClean="0">
                    <a:latin typeface="+mn-lt"/>
                  </a:rPr>
                  <a:t>The </a:t>
                </a:r>
                <a:r>
                  <a:rPr lang="it-IT" dirty="0" err="1" smtClean="0">
                    <a:latin typeface="+mn-lt"/>
                  </a:rPr>
                  <a:t>segment</a:t>
                </a:r>
                <a:r>
                  <a:rPr lang="it-IT" dirty="0" smtClean="0">
                    <a:latin typeface="+mn-lt"/>
                  </a:rPr>
                  <a:t> </a:t>
                </a:r>
                <a14:m>
                  <m:oMath xmlns:m="http://schemas.openxmlformats.org/officeDocument/2006/math">
                    <m:sSub>
                      <m:sSubPr>
                        <m:ctrlPr>
                          <a:rPr lang="it-IT" b="1" i="1">
                            <a:solidFill>
                              <a:srgbClr val="00B050"/>
                            </a:solidFill>
                            <a:latin typeface="Cambria Math" panose="02040503050406030204" pitchFamily="18" charset="0"/>
                          </a:rPr>
                        </m:ctrlPr>
                      </m:sSubPr>
                      <m:e>
                        <m:r>
                          <a:rPr lang="it-IT" b="1" i="1">
                            <a:solidFill>
                              <a:srgbClr val="00B050"/>
                            </a:solidFill>
                            <a:latin typeface="Cambria Math" panose="02040503050406030204" pitchFamily="18" charset="0"/>
                            <a:ea typeface="Cambria Math" panose="02040503050406030204" pitchFamily="18" charset="0"/>
                          </a:rPr>
                          <m:t>𝝈</m:t>
                        </m:r>
                      </m:e>
                      <m:sub>
                        <m:r>
                          <a:rPr lang="it-IT" b="1" i="1">
                            <a:solidFill>
                              <a:srgbClr val="00B050"/>
                            </a:solidFill>
                            <a:latin typeface="Cambria Math" panose="02040503050406030204" pitchFamily="18" charset="0"/>
                          </a:rPr>
                          <m:t>𝒙</m:t>
                        </m:r>
                      </m:sub>
                    </m:sSub>
                    <m:r>
                      <a:rPr lang="it-IT" b="1" i="1">
                        <a:solidFill>
                          <a:srgbClr val="00B050"/>
                        </a:solidFill>
                        <a:latin typeface="Cambria Math" panose="02040503050406030204" pitchFamily="18" charset="0"/>
                      </a:rPr>
                      <m:t>−</m:t>
                    </m:r>
                    <m:f>
                      <m:fPr>
                        <m:ctrlPr>
                          <a:rPr lang="it-IT" b="1" i="1">
                            <a:solidFill>
                              <a:srgbClr val="00B050"/>
                            </a:solidFill>
                            <a:latin typeface="Cambria Math" panose="02040503050406030204" pitchFamily="18" charset="0"/>
                          </a:rPr>
                        </m:ctrlPr>
                      </m:fPr>
                      <m:num>
                        <m:sSub>
                          <m:sSubPr>
                            <m:ctrlPr>
                              <a:rPr lang="it-IT" b="1" i="1">
                                <a:solidFill>
                                  <a:srgbClr val="00B050"/>
                                </a:solidFill>
                                <a:latin typeface="Cambria Math" panose="02040503050406030204" pitchFamily="18" charset="0"/>
                              </a:rPr>
                            </m:ctrlPr>
                          </m:sSubPr>
                          <m:e>
                            <m:r>
                              <a:rPr lang="it-IT" b="1" i="1">
                                <a:solidFill>
                                  <a:srgbClr val="00B050"/>
                                </a:solidFill>
                                <a:latin typeface="Cambria Math" panose="02040503050406030204" pitchFamily="18" charset="0"/>
                                <a:ea typeface="Cambria Math" panose="02040503050406030204" pitchFamily="18" charset="0"/>
                              </a:rPr>
                              <m:t>𝝈</m:t>
                            </m:r>
                          </m:e>
                          <m:sub>
                            <m:r>
                              <a:rPr lang="it-IT" b="1" i="1">
                                <a:solidFill>
                                  <a:srgbClr val="00B050"/>
                                </a:solidFill>
                                <a:latin typeface="Cambria Math" panose="02040503050406030204" pitchFamily="18" charset="0"/>
                              </a:rPr>
                              <m:t>𝒙</m:t>
                            </m:r>
                          </m:sub>
                        </m:sSub>
                        <m:r>
                          <a:rPr lang="it-IT" b="1" i="1">
                            <a:solidFill>
                              <a:srgbClr val="00B050"/>
                            </a:solidFill>
                            <a:latin typeface="Cambria Math" panose="02040503050406030204" pitchFamily="18" charset="0"/>
                          </a:rPr>
                          <m:t>+</m:t>
                        </m:r>
                        <m:sSub>
                          <m:sSubPr>
                            <m:ctrlPr>
                              <a:rPr lang="it-IT" b="1" i="1">
                                <a:solidFill>
                                  <a:srgbClr val="00B050"/>
                                </a:solidFill>
                                <a:latin typeface="Cambria Math" panose="02040503050406030204" pitchFamily="18" charset="0"/>
                              </a:rPr>
                            </m:ctrlPr>
                          </m:sSubPr>
                          <m:e>
                            <m:r>
                              <a:rPr lang="it-IT" b="1" i="1">
                                <a:solidFill>
                                  <a:srgbClr val="00B050"/>
                                </a:solidFill>
                                <a:latin typeface="Cambria Math" panose="02040503050406030204" pitchFamily="18" charset="0"/>
                                <a:ea typeface="Cambria Math" panose="02040503050406030204" pitchFamily="18" charset="0"/>
                              </a:rPr>
                              <m:t>𝝈</m:t>
                            </m:r>
                          </m:e>
                          <m:sub>
                            <m:r>
                              <a:rPr lang="it-IT" b="1" i="1">
                                <a:solidFill>
                                  <a:srgbClr val="00B050"/>
                                </a:solidFill>
                                <a:latin typeface="Cambria Math" panose="02040503050406030204" pitchFamily="18" charset="0"/>
                                <a:ea typeface="Cambria Math" panose="02040503050406030204" pitchFamily="18" charset="0"/>
                              </a:rPr>
                              <m:t>𝒚</m:t>
                            </m:r>
                          </m:sub>
                        </m:sSub>
                      </m:num>
                      <m:den>
                        <m:r>
                          <a:rPr lang="it-IT" b="1" i="1">
                            <a:solidFill>
                              <a:srgbClr val="00B050"/>
                            </a:solidFill>
                            <a:latin typeface="Cambria Math" panose="02040503050406030204" pitchFamily="18" charset="0"/>
                          </a:rPr>
                          <m:t>𝟐</m:t>
                        </m:r>
                      </m:den>
                    </m:f>
                  </m:oMath>
                </a14:m>
                <a:r>
                  <a:rPr lang="it-IT" dirty="0" smtClean="0">
                    <a:latin typeface="+mn-lt"/>
                  </a:rPr>
                  <a:t> </a:t>
                </a:r>
                <a:r>
                  <a:rPr lang="it-IT" dirty="0" err="1" smtClean="0">
                    <a:latin typeface="+mn-lt"/>
                  </a:rPr>
                  <a:t>is</a:t>
                </a:r>
                <a:r>
                  <a:rPr lang="it-IT" dirty="0" smtClean="0">
                    <a:latin typeface="+mn-lt"/>
                  </a:rPr>
                  <a:t> </a:t>
                </a:r>
                <a:r>
                  <a:rPr lang="it-IT" dirty="0" err="1" smtClean="0">
                    <a:latin typeface="+mn-lt"/>
                  </a:rPr>
                  <a:t>simply</a:t>
                </a:r>
                <a:r>
                  <a:rPr lang="it-IT" dirty="0" smtClean="0">
                    <a:latin typeface="+mn-lt"/>
                  </a:rPr>
                  <a:t> the </a:t>
                </a:r>
                <a:r>
                  <a:rPr lang="it-IT" dirty="0" err="1" smtClean="0">
                    <a:latin typeface="+mn-lt"/>
                  </a:rPr>
                  <a:t>difference</a:t>
                </a:r>
                <a:r>
                  <a:rPr lang="it-IT" dirty="0" smtClean="0">
                    <a:latin typeface="+mn-lt"/>
                  </a:rPr>
                  <a:t> </a:t>
                </a:r>
                <a:r>
                  <a:rPr lang="it-IT" dirty="0" err="1" smtClean="0">
                    <a:latin typeface="+mn-lt"/>
                  </a:rPr>
                  <a:t>between</a:t>
                </a:r>
                <a:r>
                  <a:rPr lang="it-IT" dirty="0">
                    <a:latin typeface="+mn-lt"/>
                  </a:rPr>
                  <a:t> </a:t>
                </a:r>
                <a:r>
                  <a:rPr lang="it-IT" dirty="0" smtClean="0">
                    <a:latin typeface="+mn-lt"/>
                  </a:rPr>
                  <a:t>the </a:t>
                </a:r>
                <a:r>
                  <a:rPr lang="it-IT" dirty="0" err="1" smtClean="0">
                    <a:latin typeface="+mn-lt"/>
                  </a:rPr>
                  <a:t>distance</a:t>
                </a:r>
                <a:r>
                  <a:rPr lang="it-IT" dirty="0" smtClean="0">
                    <a:latin typeface="+mn-lt"/>
                  </a:rPr>
                  <a:t> </a:t>
                </a:r>
                <a14:m>
                  <m:oMath xmlns:m="http://schemas.openxmlformats.org/officeDocument/2006/math">
                    <m:sSub>
                      <m:sSubPr>
                        <m:ctrlPr>
                          <a:rPr lang="it-IT" b="1" i="1">
                            <a:latin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𝝈</m:t>
                        </m:r>
                      </m:e>
                      <m:sub>
                        <m:r>
                          <a:rPr lang="it-IT" b="1" i="1">
                            <a:latin typeface="Cambria Math" panose="02040503050406030204" pitchFamily="18" charset="0"/>
                          </a:rPr>
                          <m:t>𝒙</m:t>
                        </m:r>
                      </m:sub>
                    </m:sSub>
                  </m:oMath>
                </a14:m>
                <a:r>
                  <a:rPr lang="it-IT" dirty="0" smtClean="0">
                    <a:latin typeface="+mn-lt"/>
                  </a:rPr>
                  <a:t> and the </a:t>
                </a:r>
                <a:r>
                  <a:rPr lang="it-IT" dirty="0" err="1" smtClean="0">
                    <a:latin typeface="+mn-lt"/>
                  </a:rPr>
                  <a:t>the</a:t>
                </a:r>
                <a:r>
                  <a:rPr lang="it-IT" dirty="0" smtClean="0">
                    <a:latin typeface="+mn-lt"/>
                  </a:rPr>
                  <a:t> </a:t>
                </a:r>
                <a:r>
                  <a:rPr lang="it-IT" dirty="0" err="1" smtClean="0">
                    <a:latin typeface="+mn-lt"/>
                  </a:rPr>
                  <a:t>distance</a:t>
                </a:r>
                <a:r>
                  <a:rPr lang="it-IT" dirty="0" smtClean="0">
                    <a:latin typeface="+mn-lt"/>
                  </a:rPr>
                  <a:t> </a:t>
                </a:r>
                <a14:m>
                  <m:oMath xmlns:m="http://schemas.openxmlformats.org/officeDocument/2006/math">
                    <m:f>
                      <m:fPr>
                        <m:ctrlPr>
                          <a:rPr lang="it-IT" b="1" i="1">
                            <a:latin typeface="Cambria Math" panose="02040503050406030204" pitchFamily="18" charset="0"/>
                          </a:rPr>
                        </m:ctrlPr>
                      </m:fPr>
                      <m:num>
                        <m:sSub>
                          <m:sSubPr>
                            <m:ctrlPr>
                              <a:rPr lang="it-IT" b="1" i="1">
                                <a:latin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𝝈</m:t>
                            </m:r>
                          </m:e>
                          <m:sub>
                            <m:r>
                              <a:rPr lang="it-IT" b="1" i="1">
                                <a:latin typeface="Cambria Math" panose="02040503050406030204" pitchFamily="18" charset="0"/>
                              </a:rPr>
                              <m:t>𝒙</m:t>
                            </m:r>
                          </m:sub>
                        </m:sSub>
                        <m:r>
                          <a:rPr lang="it-IT" b="1" i="1">
                            <a:latin typeface="Cambria Math" panose="02040503050406030204" pitchFamily="18" charset="0"/>
                          </a:rPr>
                          <m:t>+</m:t>
                        </m:r>
                        <m:sSub>
                          <m:sSubPr>
                            <m:ctrlPr>
                              <a:rPr lang="it-IT" b="1" i="1">
                                <a:latin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𝝈</m:t>
                            </m:r>
                          </m:e>
                          <m:sub>
                            <m:r>
                              <a:rPr lang="it-IT" b="1" i="1">
                                <a:latin typeface="Cambria Math" panose="02040503050406030204" pitchFamily="18" charset="0"/>
                                <a:ea typeface="Cambria Math" panose="02040503050406030204" pitchFamily="18" charset="0"/>
                              </a:rPr>
                              <m:t>𝒚</m:t>
                            </m:r>
                          </m:sub>
                        </m:sSub>
                      </m:num>
                      <m:den>
                        <m:r>
                          <a:rPr lang="it-IT" b="1" i="1">
                            <a:latin typeface="Cambria Math" panose="02040503050406030204" pitchFamily="18" charset="0"/>
                          </a:rPr>
                          <m:t>𝟐</m:t>
                        </m:r>
                      </m:den>
                    </m:f>
                  </m:oMath>
                </a14:m>
                <a:r>
                  <a:rPr lang="it-IT" b="1" dirty="0" smtClean="0">
                    <a:latin typeface="+mn-lt"/>
                  </a:rPr>
                  <a:t>.</a:t>
                </a:r>
                <a:endParaRPr lang="it-IT" b="1" dirty="0">
                  <a:latin typeface="+mn-lt"/>
                </a:endParaRPr>
              </a:p>
            </p:txBody>
          </p:sp>
        </mc:Choice>
        <mc:Fallback xmlns="">
          <p:sp>
            <p:nvSpPr>
              <p:cNvPr id="3" name="CasellaDiTesto 2"/>
              <p:cNvSpPr txBox="1">
                <a:spLocks noRot="1" noChangeAspect="1" noMove="1" noResize="1" noEditPoints="1" noAdjustHandles="1" noChangeArrowheads="1" noChangeShapeType="1" noTextEdit="1"/>
              </p:cNvSpPr>
              <p:nvPr/>
            </p:nvSpPr>
            <p:spPr>
              <a:xfrm>
                <a:off x="5041899" y="1565381"/>
                <a:ext cx="3698885" cy="1169166"/>
              </a:xfrm>
              <a:prstGeom prst="rect">
                <a:avLst/>
              </a:prstGeom>
              <a:blipFill rotWithShape="0">
                <a:blip r:embed="rId14"/>
                <a:stretch>
                  <a:fillRect l="-1318" r="-2306" b="-2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5232571" y="4005161"/>
                <a:ext cx="3257495" cy="818366"/>
              </a:xfrm>
              <a:prstGeom prst="rect">
                <a:avLst/>
              </a:prstGeom>
              <a:ln w="3175"/>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1" i="1" smtClean="0">
                          <a:solidFill>
                            <a:srgbClr val="00B050"/>
                          </a:solidFill>
                          <a:latin typeface="Cambria Math" panose="02040503050406030204" pitchFamily="18" charset="0"/>
                        </a:rPr>
                        <m:t>𝑹</m:t>
                      </m:r>
                      <m:r>
                        <a:rPr lang="it-IT" b="0" i="1" smtClean="0">
                          <a:latin typeface="Cambria Math" panose="02040503050406030204" pitchFamily="18" charset="0"/>
                        </a:rPr>
                        <m:t>=</m:t>
                      </m:r>
                      <m:rad>
                        <m:radPr>
                          <m:degHide m:val="on"/>
                          <m:ctrlPr>
                            <a:rPr lang="it-IT" b="0" i="1" smtClean="0">
                              <a:latin typeface="Cambria Math" panose="02040503050406030204" pitchFamily="18" charset="0"/>
                            </a:rPr>
                          </m:ctrlPr>
                        </m:radPr>
                        <m:deg/>
                        <m:e>
                          <m:sSup>
                            <m:sSupPr>
                              <m:ctrlPr>
                                <a:rPr lang="it-IT" b="0" i="1" smtClean="0">
                                  <a:solidFill>
                                    <a:schemeClr val="tx1"/>
                                  </a:solidFill>
                                  <a:latin typeface="Cambria Math" panose="02040503050406030204" pitchFamily="18" charset="0"/>
                                </a:rPr>
                              </m:ctrlPr>
                            </m:sSupPr>
                            <m:e>
                              <m:d>
                                <m:dPr>
                                  <m:ctrlPr>
                                    <a:rPr lang="it-IT" b="0" i="1" smtClean="0">
                                      <a:solidFill>
                                        <a:schemeClr val="tx1"/>
                                      </a:solidFill>
                                      <a:latin typeface="Cambria Math" panose="02040503050406030204" pitchFamily="18" charset="0"/>
                                    </a:rPr>
                                  </m:ctrlPr>
                                </m:dPr>
                                <m:e>
                                  <m:sSub>
                                    <m:sSubPr>
                                      <m:ctrlPr>
                                        <a:rPr lang="it-IT" b="1" i="1">
                                          <a:solidFill>
                                            <a:schemeClr val="tx1"/>
                                          </a:solidFill>
                                          <a:latin typeface="Cambria Math" panose="02040503050406030204" pitchFamily="18" charset="0"/>
                                        </a:rPr>
                                      </m:ctrlPr>
                                    </m:sSubPr>
                                    <m:e>
                                      <m:r>
                                        <a:rPr lang="it-IT" b="1" i="1">
                                          <a:solidFill>
                                            <a:schemeClr val="tx1"/>
                                          </a:solidFill>
                                          <a:latin typeface="Cambria Math" panose="02040503050406030204" pitchFamily="18" charset="0"/>
                                          <a:ea typeface="Cambria Math" panose="02040503050406030204" pitchFamily="18" charset="0"/>
                                        </a:rPr>
                                        <m:t>𝝈</m:t>
                                      </m:r>
                                    </m:e>
                                    <m:sub>
                                      <m:r>
                                        <a:rPr lang="it-IT" b="1" i="1">
                                          <a:solidFill>
                                            <a:schemeClr val="tx1"/>
                                          </a:solidFill>
                                          <a:latin typeface="Cambria Math" panose="02040503050406030204" pitchFamily="18" charset="0"/>
                                        </a:rPr>
                                        <m:t>𝒙</m:t>
                                      </m:r>
                                    </m:sub>
                                  </m:sSub>
                                  <m:r>
                                    <a:rPr lang="it-IT" i="1">
                                      <a:solidFill>
                                        <a:schemeClr val="tx1"/>
                                      </a:solidFill>
                                      <a:latin typeface="Cambria Math" panose="02040503050406030204" pitchFamily="18" charset="0"/>
                                    </a:rPr>
                                    <m:t>−</m:t>
                                  </m:r>
                                  <m:f>
                                    <m:fPr>
                                      <m:ctrlPr>
                                        <a:rPr lang="it-IT" b="1" i="1">
                                          <a:solidFill>
                                            <a:schemeClr val="tx1"/>
                                          </a:solidFill>
                                          <a:latin typeface="Cambria Math" panose="02040503050406030204" pitchFamily="18" charset="0"/>
                                        </a:rPr>
                                      </m:ctrlPr>
                                    </m:fPr>
                                    <m:num>
                                      <m:sSub>
                                        <m:sSubPr>
                                          <m:ctrlPr>
                                            <a:rPr lang="it-IT" b="1" i="1">
                                              <a:solidFill>
                                                <a:schemeClr val="tx1"/>
                                              </a:solidFill>
                                              <a:latin typeface="Cambria Math" panose="02040503050406030204" pitchFamily="18" charset="0"/>
                                            </a:rPr>
                                          </m:ctrlPr>
                                        </m:sSubPr>
                                        <m:e>
                                          <m:r>
                                            <a:rPr lang="it-IT" b="1" i="1">
                                              <a:solidFill>
                                                <a:schemeClr val="tx1"/>
                                              </a:solidFill>
                                              <a:latin typeface="Cambria Math" panose="02040503050406030204" pitchFamily="18" charset="0"/>
                                              <a:ea typeface="Cambria Math" panose="02040503050406030204" pitchFamily="18" charset="0"/>
                                            </a:rPr>
                                            <m:t>𝝈</m:t>
                                          </m:r>
                                        </m:e>
                                        <m:sub>
                                          <m:r>
                                            <a:rPr lang="it-IT" b="1" i="1">
                                              <a:solidFill>
                                                <a:schemeClr val="tx1"/>
                                              </a:solidFill>
                                              <a:latin typeface="Cambria Math" panose="02040503050406030204" pitchFamily="18" charset="0"/>
                                            </a:rPr>
                                            <m:t>𝒙</m:t>
                                          </m:r>
                                        </m:sub>
                                      </m:sSub>
                                      <m:r>
                                        <a:rPr lang="it-IT" b="1" i="1">
                                          <a:solidFill>
                                            <a:schemeClr val="tx1"/>
                                          </a:solidFill>
                                          <a:latin typeface="Cambria Math" panose="02040503050406030204" pitchFamily="18" charset="0"/>
                                        </a:rPr>
                                        <m:t>+</m:t>
                                      </m:r>
                                      <m:sSub>
                                        <m:sSubPr>
                                          <m:ctrlPr>
                                            <a:rPr lang="it-IT" b="1" i="1">
                                              <a:solidFill>
                                                <a:schemeClr val="tx1"/>
                                              </a:solidFill>
                                              <a:latin typeface="Cambria Math" panose="02040503050406030204" pitchFamily="18" charset="0"/>
                                            </a:rPr>
                                          </m:ctrlPr>
                                        </m:sSubPr>
                                        <m:e>
                                          <m:r>
                                            <a:rPr lang="it-IT" b="1" i="1">
                                              <a:solidFill>
                                                <a:schemeClr val="tx1"/>
                                              </a:solidFill>
                                              <a:latin typeface="Cambria Math" panose="02040503050406030204" pitchFamily="18" charset="0"/>
                                              <a:ea typeface="Cambria Math" panose="02040503050406030204" pitchFamily="18" charset="0"/>
                                            </a:rPr>
                                            <m:t>𝝈</m:t>
                                          </m:r>
                                        </m:e>
                                        <m:sub>
                                          <m:r>
                                            <a:rPr lang="it-IT" b="1" i="1">
                                              <a:solidFill>
                                                <a:schemeClr val="tx1"/>
                                              </a:solidFill>
                                              <a:latin typeface="Cambria Math" panose="02040503050406030204" pitchFamily="18" charset="0"/>
                                              <a:ea typeface="Cambria Math" panose="02040503050406030204" pitchFamily="18" charset="0"/>
                                            </a:rPr>
                                            <m:t>𝒚</m:t>
                                          </m:r>
                                        </m:sub>
                                      </m:sSub>
                                    </m:num>
                                    <m:den>
                                      <m:r>
                                        <a:rPr lang="it-IT" b="1" i="1">
                                          <a:solidFill>
                                            <a:schemeClr val="tx1"/>
                                          </a:solidFill>
                                          <a:latin typeface="Cambria Math" panose="02040503050406030204" pitchFamily="18" charset="0"/>
                                        </a:rPr>
                                        <m:t>𝟐</m:t>
                                      </m:r>
                                    </m:den>
                                  </m:f>
                                </m:e>
                              </m:d>
                            </m:e>
                            <m:sup>
                              <m:r>
                                <a:rPr lang="it-IT" b="0" i="1" smtClean="0">
                                  <a:solidFill>
                                    <a:schemeClr val="tx1"/>
                                  </a:solidFill>
                                  <a:latin typeface="Cambria Math" panose="02040503050406030204" pitchFamily="18" charset="0"/>
                                </a:rPr>
                                <m:t>2</m:t>
                              </m:r>
                            </m:sup>
                          </m:sSup>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sSub>
                                    <m:sSubPr>
                                      <m:ctrlPr>
                                        <a:rPr lang="it-IT" b="1" i="1" smtClean="0">
                                          <a:latin typeface="Cambria Math" panose="02040503050406030204" pitchFamily="18" charset="0"/>
                                        </a:rPr>
                                      </m:ctrlPr>
                                    </m:sSubPr>
                                    <m:e>
                                      <m:r>
                                        <a:rPr lang="it-IT" b="1" i="1" smtClean="0">
                                          <a:latin typeface="Cambria Math" panose="02040503050406030204" pitchFamily="18" charset="0"/>
                                          <a:ea typeface="Cambria Math" panose="02040503050406030204" pitchFamily="18" charset="0"/>
                                        </a:rPr>
                                        <m:t>𝝉</m:t>
                                      </m:r>
                                    </m:e>
                                    <m:sub>
                                      <m:r>
                                        <a:rPr lang="it-IT" b="1" i="1" smtClean="0">
                                          <a:latin typeface="Cambria Math" panose="02040503050406030204" pitchFamily="18" charset="0"/>
                                        </a:rPr>
                                        <m:t>𝒙𝒚</m:t>
                                      </m:r>
                                    </m:sub>
                                  </m:sSub>
                                </m:e>
                              </m:d>
                            </m:e>
                            <m:sup>
                              <m:r>
                                <a:rPr lang="it-IT" b="0" i="1" smtClean="0">
                                  <a:latin typeface="Cambria Math" panose="02040503050406030204" pitchFamily="18" charset="0"/>
                                </a:rPr>
                                <m:t>2</m:t>
                              </m:r>
                            </m:sup>
                          </m:sSup>
                        </m:e>
                      </m:rad>
                    </m:oMath>
                  </m:oMathPara>
                </a14:m>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5232571" y="4005161"/>
                <a:ext cx="3257495" cy="818366"/>
              </a:xfrm>
              <a:prstGeom prst="rect">
                <a:avLst/>
              </a:prstGeom>
              <a:blipFill rotWithShape="0">
                <a:blip r:embed="rId15"/>
                <a:stretch>
                  <a:fillRect/>
                </a:stretch>
              </a:blipFill>
              <a:ln w="31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CasellaDiTesto 50"/>
              <p:cNvSpPr txBox="1"/>
              <p:nvPr/>
            </p:nvSpPr>
            <p:spPr>
              <a:xfrm>
                <a:off x="6894471" y="5016896"/>
                <a:ext cx="1793925" cy="881908"/>
              </a:xfrm>
              <a:prstGeom prst="rect">
                <a:avLst/>
              </a:prstGeom>
              <a:noFill/>
            </p:spPr>
            <p:txBody>
              <a:bodyPr wrap="square" lIns="0" tIns="0" rIns="0" bIns="0" rtlCol="0">
                <a:spAutoFit/>
              </a:bodyPr>
              <a:lstStyle/>
              <a:p>
                <a:pPr algn="just"/>
                <a14:m>
                  <m:oMath xmlns:m="http://schemas.openxmlformats.org/officeDocument/2006/math">
                    <m:sSub>
                      <m:sSubPr>
                        <m:ctrlPr>
                          <a:rPr lang="it-IT" b="1" i="1" smtClean="0">
                            <a:latin typeface="Cambria Math" panose="02040503050406030204" pitchFamily="18" charset="0"/>
                          </a:rPr>
                        </m:ctrlPr>
                      </m:sSubPr>
                      <m:e>
                        <m:r>
                          <a:rPr lang="it-IT" b="1" i="1" smtClean="0">
                            <a:latin typeface="Cambria Math" panose="02040503050406030204" pitchFamily="18" charset="0"/>
                            <a:ea typeface="Cambria Math" panose="02040503050406030204" pitchFamily="18" charset="0"/>
                          </a:rPr>
                          <m:t>𝝈</m:t>
                        </m:r>
                      </m:e>
                      <m:sub>
                        <m:r>
                          <a:rPr lang="it-IT" b="1" i="1" smtClean="0">
                            <a:latin typeface="Cambria Math" panose="02040503050406030204" pitchFamily="18" charset="0"/>
                          </a:rPr>
                          <m:t>𝒙</m:t>
                        </m:r>
                      </m:sub>
                    </m:sSub>
                    <m:r>
                      <a:rPr lang="it-IT" b="0" i="1" smtClean="0">
                        <a:latin typeface="Cambria Math" panose="02040503050406030204" pitchFamily="18" charset="0"/>
                      </a:rPr>
                      <m:t>=− 64 </m:t>
                    </m:r>
                    <m:r>
                      <a:rPr lang="it-IT" b="0" i="1" smtClean="0">
                        <a:latin typeface="Cambria Math" panose="02040503050406030204" pitchFamily="18" charset="0"/>
                      </a:rPr>
                      <m:t>𝑀𝑃𝑎</m:t>
                    </m:r>
                    <m:r>
                      <a:rPr lang="it-IT" b="0" i="1" smtClean="0">
                        <a:latin typeface="Cambria Math" panose="02040503050406030204" pitchFamily="18" charset="0"/>
                      </a:rPr>
                      <m:t> </m:t>
                    </m:r>
                  </m:oMath>
                </a14:m>
                <a:r>
                  <a:rPr lang="it-IT" b="0" dirty="0" smtClean="0"/>
                  <a:t> </a:t>
                </a:r>
              </a:p>
              <a:p>
                <a:pPr algn="just"/>
                <a14:m>
                  <m:oMath xmlns:m="http://schemas.openxmlformats.org/officeDocument/2006/math">
                    <m:sSub>
                      <m:sSubPr>
                        <m:ctrlPr>
                          <a:rPr lang="it-IT" b="1" i="1">
                            <a:latin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𝝈</m:t>
                        </m:r>
                      </m:e>
                      <m:sub>
                        <m:r>
                          <a:rPr lang="it-IT" b="1" i="1" smtClean="0">
                            <a:latin typeface="Cambria Math" panose="02040503050406030204" pitchFamily="18" charset="0"/>
                            <a:ea typeface="Cambria Math" panose="02040503050406030204" pitchFamily="18" charset="0"/>
                          </a:rPr>
                          <m:t>𝒚</m:t>
                        </m:r>
                      </m:sub>
                    </m:sSub>
                    <m:r>
                      <a:rPr lang="it-IT" i="1">
                        <a:latin typeface="Cambria Math" panose="02040503050406030204" pitchFamily="18" charset="0"/>
                      </a:rPr>
                      <m:t>=</m:t>
                    </m:r>
                    <m:r>
                      <a:rPr lang="it-IT" b="0" i="1" smtClean="0">
                        <a:latin typeface="Cambria Math" panose="02040503050406030204" pitchFamily="18" charset="0"/>
                      </a:rPr>
                      <m:t>+32 </m:t>
                    </m:r>
                    <m:r>
                      <a:rPr lang="it-IT" b="0" i="1" smtClean="0">
                        <a:latin typeface="Cambria Math" panose="02040503050406030204" pitchFamily="18" charset="0"/>
                      </a:rPr>
                      <m:t>𝑀𝑃𝑎</m:t>
                    </m:r>
                  </m:oMath>
                </a14:m>
                <a:r>
                  <a:rPr lang="it-IT" b="0" dirty="0" smtClean="0"/>
                  <a:t>   </a:t>
                </a:r>
              </a:p>
              <a:p>
                <a:pPr algn="just"/>
                <a14:m>
                  <m:oMathPara xmlns:m="http://schemas.openxmlformats.org/officeDocument/2006/math">
                    <m:oMathParaPr>
                      <m:jc m:val="left"/>
                    </m:oMathParaPr>
                    <m:oMath xmlns:m="http://schemas.openxmlformats.org/officeDocument/2006/math">
                      <m:sSub>
                        <m:sSubPr>
                          <m:ctrlPr>
                            <a:rPr lang="it-IT" b="1" i="1" smtClean="0">
                              <a:latin typeface="Cambria Math" panose="02040503050406030204" pitchFamily="18" charset="0"/>
                            </a:rPr>
                          </m:ctrlPr>
                        </m:sSubPr>
                        <m:e>
                          <m:r>
                            <a:rPr lang="it-IT" b="1" i="1" smtClean="0">
                              <a:latin typeface="Cambria Math" panose="02040503050406030204" pitchFamily="18" charset="0"/>
                              <a:ea typeface="Cambria Math" panose="02040503050406030204" pitchFamily="18" charset="0"/>
                            </a:rPr>
                            <m:t>𝝉</m:t>
                          </m:r>
                        </m:e>
                        <m:sub>
                          <m:r>
                            <a:rPr lang="it-IT" b="1" i="1" smtClean="0">
                              <a:latin typeface="Cambria Math" panose="02040503050406030204" pitchFamily="18" charset="0"/>
                            </a:rPr>
                            <m:t>𝒙𝒚</m:t>
                          </m:r>
                        </m:sub>
                      </m:sSub>
                      <m:r>
                        <a:rPr lang="it-IT" b="0" i="1" smtClean="0">
                          <a:latin typeface="Cambria Math" panose="02040503050406030204" pitchFamily="18" charset="0"/>
                        </a:rPr>
                        <m:t>=−20 </m:t>
                      </m:r>
                      <m:r>
                        <a:rPr lang="it-IT" b="0" i="1" smtClean="0">
                          <a:latin typeface="Cambria Math" panose="02040503050406030204" pitchFamily="18" charset="0"/>
                        </a:rPr>
                        <m:t>𝑀𝑃𝑎</m:t>
                      </m:r>
                    </m:oMath>
                  </m:oMathPara>
                </a14:m>
                <a:endParaRPr lang="it-IT" dirty="0">
                  <a:latin typeface="+mn-lt"/>
                </a:endParaRPr>
              </a:p>
            </p:txBody>
          </p:sp>
        </mc:Choice>
        <mc:Fallback xmlns="">
          <p:sp>
            <p:nvSpPr>
              <p:cNvPr id="51" name="CasellaDiTesto 50"/>
              <p:cNvSpPr txBox="1">
                <a:spLocks noRot="1" noChangeAspect="1" noMove="1" noResize="1" noEditPoints="1" noAdjustHandles="1" noChangeArrowheads="1" noChangeShapeType="1" noTextEdit="1"/>
              </p:cNvSpPr>
              <p:nvPr/>
            </p:nvSpPr>
            <p:spPr>
              <a:xfrm>
                <a:off x="6894471" y="5016896"/>
                <a:ext cx="1793925" cy="881908"/>
              </a:xfrm>
              <a:prstGeom prst="rect">
                <a:avLst/>
              </a:prstGeom>
              <a:blipFill rotWithShape="0">
                <a:blip r:embed="rId16"/>
                <a:stretch>
                  <a:fillRect l="-3401" b="-62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CasellaDiTesto 34"/>
              <p:cNvSpPr txBox="1"/>
              <p:nvPr/>
            </p:nvSpPr>
            <p:spPr>
              <a:xfrm>
                <a:off x="6877347" y="5986814"/>
                <a:ext cx="51206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000" b="1" i="1" smtClean="0">
                          <a:solidFill>
                            <a:srgbClr val="00B050"/>
                          </a:solidFill>
                          <a:latin typeface="Cambria Math" panose="02040503050406030204" pitchFamily="18" charset="0"/>
                        </a:rPr>
                        <m:t>𝑹</m:t>
                      </m:r>
                      <m:r>
                        <a:rPr lang="it-IT" sz="2000" b="0" i="1" smtClean="0">
                          <a:solidFill>
                            <a:srgbClr val="00B050"/>
                          </a:solidFill>
                          <a:latin typeface="Cambria Math" panose="02040503050406030204" pitchFamily="18" charset="0"/>
                        </a:rPr>
                        <m:t>=</m:t>
                      </m:r>
                    </m:oMath>
                  </m:oMathPara>
                </a14:m>
                <a:endParaRPr lang="it-IT" sz="2000" dirty="0"/>
              </a:p>
            </p:txBody>
          </p:sp>
        </mc:Choice>
        <mc:Fallback xmlns="">
          <p:sp>
            <p:nvSpPr>
              <p:cNvPr id="35" name="CasellaDiTesto 34"/>
              <p:cNvSpPr txBox="1">
                <a:spLocks noRot="1" noChangeAspect="1" noMove="1" noResize="1" noEditPoints="1" noAdjustHandles="1" noChangeArrowheads="1" noChangeShapeType="1" noTextEdit="1"/>
              </p:cNvSpPr>
              <p:nvPr/>
            </p:nvSpPr>
            <p:spPr>
              <a:xfrm>
                <a:off x="6877347" y="5986814"/>
                <a:ext cx="512063" cy="307777"/>
              </a:xfrm>
              <a:prstGeom prst="rect">
                <a:avLst/>
              </a:prstGeom>
              <a:blipFill rotWithShape="0">
                <a:blip r:embed="rId17"/>
                <a:stretch>
                  <a:fillRect l="-9524" r="-4762" b="-98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67"/>
              <p:cNvSpPr txBox="1">
                <a:spLocks noChangeArrowheads="1"/>
              </p:cNvSpPr>
              <p:nvPr/>
            </p:nvSpPr>
            <p:spPr bwMode="auto">
              <a:xfrm>
                <a:off x="1089389" y="268849"/>
                <a:ext cx="7265496" cy="954107"/>
              </a:xfrm>
              <a:prstGeom prst="rect">
                <a:avLst/>
              </a:prstGeom>
              <a:noFill/>
              <a:ln w="9525">
                <a:solidFill>
                  <a:schemeClr val="bg1">
                    <a:lumMod val="65000"/>
                  </a:schemeClr>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14350" indent="-514350" algn="ctr" eaLnBrk="1" hangingPunct="1">
                  <a:spcBef>
                    <a:spcPct val="0"/>
                  </a:spcBef>
                  <a:buFontTx/>
                  <a:buAutoNum type="arabicPeriod"/>
                </a:pPr>
                <a:r>
                  <a:rPr lang="en-GB" altLang="it-IT" sz="2800" dirty="0" smtClean="0"/>
                  <a:t>Determining </a:t>
                </a:r>
                <a:r>
                  <a:rPr lang="it-IT" altLang="it-IT" sz="2800" dirty="0" smtClean="0"/>
                  <a:t>the </a:t>
                </a:r>
                <a:r>
                  <a:rPr lang="it-IT" altLang="it-IT" sz="2800" dirty="0" err="1" smtClean="0"/>
                  <a:t>principal</a:t>
                </a:r>
                <a:r>
                  <a:rPr lang="it-IT" altLang="it-IT" sz="2800" dirty="0" smtClean="0"/>
                  <a:t> </a:t>
                </a:r>
                <a:r>
                  <a:rPr lang="it-IT" altLang="it-IT" sz="2800" dirty="0" err="1" smtClean="0"/>
                  <a:t>stresses</a:t>
                </a:r>
                <a:r>
                  <a:rPr lang="it-IT" altLang="it-IT" sz="2800" dirty="0" smtClean="0"/>
                  <a:t>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rPr>
                          <m:t>1</m:t>
                        </m:r>
                      </m:sub>
                    </m:sSub>
                    <m:r>
                      <a:rPr lang="it-IT" sz="2800" i="1">
                        <a:latin typeface="Cambria Math" panose="02040503050406030204" pitchFamily="18" charset="0"/>
                      </a:rPr>
                      <m:t> </m:t>
                    </m:r>
                  </m:oMath>
                </a14:m>
                <a:r>
                  <a:rPr lang="it-IT" sz="2800" dirty="0"/>
                  <a:t>and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ea typeface="Cambria Math" panose="02040503050406030204" pitchFamily="18" charset="0"/>
                          </a:rPr>
                          <m:t>2</m:t>
                        </m:r>
                      </m:sub>
                    </m:sSub>
                    <m:r>
                      <a:rPr lang="it-IT" sz="2800" i="1">
                        <a:latin typeface="Cambria Math" panose="02040503050406030204" pitchFamily="18" charset="0"/>
                        <a:ea typeface="Cambria Math" panose="02040503050406030204" pitchFamily="18" charset="0"/>
                      </a:rPr>
                      <m:t> </m:t>
                    </m:r>
                  </m:oMath>
                </a14:m>
                <a:endParaRPr lang="en-GB" altLang="it-IT" sz="2800" dirty="0" smtClean="0"/>
              </a:p>
              <a:p>
                <a:pPr algn="ctr" eaLnBrk="1" hangingPunct="1">
                  <a:spcBef>
                    <a:spcPct val="0"/>
                  </a:spcBef>
                  <a:buNone/>
                </a:pPr>
                <a:r>
                  <a:rPr lang="en-GB" altLang="it-IT" sz="2800" dirty="0" smtClean="0"/>
                  <a:t>with Mohr’s circle (2) </a:t>
                </a:r>
                <a:endParaRPr lang="en-GB" altLang="it-IT" sz="2800" dirty="0"/>
              </a:p>
            </p:txBody>
          </p:sp>
        </mc:Choice>
        <mc:Fallback xmlns="">
          <p:sp>
            <p:nvSpPr>
              <p:cNvPr id="55" name="TextBox 67"/>
              <p:cNvSpPr txBox="1">
                <a:spLocks noRot="1" noChangeAspect="1" noMove="1" noResize="1" noEditPoints="1" noAdjustHandles="1" noChangeArrowheads="1" noChangeShapeType="1" noTextEdit="1"/>
              </p:cNvSpPr>
              <p:nvPr/>
            </p:nvSpPr>
            <p:spPr bwMode="auto">
              <a:xfrm>
                <a:off x="1089389" y="268849"/>
                <a:ext cx="7265496" cy="954107"/>
              </a:xfrm>
              <a:prstGeom prst="rect">
                <a:avLst/>
              </a:prstGeom>
              <a:blipFill rotWithShape="0">
                <a:blip r:embed="rId18"/>
                <a:stretch>
                  <a:fillRect l="-1005" t="-6289" b="-16352"/>
                </a:stretch>
              </a:blip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sp>
        <p:nvSpPr>
          <p:cNvPr id="74" name="Rettangolo 73"/>
          <p:cNvSpPr/>
          <p:nvPr/>
        </p:nvSpPr>
        <p:spPr>
          <a:xfrm>
            <a:off x="776073" y="3760764"/>
            <a:ext cx="136051" cy="110355"/>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8" name="Ovale 57"/>
          <p:cNvSpPr/>
          <p:nvPr/>
        </p:nvSpPr>
        <p:spPr>
          <a:xfrm>
            <a:off x="593732" y="1755775"/>
            <a:ext cx="4224338" cy="4225925"/>
          </a:xfrm>
          <a:prstGeom prst="ellipse">
            <a:avLst/>
          </a:prstGeom>
          <a:noFill/>
          <a:ln w="3175"/>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it-IT" dirty="0"/>
          </a:p>
        </p:txBody>
      </p:sp>
      <mc:AlternateContent xmlns:mc="http://schemas.openxmlformats.org/markup-compatibility/2006" xmlns:a14="http://schemas.microsoft.com/office/drawing/2010/main">
        <mc:Choice Requires="a14">
          <p:sp>
            <p:nvSpPr>
              <p:cNvPr id="59" name="CasellaDiTesto 58"/>
              <p:cNvSpPr txBox="1"/>
              <p:nvPr/>
            </p:nvSpPr>
            <p:spPr>
              <a:xfrm>
                <a:off x="7351306" y="5971013"/>
                <a:ext cx="3558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52</m:t>
                      </m:r>
                    </m:oMath>
                  </m:oMathPara>
                </a14:m>
                <a:endParaRPr lang="it-IT" sz="2000" dirty="0"/>
              </a:p>
            </p:txBody>
          </p:sp>
        </mc:Choice>
        <mc:Fallback xmlns="">
          <p:sp>
            <p:nvSpPr>
              <p:cNvPr id="59" name="CasellaDiTesto 58"/>
              <p:cNvSpPr txBox="1">
                <a:spLocks noRot="1" noChangeAspect="1" noMove="1" noResize="1" noEditPoints="1" noAdjustHandles="1" noChangeArrowheads="1" noChangeShapeType="1" noTextEdit="1"/>
              </p:cNvSpPr>
              <p:nvPr/>
            </p:nvSpPr>
            <p:spPr>
              <a:xfrm>
                <a:off x="7351306" y="5971013"/>
                <a:ext cx="355867" cy="307777"/>
              </a:xfrm>
              <a:prstGeom prst="rect">
                <a:avLst/>
              </a:prstGeom>
              <a:blipFill rotWithShape="0">
                <a:blip r:embed="rId19"/>
                <a:stretch>
                  <a:fillRect l="-15517" r="-15517" b="-9804"/>
                </a:stretch>
              </a:blipFill>
            </p:spPr>
            <p:txBody>
              <a:bodyPr/>
              <a:lstStyle/>
              <a:p>
                <a:r>
                  <a:rPr lang="en-GB">
                    <a:noFill/>
                  </a:rPr>
                  <a:t> </a:t>
                </a:r>
              </a:p>
            </p:txBody>
          </p:sp>
        </mc:Fallback>
      </mc:AlternateContent>
      <p:sp>
        <p:nvSpPr>
          <p:cNvPr id="2" name="CasellaDiTesto 1"/>
          <p:cNvSpPr txBox="1"/>
          <p:nvPr/>
        </p:nvSpPr>
        <p:spPr>
          <a:xfrm>
            <a:off x="5130819" y="2816059"/>
            <a:ext cx="3832823" cy="646331"/>
          </a:xfrm>
          <a:prstGeom prst="rect">
            <a:avLst/>
          </a:prstGeom>
          <a:noFill/>
        </p:spPr>
        <p:txBody>
          <a:bodyPr wrap="square" rtlCol="0">
            <a:spAutoFit/>
          </a:bodyPr>
          <a:lstStyle/>
          <a:p>
            <a:r>
              <a:rPr lang="en-GB" dirty="0" smtClean="0">
                <a:latin typeface="+mn-lt"/>
              </a:rPr>
              <a:t>By applying  </a:t>
            </a:r>
            <a:r>
              <a:rPr lang="en-GB" u="sng" dirty="0" err="1" smtClean="0">
                <a:latin typeface="+mn-lt"/>
              </a:rPr>
              <a:t>Pitagoras</a:t>
            </a:r>
            <a:r>
              <a:rPr lang="en-GB" u="sng" dirty="0" smtClean="0">
                <a:latin typeface="+mn-lt"/>
              </a:rPr>
              <a:t> theorem</a:t>
            </a:r>
            <a:r>
              <a:rPr lang="en-GB" dirty="0" smtClean="0">
                <a:latin typeface="+mn-lt"/>
              </a:rPr>
              <a:t>,</a:t>
            </a:r>
          </a:p>
          <a:p>
            <a:r>
              <a:rPr lang="en-GB" dirty="0">
                <a:latin typeface="+mn-lt"/>
              </a:rPr>
              <a:t>w</a:t>
            </a:r>
            <a:r>
              <a:rPr lang="en-GB" dirty="0" smtClean="0">
                <a:latin typeface="+mn-lt"/>
              </a:rPr>
              <a:t>e find that:</a:t>
            </a:r>
          </a:p>
        </p:txBody>
      </p:sp>
      <p:sp>
        <p:nvSpPr>
          <p:cNvPr id="5" name="Segnaposto piè di pagina 4"/>
          <p:cNvSpPr>
            <a:spLocks noGrp="1"/>
          </p:cNvSpPr>
          <p:nvPr>
            <p:ph type="ftr" sz="quarter" idx="11"/>
          </p:nvPr>
        </p:nvSpPr>
        <p:spPr/>
        <p:txBody>
          <a:bodyPr/>
          <a:lstStyle/>
          <a:p>
            <a:pPr>
              <a:defRPr/>
            </a:pPr>
            <a:r>
              <a:rPr lang="it-IT" smtClean="0"/>
              <a:t>2D - Principal Stresses - Etchi Regoli Gioia</a:t>
            </a:r>
            <a:endParaRPr lang="en-GB"/>
          </a:p>
        </p:txBody>
      </p:sp>
      <p:sp>
        <p:nvSpPr>
          <p:cNvPr id="7" name="Segnaposto numero diapositiva 6"/>
          <p:cNvSpPr>
            <a:spLocks noGrp="1"/>
          </p:cNvSpPr>
          <p:nvPr>
            <p:ph type="sldNum" sz="quarter" idx="12"/>
          </p:nvPr>
        </p:nvSpPr>
        <p:spPr/>
        <p:txBody>
          <a:bodyPr/>
          <a:lstStyle/>
          <a:p>
            <a:pPr>
              <a:defRPr/>
            </a:pPr>
            <a:fld id="{DFE0AAEC-F5D9-44EA-93DC-6DF95E29577B}" type="slidenum">
              <a:rPr lang="en-GB" altLang="it-IT" smtClean="0"/>
              <a:pPr>
                <a:defRPr/>
              </a:pPr>
              <a:t>15</a:t>
            </a:fld>
            <a:endParaRPr lang="en-GB" altLang="it-IT"/>
          </a:p>
        </p:txBody>
      </p:sp>
      <p:cxnSp>
        <p:nvCxnSpPr>
          <p:cNvPr id="41" name="Connettore 2 40"/>
          <p:cNvCxnSpPr/>
          <p:nvPr/>
        </p:nvCxnSpPr>
        <p:spPr>
          <a:xfrm>
            <a:off x="3148231" y="1683885"/>
            <a:ext cx="10855" cy="4642552"/>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44" name="Rettangolo 43"/>
          <p:cNvSpPr/>
          <p:nvPr/>
        </p:nvSpPr>
        <p:spPr>
          <a:xfrm>
            <a:off x="3196119" y="5970081"/>
            <a:ext cx="274638" cy="368300"/>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mc:AlternateContent xmlns:mc="http://schemas.openxmlformats.org/markup-compatibility/2006" xmlns:a14="http://schemas.microsoft.com/office/drawing/2010/main">
        <mc:Choice Requires="a14">
          <p:sp>
            <p:nvSpPr>
              <p:cNvPr id="50" name="CasellaDiTesto 49"/>
              <p:cNvSpPr txBox="1"/>
              <p:nvPr/>
            </p:nvSpPr>
            <p:spPr>
              <a:xfrm>
                <a:off x="1786732" y="3187514"/>
                <a:ext cx="2183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rgbClr val="00B050"/>
                          </a:solidFill>
                          <a:latin typeface="Cambria Math" panose="02040503050406030204" pitchFamily="18" charset="0"/>
                        </a:rPr>
                        <m:t>𝑅</m:t>
                      </m:r>
                    </m:oMath>
                  </m:oMathPara>
                </a14:m>
                <a:endParaRPr lang="it-IT" dirty="0">
                  <a:solidFill>
                    <a:srgbClr val="00B050"/>
                  </a:solidFill>
                </a:endParaRPr>
              </a:p>
            </p:txBody>
          </p:sp>
        </mc:Choice>
        <mc:Fallback xmlns="">
          <p:sp>
            <p:nvSpPr>
              <p:cNvPr id="50" name="CasellaDiTesto 49"/>
              <p:cNvSpPr txBox="1">
                <a:spLocks noRot="1" noChangeAspect="1" noMove="1" noResize="1" noEditPoints="1" noAdjustHandles="1" noChangeArrowheads="1" noChangeShapeType="1" noTextEdit="1"/>
              </p:cNvSpPr>
              <p:nvPr/>
            </p:nvSpPr>
            <p:spPr>
              <a:xfrm>
                <a:off x="1786732" y="3187514"/>
                <a:ext cx="218330" cy="276999"/>
              </a:xfrm>
              <a:prstGeom prst="rect">
                <a:avLst/>
              </a:prstGeom>
              <a:blipFill rotWithShape="0">
                <a:blip r:embed="rId20"/>
                <a:stretch>
                  <a:fillRect l="-22222" r="-19444"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CasellaDiTesto 51"/>
              <p:cNvSpPr txBox="1"/>
              <p:nvPr/>
            </p:nvSpPr>
            <p:spPr>
              <a:xfrm>
                <a:off x="2669815" y="3490141"/>
                <a:ext cx="2183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tx1"/>
                          </a:solidFill>
                          <a:latin typeface="Cambria Math" panose="02040503050406030204" pitchFamily="18" charset="0"/>
                        </a:rPr>
                        <m:t>𝐶</m:t>
                      </m:r>
                    </m:oMath>
                  </m:oMathPara>
                </a14:m>
                <a:endParaRPr lang="it-IT" dirty="0">
                  <a:solidFill>
                    <a:schemeClr val="tx1"/>
                  </a:solidFill>
                </a:endParaRPr>
              </a:p>
            </p:txBody>
          </p:sp>
        </mc:Choice>
        <mc:Fallback xmlns="">
          <p:sp>
            <p:nvSpPr>
              <p:cNvPr id="52" name="CasellaDiTesto 51"/>
              <p:cNvSpPr txBox="1">
                <a:spLocks noRot="1" noChangeAspect="1" noMove="1" noResize="1" noEditPoints="1" noAdjustHandles="1" noChangeArrowheads="1" noChangeShapeType="1" noTextEdit="1"/>
              </p:cNvSpPr>
              <p:nvPr/>
            </p:nvSpPr>
            <p:spPr>
              <a:xfrm>
                <a:off x="2669815" y="3490141"/>
                <a:ext cx="218330" cy="276999"/>
              </a:xfrm>
              <a:prstGeom prst="rect">
                <a:avLst/>
              </a:prstGeom>
              <a:blipFill rotWithShape="0">
                <a:blip r:embed="rId21"/>
                <a:stretch>
                  <a:fillRect l="-22222" r="-16667" b="-8889"/>
                </a:stretch>
              </a:blipFill>
            </p:spPr>
            <p:txBody>
              <a:bodyPr/>
              <a:lstStyle/>
              <a:p>
                <a:r>
                  <a:rPr lang="en-GB">
                    <a:noFill/>
                  </a:rPr>
                  <a:t> </a:t>
                </a:r>
              </a:p>
            </p:txBody>
          </p:sp>
        </mc:Fallback>
      </mc:AlternateContent>
    </p:spTree>
    <p:extLst>
      <p:ext uri="{BB962C8B-B14F-4D97-AF65-F5344CB8AC3E}">
        <p14:creationId xmlns:p14="http://schemas.microsoft.com/office/powerpoint/2010/main" val="271014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6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6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0" grpId="0"/>
      <p:bldP spid="24613" grpId="0"/>
      <p:bldP spid="3" grpId="0"/>
      <p:bldP spid="4" grpId="0" animBg="1"/>
      <p:bldP spid="51" grpId="0"/>
      <p:bldP spid="35"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asellaDiTesto 5"/>
              <p:cNvSpPr txBox="1"/>
              <p:nvPr/>
            </p:nvSpPr>
            <p:spPr>
              <a:xfrm>
                <a:off x="6965288" y="5923854"/>
                <a:ext cx="22243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000" i="1">
                          <a:latin typeface="Cambria Math" panose="02040503050406030204" pitchFamily="18" charset="0"/>
                        </a:rPr>
                        <m:t>− 68 </m:t>
                      </m:r>
                      <m:r>
                        <a:rPr lang="it-IT" sz="2000" i="1">
                          <a:latin typeface="Cambria Math" panose="02040503050406030204" pitchFamily="18" charset="0"/>
                        </a:rPr>
                        <m:t>𝑀𝑃𝑎</m:t>
                      </m:r>
                      <m:r>
                        <a:rPr lang="it-IT" sz="2000" i="1">
                          <a:latin typeface="Cambria Math" panose="02040503050406030204" pitchFamily="18" charset="0"/>
                        </a:rPr>
                        <m:t> </m:t>
                      </m:r>
                    </m:oMath>
                  </m:oMathPara>
                </a14:m>
                <a:endParaRPr lang="en-GB" sz="2000"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6965288" y="5923854"/>
                <a:ext cx="2224360" cy="400110"/>
              </a:xfrm>
              <a:prstGeom prst="rect">
                <a:avLst/>
              </a:prstGeom>
              <a:blipFill rotWithShape="0">
                <a:blip r:embed="rId3"/>
                <a:stretch>
                  <a:fillRect/>
                </a:stretch>
              </a:blipFill>
            </p:spPr>
            <p:txBody>
              <a:bodyPr/>
              <a:lstStyle/>
              <a:p>
                <a:r>
                  <a:rPr lang="en-GB">
                    <a:noFill/>
                  </a:rPr>
                  <a:t> </a:t>
                </a:r>
              </a:p>
            </p:txBody>
          </p:sp>
        </mc:Fallback>
      </mc:AlternateContent>
      <p:sp>
        <p:nvSpPr>
          <p:cNvPr id="25607" name="Rettangolo 105"/>
          <p:cNvSpPr>
            <a:spLocks noChangeArrowheads="1"/>
          </p:cNvSpPr>
          <p:nvPr/>
        </p:nvSpPr>
        <p:spPr bwMode="auto">
          <a:xfrm>
            <a:off x="5445125" y="4008438"/>
            <a:ext cx="24445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600" dirty="0"/>
              <a:t>and </a:t>
            </a:r>
            <a:r>
              <a:rPr lang="it-IT" altLang="it-IT" sz="1600" dirty="0" err="1"/>
              <a:t>again</a:t>
            </a:r>
            <a:r>
              <a:rPr lang="it-IT" altLang="it-IT" sz="1600" dirty="0"/>
              <a:t> </a:t>
            </a:r>
            <a:r>
              <a:rPr lang="it-IT" altLang="it-IT" sz="1600" dirty="0" err="1"/>
              <a:t>remebering</a:t>
            </a:r>
            <a:r>
              <a:rPr lang="it-IT" altLang="it-IT" sz="1600" dirty="0"/>
              <a:t> </a:t>
            </a:r>
            <a:r>
              <a:rPr lang="it-IT" altLang="it-IT" sz="1600" dirty="0" err="1"/>
              <a:t>that</a:t>
            </a:r>
            <a:r>
              <a:rPr lang="it-IT" altLang="it-IT" sz="1600" dirty="0"/>
              <a:t>:</a:t>
            </a:r>
          </a:p>
        </p:txBody>
      </p:sp>
      <p:sp>
        <p:nvSpPr>
          <p:cNvPr id="25609" name="CasellaDiTesto 107"/>
          <p:cNvSpPr txBox="1">
            <a:spLocks noChangeArrowheads="1"/>
          </p:cNvSpPr>
          <p:nvPr/>
        </p:nvSpPr>
        <p:spPr bwMode="auto">
          <a:xfrm>
            <a:off x="6124574" y="5479358"/>
            <a:ext cx="1377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600" dirty="0" err="1"/>
              <a:t>we</a:t>
            </a:r>
            <a:r>
              <a:rPr lang="it-IT" altLang="it-IT" sz="1600" dirty="0"/>
              <a:t> </a:t>
            </a:r>
            <a:r>
              <a:rPr lang="it-IT" altLang="it-IT" sz="1600" dirty="0" err="1"/>
              <a:t>find</a:t>
            </a:r>
            <a:r>
              <a:rPr lang="it-IT" altLang="it-IT" sz="1600" dirty="0"/>
              <a:t> </a:t>
            </a:r>
            <a:r>
              <a:rPr lang="it-IT" altLang="it-IT" sz="1600" dirty="0" err="1"/>
              <a:t>that</a:t>
            </a:r>
            <a:r>
              <a:rPr lang="it-IT" altLang="it-IT" sz="1600" dirty="0"/>
              <a:t>:</a:t>
            </a:r>
          </a:p>
        </p:txBody>
      </p:sp>
      <p:sp>
        <p:nvSpPr>
          <p:cNvPr id="151" name="Ovale 150"/>
          <p:cNvSpPr/>
          <p:nvPr/>
        </p:nvSpPr>
        <p:spPr>
          <a:xfrm>
            <a:off x="612775" y="1811338"/>
            <a:ext cx="4224338" cy="4225925"/>
          </a:xfrm>
          <a:prstGeom prst="ellipse">
            <a:avLst/>
          </a:prstGeom>
          <a:ln w="3175"/>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it-IT" dirty="0"/>
          </a:p>
        </p:txBody>
      </p:sp>
      <p:cxnSp>
        <p:nvCxnSpPr>
          <p:cNvPr id="152" name="Connettore 2 151"/>
          <p:cNvCxnSpPr/>
          <p:nvPr/>
        </p:nvCxnSpPr>
        <p:spPr>
          <a:xfrm flipV="1">
            <a:off x="111125" y="3902075"/>
            <a:ext cx="5246688" cy="11113"/>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61" name="Connettore 1 160"/>
          <p:cNvCxnSpPr/>
          <p:nvPr/>
        </p:nvCxnSpPr>
        <p:spPr>
          <a:xfrm flipH="1" flipV="1">
            <a:off x="805674" y="3044457"/>
            <a:ext cx="1889901" cy="863968"/>
          </a:xfrm>
          <a:prstGeom prst="line">
            <a:avLst/>
          </a:prstGeom>
        </p:spPr>
        <p:style>
          <a:lnRef idx="1">
            <a:schemeClr val="dk1"/>
          </a:lnRef>
          <a:fillRef idx="0">
            <a:schemeClr val="dk1"/>
          </a:fillRef>
          <a:effectRef idx="0">
            <a:schemeClr val="dk1"/>
          </a:effectRef>
          <a:fontRef idx="minor">
            <a:schemeClr val="tx1"/>
          </a:fontRef>
        </p:style>
      </p:cxnSp>
      <p:cxnSp>
        <p:nvCxnSpPr>
          <p:cNvPr id="162" name="Connettore 1 161"/>
          <p:cNvCxnSpPr/>
          <p:nvPr/>
        </p:nvCxnSpPr>
        <p:spPr>
          <a:xfrm flipV="1">
            <a:off x="805674" y="3044457"/>
            <a:ext cx="0" cy="887413"/>
          </a:xfrm>
          <a:prstGeom prst="line">
            <a:avLst/>
          </a:prstGeom>
        </p:spPr>
        <p:style>
          <a:lnRef idx="1">
            <a:schemeClr val="dk1"/>
          </a:lnRef>
          <a:fillRef idx="0">
            <a:schemeClr val="dk1"/>
          </a:fillRef>
          <a:effectRef idx="0">
            <a:schemeClr val="dk1"/>
          </a:effectRef>
          <a:fontRef idx="minor">
            <a:schemeClr val="tx1"/>
          </a:fontRef>
        </p:style>
      </p:cxnSp>
      <p:cxnSp>
        <p:nvCxnSpPr>
          <p:cNvPr id="163" name="Connettore 2 162"/>
          <p:cNvCxnSpPr/>
          <p:nvPr/>
        </p:nvCxnSpPr>
        <p:spPr>
          <a:xfrm flipH="1">
            <a:off x="408990" y="3028468"/>
            <a:ext cx="0" cy="881062"/>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64" name="Connettore 1 163"/>
          <p:cNvCxnSpPr/>
          <p:nvPr/>
        </p:nvCxnSpPr>
        <p:spPr>
          <a:xfrm flipH="1">
            <a:off x="364349" y="3028468"/>
            <a:ext cx="441325" cy="0"/>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178" name="Connettore 2 177"/>
          <p:cNvCxnSpPr/>
          <p:nvPr/>
        </p:nvCxnSpPr>
        <p:spPr>
          <a:xfrm flipV="1">
            <a:off x="617538" y="3906838"/>
            <a:ext cx="2527300" cy="0"/>
          </a:xfrm>
          <a:prstGeom prst="straightConnector1">
            <a:avLst/>
          </a:prstGeom>
          <a:ln>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79" name="Connettore 2 178"/>
          <p:cNvCxnSpPr/>
          <p:nvPr/>
        </p:nvCxnSpPr>
        <p:spPr>
          <a:xfrm flipV="1">
            <a:off x="3136900" y="3906838"/>
            <a:ext cx="1676400" cy="0"/>
          </a:xfrm>
          <a:prstGeom prst="straightConnector1">
            <a:avLst/>
          </a:prstGeom>
          <a:ln>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33" name="CasellaDiTesto 32"/>
              <p:cNvSpPr txBox="1"/>
              <p:nvPr/>
            </p:nvSpPr>
            <p:spPr>
              <a:xfrm>
                <a:off x="5493319" y="3706886"/>
                <a:ext cx="2044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solidFill>
                            <a:schemeClr val="bg1">
                              <a:lumMod val="65000"/>
                            </a:schemeClr>
                          </a:solidFill>
                          <a:latin typeface="Cambria Math" panose="02040503050406030204" pitchFamily="18" charset="0"/>
                          <a:ea typeface="Cambria Math" panose="02040503050406030204" pitchFamily="18" charset="0"/>
                        </a:rPr>
                        <m:t>𝜎</m:t>
                      </m:r>
                    </m:oMath>
                  </m:oMathPara>
                </a14:m>
                <a:endParaRPr lang="it-IT" dirty="0">
                  <a:solidFill>
                    <a:schemeClr val="bg1">
                      <a:lumMod val="65000"/>
                    </a:schemeClr>
                  </a:solidFill>
                </a:endParaRPr>
              </a:p>
            </p:txBody>
          </p:sp>
        </mc:Choice>
        <mc:Fallback xmlns="">
          <p:sp>
            <p:nvSpPr>
              <p:cNvPr id="33" name="CasellaDiTesto 32"/>
              <p:cNvSpPr txBox="1">
                <a:spLocks noRot="1" noChangeAspect="1" noMove="1" noResize="1" noEditPoints="1" noAdjustHandles="1" noChangeArrowheads="1" noChangeShapeType="1" noTextEdit="1"/>
              </p:cNvSpPr>
              <p:nvPr/>
            </p:nvSpPr>
            <p:spPr>
              <a:xfrm>
                <a:off x="5493319" y="3706886"/>
                <a:ext cx="204415" cy="276999"/>
              </a:xfrm>
              <a:prstGeom prst="rect">
                <a:avLst/>
              </a:prstGeom>
              <a:blipFill rotWithShape="0">
                <a:blip r:embed="rId6"/>
                <a:stretch>
                  <a:fillRect l="-14706" r="-882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CasellaDiTesto 34"/>
              <p:cNvSpPr txBox="1"/>
              <p:nvPr/>
            </p:nvSpPr>
            <p:spPr>
              <a:xfrm>
                <a:off x="3140535" y="3955146"/>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lumMod val="65000"/>
                            </a:schemeClr>
                          </a:solidFill>
                          <a:latin typeface="Cambria Math" panose="02040503050406030204" pitchFamily="18" charset="0"/>
                        </a:rPr>
                        <m:t>0</m:t>
                      </m:r>
                    </m:oMath>
                  </m:oMathPara>
                </a14:m>
                <a:endParaRPr lang="it-IT" dirty="0">
                  <a:solidFill>
                    <a:schemeClr val="bg1">
                      <a:lumMod val="65000"/>
                    </a:schemeClr>
                  </a:solidFill>
                </a:endParaRPr>
              </a:p>
            </p:txBody>
          </p:sp>
        </mc:Choice>
        <mc:Fallback xmlns="">
          <p:sp>
            <p:nvSpPr>
              <p:cNvPr id="35" name="CasellaDiTesto 34"/>
              <p:cNvSpPr txBox="1">
                <a:spLocks noRot="1" noChangeAspect="1" noMove="1" noResize="1" noEditPoints="1" noAdjustHandles="1" noChangeArrowheads="1" noChangeShapeType="1" noTextEdit="1"/>
              </p:cNvSpPr>
              <p:nvPr/>
            </p:nvSpPr>
            <p:spPr>
              <a:xfrm>
                <a:off x="3140535" y="3955146"/>
                <a:ext cx="192360" cy="276999"/>
              </a:xfrm>
              <a:prstGeom prst="rect">
                <a:avLst/>
              </a:prstGeom>
              <a:blipFill rotWithShape="0">
                <a:blip r:embed="rId8"/>
                <a:stretch>
                  <a:fillRect l="-25000" r="-25000" b="-888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CasellaDiTesto 35"/>
              <p:cNvSpPr txBox="1"/>
              <p:nvPr/>
            </p:nvSpPr>
            <p:spPr>
              <a:xfrm>
                <a:off x="-4601" y="3232836"/>
                <a:ext cx="390363"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𝜏</m:t>
                          </m:r>
                        </m:e>
                        <m:sub>
                          <m:r>
                            <a:rPr lang="it-IT" b="0" i="1" smtClean="0">
                              <a:latin typeface="Cambria Math" panose="02040503050406030204" pitchFamily="18" charset="0"/>
                            </a:rPr>
                            <m:t>𝑥𝑦</m:t>
                          </m:r>
                        </m:sub>
                      </m:sSub>
                    </m:oMath>
                  </m:oMathPara>
                </a14:m>
                <a:endParaRPr lang="it-IT" dirty="0"/>
              </a:p>
            </p:txBody>
          </p:sp>
        </mc:Choice>
        <mc:Fallback xmlns="">
          <p:sp>
            <p:nvSpPr>
              <p:cNvPr id="36" name="CasellaDiTesto 35"/>
              <p:cNvSpPr txBox="1">
                <a:spLocks noRot="1" noChangeAspect="1" noMove="1" noResize="1" noEditPoints="1" noAdjustHandles="1" noChangeArrowheads="1" noChangeShapeType="1" noTextEdit="1"/>
              </p:cNvSpPr>
              <p:nvPr/>
            </p:nvSpPr>
            <p:spPr>
              <a:xfrm>
                <a:off x="-4601" y="3232836"/>
                <a:ext cx="390363" cy="298928"/>
              </a:xfrm>
              <a:prstGeom prst="rect">
                <a:avLst/>
              </a:prstGeom>
              <a:blipFill rotWithShape="0">
                <a:blip r:embed="rId9"/>
                <a:stretch>
                  <a:fillRect l="-7813" r="-4688" b="-20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CasellaDiTesto 36"/>
              <p:cNvSpPr txBox="1"/>
              <p:nvPr/>
            </p:nvSpPr>
            <p:spPr>
              <a:xfrm>
                <a:off x="4874392" y="3574250"/>
                <a:ext cx="2850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i="1" smtClean="0">
                              <a:solidFill>
                                <a:srgbClr val="C00000"/>
                              </a:solidFill>
                              <a:latin typeface="Cambria Math" panose="02040503050406030204" pitchFamily="18" charset="0"/>
                              <a:ea typeface="Cambria Math" panose="02040503050406030204" pitchFamily="18" charset="0"/>
                            </a:rPr>
                            <m:t>𝜎</m:t>
                          </m:r>
                        </m:e>
                        <m:sub>
                          <m:r>
                            <a:rPr lang="it-IT" b="0" i="1" smtClean="0">
                              <a:solidFill>
                                <a:srgbClr val="C00000"/>
                              </a:solidFill>
                              <a:latin typeface="Cambria Math" panose="02040503050406030204" pitchFamily="18" charset="0"/>
                            </a:rPr>
                            <m:t>1</m:t>
                          </m:r>
                        </m:sub>
                      </m:sSub>
                    </m:oMath>
                  </m:oMathPara>
                </a14:m>
                <a:endParaRPr lang="it-IT" dirty="0"/>
              </a:p>
            </p:txBody>
          </p:sp>
        </mc:Choice>
        <mc:Fallback xmlns="">
          <p:sp>
            <p:nvSpPr>
              <p:cNvPr id="37" name="CasellaDiTesto 36"/>
              <p:cNvSpPr txBox="1">
                <a:spLocks noRot="1" noChangeAspect="1" noMove="1" noResize="1" noEditPoints="1" noAdjustHandles="1" noChangeArrowheads="1" noChangeShapeType="1" noTextEdit="1"/>
              </p:cNvSpPr>
              <p:nvPr/>
            </p:nvSpPr>
            <p:spPr>
              <a:xfrm>
                <a:off x="4874392" y="3574250"/>
                <a:ext cx="285013" cy="276999"/>
              </a:xfrm>
              <a:prstGeom prst="rect">
                <a:avLst/>
              </a:prstGeom>
              <a:blipFill rotWithShape="0">
                <a:blip r:embed="rId10"/>
                <a:stretch>
                  <a:fillRect l="-10870" r="-4348" b="-1739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8" name="CasellaDiTesto 37"/>
              <p:cNvSpPr txBox="1"/>
              <p:nvPr/>
            </p:nvSpPr>
            <p:spPr>
              <a:xfrm>
                <a:off x="265329" y="3960356"/>
                <a:ext cx="2903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i="1" smtClean="0">
                              <a:solidFill>
                                <a:srgbClr val="C00000"/>
                              </a:solidFill>
                              <a:latin typeface="Cambria Math" panose="02040503050406030204" pitchFamily="18" charset="0"/>
                              <a:ea typeface="Cambria Math" panose="02040503050406030204" pitchFamily="18" charset="0"/>
                            </a:rPr>
                            <m:t>𝜎</m:t>
                          </m:r>
                        </m:e>
                        <m:sub>
                          <m:r>
                            <a:rPr lang="it-IT" b="0" i="1" smtClean="0">
                              <a:solidFill>
                                <a:srgbClr val="C00000"/>
                              </a:solidFill>
                              <a:latin typeface="Cambria Math" panose="02040503050406030204" pitchFamily="18" charset="0"/>
                            </a:rPr>
                            <m:t>2</m:t>
                          </m:r>
                        </m:sub>
                      </m:sSub>
                    </m:oMath>
                  </m:oMathPara>
                </a14:m>
                <a:endParaRPr lang="it-IT" dirty="0"/>
              </a:p>
            </p:txBody>
          </p:sp>
        </mc:Choice>
        <mc:Fallback xmlns="">
          <p:sp>
            <p:nvSpPr>
              <p:cNvPr id="38" name="CasellaDiTesto 37"/>
              <p:cNvSpPr txBox="1">
                <a:spLocks noRot="1" noChangeAspect="1" noMove="1" noResize="1" noEditPoints="1" noAdjustHandles="1" noChangeArrowheads="1" noChangeShapeType="1" noTextEdit="1"/>
              </p:cNvSpPr>
              <p:nvPr/>
            </p:nvSpPr>
            <p:spPr>
              <a:xfrm>
                <a:off x="265329" y="3960356"/>
                <a:ext cx="290336" cy="276999"/>
              </a:xfrm>
              <a:prstGeom prst="rect">
                <a:avLst/>
              </a:prstGeom>
              <a:blipFill rotWithShape="0">
                <a:blip r:embed="rId11"/>
                <a:stretch>
                  <a:fillRect l="-10638" r="-4255"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CasellaDiTesto 38"/>
              <p:cNvSpPr txBox="1"/>
              <p:nvPr/>
            </p:nvSpPr>
            <p:spPr>
              <a:xfrm>
                <a:off x="6068326" y="4533812"/>
                <a:ext cx="1793925" cy="881908"/>
              </a:xfrm>
              <a:prstGeom prst="rect">
                <a:avLst/>
              </a:prstGeom>
              <a:noFill/>
            </p:spPr>
            <p:txBody>
              <a:bodyPr wrap="square" lIns="0" tIns="0" rIns="0" bIns="0" rtlCol="0">
                <a:spAutoFit/>
              </a:bodyPr>
              <a:lstStyle/>
              <a:p>
                <a14:m>
                  <m:oMath xmlns:m="http://schemas.openxmlformats.org/officeDocument/2006/math">
                    <m:sSub>
                      <m:sSubPr>
                        <m:ctrlPr>
                          <a:rPr lang="it-IT" b="1" i="1" smtClean="0">
                            <a:latin typeface="Cambria Math" panose="02040503050406030204" pitchFamily="18" charset="0"/>
                          </a:rPr>
                        </m:ctrlPr>
                      </m:sSubPr>
                      <m:e>
                        <m:r>
                          <a:rPr lang="it-IT" b="1" i="1" smtClean="0">
                            <a:latin typeface="Cambria Math" panose="02040503050406030204" pitchFamily="18" charset="0"/>
                            <a:ea typeface="Cambria Math" panose="02040503050406030204" pitchFamily="18" charset="0"/>
                          </a:rPr>
                          <m:t>𝝈</m:t>
                        </m:r>
                      </m:e>
                      <m:sub>
                        <m:r>
                          <a:rPr lang="it-IT" b="1" i="1" smtClean="0">
                            <a:latin typeface="Cambria Math" panose="02040503050406030204" pitchFamily="18" charset="0"/>
                          </a:rPr>
                          <m:t>𝒙</m:t>
                        </m:r>
                      </m:sub>
                    </m:sSub>
                    <m:r>
                      <a:rPr lang="it-IT" b="0" i="1" smtClean="0">
                        <a:latin typeface="Cambria Math" panose="02040503050406030204" pitchFamily="18" charset="0"/>
                      </a:rPr>
                      <m:t>=− 64 </m:t>
                    </m:r>
                    <m:r>
                      <a:rPr lang="it-IT" b="0" i="1" smtClean="0">
                        <a:latin typeface="Cambria Math" panose="02040503050406030204" pitchFamily="18" charset="0"/>
                      </a:rPr>
                      <m:t>𝑀𝑃𝑎</m:t>
                    </m:r>
                    <m:r>
                      <a:rPr lang="it-IT" b="0" i="1" smtClean="0">
                        <a:latin typeface="Cambria Math" panose="02040503050406030204" pitchFamily="18" charset="0"/>
                      </a:rPr>
                      <m:t> </m:t>
                    </m:r>
                  </m:oMath>
                </a14:m>
                <a:r>
                  <a:rPr lang="it-IT" b="0" dirty="0" smtClean="0"/>
                  <a:t> </a:t>
                </a:r>
              </a:p>
              <a:p>
                <a14:m>
                  <m:oMath xmlns:m="http://schemas.openxmlformats.org/officeDocument/2006/math">
                    <m:sSub>
                      <m:sSubPr>
                        <m:ctrlPr>
                          <a:rPr lang="it-IT" b="1" i="1">
                            <a:latin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𝝈</m:t>
                        </m:r>
                      </m:e>
                      <m:sub>
                        <m:r>
                          <a:rPr lang="it-IT" b="1" i="1" smtClean="0">
                            <a:latin typeface="Cambria Math" panose="02040503050406030204" pitchFamily="18" charset="0"/>
                            <a:ea typeface="Cambria Math" panose="02040503050406030204" pitchFamily="18" charset="0"/>
                          </a:rPr>
                          <m:t>𝒚</m:t>
                        </m:r>
                      </m:sub>
                    </m:sSub>
                    <m:r>
                      <a:rPr lang="it-IT" i="1">
                        <a:latin typeface="Cambria Math" panose="02040503050406030204" pitchFamily="18" charset="0"/>
                      </a:rPr>
                      <m:t>=</m:t>
                    </m:r>
                    <m:r>
                      <a:rPr lang="it-IT" b="0" i="1" smtClean="0">
                        <a:latin typeface="Cambria Math" panose="02040503050406030204" pitchFamily="18" charset="0"/>
                      </a:rPr>
                      <m:t>+32 </m:t>
                    </m:r>
                    <m:r>
                      <a:rPr lang="it-IT" b="0" i="1" smtClean="0">
                        <a:latin typeface="Cambria Math" panose="02040503050406030204" pitchFamily="18" charset="0"/>
                      </a:rPr>
                      <m:t>𝑀𝑃𝑎</m:t>
                    </m:r>
                  </m:oMath>
                </a14:m>
                <a:r>
                  <a:rPr lang="it-IT" b="0" dirty="0" smtClean="0"/>
                  <a:t>   </a:t>
                </a:r>
              </a:p>
              <a:p>
                <a:pPr/>
                <a14:m>
                  <m:oMathPara xmlns:m="http://schemas.openxmlformats.org/officeDocument/2006/math">
                    <m:oMathParaPr>
                      <m:jc m:val="left"/>
                    </m:oMathParaPr>
                    <m:oMath xmlns:m="http://schemas.openxmlformats.org/officeDocument/2006/math">
                      <m:sSub>
                        <m:sSubPr>
                          <m:ctrlPr>
                            <a:rPr lang="it-IT" b="1" i="1" smtClean="0">
                              <a:latin typeface="Cambria Math" panose="02040503050406030204" pitchFamily="18" charset="0"/>
                            </a:rPr>
                          </m:ctrlPr>
                        </m:sSubPr>
                        <m:e>
                          <m:r>
                            <a:rPr lang="it-IT" b="1" i="1" smtClean="0">
                              <a:latin typeface="Cambria Math" panose="02040503050406030204" pitchFamily="18" charset="0"/>
                              <a:ea typeface="Cambria Math" panose="02040503050406030204" pitchFamily="18" charset="0"/>
                            </a:rPr>
                            <m:t>𝝉</m:t>
                          </m:r>
                        </m:e>
                        <m:sub>
                          <m:r>
                            <a:rPr lang="it-IT" b="1" i="1" smtClean="0">
                              <a:latin typeface="Cambria Math" panose="02040503050406030204" pitchFamily="18" charset="0"/>
                            </a:rPr>
                            <m:t>𝒙𝒚</m:t>
                          </m:r>
                        </m:sub>
                      </m:sSub>
                      <m:r>
                        <a:rPr lang="it-IT" b="0" i="1" smtClean="0">
                          <a:latin typeface="Cambria Math" panose="02040503050406030204" pitchFamily="18" charset="0"/>
                        </a:rPr>
                        <m:t>=−20 </m:t>
                      </m:r>
                      <m:r>
                        <a:rPr lang="it-IT" b="0" i="1" smtClean="0">
                          <a:latin typeface="Cambria Math" panose="02040503050406030204" pitchFamily="18" charset="0"/>
                        </a:rPr>
                        <m:t>𝑀𝑃𝑎</m:t>
                      </m:r>
                    </m:oMath>
                  </m:oMathPara>
                </a14:m>
                <a:endParaRPr lang="it-IT" sz="1600" dirty="0">
                  <a:latin typeface="+mn-lt"/>
                </a:endParaRPr>
              </a:p>
            </p:txBody>
          </p:sp>
        </mc:Choice>
        <mc:Fallback xmlns="">
          <p:sp>
            <p:nvSpPr>
              <p:cNvPr id="39" name="CasellaDiTesto 38"/>
              <p:cNvSpPr txBox="1">
                <a:spLocks noRot="1" noChangeAspect="1" noMove="1" noResize="1" noEditPoints="1" noAdjustHandles="1" noChangeArrowheads="1" noChangeShapeType="1" noTextEdit="1"/>
              </p:cNvSpPr>
              <p:nvPr/>
            </p:nvSpPr>
            <p:spPr>
              <a:xfrm>
                <a:off x="6068326" y="4533812"/>
                <a:ext cx="1793925" cy="881908"/>
              </a:xfrm>
              <a:prstGeom prst="rect">
                <a:avLst/>
              </a:prstGeom>
              <a:blipFill rotWithShape="0">
                <a:blip r:embed="rId12"/>
                <a:stretch>
                  <a:fillRect l="-3390" b="-69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CasellaDiTesto 39"/>
              <p:cNvSpPr txBox="1"/>
              <p:nvPr/>
            </p:nvSpPr>
            <p:spPr>
              <a:xfrm>
                <a:off x="4982289" y="5884769"/>
                <a:ext cx="601205" cy="461665"/>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𝝈</m:t>
                          </m:r>
                        </m:e>
                        <m:sub>
                          <m:r>
                            <a:rPr lang="it-IT" sz="2000" b="1" i="1">
                              <a:solidFill>
                                <a:srgbClr val="C00000"/>
                              </a:solidFill>
                              <a:latin typeface="Cambria Math" panose="02040503050406030204" pitchFamily="18" charset="0"/>
                              <a:ea typeface="Cambria Math" panose="02040503050406030204" pitchFamily="18" charset="0"/>
                            </a:rPr>
                            <m:t>𝟏</m:t>
                          </m:r>
                        </m:sub>
                      </m:sSub>
                      <m:r>
                        <a:rPr lang="it-IT" sz="2000" i="1" smtClean="0">
                          <a:solidFill>
                            <a:srgbClr val="C00000"/>
                          </a:solidFill>
                          <a:latin typeface="Cambria Math" panose="02040503050406030204" pitchFamily="18" charset="0"/>
                        </a:rPr>
                        <m:t>=</m:t>
                      </m:r>
                    </m:oMath>
                  </m:oMathPara>
                </a14:m>
                <a:endParaRPr lang="it-IT" sz="2000" b="0" dirty="0" smtClean="0"/>
              </a:p>
            </p:txBody>
          </p:sp>
        </mc:Choice>
        <mc:Fallback xmlns="">
          <p:sp>
            <p:nvSpPr>
              <p:cNvPr id="40" name="CasellaDiTesto 39"/>
              <p:cNvSpPr txBox="1">
                <a:spLocks noRot="1" noChangeAspect="1" noMove="1" noResize="1" noEditPoints="1" noAdjustHandles="1" noChangeArrowheads="1" noChangeShapeType="1" noTextEdit="1"/>
              </p:cNvSpPr>
              <p:nvPr/>
            </p:nvSpPr>
            <p:spPr>
              <a:xfrm>
                <a:off x="4982289" y="5884769"/>
                <a:ext cx="601205" cy="461665"/>
              </a:xfrm>
              <a:prstGeom prst="rect">
                <a:avLst/>
              </a:prstGeom>
              <a:blipFill rotWithShape="0">
                <a:blip r:embed="rId1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CasellaDiTesto 2"/>
              <p:cNvSpPr txBox="1"/>
              <p:nvPr/>
            </p:nvSpPr>
            <p:spPr>
              <a:xfrm>
                <a:off x="5105400" y="1622017"/>
                <a:ext cx="3645010" cy="1354217"/>
              </a:xfrm>
              <a:prstGeom prst="rect">
                <a:avLst/>
              </a:prstGeom>
              <a:noFill/>
            </p:spPr>
            <p:txBody>
              <a:bodyPr wrap="square" rtlCol="0">
                <a:spAutoFit/>
              </a:bodyPr>
              <a:lstStyle/>
              <a:p>
                <a:pPr algn="just"/>
                <a:r>
                  <a:rPr lang="it-IT" sz="1600" dirty="0" smtClean="0">
                    <a:latin typeface="+mn-lt"/>
                  </a:rPr>
                  <a:t>Now </a:t>
                </a:r>
                <a:r>
                  <a:rPr lang="it-IT" sz="1600" dirty="0" err="1" smtClean="0">
                    <a:latin typeface="+mn-lt"/>
                  </a:rPr>
                  <a:t>that</a:t>
                </a:r>
                <a:r>
                  <a:rPr lang="it-IT" sz="1600" dirty="0" smtClean="0">
                    <a:latin typeface="+mn-lt"/>
                  </a:rPr>
                  <a:t> </a:t>
                </a:r>
                <a:r>
                  <a:rPr lang="it-IT" sz="1600" dirty="0" err="1" smtClean="0">
                    <a:latin typeface="+mn-lt"/>
                  </a:rPr>
                  <a:t>we</a:t>
                </a:r>
                <a:r>
                  <a:rPr lang="it-IT" sz="1600" dirty="0" smtClean="0">
                    <a:latin typeface="+mn-lt"/>
                  </a:rPr>
                  <a:t> </a:t>
                </a:r>
                <a:r>
                  <a:rPr lang="it-IT" sz="1600" dirty="0" err="1" smtClean="0">
                    <a:latin typeface="+mn-lt"/>
                  </a:rPr>
                  <a:t>have</a:t>
                </a:r>
                <a:r>
                  <a:rPr lang="it-IT" sz="1600" dirty="0" smtClean="0">
                    <a:latin typeface="+mn-lt"/>
                  </a:rPr>
                  <a:t> </a:t>
                </a:r>
                <a:r>
                  <a:rPr lang="it-IT" sz="1600" dirty="0" err="1" smtClean="0">
                    <a:latin typeface="+mn-lt"/>
                  </a:rPr>
                  <a:t>found</a:t>
                </a:r>
                <a:r>
                  <a:rPr lang="it-IT" sz="1600" dirty="0" smtClean="0">
                    <a:latin typeface="+mn-lt"/>
                  </a:rPr>
                  <a:t> the </a:t>
                </a:r>
                <a:r>
                  <a:rPr lang="it-IT" sz="1600" dirty="0" err="1" smtClean="0">
                    <a:latin typeface="+mn-lt"/>
                  </a:rPr>
                  <a:t>value</a:t>
                </a:r>
                <a:r>
                  <a:rPr lang="it-IT" sz="1600" dirty="0" smtClean="0">
                    <a:latin typeface="+mn-lt"/>
                  </a:rPr>
                  <a:t> of the </a:t>
                </a:r>
                <a:r>
                  <a:rPr lang="it-IT" sz="1600" dirty="0" err="1" smtClean="0">
                    <a:latin typeface="+mn-lt"/>
                  </a:rPr>
                  <a:t>radius</a:t>
                </a:r>
                <a:r>
                  <a:rPr lang="it-IT" sz="1600" dirty="0" smtClean="0">
                    <a:latin typeface="+mn-lt"/>
                  </a:rPr>
                  <a:t> </a:t>
                </a:r>
                <a14:m>
                  <m:oMath xmlns:m="http://schemas.openxmlformats.org/officeDocument/2006/math">
                    <m:r>
                      <a:rPr lang="it-IT" sz="1600" b="1" i="1" smtClean="0">
                        <a:latin typeface="Cambria Math" panose="02040503050406030204" pitchFamily="18" charset="0"/>
                      </a:rPr>
                      <m:t>𝑹</m:t>
                    </m:r>
                  </m:oMath>
                </a14:m>
                <a:r>
                  <a:rPr lang="it-IT" sz="1600" dirty="0" smtClean="0">
                    <a:latin typeface="+mn-lt"/>
                  </a:rPr>
                  <a:t>, </a:t>
                </a:r>
                <a:r>
                  <a:rPr lang="it-IT" sz="1600" dirty="0" err="1" smtClean="0">
                    <a:latin typeface="+mn-lt"/>
                  </a:rPr>
                  <a:t>it’s</a:t>
                </a:r>
                <a:r>
                  <a:rPr lang="it-IT" sz="1600" dirty="0" smtClean="0">
                    <a:latin typeface="+mn-lt"/>
                  </a:rPr>
                  <a:t> </a:t>
                </a:r>
                <a:r>
                  <a:rPr lang="it-IT" sz="1600" dirty="0" err="1" smtClean="0">
                    <a:latin typeface="+mn-lt"/>
                  </a:rPr>
                  <a:t>possible</a:t>
                </a:r>
                <a:r>
                  <a:rPr lang="it-IT" sz="1600" dirty="0" smtClean="0">
                    <a:latin typeface="+mn-lt"/>
                  </a:rPr>
                  <a:t> to compute the </a:t>
                </a:r>
                <a:r>
                  <a:rPr lang="it-IT" sz="1600" dirty="0" err="1" smtClean="0">
                    <a:latin typeface="+mn-lt"/>
                  </a:rPr>
                  <a:t>values</a:t>
                </a:r>
                <a:r>
                  <a:rPr lang="it-IT" sz="1600" dirty="0" smtClean="0">
                    <a:latin typeface="+mn-lt"/>
                  </a:rPr>
                  <a:t> of </a:t>
                </a:r>
                <a:r>
                  <a:rPr lang="it-IT" sz="1600" dirty="0" err="1" smtClean="0">
                    <a:latin typeface="+mn-lt"/>
                  </a:rPr>
                  <a:t>principal</a:t>
                </a:r>
                <a:r>
                  <a:rPr lang="it-IT" sz="1600" dirty="0" smtClean="0">
                    <a:latin typeface="+mn-lt"/>
                  </a:rPr>
                  <a:t> </a:t>
                </a:r>
                <a:r>
                  <a:rPr lang="it-IT" sz="1600" dirty="0" err="1" smtClean="0">
                    <a:latin typeface="+mn-lt"/>
                  </a:rPr>
                  <a:t>stresses</a:t>
                </a:r>
                <a:r>
                  <a:rPr lang="it-IT" sz="1600" dirty="0" smtClean="0">
                    <a:latin typeface="+mn-lt"/>
                  </a:rPr>
                  <a:t>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smtClean="0">
                            <a:solidFill>
                              <a:srgbClr val="C00000"/>
                            </a:solidFill>
                            <a:latin typeface="Cambria Math" panose="02040503050406030204" pitchFamily="18" charset="0"/>
                            <a:ea typeface="Cambria Math" panose="02040503050406030204" pitchFamily="18" charset="0"/>
                          </a:rPr>
                          <m:t>𝝈</m:t>
                        </m:r>
                      </m:e>
                      <m:sub>
                        <m:r>
                          <a:rPr lang="it-IT" sz="1600" b="1" i="1" smtClean="0">
                            <a:solidFill>
                              <a:srgbClr val="C00000"/>
                            </a:solidFill>
                            <a:latin typeface="Cambria Math" panose="02040503050406030204" pitchFamily="18" charset="0"/>
                          </a:rPr>
                          <m:t>𝟏</m:t>
                        </m:r>
                      </m:sub>
                    </m:sSub>
                  </m:oMath>
                </a14:m>
                <a:r>
                  <a:rPr lang="it-IT" sz="1600" dirty="0" smtClean="0">
                    <a:latin typeface="+mn-lt"/>
                  </a:rPr>
                  <a:t> and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𝝈</m:t>
                        </m:r>
                      </m:e>
                      <m:sub>
                        <m:r>
                          <a:rPr lang="it-IT" sz="1600" b="1" i="1" smtClean="0">
                            <a:solidFill>
                              <a:srgbClr val="C00000"/>
                            </a:solidFill>
                            <a:latin typeface="Cambria Math" panose="02040503050406030204" pitchFamily="18" charset="0"/>
                            <a:ea typeface="Cambria Math" panose="02040503050406030204" pitchFamily="18" charset="0"/>
                          </a:rPr>
                          <m:t>𝟐</m:t>
                        </m:r>
                      </m:sub>
                    </m:sSub>
                    <m:r>
                      <a:rPr lang="it-IT" sz="1600" b="0" i="1" smtClean="0">
                        <a:latin typeface="Cambria Math" panose="02040503050406030204" pitchFamily="18" charset="0"/>
                      </a:rPr>
                      <m:t>.</m:t>
                    </m:r>
                  </m:oMath>
                </a14:m>
                <a:r>
                  <a:rPr lang="it-IT" sz="1600" dirty="0" smtClean="0">
                    <a:latin typeface="+mn-lt"/>
                  </a:rPr>
                  <a:t> </a:t>
                </a:r>
              </a:p>
              <a:p>
                <a:pPr algn="just"/>
                <a:endParaRPr lang="it-IT" sz="1600" dirty="0">
                  <a:latin typeface="+mn-lt"/>
                </a:endParaRPr>
              </a:p>
              <a:p>
                <a:pPr algn="just"/>
                <a:r>
                  <a:rPr lang="it-IT" sz="1600" dirty="0" err="1" smtClean="0">
                    <a:latin typeface="+mn-lt"/>
                  </a:rPr>
                  <a:t>As</a:t>
                </a:r>
                <a:r>
                  <a:rPr lang="it-IT" sz="1600" dirty="0" smtClean="0">
                    <a:latin typeface="+mn-lt"/>
                  </a:rPr>
                  <a:t> </a:t>
                </a:r>
                <a:r>
                  <a:rPr lang="it-IT" sz="1600" dirty="0" err="1" smtClean="0">
                    <a:latin typeface="+mn-lt"/>
                  </a:rPr>
                  <a:t>we</a:t>
                </a:r>
                <a:r>
                  <a:rPr lang="it-IT" sz="1600" dirty="0" smtClean="0">
                    <a:latin typeface="+mn-lt"/>
                  </a:rPr>
                  <a:t> </a:t>
                </a:r>
                <a:r>
                  <a:rPr lang="it-IT" sz="1600" dirty="0" err="1" smtClean="0">
                    <a:latin typeface="+mn-lt"/>
                  </a:rPr>
                  <a:t>have</a:t>
                </a:r>
                <a:r>
                  <a:rPr lang="it-IT" sz="1600" dirty="0" smtClean="0">
                    <a:latin typeface="+mn-lt"/>
                  </a:rPr>
                  <a:t> </a:t>
                </a:r>
                <a:r>
                  <a:rPr lang="it-IT" sz="1600" dirty="0" err="1" smtClean="0">
                    <a:latin typeface="+mn-lt"/>
                  </a:rPr>
                  <a:t>previously</a:t>
                </a:r>
                <a:r>
                  <a:rPr lang="it-IT" sz="1600" dirty="0" smtClean="0">
                    <a:latin typeface="+mn-lt"/>
                  </a:rPr>
                  <a:t> </a:t>
                </a:r>
                <a:r>
                  <a:rPr lang="it-IT" sz="1600" dirty="0" err="1" smtClean="0">
                    <a:latin typeface="+mn-lt"/>
                  </a:rPr>
                  <a:t>seen</a:t>
                </a:r>
                <a:r>
                  <a:rPr lang="it-IT" dirty="0" smtClean="0">
                    <a:latin typeface="+mn-lt"/>
                  </a:rPr>
                  <a:t>:</a:t>
                </a:r>
                <a:endParaRPr lang="it-IT" dirty="0">
                  <a:latin typeface="+mn-lt"/>
                </a:endParaRPr>
              </a:p>
            </p:txBody>
          </p:sp>
        </mc:Choice>
        <mc:Fallback>
          <p:sp>
            <p:nvSpPr>
              <p:cNvPr id="3" name="CasellaDiTesto 2"/>
              <p:cNvSpPr txBox="1">
                <a:spLocks noRot="1" noChangeAspect="1" noMove="1" noResize="1" noEditPoints="1" noAdjustHandles="1" noChangeArrowheads="1" noChangeShapeType="1" noTextEdit="1"/>
              </p:cNvSpPr>
              <p:nvPr/>
            </p:nvSpPr>
            <p:spPr>
              <a:xfrm>
                <a:off x="5105400" y="1622017"/>
                <a:ext cx="3645010" cy="1354217"/>
              </a:xfrm>
              <a:prstGeom prst="rect">
                <a:avLst/>
              </a:prstGeom>
              <a:blipFill rotWithShape="0">
                <a:blip r:embed="rId14"/>
                <a:stretch>
                  <a:fillRect l="-1005" t="-1351" r="-1005" b="-63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ttangolo 40"/>
              <p:cNvSpPr/>
              <p:nvPr/>
            </p:nvSpPr>
            <p:spPr>
              <a:xfrm>
                <a:off x="5282891" y="3215093"/>
                <a:ext cx="1813060" cy="547842"/>
              </a:xfrm>
              <a:prstGeom prst="rect">
                <a:avLst/>
              </a:prstGeom>
              <a:ln w="3175"/>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smtClean="0">
                              <a:solidFill>
                                <a:srgbClr val="C00000"/>
                              </a:solidFill>
                              <a:latin typeface="Cambria Math" panose="02040503050406030204" pitchFamily="18" charset="0"/>
                              <a:ea typeface="Cambria Math" panose="02040503050406030204" pitchFamily="18" charset="0"/>
                            </a:rPr>
                            <m:t>𝝈</m:t>
                          </m:r>
                        </m:e>
                        <m:sub>
                          <m:r>
                            <a:rPr lang="it-IT" sz="1600" b="1" i="1" smtClean="0">
                              <a:solidFill>
                                <a:srgbClr val="C00000"/>
                              </a:solidFill>
                              <a:latin typeface="Cambria Math" panose="02040503050406030204" pitchFamily="18" charset="0"/>
                            </a:rPr>
                            <m:t>𝟏</m:t>
                          </m:r>
                        </m:sub>
                      </m:sSub>
                      <m:r>
                        <a:rPr lang="it-IT" sz="1600" b="0" i="1" smtClean="0">
                          <a:latin typeface="Cambria Math" panose="02040503050406030204" pitchFamily="18" charset="0"/>
                        </a:rPr>
                        <m:t>=</m:t>
                      </m:r>
                      <m:r>
                        <a:rPr lang="it-IT" sz="1600" b="1" i="1" smtClean="0">
                          <a:solidFill>
                            <a:srgbClr val="00B050"/>
                          </a:solidFill>
                          <a:latin typeface="Cambria Math" panose="02040503050406030204" pitchFamily="18" charset="0"/>
                        </a:rPr>
                        <m:t>𝑹</m:t>
                      </m:r>
                      <m:r>
                        <a:rPr lang="it-IT" sz="1600" b="0" i="1" smtClean="0">
                          <a:latin typeface="Cambria Math" panose="02040503050406030204" pitchFamily="18" charset="0"/>
                        </a:rPr>
                        <m:t>−</m:t>
                      </m:r>
                      <m:f>
                        <m:fPr>
                          <m:ctrlPr>
                            <a:rPr lang="it-IT" sz="1600" b="1" i="1" smtClean="0">
                              <a:latin typeface="Cambria Math" panose="02040503050406030204" pitchFamily="18" charset="0"/>
                            </a:rPr>
                          </m:ctrlPr>
                        </m:fPr>
                        <m:num>
                          <m:sSub>
                            <m:sSubPr>
                              <m:ctrlPr>
                                <a:rPr lang="it-IT" sz="1600" b="1" i="1" smtClean="0">
                                  <a:latin typeface="Cambria Math" panose="02040503050406030204" pitchFamily="18" charset="0"/>
                                </a:rPr>
                              </m:ctrlPr>
                            </m:sSubPr>
                            <m:e>
                              <m:r>
                                <a:rPr lang="it-IT" sz="1600" b="1" i="1" smtClean="0">
                                  <a:latin typeface="Cambria Math" panose="02040503050406030204" pitchFamily="18" charset="0"/>
                                  <a:ea typeface="Cambria Math" panose="02040503050406030204" pitchFamily="18" charset="0"/>
                                </a:rPr>
                                <m:t>𝝈</m:t>
                              </m:r>
                            </m:e>
                            <m:sub>
                              <m:r>
                                <a:rPr lang="it-IT" sz="1600" b="1" i="1" smtClean="0">
                                  <a:latin typeface="Cambria Math" panose="02040503050406030204" pitchFamily="18" charset="0"/>
                                </a:rPr>
                                <m:t>𝒙</m:t>
                              </m:r>
                            </m:sub>
                          </m:sSub>
                          <m:r>
                            <a:rPr lang="it-IT" sz="1600" b="1" i="1" smtClean="0">
                              <a:latin typeface="Cambria Math" panose="02040503050406030204" pitchFamily="18" charset="0"/>
                            </a:rPr>
                            <m:t>+</m:t>
                          </m:r>
                          <m:sSub>
                            <m:sSubPr>
                              <m:ctrlPr>
                                <a:rPr lang="it-IT" sz="1600" b="1" i="1">
                                  <a:latin typeface="Cambria Math" panose="02040503050406030204" pitchFamily="18" charset="0"/>
                                </a:rPr>
                              </m:ctrlPr>
                            </m:sSubPr>
                            <m:e>
                              <m:r>
                                <a:rPr lang="it-IT" sz="1600" b="1" i="1">
                                  <a:latin typeface="Cambria Math" panose="02040503050406030204" pitchFamily="18" charset="0"/>
                                  <a:ea typeface="Cambria Math" panose="02040503050406030204" pitchFamily="18" charset="0"/>
                                </a:rPr>
                                <m:t>𝝈</m:t>
                              </m:r>
                            </m:e>
                            <m:sub>
                              <m:r>
                                <a:rPr lang="it-IT" sz="1600" b="1" i="1" smtClean="0">
                                  <a:latin typeface="Cambria Math" panose="02040503050406030204" pitchFamily="18" charset="0"/>
                                  <a:ea typeface="Cambria Math" panose="02040503050406030204" pitchFamily="18" charset="0"/>
                                </a:rPr>
                                <m:t>𝒚</m:t>
                              </m:r>
                            </m:sub>
                          </m:sSub>
                        </m:num>
                        <m:den>
                          <m:r>
                            <a:rPr lang="it-IT" sz="1600" b="1" i="1" smtClean="0">
                              <a:latin typeface="Cambria Math" panose="02040503050406030204" pitchFamily="18" charset="0"/>
                            </a:rPr>
                            <m:t>𝟐</m:t>
                          </m:r>
                        </m:den>
                      </m:f>
                    </m:oMath>
                  </m:oMathPara>
                </a14:m>
                <a:endParaRPr lang="it-IT" sz="2400" b="1" dirty="0"/>
              </a:p>
            </p:txBody>
          </p:sp>
        </mc:Choice>
        <mc:Fallback xmlns="">
          <p:sp>
            <p:nvSpPr>
              <p:cNvPr id="41" name="Rettangolo 40"/>
              <p:cNvSpPr>
                <a:spLocks noRot="1" noChangeAspect="1" noMove="1" noResize="1" noEditPoints="1" noAdjustHandles="1" noChangeArrowheads="1" noChangeShapeType="1" noTextEdit="1"/>
              </p:cNvSpPr>
              <p:nvPr/>
            </p:nvSpPr>
            <p:spPr>
              <a:xfrm>
                <a:off x="5282891" y="3215093"/>
                <a:ext cx="1813060" cy="547842"/>
              </a:xfrm>
              <a:prstGeom prst="rect">
                <a:avLst/>
              </a:prstGeom>
              <a:blipFill rotWithShape="0">
                <a:blip r:embed="rId15"/>
                <a:stretch>
                  <a:fillRect/>
                </a:stretch>
              </a:blipFill>
              <a:ln w="31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ttangolo 41"/>
              <p:cNvSpPr/>
              <p:nvPr/>
            </p:nvSpPr>
            <p:spPr>
              <a:xfrm>
                <a:off x="7235439" y="3192468"/>
                <a:ext cx="1813060" cy="547842"/>
              </a:xfrm>
              <a:prstGeom prst="rect">
                <a:avLst/>
              </a:prstGeom>
              <a:ln w="3175"/>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smtClean="0">
                              <a:solidFill>
                                <a:srgbClr val="C00000"/>
                              </a:solidFill>
                              <a:latin typeface="Cambria Math" panose="02040503050406030204" pitchFamily="18" charset="0"/>
                              <a:ea typeface="Cambria Math" panose="02040503050406030204" pitchFamily="18" charset="0"/>
                            </a:rPr>
                            <m:t>𝝈</m:t>
                          </m:r>
                        </m:e>
                        <m:sub>
                          <m:r>
                            <a:rPr lang="it-IT" sz="1600" b="1" i="1" smtClean="0">
                              <a:solidFill>
                                <a:srgbClr val="C00000"/>
                              </a:solidFill>
                              <a:latin typeface="Cambria Math" panose="02040503050406030204" pitchFamily="18" charset="0"/>
                            </a:rPr>
                            <m:t>𝟐</m:t>
                          </m:r>
                        </m:sub>
                      </m:sSub>
                      <m:r>
                        <a:rPr lang="it-IT" sz="1600" b="0" i="1" smtClean="0">
                          <a:latin typeface="Cambria Math" panose="02040503050406030204" pitchFamily="18" charset="0"/>
                        </a:rPr>
                        <m:t>=</m:t>
                      </m:r>
                      <m:r>
                        <a:rPr lang="it-IT" sz="1600" b="1" i="1" smtClean="0">
                          <a:solidFill>
                            <a:srgbClr val="00B050"/>
                          </a:solidFill>
                          <a:latin typeface="Cambria Math" panose="02040503050406030204" pitchFamily="18" charset="0"/>
                        </a:rPr>
                        <m:t>𝑹</m:t>
                      </m:r>
                      <m:r>
                        <a:rPr lang="it-IT" sz="1600" b="0" i="1" smtClean="0">
                          <a:latin typeface="Cambria Math" panose="02040503050406030204" pitchFamily="18" charset="0"/>
                        </a:rPr>
                        <m:t>+</m:t>
                      </m:r>
                      <m:f>
                        <m:fPr>
                          <m:ctrlPr>
                            <a:rPr lang="it-IT" sz="1600" b="1" i="1" smtClean="0">
                              <a:latin typeface="Cambria Math" panose="02040503050406030204" pitchFamily="18" charset="0"/>
                            </a:rPr>
                          </m:ctrlPr>
                        </m:fPr>
                        <m:num>
                          <m:sSub>
                            <m:sSubPr>
                              <m:ctrlPr>
                                <a:rPr lang="it-IT" sz="1600" b="1" i="1" smtClean="0">
                                  <a:latin typeface="Cambria Math" panose="02040503050406030204" pitchFamily="18" charset="0"/>
                                </a:rPr>
                              </m:ctrlPr>
                            </m:sSubPr>
                            <m:e>
                              <m:r>
                                <a:rPr lang="it-IT" sz="1600" b="1" i="1" smtClean="0">
                                  <a:latin typeface="Cambria Math" panose="02040503050406030204" pitchFamily="18" charset="0"/>
                                  <a:ea typeface="Cambria Math" panose="02040503050406030204" pitchFamily="18" charset="0"/>
                                </a:rPr>
                                <m:t>𝝈</m:t>
                              </m:r>
                            </m:e>
                            <m:sub>
                              <m:r>
                                <a:rPr lang="it-IT" sz="1600" b="1" i="1" smtClean="0">
                                  <a:latin typeface="Cambria Math" panose="02040503050406030204" pitchFamily="18" charset="0"/>
                                </a:rPr>
                                <m:t>𝒙</m:t>
                              </m:r>
                            </m:sub>
                          </m:sSub>
                          <m:r>
                            <a:rPr lang="it-IT" sz="1600" b="1" i="1" smtClean="0">
                              <a:latin typeface="Cambria Math" panose="02040503050406030204" pitchFamily="18" charset="0"/>
                            </a:rPr>
                            <m:t>+</m:t>
                          </m:r>
                          <m:sSub>
                            <m:sSubPr>
                              <m:ctrlPr>
                                <a:rPr lang="it-IT" sz="1600" b="1" i="1">
                                  <a:latin typeface="Cambria Math" panose="02040503050406030204" pitchFamily="18" charset="0"/>
                                </a:rPr>
                              </m:ctrlPr>
                            </m:sSubPr>
                            <m:e>
                              <m:r>
                                <a:rPr lang="it-IT" sz="1600" b="1" i="1">
                                  <a:latin typeface="Cambria Math" panose="02040503050406030204" pitchFamily="18" charset="0"/>
                                  <a:ea typeface="Cambria Math" panose="02040503050406030204" pitchFamily="18" charset="0"/>
                                </a:rPr>
                                <m:t>𝝈</m:t>
                              </m:r>
                            </m:e>
                            <m:sub>
                              <m:r>
                                <a:rPr lang="it-IT" sz="1600" b="1" i="1" smtClean="0">
                                  <a:latin typeface="Cambria Math" panose="02040503050406030204" pitchFamily="18" charset="0"/>
                                  <a:ea typeface="Cambria Math" panose="02040503050406030204" pitchFamily="18" charset="0"/>
                                </a:rPr>
                                <m:t>𝒚</m:t>
                              </m:r>
                            </m:sub>
                          </m:sSub>
                        </m:num>
                        <m:den>
                          <m:r>
                            <a:rPr lang="it-IT" sz="1600" b="1" i="1" smtClean="0">
                              <a:latin typeface="Cambria Math" panose="02040503050406030204" pitchFamily="18" charset="0"/>
                            </a:rPr>
                            <m:t>𝟐</m:t>
                          </m:r>
                        </m:den>
                      </m:f>
                    </m:oMath>
                  </m:oMathPara>
                </a14:m>
                <a:endParaRPr lang="it-IT" sz="2800" b="1" dirty="0"/>
              </a:p>
            </p:txBody>
          </p:sp>
        </mc:Choice>
        <mc:Fallback xmlns="">
          <p:sp>
            <p:nvSpPr>
              <p:cNvPr id="42" name="Rettangolo 41"/>
              <p:cNvSpPr>
                <a:spLocks noRot="1" noChangeAspect="1" noMove="1" noResize="1" noEditPoints="1" noAdjustHandles="1" noChangeArrowheads="1" noChangeShapeType="1" noTextEdit="1"/>
              </p:cNvSpPr>
              <p:nvPr/>
            </p:nvSpPr>
            <p:spPr>
              <a:xfrm>
                <a:off x="7235439" y="3192468"/>
                <a:ext cx="1813060" cy="547842"/>
              </a:xfrm>
              <a:prstGeom prst="rect">
                <a:avLst/>
              </a:prstGeom>
              <a:blipFill rotWithShape="0">
                <a:blip r:embed="rId16"/>
                <a:stretch>
                  <a:fillRect/>
                </a:stretch>
              </a:blipFill>
              <a:ln w="3175"/>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4" name="TextBox 67"/>
              <p:cNvSpPr txBox="1">
                <a:spLocks noChangeArrowheads="1"/>
              </p:cNvSpPr>
              <p:nvPr/>
            </p:nvSpPr>
            <p:spPr bwMode="auto">
              <a:xfrm>
                <a:off x="805674" y="269418"/>
                <a:ext cx="7271794" cy="954107"/>
              </a:xfrm>
              <a:prstGeom prst="rect">
                <a:avLst/>
              </a:prstGeom>
              <a:noFill/>
              <a:ln w="9525">
                <a:solidFill>
                  <a:schemeClr val="bg1">
                    <a:lumMod val="65000"/>
                  </a:schemeClr>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14350" indent="-514350" algn="ctr" eaLnBrk="1" hangingPunct="1">
                  <a:spcBef>
                    <a:spcPct val="0"/>
                  </a:spcBef>
                  <a:buFontTx/>
                  <a:buAutoNum type="arabicPeriod"/>
                </a:pPr>
                <a:r>
                  <a:rPr lang="en-GB" altLang="it-IT" sz="2800" dirty="0" smtClean="0"/>
                  <a:t>Determining </a:t>
                </a:r>
                <a:r>
                  <a:rPr lang="it-IT" altLang="it-IT" sz="2800" dirty="0" smtClean="0"/>
                  <a:t>the </a:t>
                </a:r>
                <a:r>
                  <a:rPr lang="it-IT" altLang="it-IT" sz="2800" dirty="0" err="1" smtClean="0"/>
                  <a:t>principal</a:t>
                </a:r>
                <a:r>
                  <a:rPr lang="it-IT" altLang="it-IT" sz="2800" dirty="0" smtClean="0"/>
                  <a:t> </a:t>
                </a:r>
                <a:r>
                  <a:rPr lang="it-IT" altLang="it-IT" sz="2800" dirty="0" err="1" smtClean="0"/>
                  <a:t>stresses</a:t>
                </a:r>
                <a:r>
                  <a:rPr lang="it-IT" altLang="it-IT" sz="2800" dirty="0" smtClean="0"/>
                  <a:t>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rPr>
                          <m:t>1</m:t>
                        </m:r>
                      </m:sub>
                    </m:sSub>
                    <m:r>
                      <a:rPr lang="it-IT" sz="2800" i="1">
                        <a:latin typeface="Cambria Math" panose="02040503050406030204" pitchFamily="18" charset="0"/>
                      </a:rPr>
                      <m:t> </m:t>
                    </m:r>
                  </m:oMath>
                </a14:m>
                <a:r>
                  <a:rPr lang="it-IT" sz="2800" dirty="0"/>
                  <a:t>and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ea typeface="Cambria Math" panose="02040503050406030204" pitchFamily="18" charset="0"/>
                          </a:rPr>
                          <m:t>2</m:t>
                        </m:r>
                      </m:sub>
                    </m:sSub>
                    <m:r>
                      <a:rPr lang="it-IT" sz="2800" i="1">
                        <a:latin typeface="Cambria Math" panose="02040503050406030204" pitchFamily="18" charset="0"/>
                        <a:ea typeface="Cambria Math" panose="02040503050406030204" pitchFamily="18" charset="0"/>
                      </a:rPr>
                      <m:t> </m:t>
                    </m:r>
                  </m:oMath>
                </a14:m>
                <a:endParaRPr lang="en-GB" altLang="it-IT" sz="2800" dirty="0" smtClean="0"/>
              </a:p>
              <a:p>
                <a:pPr algn="ctr" eaLnBrk="1" hangingPunct="1">
                  <a:spcBef>
                    <a:spcPct val="0"/>
                  </a:spcBef>
                  <a:buNone/>
                </a:pPr>
                <a:r>
                  <a:rPr lang="en-GB" altLang="it-IT" sz="2800" dirty="0" smtClean="0"/>
                  <a:t>with Mohr’s circle (3) </a:t>
                </a:r>
                <a:endParaRPr lang="en-GB" altLang="it-IT" sz="2800" dirty="0"/>
              </a:p>
            </p:txBody>
          </p:sp>
        </mc:Choice>
        <mc:Fallback>
          <p:sp>
            <p:nvSpPr>
              <p:cNvPr id="44" name="TextBox 67"/>
              <p:cNvSpPr txBox="1">
                <a:spLocks noRot="1" noChangeAspect="1" noMove="1" noResize="1" noEditPoints="1" noAdjustHandles="1" noChangeArrowheads="1" noChangeShapeType="1" noTextEdit="1"/>
              </p:cNvSpPr>
              <p:nvPr/>
            </p:nvSpPr>
            <p:spPr bwMode="auto">
              <a:xfrm>
                <a:off x="805674" y="269418"/>
                <a:ext cx="7271794" cy="954107"/>
              </a:xfrm>
              <a:prstGeom prst="rect">
                <a:avLst/>
              </a:prstGeom>
              <a:blipFill rotWithShape="0">
                <a:blip r:embed="rId17"/>
                <a:stretch>
                  <a:fillRect l="-921" t="-6289" b="-16352"/>
                </a:stretch>
              </a:blip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CasellaDiTesto 1"/>
              <p:cNvSpPr txBox="1"/>
              <p:nvPr/>
            </p:nvSpPr>
            <p:spPr>
              <a:xfrm>
                <a:off x="1586076" y="3998817"/>
                <a:ext cx="4937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rgbClr val="C00000"/>
                          </a:solidFill>
                          <a:latin typeface="Cambria Math" panose="02040503050406030204" pitchFamily="18" charset="0"/>
                        </a:rPr>
                        <m:t>−68</m:t>
                      </m:r>
                    </m:oMath>
                  </m:oMathPara>
                </a14:m>
                <a:endParaRPr lang="en-GB" dirty="0">
                  <a:solidFill>
                    <a:srgbClr val="C00000"/>
                  </a:solidFill>
                </a:endParaRPr>
              </a:p>
            </p:txBody>
          </p:sp>
        </mc:Choice>
        <mc:Fallback xmlns="">
          <p:sp>
            <p:nvSpPr>
              <p:cNvPr id="2" name="CasellaDiTesto 1"/>
              <p:cNvSpPr txBox="1">
                <a:spLocks noRot="1" noChangeAspect="1" noMove="1" noResize="1" noEditPoints="1" noAdjustHandles="1" noChangeArrowheads="1" noChangeShapeType="1" noTextEdit="1"/>
              </p:cNvSpPr>
              <p:nvPr/>
            </p:nvSpPr>
            <p:spPr>
              <a:xfrm>
                <a:off x="1586076" y="3998817"/>
                <a:ext cx="493725" cy="276999"/>
              </a:xfrm>
              <a:prstGeom prst="rect">
                <a:avLst/>
              </a:prstGeom>
              <a:blipFill rotWithShape="0">
                <a:blip r:embed="rId18"/>
                <a:stretch>
                  <a:fillRect r="-11111"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CasellaDiTesto 42"/>
              <p:cNvSpPr txBox="1"/>
              <p:nvPr/>
            </p:nvSpPr>
            <p:spPr>
              <a:xfrm>
                <a:off x="3737452" y="3995177"/>
                <a:ext cx="4937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rgbClr val="C00000"/>
                          </a:solidFill>
                          <a:latin typeface="Cambria Math" panose="02040503050406030204" pitchFamily="18" charset="0"/>
                        </a:rPr>
                        <m:t>+36</m:t>
                      </m:r>
                    </m:oMath>
                  </m:oMathPara>
                </a14:m>
                <a:endParaRPr lang="en-GB" dirty="0">
                  <a:solidFill>
                    <a:srgbClr val="C00000"/>
                  </a:solidFill>
                </a:endParaRPr>
              </a:p>
            </p:txBody>
          </p:sp>
        </mc:Choice>
        <mc:Fallback xmlns="">
          <p:sp>
            <p:nvSpPr>
              <p:cNvPr id="43" name="CasellaDiTesto 42"/>
              <p:cNvSpPr txBox="1">
                <a:spLocks noRot="1" noChangeAspect="1" noMove="1" noResize="1" noEditPoints="1" noAdjustHandles="1" noChangeArrowheads="1" noChangeShapeType="1" noTextEdit="1"/>
              </p:cNvSpPr>
              <p:nvPr/>
            </p:nvSpPr>
            <p:spPr>
              <a:xfrm>
                <a:off x="3737452" y="3995177"/>
                <a:ext cx="493725" cy="276999"/>
              </a:xfrm>
              <a:prstGeom prst="rect">
                <a:avLst/>
              </a:prstGeom>
              <a:blipFill rotWithShape="0">
                <a:blip r:embed="rId19"/>
                <a:stretch>
                  <a:fillRect l="-7407" r="-11111"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CasellaDiTesto 44"/>
              <p:cNvSpPr txBox="1"/>
              <p:nvPr/>
            </p:nvSpPr>
            <p:spPr>
              <a:xfrm>
                <a:off x="1667830" y="3160683"/>
                <a:ext cx="2183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tx1"/>
                          </a:solidFill>
                          <a:latin typeface="Cambria Math" panose="02040503050406030204" pitchFamily="18" charset="0"/>
                        </a:rPr>
                        <m:t>𝑅</m:t>
                      </m:r>
                    </m:oMath>
                  </m:oMathPara>
                </a14:m>
                <a:endParaRPr lang="en-GB" dirty="0">
                  <a:solidFill>
                    <a:schemeClr val="tx1"/>
                  </a:solidFill>
                </a:endParaRPr>
              </a:p>
            </p:txBody>
          </p:sp>
        </mc:Choice>
        <mc:Fallback xmlns="">
          <p:sp>
            <p:nvSpPr>
              <p:cNvPr id="45" name="CasellaDiTesto 44"/>
              <p:cNvSpPr txBox="1">
                <a:spLocks noRot="1" noChangeAspect="1" noMove="1" noResize="1" noEditPoints="1" noAdjustHandles="1" noChangeArrowheads="1" noChangeShapeType="1" noTextEdit="1"/>
              </p:cNvSpPr>
              <p:nvPr/>
            </p:nvSpPr>
            <p:spPr>
              <a:xfrm>
                <a:off x="1667830" y="3160683"/>
                <a:ext cx="218328" cy="276999"/>
              </a:xfrm>
              <a:prstGeom prst="rect">
                <a:avLst/>
              </a:prstGeom>
              <a:blipFill rotWithShape="0">
                <a:blip r:embed="rId20"/>
                <a:stretch>
                  <a:fillRect l="-25714" r="-20000"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CasellaDiTesto 45"/>
              <p:cNvSpPr txBox="1"/>
              <p:nvPr/>
            </p:nvSpPr>
            <p:spPr>
              <a:xfrm>
                <a:off x="2612753" y="3931870"/>
                <a:ext cx="2183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tx1"/>
                          </a:solidFill>
                          <a:latin typeface="Cambria Math" panose="02040503050406030204" pitchFamily="18" charset="0"/>
                        </a:rPr>
                        <m:t>𝐶</m:t>
                      </m:r>
                    </m:oMath>
                  </m:oMathPara>
                </a14:m>
                <a:endParaRPr lang="en-GB" dirty="0">
                  <a:solidFill>
                    <a:schemeClr val="tx1"/>
                  </a:solidFill>
                </a:endParaRPr>
              </a:p>
            </p:txBody>
          </p:sp>
        </mc:Choice>
        <mc:Fallback xmlns="">
          <p:sp>
            <p:nvSpPr>
              <p:cNvPr id="46" name="CasellaDiTesto 45"/>
              <p:cNvSpPr txBox="1">
                <a:spLocks noRot="1" noChangeAspect="1" noMove="1" noResize="1" noEditPoints="1" noAdjustHandles="1" noChangeArrowheads="1" noChangeShapeType="1" noTextEdit="1"/>
              </p:cNvSpPr>
              <p:nvPr/>
            </p:nvSpPr>
            <p:spPr>
              <a:xfrm>
                <a:off x="2612753" y="3931870"/>
                <a:ext cx="218328" cy="276999"/>
              </a:xfrm>
              <a:prstGeom prst="rect">
                <a:avLst/>
              </a:prstGeom>
              <a:blipFill rotWithShape="0">
                <a:blip r:embed="rId21"/>
                <a:stretch>
                  <a:fillRect l="-22857" r="-20000"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6779752" y="5884769"/>
                <a:ext cx="888592"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it-IT" sz="2000" b="1" i="1">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𝝈</m:t>
                          </m:r>
                        </m:e>
                        <m:sub>
                          <m:r>
                            <a:rPr lang="it-IT" sz="2000" b="1" i="1">
                              <a:solidFill>
                                <a:srgbClr val="C00000"/>
                              </a:solidFill>
                              <a:latin typeface="Cambria Math" panose="02040503050406030204" pitchFamily="18" charset="0"/>
                            </a:rPr>
                            <m:t>𝟐</m:t>
                          </m:r>
                        </m:sub>
                      </m:sSub>
                      <m:r>
                        <a:rPr lang="it-IT" sz="2000" i="1" smtClean="0">
                          <a:solidFill>
                            <a:srgbClr val="C00000"/>
                          </a:solidFill>
                          <a:latin typeface="Cambria Math" panose="02040503050406030204" pitchFamily="18" charset="0"/>
                        </a:rPr>
                        <m:t>=</m:t>
                      </m:r>
                    </m:oMath>
                  </m:oMathPara>
                </a14:m>
                <a:endParaRPr lang="en-GB" sz="2000"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6779752" y="5884769"/>
                <a:ext cx="888592" cy="400110"/>
              </a:xfrm>
              <a:prstGeom prst="rect">
                <a:avLst/>
              </a:prstGeom>
              <a:blipFill rotWithShape="0">
                <a:blip r:embed="rId22"/>
                <a:stretch>
                  <a:fillRect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5404848" y="5923854"/>
                <a:ext cx="167629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000" i="1">
                          <a:latin typeface="Cambria Math" panose="02040503050406030204" pitchFamily="18" charset="0"/>
                        </a:rPr>
                        <m:t>+36 </m:t>
                      </m:r>
                      <m:r>
                        <a:rPr lang="it-IT" sz="2000" i="1">
                          <a:latin typeface="Cambria Math" panose="02040503050406030204" pitchFamily="18" charset="0"/>
                        </a:rPr>
                        <m:t>𝑀𝑃𝑎</m:t>
                      </m:r>
                      <m:r>
                        <a:rPr lang="it-IT" sz="2000">
                          <a:latin typeface="Cambria Math" panose="02040503050406030204" pitchFamily="18" charset="0"/>
                        </a:rPr>
                        <m:t>  </m:t>
                      </m:r>
                      <m:r>
                        <a:rPr lang="it-IT" sz="2000" i="1">
                          <a:latin typeface="Cambria Math" panose="02040503050406030204" pitchFamily="18" charset="0"/>
                        </a:rPr>
                        <m:t>;  </m:t>
                      </m:r>
                    </m:oMath>
                  </m:oMathPara>
                </a14:m>
                <a:endParaRPr lang="it-IT" sz="2000"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5404848" y="5923854"/>
                <a:ext cx="1676296" cy="400110"/>
              </a:xfrm>
              <a:prstGeom prst="rect">
                <a:avLst/>
              </a:prstGeom>
              <a:blipFill rotWithShape="0">
                <a:blip r:embed="rId23"/>
                <a:stretch>
                  <a:fillRect b="-1538"/>
                </a:stretch>
              </a:blipFill>
            </p:spPr>
            <p:txBody>
              <a:bodyPr/>
              <a:lstStyle/>
              <a:p>
                <a:r>
                  <a:rPr lang="en-GB">
                    <a:noFill/>
                  </a:rPr>
                  <a:t> </a:t>
                </a:r>
              </a:p>
            </p:txBody>
          </p:sp>
        </mc:Fallback>
      </mc:AlternateContent>
      <p:sp>
        <p:nvSpPr>
          <p:cNvPr id="7" name="Segnaposto piè di pagina 6"/>
          <p:cNvSpPr>
            <a:spLocks noGrp="1"/>
          </p:cNvSpPr>
          <p:nvPr>
            <p:ph type="ftr" sz="quarter" idx="11"/>
          </p:nvPr>
        </p:nvSpPr>
        <p:spPr/>
        <p:txBody>
          <a:bodyPr/>
          <a:lstStyle/>
          <a:p>
            <a:pPr>
              <a:defRPr/>
            </a:pPr>
            <a:r>
              <a:rPr lang="it-IT" smtClean="0"/>
              <a:t>2D - Principal Stresses - Etchi Regoli Gioia</a:t>
            </a:r>
            <a:endParaRPr lang="en-GB"/>
          </a:p>
        </p:txBody>
      </p:sp>
      <p:sp>
        <p:nvSpPr>
          <p:cNvPr id="8" name="Segnaposto numero diapositiva 7"/>
          <p:cNvSpPr>
            <a:spLocks noGrp="1"/>
          </p:cNvSpPr>
          <p:nvPr>
            <p:ph type="sldNum" sz="quarter" idx="12"/>
          </p:nvPr>
        </p:nvSpPr>
        <p:spPr/>
        <p:txBody>
          <a:bodyPr/>
          <a:lstStyle/>
          <a:p>
            <a:pPr>
              <a:defRPr/>
            </a:pPr>
            <a:fld id="{DFE0AAEC-F5D9-44EA-93DC-6DF95E29577B}" type="slidenum">
              <a:rPr lang="en-GB" altLang="it-IT" smtClean="0"/>
              <a:pPr>
                <a:defRPr/>
              </a:pPr>
              <a:t>16</a:t>
            </a:fld>
            <a:endParaRPr lang="en-GB" altLang="it-IT"/>
          </a:p>
        </p:txBody>
      </p:sp>
      <p:cxnSp>
        <p:nvCxnSpPr>
          <p:cNvPr id="34" name="Connettore 2 33"/>
          <p:cNvCxnSpPr/>
          <p:nvPr/>
        </p:nvCxnSpPr>
        <p:spPr>
          <a:xfrm>
            <a:off x="3149600" y="1634203"/>
            <a:ext cx="10855" cy="4642552"/>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47" name="Rettangolo 46"/>
          <p:cNvSpPr/>
          <p:nvPr/>
        </p:nvSpPr>
        <p:spPr>
          <a:xfrm>
            <a:off x="3197488" y="5920399"/>
            <a:ext cx="274638" cy="368300"/>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60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9" grpId="0"/>
      <p:bldP spid="40" grpId="0"/>
      <p:bldP spid="41" grpId="0" animBg="1"/>
      <p:bldP spid="42" grpId="0" animBg="1"/>
      <p:bldP spid="2" grpId="0"/>
      <p:bldP spid="4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a:xfrm>
            <a:off x="541338" y="1651000"/>
            <a:ext cx="4224337" cy="4224338"/>
          </a:xfrm>
          <a:prstGeom prst="ellipse">
            <a:avLst/>
          </a:prstGeom>
          <a:ln w="3175"/>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it-IT" dirty="0"/>
          </a:p>
        </p:txBody>
      </p:sp>
      <p:cxnSp>
        <p:nvCxnSpPr>
          <p:cNvPr id="6" name="Connettore 2 5"/>
          <p:cNvCxnSpPr/>
          <p:nvPr/>
        </p:nvCxnSpPr>
        <p:spPr>
          <a:xfrm flipV="1">
            <a:off x="26988" y="3719513"/>
            <a:ext cx="5248275" cy="952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Connettore 2 18"/>
          <p:cNvCxnSpPr/>
          <p:nvPr/>
        </p:nvCxnSpPr>
        <p:spPr>
          <a:xfrm flipH="1">
            <a:off x="385945" y="2855912"/>
            <a:ext cx="0" cy="88106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20" name="Connettore 1 19"/>
          <p:cNvCxnSpPr/>
          <p:nvPr/>
        </p:nvCxnSpPr>
        <p:spPr>
          <a:xfrm flipH="1">
            <a:off x="272819" y="2882900"/>
            <a:ext cx="439737" cy="0"/>
          </a:xfrm>
          <a:prstGeom prst="line">
            <a:avLst/>
          </a:prstGeom>
          <a:ln w="3175">
            <a:prstDash val="dash"/>
          </a:ln>
        </p:spPr>
        <p:style>
          <a:lnRef idx="1">
            <a:schemeClr val="dk1"/>
          </a:lnRef>
          <a:fillRef idx="0">
            <a:schemeClr val="dk1"/>
          </a:fillRef>
          <a:effectRef idx="0">
            <a:schemeClr val="dk1"/>
          </a:effectRef>
          <a:fontRef idx="minor">
            <a:schemeClr val="tx1"/>
          </a:fontRef>
        </p:style>
      </p:cxnSp>
      <p:sp>
        <p:nvSpPr>
          <p:cNvPr id="31" name="Rettangolo 30"/>
          <p:cNvSpPr/>
          <p:nvPr/>
        </p:nvSpPr>
        <p:spPr>
          <a:xfrm>
            <a:off x="1385888" y="5559425"/>
            <a:ext cx="274637" cy="369888"/>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p:cxnSp>
        <p:nvCxnSpPr>
          <p:cNvPr id="36" name="Connettore 2 35"/>
          <p:cNvCxnSpPr/>
          <p:nvPr/>
        </p:nvCxnSpPr>
        <p:spPr>
          <a:xfrm flipV="1">
            <a:off x="528638" y="3736975"/>
            <a:ext cx="25273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7" name="Connettore 2 36"/>
          <p:cNvCxnSpPr/>
          <p:nvPr/>
        </p:nvCxnSpPr>
        <p:spPr>
          <a:xfrm flipV="1">
            <a:off x="3078163" y="3736975"/>
            <a:ext cx="16764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7" name="Ovale 16"/>
          <p:cNvSpPr/>
          <p:nvPr/>
        </p:nvSpPr>
        <p:spPr>
          <a:xfrm flipH="1" flipV="1">
            <a:off x="2605088" y="3717925"/>
            <a:ext cx="46037"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51" name="Connettore 2 50"/>
          <p:cNvCxnSpPr/>
          <p:nvPr/>
        </p:nvCxnSpPr>
        <p:spPr>
          <a:xfrm>
            <a:off x="740239" y="2871086"/>
            <a:ext cx="1864849" cy="87065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4" name="Rettangolo 53"/>
          <p:cNvSpPr/>
          <p:nvPr/>
        </p:nvSpPr>
        <p:spPr>
          <a:xfrm>
            <a:off x="4316413" y="2216150"/>
            <a:ext cx="274637" cy="369888"/>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p:sp>
        <p:nvSpPr>
          <p:cNvPr id="55" name="Rettangolo 54"/>
          <p:cNvSpPr/>
          <p:nvPr/>
        </p:nvSpPr>
        <p:spPr>
          <a:xfrm>
            <a:off x="1041400" y="1846263"/>
            <a:ext cx="274638" cy="369887"/>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p:sp>
        <p:nvSpPr>
          <p:cNvPr id="57" name="Rettangolo 56"/>
          <p:cNvSpPr/>
          <p:nvPr/>
        </p:nvSpPr>
        <p:spPr>
          <a:xfrm>
            <a:off x="4471988" y="4789488"/>
            <a:ext cx="274637" cy="369887"/>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p:sp>
        <p:nvSpPr>
          <p:cNvPr id="62" name="Ovale 61"/>
          <p:cNvSpPr/>
          <p:nvPr/>
        </p:nvSpPr>
        <p:spPr>
          <a:xfrm flipH="1" flipV="1">
            <a:off x="4430713" y="4868863"/>
            <a:ext cx="46037" cy="46037"/>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63" name="Ovale 62"/>
          <p:cNvSpPr/>
          <p:nvPr/>
        </p:nvSpPr>
        <p:spPr>
          <a:xfrm flipH="1" flipV="1">
            <a:off x="1584325" y="5583238"/>
            <a:ext cx="46038" cy="46037"/>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64" name="Ovale 63"/>
          <p:cNvSpPr/>
          <p:nvPr/>
        </p:nvSpPr>
        <p:spPr>
          <a:xfrm flipH="1" flipV="1">
            <a:off x="1249363" y="2132013"/>
            <a:ext cx="46037" cy="46037"/>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65" name="Ovale 64"/>
          <p:cNvSpPr/>
          <p:nvPr/>
        </p:nvSpPr>
        <p:spPr>
          <a:xfrm flipH="1" flipV="1">
            <a:off x="4324350" y="2479675"/>
            <a:ext cx="46038" cy="46038"/>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p>
        </p:txBody>
      </p:sp>
      <mc:AlternateContent xmlns:mc="http://schemas.openxmlformats.org/markup-compatibility/2006" xmlns:a14="http://schemas.microsoft.com/office/drawing/2010/main">
        <mc:Choice Requires="a14">
          <p:sp>
            <p:nvSpPr>
              <p:cNvPr id="40" name="CasellaDiTesto 39"/>
              <p:cNvSpPr txBox="1"/>
              <p:nvPr/>
            </p:nvSpPr>
            <p:spPr>
              <a:xfrm>
                <a:off x="5082567" y="3416928"/>
                <a:ext cx="2044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solidFill>
                            <a:schemeClr val="bg1">
                              <a:lumMod val="65000"/>
                            </a:schemeClr>
                          </a:solidFill>
                          <a:latin typeface="Cambria Math" panose="02040503050406030204" pitchFamily="18" charset="0"/>
                          <a:ea typeface="Cambria Math" panose="02040503050406030204" pitchFamily="18" charset="0"/>
                        </a:rPr>
                        <m:t>𝜎</m:t>
                      </m:r>
                    </m:oMath>
                  </m:oMathPara>
                </a14:m>
                <a:endParaRPr lang="it-IT" dirty="0">
                  <a:solidFill>
                    <a:schemeClr val="bg1">
                      <a:lumMod val="65000"/>
                    </a:schemeClr>
                  </a:solidFill>
                </a:endParaRPr>
              </a:p>
            </p:txBody>
          </p:sp>
        </mc:Choice>
        <mc:Fallback xmlns="">
          <p:sp>
            <p:nvSpPr>
              <p:cNvPr id="40" name="CasellaDiTesto 39"/>
              <p:cNvSpPr txBox="1">
                <a:spLocks noRot="1" noChangeAspect="1" noMove="1" noResize="1" noEditPoints="1" noAdjustHandles="1" noChangeArrowheads="1" noChangeShapeType="1" noTextEdit="1"/>
              </p:cNvSpPr>
              <p:nvPr/>
            </p:nvSpPr>
            <p:spPr>
              <a:xfrm>
                <a:off x="5082567" y="3416928"/>
                <a:ext cx="204415" cy="276999"/>
              </a:xfrm>
              <a:prstGeom prst="rect">
                <a:avLst/>
              </a:prstGeom>
              <a:blipFill rotWithShape="0">
                <a:blip r:embed="rId5"/>
                <a:stretch>
                  <a:fillRect l="-15152" r="-12121" b="-222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2" name="CasellaDiTesto 41"/>
              <p:cNvSpPr txBox="1"/>
              <p:nvPr/>
            </p:nvSpPr>
            <p:spPr>
              <a:xfrm>
                <a:off x="3146483" y="3748514"/>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lumMod val="65000"/>
                            </a:schemeClr>
                          </a:solidFill>
                          <a:latin typeface="Cambria Math" panose="02040503050406030204" pitchFamily="18" charset="0"/>
                        </a:rPr>
                        <m:t>0</m:t>
                      </m:r>
                    </m:oMath>
                  </m:oMathPara>
                </a14:m>
                <a:endParaRPr lang="it-IT" dirty="0">
                  <a:solidFill>
                    <a:schemeClr val="bg1">
                      <a:lumMod val="65000"/>
                    </a:schemeClr>
                  </a:solidFill>
                </a:endParaRPr>
              </a:p>
            </p:txBody>
          </p:sp>
        </mc:Choice>
        <mc:Fallback xmlns="">
          <p:sp>
            <p:nvSpPr>
              <p:cNvPr id="42" name="CasellaDiTesto 41"/>
              <p:cNvSpPr txBox="1">
                <a:spLocks noRot="1" noChangeAspect="1" noMove="1" noResize="1" noEditPoints="1" noAdjustHandles="1" noChangeArrowheads="1" noChangeShapeType="1" noTextEdit="1"/>
              </p:cNvSpPr>
              <p:nvPr/>
            </p:nvSpPr>
            <p:spPr>
              <a:xfrm>
                <a:off x="3146483" y="3748514"/>
                <a:ext cx="192360" cy="276999"/>
              </a:xfrm>
              <a:prstGeom prst="rect">
                <a:avLst/>
              </a:prstGeom>
              <a:blipFill rotWithShape="0">
                <a:blip r:embed="rId7"/>
                <a:stretch>
                  <a:fillRect l="-25000" r="-25000" b="-888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3" name="CasellaDiTesto 42"/>
              <p:cNvSpPr txBox="1"/>
              <p:nvPr/>
            </p:nvSpPr>
            <p:spPr>
              <a:xfrm>
                <a:off x="-4418" y="3189318"/>
                <a:ext cx="390363"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𝜏</m:t>
                          </m:r>
                        </m:e>
                        <m:sub>
                          <m:r>
                            <a:rPr lang="it-IT" b="0" i="1" smtClean="0">
                              <a:latin typeface="Cambria Math" panose="02040503050406030204" pitchFamily="18" charset="0"/>
                            </a:rPr>
                            <m:t>𝑥𝑦</m:t>
                          </m:r>
                        </m:sub>
                      </m:sSub>
                    </m:oMath>
                  </m:oMathPara>
                </a14:m>
                <a:endParaRPr lang="it-IT" dirty="0"/>
              </a:p>
            </p:txBody>
          </p:sp>
        </mc:Choice>
        <mc:Fallback xmlns="">
          <p:sp>
            <p:nvSpPr>
              <p:cNvPr id="43" name="CasellaDiTesto 42"/>
              <p:cNvSpPr txBox="1">
                <a:spLocks noRot="1" noChangeAspect="1" noMove="1" noResize="1" noEditPoints="1" noAdjustHandles="1" noChangeArrowheads="1" noChangeShapeType="1" noTextEdit="1"/>
              </p:cNvSpPr>
              <p:nvPr/>
            </p:nvSpPr>
            <p:spPr>
              <a:xfrm>
                <a:off x="-4418" y="3189318"/>
                <a:ext cx="390363" cy="298928"/>
              </a:xfrm>
              <a:prstGeom prst="rect">
                <a:avLst/>
              </a:prstGeom>
              <a:blipFill rotWithShape="0">
                <a:blip r:embed="rId8"/>
                <a:stretch>
                  <a:fillRect l="-7813" r="-4688" b="-20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CasellaDiTesto 44"/>
              <p:cNvSpPr txBox="1"/>
              <p:nvPr/>
            </p:nvSpPr>
            <p:spPr>
              <a:xfrm>
                <a:off x="4802555" y="3386118"/>
                <a:ext cx="2850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rPr>
                          </m:ctrlPr>
                        </m:sSubPr>
                        <m:e>
                          <m:r>
                            <a:rPr lang="it-IT" i="1" smtClean="0">
                              <a:solidFill>
                                <a:schemeClr val="tx1"/>
                              </a:solidFill>
                              <a:latin typeface="Cambria Math" panose="02040503050406030204" pitchFamily="18" charset="0"/>
                              <a:ea typeface="Cambria Math" panose="02040503050406030204" pitchFamily="18" charset="0"/>
                            </a:rPr>
                            <m:t>𝜎</m:t>
                          </m:r>
                        </m:e>
                        <m:sub>
                          <m:r>
                            <a:rPr lang="it-IT" b="0" i="1" smtClean="0">
                              <a:solidFill>
                                <a:schemeClr val="tx1"/>
                              </a:solidFill>
                              <a:latin typeface="Cambria Math" panose="02040503050406030204" pitchFamily="18" charset="0"/>
                            </a:rPr>
                            <m:t>1</m:t>
                          </m:r>
                        </m:sub>
                      </m:sSub>
                    </m:oMath>
                  </m:oMathPara>
                </a14:m>
                <a:endParaRPr lang="it-IT" dirty="0"/>
              </a:p>
            </p:txBody>
          </p:sp>
        </mc:Choice>
        <mc:Fallback xmlns="">
          <p:sp>
            <p:nvSpPr>
              <p:cNvPr id="45" name="CasellaDiTesto 44"/>
              <p:cNvSpPr txBox="1">
                <a:spLocks noRot="1" noChangeAspect="1" noMove="1" noResize="1" noEditPoints="1" noAdjustHandles="1" noChangeArrowheads="1" noChangeShapeType="1" noTextEdit="1"/>
              </p:cNvSpPr>
              <p:nvPr/>
            </p:nvSpPr>
            <p:spPr>
              <a:xfrm>
                <a:off x="4802555" y="3386118"/>
                <a:ext cx="285013" cy="276999"/>
              </a:xfrm>
              <a:prstGeom prst="rect">
                <a:avLst/>
              </a:prstGeom>
              <a:blipFill rotWithShape="0">
                <a:blip r:embed="rId9"/>
                <a:stretch>
                  <a:fillRect l="-10638" r="-2128" b="-1739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6" name="CasellaDiTesto 45"/>
              <p:cNvSpPr txBox="1"/>
              <p:nvPr/>
            </p:nvSpPr>
            <p:spPr>
              <a:xfrm>
                <a:off x="200605" y="3761204"/>
                <a:ext cx="2903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rPr>
                          </m:ctrlPr>
                        </m:sSubPr>
                        <m:e>
                          <m:r>
                            <a:rPr lang="it-IT" i="1" smtClean="0">
                              <a:solidFill>
                                <a:schemeClr val="tx1"/>
                              </a:solidFill>
                              <a:latin typeface="Cambria Math" panose="02040503050406030204" pitchFamily="18" charset="0"/>
                              <a:ea typeface="Cambria Math" panose="02040503050406030204" pitchFamily="18" charset="0"/>
                            </a:rPr>
                            <m:t>𝜎</m:t>
                          </m:r>
                        </m:e>
                        <m:sub>
                          <m:r>
                            <a:rPr lang="it-IT" b="0" i="1" smtClean="0">
                              <a:solidFill>
                                <a:schemeClr val="tx1"/>
                              </a:solidFill>
                              <a:latin typeface="Cambria Math" panose="02040503050406030204" pitchFamily="18" charset="0"/>
                            </a:rPr>
                            <m:t>2</m:t>
                          </m:r>
                        </m:sub>
                      </m:sSub>
                    </m:oMath>
                  </m:oMathPara>
                </a14:m>
                <a:endParaRPr lang="it-IT" dirty="0"/>
              </a:p>
            </p:txBody>
          </p:sp>
        </mc:Choice>
        <mc:Fallback xmlns="">
          <p:sp>
            <p:nvSpPr>
              <p:cNvPr id="46" name="CasellaDiTesto 45"/>
              <p:cNvSpPr txBox="1">
                <a:spLocks noRot="1" noChangeAspect="1" noMove="1" noResize="1" noEditPoints="1" noAdjustHandles="1" noChangeArrowheads="1" noChangeShapeType="1" noTextEdit="1"/>
              </p:cNvSpPr>
              <p:nvPr/>
            </p:nvSpPr>
            <p:spPr>
              <a:xfrm>
                <a:off x="200605" y="3761204"/>
                <a:ext cx="290336" cy="276999"/>
              </a:xfrm>
              <a:prstGeom prst="rect">
                <a:avLst/>
              </a:prstGeom>
              <a:blipFill rotWithShape="0">
                <a:blip r:embed="rId10"/>
                <a:stretch>
                  <a:fillRect l="-10417" r="-2083" b="-1777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CasellaDiTesto 2"/>
              <p:cNvSpPr txBox="1"/>
              <p:nvPr/>
            </p:nvSpPr>
            <p:spPr>
              <a:xfrm>
                <a:off x="5247942" y="1364101"/>
                <a:ext cx="3788553" cy="4321055"/>
              </a:xfrm>
              <a:prstGeom prst="rect">
                <a:avLst/>
              </a:prstGeom>
              <a:noFill/>
            </p:spPr>
            <p:txBody>
              <a:bodyPr wrap="square" rtlCol="0">
                <a:spAutoFit/>
              </a:bodyPr>
              <a:lstStyle/>
              <a:p>
                <a:r>
                  <a:rPr lang="it-IT" sz="1600" dirty="0" smtClean="0">
                    <a:latin typeface="+mn-lt"/>
                  </a:rPr>
                  <a:t>To </a:t>
                </a:r>
                <a:r>
                  <a:rPr lang="it-IT" sz="1600" dirty="0" err="1" smtClean="0">
                    <a:latin typeface="+mn-lt"/>
                  </a:rPr>
                  <a:t>calculate</a:t>
                </a:r>
                <a:r>
                  <a:rPr lang="it-IT" sz="1600" dirty="0" smtClean="0">
                    <a:latin typeface="+mn-lt"/>
                  </a:rPr>
                  <a:t> the </a:t>
                </a:r>
                <a:r>
                  <a:rPr lang="it-IT" sz="1600" dirty="0" err="1">
                    <a:latin typeface="+mn-lt"/>
                  </a:rPr>
                  <a:t>maximal</a:t>
                </a:r>
                <a:r>
                  <a:rPr lang="it-IT" sz="1600" dirty="0">
                    <a:latin typeface="+mn-lt"/>
                  </a:rPr>
                  <a:t> </a:t>
                </a:r>
                <a:r>
                  <a:rPr lang="it-IT" sz="1600" dirty="0" err="1">
                    <a:latin typeface="+mn-lt"/>
                  </a:rPr>
                  <a:t>shear</a:t>
                </a:r>
                <a:r>
                  <a:rPr lang="it-IT" sz="1600" dirty="0">
                    <a:latin typeface="+mn-lt"/>
                  </a:rPr>
                  <a:t> </a:t>
                </a:r>
                <a:r>
                  <a:rPr lang="it-IT" sz="1600" dirty="0" err="1">
                    <a:latin typeface="+mn-lt"/>
                  </a:rPr>
                  <a:t>stresses</a:t>
                </a:r>
                <a:r>
                  <a:rPr lang="it-IT" sz="1600" dirty="0">
                    <a:latin typeface="+mn-lt"/>
                  </a:rPr>
                  <a:t>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𝝉</m:t>
                        </m:r>
                      </m:e>
                      <m:sub>
                        <m:r>
                          <a:rPr lang="it-IT" sz="1600" b="1" i="1">
                            <a:solidFill>
                              <a:srgbClr val="C00000"/>
                            </a:solidFill>
                            <a:latin typeface="Cambria Math" panose="02040503050406030204" pitchFamily="18" charset="0"/>
                          </a:rPr>
                          <m:t>𝒎𝒂𝒙</m:t>
                        </m:r>
                        <m:r>
                          <a:rPr lang="it-IT" sz="1600" b="1" i="1">
                            <a:solidFill>
                              <a:srgbClr val="C00000"/>
                            </a:solidFill>
                            <a:latin typeface="Cambria Math" panose="02040503050406030204" pitchFamily="18" charset="0"/>
                          </a:rPr>
                          <m:t>𝟏</m:t>
                        </m:r>
                      </m:sub>
                    </m:sSub>
                  </m:oMath>
                </a14:m>
                <a:r>
                  <a:rPr lang="it-IT" sz="1600" dirty="0">
                    <a:latin typeface="+mn-lt"/>
                  </a:rPr>
                  <a:t> and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𝝉</m:t>
                        </m:r>
                      </m:e>
                      <m:sub>
                        <m:r>
                          <a:rPr lang="it-IT" sz="1600" b="1" i="1">
                            <a:solidFill>
                              <a:srgbClr val="C00000"/>
                            </a:solidFill>
                            <a:latin typeface="Cambria Math" panose="02040503050406030204" pitchFamily="18" charset="0"/>
                          </a:rPr>
                          <m:t>𝒎𝒂𝒙</m:t>
                        </m:r>
                        <m:r>
                          <a:rPr lang="it-IT" sz="1600" b="1" i="1">
                            <a:solidFill>
                              <a:srgbClr val="C00000"/>
                            </a:solidFill>
                            <a:latin typeface="Cambria Math" panose="02040503050406030204" pitchFamily="18" charset="0"/>
                          </a:rPr>
                          <m:t>𝟐</m:t>
                        </m:r>
                      </m:sub>
                    </m:sSub>
                  </m:oMath>
                </a14:m>
                <a:r>
                  <a:rPr lang="it-IT" sz="1600" dirty="0" smtClean="0">
                    <a:latin typeface="+mn-lt"/>
                  </a:rPr>
                  <a:t>, the </a:t>
                </a:r>
                <a:r>
                  <a:rPr lang="it-IT" sz="1600" dirty="0" err="1" smtClean="0">
                    <a:latin typeface="+mn-lt"/>
                  </a:rPr>
                  <a:t>distances</a:t>
                </a:r>
                <a:r>
                  <a:rPr lang="it-IT" sz="1600" dirty="0" smtClean="0">
                    <a:latin typeface="+mn-lt"/>
                  </a:rPr>
                  <a:t> </a:t>
                </a:r>
                <a:r>
                  <a:rPr lang="it-IT" sz="1600" dirty="0" err="1" smtClean="0">
                    <a:latin typeface="+mn-lt"/>
                  </a:rPr>
                  <a:t>pointed</a:t>
                </a:r>
                <a:r>
                  <a:rPr lang="it-IT" sz="1600" dirty="0" smtClean="0">
                    <a:latin typeface="+mn-lt"/>
                  </a:rPr>
                  <a:t> in the figure </a:t>
                </a:r>
                <a:r>
                  <a:rPr lang="it-IT" sz="1600" dirty="0" err="1" smtClean="0">
                    <a:latin typeface="+mn-lt"/>
                  </a:rPr>
                  <a:t>have</a:t>
                </a:r>
                <a:r>
                  <a:rPr lang="it-IT" sz="1600" dirty="0" smtClean="0">
                    <a:latin typeface="+mn-lt"/>
                  </a:rPr>
                  <a:t> to be </a:t>
                </a:r>
                <a:r>
                  <a:rPr lang="it-IT" sz="1600" dirty="0" err="1" smtClean="0">
                    <a:latin typeface="+mn-lt"/>
                  </a:rPr>
                  <a:t>found</a:t>
                </a:r>
                <a:r>
                  <a:rPr lang="it-IT" sz="1600" dirty="0" smtClean="0">
                    <a:latin typeface="+mn-lt"/>
                  </a:rPr>
                  <a:t>.</a:t>
                </a:r>
              </a:p>
              <a:p>
                <a:endParaRPr lang="it-IT" sz="1600" dirty="0" smtClean="0">
                  <a:latin typeface="+mn-lt"/>
                </a:endParaRPr>
              </a:p>
              <a:p>
                <a:r>
                  <a:rPr lang="it-IT" sz="1600" dirty="0" err="1" smtClean="0">
                    <a:latin typeface="+mn-lt"/>
                  </a:rPr>
                  <a:t>As</a:t>
                </a:r>
                <a:r>
                  <a:rPr lang="it-IT" sz="1600" dirty="0" smtClean="0">
                    <a:latin typeface="+mn-lt"/>
                  </a:rPr>
                  <a:t> </a:t>
                </a:r>
                <a:r>
                  <a:rPr lang="it-IT" sz="1600" dirty="0" err="1" smtClean="0">
                    <a:latin typeface="+mn-lt"/>
                  </a:rPr>
                  <a:t>previously</a:t>
                </a:r>
                <a:r>
                  <a:rPr lang="it-IT" sz="1600" dirty="0" smtClean="0">
                    <a:latin typeface="+mn-lt"/>
                  </a:rPr>
                  <a:t> </a:t>
                </a:r>
                <a:r>
                  <a:rPr lang="it-IT" sz="1600" dirty="0" err="1" smtClean="0">
                    <a:latin typeface="+mn-lt"/>
                  </a:rPr>
                  <a:t>stated</a:t>
                </a:r>
                <a:r>
                  <a:rPr lang="it-IT" sz="1600" dirty="0" smtClean="0">
                    <a:latin typeface="+mn-lt"/>
                  </a:rPr>
                  <a:t> </a:t>
                </a:r>
                <a:r>
                  <a:rPr lang="it-IT" sz="1600" dirty="0" smtClean="0">
                    <a:latin typeface="+mn-lt"/>
                  </a:rPr>
                  <a:t>the </a:t>
                </a:r>
                <a:r>
                  <a:rPr lang="it-IT" sz="1600" dirty="0" err="1" smtClean="0">
                    <a:latin typeface="+mn-lt"/>
                  </a:rPr>
                  <a:t>values</a:t>
                </a:r>
                <a:r>
                  <a:rPr lang="it-IT" sz="1600" dirty="0" smtClean="0">
                    <a:latin typeface="+mn-lt"/>
                  </a:rPr>
                  <a:t> of </a:t>
                </a:r>
                <a:r>
                  <a:rPr lang="it-IT" sz="1600" dirty="0" err="1" smtClean="0">
                    <a:latin typeface="+mn-lt"/>
                  </a:rPr>
                  <a:t>any</a:t>
                </a:r>
                <a:r>
                  <a:rPr lang="it-IT" sz="1600" dirty="0" smtClean="0">
                    <a:latin typeface="+mn-lt"/>
                  </a:rPr>
                  <a:t> </a:t>
                </a:r>
                <a:r>
                  <a:rPr lang="it-IT" sz="1600" dirty="0" err="1" smtClean="0">
                    <a:latin typeface="+mn-lt"/>
                  </a:rPr>
                  <a:t>shear</a:t>
                </a:r>
                <a:r>
                  <a:rPr lang="it-IT" sz="1600" dirty="0" smtClean="0">
                    <a:latin typeface="+mn-lt"/>
                  </a:rPr>
                  <a:t> force </a:t>
                </a:r>
                <a14:m>
                  <m:oMath xmlns:m="http://schemas.openxmlformats.org/officeDocument/2006/math">
                    <m:r>
                      <a:rPr lang="it-IT" sz="1600" b="1" i="1" smtClean="0">
                        <a:solidFill>
                          <a:schemeClr val="bg1">
                            <a:lumMod val="50000"/>
                          </a:schemeClr>
                        </a:solidFill>
                        <a:latin typeface="Cambria Math" panose="02040503050406030204" pitchFamily="18" charset="0"/>
                        <a:ea typeface="Cambria Math" panose="02040503050406030204" pitchFamily="18" charset="0"/>
                      </a:rPr>
                      <m:t>𝝉</m:t>
                    </m:r>
                  </m:oMath>
                </a14:m>
                <a:r>
                  <a:rPr lang="it-IT" sz="1600" dirty="0" smtClean="0">
                    <a:latin typeface="+mn-lt"/>
                  </a:rPr>
                  <a:t> </a:t>
                </a:r>
                <a:r>
                  <a:rPr lang="it-IT" sz="1600" dirty="0" err="1" smtClean="0">
                    <a:latin typeface="+mn-lt"/>
                  </a:rPr>
                  <a:t>is</a:t>
                </a:r>
                <a:r>
                  <a:rPr lang="it-IT" sz="1600" dirty="0" smtClean="0">
                    <a:latin typeface="+mn-lt"/>
                  </a:rPr>
                  <a:t> </a:t>
                </a:r>
                <a:r>
                  <a:rPr lang="it-IT" sz="1600" dirty="0" err="1" smtClean="0">
                    <a:latin typeface="+mn-lt"/>
                  </a:rPr>
                  <a:t>given</a:t>
                </a:r>
                <a:r>
                  <a:rPr lang="it-IT" sz="1600" dirty="0" smtClean="0">
                    <a:latin typeface="+mn-lt"/>
                  </a:rPr>
                  <a:t> by a </a:t>
                </a:r>
                <a:r>
                  <a:rPr lang="it-IT" sz="1600" dirty="0" err="1" smtClean="0">
                    <a:latin typeface="+mn-lt"/>
                  </a:rPr>
                  <a:t>point</a:t>
                </a:r>
                <a:r>
                  <a:rPr lang="it-IT" sz="1600" dirty="0" smtClean="0">
                    <a:latin typeface="+mn-lt"/>
                  </a:rPr>
                  <a:t> of the </a:t>
                </a:r>
                <a:r>
                  <a:rPr lang="it-IT" sz="1600" dirty="0" err="1" smtClean="0">
                    <a:latin typeface="+mn-lt"/>
                  </a:rPr>
                  <a:t>circumference</a:t>
                </a:r>
                <a:r>
                  <a:rPr lang="it-IT" sz="1600" dirty="0" smtClean="0">
                    <a:latin typeface="+mn-lt"/>
                  </a:rPr>
                  <a:t> of the </a:t>
                </a:r>
                <a:r>
                  <a:rPr lang="it-IT" sz="1600" dirty="0" err="1" smtClean="0">
                    <a:latin typeface="+mn-lt"/>
                  </a:rPr>
                  <a:t>circle</a:t>
                </a:r>
                <a:r>
                  <a:rPr lang="it-IT" sz="1600" dirty="0" smtClean="0">
                    <a:latin typeface="+mn-lt"/>
                  </a:rPr>
                  <a:t>.</a:t>
                </a:r>
              </a:p>
              <a:p>
                <a:endParaRPr lang="it-IT" sz="1600" dirty="0" smtClean="0">
                  <a:latin typeface="+mn-lt"/>
                </a:endParaRPr>
              </a:p>
              <a:p>
                <a:r>
                  <a:rPr lang="it-IT" sz="1600" dirty="0" smtClean="0">
                    <a:latin typeface="+mn-lt"/>
                  </a:rPr>
                  <a:t>And the </a:t>
                </a:r>
                <a:r>
                  <a:rPr lang="it-IT" sz="1600" dirty="0" err="1" smtClean="0">
                    <a:latin typeface="+mn-lt"/>
                  </a:rPr>
                  <a:t>values</a:t>
                </a:r>
                <a:r>
                  <a:rPr lang="it-IT" sz="1600" dirty="0" smtClean="0">
                    <a:latin typeface="+mn-lt"/>
                  </a:rPr>
                  <a:t> of </a:t>
                </a:r>
                <a:r>
                  <a:rPr lang="it-IT" sz="1600" dirty="0" err="1" smtClean="0">
                    <a:solidFill>
                      <a:prstClr val="black"/>
                    </a:solidFill>
                    <a:latin typeface="Calibri"/>
                  </a:rPr>
                  <a:t>maximal</a:t>
                </a:r>
                <a:r>
                  <a:rPr lang="it-IT" sz="1600" dirty="0" smtClean="0">
                    <a:solidFill>
                      <a:prstClr val="black"/>
                    </a:solidFill>
                    <a:latin typeface="Calibri"/>
                  </a:rPr>
                  <a:t> </a:t>
                </a:r>
                <a:r>
                  <a:rPr lang="it-IT" sz="1600" dirty="0" err="1">
                    <a:solidFill>
                      <a:prstClr val="black"/>
                    </a:solidFill>
                    <a:latin typeface="Calibri"/>
                  </a:rPr>
                  <a:t>shear</a:t>
                </a:r>
                <a:r>
                  <a:rPr lang="it-IT" sz="1600" dirty="0">
                    <a:solidFill>
                      <a:prstClr val="black"/>
                    </a:solidFill>
                    <a:latin typeface="Calibri"/>
                  </a:rPr>
                  <a:t> </a:t>
                </a:r>
                <a:r>
                  <a:rPr lang="it-IT" sz="1600" dirty="0" err="1">
                    <a:solidFill>
                      <a:prstClr val="black"/>
                    </a:solidFill>
                    <a:latin typeface="Calibri"/>
                  </a:rPr>
                  <a:t>stresses</a:t>
                </a:r>
                <a:r>
                  <a:rPr lang="it-IT" sz="1600" dirty="0">
                    <a:solidFill>
                      <a:prstClr val="black"/>
                    </a:solidFill>
                    <a:latin typeface="Calibri"/>
                  </a:rPr>
                  <a:t>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𝝉</m:t>
                        </m:r>
                      </m:e>
                      <m:sub>
                        <m:r>
                          <a:rPr lang="it-IT" sz="1600" b="1" i="1">
                            <a:solidFill>
                              <a:srgbClr val="C00000"/>
                            </a:solidFill>
                            <a:latin typeface="Cambria Math" panose="02040503050406030204" pitchFamily="18" charset="0"/>
                          </a:rPr>
                          <m:t>𝒎𝒂𝒙</m:t>
                        </m:r>
                        <m:r>
                          <a:rPr lang="it-IT" sz="1600" b="1" i="1">
                            <a:solidFill>
                              <a:srgbClr val="C00000"/>
                            </a:solidFill>
                            <a:latin typeface="Cambria Math" panose="02040503050406030204" pitchFamily="18" charset="0"/>
                          </a:rPr>
                          <m:t>𝟏</m:t>
                        </m:r>
                      </m:sub>
                    </m:sSub>
                  </m:oMath>
                </a14:m>
                <a:r>
                  <a:rPr lang="it-IT" sz="1600" dirty="0">
                    <a:solidFill>
                      <a:prstClr val="black"/>
                    </a:solidFill>
                    <a:latin typeface="Calibri"/>
                  </a:rPr>
                  <a:t> and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𝝉</m:t>
                        </m:r>
                      </m:e>
                      <m:sub>
                        <m:r>
                          <a:rPr lang="it-IT" sz="1600" b="1" i="1">
                            <a:solidFill>
                              <a:srgbClr val="C00000"/>
                            </a:solidFill>
                            <a:latin typeface="Cambria Math" panose="02040503050406030204" pitchFamily="18" charset="0"/>
                          </a:rPr>
                          <m:t>𝒎𝒂𝒙</m:t>
                        </m:r>
                        <m:r>
                          <a:rPr lang="it-IT" sz="1600" b="1" i="1">
                            <a:solidFill>
                              <a:srgbClr val="C00000"/>
                            </a:solidFill>
                            <a:latin typeface="Cambria Math" panose="02040503050406030204" pitchFamily="18" charset="0"/>
                          </a:rPr>
                          <m:t>𝟐</m:t>
                        </m:r>
                      </m:sub>
                    </m:sSub>
                  </m:oMath>
                </a14:m>
                <a:r>
                  <a:rPr lang="it-IT" sz="1600" dirty="0" smtClean="0">
                    <a:latin typeface="+mn-lt"/>
                  </a:rPr>
                  <a:t> are </a:t>
                </a:r>
                <a:r>
                  <a:rPr lang="it-IT" sz="1600" dirty="0" err="1" smtClean="0">
                    <a:latin typeface="+mn-lt"/>
                  </a:rPr>
                  <a:t>equal</a:t>
                </a:r>
                <a:r>
                  <a:rPr lang="it-IT" sz="1600" dirty="0" smtClean="0">
                    <a:latin typeface="+mn-lt"/>
                  </a:rPr>
                  <a:t> to the </a:t>
                </a:r>
                <a:r>
                  <a:rPr lang="it-IT" sz="1600" dirty="0" err="1" smtClean="0">
                    <a:latin typeface="+mn-lt"/>
                  </a:rPr>
                  <a:t>radius</a:t>
                </a:r>
                <a:r>
                  <a:rPr lang="it-IT" sz="1600" dirty="0" smtClean="0">
                    <a:latin typeface="+mn-lt"/>
                  </a:rPr>
                  <a:t> </a:t>
                </a:r>
                <a14:m>
                  <m:oMath xmlns:m="http://schemas.openxmlformats.org/officeDocument/2006/math">
                    <m:r>
                      <a:rPr lang="it-IT" sz="1600" b="1" i="1" smtClean="0">
                        <a:latin typeface="Cambria Math" panose="02040503050406030204" pitchFamily="18" charset="0"/>
                      </a:rPr>
                      <m:t>𝑹</m:t>
                    </m:r>
                    <m:r>
                      <a:rPr lang="it-IT" sz="1600" b="0" i="0" smtClean="0">
                        <a:latin typeface="Cambria Math" panose="02040503050406030204" pitchFamily="18" charset="0"/>
                      </a:rPr>
                      <m:t>, </m:t>
                    </m:r>
                  </m:oMath>
                </a14:m>
                <a:r>
                  <a:rPr lang="it-IT" sz="1600" dirty="0" err="1" smtClean="0">
                    <a:latin typeface="+mn-lt"/>
                  </a:rPr>
                  <a:t>being</a:t>
                </a:r>
                <a:r>
                  <a:rPr lang="it-IT" sz="1600" dirty="0" smtClean="0">
                    <a:latin typeface="+mn-lt"/>
                  </a:rPr>
                  <a:t> </a:t>
                </a:r>
                <a:r>
                  <a:rPr lang="it-IT" sz="1600" dirty="0" err="1" smtClean="0">
                    <a:latin typeface="+mn-lt"/>
                  </a:rPr>
                  <a:t>distances</a:t>
                </a:r>
                <a:r>
                  <a:rPr lang="it-IT" sz="1600" dirty="0" smtClean="0">
                    <a:latin typeface="+mn-lt"/>
                  </a:rPr>
                  <a:t> from the </a:t>
                </a:r>
                <a:r>
                  <a:rPr lang="it-IT" sz="1600" dirty="0" smtClean="0">
                    <a:latin typeface="+mn-lt"/>
                  </a:rPr>
                  <a:t>center of the </a:t>
                </a:r>
                <a:r>
                  <a:rPr lang="it-IT" sz="1600" dirty="0" err="1" smtClean="0">
                    <a:latin typeface="+mn-lt"/>
                  </a:rPr>
                  <a:t>circle</a:t>
                </a:r>
                <a:r>
                  <a:rPr lang="it-IT" sz="1600" dirty="0" smtClean="0">
                    <a:latin typeface="+mn-lt"/>
                  </a:rPr>
                  <a:t> </a:t>
                </a:r>
                <a:r>
                  <a:rPr lang="it-IT" sz="1600" dirty="0" smtClean="0">
                    <a:latin typeface="+mn-lt"/>
                  </a:rPr>
                  <a:t>and the </a:t>
                </a:r>
                <a:r>
                  <a:rPr lang="it-IT" sz="1600" dirty="0" err="1" smtClean="0">
                    <a:latin typeface="+mn-lt"/>
                  </a:rPr>
                  <a:t>circumference</a:t>
                </a:r>
                <a:r>
                  <a:rPr lang="it-IT" sz="1600" dirty="0" smtClean="0">
                    <a:latin typeface="+mn-lt"/>
                  </a:rPr>
                  <a:t>.</a:t>
                </a:r>
              </a:p>
              <a:p>
                <a:endParaRPr lang="it-IT" sz="1600" dirty="0" smtClean="0">
                  <a:latin typeface="+mn-lt"/>
                </a:endParaRPr>
              </a:p>
              <a:p>
                <a:r>
                  <a:rPr lang="it-IT" sz="1600" dirty="0" err="1" smtClean="0">
                    <a:latin typeface="+mn-lt"/>
                  </a:rPr>
                  <a:t>Therefore</a:t>
                </a:r>
                <a:r>
                  <a:rPr lang="it-IT" sz="1600" b="1" dirty="0" smtClean="0">
                    <a:solidFill>
                      <a:srgbClr val="C00000"/>
                    </a:solidFill>
                    <a:latin typeface="+mn-lt"/>
                  </a:rPr>
                  <a:t>:  </a:t>
                </a:r>
                <a14:m>
                  <m:oMath xmlns:m="http://schemas.openxmlformats.org/officeDocument/2006/math">
                    <m:sSub>
                      <m:sSubPr>
                        <m:ctrlPr>
                          <a:rPr lang="it-IT" b="1" i="1">
                            <a:solidFill>
                              <a:srgbClr val="C00000"/>
                            </a:solidFill>
                            <a:latin typeface="Cambria Math" panose="02040503050406030204" pitchFamily="18" charset="0"/>
                          </a:rPr>
                        </m:ctrlPr>
                      </m:sSubPr>
                      <m:e>
                        <m:r>
                          <a:rPr lang="it-IT" b="1" i="1">
                            <a:solidFill>
                              <a:srgbClr val="C00000"/>
                            </a:solidFill>
                            <a:latin typeface="Cambria Math" panose="02040503050406030204" pitchFamily="18" charset="0"/>
                            <a:ea typeface="Cambria Math" panose="02040503050406030204" pitchFamily="18" charset="0"/>
                          </a:rPr>
                          <m:t>𝝉</m:t>
                        </m:r>
                      </m:e>
                      <m:sub>
                        <m:r>
                          <a:rPr lang="it-IT" b="1" i="1">
                            <a:solidFill>
                              <a:srgbClr val="C00000"/>
                            </a:solidFill>
                            <a:latin typeface="Cambria Math" panose="02040503050406030204" pitchFamily="18" charset="0"/>
                          </a:rPr>
                          <m:t>𝒎𝒂𝒙</m:t>
                        </m:r>
                        <m:r>
                          <a:rPr lang="it-IT" b="1" i="1">
                            <a:solidFill>
                              <a:srgbClr val="C00000"/>
                            </a:solidFill>
                            <a:latin typeface="Cambria Math" panose="02040503050406030204" pitchFamily="18" charset="0"/>
                          </a:rPr>
                          <m:t>𝟏</m:t>
                        </m:r>
                        <m:r>
                          <a:rPr lang="it-IT" b="1" i="1">
                            <a:solidFill>
                              <a:srgbClr val="C00000"/>
                            </a:solidFill>
                            <a:latin typeface="Cambria Math" panose="02040503050406030204" pitchFamily="18" charset="0"/>
                          </a:rPr>
                          <m:t>,</m:t>
                        </m:r>
                        <m:r>
                          <a:rPr lang="it-IT" b="1" i="1">
                            <a:solidFill>
                              <a:srgbClr val="C00000"/>
                            </a:solidFill>
                            <a:latin typeface="Cambria Math" panose="02040503050406030204" pitchFamily="18" charset="0"/>
                          </a:rPr>
                          <m:t>𝟐</m:t>
                        </m:r>
                      </m:sub>
                    </m:sSub>
                    <m:r>
                      <a:rPr lang="it-IT" b="0" i="1" smtClean="0">
                        <a:latin typeface="Cambria Math" panose="02040503050406030204" pitchFamily="18" charset="0"/>
                      </a:rPr>
                      <m:t>=52</m:t>
                    </m:r>
                  </m:oMath>
                </a14:m>
                <a:endParaRPr lang="it-IT" sz="1600" dirty="0" smtClean="0">
                  <a:latin typeface="+mn-lt"/>
                </a:endParaRPr>
              </a:p>
              <a:p>
                <a:endParaRPr lang="it-IT" sz="1600" dirty="0">
                  <a:latin typeface="+mn-lt"/>
                </a:endParaRPr>
              </a:p>
              <a:p>
                <a:r>
                  <a:rPr lang="it-IT" sz="1600" dirty="0" err="1" smtClean="0">
                    <a:latin typeface="+mn-lt"/>
                  </a:rPr>
                  <a:t>But</a:t>
                </a:r>
                <a:r>
                  <a:rPr lang="it-IT" sz="1600" dirty="0" smtClean="0">
                    <a:latin typeface="+mn-lt"/>
                  </a:rPr>
                  <a:t> </a:t>
                </a:r>
                <a:r>
                  <a:rPr lang="it-IT" sz="1600" dirty="0" err="1" smtClean="0">
                    <a:latin typeface="+mn-lt"/>
                  </a:rPr>
                  <a:t>because</a:t>
                </a:r>
                <a:r>
                  <a:rPr lang="it-IT" sz="1600" dirty="0" smtClean="0">
                    <a:latin typeface="+mn-lt"/>
                  </a:rPr>
                  <a:t> </a:t>
                </a:r>
                <a:r>
                  <a:rPr lang="it-IT" sz="1600" dirty="0" err="1" smtClean="0">
                    <a:latin typeface="+mn-lt"/>
                  </a:rPr>
                  <a:t>we</a:t>
                </a:r>
                <a:r>
                  <a:rPr lang="it-IT" sz="1600" dirty="0" smtClean="0">
                    <a:latin typeface="+mn-lt"/>
                  </a:rPr>
                  <a:t> </a:t>
                </a:r>
                <a:r>
                  <a:rPr lang="it-IT" sz="1600" dirty="0" err="1" smtClean="0">
                    <a:latin typeface="+mn-lt"/>
                  </a:rPr>
                  <a:t>need</a:t>
                </a:r>
                <a:r>
                  <a:rPr lang="it-IT" sz="1600" dirty="0" smtClean="0">
                    <a:latin typeface="+mn-lt"/>
                  </a:rPr>
                  <a:t> to </a:t>
                </a:r>
                <a:r>
                  <a:rPr lang="it-IT" sz="1600" dirty="0" err="1" smtClean="0">
                    <a:latin typeface="+mn-lt"/>
                  </a:rPr>
                  <a:t>stick</a:t>
                </a:r>
                <a:r>
                  <a:rPr lang="it-IT" sz="1600" dirty="0" smtClean="0">
                    <a:latin typeface="+mn-lt"/>
                  </a:rPr>
                  <a:t> with the </a:t>
                </a:r>
                <a:r>
                  <a:rPr lang="it-IT" sz="1600" dirty="0" err="1" smtClean="0">
                    <a:latin typeface="+mn-lt"/>
                  </a:rPr>
                  <a:t>chosen</a:t>
                </a:r>
                <a:r>
                  <a:rPr lang="it-IT" sz="1600" dirty="0" smtClean="0">
                    <a:latin typeface="+mn-lt"/>
                  </a:rPr>
                  <a:t> </a:t>
                </a:r>
                <a:r>
                  <a:rPr lang="it-IT" sz="1600" dirty="0" err="1" smtClean="0">
                    <a:latin typeface="+mn-lt"/>
                  </a:rPr>
                  <a:t>coordinates</a:t>
                </a:r>
                <a:r>
                  <a:rPr lang="it-IT" sz="1600" dirty="0" smtClean="0">
                    <a:latin typeface="+mn-lt"/>
                  </a:rPr>
                  <a:t> </a:t>
                </a:r>
                <a:r>
                  <a:rPr lang="it-IT" sz="1600" dirty="0" err="1" smtClean="0">
                    <a:latin typeface="+mn-lt"/>
                  </a:rPr>
                  <a:t>system</a:t>
                </a:r>
                <a:r>
                  <a:rPr lang="it-IT" sz="1600" dirty="0" smtClean="0">
                    <a:latin typeface="+mn-lt"/>
                  </a:rPr>
                  <a:t>, the </a:t>
                </a:r>
                <a:r>
                  <a:rPr lang="it-IT" sz="1600" dirty="0" err="1" smtClean="0">
                    <a:latin typeface="+mn-lt"/>
                  </a:rPr>
                  <a:t>result</a:t>
                </a:r>
                <a:r>
                  <a:rPr lang="it-IT" sz="1600" dirty="0" smtClean="0">
                    <a:latin typeface="+mn-lt"/>
                  </a:rPr>
                  <a:t> </a:t>
                </a:r>
                <a:r>
                  <a:rPr lang="it-IT" sz="1600" dirty="0" err="1" smtClean="0">
                    <a:latin typeface="+mn-lt"/>
                  </a:rPr>
                  <a:t>is</a:t>
                </a:r>
                <a:r>
                  <a:rPr lang="it-IT" sz="1600" dirty="0" smtClean="0">
                    <a:latin typeface="+mn-lt"/>
                  </a:rPr>
                  <a:t>:</a:t>
                </a:r>
                <a:endParaRPr lang="it-IT" sz="1600" dirty="0" smtClean="0">
                  <a:latin typeface="+mn-lt"/>
                </a:endParaRPr>
              </a:p>
            </p:txBody>
          </p:sp>
        </mc:Choice>
        <mc:Fallback>
          <p:sp>
            <p:nvSpPr>
              <p:cNvPr id="3" name="CasellaDiTesto 2"/>
              <p:cNvSpPr txBox="1">
                <a:spLocks noRot="1" noChangeAspect="1" noMove="1" noResize="1" noEditPoints="1" noAdjustHandles="1" noChangeArrowheads="1" noChangeShapeType="1" noTextEdit="1"/>
              </p:cNvSpPr>
              <p:nvPr/>
            </p:nvSpPr>
            <p:spPr>
              <a:xfrm>
                <a:off x="5247942" y="1364101"/>
                <a:ext cx="3788553" cy="4321055"/>
              </a:xfrm>
              <a:prstGeom prst="rect">
                <a:avLst/>
              </a:prstGeom>
              <a:blipFill rotWithShape="0">
                <a:blip r:embed="rId11"/>
                <a:stretch>
                  <a:fillRect l="-966" t="-423" r="-322" b="-8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ttangolo 47"/>
              <p:cNvSpPr/>
              <p:nvPr/>
            </p:nvSpPr>
            <p:spPr>
              <a:xfrm>
                <a:off x="2236407" y="1188275"/>
                <a:ext cx="8242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b="0" i="1">
                              <a:solidFill>
                                <a:srgbClr val="C00000"/>
                              </a:solidFill>
                              <a:latin typeface="Cambria Math" panose="02040503050406030204" pitchFamily="18" charset="0"/>
                              <a:ea typeface="Cambria Math" panose="02040503050406030204" pitchFamily="18" charset="0"/>
                            </a:rPr>
                            <m:t>𝜏</m:t>
                          </m:r>
                        </m:e>
                        <m:sub>
                          <m:r>
                            <a:rPr lang="it-IT" b="0" i="1">
                              <a:solidFill>
                                <a:srgbClr val="C00000"/>
                              </a:solidFill>
                              <a:latin typeface="Cambria Math" panose="02040503050406030204" pitchFamily="18" charset="0"/>
                            </a:rPr>
                            <m:t>𝑚𝑎𝑥</m:t>
                          </m:r>
                          <m:r>
                            <a:rPr lang="it-IT" b="0" i="1" smtClean="0">
                              <a:solidFill>
                                <a:srgbClr val="C00000"/>
                              </a:solidFill>
                              <a:latin typeface="Cambria Math" panose="02040503050406030204" pitchFamily="18" charset="0"/>
                            </a:rPr>
                            <m:t>2</m:t>
                          </m:r>
                        </m:sub>
                      </m:sSub>
                    </m:oMath>
                  </m:oMathPara>
                </a14:m>
                <a:endParaRPr lang="it-IT" i="1" dirty="0"/>
              </a:p>
            </p:txBody>
          </p:sp>
        </mc:Choice>
        <mc:Fallback xmlns="">
          <p:sp>
            <p:nvSpPr>
              <p:cNvPr id="48" name="Rettangolo 47"/>
              <p:cNvSpPr>
                <a:spLocks noRot="1" noChangeAspect="1" noMove="1" noResize="1" noEditPoints="1" noAdjustHandles="1" noChangeArrowheads="1" noChangeShapeType="1" noTextEdit="1"/>
              </p:cNvSpPr>
              <p:nvPr/>
            </p:nvSpPr>
            <p:spPr>
              <a:xfrm>
                <a:off x="2236407" y="1188275"/>
                <a:ext cx="824200" cy="369332"/>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Rettangolo 48"/>
              <p:cNvSpPr/>
              <p:nvPr/>
            </p:nvSpPr>
            <p:spPr>
              <a:xfrm>
                <a:off x="2291317" y="5951673"/>
                <a:ext cx="8242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b="0" i="1">
                              <a:solidFill>
                                <a:srgbClr val="C00000"/>
                              </a:solidFill>
                              <a:latin typeface="Cambria Math" panose="02040503050406030204" pitchFamily="18" charset="0"/>
                              <a:ea typeface="Cambria Math" panose="02040503050406030204" pitchFamily="18" charset="0"/>
                            </a:rPr>
                            <m:t>𝜏</m:t>
                          </m:r>
                        </m:e>
                        <m:sub>
                          <m:r>
                            <a:rPr lang="it-IT" b="0" i="1">
                              <a:solidFill>
                                <a:srgbClr val="C00000"/>
                              </a:solidFill>
                              <a:latin typeface="Cambria Math" panose="02040503050406030204" pitchFamily="18" charset="0"/>
                            </a:rPr>
                            <m:t>𝑚𝑎𝑥</m:t>
                          </m:r>
                          <m:r>
                            <a:rPr lang="it-IT" b="0" i="1" smtClean="0">
                              <a:solidFill>
                                <a:srgbClr val="C00000"/>
                              </a:solidFill>
                              <a:latin typeface="Cambria Math" panose="02040503050406030204" pitchFamily="18" charset="0"/>
                            </a:rPr>
                            <m:t>1</m:t>
                          </m:r>
                        </m:sub>
                      </m:sSub>
                    </m:oMath>
                  </m:oMathPara>
                </a14:m>
                <a:endParaRPr lang="it-IT" i="1" dirty="0"/>
              </a:p>
            </p:txBody>
          </p:sp>
        </mc:Choice>
        <mc:Fallback xmlns="">
          <p:sp>
            <p:nvSpPr>
              <p:cNvPr id="49" name="Rettangolo 48"/>
              <p:cNvSpPr>
                <a:spLocks noRot="1" noChangeAspect="1" noMove="1" noResize="1" noEditPoints="1" noAdjustHandles="1" noChangeArrowheads="1" noChangeShapeType="1" noTextEdit="1"/>
              </p:cNvSpPr>
              <p:nvPr/>
            </p:nvSpPr>
            <p:spPr>
              <a:xfrm>
                <a:off x="2291317" y="5951673"/>
                <a:ext cx="824200" cy="369332"/>
              </a:xfrm>
              <a:prstGeom prst="rect">
                <a:avLst/>
              </a:prstGeom>
              <a:blipFill rotWithShape="0">
                <a:blip r:embed="rId13"/>
                <a:stretch>
                  <a:fillRect/>
                </a:stretch>
              </a:blipFill>
            </p:spPr>
            <p:txBody>
              <a:bodyPr/>
              <a:lstStyle/>
              <a:p>
                <a:r>
                  <a:rPr lang="en-GB">
                    <a:noFill/>
                  </a:rPr>
                  <a:t> </a:t>
                </a:r>
              </a:p>
            </p:txBody>
          </p:sp>
        </mc:Fallback>
      </mc:AlternateContent>
      <p:sp>
        <p:nvSpPr>
          <p:cNvPr id="50" name="Ovale 49"/>
          <p:cNvSpPr/>
          <p:nvPr/>
        </p:nvSpPr>
        <p:spPr>
          <a:xfrm>
            <a:off x="2625090" y="1626521"/>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Ovale 57"/>
          <p:cNvSpPr/>
          <p:nvPr/>
        </p:nvSpPr>
        <p:spPr>
          <a:xfrm>
            <a:off x="2598229" y="5844163"/>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p:cNvCxnSpPr/>
          <p:nvPr/>
        </p:nvCxnSpPr>
        <p:spPr>
          <a:xfrm flipV="1">
            <a:off x="2626127" y="3751520"/>
            <a:ext cx="11359" cy="211588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a:endCxn id="17" idx="4"/>
          </p:cNvCxnSpPr>
          <p:nvPr/>
        </p:nvCxnSpPr>
        <p:spPr>
          <a:xfrm flipH="1">
            <a:off x="2628106" y="1665923"/>
            <a:ext cx="23368" cy="205200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CasellaDiTesto 22"/>
              <p:cNvSpPr txBox="1"/>
              <p:nvPr/>
            </p:nvSpPr>
            <p:spPr>
              <a:xfrm>
                <a:off x="2087111" y="4659719"/>
                <a:ext cx="4937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rgbClr val="C00000"/>
                          </a:solidFill>
                          <a:latin typeface="Cambria Math" panose="02040503050406030204" pitchFamily="18" charset="0"/>
                        </a:rPr>
                        <m:t>+</m:t>
                      </m:r>
                      <m:r>
                        <a:rPr lang="it-IT" i="1">
                          <a:solidFill>
                            <a:srgbClr val="C00000"/>
                          </a:solidFill>
                          <a:latin typeface="Cambria Math" panose="02040503050406030204" pitchFamily="18" charset="0"/>
                        </a:rPr>
                        <m:t>52</m:t>
                      </m:r>
                    </m:oMath>
                  </m:oMathPara>
                </a14:m>
                <a:endParaRPr lang="it-IT" dirty="0">
                  <a:solidFill>
                    <a:srgbClr val="C00000"/>
                  </a:solidFill>
                </a:endParaRPr>
              </a:p>
            </p:txBody>
          </p:sp>
        </mc:Choice>
        <mc:Fallback xmlns="">
          <p:sp>
            <p:nvSpPr>
              <p:cNvPr id="23" name="CasellaDiTesto 22"/>
              <p:cNvSpPr txBox="1">
                <a:spLocks noRot="1" noChangeAspect="1" noMove="1" noResize="1" noEditPoints="1" noAdjustHandles="1" noChangeArrowheads="1" noChangeShapeType="1" noTextEdit="1"/>
              </p:cNvSpPr>
              <p:nvPr/>
            </p:nvSpPr>
            <p:spPr>
              <a:xfrm>
                <a:off x="2087111" y="4659719"/>
                <a:ext cx="493725" cy="276999"/>
              </a:xfrm>
              <a:prstGeom prst="rect">
                <a:avLst/>
              </a:prstGeom>
              <a:blipFill rotWithShape="0">
                <a:blip r:embed="rId14"/>
                <a:stretch>
                  <a:fillRect l="-7407" r="-11111"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CasellaDiTesto 67"/>
              <p:cNvSpPr txBox="1"/>
              <p:nvPr/>
            </p:nvSpPr>
            <p:spPr>
              <a:xfrm>
                <a:off x="2145838" y="2548008"/>
                <a:ext cx="4937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rgbClr val="C00000"/>
                          </a:solidFill>
                          <a:latin typeface="Cambria Math" panose="02040503050406030204" pitchFamily="18" charset="0"/>
                        </a:rPr>
                        <m:t>−</m:t>
                      </m:r>
                      <m:r>
                        <a:rPr lang="it-IT" i="1">
                          <a:solidFill>
                            <a:srgbClr val="C00000"/>
                          </a:solidFill>
                          <a:latin typeface="Cambria Math" panose="02040503050406030204" pitchFamily="18" charset="0"/>
                        </a:rPr>
                        <m:t>52</m:t>
                      </m:r>
                    </m:oMath>
                  </m:oMathPara>
                </a14:m>
                <a:endParaRPr lang="it-IT" dirty="0">
                  <a:solidFill>
                    <a:srgbClr val="C00000"/>
                  </a:solidFill>
                </a:endParaRPr>
              </a:p>
            </p:txBody>
          </p:sp>
        </mc:Choice>
        <mc:Fallback xmlns="">
          <p:sp>
            <p:nvSpPr>
              <p:cNvPr id="68" name="CasellaDiTesto 67"/>
              <p:cNvSpPr txBox="1">
                <a:spLocks noRot="1" noChangeAspect="1" noMove="1" noResize="1" noEditPoints="1" noAdjustHandles="1" noChangeArrowheads="1" noChangeShapeType="1" noTextEdit="1"/>
              </p:cNvSpPr>
              <p:nvPr/>
            </p:nvSpPr>
            <p:spPr>
              <a:xfrm>
                <a:off x="2145838" y="2548008"/>
                <a:ext cx="493725" cy="276999"/>
              </a:xfrm>
              <a:prstGeom prst="rect">
                <a:avLst/>
              </a:prstGeom>
              <a:blipFill rotWithShape="0">
                <a:blip r:embed="rId15"/>
                <a:stretch>
                  <a:fillRect r="-11111"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7"/>
              <p:cNvSpPr txBox="1">
                <a:spLocks noChangeArrowheads="1"/>
              </p:cNvSpPr>
              <p:nvPr/>
            </p:nvSpPr>
            <p:spPr bwMode="auto">
              <a:xfrm>
                <a:off x="40314" y="78116"/>
                <a:ext cx="8996181" cy="954107"/>
              </a:xfrm>
              <a:prstGeom prst="rect">
                <a:avLst/>
              </a:prstGeom>
              <a:noFill/>
              <a:ln w="9525">
                <a:solidFill>
                  <a:schemeClr val="bg1">
                    <a:lumMod val="65000"/>
                  </a:schemeClr>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GB" altLang="it-IT" sz="2800" dirty="0" smtClean="0"/>
                  <a:t>2. Determining </a:t>
                </a:r>
                <a:r>
                  <a:rPr lang="it-IT" sz="2800" dirty="0"/>
                  <a:t>The </a:t>
                </a:r>
                <a:r>
                  <a:rPr lang="it-IT" sz="2800" dirty="0" err="1"/>
                  <a:t>maximal</a:t>
                </a:r>
                <a:r>
                  <a:rPr lang="it-IT" sz="2800" dirty="0"/>
                  <a:t> </a:t>
                </a:r>
                <a:r>
                  <a:rPr lang="it-IT" sz="2800" dirty="0" err="1"/>
                  <a:t>shear</a:t>
                </a:r>
                <a:r>
                  <a:rPr lang="it-IT" sz="2800" dirty="0"/>
                  <a:t> </a:t>
                </a:r>
                <a:r>
                  <a:rPr lang="it-IT" sz="2800" dirty="0" err="1"/>
                  <a:t>stresses</a:t>
                </a:r>
                <a:r>
                  <a:rPr lang="it-IT" sz="2800" dirty="0"/>
                  <a:t>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𝜏</m:t>
                        </m:r>
                      </m:e>
                      <m:sub>
                        <m:r>
                          <a:rPr lang="it-IT" sz="2800" i="1">
                            <a:latin typeface="Cambria Math" panose="02040503050406030204" pitchFamily="18" charset="0"/>
                          </a:rPr>
                          <m:t>𝑚𝑎𝑥</m:t>
                        </m:r>
                        <m:r>
                          <a:rPr lang="it-IT" sz="2800" i="1">
                            <a:latin typeface="Cambria Math" panose="02040503050406030204" pitchFamily="18" charset="0"/>
                          </a:rPr>
                          <m:t>1</m:t>
                        </m:r>
                      </m:sub>
                    </m:sSub>
                  </m:oMath>
                </a14:m>
                <a:r>
                  <a:rPr lang="it-IT" sz="2800" dirty="0"/>
                  <a:t> and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𝜏</m:t>
                        </m:r>
                      </m:e>
                      <m:sub>
                        <m:r>
                          <a:rPr lang="it-IT" sz="2800" i="1">
                            <a:latin typeface="Cambria Math" panose="02040503050406030204" pitchFamily="18" charset="0"/>
                          </a:rPr>
                          <m:t>𝑚𝑎𝑥</m:t>
                        </m:r>
                        <m:r>
                          <a:rPr lang="it-IT" sz="2800" i="1">
                            <a:latin typeface="Cambria Math" panose="02040503050406030204" pitchFamily="18" charset="0"/>
                          </a:rPr>
                          <m:t>2</m:t>
                        </m:r>
                      </m:sub>
                    </m:sSub>
                  </m:oMath>
                </a14:m>
                <a:endParaRPr lang="it-IT" sz="2800" b="0" dirty="0" smtClean="0"/>
              </a:p>
              <a:p>
                <a:pPr algn="ctr" eaLnBrk="1" hangingPunct="1">
                  <a:spcBef>
                    <a:spcPct val="0"/>
                  </a:spcBef>
                  <a:buNone/>
                </a:pPr>
                <a:r>
                  <a:rPr lang="en-GB" altLang="it-IT" sz="2800" dirty="0" smtClean="0"/>
                  <a:t>with Mohr’s circle </a:t>
                </a:r>
                <a:endParaRPr lang="en-GB" altLang="it-IT" sz="2800" dirty="0"/>
              </a:p>
            </p:txBody>
          </p:sp>
        </mc:Choice>
        <mc:Fallback xmlns="">
          <p:sp>
            <p:nvSpPr>
              <p:cNvPr id="69" name="TextBox 67"/>
              <p:cNvSpPr txBox="1">
                <a:spLocks noRot="1" noChangeAspect="1" noMove="1" noResize="1" noEditPoints="1" noAdjustHandles="1" noChangeArrowheads="1" noChangeShapeType="1" noTextEdit="1"/>
              </p:cNvSpPr>
              <p:nvPr/>
            </p:nvSpPr>
            <p:spPr bwMode="auto">
              <a:xfrm>
                <a:off x="40314" y="78116"/>
                <a:ext cx="8996181" cy="954107"/>
              </a:xfrm>
              <a:prstGeom prst="rect">
                <a:avLst/>
              </a:prstGeom>
              <a:blipFill rotWithShape="0">
                <a:blip r:embed="rId16"/>
                <a:stretch>
                  <a:fillRect l="-948" t="-5696" b="-17089"/>
                </a:stretch>
              </a:blip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5049087" y="5781480"/>
                <a:ext cx="10190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b="1" i="1">
                              <a:solidFill>
                                <a:srgbClr val="C00000"/>
                              </a:solidFill>
                              <a:latin typeface="Cambria Math" panose="02040503050406030204" pitchFamily="18" charset="0"/>
                            </a:rPr>
                          </m:ctrlPr>
                        </m:sSubPr>
                        <m:e>
                          <m:r>
                            <a:rPr lang="it-IT" b="1" i="1">
                              <a:solidFill>
                                <a:srgbClr val="C00000"/>
                              </a:solidFill>
                              <a:latin typeface="Cambria Math" panose="02040503050406030204" pitchFamily="18" charset="0"/>
                              <a:ea typeface="Cambria Math" panose="02040503050406030204" pitchFamily="18" charset="0"/>
                            </a:rPr>
                            <m:t>𝝉</m:t>
                          </m:r>
                        </m:e>
                        <m:sub>
                          <m:r>
                            <a:rPr lang="it-IT" b="1" i="1">
                              <a:solidFill>
                                <a:srgbClr val="C00000"/>
                              </a:solidFill>
                              <a:latin typeface="Cambria Math" panose="02040503050406030204" pitchFamily="18" charset="0"/>
                            </a:rPr>
                            <m:t>𝒎𝒂𝒙</m:t>
                          </m:r>
                          <m:r>
                            <a:rPr lang="it-IT" b="1" i="1">
                              <a:solidFill>
                                <a:srgbClr val="C00000"/>
                              </a:solidFill>
                              <a:latin typeface="Cambria Math" panose="02040503050406030204" pitchFamily="18" charset="0"/>
                            </a:rPr>
                            <m:t>𝟏</m:t>
                          </m:r>
                        </m:sub>
                      </m:sSub>
                      <m:r>
                        <a:rPr lang="it-IT" i="1">
                          <a:solidFill>
                            <a:srgbClr val="C00000"/>
                          </a:solidFill>
                          <a:latin typeface="Cambria Math" panose="02040503050406030204" pitchFamily="18" charset="0"/>
                        </a:rPr>
                        <m:t>=</m:t>
                      </m:r>
                    </m:oMath>
                  </m:oMathPara>
                </a14:m>
                <a:endParaRPr lang="en-GB"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5049087" y="5781480"/>
                <a:ext cx="1019084" cy="369332"/>
              </a:xfrm>
              <a:prstGeom prst="rect">
                <a:avLst/>
              </a:prstGeom>
              <a:blipFill rotWithShape="0">
                <a:blip r:embed="rId17"/>
                <a:stretch>
                  <a:fillRect b="-16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CasellaDiTesto 7"/>
              <p:cNvSpPr txBox="1"/>
              <p:nvPr/>
            </p:nvSpPr>
            <p:spPr>
              <a:xfrm>
                <a:off x="7452320" y="5788069"/>
                <a:ext cx="106570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−52   </m:t>
                      </m:r>
                    </m:oMath>
                  </m:oMathPara>
                </a14:m>
                <a:endParaRPr lang="en-GB" dirty="0"/>
              </a:p>
            </p:txBody>
          </p:sp>
        </mc:Choice>
        <mc:Fallback xmlns="">
          <p:sp>
            <p:nvSpPr>
              <p:cNvPr id="8" name="CasellaDiTesto 7"/>
              <p:cNvSpPr txBox="1">
                <a:spLocks noRot="1" noChangeAspect="1" noMove="1" noResize="1" noEditPoints="1" noAdjustHandles="1" noChangeArrowheads="1" noChangeShapeType="1" noTextEdit="1"/>
              </p:cNvSpPr>
              <p:nvPr/>
            </p:nvSpPr>
            <p:spPr>
              <a:xfrm>
                <a:off x="7452320" y="5788069"/>
                <a:ext cx="1065708" cy="369332"/>
              </a:xfrm>
              <a:prstGeom prst="rect">
                <a:avLst/>
              </a:prstGeom>
              <a:blipFill rotWithShape="0">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CasellaDiTesto 8"/>
              <p:cNvSpPr txBox="1"/>
              <p:nvPr/>
            </p:nvSpPr>
            <p:spPr>
              <a:xfrm>
                <a:off x="6402840" y="5788069"/>
                <a:ext cx="14787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b="1" i="1">
                              <a:solidFill>
                                <a:srgbClr val="C00000"/>
                              </a:solidFill>
                              <a:latin typeface="Cambria Math" panose="02040503050406030204" pitchFamily="18" charset="0"/>
                            </a:rPr>
                          </m:ctrlPr>
                        </m:sSubPr>
                        <m:e>
                          <m:r>
                            <a:rPr lang="it-IT" b="1" i="1">
                              <a:solidFill>
                                <a:srgbClr val="C00000"/>
                              </a:solidFill>
                              <a:latin typeface="Cambria Math" panose="02040503050406030204" pitchFamily="18" charset="0"/>
                              <a:ea typeface="Cambria Math" panose="02040503050406030204" pitchFamily="18" charset="0"/>
                            </a:rPr>
                            <m:t>𝝉</m:t>
                          </m:r>
                        </m:e>
                        <m:sub>
                          <m:r>
                            <a:rPr lang="it-IT" b="1" i="1">
                              <a:solidFill>
                                <a:srgbClr val="C00000"/>
                              </a:solidFill>
                              <a:latin typeface="Cambria Math" panose="02040503050406030204" pitchFamily="18" charset="0"/>
                            </a:rPr>
                            <m:t>𝒎𝒂𝒙</m:t>
                          </m:r>
                          <m:r>
                            <a:rPr lang="it-IT" b="1" i="1">
                              <a:solidFill>
                                <a:srgbClr val="C00000"/>
                              </a:solidFill>
                              <a:latin typeface="Cambria Math" panose="02040503050406030204" pitchFamily="18" charset="0"/>
                            </a:rPr>
                            <m:t>𝟐</m:t>
                          </m:r>
                        </m:sub>
                      </m:sSub>
                      <m:r>
                        <a:rPr lang="it-IT" i="1">
                          <a:solidFill>
                            <a:srgbClr val="C00000"/>
                          </a:solidFill>
                          <a:latin typeface="Cambria Math" panose="02040503050406030204" pitchFamily="18" charset="0"/>
                        </a:rPr>
                        <m:t>=</m:t>
                      </m:r>
                    </m:oMath>
                  </m:oMathPara>
                </a14:m>
                <a:endParaRPr lang="en-GB"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6402840" y="5788069"/>
                <a:ext cx="1478756" cy="369332"/>
              </a:xfrm>
              <a:prstGeom prst="rect">
                <a:avLst/>
              </a:prstGeom>
              <a:blipFill rotWithShape="0">
                <a:blip r:embed="rId19"/>
                <a:stretch>
                  <a:fillRect b="-16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CasellaDiTesto 9"/>
              <p:cNvSpPr txBox="1"/>
              <p:nvPr/>
            </p:nvSpPr>
            <p:spPr>
              <a:xfrm>
                <a:off x="5938730" y="5788069"/>
                <a:ext cx="794117" cy="369332"/>
              </a:xfrm>
              <a:prstGeom prst="rect">
                <a:avLst/>
              </a:prstGeom>
              <a:noFill/>
            </p:spPr>
            <p:txBody>
              <a:bodyPr wrap="square" rtlCol="0">
                <a:spAutoFit/>
              </a:bodyPr>
              <a:lstStyle/>
              <a:p>
                <a14:m>
                  <m:oMath xmlns:m="http://schemas.openxmlformats.org/officeDocument/2006/math">
                    <m:r>
                      <a:rPr lang="it-IT" i="1">
                        <a:latin typeface="Cambria Math" panose="02040503050406030204" pitchFamily="18" charset="0"/>
                      </a:rPr>
                      <m:t>+52</m:t>
                    </m:r>
                  </m:oMath>
                </a14:m>
                <a:r>
                  <a:rPr lang="it-IT" dirty="0" smtClean="0"/>
                  <a:t> ;</a:t>
                </a:r>
                <a:endParaRPr lang="it-IT"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5938730" y="5788069"/>
                <a:ext cx="794117" cy="369332"/>
              </a:xfrm>
              <a:prstGeom prst="rect">
                <a:avLst/>
              </a:prstGeom>
              <a:blipFill rotWithShape="0">
                <a:blip r:embed="rId20"/>
                <a:stretch>
                  <a:fillRect t="-8197" b="-24590"/>
                </a:stretch>
              </a:blipFill>
            </p:spPr>
            <p:txBody>
              <a:bodyPr/>
              <a:lstStyle/>
              <a:p>
                <a:r>
                  <a:rPr lang="en-GB">
                    <a:noFill/>
                  </a:rPr>
                  <a:t> </a:t>
                </a:r>
              </a:p>
            </p:txBody>
          </p:sp>
        </mc:Fallback>
      </mc:AlternateContent>
      <p:sp>
        <p:nvSpPr>
          <p:cNvPr id="2" name="Segnaposto piè di pagina 1"/>
          <p:cNvSpPr>
            <a:spLocks noGrp="1"/>
          </p:cNvSpPr>
          <p:nvPr>
            <p:ph type="ftr" sz="quarter" idx="11"/>
          </p:nvPr>
        </p:nvSpPr>
        <p:spPr/>
        <p:txBody>
          <a:bodyPr/>
          <a:lstStyle/>
          <a:p>
            <a:pPr>
              <a:defRPr/>
            </a:pPr>
            <a:r>
              <a:rPr lang="it-IT" smtClean="0"/>
              <a:t>2D - Principal Stresses - Etchi Regoli Gioia</a:t>
            </a:r>
            <a:endParaRPr lang="en-GB"/>
          </a:p>
        </p:txBody>
      </p:sp>
      <p:sp>
        <p:nvSpPr>
          <p:cNvPr id="11" name="Segnaposto numero diapositiva 10"/>
          <p:cNvSpPr>
            <a:spLocks noGrp="1"/>
          </p:cNvSpPr>
          <p:nvPr>
            <p:ph type="sldNum" sz="quarter" idx="12"/>
          </p:nvPr>
        </p:nvSpPr>
        <p:spPr/>
        <p:txBody>
          <a:bodyPr/>
          <a:lstStyle/>
          <a:p>
            <a:pPr>
              <a:defRPr/>
            </a:pPr>
            <a:fld id="{DFE0AAEC-F5D9-44EA-93DC-6DF95E29577B}" type="slidenum">
              <a:rPr lang="en-GB" altLang="it-IT" smtClean="0"/>
              <a:pPr>
                <a:defRPr/>
              </a:pPr>
              <a:t>17</a:t>
            </a:fld>
            <a:endParaRPr lang="en-GB" altLang="it-IT"/>
          </a:p>
        </p:txBody>
      </p:sp>
      <p:cxnSp>
        <p:nvCxnSpPr>
          <p:cNvPr id="44" name="Connettore 2 43"/>
          <p:cNvCxnSpPr/>
          <p:nvPr/>
        </p:nvCxnSpPr>
        <p:spPr>
          <a:xfrm>
            <a:off x="3058954" y="1619398"/>
            <a:ext cx="10855" cy="4642552"/>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47" name="Rettangolo 46"/>
          <p:cNvSpPr/>
          <p:nvPr/>
        </p:nvSpPr>
        <p:spPr>
          <a:xfrm>
            <a:off x="3106842" y="5905594"/>
            <a:ext cx="274638" cy="368300"/>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mc:AlternateContent xmlns:mc="http://schemas.openxmlformats.org/markup-compatibility/2006" xmlns:a14="http://schemas.microsoft.com/office/drawing/2010/main">
        <mc:Choice Requires="a14">
          <p:sp>
            <p:nvSpPr>
              <p:cNvPr id="52" name="CasellaDiTesto 51"/>
              <p:cNvSpPr txBox="1"/>
              <p:nvPr/>
            </p:nvSpPr>
            <p:spPr>
              <a:xfrm>
                <a:off x="1751227" y="3035238"/>
                <a:ext cx="2183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tx1"/>
                          </a:solidFill>
                          <a:latin typeface="Cambria Math" panose="02040503050406030204" pitchFamily="18" charset="0"/>
                        </a:rPr>
                        <m:t>𝑅</m:t>
                      </m:r>
                    </m:oMath>
                  </m:oMathPara>
                </a14:m>
                <a:endParaRPr lang="it-IT" dirty="0">
                  <a:solidFill>
                    <a:schemeClr val="tx1"/>
                  </a:solidFill>
                </a:endParaRPr>
              </a:p>
            </p:txBody>
          </p:sp>
        </mc:Choice>
        <mc:Fallback xmlns="">
          <p:sp>
            <p:nvSpPr>
              <p:cNvPr id="52" name="CasellaDiTesto 51"/>
              <p:cNvSpPr txBox="1">
                <a:spLocks noRot="1" noChangeAspect="1" noMove="1" noResize="1" noEditPoints="1" noAdjustHandles="1" noChangeArrowheads="1" noChangeShapeType="1" noTextEdit="1"/>
              </p:cNvSpPr>
              <p:nvPr/>
            </p:nvSpPr>
            <p:spPr>
              <a:xfrm>
                <a:off x="1751227" y="3035238"/>
                <a:ext cx="218330" cy="276999"/>
              </a:xfrm>
              <a:prstGeom prst="rect">
                <a:avLst/>
              </a:prstGeom>
              <a:blipFill rotWithShape="0">
                <a:blip r:embed="rId21"/>
                <a:stretch>
                  <a:fillRect l="-22222" r="-19444"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CasellaDiTesto 52"/>
              <p:cNvSpPr txBox="1"/>
              <p:nvPr/>
            </p:nvSpPr>
            <p:spPr>
              <a:xfrm>
                <a:off x="2647330" y="3476222"/>
                <a:ext cx="2183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tx1"/>
                          </a:solidFill>
                          <a:latin typeface="Cambria Math" panose="02040503050406030204" pitchFamily="18" charset="0"/>
                        </a:rPr>
                        <m:t>𝐶</m:t>
                      </m:r>
                    </m:oMath>
                  </m:oMathPara>
                </a14:m>
                <a:endParaRPr lang="it-IT" dirty="0">
                  <a:solidFill>
                    <a:schemeClr val="tx1"/>
                  </a:solidFill>
                </a:endParaRPr>
              </a:p>
            </p:txBody>
          </p:sp>
        </mc:Choice>
        <mc:Fallback xmlns="">
          <p:sp>
            <p:nvSpPr>
              <p:cNvPr id="53" name="CasellaDiTesto 52"/>
              <p:cNvSpPr txBox="1">
                <a:spLocks noRot="1" noChangeAspect="1" noMove="1" noResize="1" noEditPoints="1" noAdjustHandles="1" noChangeArrowheads="1" noChangeShapeType="1" noTextEdit="1"/>
              </p:cNvSpPr>
              <p:nvPr/>
            </p:nvSpPr>
            <p:spPr>
              <a:xfrm>
                <a:off x="2647330" y="3476222"/>
                <a:ext cx="218330" cy="276999"/>
              </a:xfrm>
              <a:prstGeom prst="rect">
                <a:avLst/>
              </a:prstGeom>
              <a:blipFill rotWithShape="0">
                <a:blip r:embed="rId22"/>
                <a:stretch>
                  <a:fillRect l="-19444" r="-19444" b="-8696"/>
                </a:stretch>
              </a:blipFill>
            </p:spPr>
            <p:txBody>
              <a:bodyPr/>
              <a:lstStyle/>
              <a:p>
                <a:r>
                  <a:rPr lang="en-GB">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 presetClass="entr" presetSubtype="0"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4" grpId="0"/>
      <p:bldP spid="55" grpId="0"/>
      <p:bldP spid="57" grpId="0"/>
      <p:bldP spid="62" grpId="0" animBg="1"/>
      <p:bldP spid="63" grpId="0" animBg="1"/>
      <p:bldP spid="64" grpId="0" animBg="1"/>
      <p:bldP spid="65" grpId="0" animBg="1"/>
      <p:bldP spid="23" grpId="0"/>
      <p:bldP spid="68" grpId="0"/>
      <p:bldP spid="4"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olo 1"/>
              <p:cNvSpPr>
                <a:spLocks noGrp="1"/>
              </p:cNvSpPr>
              <p:nvPr>
                <p:ph type="title"/>
              </p:nvPr>
            </p:nvSpPr>
            <p:spPr>
              <a:xfrm>
                <a:off x="783742" y="201738"/>
                <a:ext cx="7427168" cy="886632"/>
              </a:xfrm>
              <a:ln>
                <a:solidFill>
                  <a:schemeClr val="bg1">
                    <a:lumMod val="65000"/>
                  </a:schemeClr>
                </a:solidFill>
              </a:ln>
            </p:spPr>
            <p:txBody>
              <a:bodyPr/>
              <a:lstStyle/>
              <a:p>
                <a:r>
                  <a:rPr lang="it-IT" sz="2800" dirty="0" smtClean="0"/>
                  <a:t>3. </a:t>
                </a:r>
                <a:r>
                  <a:rPr lang="it-IT" sz="2800" dirty="0" err="1" smtClean="0"/>
                  <a:t>Determining</a:t>
                </a:r>
                <a:r>
                  <a:rPr lang="it-IT" sz="2800" dirty="0" smtClean="0"/>
                  <a:t> </a:t>
                </a:r>
                <a:r>
                  <a:rPr lang="it-IT" sz="2800" dirty="0"/>
                  <a:t>t</a:t>
                </a:r>
                <a:r>
                  <a:rPr lang="it-IT" sz="2800" dirty="0" smtClean="0"/>
                  <a:t>he </a:t>
                </a:r>
                <a:r>
                  <a:rPr lang="it-IT" sz="2800" dirty="0" err="1" smtClean="0"/>
                  <a:t>principal</a:t>
                </a:r>
                <a:r>
                  <a:rPr lang="it-IT" sz="2800" dirty="0" smtClean="0"/>
                  <a:t> </a:t>
                </a:r>
                <a:r>
                  <a:rPr lang="it-IT" sz="2800" dirty="0" err="1"/>
                  <a:t>directions</a:t>
                </a:r>
                <a:r>
                  <a:rPr lang="it-IT" sz="2800" dirty="0"/>
                  <a:t>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𝜑</m:t>
                        </m:r>
                      </m:e>
                      <m:sub>
                        <m:r>
                          <a:rPr lang="it-IT" sz="2800" i="1">
                            <a:latin typeface="Cambria Math" panose="02040503050406030204" pitchFamily="18" charset="0"/>
                          </a:rPr>
                          <m:t>1</m:t>
                        </m:r>
                      </m:sub>
                    </m:sSub>
                  </m:oMath>
                </a14:m>
                <a:r>
                  <a:rPr lang="it-IT" sz="2800" dirty="0"/>
                  <a:t> and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𝜑</m:t>
                        </m:r>
                      </m:e>
                      <m:sub>
                        <m:r>
                          <a:rPr lang="it-IT" sz="2800" i="1">
                            <a:latin typeface="Cambria Math" panose="02040503050406030204" pitchFamily="18" charset="0"/>
                            <a:ea typeface="Cambria Math" panose="02040503050406030204" pitchFamily="18" charset="0"/>
                          </a:rPr>
                          <m:t>2</m:t>
                        </m:r>
                      </m:sub>
                    </m:sSub>
                  </m:oMath>
                </a14:m>
                <a:r>
                  <a:rPr lang="it-IT" sz="2800" dirty="0" smtClean="0"/>
                  <a:t/>
                </a:r>
                <a:br>
                  <a:rPr lang="it-IT" sz="2800" dirty="0" smtClean="0"/>
                </a:br>
                <a:r>
                  <a:rPr lang="it-IT" sz="2800" dirty="0" smtClean="0"/>
                  <a:t>with </a:t>
                </a:r>
                <a:r>
                  <a:rPr lang="it-IT" sz="2800" dirty="0" err="1" smtClean="0"/>
                  <a:t>Mohr’s</a:t>
                </a:r>
                <a:r>
                  <a:rPr lang="it-IT" sz="2800" dirty="0" smtClean="0"/>
                  <a:t> </a:t>
                </a:r>
                <a:r>
                  <a:rPr lang="it-IT" sz="2800" dirty="0" err="1" smtClean="0"/>
                  <a:t>circle</a:t>
                </a:r>
                <a:r>
                  <a:rPr lang="it-IT" sz="2800" dirty="0" smtClean="0"/>
                  <a:t> (1)</a:t>
                </a:r>
                <a:endParaRPr lang="it-IT" sz="2800" dirty="0"/>
              </a:p>
            </p:txBody>
          </p:sp>
        </mc:Choice>
        <mc:Fallback>
          <p:sp>
            <p:nvSpPr>
              <p:cNvPr id="2" name="Titolo 1"/>
              <p:cNvSpPr>
                <a:spLocks noGrp="1" noRot="1" noChangeAspect="1" noMove="1" noResize="1" noEditPoints="1" noAdjustHandles="1" noChangeArrowheads="1" noChangeShapeType="1" noTextEdit="1"/>
              </p:cNvSpPr>
              <p:nvPr>
                <p:ph type="title"/>
              </p:nvPr>
            </p:nvSpPr>
            <p:spPr>
              <a:xfrm>
                <a:off x="783742" y="201738"/>
                <a:ext cx="7427168" cy="886632"/>
              </a:xfrm>
              <a:blipFill rotWithShape="0">
                <a:blip r:embed="rId3"/>
                <a:stretch>
                  <a:fillRect l="-984" t="-8784" b="-21622"/>
                </a:stretch>
              </a:blipFill>
              <a:ln>
                <a:solidFill>
                  <a:schemeClr val="bg1">
                    <a:lumMod val="65000"/>
                  </a:schemeClr>
                </a:solidFill>
              </a:ln>
            </p:spPr>
            <p:txBody>
              <a:bodyPr/>
              <a:lstStyle/>
              <a:p>
                <a:r>
                  <a:rPr lang="en-GB">
                    <a:noFill/>
                  </a:rPr>
                  <a:t> </a:t>
                </a:r>
              </a:p>
            </p:txBody>
          </p:sp>
        </mc:Fallback>
      </mc:AlternateContent>
      <p:sp>
        <p:nvSpPr>
          <p:cNvPr id="5" name="Ovale 4"/>
          <p:cNvSpPr/>
          <p:nvPr/>
        </p:nvSpPr>
        <p:spPr>
          <a:xfrm>
            <a:off x="541338" y="1651000"/>
            <a:ext cx="4224337" cy="4224338"/>
          </a:xfrm>
          <a:prstGeom prst="ellipse">
            <a:avLst/>
          </a:prstGeom>
          <a:ln w="3175"/>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it-IT" dirty="0"/>
          </a:p>
        </p:txBody>
      </p:sp>
      <p:cxnSp>
        <p:nvCxnSpPr>
          <p:cNvPr id="6" name="Connettore 2 5"/>
          <p:cNvCxnSpPr/>
          <p:nvPr/>
        </p:nvCxnSpPr>
        <p:spPr>
          <a:xfrm flipV="1">
            <a:off x="26988" y="3719513"/>
            <a:ext cx="5248275" cy="952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8" name="Connettore 2 7"/>
          <p:cNvCxnSpPr/>
          <p:nvPr/>
        </p:nvCxnSpPr>
        <p:spPr>
          <a:xfrm flipH="1">
            <a:off x="369876" y="2862689"/>
            <a:ext cx="0" cy="881063"/>
          </a:xfrm>
          <a:prstGeom prst="straightConnector1">
            <a:avLst/>
          </a:prstGeom>
          <a:ln w="3175">
            <a:solidFill>
              <a:schemeClr val="accent6"/>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9" name="Connettore 1 8"/>
          <p:cNvCxnSpPr/>
          <p:nvPr/>
        </p:nvCxnSpPr>
        <p:spPr>
          <a:xfrm flipH="1">
            <a:off x="256985" y="2862689"/>
            <a:ext cx="439737" cy="0"/>
          </a:xfrm>
          <a:prstGeom prst="line">
            <a:avLst/>
          </a:prstGeom>
          <a:ln w="3175">
            <a:prstDash val="dash"/>
          </a:ln>
        </p:spPr>
        <p:style>
          <a:lnRef idx="1">
            <a:schemeClr val="dk1"/>
          </a:lnRef>
          <a:fillRef idx="0">
            <a:schemeClr val="dk1"/>
          </a:fillRef>
          <a:effectRef idx="0">
            <a:schemeClr val="dk1"/>
          </a:effectRef>
          <a:fontRef idx="minor">
            <a:schemeClr val="tx1"/>
          </a:fontRef>
        </p:style>
      </p:cxnSp>
      <p:sp>
        <p:nvSpPr>
          <p:cNvPr id="11" name="Arco 10"/>
          <p:cNvSpPr/>
          <p:nvPr/>
        </p:nvSpPr>
        <p:spPr>
          <a:xfrm rot="11338905">
            <a:off x="1745464" y="2963019"/>
            <a:ext cx="506413" cy="889000"/>
          </a:xfrm>
          <a:prstGeom prst="arc">
            <a:avLst>
              <a:gd name="adj1" fmla="val 17800252"/>
              <a:gd name="adj2" fmla="val 61579"/>
            </a:avLst>
          </a:prstGeom>
          <a:ln>
            <a:solidFill>
              <a:srgbClr val="C00000"/>
            </a:solidFill>
          </a:ln>
        </p:spPr>
        <p:style>
          <a:lnRef idx="1">
            <a:schemeClr val="dk1"/>
          </a:lnRef>
          <a:fillRef idx="0">
            <a:schemeClr val="dk1"/>
          </a:fillRef>
          <a:effectRef idx="0">
            <a:schemeClr val="dk1"/>
          </a:effectRef>
          <a:fontRef idx="minor">
            <a:schemeClr val="tx1"/>
          </a:fontRef>
        </p:style>
        <p:txBody>
          <a:bodyPr anchor="ctr"/>
          <a:lstStyle/>
          <a:p>
            <a:pPr algn="ctr" eaLnBrk="1" fontAlgn="auto" hangingPunct="1">
              <a:spcBef>
                <a:spcPts val="0"/>
              </a:spcBef>
              <a:spcAft>
                <a:spcPts val="0"/>
              </a:spcAft>
              <a:defRPr/>
            </a:pPr>
            <a:endParaRPr lang="it-IT"/>
          </a:p>
        </p:txBody>
      </p:sp>
      <mc:AlternateContent xmlns:mc="http://schemas.openxmlformats.org/markup-compatibility/2006" xmlns:a14="http://schemas.microsoft.com/office/drawing/2010/main">
        <mc:Choice Requires="a14">
          <p:sp>
            <p:nvSpPr>
              <p:cNvPr id="26" name="CasellaDiTesto 25"/>
              <p:cNvSpPr txBox="1"/>
              <p:nvPr/>
            </p:nvSpPr>
            <p:spPr>
              <a:xfrm>
                <a:off x="5082567" y="3416928"/>
                <a:ext cx="2044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solidFill>
                            <a:schemeClr val="bg1">
                              <a:lumMod val="65000"/>
                            </a:schemeClr>
                          </a:solidFill>
                          <a:latin typeface="Cambria Math" panose="02040503050406030204" pitchFamily="18" charset="0"/>
                          <a:ea typeface="Cambria Math" panose="02040503050406030204" pitchFamily="18" charset="0"/>
                        </a:rPr>
                        <m:t>𝜎</m:t>
                      </m:r>
                    </m:oMath>
                  </m:oMathPara>
                </a14:m>
                <a:endParaRPr lang="it-IT" dirty="0">
                  <a:solidFill>
                    <a:schemeClr val="bg1">
                      <a:lumMod val="65000"/>
                    </a:schemeClr>
                  </a:solidFill>
                </a:endParaRPr>
              </a:p>
            </p:txBody>
          </p:sp>
        </mc:Choice>
        <mc:Fallback xmlns="">
          <p:sp>
            <p:nvSpPr>
              <p:cNvPr id="26" name="CasellaDiTesto 25"/>
              <p:cNvSpPr txBox="1">
                <a:spLocks noRot="1" noChangeAspect="1" noMove="1" noResize="1" noEditPoints="1" noAdjustHandles="1" noChangeArrowheads="1" noChangeShapeType="1" noTextEdit="1"/>
              </p:cNvSpPr>
              <p:nvPr/>
            </p:nvSpPr>
            <p:spPr>
              <a:xfrm>
                <a:off x="5082567" y="3416928"/>
                <a:ext cx="204415" cy="276999"/>
              </a:xfrm>
              <a:prstGeom prst="rect">
                <a:avLst/>
              </a:prstGeom>
              <a:blipFill rotWithShape="0">
                <a:blip r:embed="rId5"/>
                <a:stretch>
                  <a:fillRect l="-15152" r="-12121" b="-222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7" name="CasellaDiTesto 26"/>
              <p:cNvSpPr txBox="1"/>
              <p:nvPr/>
            </p:nvSpPr>
            <p:spPr>
              <a:xfrm>
                <a:off x="1790337" y="3430162"/>
                <a:ext cx="34951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i="1" smtClean="0">
                              <a:solidFill>
                                <a:srgbClr val="C00000"/>
                              </a:solidFill>
                              <a:latin typeface="Cambria Math" panose="02040503050406030204" pitchFamily="18" charset="0"/>
                            </a:rPr>
                          </m:ctrlPr>
                        </m:sSubPr>
                        <m:e>
                          <m:r>
                            <a:rPr lang="it-IT" sz="1400" b="0" i="1" smtClean="0">
                              <a:solidFill>
                                <a:schemeClr val="tx1"/>
                              </a:solidFill>
                              <a:latin typeface="Cambria Math" panose="02040503050406030204" pitchFamily="18" charset="0"/>
                            </a:rPr>
                            <m:t>2</m:t>
                          </m:r>
                          <m:r>
                            <a:rPr lang="it-IT" sz="1400" i="1" smtClean="0">
                              <a:solidFill>
                                <a:srgbClr val="C00000"/>
                              </a:solidFill>
                              <a:latin typeface="Cambria Math" panose="02040503050406030204" pitchFamily="18" charset="0"/>
                              <a:ea typeface="Cambria Math" panose="02040503050406030204" pitchFamily="18" charset="0"/>
                            </a:rPr>
                            <m:t>𝜑</m:t>
                          </m:r>
                        </m:e>
                        <m:sub>
                          <m:r>
                            <a:rPr lang="it-IT" sz="1400" b="0" i="1" smtClean="0">
                              <a:solidFill>
                                <a:srgbClr val="C00000"/>
                              </a:solidFill>
                              <a:latin typeface="Cambria Math" panose="02040503050406030204" pitchFamily="18" charset="0"/>
                            </a:rPr>
                            <m:t>1</m:t>
                          </m:r>
                        </m:sub>
                      </m:sSub>
                    </m:oMath>
                  </m:oMathPara>
                </a14:m>
                <a:endParaRPr lang="it-IT" dirty="0">
                  <a:solidFill>
                    <a:schemeClr val="tx1"/>
                  </a:solidFill>
                </a:endParaRPr>
              </a:p>
            </p:txBody>
          </p:sp>
        </mc:Choice>
        <mc:Fallback xmlns="">
          <p:sp>
            <p:nvSpPr>
              <p:cNvPr id="27" name="CasellaDiTesto 26"/>
              <p:cNvSpPr txBox="1">
                <a:spLocks noRot="1" noChangeAspect="1" noMove="1" noResize="1" noEditPoints="1" noAdjustHandles="1" noChangeArrowheads="1" noChangeShapeType="1" noTextEdit="1"/>
              </p:cNvSpPr>
              <p:nvPr/>
            </p:nvSpPr>
            <p:spPr>
              <a:xfrm>
                <a:off x="1790337" y="3430162"/>
                <a:ext cx="349519" cy="215444"/>
              </a:xfrm>
              <a:prstGeom prst="rect">
                <a:avLst/>
              </a:prstGeom>
              <a:blipFill rotWithShape="0">
                <a:blip r:embed="rId6"/>
                <a:stretch>
                  <a:fillRect l="-10526" r="-1754" b="-2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CasellaDiTesto 27"/>
              <p:cNvSpPr txBox="1"/>
              <p:nvPr/>
            </p:nvSpPr>
            <p:spPr>
              <a:xfrm>
                <a:off x="3146483" y="3748514"/>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lumMod val="65000"/>
                            </a:schemeClr>
                          </a:solidFill>
                          <a:latin typeface="Cambria Math" panose="02040503050406030204" pitchFamily="18" charset="0"/>
                        </a:rPr>
                        <m:t>0</m:t>
                      </m:r>
                    </m:oMath>
                  </m:oMathPara>
                </a14:m>
                <a:endParaRPr lang="it-IT" dirty="0">
                  <a:solidFill>
                    <a:schemeClr val="bg1">
                      <a:lumMod val="65000"/>
                    </a:schemeClr>
                  </a:solidFill>
                </a:endParaRPr>
              </a:p>
            </p:txBody>
          </p:sp>
        </mc:Choice>
        <mc:Fallback xmlns="">
          <p:sp>
            <p:nvSpPr>
              <p:cNvPr id="28" name="CasellaDiTesto 27"/>
              <p:cNvSpPr txBox="1">
                <a:spLocks noRot="1" noChangeAspect="1" noMove="1" noResize="1" noEditPoints="1" noAdjustHandles="1" noChangeArrowheads="1" noChangeShapeType="1" noTextEdit="1"/>
              </p:cNvSpPr>
              <p:nvPr/>
            </p:nvSpPr>
            <p:spPr>
              <a:xfrm>
                <a:off x="3146483" y="3748514"/>
                <a:ext cx="192360" cy="276999"/>
              </a:xfrm>
              <a:prstGeom prst="rect">
                <a:avLst/>
              </a:prstGeom>
              <a:blipFill rotWithShape="0">
                <a:blip r:embed="rId7"/>
                <a:stretch>
                  <a:fillRect l="-25000" r="-25000" b="-888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9" name="CasellaDiTesto 28"/>
              <p:cNvSpPr txBox="1"/>
              <p:nvPr/>
            </p:nvSpPr>
            <p:spPr>
              <a:xfrm>
                <a:off x="3508" y="3154590"/>
                <a:ext cx="390363"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accent6"/>
                              </a:solidFill>
                              <a:latin typeface="Cambria Math" panose="02040503050406030204" pitchFamily="18" charset="0"/>
                            </a:rPr>
                          </m:ctrlPr>
                        </m:sSubPr>
                        <m:e>
                          <m:r>
                            <a:rPr lang="it-IT" i="1" smtClean="0">
                              <a:solidFill>
                                <a:schemeClr val="accent6"/>
                              </a:solidFill>
                              <a:latin typeface="Cambria Math" panose="02040503050406030204" pitchFamily="18" charset="0"/>
                              <a:ea typeface="Cambria Math" panose="02040503050406030204" pitchFamily="18" charset="0"/>
                            </a:rPr>
                            <m:t>𝜏</m:t>
                          </m:r>
                        </m:e>
                        <m:sub>
                          <m:r>
                            <a:rPr lang="it-IT" b="0" i="1" smtClean="0">
                              <a:solidFill>
                                <a:schemeClr val="accent6"/>
                              </a:solidFill>
                              <a:latin typeface="Cambria Math" panose="02040503050406030204" pitchFamily="18" charset="0"/>
                            </a:rPr>
                            <m:t>𝑥𝑦</m:t>
                          </m:r>
                        </m:sub>
                      </m:sSub>
                    </m:oMath>
                  </m:oMathPara>
                </a14:m>
                <a:endParaRPr lang="it-IT" dirty="0"/>
              </a:p>
            </p:txBody>
          </p:sp>
        </mc:Choice>
        <mc:Fallback xmlns="">
          <p:sp>
            <p:nvSpPr>
              <p:cNvPr id="29" name="CasellaDiTesto 28"/>
              <p:cNvSpPr txBox="1">
                <a:spLocks noRot="1" noChangeAspect="1" noMove="1" noResize="1" noEditPoints="1" noAdjustHandles="1" noChangeArrowheads="1" noChangeShapeType="1" noTextEdit="1"/>
              </p:cNvSpPr>
              <p:nvPr/>
            </p:nvSpPr>
            <p:spPr>
              <a:xfrm>
                <a:off x="3508" y="3154590"/>
                <a:ext cx="390363" cy="298928"/>
              </a:xfrm>
              <a:prstGeom prst="rect">
                <a:avLst/>
              </a:prstGeom>
              <a:blipFill rotWithShape="0">
                <a:blip r:embed="rId8"/>
                <a:stretch>
                  <a:fillRect l="-7813" r="-4688" b="-1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CasellaDiTesto 29"/>
              <p:cNvSpPr txBox="1"/>
              <p:nvPr/>
            </p:nvSpPr>
            <p:spPr>
              <a:xfrm>
                <a:off x="4802555" y="3386118"/>
                <a:ext cx="2850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rPr>
                          </m:ctrlPr>
                        </m:sSubPr>
                        <m:e>
                          <m:r>
                            <a:rPr lang="it-IT" i="1" smtClean="0">
                              <a:solidFill>
                                <a:schemeClr val="tx1"/>
                              </a:solidFill>
                              <a:latin typeface="Cambria Math" panose="02040503050406030204" pitchFamily="18" charset="0"/>
                              <a:ea typeface="Cambria Math" panose="02040503050406030204" pitchFamily="18" charset="0"/>
                            </a:rPr>
                            <m:t>𝜎</m:t>
                          </m:r>
                        </m:e>
                        <m:sub>
                          <m:r>
                            <a:rPr lang="it-IT" b="0" i="1" smtClean="0">
                              <a:solidFill>
                                <a:schemeClr val="tx1"/>
                              </a:solidFill>
                              <a:latin typeface="Cambria Math" panose="02040503050406030204" pitchFamily="18" charset="0"/>
                            </a:rPr>
                            <m:t>1</m:t>
                          </m:r>
                        </m:sub>
                      </m:sSub>
                    </m:oMath>
                  </m:oMathPara>
                </a14:m>
                <a:endParaRPr lang="it-IT" dirty="0"/>
              </a:p>
            </p:txBody>
          </p:sp>
        </mc:Choice>
        <mc:Fallback xmlns="">
          <p:sp>
            <p:nvSpPr>
              <p:cNvPr id="30" name="CasellaDiTesto 29"/>
              <p:cNvSpPr txBox="1">
                <a:spLocks noRot="1" noChangeAspect="1" noMove="1" noResize="1" noEditPoints="1" noAdjustHandles="1" noChangeArrowheads="1" noChangeShapeType="1" noTextEdit="1"/>
              </p:cNvSpPr>
              <p:nvPr/>
            </p:nvSpPr>
            <p:spPr>
              <a:xfrm>
                <a:off x="4802555" y="3386118"/>
                <a:ext cx="285013" cy="276999"/>
              </a:xfrm>
              <a:prstGeom prst="rect">
                <a:avLst/>
              </a:prstGeom>
              <a:blipFill rotWithShape="0">
                <a:blip r:embed="rId9"/>
                <a:stretch>
                  <a:fillRect l="-10638" r="-2128" b="-1739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CasellaDiTesto 30"/>
              <p:cNvSpPr txBox="1"/>
              <p:nvPr/>
            </p:nvSpPr>
            <p:spPr>
              <a:xfrm>
                <a:off x="212240" y="3738250"/>
                <a:ext cx="2903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rPr>
                          </m:ctrlPr>
                        </m:sSubPr>
                        <m:e>
                          <m:r>
                            <a:rPr lang="it-IT" i="1" smtClean="0">
                              <a:solidFill>
                                <a:schemeClr val="tx1"/>
                              </a:solidFill>
                              <a:latin typeface="Cambria Math" panose="02040503050406030204" pitchFamily="18" charset="0"/>
                              <a:ea typeface="Cambria Math" panose="02040503050406030204" pitchFamily="18" charset="0"/>
                            </a:rPr>
                            <m:t>𝜎</m:t>
                          </m:r>
                        </m:e>
                        <m:sub>
                          <m:r>
                            <a:rPr lang="it-IT" b="0" i="1" smtClean="0">
                              <a:solidFill>
                                <a:schemeClr val="tx1"/>
                              </a:solidFill>
                              <a:latin typeface="Cambria Math" panose="02040503050406030204" pitchFamily="18" charset="0"/>
                            </a:rPr>
                            <m:t>2</m:t>
                          </m:r>
                        </m:sub>
                      </m:sSub>
                    </m:oMath>
                  </m:oMathPara>
                </a14:m>
                <a:endParaRPr lang="it-IT" dirty="0"/>
              </a:p>
            </p:txBody>
          </p:sp>
        </mc:Choice>
        <mc:Fallback xmlns="">
          <p:sp>
            <p:nvSpPr>
              <p:cNvPr id="31" name="CasellaDiTesto 30"/>
              <p:cNvSpPr txBox="1">
                <a:spLocks noRot="1" noChangeAspect="1" noMove="1" noResize="1" noEditPoints="1" noAdjustHandles="1" noChangeArrowheads="1" noChangeShapeType="1" noTextEdit="1"/>
              </p:cNvSpPr>
              <p:nvPr/>
            </p:nvSpPr>
            <p:spPr>
              <a:xfrm>
                <a:off x="212240" y="3738250"/>
                <a:ext cx="290336" cy="276999"/>
              </a:xfrm>
              <a:prstGeom prst="rect">
                <a:avLst/>
              </a:prstGeom>
              <a:blipFill rotWithShape="0">
                <a:blip r:embed="rId10"/>
                <a:stretch>
                  <a:fillRect l="-10638" r="-4255" b="-1739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1" name="CasellaDiTesto 40"/>
              <p:cNvSpPr txBox="1"/>
              <p:nvPr/>
            </p:nvSpPr>
            <p:spPr>
              <a:xfrm>
                <a:off x="5194691" y="1291602"/>
                <a:ext cx="3857018" cy="2788905"/>
              </a:xfrm>
              <a:prstGeom prst="rect">
                <a:avLst/>
              </a:prstGeom>
              <a:noFill/>
            </p:spPr>
            <p:txBody>
              <a:bodyPr wrap="square" rtlCol="0">
                <a:spAutoFit/>
              </a:bodyPr>
              <a:lstStyle/>
              <a:p>
                <a:r>
                  <a:rPr lang="it-IT" sz="1600" dirty="0" err="1" smtClean="0">
                    <a:latin typeface="+mn-lt"/>
                  </a:rPr>
                  <a:t>Now</a:t>
                </a:r>
                <a:r>
                  <a:rPr lang="it-IT" sz="1600" dirty="0" smtClean="0">
                    <a:latin typeface="+mn-lt"/>
                  </a:rPr>
                  <a:t> to </a:t>
                </a:r>
                <a:r>
                  <a:rPr lang="it-IT" sz="1600" dirty="0" err="1" smtClean="0">
                    <a:latin typeface="+mn-lt"/>
                  </a:rPr>
                  <a:t>find</a:t>
                </a:r>
                <a:r>
                  <a:rPr lang="it-IT" sz="1600" dirty="0" smtClean="0">
                    <a:latin typeface="+mn-lt"/>
                  </a:rPr>
                  <a:t> </a:t>
                </a:r>
                <a:r>
                  <a:rPr lang="it-IT" sz="1600" dirty="0">
                    <a:latin typeface="+mn-lt"/>
                  </a:rPr>
                  <a:t>the </a:t>
                </a:r>
                <a:r>
                  <a:rPr lang="it-IT" sz="1600" dirty="0" err="1" smtClean="0">
                    <a:latin typeface="+mn-lt"/>
                  </a:rPr>
                  <a:t>principal</a:t>
                </a:r>
                <a:r>
                  <a:rPr lang="it-IT" sz="1600" dirty="0" smtClean="0">
                    <a:latin typeface="+mn-lt"/>
                  </a:rPr>
                  <a:t> </a:t>
                </a:r>
                <a:r>
                  <a:rPr lang="it-IT" sz="1600" dirty="0" err="1" smtClean="0">
                    <a:latin typeface="+mn-lt"/>
                  </a:rPr>
                  <a:t>direction</a:t>
                </a:r>
                <a:r>
                  <a:rPr lang="it-IT" sz="1600" dirty="0" smtClean="0">
                    <a:latin typeface="+mn-lt"/>
                  </a:rPr>
                  <a:t>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𝝋</m:t>
                        </m:r>
                      </m:e>
                      <m:sub>
                        <m:r>
                          <a:rPr lang="it-IT" sz="1600" b="1" i="1">
                            <a:solidFill>
                              <a:srgbClr val="C00000"/>
                            </a:solidFill>
                            <a:latin typeface="Cambria Math" panose="02040503050406030204" pitchFamily="18" charset="0"/>
                          </a:rPr>
                          <m:t>𝟏</m:t>
                        </m:r>
                      </m:sub>
                    </m:sSub>
                  </m:oMath>
                </a14:m>
                <a:r>
                  <a:rPr lang="it-IT" sz="1600" dirty="0">
                    <a:latin typeface="+mn-lt"/>
                  </a:rPr>
                  <a:t> </a:t>
                </a:r>
                <a:r>
                  <a:rPr lang="it-IT" sz="1600" dirty="0" err="1" smtClean="0">
                    <a:latin typeface="+mn-lt"/>
                  </a:rPr>
                  <a:t>we</a:t>
                </a:r>
                <a:r>
                  <a:rPr lang="it-IT" sz="1600" dirty="0" smtClean="0">
                    <a:latin typeface="+mn-lt"/>
                  </a:rPr>
                  <a:t> </a:t>
                </a:r>
                <a:r>
                  <a:rPr lang="it-IT" sz="1600" dirty="0" err="1" smtClean="0">
                    <a:latin typeface="+mn-lt"/>
                  </a:rPr>
                  <a:t>apply</a:t>
                </a:r>
                <a:r>
                  <a:rPr lang="it-IT" sz="1600" dirty="0" smtClean="0">
                    <a:latin typeface="+mn-lt"/>
                  </a:rPr>
                  <a:t> the </a:t>
                </a:r>
                <a:r>
                  <a:rPr lang="it-IT" sz="1600" u="sng" dirty="0" err="1" smtClean="0">
                    <a:latin typeface="+mn-lt"/>
                  </a:rPr>
                  <a:t>trigonometric</a:t>
                </a:r>
                <a:r>
                  <a:rPr lang="it-IT" sz="1600" u="sng" dirty="0" smtClean="0">
                    <a:latin typeface="+mn-lt"/>
                  </a:rPr>
                  <a:t> </a:t>
                </a:r>
                <a:r>
                  <a:rPr lang="it-IT" sz="1600" u="sng" dirty="0" smtClean="0">
                    <a:latin typeface="+mn-lt"/>
                  </a:rPr>
                  <a:t>ratio</a:t>
                </a:r>
                <a:r>
                  <a:rPr lang="it-IT" sz="1600" dirty="0" smtClean="0">
                    <a:latin typeface="+mn-lt"/>
                  </a:rPr>
                  <a:t> to the </a:t>
                </a:r>
                <a:r>
                  <a:rPr lang="it-IT" sz="1600" b="1" dirty="0" err="1" smtClean="0">
                    <a:solidFill>
                      <a:schemeClr val="accent6"/>
                    </a:solidFill>
                    <a:latin typeface="+mn-lt"/>
                  </a:rPr>
                  <a:t>triangle</a:t>
                </a:r>
                <a:r>
                  <a:rPr lang="it-IT" sz="1600" dirty="0" smtClean="0">
                    <a:latin typeface="+mn-lt"/>
                  </a:rPr>
                  <a:t> </a:t>
                </a:r>
                <a:r>
                  <a:rPr lang="it-IT" sz="1600" dirty="0" err="1" smtClean="0">
                    <a:latin typeface="+mn-lt"/>
                  </a:rPr>
                  <a:t>previously</a:t>
                </a:r>
                <a:r>
                  <a:rPr lang="it-IT" sz="1600" dirty="0" smtClean="0">
                    <a:latin typeface="+mn-lt"/>
                  </a:rPr>
                  <a:t> </a:t>
                </a:r>
                <a:r>
                  <a:rPr lang="it-IT" sz="1600" dirty="0" err="1" smtClean="0">
                    <a:latin typeface="+mn-lt"/>
                  </a:rPr>
                  <a:t>examined</a:t>
                </a:r>
                <a:r>
                  <a:rPr lang="it-IT" sz="1600" dirty="0" smtClean="0">
                    <a:latin typeface="+mn-lt"/>
                  </a:rPr>
                  <a:t>.</a:t>
                </a:r>
              </a:p>
              <a:p>
                <a:r>
                  <a:rPr lang="it-IT" sz="1600" dirty="0" smtClean="0">
                    <a:latin typeface="+mn-lt"/>
                  </a:rPr>
                  <a:t>The </a:t>
                </a:r>
                <a:r>
                  <a:rPr lang="it-IT" sz="1600" dirty="0" err="1" smtClean="0">
                    <a:latin typeface="+mn-lt"/>
                  </a:rPr>
                  <a:t>sides</a:t>
                </a:r>
                <a:r>
                  <a:rPr lang="it-IT" sz="1600" dirty="0" smtClean="0">
                    <a:latin typeface="+mn-lt"/>
                  </a:rPr>
                  <a:t> of </a:t>
                </a:r>
                <a:r>
                  <a:rPr lang="it-IT" sz="1600" dirty="0" err="1" smtClean="0">
                    <a:latin typeface="+mn-lt"/>
                  </a:rPr>
                  <a:t>this</a:t>
                </a:r>
                <a:r>
                  <a:rPr lang="it-IT" sz="1600" dirty="0" smtClean="0">
                    <a:latin typeface="+mn-lt"/>
                  </a:rPr>
                  <a:t> </a:t>
                </a:r>
                <a:r>
                  <a:rPr lang="it-IT" sz="1600" dirty="0" smtClean="0">
                    <a:solidFill>
                      <a:schemeClr val="accent6"/>
                    </a:solidFill>
                    <a:latin typeface="+mn-lt"/>
                  </a:rPr>
                  <a:t>right </a:t>
                </a:r>
                <a:r>
                  <a:rPr lang="it-IT" sz="1600" b="1" dirty="0" err="1" smtClean="0">
                    <a:solidFill>
                      <a:schemeClr val="accent6"/>
                    </a:solidFill>
                    <a:latin typeface="+mn-lt"/>
                  </a:rPr>
                  <a:t>triangle</a:t>
                </a:r>
                <a:r>
                  <a:rPr lang="it-IT" sz="1600" dirty="0" smtClean="0">
                    <a:latin typeface="+mn-lt"/>
                  </a:rPr>
                  <a:t> are:</a:t>
                </a:r>
                <a:endParaRPr lang="it-IT" sz="1600" dirty="0">
                  <a:latin typeface="+mn-lt"/>
                </a:endParaRPr>
              </a:p>
              <a:p>
                <a:pPr marL="285750" indent="-285750">
                  <a:buFont typeface="Arial" panose="020B0604020202020204" pitchFamily="34" charset="0"/>
                  <a:buChar char="•"/>
                </a:pPr>
                <a:r>
                  <a:rPr lang="it-IT" sz="1600" dirty="0">
                    <a:latin typeface="+mn-lt"/>
                  </a:rPr>
                  <a:t>The </a:t>
                </a:r>
                <a:r>
                  <a:rPr lang="it-IT" sz="1600" dirty="0" err="1">
                    <a:latin typeface="+mn-lt"/>
                  </a:rPr>
                  <a:t>segment</a:t>
                </a:r>
                <a:r>
                  <a:rPr lang="it-IT" sz="1600" dirty="0">
                    <a:latin typeface="+mn-lt"/>
                  </a:rPr>
                  <a:t> </a:t>
                </a:r>
                <a14:m>
                  <m:oMath xmlns:m="http://schemas.openxmlformats.org/officeDocument/2006/math">
                    <m:sSub>
                      <m:sSubPr>
                        <m:ctrlPr>
                          <a:rPr lang="it-IT" b="1" i="1" smtClean="0">
                            <a:solidFill>
                              <a:schemeClr val="accent6"/>
                            </a:solidFill>
                            <a:latin typeface="Cambria Math" panose="02040503050406030204" pitchFamily="18" charset="0"/>
                          </a:rPr>
                        </m:ctrlPr>
                      </m:sSubPr>
                      <m:e>
                        <m:r>
                          <a:rPr lang="it-IT" b="1" i="1">
                            <a:solidFill>
                              <a:schemeClr val="accent6"/>
                            </a:solidFill>
                            <a:latin typeface="Cambria Math" panose="02040503050406030204" pitchFamily="18" charset="0"/>
                            <a:ea typeface="Cambria Math" panose="02040503050406030204" pitchFamily="18" charset="0"/>
                          </a:rPr>
                          <m:t>𝝉</m:t>
                        </m:r>
                      </m:e>
                      <m:sub>
                        <m:r>
                          <a:rPr lang="it-IT" b="1" i="1">
                            <a:solidFill>
                              <a:schemeClr val="accent6"/>
                            </a:solidFill>
                            <a:latin typeface="Cambria Math" panose="02040503050406030204" pitchFamily="18" charset="0"/>
                          </a:rPr>
                          <m:t>𝒙𝒚</m:t>
                        </m:r>
                      </m:sub>
                    </m:sSub>
                    <m:r>
                      <a:rPr lang="it-IT" i="1">
                        <a:latin typeface="Cambria Math" panose="02040503050406030204" pitchFamily="18" charset="0"/>
                      </a:rPr>
                      <m:t>;</m:t>
                    </m:r>
                  </m:oMath>
                </a14:m>
                <a:endParaRPr lang="it-IT" sz="1600" dirty="0">
                  <a:latin typeface="+mn-lt"/>
                </a:endParaRPr>
              </a:p>
              <a:p>
                <a:pPr marL="285750" indent="-285750">
                  <a:buFont typeface="Arial" panose="020B0604020202020204" pitchFamily="34" charset="0"/>
                  <a:buChar char="•"/>
                </a:pPr>
                <a:r>
                  <a:rPr lang="it-IT" sz="1600" dirty="0">
                    <a:latin typeface="+mn-lt"/>
                  </a:rPr>
                  <a:t>The </a:t>
                </a:r>
                <a:r>
                  <a:rPr lang="it-IT" sz="1600" dirty="0" smtClean="0">
                    <a:solidFill>
                      <a:schemeClr val="accent6"/>
                    </a:solidFill>
                    <a:latin typeface="+mn-lt"/>
                  </a:rPr>
                  <a:t>radius </a:t>
                </a:r>
                <a14:m>
                  <m:oMath xmlns:m="http://schemas.openxmlformats.org/officeDocument/2006/math">
                    <m:r>
                      <a:rPr lang="it-IT" b="1" i="1">
                        <a:solidFill>
                          <a:schemeClr val="accent6"/>
                        </a:solidFill>
                        <a:latin typeface="Cambria Math" panose="02040503050406030204" pitchFamily="18" charset="0"/>
                      </a:rPr>
                      <m:t>𝑹</m:t>
                    </m:r>
                  </m:oMath>
                </a14:m>
                <a:r>
                  <a:rPr lang="it-IT" sz="1600" dirty="0">
                    <a:latin typeface="+mn-lt"/>
                  </a:rPr>
                  <a:t>;</a:t>
                </a:r>
              </a:p>
              <a:p>
                <a:pPr marL="285750" indent="-285750">
                  <a:buFont typeface="Arial" panose="020B0604020202020204" pitchFamily="34" charset="0"/>
                  <a:buChar char="•"/>
                </a:pPr>
                <a:r>
                  <a:rPr lang="it-IT" sz="1600" dirty="0">
                    <a:latin typeface="+mn-lt"/>
                  </a:rPr>
                  <a:t>The </a:t>
                </a:r>
                <a:r>
                  <a:rPr lang="it-IT" sz="1600" dirty="0" err="1">
                    <a:latin typeface="+mn-lt"/>
                  </a:rPr>
                  <a:t>segment</a:t>
                </a:r>
                <a:r>
                  <a:rPr lang="it-IT" sz="1600" dirty="0">
                    <a:latin typeface="+mn-lt"/>
                  </a:rPr>
                  <a:t> </a:t>
                </a:r>
                <a14:m>
                  <m:oMath xmlns:m="http://schemas.openxmlformats.org/officeDocument/2006/math">
                    <m:sSub>
                      <m:sSubPr>
                        <m:ctrlPr>
                          <a:rPr lang="it-IT" b="1" i="1" smtClean="0">
                            <a:solidFill>
                              <a:schemeClr val="accent6"/>
                            </a:solidFill>
                            <a:latin typeface="Cambria Math" panose="02040503050406030204" pitchFamily="18" charset="0"/>
                          </a:rPr>
                        </m:ctrlPr>
                      </m:sSubPr>
                      <m:e>
                        <m:r>
                          <a:rPr lang="it-IT" b="1" i="1">
                            <a:solidFill>
                              <a:schemeClr val="accent6"/>
                            </a:solidFill>
                            <a:latin typeface="Cambria Math" panose="02040503050406030204" pitchFamily="18" charset="0"/>
                            <a:ea typeface="Cambria Math" panose="02040503050406030204" pitchFamily="18" charset="0"/>
                          </a:rPr>
                          <m:t>𝝈</m:t>
                        </m:r>
                      </m:e>
                      <m:sub>
                        <m:r>
                          <a:rPr lang="it-IT" b="1" i="1">
                            <a:solidFill>
                              <a:schemeClr val="accent6"/>
                            </a:solidFill>
                            <a:latin typeface="Cambria Math" panose="02040503050406030204" pitchFamily="18" charset="0"/>
                          </a:rPr>
                          <m:t>𝒙</m:t>
                        </m:r>
                      </m:sub>
                    </m:sSub>
                    <m:r>
                      <a:rPr lang="it-IT" b="1" i="1">
                        <a:solidFill>
                          <a:schemeClr val="accent6"/>
                        </a:solidFill>
                        <a:latin typeface="Cambria Math" panose="02040503050406030204" pitchFamily="18" charset="0"/>
                      </a:rPr>
                      <m:t>−</m:t>
                    </m:r>
                    <m:f>
                      <m:fPr>
                        <m:ctrlPr>
                          <a:rPr lang="it-IT" b="1" i="1">
                            <a:solidFill>
                              <a:schemeClr val="accent6"/>
                            </a:solidFill>
                            <a:latin typeface="Cambria Math" panose="02040503050406030204" pitchFamily="18" charset="0"/>
                          </a:rPr>
                        </m:ctrlPr>
                      </m:fPr>
                      <m:num>
                        <m:sSub>
                          <m:sSubPr>
                            <m:ctrlPr>
                              <a:rPr lang="it-IT" b="1" i="1">
                                <a:solidFill>
                                  <a:schemeClr val="accent6"/>
                                </a:solidFill>
                                <a:latin typeface="Cambria Math" panose="02040503050406030204" pitchFamily="18" charset="0"/>
                              </a:rPr>
                            </m:ctrlPr>
                          </m:sSubPr>
                          <m:e>
                            <m:r>
                              <a:rPr lang="it-IT" b="1" i="1">
                                <a:solidFill>
                                  <a:schemeClr val="accent6"/>
                                </a:solidFill>
                                <a:latin typeface="Cambria Math" panose="02040503050406030204" pitchFamily="18" charset="0"/>
                                <a:ea typeface="Cambria Math" panose="02040503050406030204" pitchFamily="18" charset="0"/>
                              </a:rPr>
                              <m:t>𝝈</m:t>
                            </m:r>
                          </m:e>
                          <m:sub>
                            <m:r>
                              <a:rPr lang="it-IT" b="1" i="1">
                                <a:solidFill>
                                  <a:schemeClr val="accent6"/>
                                </a:solidFill>
                                <a:latin typeface="Cambria Math" panose="02040503050406030204" pitchFamily="18" charset="0"/>
                              </a:rPr>
                              <m:t>𝒙</m:t>
                            </m:r>
                          </m:sub>
                        </m:sSub>
                        <m:r>
                          <a:rPr lang="it-IT" b="1" i="1">
                            <a:solidFill>
                              <a:schemeClr val="accent6"/>
                            </a:solidFill>
                            <a:latin typeface="Cambria Math" panose="02040503050406030204" pitchFamily="18" charset="0"/>
                          </a:rPr>
                          <m:t>+</m:t>
                        </m:r>
                        <m:sSub>
                          <m:sSubPr>
                            <m:ctrlPr>
                              <a:rPr lang="it-IT" b="1" i="1">
                                <a:solidFill>
                                  <a:schemeClr val="accent6"/>
                                </a:solidFill>
                                <a:latin typeface="Cambria Math" panose="02040503050406030204" pitchFamily="18" charset="0"/>
                              </a:rPr>
                            </m:ctrlPr>
                          </m:sSubPr>
                          <m:e>
                            <m:r>
                              <a:rPr lang="it-IT" b="1" i="1">
                                <a:solidFill>
                                  <a:schemeClr val="accent6"/>
                                </a:solidFill>
                                <a:latin typeface="Cambria Math" panose="02040503050406030204" pitchFamily="18" charset="0"/>
                                <a:ea typeface="Cambria Math" panose="02040503050406030204" pitchFamily="18" charset="0"/>
                              </a:rPr>
                              <m:t>𝝈</m:t>
                            </m:r>
                          </m:e>
                          <m:sub>
                            <m:r>
                              <a:rPr lang="it-IT" b="1" i="1">
                                <a:solidFill>
                                  <a:schemeClr val="accent6"/>
                                </a:solidFill>
                                <a:latin typeface="Cambria Math" panose="02040503050406030204" pitchFamily="18" charset="0"/>
                              </a:rPr>
                              <m:t>𝒚</m:t>
                            </m:r>
                          </m:sub>
                        </m:sSub>
                      </m:num>
                      <m:den>
                        <m:r>
                          <a:rPr lang="it-IT" b="1" i="1">
                            <a:solidFill>
                              <a:schemeClr val="accent6"/>
                            </a:solidFill>
                            <a:latin typeface="Cambria Math" panose="02040503050406030204" pitchFamily="18" charset="0"/>
                          </a:rPr>
                          <m:t>𝟐</m:t>
                        </m:r>
                      </m:den>
                    </m:f>
                    <m:r>
                      <a:rPr lang="it-IT">
                        <a:latin typeface="Cambria Math" panose="02040503050406030204" pitchFamily="18" charset="0"/>
                      </a:rPr>
                      <m:t>.</m:t>
                    </m:r>
                  </m:oMath>
                </a14:m>
                <a:endParaRPr lang="it-IT" dirty="0" smtClean="0">
                  <a:latin typeface="+mn-lt"/>
                </a:endParaRPr>
              </a:p>
              <a:p>
                <a:endParaRPr lang="it-IT" sz="1600" dirty="0">
                  <a:latin typeface="+mn-lt"/>
                </a:endParaRPr>
              </a:p>
              <a:p>
                <a:r>
                  <a:rPr lang="it-IT" sz="1600" dirty="0" err="1" smtClean="0">
                    <a:latin typeface="+mn-lt"/>
                  </a:rPr>
                  <a:t>Therefore</a:t>
                </a:r>
                <a:r>
                  <a:rPr lang="it-IT" sz="1600" dirty="0" smtClean="0">
                    <a:latin typeface="+mn-lt"/>
                  </a:rPr>
                  <a:t> to </a:t>
                </a:r>
                <a:r>
                  <a:rPr lang="it-IT" sz="1600" dirty="0" err="1" smtClean="0">
                    <a:latin typeface="+mn-lt"/>
                  </a:rPr>
                  <a:t>find</a:t>
                </a:r>
                <a:r>
                  <a:rPr lang="it-IT" sz="1600" dirty="0" smtClean="0">
                    <a:latin typeface="+mn-lt"/>
                  </a:rPr>
                  <a:t>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smtClean="0">
                            <a:solidFill>
                              <a:schemeClr val="tx1"/>
                            </a:solidFill>
                            <a:latin typeface="Cambria Math" panose="02040503050406030204" pitchFamily="18" charset="0"/>
                          </a:rPr>
                          <m:t>𝟐</m:t>
                        </m:r>
                        <m:r>
                          <a:rPr lang="it-IT" sz="1600" b="1" i="1">
                            <a:solidFill>
                              <a:srgbClr val="C00000"/>
                            </a:solidFill>
                            <a:latin typeface="Cambria Math" panose="02040503050406030204" pitchFamily="18" charset="0"/>
                            <a:ea typeface="Cambria Math" panose="02040503050406030204" pitchFamily="18" charset="0"/>
                          </a:rPr>
                          <m:t>𝝋</m:t>
                        </m:r>
                      </m:e>
                      <m:sub>
                        <m:r>
                          <a:rPr lang="it-IT" sz="1600" b="1" i="1">
                            <a:solidFill>
                              <a:srgbClr val="C00000"/>
                            </a:solidFill>
                            <a:latin typeface="Cambria Math" panose="02040503050406030204" pitchFamily="18" charset="0"/>
                          </a:rPr>
                          <m:t>𝟏</m:t>
                        </m:r>
                      </m:sub>
                    </m:sSub>
                  </m:oMath>
                </a14:m>
                <a:r>
                  <a:rPr lang="it-IT" sz="1600" dirty="0" smtClean="0">
                    <a:latin typeface="+mn-lt"/>
                  </a:rPr>
                  <a:t> the </a:t>
                </a:r>
                <a:r>
                  <a:rPr lang="it-IT" sz="1600" dirty="0" err="1" smtClean="0">
                    <a:latin typeface="+mn-lt"/>
                  </a:rPr>
                  <a:t>following</a:t>
                </a:r>
                <a:r>
                  <a:rPr lang="it-IT" sz="1600" dirty="0" smtClean="0">
                    <a:latin typeface="+mn-lt"/>
                  </a:rPr>
                  <a:t> </a:t>
                </a:r>
                <a:r>
                  <a:rPr lang="it-IT" sz="1600" dirty="0" err="1" smtClean="0">
                    <a:latin typeface="+mn-lt"/>
                  </a:rPr>
                  <a:t>equation</a:t>
                </a:r>
                <a:r>
                  <a:rPr lang="it-IT" sz="1600" dirty="0" smtClean="0">
                    <a:latin typeface="+mn-lt"/>
                  </a:rPr>
                  <a:t> </a:t>
                </a:r>
                <a:r>
                  <a:rPr lang="it-IT" sz="1600" dirty="0" err="1" smtClean="0">
                    <a:latin typeface="+mn-lt"/>
                  </a:rPr>
                  <a:t>is</a:t>
                </a:r>
                <a:r>
                  <a:rPr lang="it-IT" sz="1600" dirty="0" smtClean="0">
                    <a:latin typeface="+mn-lt"/>
                  </a:rPr>
                  <a:t> </a:t>
                </a:r>
                <a:r>
                  <a:rPr lang="it-IT" sz="1600" dirty="0" err="1" smtClean="0">
                    <a:latin typeface="+mn-lt"/>
                  </a:rPr>
                  <a:t>performed</a:t>
                </a:r>
                <a:r>
                  <a:rPr lang="it-IT" sz="1600" dirty="0" smtClean="0">
                    <a:solidFill>
                      <a:schemeClr val="tx2"/>
                    </a:solidFill>
                    <a:latin typeface="+mn-lt"/>
                  </a:rPr>
                  <a:t>*</a:t>
                </a:r>
                <a:endParaRPr lang="it-IT" sz="1600" dirty="0">
                  <a:solidFill>
                    <a:schemeClr val="tx2"/>
                  </a:solidFill>
                  <a:latin typeface="+mn-lt"/>
                </a:endParaRPr>
              </a:p>
            </p:txBody>
          </p:sp>
        </mc:Choice>
        <mc:Fallback>
          <p:sp>
            <p:nvSpPr>
              <p:cNvPr id="41" name="CasellaDiTesto 40"/>
              <p:cNvSpPr txBox="1">
                <a:spLocks noRot="1" noChangeAspect="1" noMove="1" noResize="1" noEditPoints="1" noAdjustHandles="1" noChangeArrowheads="1" noChangeShapeType="1" noTextEdit="1"/>
              </p:cNvSpPr>
              <p:nvPr/>
            </p:nvSpPr>
            <p:spPr>
              <a:xfrm>
                <a:off x="5194691" y="1291602"/>
                <a:ext cx="3857018" cy="2788905"/>
              </a:xfrm>
              <a:prstGeom prst="rect">
                <a:avLst/>
              </a:prstGeom>
              <a:blipFill rotWithShape="0">
                <a:blip r:embed="rId11"/>
                <a:stretch>
                  <a:fillRect l="-790" t="-656" b="-1969"/>
                </a:stretch>
              </a:blipFill>
            </p:spPr>
            <p:txBody>
              <a:bodyPr/>
              <a:lstStyle/>
              <a:p>
                <a:r>
                  <a:rPr lang="en-GB">
                    <a:noFill/>
                  </a:rPr>
                  <a:t> </a:t>
                </a:r>
              </a:p>
            </p:txBody>
          </p:sp>
        </mc:Fallback>
      </mc:AlternateContent>
      <p:cxnSp>
        <p:nvCxnSpPr>
          <p:cNvPr id="80" name="Connettore 1 79"/>
          <p:cNvCxnSpPr/>
          <p:nvPr/>
        </p:nvCxnSpPr>
        <p:spPr>
          <a:xfrm>
            <a:off x="759325" y="2862689"/>
            <a:ext cx="1853408" cy="86634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Connettore 1 88"/>
          <p:cNvCxnSpPr/>
          <p:nvPr/>
        </p:nvCxnSpPr>
        <p:spPr>
          <a:xfrm flipV="1">
            <a:off x="722444" y="2867451"/>
            <a:ext cx="0" cy="8810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1" name="Connettore 2 90"/>
          <p:cNvCxnSpPr/>
          <p:nvPr/>
        </p:nvCxnSpPr>
        <p:spPr>
          <a:xfrm>
            <a:off x="704367" y="3729542"/>
            <a:ext cx="1908366"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Rettangolo 92"/>
              <p:cNvSpPr/>
              <p:nvPr/>
            </p:nvSpPr>
            <p:spPr>
              <a:xfrm>
                <a:off x="1010594" y="3802945"/>
                <a:ext cx="1213666" cy="488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00" i="1" smtClean="0">
                              <a:solidFill>
                                <a:schemeClr val="accent6"/>
                              </a:solidFill>
                              <a:latin typeface="Cambria Math" panose="02040503050406030204" pitchFamily="18" charset="0"/>
                            </a:rPr>
                          </m:ctrlPr>
                        </m:sSubPr>
                        <m:e>
                          <m:r>
                            <a:rPr lang="it-IT" sz="1400" i="1">
                              <a:solidFill>
                                <a:schemeClr val="accent6"/>
                              </a:solidFill>
                              <a:latin typeface="Cambria Math" panose="02040503050406030204" pitchFamily="18" charset="0"/>
                              <a:ea typeface="Cambria Math" panose="02040503050406030204" pitchFamily="18" charset="0"/>
                            </a:rPr>
                            <m:t>𝜎</m:t>
                          </m:r>
                        </m:e>
                        <m:sub>
                          <m:r>
                            <a:rPr lang="it-IT" sz="1400" i="1">
                              <a:solidFill>
                                <a:schemeClr val="accent6"/>
                              </a:solidFill>
                              <a:latin typeface="Cambria Math" panose="02040503050406030204" pitchFamily="18" charset="0"/>
                            </a:rPr>
                            <m:t>𝑥</m:t>
                          </m:r>
                        </m:sub>
                      </m:sSub>
                      <m:r>
                        <a:rPr lang="it-IT" sz="1400" b="0" i="1" smtClean="0">
                          <a:solidFill>
                            <a:schemeClr val="accent6"/>
                          </a:solidFill>
                          <a:latin typeface="Cambria Math" panose="02040503050406030204" pitchFamily="18" charset="0"/>
                        </a:rPr>
                        <m:t>−</m:t>
                      </m:r>
                      <m:f>
                        <m:fPr>
                          <m:ctrlPr>
                            <a:rPr lang="it-IT" sz="1400" i="1">
                              <a:solidFill>
                                <a:schemeClr val="accent6"/>
                              </a:solidFill>
                              <a:latin typeface="Cambria Math" panose="02040503050406030204" pitchFamily="18" charset="0"/>
                            </a:rPr>
                          </m:ctrlPr>
                        </m:fPr>
                        <m:num>
                          <m:sSub>
                            <m:sSubPr>
                              <m:ctrlPr>
                                <a:rPr lang="it-IT" sz="1400" i="1">
                                  <a:solidFill>
                                    <a:schemeClr val="accent6"/>
                                  </a:solidFill>
                                  <a:latin typeface="Cambria Math" panose="02040503050406030204" pitchFamily="18" charset="0"/>
                                </a:rPr>
                              </m:ctrlPr>
                            </m:sSubPr>
                            <m:e>
                              <m:r>
                                <a:rPr lang="it-IT" sz="1400" i="1">
                                  <a:solidFill>
                                    <a:schemeClr val="accent6"/>
                                  </a:solidFill>
                                  <a:latin typeface="Cambria Math" panose="02040503050406030204" pitchFamily="18" charset="0"/>
                                  <a:ea typeface="Cambria Math" panose="02040503050406030204" pitchFamily="18" charset="0"/>
                                </a:rPr>
                                <m:t>𝜎</m:t>
                              </m:r>
                            </m:e>
                            <m:sub>
                              <m:r>
                                <a:rPr lang="it-IT" sz="1400" i="1">
                                  <a:solidFill>
                                    <a:schemeClr val="accent6"/>
                                  </a:solidFill>
                                  <a:latin typeface="Cambria Math" panose="02040503050406030204" pitchFamily="18" charset="0"/>
                                </a:rPr>
                                <m:t>𝑥</m:t>
                              </m:r>
                            </m:sub>
                          </m:sSub>
                          <m:r>
                            <a:rPr lang="it-IT" sz="1400" i="1">
                              <a:solidFill>
                                <a:schemeClr val="accent6"/>
                              </a:solidFill>
                              <a:latin typeface="Cambria Math" panose="02040503050406030204" pitchFamily="18" charset="0"/>
                            </a:rPr>
                            <m:t>+</m:t>
                          </m:r>
                          <m:sSub>
                            <m:sSubPr>
                              <m:ctrlPr>
                                <a:rPr lang="it-IT" sz="1400" i="1">
                                  <a:solidFill>
                                    <a:schemeClr val="accent6"/>
                                  </a:solidFill>
                                  <a:latin typeface="Cambria Math" panose="02040503050406030204" pitchFamily="18" charset="0"/>
                                </a:rPr>
                              </m:ctrlPr>
                            </m:sSubPr>
                            <m:e>
                              <m:r>
                                <a:rPr lang="it-IT" sz="1400" i="1">
                                  <a:solidFill>
                                    <a:schemeClr val="accent6"/>
                                  </a:solidFill>
                                  <a:latin typeface="Cambria Math" panose="02040503050406030204" pitchFamily="18" charset="0"/>
                                  <a:ea typeface="Cambria Math" panose="02040503050406030204" pitchFamily="18" charset="0"/>
                                </a:rPr>
                                <m:t>𝜎</m:t>
                              </m:r>
                            </m:e>
                            <m:sub>
                              <m:r>
                                <a:rPr lang="it-IT" sz="1400" i="1">
                                  <a:solidFill>
                                    <a:schemeClr val="accent6"/>
                                  </a:solidFill>
                                  <a:latin typeface="Cambria Math" panose="02040503050406030204" pitchFamily="18" charset="0"/>
                                  <a:ea typeface="Cambria Math" panose="02040503050406030204" pitchFamily="18" charset="0"/>
                                </a:rPr>
                                <m:t>𝑦</m:t>
                              </m:r>
                            </m:sub>
                          </m:sSub>
                        </m:num>
                        <m:den>
                          <m:r>
                            <a:rPr lang="it-IT" sz="1400" i="1">
                              <a:solidFill>
                                <a:schemeClr val="accent6"/>
                              </a:solidFill>
                              <a:latin typeface="Cambria Math" panose="02040503050406030204" pitchFamily="18" charset="0"/>
                            </a:rPr>
                            <m:t>2</m:t>
                          </m:r>
                        </m:den>
                      </m:f>
                    </m:oMath>
                  </m:oMathPara>
                </a14:m>
                <a:endParaRPr lang="it-IT" dirty="0"/>
              </a:p>
            </p:txBody>
          </p:sp>
        </mc:Choice>
        <mc:Fallback xmlns="">
          <p:sp>
            <p:nvSpPr>
              <p:cNvPr id="93" name="Rettangolo 92"/>
              <p:cNvSpPr>
                <a:spLocks noRot="1" noChangeAspect="1" noMove="1" noResize="1" noEditPoints="1" noAdjustHandles="1" noChangeArrowheads="1" noChangeShapeType="1" noTextEdit="1"/>
              </p:cNvSpPr>
              <p:nvPr/>
            </p:nvSpPr>
            <p:spPr>
              <a:xfrm>
                <a:off x="1010594" y="3802945"/>
                <a:ext cx="1213666" cy="488082"/>
              </a:xfrm>
              <a:prstGeom prst="rect">
                <a:avLst/>
              </a:prstGeom>
              <a:blipFill rotWithShape="0">
                <a:blip r:embed="rId12"/>
                <a:stretch>
                  <a:fillRect b="-12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CasellaDiTesto 93"/>
              <p:cNvSpPr txBox="1"/>
              <p:nvPr/>
            </p:nvSpPr>
            <p:spPr>
              <a:xfrm>
                <a:off x="1702628" y="2896375"/>
                <a:ext cx="2183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accent6"/>
                          </a:solidFill>
                          <a:latin typeface="Cambria Math" panose="02040503050406030204" pitchFamily="18" charset="0"/>
                        </a:rPr>
                        <m:t>𝑅</m:t>
                      </m:r>
                    </m:oMath>
                  </m:oMathPara>
                </a14:m>
                <a:endParaRPr lang="it-IT" dirty="0">
                  <a:solidFill>
                    <a:schemeClr val="accent6"/>
                  </a:solidFill>
                </a:endParaRPr>
              </a:p>
            </p:txBody>
          </p:sp>
        </mc:Choice>
        <mc:Fallback xmlns="">
          <p:sp>
            <p:nvSpPr>
              <p:cNvPr id="94" name="CasellaDiTesto 93"/>
              <p:cNvSpPr txBox="1">
                <a:spLocks noRot="1" noChangeAspect="1" noMove="1" noResize="1" noEditPoints="1" noAdjustHandles="1" noChangeArrowheads="1" noChangeShapeType="1" noTextEdit="1"/>
              </p:cNvSpPr>
              <p:nvPr/>
            </p:nvSpPr>
            <p:spPr>
              <a:xfrm>
                <a:off x="1702628" y="2896375"/>
                <a:ext cx="218330" cy="276999"/>
              </a:xfrm>
              <a:prstGeom prst="rect">
                <a:avLst/>
              </a:prstGeom>
              <a:blipFill rotWithShape="0">
                <a:blip r:embed="rId13"/>
                <a:stretch>
                  <a:fillRect l="-22222" r="-19444"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6" name="CasellaDiTesto 95"/>
              <p:cNvSpPr txBox="1"/>
              <p:nvPr/>
            </p:nvSpPr>
            <p:spPr>
              <a:xfrm>
                <a:off x="5770179" y="4172378"/>
                <a:ext cx="1714252" cy="48583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𝑠𝑖𝑛</m:t>
                      </m:r>
                      <m:sSub>
                        <m:sSubPr>
                          <m:ctrlPr>
                            <a:rPr lang="it-IT" b="0" i="1" smtClean="0">
                              <a:latin typeface="Cambria Math" panose="02040503050406030204" pitchFamily="18" charset="0"/>
                            </a:rPr>
                          </m:ctrlPr>
                        </m:sSubPr>
                        <m:e>
                          <m:r>
                            <a:rPr lang="it-IT" b="0" i="1" smtClean="0">
                              <a:latin typeface="Cambria Math" panose="02040503050406030204" pitchFamily="18" charset="0"/>
                            </a:rPr>
                            <m:t>(</m:t>
                          </m:r>
                          <m:r>
                            <a:rPr lang="it-IT" b="0" i="1" smtClean="0">
                              <a:solidFill>
                                <a:schemeClr val="tx1"/>
                              </a:solidFill>
                              <a:latin typeface="Cambria Math" panose="02040503050406030204" pitchFamily="18" charset="0"/>
                            </a:rPr>
                            <m:t>2</m:t>
                          </m:r>
                          <m:r>
                            <a:rPr lang="it-IT" b="1" i="1" smtClean="0">
                              <a:solidFill>
                                <a:srgbClr val="C00000"/>
                              </a:solidFill>
                              <a:latin typeface="Cambria Math" panose="02040503050406030204" pitchFamily="18" charset="0"/>
                              <a:ea typeface="Cambria Math" panose="02040503050406030204" pitchFamily="18" charset="0"/>
                            </a:rPr>
                            <m:t>𝝋</m:t>
                          </m:r>
                        </m:e>
                        <m:sub>
                          <m:r>
                            <a:rPr lang="it-IT" b="1" i="1" smtClean="0">
                              <a:solidFill>
                                <a:srgbClr val="C00000"/>
                              </a:solidFill>
                              <a:latin typeface="Cambria Math" panose="02040503050406030204" pitchFamily="18" charset="0"/>
                            </a:rPr>
                            <m:t>𝟏</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b="1" i="1" smtClean="0">
                                  <a:latin typeface="Cambria Math" panose="02040503050406030204" pitchFamily="18" charset="0"/>
                                </a:rPr>
                              </m:ctrlPr>
                            </m:sSubPr>
                            <m:e>
                              <m:r>
                                <a:rPr lang="it-IT" b="1" i="1" smtClean="0">
                                  <a:latin typeface="Cambria Math" panose="02040503050406030204" pitchFamily="18" charset="0"/>
                                </a:rPr>
                                <m:t>  </m:t>
                              </m:r>
                              <m:r>
                                <a:rPr lang="it-IT" b="1" i="1" smtClean="0">
                                  <a:latin typeface="Cambria Math" panose="02040503050406030204" pitchFamily="18" charset="0"/>
                                  <a:ea typeface="Cambria Math" panose="02040503050406030204" pitchFamily="18" charset="0"/>
                                </a:rPr>
                                <m:t>𝝉</m:t>
                              </m:r>
                            </m:e>
                            <m:sub>
                              <m:r>
                                <a:rPr lang="it-IT" b="1" i="1" smtClean="0">
                                  <a:latin typeface="Cambria Math" panose="02040503050406030204" pitchFamily="18" charset="0"/>
                                </a:rPr>
                                <m:t>𝒙𝒚</m:t>
                              </m:r>
                            </m:sub>
                          </m:sSub>
                        </m:num>
                        <m:den>
                          <m:r>
                            <a:rPr lang="it-IT" b="1" i="1" smtClean="0">
                              <a:latin typeface="Cambria Math" panose="02040503050406030204" pitchFamily="18" charset="0"/>
                            </a:rPr>
                            <m:t>𝑹</m:t>
                          </m:r>
                        </m:den>
                      </m:f>
                    </m:oMath>
                  </m:oMathPara>
                </a14:m>
                <a:endParaRPr lang="it-IT" b="0" i="1" dirty="0" smtClean="0">
                  <a:latin typeface="Cambria Math" panose="02040503050406030204" pitchFamily="18" charset="0"/>
                </a:endParaRPr>
              </a:p>
            </p:txBody>
          </p:sp>
        </mc:Choice>
        <mc:Fallback xmlns="">
          <p:sp>
            <p:nvSpPr>
              <p:cNvPr id="96" name="CasellaDiTesto 95"/>
              <p:cNvSpPr txBox="1">
                <a:spLocks noRot="1" noChangeAspect="1" noMove="1" noResize="1" noEditPoints="1" noAdjustHandles="1" noChangeArrowheads="1" noChangeShapeType="1" noTextEdit="1"/>
              </p:cNvSpPr>
              <p:nvPr/>
            </p:nvSpPr>
            <p:spPr>
              <a:xfrm>
                <a:off x="5770179" y="4172378"/>
                <a:ext cx="1714252" cy="485839"/>
              </a:xfrm>
              <a:prstGeom prst="rect">
                <a:avLst/>
              </a:prstGeom>
              <a:blipFill rotWithShape="0">
                <a:blip r:embed="rId1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7" name="CasellaDiTesto 96"/>
              <p:cNvSpPr txBox="1"/>
              <p:nvPr/>
            </p:nvSpPr>
            <p:spPr>
              <a:xfrm>
                <a:off x="5022895" y="5373121"/>
                <a:ext cx="3085102" cy="882357"/>
              </a:xfrm>
              <a:prstGeom prst="rect">
                <a:avLst/>
              </a:prstGeom>
              <a:noFill/>
              <a:ln w="3175">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400" b="1" i="1" dirty="0" smtClean="0">
                    <a:solidFill>
                      <a:schemeClr val="tx2"/>
                    </a:solidFill>
                  </a:rPr>
                  <a:t>*HINT</a:t>
                </a:r>
              </a:p>
              <a:p>
                <a:r>
                  <a:rPr lang="it-IT" sz="1400" dirty="0" smtClean="0"/>
                  <a:t>To </a:t>
                </a:r>
                <a:r>
                  <a:rPr lang="it-IT" sz="1400" dirty="0" err="1" smtClean="0"/>
                  <a:t>get</a:t>
                </a:r>
                <a:r>
                  <a:rPr lang="it-IT" sz="1400" dirty="0" smtClean="0"/>
                  <a:t> the </a:t>
                </a:r>
                <a:r>
                  <a:rPr lang="it-IT" sz="1400" dirty="0" err="1" smtClean="0"/>
                  <a:t>value</a:t>
                </a:r>
                <a:r>
                  <a:rPr lang="it-IT" sz="1400" dirty="0" smtClean="0"/>
                  <a:t> of </a:t>
                </a:r>
                <a14:m>
                  <m:oMath xmlns:m="http://schemas.openxmlformats.org/officeDocument/2006/math">
                    <m:sSub>
                      <m:sSubPr>
                        <m:ctrlPr>
                          <a:rPr lang="it-IT" sz="1400" i="1" dirty="0" smtClean="0">
                            <a:latin typeface="Cambria Math" panose="02040503050406030204" pitchFamily="18" charset="0"/>
                            <a:ea typeface="Cambria Math" panose="02040503050406030204" pitchFamily="18" charset="0"/>
                          </a:rPr>
                        </m:ctrlPr>
                      </m:sSubPr>
                      <m:e>
                        <m:r>
                          <a:rPr lang="it-IT" sz="1400" i="1" dirty="0" smtClean="0">
                            <a:latin typeface="Cambria Math" panose="02040503050406030204" pitchFamily="18" charset="0"/>
                            <a:ea typeface="Cambria Math" panose="02040503050406030204" pitchFamily="18" charset="0"/>
                          </a:rPr>
                          <m:t>𝜑</m:t>
                        </m:r>
                      </m:e>
                      <m:sub>
                        <m:r>
                          <a:rPr lang="it-IT" sz="1400" b="0" i="1" dirty="0" smtClean="0">
                            <a:latin typeface="Cambria Math" panose="02040503050406030204" pitchFamily="18" charset="0"/>
                            <a:ea typeface="Cambria Math" panose="02040503050406030204" pitchFamily="18" charset="0"/>
                          </a:rPr>
                          <m:t>1</m:t>
                        </m:r>
                      </m:sub>
                    </m:sSub>
                  </m:oMath>
                </a14:m>
                <a:r>
                  <a:rPr lang="it-IT" sz="1400" dirty="0" smtClean="0"/>
                  <a:t>, </a:t>
                </a:r>
                <a:r>
                  <a:rPr lang="it-IT" sz="1400" dirty="0" smtClean="0"/>
                  <a:t>use the </a:t>
                </a:r>
                <a:r>
                  <a:rPr lang="it-IT" sz="1400" dirty="0" err="1" smtClean="0"/>
                  <a:t>calculator</a:t>
                </a:r>
                <a:r>
                  <a:rPr lang="it-IT" sz="1400" dirty="0" smtClean="0"/>
                  <a:t> and </a:t>
                </a:r>
                <a:r>
                  <a:rPr lang="it-IT" sz="1400" dirty="0" err="1" smtClean="0"/>
                  <a:t>type</a:t>
                </a:r>
                <a:r>
                  <a:rPr lang="it-IT" sz="1400" dirty="0" smtClean="0"/>
                  <a:t>: </a:t>
                </a:r>
                <a14:m>
                  <m:oMath xmlns:m="http://schemas.openxmlformats.org/officeDocument/2006/math">
                    <m:f>
                      <m:fPr>
                        <m:ctrlPr>
                          <a:rPr lang="it-IT" sz="1600" b="0" i="1" smtClean="0">
                            <a:latin typeface="Cambria Math" panose="02040503050406030204" pitchFamily="18" charset="0"/>
                          </a:rPr>
                        </m:ctrlPr>
                      </m:fPr>
                      <m:num>
                        <m:r>
                          <a:rPr lang="it-IT" sz="1600" b="0" i="1" smtClean="0">
                            <a:latin typeface="Cambria Math" panose="02040503050406030204" pitchFamily="18" charset="0"/>
                          </a:rPr>
                          <m:t>𝑎𝑟𝑐𝑠𝑖𝑛</m:t>
                        </m:r>
                        <m:r>
                          <a:rPr lang="it-IT" sz="1600" b="0" i="1" smtClean="0">
                            <a:latin typeface="Cambria Math" panose="02040503050406030204" pitchFamily="18" charset="0"/>
                          </a:rPr>
                          <m:t>(</m:t>
                        </m:r>
                        <m:r>
                          <m:rPr>
                            <m:sty m:val="p"/>
                          </m:rPr>
                          <a:rPr lang="it-IT" sz="1600" b="0" i="0" smtClean="0">
                            <a:latin typeface="Cambria Math" panose="02040503050406030204" pitchFamily="18" charset="0"/>
                          </a:rPr>
                          <m:t>sin</m:t>
                        </m:r>
                        <m:r>
                          <a:rPr lang="it-IT" sz="1600" b="0" i="1" smtClean="0">
                            <a:latin typeface="Cambria Math" panose="02040503050406030204" pitchFamily="18" charset="0"/>
                          </a:rPr>
                          <m:t>⁡(</m:t>
                        </m:r>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2</m:t>
                            </m:r>
                            <m:r>
                              <a:rPr lang="it-IT" sz="1600" b="0" i="1" smtClean="0">
                                <a:latin typeface="Cambria Math" panose="02040503050406030204" pitchFamily="18" charset="0"/>
                                <a:ea typeface="Cambria Math" panose="02040503050406030204" pitchFamily="18" charset="0"/>
                              </a:rPr>
                              <m:t>𝜑</m:t>
                            </m:r>
                          </m:e>
                          <m:sub>
                            <m:r>
                              <a:rPr lang="it-IT" sz="1600" b="0" i="1" smtClean="0">
                                <a:latin typeface="Cambria Math" panose="02040503050406030204" pitchFamily="18" charset="0"/>
                              </a:rPr>
                              <m:t>1</m:t>
                            </m:r>
                          </m:sub>
                        </m:sSub>
                        <m:r>
                          <a:rPr lang="it-IT" sz="1600" b="0" i="1" smtClean="0">
                            <a:latin typeface="Cambria Math" panose="02040503050406030204" pitchFamily="18" charset="0"/>
                          </a:rPr>
                          <m:t>)</m:t>
                        </m:r>
                      </m:num>
                      <m:den>
                        <m:r>
                          <a:rPr lang="it-IT" sz="1600" b="0" i="1" smtClean="0">
                            <a:latin typeface="Cambria Math" panose="02040503050406030204" pitchFamily="18" charset="0"/>
                          </a:rPr>
                          <m:t>2</m:t>
                        </m:r>
                      </m:den>
                    </m:f>
                  </m:oMath>
                </a14:m>
                <a:endParaRPr lang="it-IT" sz="1400" dirty="0" smtClean="0"/>
              </a:p>
            </p:txBody>
          </p:sp>
        </mc:Choice>
        <mc:Fallback>
          <p:sp>
            <p:nvSpPr>
              <p:cNvPr id="97" name="CasellaDiTesto 96"/>
              <p:cNvSpPr txBox="1">
                <a:spLocks noRot="1" noChangeAspect="1" noMove="1" noResize="1" noEditPoints="1" noAdjustHandles="1" noChangeArrowheads="1" noChangeShapeType="1" noTextEdit="1"/>
              </p:cNvSpPr>
              <p:nvPr/>
            </p:nvSpPr>
            <p:spPr>
              <a:xfrm>
                <a:off x="5022895" y="5373121"/>
                <a:ext cx="3085102" cy="882357"/>
              </a:xfrm>
              <a:prstGeom prst="rect">
                <a:avLst/>
              </a:prstGeom>
              <a:blipFill rotWithShape="0">
                <a:blip r:embed="rId15"/>
                <a:stretch>
                  <a:fillRect l="-592" t="-685"/>
                </a:stretch>
              </a:blipFill>
              <a:ln w="3175">
                <a:solidFill>
                  <a:schemeClr val="accent1">
                    <a:lumMod val="60000"/>
                    <a:lumOff val="40000"/>
                  </a:schemeClr>
                </a:solidFill>
              </a:ln>
            </p:spPr>
            <p:txBody>
              <a:bodyPr/>
              <a:lstStyle/>
              <a:p>
                <a:r>
                  <a:rPr lang="en-GB">
                    <a:noFill/>
                  </a:rPr>
                  <a:t> </a:t>
                </a:r>
              </a:p>
            </p:txBody>
          </p:sp>
        </mc:Fallback>
      </mc:AlternateContent>
      <p:sp>
        <p:nvSpPr>
          <p:cNvPr id="100" name="CasellaDiTesto 99"/>
          <p:cNvSpPr txBox="1"/>
          <p:nvPr/>
        </p:nvSpPr>
        <p:spPr>
          <a:xfrm>
            <a:off x="4945061" y="4904216"/>
            <a:ext cx="3245458" cy="338554"/>
          </a:xfrm>
          <a:prstGeom prst="rect">
            <a:avLst/>
          </a:prstGeom>
          <a:noFill/>
        </p:spPr>
        <p:txBody>
          <a:bodyPr wrap="square" rtlCol="0">
            <a:spAutoFit/>
          </a:bodyPr>
          <a:lstStyle/>
          <a:p>
            <a:r>
              <a:rPr lang="it-IT" sz="1600" dirty="0" smtClean="0">
                <a:latin typeface="+mn-lt"/>
              </a:rPr>
              <a:t>And </a:t>
            </a:r>
            <a:r>
              <a:rPr lang="it-IT" sz="1600" dirty="0" err="1" smtClean="0">
                <a:latin typeface="+mn-lt"/>
              </a:rPr>
              <a:t>we</a:t>
            </a:r>
            <a:r>
              <a:rPr lang="it-IT" sz="1600" dirty="0" smtClean="0">
                <a:latin typeface="+mn-lt"/>
              </a:rPr>
              <a:t> </a:t>
            </a:r>
            <a:r>
              <a:rPr lang="it-IT" sz="1600" dirty="0" err="1" smtClean="0">
                <a:latin typeface="+mn-lt"/>
              </a:rPr>
              <a:t>find</a:t>
            </a:r>
            <a:r>
              <a:rPr lang="it-IT" sz="1600" dirty="0" smtClean="0">
                <a:latin typeface="+mn-lt"/>
              </a:rPr>
              <a:t> </a:t>
            </a:r>
            <a:r>
              <a:rPr lang="it-IT" sz="1600" dirty="0" err="1" smtClean="0">
                <a:latin typeface="+mn-lt"/>
              </a:rPr>
              <a:t>that</a:t>
            </a:r>
            <a:endParaRPr lang="it-IT" sz="1600" dirty="0">
              <a:latin typeface="+mn-lt"/>
            </a:endParaRPr>
          </a:p>
        </p:txBody>
      </p:sp>
      <mc:AlternateContent xmlns:mc="http://schemas.openxmlformats.org/markup-compatibility/2006" xmlns:a14="http://schemas.microsoft.com/office/drawing/2010/main">
        <mc:Choice Requires="a14">
          <p:sp>
            <p:nvSpPr>
              <p:cNvPr id="102" name="CasellaDiTesto 101"/>
              <p:cNvSpPr txBox="1"/>
              <p:nvPr/>
            </p:nvSpPr>
            <p:spPr>
              <a:xfrm>
                <a:off x="6577939" y="4913005"/>
                <a:ext cx="65094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𝝋</m:t>
                          </m:r>
                        </m:e>
                        <m:sub>
                          <m:r>
                            <a:rPr lang="it-IT" sz="2000" b="1" i="1">
                              <a:solidFill>
                                <a:srgbClr val="C00000"/>
                              </a:solidFill>
                              <a:latin typeface="Cambria Math" panose="02040503050406030204" pitchFamily="18" charset="0"/>
                            </a:rPr>
                            <m:t>𝟏</m:t>
                          </m:r>
                        </m:sub>
                      </m:sSub>
                      <m:r>
                        <a:rPr lang="it-IT" sz="2000" b="0" i="0" smtClean="0">
                          <a:solidFill>
                            <a:srgbClr val="C00000"/>
                          </a:solidFill>
                          <a:latin typeface="Cambria Math" panose="02040503050406030204" pitchFamily="18" charset="0"/>
                        </a:rPr>
                        <m:t>=</m:t>
                      </m:r>
                    </m:oMath>
                  </m:oMathPara>
                </a14:m>
                <a:endParaRPr lang="it-IT" dirty="0"/>
              </a:p>
            </p:txBody>
          </p:sp>
        </mc:Choice>
        <mc:Fallback xmlns="">
          <p:sp>
            <p:nvSpPr>
              <p:cNvPr id="102" name="CasellaDiTesto 101"/>
              <p:cNvSpPr txBox="1">
                <a:spLocks noRot="1" noChangeAspect="1" noMove="1" noResize="1" noEditPoints="1" noAdjustHandles="1" noChangeArrowheads="1" noChangeShapeType="1" noTextEdit="1"/>
              </p:cNvSpPr>
              <p:nvPr/>
            </p:nvSpPr>
            <p:spPr>
              <a:xfrm>
                <a:off x="6577939" y="4913005"/>
                <a:ext cx="650947" cy="307777"/>
              </a:xfrm>
              <a:prstGeom prst="rect">
                <a:avLst/>
              </a:prstGeom>
              <a:blipFill rotWithShape="0">
                <a:blip r:embed="rId16"/>
                <a:stretch>
                  <a:fillRect l="-8411" r="-2804" b="-3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asellaDiTesto 2"/>
              <p:cNvSpPr txBox="1"/>
              <p:nvPr/>
            </p:nvSpPr>
            <p:spPr>
              <a:xfrm>
                <a:off x="6944371" y="4904216"/>
                <a:ext cx="1080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a:latin typeface="Cambria Math" panose="02040503050406030204" pitchFamily="18" charset="0"/>
                        </a:rPr>
                        <m:t>11.3°</m:t>
                      </m:r>
                    </m:oMath>
                  </m:oMathPara>
                </a14:m>
                <a:endParaRPr lang="en-GB"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6944371" y="4904216"/>
                <a:ext cx="1080120" cy="369332"/>
              </a:xfrm>
              <a:prstGeom prst="rect">
                <a:avLst/>
              </a:prstGeom>
              <a:blipFill rotWithShape="0">
                <a:blip r:embed="rId17"/>
                <a:stretch>
                  <a:fillRect/>
                </a:stretch>
              </a:blipFill>
            </p:spPr>
            <p:txBody>
              <a:bodyPr/>
              <a:lstStyle/>
              <a:p>
                <a:r>
                  <a:rPr lang="en-GB">
                    <a:noFill/>
                  </a:rPr>
                  <a:t> </a:t>
                </a:r>
              </a:p>
            </p:txBody>
          </p:sp>
        </mc:Fallback>
      </mc:AlternateContent>
      <p:sp>
        <p:nvSpPr>
          <p:cNvPr id="12" name="Segnaposto piè di pagina 11"/>
          <p:cNvSpPr>
            <a:spLocks noGrp="1"/>
          </p:cNvSpPr>
          <p:nvPr>
            <p:ph type="ftr" sz="quarter" idx="11"/>
          </p:nvPr>
        </p:nvSpPr>
        <p:spPr/>
        <p:txBody>
          <a:bodyPr/>
          <a:lstStyle/>
          <a:p>
            <a:pPr>
              <a:defRPr/>
            </a:pPr>
            <a:r>
              <a:rPr lang="it-IT" smtClean="0"/>
              <a:t>2D - Principal Stresses - Etchi Regoli Gioia</a:t>
            </a:r>
            <a:endParaRPr lang="en-GB"/>
          </a:p>
        </p:txBody>
      </p:sp>
      <p:sp>
        <p:nvSpPr>
          <p:cNvPr id="13" name="Segnaposto numero diapositiva 12"/>
          <p:cNvSpPr>
            <a:spLocks noGrp="1"/>
          </p:cNvSpPr>
          <p:nvPr>
            <p:ph type="sldNum" sz="quarter" idx="12"/>
          </p:nvPr>
        </p:nvSpPr>
        <p:spPr/>
        <p:txBody>
          <a:bodyPr/>
          <a:lstStyle/>
          <a:p>
            <a:pPr>
              <a:defRPr/>
            </a:pPr>
            <a:fld id="{DFE0AAEC-F5D9-44EA-93DC-6DF95E29577B}" type="slidenum">
              <a:rPr lang="en-GB" altLang="it-IT" smtClean="0"/>
              <a:pPr>
                <a:defRPr/>
              </a:pPr>
              <a:t>18</a:t>
            </a:fld>
            <a:endParaRPr lang="en-GB" altLang="it-IT"/>
          </a:p>
        </p:txBody>
      </p:sp>
      <p:cxnSp>
        <p:nvCxnSpPr>
          <p:cNvPr id="32" name="Connettore 2 31"/>
          <p:cNvCxnSpPr/>
          <p:nvPr/>
        </p:nvCxnSpPr>
        <p:spPr>
          <a:xfrm>
            <a:off x="3097215" y="1467320"/>
            <a:ext cx="10855" cy="4642552"/>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33" name="Rettangolo 32"/>
          <p:cNvSpPr/>
          <p:nvPr/>
        </p:nvSpPr>
        <p:spPr>
          <a:xfrm>
            <a:off x="3145103" y="5753516"/>
            <a:ext cx="274638" cy="368300"/>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mc:AlternateContent xmlns:mc="http://schemas.openxmlformats.org/markup-compatibility/2006" xmlns:a14="http://schemas.microsoft.com/office/drawing/2010/main">
        <mc:Choice Requires="a14">
          <p:sp>
            <p:nvSpPr>
              <p:cNvPr id="35" name="CasellaDiTesto 34"/>
              <p:cNvSpPr txBox="1"/>
              <p:nvPr/>
            </p:nvSpPr>
            <p:spPr>
              <a:xfrm>
                <a:off x="2602521" y="3441709"/>
                <a:ext cx="2183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tx1"/>
                          </a:solidFill>
                          <a:latin typeface="Cambria Math" panose="02040503050406030204" pitchFamily="18" charset="0"/>
                        </a:rPr>
                        <m:t>𝐶</m:t>
                      </m:r>
                    </m:oMath>
                  </m:oMathPara>
                </a14:m>
                <a:endParaRPr lang="it-IT" dirty="0">
                  <a:solidFill>
                    <a:schemeClr val="tx1"/>
                  </a:solidFill>
                </a:endParaRPr>
              </a:p>
            </p:txBody>
          </p:sp>
        </mc:Choice>
        <mc:Fallback xmlns="">
          <p:sp>
            <p:nvSpPr>
              <p:cNvPr id="35" name="CasellaDiTesto 34"/>
              <p:cNvSpPr txBox="1">
                <a:spLocks noRot="1" noChangeAspect="1" noMove="1" noResize="1" noEditPoints="1" noAdjustHandles="1" noChangeArrowheads="1" noChangeShapeType="1" noTextEdit="1"/>
              </p:cNvSpPr>
              <p:nvPr/>
            </p:nvSpPr>
            <p:spPr>
              <a:xfrm>
                <a:off x="2602521" y="3441709"/>
                <a:ext cx="218330" cy="276999"/>
              </a:xfrm>
              <a:prstGeom prst="rect">
                <a:avLst/>
              </a:prstGeom>
              <a:blipFill rotWithShape="0">
                <a:blip r:embed="rId18"/>
                <a:stretch>
                  <a:fillRect l="-22222" r="-16667" b="-8889"/>
                </a:stretch>
              </a:blipFill>
            </p:spPr>
            <p:txBody>
              <a:bodyPr/>
              <a:lstStyle/>
              <a:p>
                <a:r>
                  <a:rPr lang="en-GB">
                    <a:noFill/>
                  </a:rPr>
                  <a:t> </a:t>
                </a:r>
              </a:p>
            </p:txBody>
          </p:sp>
        </mc:Fallback>
      </mc:AlternateContent>
    </p:spTree>
    <p:extLst>
      <p:ext uri="{BB962C8B-B14F-4D97-AF65-F5344CB8AC3E}">
        <p14:creationId xmlns:p14="http://schemas.microsoft.com/office/powerpoint/2010/main" val="8748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p:cTn id="55" dur="500" fill="hold"/>
                                        <p:tgtEl>
                                          <p:spTgt spid="97"/>
                                        </p:tgtEl>
                                        <p:attrNameLst>
                                          <p:attrName>ppt_w</p:attrName>
                                        </p:attrNameLst>
                                      </p:cBhvr>
                                      <p:tavLst>
                                        <p:tav tm="0">
                                          <p:val>
                                            <p:fltVal val="0"/>
                                          </p:val>
                                        </p:tav>
                                        <p:tav tm="100000">
                                          <p:val>
                                            <p:strVal val="#ppt_w"/>
                                          </p:val>
                                        </p:tav>
                                      </p:tavLst>
                                    </p:anim>
                                    <p:anim calcmode="lin" valueType="num">
                                      <p:cBhvr>
                                        <p:cTn id="56" dur="500" fill="hold"/>
                                        <p:tgtEl>
                                          <p:spTgt spid="97"/>
                                        </p:tgtEl>
                                        <p:attrNameLst>
                                          <p:attrName>ppt_h</p:attrName>
                                        </p:attrNameLst>
                                      </p:cBhvr>
                                      <p:tavLst>
                                        <p:tav tm="0">
                                          <p:val>
                                            <p:fltVal val="0"/>
                                          </p:val>
                                        </p:tav>
                                        <p:tav tm="100000">
                                          <p:val>
                                            <p:strVal val="#ppt_h"/>
                                          </p:val>
                                        </p:tav>
                                      </p:tavLst>
                                    </p:anim>
                                    <p:animEffect transition="in" filter="fade">
                                      <p:cBhvr>
                                        <p:cTn id="57" dur="500"/>
                                        <p:tgtEl>
                                          <p:spTgt spid="97"/>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0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0" end="0"/>
                                            </p:txEl>
                                          </p:spTgt>
                                        </p:tgtEl>
                                        <p:attrNameLst>
                                          <p:attrName>style.visibility</p:attrName>
                                        </p:attrNameLst>
                                      </p:cBhvr>
                                      <p:to>
                                        <p:strVal val="visible"/>
                                      </p:to>
                                    </p:set>
                                    <p:animEffect transition="in" filter="fade">
                                      <p:cBhvr>
                                        <p:cTn id="6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29" grpId="0"/>
      <p:bldP spid="93" grpId="0"/>
      <p:bldP spid="94" grpId="0"/>
      <p:bldP spid="96" grpId="0" animBg="1"/>
      <p:bldP spid="97" grpId="0" animBg="1"/>
      <p:bldP spid="100" grpId="0"/>
      <p:bldP spid="1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Titolo 1"/>
              <p:cNvSpPr>
                <a:spLocks noGrp="1"/>
              </p:cNvSpPr>
              <p:nvPr>
                <p:ph type="title"/>
              </p:nvPr>
            </p:nvSpPr>
            <p:spPr>
              <a:xfrm>
                <a:off x="755576" y="291191"/>
                <a:ext cx="7496096" cy="897185"/>
              </a:xfrm>
              <a:ln>
                <a:solidFill>
                  <a:schemeClr val="bg1">
                    <a:lumMod val="65000"/>
                  </a:schemeClr>
                </a:solidFill>
              </a:ln>
            </p:spPr>
            <p:txBody>
              <a:bodyPr/>
              <a:lstStyle/>
              <a:p>
                <a:r>
                  <a:rPr lang="it-IT" sz="2800" dirty="0" smtClean="0"/>
                  <a:t>3. </a:t>
                </a:r>
                <a:r>
                  <a:rPr lang="it-IT" sz="2800" dirty="0" err="1" smtClean="0"/>
                  <a:t>Determining</a:t>
                </a:r>
                <a:r>
                  <a:rPr lang="it-IT" sz="2800" dirty="0" smtClean="0"/>
                  <a:t> the principle</a:t>
                </a:r>
                <a:r>
                  <a:rPr lang="it-IT" sz="2800" dirty="0"/>
                  <a:t> </a:t>
                </a:r>
                <a:r>
                  <a:rPr lang="it-IT" sz="2800" dirty="0" err="1"/>
                  <a:t>directions</a:t>
                </a:r>
                <a:r>
                  <a:rPr lang="it-IT" sz="2800" dirty="0"/>
                  <a:t>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𝜑</m:t>
                        </m:r>
                      </m:e>
                      <m:sub>
                        <m:r>
                          <a:rPr lang="it-IT" sz="2800" i="1">
                            <a:latin typeface="Cambria Math" panose="02040503050406030204" pitchFamily="18" charset="0"/>
                          </a:rPr>
                          <m:t>1</m:t>
                        </m:r>
                      </m:sub>
                    </m:sSub>
                  </m:oMath>
                </a14:m>
                <a:r>
                  <a:rPr lang="it-IT" sz="2800" dirty="0"/>
                  <a:t> and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𝜑</m:t>
                        </m:r>
                      </m:e>
                      <m:sub>
                        <m:r>
                          <a:rPr lang="it-IT" sz="2800" i="1">
                            <a:latin typeface="Cambria Math" panose="02040503050406030204" pitchFamily="18" charset="0"/>
                            <a:ea typeface="Cambria Math" panose="02040503050406030204" pitchFamily="18" charset="0"/>
                          </a:rPr>
                          <m:t>2</m:t>
                        </m:r>
                      </m:sub>
                    </m:sSub>
                  </m:oMath>
                </a14:m>
                <a:r>
                  <a:rPr lang="it-IT" sz="2800" dirty="0" smtClean="0"/>
                  <a:t/>
                </a:r>
                <a:br>
                  <a:rPr lang="it-IT" sz="2800" dirty="0" smtClean="0"/>
                </a:br>
                <a:r>
                  <a:rPr lang="it-IT" sz="2800" dirty="0" smtClean="0"/>
                  <a:t>with </a:t>
                </a:r>
                <a:r>
                  <a:rPr lang="it-IT" sz="2800" dirty="0" err="1" smtClean="0"/>
                  <a:t>Mohr’s</a:t>
                </a:r>
                <a:r>
                  <a:rPr lang="it-IT" sz="2800" dirty="0" smtClean="0"/>
                  <a:t> </a:t>
                </a:r>
                <a:r>
                  <a:rPr lang="it-IT" sz="2800" dirty="0" err="1" smtClean="0"/>
                  <a:t>circle</a:t>
                </a:r>
                <a:r>
                  <a:rPr lang="it-IT" sz="2800" dirty="0" smtClean="0"/>
                  <a:t> (2)</a:t>
                </a:r>
                <a:endParaRPr lang="it-IT" sz="2800" dirty="0"/>
              </a:p>
            </p:txBody>
          </p:sp>
        </mc:Choice>
        <mc:Fallback xmlns="">
          <p:sp>
            <p:nvSpPr>
              <p:cNvPr id="24" name="Titolo 1"/>
              <p:cNvSpPr>
                <a:spLocks noGrp="1" noRot="1" noChangeAspect="1" noMove="1" noResize="1" noEditPoints="1" noAdjustHandles="1" noChangeArrowheads="1" noChangeShapeType="1" noTextEdit="1"/>
              </p:cNvSpPr>
              <p:nvPr>
                <p:ph type="title"/>
              </p:nvPr>
            </p:nvSpPr>
            <p:spPr>
              <a:xfrm>
                <a:off x="755576" y="291191"/>
                <a:ext cx="7496096" cy="897185"/>
              </a:xfrm>
              <a:blipFill rotWithShape="0">
                <a:blip r:embed="rId3"/>
                <a:stretch>
                  <a:fillRect l="-487" t="-8725" b="-21477"/>
                </a:stretch>
              </a:blipFill>
              <a:ln>
                <a:solidFill>
                  <a:schemeClr val="bg1">
                    <a:lumMod val="65000"/>
                  </a:schemeClr>
                </a:solidFill>
              </a:ln>
            </p:spPr>
            <p:txBody>
              <a:bodyPr/>
              <a:lstStyle/>
              <a:p>
                <a:r>
                  <a:rPr lang="en-GB">
                    <a:noFill/>
                  </a:rPr>
                  <a:t> </a:t>
                </a:r>
              </a:p>
            </p:txBody>
          </p:sp>
        </mc:Fallback>
      </mc:AlternateContent>
      <p:cxnSp>
        <p:nvCxnSpPr>
          <p:cNvPr id="38" name="Connettore 1 37"/>
          <p:cNvCxnSpPr/>
          <p:nvPr/>
        </p:nvCxnSpPr>
        <p:spPr>
          <a:xfrm flipV="1">
            <a:off x="755576" y="1841686"/>
            <a:ext cx="2668364" cy="129440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flipV="1">
            <a:off x="759644" y="1841686"/>
            <a:ext cx="0" cy="1285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a:off x="755576" y="1841686"/>
            <a:ext cx="266836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9" name="Arco 48"/>
          <p:cNvSpPr/>
          <p:nvPr/>
        </p:nvSpPr>
        <p:spPr>
          <a:xfrm rot="11705017">
            <a:off x="1985269" y="1384260"/>
            <a:ext cx="1546032" cy="1426907"/>
          </a:xfrm>
          <a:prstGeom prst="arc">
            <a:avLst>
              <a:gd name="adj1" fmla="val 20146475"/>
              <a:gd name="adj2" fmla="val 212811"/>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53" name="CasellaDiTesto 52"/>
              <p:cNvSpPr txBox="1"/>
              <p:nvPr/>
            </p:nvSpPr>
            <p:spPr>
              <a:xfrm>
                <a:off x="2021111" y="1831935"/>
                <a:ext cx="3232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a:solidFill>
                                <a:srgbClr val="C00000"/>
                              </a:solidFill>
                              <a:latin typeface="Cambria Math" panose="02040503050406030204" pitchFamily="18" charset="0"/>
                            </a:rPr>
                          </m:ctrlPr>
                        </m:sSubPr>
                        <m:e>
                          <m:r>
                            <a:rPr lang="it-IT" i="1">
                              <a:solidFill>
                                <a:srgbClr val="C00000"/>
                              </a:solidFill>
                              <a:latin typeface="Cambria Math" panose="02040503050406030204" pitchFamily="18" charset="0"/>
                              <a:ea typeface="Cambria Math" panose="02040503050406030204" pitchFamily="18" charset="0"/>
                            </a:rPr>
                            <m:t>𝜑</m:t>
                          </m:r>
                        </m:e>
                        <m:sub>
                          <m:r>
                            <a:rPr lang="it-IT" i="1">
                              <a:solidFill>
                                <a:srgbClr val="C00000"/>
                              </a:solidFill>
                              <a:latin typeface="Cambria Math" panose="02040503050406030204" pitchFamily="18" charset="0"/>
                            </a:rPr>
                            <m:t>1</m:t>
                          </m:r>
                        </m:sub>
                      </m:sSub>
                    </m:oMath>
                  </m:oMathPara>
                </a14:m>
                <a:endParaRPr lang="it-IT" dirty="0">
                  <a:solidFill>
                    <a:srgbClr val="C00000"/>
                  </a:solidFill>
                </a:endParaRPr>
              </a:p>
            </p:txBody>
          </p:sp>
        </mc:Choice>
        <mc:Fallback xmlns="">
          <p:sp>
            <p:nvSpPr>
              <p:cNvPr id="53" name="CasellaDiTesto 52"/>
              <p:cNvSpPr txBox="1">
                <a:spLocks noRot="1" noChangeAspect="1" noMove="1" noResize="1" noEditPoints="1" noAdjustHandles="1" noChangeArrowheads="1" noChangeShapeType="1" noTextEdit="1"/>
              </p:cNvSpPr>
              <p:nvPr/>
            </p:nvSpPr>
            <p:spPr>
              <a:xfrm>
                <a:off x="2021111" y="1831935"/>
                <a:ext cx="323229" cy="276999"/>
              </a:xfrm>
              <a:prstGeom prst="rect">
                <a:avLst/>
              </a:prstGeom>
              <a:blipFill rotWithShape="0">
                <a:blip r:embed="rId4"/>
                <a:stretch>
                  <a:fillRect l="-16981" r="-3774" b="-28889"/>
                </a:stretch>
              </a:blipFill>
            </p:spPr>
            <p:txBody>
              <a:bodyPr/>
              <a:lstStyle/>
              <a:p>
                <a:r>
                  <a:rPr lang="it-IT">
                    <a:noFill/>
                  </a:rPr>
                  <a:t> </a:t>
                </a:r>
              </a:p>
            </p:txBody>
          </p:sp>
        </mc:Fallback>
      </mc:AlternateContent>
      <p:sp>
        <p:nvSpPr>
          <p:cNvPr id="58" name="Arco 57"/>
          <p:cNvSpPr/>
          <p:nvPr/>
        </p:nvSpPr>
        <p:spPr>
          <a:xfrm rot="11705017">
            <a:off x="2503368" y="1384262"/>
            <a:ext cx="1546032" cy="1426907"/>
          </a:xfrm>
          <a:prstGeom prst="arc">
            <a:avLst>
              <a:gd name="adj1" fmla="val 13367408"/>
              <a:gd name="adj2" fmla="val 212811"/>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59" name="Rettangolo 58"/>
              <p:cNvSpPr/>
              <p:nvPr/>
            </p:nvSpPr>
            <p:spPr>
              <a:xfrm>
                <a:off x="2781695" y="2197310"/>
                <a:ext cx="5132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i="1">
                              <a:solidFill>
                                <a:srgbClr val="C00000"/>
                              </a:solidFill>
                              <a:latin typeface="Cambria Math" panose="02040503050406030204" pitchFamily="18" charset="0"/>
                              <a:ea typeface="Cambria Math" panose="02040503050406030204" pitchFamily="18" charset="0"/>
                            </a:rPr>
                            <m:t>𝜑</m:t>
                          </m:r>
                        </m:e>
                        <m:sub>
                          <m:r>
                            <a:rPr lang="it-IT" b="0" i="1" smtClean="0">
                              <a:solidFill>
                                <a:srgbClr val="C00000"/>
                              </a:solidFill>
                              <a:latin typeface="Cambria Math" panose="02040503050406030204" pitchFamily="18" charset="0"/>
                              <a:ea typeface="Cambria Math" panose="02040503050406030204" pitchFamily="18" charset="0"/>
                            </a:rPr>
                            <m:t>2</m:t>
                          </m:r>
                        </m:sub>
                      </m:sSub>
                    </m:oMath>
                  </m:oMathPara>
                </a14:m>
                <a:endParaRPr lang="it-IT" dirty="0"/>
              </a:p>
            </p:txBody>
          </p:sp>
        </mc:Choice>
        <mc:Fallback xmlns="">
          <p:sp>
            <p:nvSpPr>
              <p:cNvPr id="59" name="Rettangolo 58"/>
              <p:cNvSpPr>
                <a:spLocks noRot="1" noChangeAspect="1" noMove="1" noResize="1" noEditPoints="1" noAdjustHandles="1" noChangeArrowheads="1" noChangeShapeType="1" noTextEdit="1"/>
              </p:cNvSpPr>
              <p:nvPr/>
            </p:nvSpPr>
            <p:spPr>
              <a:xfrm>
                <a:off x="2781695" y="2197310"/>
                <a:ext cx="513217" cy="369332"/>
              </a:xfrm>
              <a:prstGeom prst="rect">
                <a:avLst/>
              </a:prstGeom>
              <a:blipFill rotWithShape="0">
                <a:blip r:embed="rId5"/>
                <a:stretch>
                  <a:fillRect b="-8197"/>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61" name="CasellaDiTesto 60"/>
              <p:cNvSpPr txBox="1"/>
              <p:nvPr/>
            </p:nvSpPr>
            <p:spPr>
              <a:xfrm>
                <a:off x="4425365" y="3636745"/>
                <a:ext cx="4295925" cy="584775"/>
              </a:xfrm>
              <a:prstGeom prst="rect">
                <a:avLst/>
              </a:prstGeom>
              <a:noFill/>
            </p:spPr>
            <p:txBody>
              <a:bodyPr wrap="square" rtlCol="0">
                <a:spAutoFit/>
              </a:bodyPr>
              <a:lstStyle/>
              <a:p>
                <a:r>
                  <a:rPr lang="it-IT" sz="1600" dirty="0" smtClean="0">
                    <a:latin typeface="+mn-lt"/>
                  </a:rPr>
                  <a:t>To </a:t>
                </a:r>
                <a:r>
                  <a:rPr lang="it-IT" sz="1600" dirty="0" err="1" smtClean="0">
                    <a:latin typeface="+mn-lt"/>
                  </a:rPr>
                  <a:t>find</a:t>
                </a:r>
                <a:r>
                  <a:rPr lang="it-IT" sz="1600" dirty="0" smtClean="0">
                    <a:latin typeface="+mn-lt"/>
                  </a:rPr>
                  <a:t> the </a:t>
                </a:r>
                <a:r>
                  <a:rPr lang="it-IT" sz="1600" dirty="0" err="1" smtClean="0">
                    <a:latin typeface="+mn-lt"/>
                  </a:rPr>
                  <a:t>value</a:t>
                </a:r>
                <a:r>
                  <a:rPr lang="it-IT" sz="1600" dirty="0" smtClean="0">
                    <a:latin typeface="+mn-lt"/>
                  </a:rPr>
                  <a:t> of the </a:t>
                </a:r>
                <a:r>
                  <a:rPr lang="it-IT" sz="1600" dirty="0" err="1" smtClean="0">
                    <a:latin typeface="+mn-lt"/>
                  </a:rPr>
                  <a:t>principal</a:t>
                </a:r>
                <a:r>
                  <a:rPr lang="it-IT" sz="1600" dirty="0" smtClean="0">
                    <a:latin typeface="+mn-lt"/>
                  </a:rPr>
                  <a:t> </a:t>
                </a:r>
                <a:r>
                  <a:rPr lang="it-IT" sz="1600" dirty="0" err="1" smtClean="0">
                    <a:latin typeface="+mn-lt"/>
                  </a:rPr>
                  <a:t>direction</a:t>
                </a:r>
                <a:r>
                  <a:rPr lang="it-IT" sz="1600" dirty="0" smtClean="0">
                    <a:latin typeface="+mn-lt"/>
                  </a:rPr>
                  <a:t>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𝝋</m:t>
                        </m:r>
                      </m:e>
                      <m:sub>
                        <m:r>
                          <a:rPr lang="it-IT" sz="1600" b="1" i="1">
                            <a:solidFill>
                              <a:srgbClr val="C00000"/>
                            </a:solidFill>
                            <a:latin typeface="Cambria Math" panose="02040503050406030204" pitchFamily="18" charset="0"/>
                            <a:ea typeface="Cambria Math" panose="02040503050406030204" pitchFamily="18" charset="0"/>
                          </a:rPr>
                          <m:t>𝟐</m:t>
                        </m:r>
                      </m:sub>
                    </m:sSub>
                  </m:oMath>
                </a14:m>
                <a:r>
                  <a:rPr lang="it-IT" sz="1600" dirty="0" smtClean="0">
                    <a:latin typeface="+mn-lt"/>
                  </a:rPr>
                  <a:t> the </a:t>
                </a:r>
                <a:r>
                  <a:rPr lang="it-IT" sz="1600" dirty="0" err="1">
                    <a:latin typeface="+mn-lt"/>
                  </a:rPr>
                  <a:t>equation</a:t>
                </a:r>
                <a:r>
                  <a:rPr lang="it-IT" sz="1600" dirty="0">
                    <a:latin typeface="+mn-lt"/>
                  </a:rPr>
                  <a:t> </a:t>
                </a:r>
                <a:r>
                  <a:rPr lang="it-IT" sz="1600" dirty="0" err="1" smtClean="0">
                    <a:latin typeface="+mn-lt"/>
                  </a:rPr>
                  <a:t>below</a:t>
                </a:r>
                <a:r>
                  <a:rPr lang="it-IT" sz="1600" dirty="0" smtClean="0">
                    <a:latin typeface="+mn-lt"/>
                  </a:rPr>
                  <a:t> </a:t>
                </a:r>
                <a:r>
                  <a:rPr lang="it-IT" sz="1600" dirty="0" err="1">
                    <a:latin typeface="+mn-lt"/>
                  </a:rPr>
                  <a:t>is</a:t>
                </a:r>
                <a:r>
                  <a:rPr lang="it-IT" sz="1600" dirty="0">
                    <a:latin typeface="+mn-lt"/>
                  </a:rPr>
                  <a:t> </a:t>
                </a:r>
                <a:r>
                  <a:rPr lang="it-IT" sz="1600" dirty="0" err="1">
                    <a:latin typeface="+mn-lt"/>
                  </a:rPr>
                  <a:t>used</a:t>
                </a:r>
                <a:r>
                  <a:rPr lang="it-IT" sz="1600" dirty="0" smtClean="0">
                    <a:latin typeface="+mn-lt"/>
                  </a:rPr>
                  <a:t>.</a:t>
                </a:r>
                <a:endParaRPr lang="it-IT" sz="1600" dirty="0">
                  <a:latin typeface="+mn-lt"/>
                </a:endParaRPr>
              </a:p>
            </p:txBody>
          </p:sp>
        </mc:Choice>
        <mc:Fallback>
          <p:sp>
            <p:nvSpPr>
              <p:cNvPr id="61" name="CasellaDiTesto 60"/>
              <p:cNvSpPr txBox="1">
                <a:spLocks noRot="1" noChangeAspect="1" noMove="1" noResize="1" noEditPoints="1" noAdjustHandles="1" noChangeArrowheads="1" noChangeShapeType="1" noTextEdit="1"/>
              </p:cNvSpPr>
              <p:nvPr/>
            </p:nvSpPr>
            <p:spPr>
              <a:xfrm>
                <a:off x="4425365" y="3636745"/>
                <a:ext cx="4295925" cy="584775"/>
              </a:xfrm>
              <a:prstGeom prst="rect">
                <a:avLst/>
              </a:prstGeom>
              <a:blipFill rotWithShape="0">
                <a:blip r:embed="rId6"/>
                <a:stretch>
                  <a:fillRect l="-851" t="-3125" r="-567"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CasellaDiTesto 61"/>
              <p:cNvSpPr txBox="1"/>
              <p:nvPr/>
            </p:nvSpPr>
            <p:spPr>
              <a:xfrm>
                <a:off x="5635190" y="4510251"/>
                <a:ext cx="1565492" cy="27699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1" i="1" smtClean="0">
                              <a:solidFill>
                                <a:srgbClr val="C00000"/>
                              </a:solidFill>
                              <a:latin typeface="Cambria Math" panose="02040503050406030204" pitchFamily="18" charset="0"/>
                            </a:rPr>
                          </m:ctrlPr>
                        </m:sSubPr>
                        <m:e>
                          <m:r>
                            <a:rPr lang="it-IT" b="1" i="1">
                              <a:solidFill>
                                <a:srgbClr val="C00000"/>
                              </a:solidFill>
                              <a:latin typeface="Cambria Math" panose="02040503050406030204" pitchFamily="18" charset="0"/>
                              <a:ea typeface="Cambria Math" panose="02040503050406030204" pitchFamily="18" charset="0"/>
                            </a:rPr>
                            <m:t>𝝋</m:t>
                          </m:r>
                        </m:e>
                        <m:sub>
                          <m:r>
                            <a:rPr lang="it-IT" b="1" i="1" smtClean="0">
                              <a:solidFill>
                                <a:srgbClr val="C00000"/>
                              </a:solidFill>
                              <a:latin typeface="Cambria Math" panose="02040503050406030204" pitchFamily="18" charset="0"/>
                              <a:ea typeface="Cambria Math" panose="02040503050406030204" pitchFamily="18" charset="0"/>
                            </a:rPr>
                            <m:t>𝟐</m:t>
                          </m:r>
                        </m:sub>
                      </m:sSub>
                      <m:r>
                        <a:rPr lang="it-IT" b="1" i="0" smtClean="0">
                          <a:latin typeface="Cambria Math" panose="02040503050406030204" pitchFamily="18" charset="0"/>
                        </a:rPr>
                        <m:t>=</m:t>
                      </m:r>
                      <m:sSub>
                        <m:sSubPr>
                          <m:ctrlPr>
                            <a:rPr lang="it-IT" b="1" i="1">
                              <a:latin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𝝋</m:t>
                          </m:r>
                        </m:e>
                        <m:sub>
                          <m:r>
                            <a:rPr lang="it-IT" b="1" i="1">
                              <a:latin typeface="Cambria Math" panose="02040503050406030204" pitchFamily="18" charset="0"/>
                            </a:rPr>
                            <m:t>𝟏</m:t>
                          </m:r>
                        </m:sub>
                      </m:sSub>
                      <m:r>
                        <a:rPr lang="it-IT" b="0" i="0" smtClean="0">
                          <a:latin typeface="Cambria Math" panose="02040503050406030204" pitchFamily="18" charset="0"/>
                        </a:rPr>
                        <m:t>+90°</m:t>
                      </m:r>
                    </m:oMath>
                  </m:oMathPara>
                </a14:m>
                <a:endParaRPr lang="it-IT" dirty="0"/>
              </a:p>
            </p:txBody>
          </p:sp>
        </mc:Choice>
        <mc:Fallback xmlns="">
          <p:sp>
            <p:nvSpPr>
              <p:cNvPr id="62" name="CasellaDiTesto 61"/>
              <p:cNvSpPr txBox="1">
                <a:spLocks noRot="1" noChangeAspect="1" noMove="1" noResize="1" noEditPoints="1" noAdjustHandles="1" noChangeArrowheads="1" noChangeShapeType="1" noTextEdit="1"/>
              </p:cNvSpPr>
              <p:nvPr/>
            </p:nvSpPr>
            <p:spPr>
              <a:xfrm>
                <a:off x="5635190" y="4510251"/>
                <a:ext cx="1565492" cy="276999"/>
              </a:xfrm>
              <a:prstGeom prst="rect">
                <a:avLst/>
              </a:prstGeom>
              <a:blipFill rotWithShape="0">
                <a:blip r:embed="rId7"/>
                <a:stretch>
                  <a:fillRect l="-2317" r="-2317" b="-25532"/>
                </a:stretch>
              </a:blipFill>
              <a:ln>
                <a:solidFill>
                  <a:schemeClr val="tx1"/>
                </a:solidFill>
              </a:ln>
            </p:spPr>
            <p:txBody>
              <a:bodyPr/>
              <a:lstStyle/>
              <a:p>
                <a:r>
                  <a:rPr lang="en-GB">
                    <a:noFill/>
                  </a:rPr>
                  <a:t> </a:t>
                </a:r>
              </a:p>
            </p:txBody>
          </p:sp>
        </mc:Fallback>
      </mc:AlternateContent>
      <p:sp>
        <p:nvSpPr>
          <p:cNvPr id="63" name="Rettangolo 62"/>
          <p:cNvSpPr/>
          <p:nvPr/>
        </p:nvSpPr>
        <p:spPr>
          <a:xfrm rot="20754299">
            <a:off x="3121064" y="1886293"/>
            <a:ext cx="364108" cy="350288"/>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mc:AlternateContent xmlns:mc="http://schemas.openxmlformats.org/markup-compatibility/2006" xmlns:a14="http://schemas.microsoft.com/office/drawing/2010/main">
        <mc:Choice Requires="a14">
          <p:sp>
            <p:nvSpPr>
              <p:cNvPr id="65" name="CasellaDiTesto 64"/>
              <p:cNvSpPr txBox="1"/>
              <p:nvPr/>
            </p:nvSpPr>
            <p:spPr>
              <a:xfrm>
                <a:off x="5817870" y="5687902"/>
                <a:ext cx="650947" cy="307777"/>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𝝋</m:t>
                          </m:r>
                        </m:e>
                        <m:sub>
                          <m:r>
                            <a:rPr lang="it-IT" sz="2000" b="1" i="1" smtClean="0">
                              <a:solidFill>
                                <a:srgbClr val="C00000"/>
                              </a:solidFill>
                              <a:latin typeface="Cambria Math" panose="02040503050406030204" pitchFamily="18" charset="0"/>
                              <a:ea typeface="Cambria Math" panose="02040503050406030204" pitchFamily="18" charset="0"/>
                            </a:rPr>
                            <m:t>𝟐</m:t>
                          </m:r>
                        </m:sub>
                      </m:sSub>
                      <m:r>
                        <a:rPr lang="it-IT" sz="2000" b="0" i="0" smtClean="0">
                          <a:solidFill>
                            <a:srgbClr val="C00000"/>
                          </a:solidFill>
                          <a:latin typeface="Cambria Math" panose="02040503050406030204" pitchFamily="18" charset="0"/>
                        </a:rPr>
                        <m:t>=</m:t>
                      </m:r>
                    </m:oMath>
                  </m:oMathPara>
                </a14:m>
                <a:endParaRPr lang="it-IT" sz="2000" dirty="0"/>
              </a:p>
            </p:txBody>
          </p:sp>
        </mc:Choice>
        <mc:Fallback xmlns="">
          <p:sp>
            <p:nvSpPr>
              <p:cNvPr id="65" name="CasellaDiTesto 64"/>
              <p:cNvSpPr txBox="1">
                <a:spLocks noRot="1" noChangeAspect="1" noMove="1" noResize="1" noEditPoints="1" noAdjustHandles="1" noChangeArrowheads="1" noChangeShapeType="1" noTextEdit="1"/>
              </p:cNvSpPr>
              <p:nvPr/>
            </p:nvSpPr>
            <p:spPr>
              <a:xfrm>
                <a:off x="5817870" y="5687902"/>
                <a:ext cx="650947" cy="307777"/>
              </a:xfrm>
              <a:prstGeom prst="rect">
                <a:avLst/>
              </a:prstGeom>
              <a:blipFill rotWithShape="0">
                <a:blip r:embed="rId8"/>
                <a:stretch>
                  <a:fillRect l="-8411" r="-2804" b="-29412"/>
                </a:stretch>
              </a:blipFill>
              <a:ln>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7" name="CasellaDiTesto 66"/>
              <p:cNvSpPr txBox="1"/>
              <p:nvPr/>
            </p:nvSpPr>
            <p:spPr>
              <a:xfrm>
                <a:off x="4390875" y="1685201"/>
                <a:ext cx="4501605" cy="1846659"/>
              </a:xfrm>
              <a:prstGeom prst="rect">
                <a:avLst/>
              </a:prstGeom>
              <a:noFill/>
            </p:spPr>
            <p:txBody>
              <a:bodyPr wrap="square" rtlCol="0">
                <a:spAutoFit/>
              </a:bodyPr>
              <a:lstStyle/>
              <a:p>
                <a:pPr algn="just"/>
                <a:r>
                  <a:rPr lang="it-IT" sz="1600" dirty="0" err="1" smtClean="0">
                    <a:latin typeface="+mn-lt"/>
                  </a:rPr>
                  <a:t>This</a:t>
                </a:r>
                <a:r>
                  <a:rPr lang="it-IT" sz="1600" dirty="0" smtClean="0">
                    <a:latin typeface="+mn-lt"/>
                  </a:rPr>
                  <a:t> </a:t>
                </a:r>
                <a:r>
                  <a:rPr lang="it-IT" sz="1600" dirty="0" err="1" smtClean="0">
                    <a:latin typeface="+mn-lt"/>
                  </a:rPr>
                  <a:t>is</a:t>
                </a:r>
                <a:r>
                  <a:rPr lang="it-IT" sz="1600" dirty="0" smtClean="0">
                    <a:latin typeface="+mn-lt"/>
                  </a:rPr>
                  <a:t> a </a:t>
                </a:r>
                <a:r>
                  <a:rPr lang="it-IT" sz="1600" dirty="0" err="1" smtClean="0">
                    <a:latin typeface="+mn-lt"/>
                  </a:rPr>
                  <a:t>close</a:t>
                </a:r>
                <a:r>
                  <a:rPr lang="it-IT" sz="1600" dirty="0" smtClean="0">
                    <a:latin typeface="+mn-lt"/>
                  </a:rPr>
                  <a:t>-up </a:t>
                </a:r>
                <a:r>
                  <a:rPr lang="it-IT" sz="1600" dirty="0" smtClean="0">
                    <a:latin typeface="+mn-lt"/>
                  </a:rPr>
                  <a:t>of </a:t>
                </a:r>
                <a:r>
                  <a:rPr lang="it-IT" sz="1600" dirty="0" err="1" smtClean="0">
                    <a:latin typeface="+mn-lt"/>
                  </a:rPr>
                  <a:t>what</a:t>
                </a:r>
                <a:r>
                  <a:rPr lang="it-IT" sz="1600" dirty="0" smtClean="0">
                    <a:latin typeface="+mn-lt"/>
                  </a:rPr>
                  <a:t> </a:t>
                </a:r>
                <a:r>
                  <a:rPr lang="it-IT" sz="1600" dirty="0" err="1" smtClean="0">
                    <a:latin typeface="+mn-lt"/>
                  </a:rPr>
                  <a:t>we</a:t>
                </a:r>
                <a:r>
                  <a:rPr lang="it-IT" sz="1600" dirty="0" smtClean="0">
                    <a:latin typeface="+mn-lt"/>
                  </a:rPr>
                  <a:t> are </a:t>
                </a:r>
                <a:r>
                  <a:rPr lang="it-IT" sz="1600" dirty="0" err="1" smtClean="0">
                    <a:latin typeface="+mn-lt"/>
                  </a:rPr>
                  <a:t>dealing</a:t>
                </a:r>
                <a:r>
                  <a:rPr lang="it-IT" sz="1600" dirty="0" smtClean="0">
                    <a:latin typeface="+mn-lt"/>
                  </a:rPr>
                  <a:t> with </a:t>
                </a:r>
                <a:r>
                  <a:rPr lang="it-IT" sz="1600" dirty="0" err="1" smtClean="0">
                    <a:latin typeface="+mn-lt"/>
                  </a:rPr>
                  <a:t>now</a:t>
                </a:r>
                <a:r>
                  <a:rPr lang="it-IT" sz="1600" dirty="0" smtClean="0">
                    <a:latin typeface="+mn-lt"/>
                  </a:rPr>
                  <a:t>. </a:t>
                </a:r>
              </a:p>
              <a:p>
                <a:pPr algn="just"/>
                <a:r>
                  <a:rPr lang="it-IT" sz="1600" dirty="0" smtClean="0">
                    <a:latin typeface="+mn-lt"/>
                  </a:rPr>
                  <a:t>The figure on the </a:t>
                </a:r>
                <a:r>
                  <a:rPr lang="it-IT" sz="1600" dirty="0" err="1" smtClean="0">
                    <a:latin typeface="+mn-lt"/>
                  </a:rPr>
                  <a:t>left</a:t>
                </a:r>
                <a:r>
                  <a:rPr lang="it-IT" sz="1600" dirty="0" smtClean="0">
                    <a:latin typeface="+mn-lt"/>
                  </a:rPr>
                  <a:t> shows the right </a:t>
                </a:r>
                <a:r>
                  <a:rPr lang="it-IT" sz="1600" dirty="0" err="1" smtClean="0">
                    <a:latin typeface="+mn-lt"/>
                  </a:rPr>
                  <a:t>triangle</a:t>
                </a:r>
                <a:r>
                  <a:rPr lang="it-IT" sz="1600" dirty="0" smtClean="0">
                    <a:latin typeface="+mn-lt"/>
                  </a:rPr>
                  <a:t> </a:t>
                </a:r>
                <a:r>
                  <a:rPr lang="it-IT" sz="1600" dirty="0" err="1" smtClean="0">
                    <a:latin typeface="+mn-lt"/>
                  </a:rPr>
                  <a:t>we</a:t>
                </a:r>
                <a:r>
                  <a:rPr lang="it-IT" sz="1600" dirty="0" smtClean="0">
                    <a:latin typeface="+mn-lt"/>
                  </a:rPr>
                  <a:t> </a:t>
                </a:r>
                <a:r>
                  <a:rPr lang="it-IT" sz="1600" dirty="0" err="1" smtClean="0">
                    <a:latin typeface="+mn-lt"/>
                  </a:rPr>
                  <a:t>took</a:t>
                </a:r>
                <a:r>
                  <a:rPr lang="it-IT" sz="1600" dirty="0" smtClean="0">
                    <a:latin typeface="+mn-lt"/>
                  </a:rPr>
                  <a:t> </a:t>
                </a:r>
                <a:r>
                  <a:rPr lang="it-IT" sz="1600" dirty="0" err="1" smtClean="0">
                    <a:latin typeface="+mn-lt"/>
                  </a:rPr>
                  <a:t>into</a:t>
                </a:r>
                <a:r>
                  <a:rPr lang="it-IT" sz="1600" dirty="0" smtClean="0">
                    <a:latin typeface="+mn-lt"/>
                  </a:rPr>
                  <a:t> </a:t>
                </a:r>
                <a:r>
                  <a:rPr lang="it-IT" sz="1600" dirty="0" err="1" smtClean="0">
                    <a:latin typeface="+mn-lt"/>
                  </a:rPr>
                  <a:t>consideration</a:t>
                </a:r>
                <a:r>
                  <a:rPr lang="it-IT" sz="1600" dirty="0" smtClean="0">
                    <a:latin typeface="+mn-lt"/>
                  </a:rPr>
                  <a:t>; </a:t>
                </a:r>
              </a:p>
              <a:p>
                <a:pPr algn="just"/>
                <a:endParaRPr lang="it-IT" sz="1600" dirty="0" smtClean="0">
                  <a:latin typeface="+mn-lt"/>
                </a:endParaRPr>
              </a:p>
              <a:p>
                <a:pPr algn="just"/>
                <a:r>
                  <a:rPr lang="it-IT" sz="1600" dirty="0" smtClean="0">
                    <a:latin typeface="+mn-lt"/>
                  </a:rPr>
                  <a:t>the </a:t>
                </a:r>
                <a:r>
                  <a:rPr lang="it-IT" sz="1600" dirty="0" err="1" smtClean="0">
                    <a:latin typeface="+mn-lt"/>
                  </a:rPr>
                  <a:t>two</a:t>
                </a:r>
                <a:r>
                  <a:rPr lang="it-IT" sz="1600" dirty="0" smtClean="0">
                    <a:latin typeface="+mn-lt"/>
                  </a:rPr>
                  <a:t>  </a:t>
                </a:r>
                <a:r>
                  <a:rPr lang="it-IT" sz="1600" dirty="0" err="1" smtClean="0">
                    <a:latin typeface="+mn-lt"/>
                  </a:rPr>
                  <a:t>principal</a:t>
                </a:r>
                <a:r>
                  <a:rPr lang="it-IT" sz="1600" dirty="0" smtClean="0">
                    <a:latin typeface="+mn-lt"/>
                  </a:rPr>
                  <a:t> </a:t>
                </a:r>
                <a:r>
                  <a:rPr lang="it-IT" sz="1600" dirty="0" err="1">
                    <a:latin typeface="+mn-lt"/>
                  </a:rPr>
                  <a:t>directions</a:t>
                </a:r>
                <a:r>
                  <a:rPr lang="it-IT" sz="1600" dirty="0">
                    <a:latin typeface="+mn-lt"/>
                  </a:rPr>
                  <a:t>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𝝋</m:t>
                        </m:r>
                      </m:e>
                      <m:sub>
                        <m:r>
                          <a:rPr lang="it-IT" sz="1600" b="1" i="1">
                            <a:solidFill>
                              <a:srgbClr val="C00000"/>
                            </a:solidFill>
                            <a:latin typeface="Cambria Math" panose="02040503050406030204" pitchFamily="18" charset="0"/>
                          </a:rPr>
                          <m:t>𝟏</m:t>
                        </m:r>
                      </m:sub>
                    </m:sSub>
                  </m:oMath>
                </a14:m>
                <a:r>
                  <a:rPr lang="it-IT" sz="1600" dirty="0">
                    <a:latin typeface="+mn-lt"/>
                  </a:rPr>
                  <a:t> and </a:t>
                </a:r>
                <a14:m>
                  <m:oMath xmlns:m="http://schemas.openxmlformats.org/officeDocument/2006/math">
                    <m:sSub>
                      <m:sSubPr>
                        <m:ctrlPr>
                          <a:rPr lang="it-IT" sz="1600" b="1" i="1" smtClean="0">
                            <a:solidFill>
                              <a:srgbClr val="C00000"/>
                            </a:solidFill>
                            <a:latin typeface="Cambria Math" panose="02040503050406030204" pitchFamily="18" charset="0"/>
                          </a:rPr>
                        </m:ctrlPr>
                      </m:sSubPr>
                      <m:e>
                        <m:r>
                          <a:rPr lang="it-IT" sz="1600" b="1" i="1">
                            <a:solidFill>
                              <a:srgbClr val="C00000"/>
                            </a:solidFill>
                            <a:latin typeface="Cambria Math" panose="02040503050406030204" pitchFamily="18" charset="0"/>
                            <a:ea typeface="Cambria Math" panose="02040503050406030204" pitchFamily="18" charset="0"/>
                          </a:rPr>
                          <m:t>𝝋</m:t>
                        </m:r>
                      </m:e>
                      <m:sub>
                        <m:r>
                          <a:rPr lang="it-IT" sz="1600" b="1" i="1">
                            <a:solidFill>
                              <a:srgbClr val="C00000"/>
                            </a:solidFill>
                            <a:latin typeface="Cambria Math" panose="02040503050406030204" pitchFamily="18" charset="0"/>
                            <a:ea typeface="Cambria Math" panose="02040503050406030204" pitchFamily="18" charset="0"/>
                          </a:rPr>
                          <m:t>𝟐</m:t>
                        </m:r>
                      </m:sub>
                    </m:sSub>
                  </m:oMath>
                </a14:m>
                <a:r>
                  <a:rPr lang="it-IT" sz="1600" dirty="0" smtClean="0">
                    <a:latin typeface="+mn-lt"/>
                  </a:rPr>
                  <a:t> </a:t>
                </a:r>
                <a:r>
                  <a:rPr lang="it-IT" sz="1600" dirty="0" err="1" smtClean="0">
                    <a:latin typeface="+mn-lt"/>
                  </a:rPr>
                  <a:t>act</a:t>
                </a:r>
                <a:r>
                  <a:rPr lang="it-IT" sz="1600" dirty="0" smtClean="0">
                    <a:latin typeface="+mn-lt"/>
                  </a:rPr>
                  <a:t> </a:t>
                </a:r>
                <a:r>
                  <a:rPr lang="it-IT" sz="1600" dirty="0" err="1" smtClean="0">
                    <a:latin typeface="+mn-lt"/>
                  </a:rPr>
                  <a:t>as</a:t>
                </a:r>
                <a:r>
                  <a:rPr lang="it-IT" sz="1600" dirty="0" smtClean="0">
                    <a:latin typeface="+mn-lt"/>
                  </a:rPr>
                  <a:t> </a:t>
                </a:r>
                <a:r>
                  <a:rPr lang="it-IT" sz="1600" dirty="0" smtClean="0">
                    <a:latin typeface="+mn-lt"/>
                  </a:rPr>
                  <a:t>the </a:t>
                </a:r>
                <a:r>
                  <a:rPr lang="it-IT" sz="1600" dirty="0" err="1" smtClean="0">
                    <a:latin typeface="+mn-lt"/>
                  </a:rPr>
                  <a:t>angles</a:t>
                </a:r>
                <a:r>
                  <a:rPr lang="it-IT" sz="1600" dirty="0" smtClean="0">
                    <a:latin typeface="+mn-lt"/>
                  </a:rPr>
                  <a:t> </a:t>
                </a:r>
                <a:r>
                  <a:rPr lang="it-IT" sz="1600" dirty="0" err="1" smtClean="0">
                    <a:latin typeface="+mn-lt"/>
                  </a:rPr>
                  <a:t>pointed</a:t>
                </a:r>
                <a:r>
                  <a:rPr lang="it-IT" sz="1600" dirty="0" smtClean="0">
                    <a:latin typeface="+mn-lt"/>
                  </a:rPr>
                  <a:t> in the figure, </a:t>
                </a:r>
                <a:r>
                  <a:rPr lang="it-IT" sz="1600" dirty="0" smtClean="0">
                    <a:latin typeface="+mn-lt"/>
                  </a:rPr>
                  <a:t>in </a:t>
                </a:r>
                <a:r>
                  <a:rPr lang="it-IT" sz="1600" dirty="0" err="1" smtClean="0">
                    <a:latin typeface="+mn-lt"/>
                  </a:rPr>
                  <a:t>respect</a:t>
                </a:r>
                <a:r>
                  <a:rPr lang="it-IT" sz="1600" dirty="0" smtClean="0">
                    <a:latin typeface="+mn-lt"/>
                  </a:rPr>
                  <a:t> </a:t>
                </a:r>
                <a:r>
                  <a:rPr lang="it-IT" sz="1600" dirty="0" smtClean="0">
                    <a:latin typeface="+mn-lt"/>
                  </a:rPr>
                  <a:t>to the </a:t>
                </a:r>
                <a:r>
                  <a:rPr lang="it-IT" sz="1600" dirty="0" err="1" smtClean="0">
                    <a:latin typeface="+mn-lt"/>
                  </a:rPr>
                  <a:t>chosen</a:t>
                </a:r>
                <a:r>
                  <a:rPr lang="it-IT" sz="1600" dirty="0" smtClean="0">
                    <a:latin typeface="+mn-lt"/>
                  </a:rPr>
                  <a:t> </a:t>
                </a:r>
                <a:r>
                  <a:rPr lang="it-IT" sz="1600" dirty="0" err="1" smtClean="0">
                    <a:latin typeface="+mn-lt"/>
                  </a:rPr>
                  <a:t>coordinates</a:t>
                </a:r>
                <a:r>
                  <a:rPr lang="it-IT" sz="1600" dirty="0" smtClean="0">
                    <a:latin typeface="+mn-lt"/>
                  </a:rPr>
                  <a:t> system</a:t>
                </a:r>
                <a:r>
                  <a:rPr lang="it-IT" dirty="0" smtClean="0">
                    <a:latin typeface="+mn-lt"/>
                  </a:rPr>
                  <a:t>.</a:t>
                </a:r>
                <a:r>
                  <a:rPr lang="it-IT" dirty="0" smtClean="0">
                    <a:solidFill>
                      <a:schemeClr val="tx2"/>
                    </a:solidFill>
                    <a:latin typeface="+mn-lt"/>
                  </a:rPr>
                  <a:t>*</a:t>
                </a:r>
                <a:endParaRPr lang="it-IT" dirty="0">
                  <a:solidFill>
                    <a:schemeClr val="tx2"/>
                  </a:solidFill>
                  <a:latin typeface="+mn-lt"/>
                </a:endParaRPr>
              </a:p>
            </p:txBody>
          </p:sp>
        </mc:Choice>
        <mc:Fallback>
          <p:sp>
            <p:nvSpPr>
              <p:cNvPr id="67" name="CasellaDiTesto 66"/>
              <p:cNvSpPr txBox="1">
                <a:spLocks noRot="1" noChangeAspect="1" noMove="1" noResize="1" noEditPoints="1" noAdjustHandles="1" noChangeArrowheads="1" noChangeShapeType="1" noTextEdit="1"/>
              </p:cNvSpPr>
              <p:nvPr/>
            </p:nvSpPr>
            <p:spPr>
              <a:xfrm>
                <a:off x="4390875" y="1685201"/>
                <a:ext cx="4501605" cy="1846659"/>
              </a:xfrm>
              <a:prstGeom prst="rect">
                <a:avLst/>
              </a:prstGeom>
              <a:blipFill rotWithShape="0">
                <a:blip r:embed="rId9"/>
                <a:stretch>
                  <a:fillRect l="-677" t="-990" r="-677" b="-4290"/>
                </a:stretch>
              </a:blipFill>
            </p:spPr>
            <p:txBody>
              <a:bodyPr/>
              <a:lstStyle/>
              <a:p>
                <a:r>
                  <a:rPr lang="en-GB">
                    <a:noFill/>
                  </a:rPr>
                  <a:t> </a:t>
                </a:r>
              </a:p>
            </p:txBody>
          </p:sp>
        </mc:Fallback>
      </mc:AlternateContent>
      <p:cxnSp>
        <p:nvCxnSpPr>
          <p:cNvPr id="69" name="Connettore 2 68"/>
          <p:cNvCxnSpPr/>
          <p:nvPr/>
        </p:nvCxnSpPr>
        <p:spPr>
          <a:xfrm flipH="1">
            <a:off x="179512" y="1841686"/>
            <a:ext cx="3244428" cy="88129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ttore 2 70"/>
          <p:cNvCxnSpPr/>
          <p:nvPr/>
        </p:nvCxnSpPr>
        <p:spPr>
          <a:xfrm>
            <a:off x="3428008" y="1851438"/>
            <a:ext cx="670186" cy="235699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2" name="CasellaDiTesto 71"/>
          <p:cNvSpPr txBox="1"/>
          <p:nvPr/>
        </p:nvSpPr>
        <p:spPr>
          <a:xfrm rot="20673890">
            <a:off x="164852" y="2259141"/>
            <a:ext cx="1017740" cy="307777"/>
          </a:xfrm>
          <a:prstGeom prst="rect">
            <a:avLst/>
          </a:prstGeom>
          <a:noFill/>
        </p:spPr>
        <p:txBody>
          <a:bodyPr wrap="square" rtlCol="0">
            <a:spAutoFit/>
          </a:bodyPr>
          <a:lstStyle/>
          <a:p>
            <a:r>
              <a:rPr lang="it-IT" sz="1400" dirty="0" err="1" smtClean="0">
                <a:solidFill>
                  <a:srgbClr val="C00000"/>
                </a:solidFill>
                <a:latin typeface="+mn-lt"/>
              </a:rPr>
              <a:t>Direction</a:t>
            </a:r>
            <a:r>
              <a:rPr lang="it-IT" sz="1400" dirty="0" smtClean="0">
                <a:solidFill>
                  <a:srgbClr val="C00000"/>
                </a:solidFill>
                <a:latin typeface="+mn-lt"/>
              </a:rPr>
              <a:t> 1</a:t>
            </a:r>
            <a:endParaRPr lang="it-IT" sz="1400" dirty="0">
              <a:solidFill>
                <a:srgbClr val="C00000"/>
              </a:solidFill>
              <a:latin typeface="+mn-lt"/>
            </a:endParaRPr>
          </a:p>
        </p:txBody>
      </p:sp>
      <p:sp>
        <p:nvSpPr>
          <p:cNvPr id="73" name="CasellaDiTesto 72"/>
          <p:cNvSpPr txBox="1"/>
          <p:nvPr/>
        </p:nvSpPr>
        <p:spPr>
          <a:xfrm rot="4409001">
            <a:off x="3267956" y="3527132"/>
            <a:ext cx="1017740" cy="307777"/>
          </a:xfrm>
          <a:prstGeom prst="rect">
            <a:avLst/>
          </a:prstGeom>
          <a:noFill/>
        </p:spPr>
        <p:txBody>
          <a:bodyPr wrap="square" rtlCol="0">
            <a:spAutoFit/>
          </a:bodyPr>
          <a:lstStyle/>
          <a:p>
            <a:r>
              <a:rPr lang="it-IT" sz="1400" dirty="0" err="1" smtClean="0">
                <a:solidFill>
                  <a:srgbClr val="C00000"/>
                </a:solidFill>
                <a:latin typeface="+mn-lt"/>
              </a:rPr>
              <a:t>Direction</a:t>
            </a:r>
            <a:r>
              <a:rPr lang="it-IT" sz="1400" dirty="0" smtClean="0">
                <a:solidFill>
                  <a:srgbClr val="C00000"/>
                </a:solidFill>
                <a:latin typeface="+mn-lt"/>
              </a:rPr>
              <a:t> 2</a:t>
            </a:r>
            <a:endParaRPr lang="it-IT" sz="1400" dirty="0">
              <a:solidFill>
                <a:srgbClr val="C00000"/>
              </a:solidFill>
              <a:latin typeface="+mn-lt"/>
            </a:endParaRPr>
          </a:p>
        </p:txBody>
      </p:sp>
      <p:sp>
        <p:nvSpPr>
          <p:cNvPr id="74" name="CasellaDiTesto 73"/>
          <p:cNvSpPr txBox="1"/>
          <p:nvPr/>
        </p:nvSpPr>
        <p:spPr>
          <a:xfrm>
            <a:off x="5635190" y="5078969"/>
            <a:ext cx="3528392" cy="375079"/>
          </a:xfrm>
          <a:prstGeom prst="rect">
            <a:avLst/>
          </a:prstGeom>
          <a:noFill/>
        </p:spPr>
        <p:txBody>
          <a:bodyPr wrap="square" rtlCol="0">
            <a:spAutoFit/>
          </a:bodyPr>
          <a:lstStyle/>
          <a:p>
            <a:r>
              <a:rPr lang="it-IT" dirty="0" err="1" smtClean="0">
                <a:latin typeface="+mn-lt"/>
              </a:rPr>
              <a:t>We</a:t>
            </a:r>
            <a:r>
              <a:rPr lang="it-IT" dirty="0" smtClean="0">
                <a:latin typeface="+mn-lt"/>
              </a:rPr>
              <a:t> </a:t>
            </a:r>
            <a:r>
              <a:rPr lang="it-IT" dirty="0" err="1" smtClean="0">
                <a:latin typeface="+mn-lt"/>
              </a:rPr>
              <a:t>find</a:t>
            </a:r>
            <a:r>
              <a:rPr lang="it-IT" dirty="0" smtClean="0">
                <a:latin typeface="+mn-lt"/>
              </a:rPr>
              <a:t> </a:t>
            </a:r>
            <a:r>
              <a:rPr lang="it-IT" dirty="0" err="1" smtClean="0">
                <a:latin typeface="+mn-lt"/>
              </a:rPr>
              <a:t>that</a:t>
            </a:r>
            <a:r>
              <a:rPr lang="it-IT" dirty="0" smtClean="0">
                <a:latin typeface="+mn-lt"/>
              </a:rPr>
              <a:t>:</a:t>
            </a:r>
            <a:endParaRPr lang="it-IT" dirty="0">
              <a:latin typeface="+mn-lt"/>
            </a:endParaRPr>
          </a:p>
        </p:txBody>
      </p:sp>
      <p:cxnSp>
        <p:nvCxnSpPr>
          <p:cNvPr id="81" name="Connettore 2 80"/>
          <p:cNvCxnSpPr/>
          <p:nvPr/>
        </p:nvCxnSpPr>
        <p:spPr>
          <a:xfrm flipH="1">
            <a:off x="179512" y="1831935"/>
            <a:ext cx="3244428"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ttore 2 82"/>
          <p:cNvCxnSpPr/>
          <p:nvPr/>
        </p:nvCxnSpPr>
        <p:spPr>
          <a:xfrm>
            <a:off x="3423940" y="1841686"/>
            <a:ext cx="0" cy="2672388"/>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CasellaDiTesto 83"/>
              <p:cNvSpPr txBox="1"/>
              <p:nvPr/>
            </p:nvSpPr>
            <p:spPr>
              <a:xfrm>
                <a:off x="278557" y="1538505"/>
                <a:ext cx="2044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solidFill>
                            <a:schemeClr val="bg1">
                              <a:lumMod val="65000"/>
                            </a:schemeClr>
                          </a:solidFill>
                          <a:latin typeface="Cambria Math" panose="02040503050406030204" pitchFamily="18" charset="0"/>
                          <a:ea typeface="Cambria Math" panose="02040503050406030204" pitchFamily="18" charset="0"/>
                        </a:rPr>
                        <m:t>𝜎</m:t>
                      </m:r>
                    </m:oMath>
                  </m:oMathPara>
                </a14:m>
                <a:endParaRPr lang="it-IT" dirty="0">
                  <a:solidFill>
                    <a:schemeClr val="bg1">
                      <a:lumMod val="65000"/>
                    </a:schemeClr>
                  </a:solidFill>
                </a:endParaRPr>
              </a:p>
            </p:txBody>
          </p:sp>
        </mc:Choice>
        <mc:Fallback xmlns="">
          <p:sp>
            <p:nvSpPr>
              <p:cNvPr id="84" name="CasellaDiTesto 83"/>
              <p:cNvSpPr txBox="1">
                <a:spLocks noRot="1" noChangeAspect="1" noMove="1" noResize="1" noEditPoints="1" noAdjustHandles="1" noChangeArrowheads="1" noChangeShapeType="1" noTextEdit="1"/>
              </p:cNvSpPr>
              <p:nvPr/>
            </p:nvSpPr>
            <p:spPr>
              <a:xfrm>
                <a:off x="278557" y="1538505"/>
                <a:ext cx="204415" cy="276999"/>
              </a:xfrm>
              <a:prstGeom prst="rect">
                <a:avLst/>
              </a:prstGeom>
              <a:blipFill rotWithShape="0">
                <a:blip r:embed="rId12"/>
                <a:stretch>
                  <a:fillRect l="-15152" r="-12121"/>
                </a:stretch>
              </a:blipFill>
            </p:spPr>
            <p:txBody>
              <a:bodyPr/>
              <a:lstStyle/>
              <a:p>
                <a:r>
                  <a:rPr lang="it-IT">
                    <a:noFill/>
                  </a:rPr>
                  <a:t> </a:t>
                </a:r>
              </a:p>
            </p:txBody>
          </p:sp>
        </mc:Fallback>
      </mc:AlternateContent>
      <p:sp>
        <p:nvSpPr>
          <p:cNvPr id="85" name="Rettangolo 84"/>
          <p:cNvSpPr/>
          <p:nvPr/>
        </p:nvSpPr>
        <p:spPr>
          <a:xfrm>
            <a:off x="3120966" y="4138368"/>
            <a:ext cx="274637" cy="369887"/>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mc:AlternateContent xmlns:mc="http://schemas.openxmlformats.org/markup-compatibility/2006" xmlns:a14="http://schemas.microsoft.com/office/drawing/2010/main">
        <mc:Choice Requires="a14">
          <p:sp>
            <p:nvSpPr>
              <p:cNvPr id="86" name="CasellaDiTesto 85"/>
              <p:cNvSpPr txBox="1"/>
              <p:nvPr/>
            </p:nvSpPr>
            <p:spPr>
              <a:xfrm>
                <a:off x="3423940" y="1519014"/>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lumMod val="65000"/>
                            </a:schemeClr>
                          </a:solidFill>
                          <a:latin typeface="Cambria Math" panose="02040503050406030204" pitchFamily="18" charset="0"/>
                        </a:rPr>
                        <m:t>0</m:t>
                      </m:r>
                    </m:oMath>
                  </m:oMathPara>
                </a14:m>
                <a:endParaRPr lang="it-IT" dirty="0">
                  <a:solidFill>
                    <a:schemeClr val="bg1">
                      <a:lumMod val="65000"/>
                    </a:schemeClr>
                  </a:solidFill>
                </a:endParaRPr>
              </a:p>
            </p:txBody>
          </p:sp>
        </mc:Choice>
        <mc:Fallback xmlns="">
          <p:sp>
            <p:nvSpPr>
              <p:cNvPr id="86" name="CasellaDiTesto 85"/>
              <p:cNvSpPr txBox="1">
                <a:spLocks noRot="1" noChangeAspect="1" noMove="1" noResize="1" noEditPoints="1" noAdjustHandles="1" noChangeArrowheads="1" noChangeShapeType="1" noTextEdit="1"/>
              </p:cNvSpPr>
              <p:nvPr/>
            </p:nvSpPr>
            <p:spPr>
              <a:xfrm>
                <a:off x="3423940" y="1519014"/>
                <a:ext cx="192360" cy="276999"/>
              </a:xfrm>
              <a:prstGeom prst="rect">
                <a:avLst/>
              </a:prstGeom>
              <a:blipFill rotWithShape="0">
                <a:blip r:embed="rId13"/>
                <a:stretch>
                  <a:fillRect l="-29032" r="-25806" b="-869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 name="CasellaDiTesto 1"/>
              <p:cNvSpPr txBox="1"/>
              <p:nvPr/>
            </p:nvSpPr>
            <p:spPr>
              <a:xfrm>
                <a:off x="6417936" y="5687902"/>
                <a:ext cx="7817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101.3</m:t>
                      </m:r>
                      <m:r>
                        <a:rPr lang="it-IT">
                          <a:latin typeface="Cambria Math" panose="02040503050406030204" pitchFamily="18" charset="0"/>
                        </a:rPr>
                        <m:t>°</m:t>
                      </m:r>
                    </m:oMath>
                  </m:oMathPara>
                </a14:m>
                <a:endParaRPr lang="it-IT"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6417936" y="5687902"/>
                <a:ext cx="781744" cy="369332"/>
              </a:xfrm>
              <a:prstGeom prst="rect">
                <a:avLst/>
              </a:prstGeom>
              <a:blipFill rotWithShape="0">
                <a:blip r:embed="rId15"/>
                <a:stretch>
                  <a:fillRect r="-4688"/>
                </a:stretch>
              </a:blipFill>
            </p:spPr>
            <p:txBody>
              <a:bodyPr/>
              <a:lstStyle/>
              <a:p>
                <a:r>
                  <a:rPr lang="en-GB">
                    <a:noFill/>
                  </a:rPr>
                  <a:t> </a:t>
                </a:r>
              </a:p>
            </p:txBody>
          </p:sp>
        </mc:Fallback>
      </mc:AlternateContent>
      <p:sp>
        <p:nvSpPr>
          <p:cNvPr id="3" name="Segnaposto piè di pagina 2"/>
          <p:cNvSpPr>
            <a:spLocks noGrp="1"/>
          </p:cNvSpPr>
          <p:nvPr>
            <p:ph type="ftr" sz="quarter" idx="11"/>
          </p:nvPr>
        </p:nvSpPr>
        <p:spPr/>
        <p:txBody>
          <a:bodyPr/>
          <a:lstStyle/>
          <a:p>
            <a:pPr>
              <a:defRPr/>
            </a:pPr>
            <a:r>
              <a:rPr lang="it-IT" smtClean="0"/>
              <a:t>2D - Principal Stresses - Etchi Regoli Gioia</a:t>
            </a:r>
            <a:endParaRPr lang="en-GB"/>
          </a:p>
        </p:txBody>
      </p:sp>
      <p:sp>
        <p:nvSpPr>
          <p:cNvPr id="5" name="Segnaposto numero diapositiva 4"/>
          <p:cNvSpPr>
            <a:spLocks noGrp="1"/>
          </p:cNvSpPr>
          <p:nvPr>
            <p:ph type="sldNum" sz="quarter" idx="12"/>
          </p:nvPr>
        </p:nvSpPr>
        <p:spPr/>
        <p:txBody>
          <a:bodyPr/>
          <a:lstStyle/>
          <a:p>
            <a:pPr>
              <a:defRPr/>
            </a:pPr>
            <a:fld id="{DFE0AAEC-F5D9-44EA-93DC-6DF95E29577B}" type="slidenum">
              <a:rPr lang="en-GB" altLang="it-IT" smtClean="0"/>
              <a:pPr>
                <a:defRPr/>
              </a:pPr>
              <a:t>19</a:t>
            </a:fld>
            <a:endParaRPr lang="en-GB" altLang="it-IT"/>
          </a:p>
        </p:txBody>
      </p:sp>
      <p:sp>
        <p:nvSpPr>
          <p:cNvPr id="29" name="CasellaDiTesto 28"/>
          <p:cNvSpPr txBox="1"/>
          <p:nvPr/>
        </p:nvSpPr>
        <p:spPr>
          <a:xfrm>
            <a:off x="278557" y="5596297"/>
            <a:ext cx="5356633" cy="523220"/>
          </a:xfrm>
          <a:prstGeom prst="rect">
            <a:avLst/>
          </a:prstGeom>
          <a:noFill/>
          <a:ln w="3175">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1400" b="1" i="1" dirty="0" smtClean="0">
                <a:solidFill>
                  <a:schemeClr val="tx2"/>
                </a:solidFill>
              </a:rPr>
              <a:t>*NOTE THAT</a:t>
            </a:r>
          </a:p>
          <a:p>
            <a:pPr algn="just"/>
            <a:r>
              <a:rPr lang="it-IT" sz="1400" dirty="0" smtClean="0">
                <a:solidFill>
                  <a:schemeClr val="tx1"/>
                </a:solidFill>
              </a:rPr>
              <a:t>In </a:t>
            </a:r>
            <a:r>
              <a:rPr lang="it-IT" sz="1400" dirty="0" err="1" smtClean="0">
                <a:solidFill>
                  <a:schemeClr val="tx1"/>
                </a:solidFill>
              </a:rPr>
              <a:t>Mohr’s</a:t>
            </a:r>
            <a:r>
              <a:rPr lang="it-IT" sz="1400" dirty="0" smtClean="0">
                <a:solidFill>
                  <a:schemeClr val="tx1"/>
                </a:solidFill>
              </a:rPr>
              <a:t> </a:t>
            </a:r>
            <a:r>
              <a:rPr lang="it-IT" sz="1400" dirty="0" err="1" smtClean="0">
                <a:solidFill>
                  <a:schemeClr val="tx1"/>
                </a:solidFill>
              </a:rPr>
              <a:t>circle</a:t>
            </a:r>
            <a:r>
              <a:rPr lang="it-IT" sz="1400" dirty="0" smtClean="0">
                <a:solidFill>
                  <a:schemeClr val="tx1"/>
                </a:solidFill>
              </a:rPr>
              <a:t> the </a:t>
            </a:r>
            <a:r>
              <a:rPr lang="it-IT" sz="1400" dirty="0" err="1" smtClean="0">
                <a:solidFill>
                  <a:schemeClr val="tx1"/>
                </a:solidFill>
              </a:rPr>
              <a:t>angles</a:t>
            </a:r>
            <a:r>
              <a:rPr lang="it-IT" sz="1400" dirty="0" smtClean="0">
                <a:solidFill>
                  <a:schemeClr val="tx1"/>
                </a:solidFill>
              </a:rPr>
              <a:t> </a:t>
            </a:r>
            <a:r>
              <a:rPr lang="it-IT" sz="1400" dirty="0" err="1" smtClean="0">
                <a:solidFill>
                  <a:schemeClr val="tx1"/>
                </a:solidFill>
              </a:rPr>
              <a:t>should</a:t>
            </a:r>
            <a:r>
              <a:rPr lang="it-IT" sz="1400" dirty="0" smtClean="0">
                <a:solidFill>
                  <a:schemeClr val="tx1"/>
                </a:solidFill>
              </a:rPr>
              <a:t> be </a:t>
            </a:r>
            <a:r>
              <a:rPr lang="it-IT" sz="1400" dirty="0" err="1" smtClean="0">
                <a:solidFill>
                  <a:schemeClr val="tx1"/>
                </a:solidFill>
              </a:rPr>
              <a:t>represented</a:t>
            </a:r>
            <a:r>
              <a:rPr lang="it-IT" sz="1400" dirty="0" smtClean="0">
                <a:solidFill>
                  <a:schemeClr val="tx1"/>
                </a:solidFill>
              </a:rPr>
              <a:t> </a:t>
            </a:r>
            <a:r>
              <a:rPr lang="it-IT" sz="1400" dirty="0" err="1" smtClean="0">
                <a:solidFill>
                  <a:schemeClr val="tx1"/>
                </a:solidFill>
              </a:rPr>
              <a:t>as</a:t>
            </a:r>
            <a:r>
              <a:rPr lang="it-IT" sz="1400" dirty="0" smtClean="0">
                <a:solidFill>
                  <a:schemeClr val="tx1"/>
                </a:solidFill>
              </a:rPr>
              <a:t> </a:t>
            </a:r>
            <a:r>
              <a:rPr lang="it-IT" sz="1400" dirty="0" err="1" smtClean="0">
                <a:solidFill>
                  <a:schemeClr val="tx1"/>
                </a:solidFill>
              </a:rPr>
              <a:t>twice</a:t>
            </a:r>
            <a:r>
              <a:rPr lang="it-IT" sz="1400" dirty="0" smtClean="0">
                <a:solidFill>
                  <a:schemeClr val="tx1"/>
                </a:solidFill>
              </a:rPr>
              <a:t> </a:t>
            </a:r>
            <a:r>
              <a:rPr lang="it-IT" sz="1400" dirty="0" err="1" smtClean="0">
                <a:solidFill>
                  <a:schemeClr val="tx1"/>
                </a:solidFill>
              </a:rPr>
              <a:t>their</a:t>
            </a:r>
            <a:r>
              <a:rPr lang="it-IT" sz="1400" dirty="0" smtClean="0">
                <a:solidFill>
                  <a:schemeClr val="tx1"/>
                </a:solidFill>
              </a:rPr>
              <a:t> </a:t>
            </a:r>
            <a:r>
              <a:rPr lang="it-IT" sz="1400" dirty="0" err="1" smtClean="0">
                <a:solidFill>
                  <a:schemeClr val="tx1"/>
                </a:solidFill>
              </a:rPr>
              <a:t>value</a:t>
            </a:r>
            <a:r>
              <a:rPr lang="it-IT" sz="1400" dirty="0" smtClean="0">
                <a:solidFill>
                  <a:schemeClr val="tx1"/>
                </a:solidFill>
              </a:rPr>
              <a:t>.</a:t>
            </a:r>
          </a:p>
        </p:txBody>
      </p:sp>
    </p:spTree>
    <p:extLst>
      <p:ext uri="{BB962C8B-B14F-4D97-AF65-F5344CB8AC3E}">
        <p14:creationId xmlns:p14="http://schemas.microsoft.com/office/powerpoint/2010/main" val="30686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8" grpId="0" animBg="1"/>
      <p:bldP spid="59" grpId="0"/>
      <p:bldP spid="62" grpId="0" animBg="1"/>
      <p:bldP spid="63" grpId="0" animBg="1"/>
      <p:bldP spid="65" grpId="0"/>
      <p:bldP spid="72" grpId="0"/>
      <p:bldP spid="73" grpId="0"/>
      <p:bldP spid="74" grpId="0"/>
      <p:bldP spid="2"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sellaDiTesto 1"/>
              <p:cNvSpPr txBox="1"/>
              <p:nvPr/>
            </p:nvSpPr>
            <p:spPr>
              <a:xfrm>
                <a:off x="611560" y="1101265"/>
                <a:ext cx="7463179" cy="3277820"/>
              </a:xfrm>
              <a:prstGeom prst="rect">
                <a:avLst/>
              </a:prstGeom>
              <a:noFill/>
            </p:spPr>
            <p:txBody>
              <a:bodyPr wrap="square" rtlCol="0">
                <a:spAutoFit/>
              </a:bodyPr>
              <a:lstStyle/>
              <a:p>
                <a:pPr>
                  <a:lnSpc>
                    <a:spcPct val="150000"/>
                  </a:lnSpc>
                </a:pPr>
                <a:r>
                  <a:rPr lang="it-IT" dirty="0" smtClean="0">
                    <a:latin typeface="+mn-lt"/>
                  </a:rPr>
                  <a:t>A </a:t>
                </a:r>
                <a:r>
                  <a:rPr lang="it-IT" dirty="0" err="1" smtClean="0">
                    <a:latin typeface="+mn-lt"/>
                  </a:rPr>
                  <a:t>material</a:t>
                </a:r>
                <a:r>
                  <a:rPr lang="it-IT" dirty="0" smtClean="0">
                    <a:latin typeface="+mn-lt"/>
                  </a:rPr>
                  <a:t> </a:t>
                </a:r>
                <a:r>
                  <a:rPr lang="it-IT" dirty="0" err="1" smtClean="0">
                    <a:latin typeface="+mn-lt"/>
                  </a:rPr>
                  <a:t>is</a:t>
                </a:r>
                <a:r>
                  <a:rPr lang="it-IT" dirty="0" smtClean="0">
                    <a:latin typeface="+mn-lt"/>
                  </a:rPr>
                  <a:t> </a:t>
                </a:r>
                <a:r>
                  <a:rPr lang="it-IT" dirty="0" err="1" smtClean="0">
                    <a:latin typeface="+mn-lt"/>
                  </a:rPr>
                  <a:t>subjected</a:t>
                </a:r>
                <a:r>
                  <a:rPr lang="it-IT" dirty="0" smtClean="0">
                    <a:latin typeface="+mn-lt"/>
                  </a:rPr>
                  <a:t> to the </a:t>
                </a:r>
                <a:r>
                  <a:rPr lang="it-IT" dirty="0" err="1" smtClean="0">
                    <a:latin typeface="+mn-lt"/>
                  </a:rPr>
                  <a:t>plane</a:t>
                </a:r>
                <a:r>
                  <a:rPr lang="it-IT" dirty="0" smtClean="0">
                    <a:latin typeface="+mn-lt"/>
                  </a:rPr>
                  <a:t> stress state </a:t>
                </a:r>
                <a:r>
                  <a:rPr lang="it-IT" dirty="0" err="1" smtClean="0">
                    <a:latin typeface="+mn-lt"/>
                  </a:rPr>
                  <a:t>represented</a:t>
                </a:r>
                <a:r>
                  <a:rPr lang="it-IT" dirty="0" smtClean="0">
                    <a:latin typeface="+mn-lt"/>
                  </a:rPr>
                  <a:t> in the figure.</a:t>
                </a:r>
              </a:p>
              <a:p>
                <a:pPr>
                  <a:lnSpc>
                    <a:spcPct val="150000"/>
                  </a:lnSpc>
                </a:pPr>
                <a:endParaRPr lang="it-IT" dirty="0" smtClean="0">
                  <a:latin typeface="+mn-lt"/>
                </a:endParaRPr>
              </a:p>
              <a:p>
                <a:pPr>
                  <a:lnSpc>
                    <a:spcPct val="150000"/>
                  </a:lnSpc>
                </a:pPr>
                <a:r>
                  <a:rPr lang="it-IT" dirty="0" err="1" smtClean="0">
                    <a:latin typeface="+mn-lt"/>
                  </a:rPr>
                  <a:t>Determine</a:t>
                </a:r>
                <a:r>
                  <a:rPr lang="it-IT" dirty="0" smtClean="0">
                    <a:latin typeface="+mn-lt"/>
                  </a:rPr>
                  <a:t>:</a:t>
                </a:r>
              </a:p>
              <a:p>
                <a:pPr marL="342900" indent="-342900">
                  <a:lnSpc>
                    <a:spcPct val="150000"/>
                  </a:lnSpc>
                  <a:buFont typeface="+mj-lt"/>
                  <a:buAutoNum type="arabicPeriod"/>
                </a:pPr>
                <a:r>
                  <a:rPr lang="it-IT" dirty="0" smtClean="0">
                    <a:latin typeface="+mn-lt"/>
                  </a:rPr>
                  <a:t>The </a:t>
                </a:r>
                <a:r>
                  <a:rPr lang="it-IT" dirty="0" err="1" smtClean="0">
                    <a:latin typeface="+mn-lt"/>
                  </a:rPr>
                  <a:t>principal</a:t>
                </a:r>
                <a:r>
                  <a:rPr lang="it-IT" dirty="0" smtClean="0">
                    <a:latin typeface="+mn-lt"/>
                  </a:rPr>
                  <a:t> </a:t>
                </a:r>
                <a:r>
                  <a:rPr lang="it-IT" dirty="0" err="1" smtClean="0">
                    <a:latin typeface="+mn-lt"/>
                  </a:rPr>
                  <a:t>stresses</a:t>
                </a:r>
                <a:r>
                  <a:rPr lang="it-IT" dirty="0" smtClean="0">
                    <a:latin typeface="+mn-lt"/>
                  </a:rPr>
                  <a:t> </a:t>
                </a:r>
                <a14:m>
                  <m:oMath xmlns:m="http://schemas.openxmlformats.org/officeDocument/2006/math">
                    <m:sSub>
                      <m:sSubPr>
                        <m:ctrlPr>
                          <a:rPr lang="it-IT" b="1" i="1" smtClean="0">
                            <a:solidFill>
                              <a:srgbClr val="FF0000"/>
                            </a:solidFill>
                            <a:latin typeface="Cambria Math" panose="02040503050406030204" pitchFamily="18" charset="0"/>
                          </a:rPr>
                        </m:ctrlPr>
                      </m:sSubPr>
                      <m:e>
                        <m:r>
                          <a:rPr lang="it-IT" b="1" i="1" smtClean="0">
                            <a:solidFill>
                              <a:srgbClr val="FF0000"/>
                            </a:solidFill>
                            <a:latin typeface="Cambria Math" panose="02040503050406030204" pitchFamily="18" charset="0"/>
                            <a:ea typeface="Cambria Math" panose="02040503050406030204" pitchFamily="18" charset="0"/>
                          </a:rPr>
                          <m:t>𝝈</m:t>
                        </m:r>
                      </m:e>
                      <m:sub>
                        <m:r>
                          <a:rPr lang="it-IT" b="1" i="1" smtClean="0">
                            <a:solidFill>
                              <a:srgbClr val="FF0000"/>
                            </a:solidFill>
                            <a:latin typeface="Cambria Math" panose="02040503050406030204" pitchFamily="18" charset="0"/>
                          </a:rPr>
                          <m:t>𝟏</m:t>
                        </m:r>
                      </m:sub>
                    </m:sSub>
                    <m:r>
                      <a:rPr lang="it-IT" b="0" i="1" smtClean="0">
                        <a:latin typeface="Cambria Math" panose="02040503050406030204" pitchFamily="18" charset="0"/>
                      </a:rPr>
                      <m:t> </m:t>
                    </m:r>
                  </m:oMath>
                </a14:m>
                <a:r>
                  <a:rPr lang="it-IT" dirty="0" smtClean="0">
                    <a:latin typeface="+mn-lt"/>
                  </a:rPr>
                  <a:t>and </a:t>
                </a:r>
                <a14:m>
                  <m:oMath xmlns:m="http://schemas.openxmlformats.org/officeDocument/2006/math">
                    <m:sSub>
                      <m:sSubPr>
                        <m:ctrlPr>
                          <a:rPr lang="it-IT" b="1" i="1" smtClean="0">
                            <a:solidFill>
                              <a:srgbClr val="FF0000"/>
                            </a:solidFill>
                            <a:latin typeface="Cambria Math" panose="02040503050406030204" pitchFamily="18" charset="0"/>
                          </a:rPr>
                        </m:ctrlPr>
                      </m:sSubPr>
                      <m:e>
                        <m:r>
                          <a:rPr lang="it-IT" b="1" i="1">
                            <a:solidFill>
                              <a:srgbClr val="FF0000"/>
                            </a:solidFill>
                            <a:latin typeface="Cambria Math" panose="02040503050406030204" pitchFamily="18" charset="0"/>
                            <a:ea typeface="Cambria Math" panose="02040503050406030204" pitchFamily="18" charset="0"/>
                          </a:rPr>
                          <m:t>𝝈</m:t>
                        </m:r>
                      </m:e>
                      <m:sub>
                        <m:r>
                          <a:rPr lang="it-IT" b="1" i="1" smtClean="0">
                            <a:solidFill>
                              <a:srgbClr val="FF0000"/>
                            </a:solidFill>
                            <a:latin typeface="Cambria Math" panose="02040503050406030204" pitchFamily="18" charset="0"/>
                            <a:ea typeface="Cambria Math" panose="02040503050406030204" pitchFamily="18" charset="0"/>
                          </a:rPr>
                          <m:t>𝟐</m:t>
                        </m:r>
                      </m:sub>
                    </m:sSub>
                  </m:oMath>
                </a14:m>
                <a:endParaRPr lang="it-IT" b="1" dirty="0" smtClean="0">
                  <a:latin typeface="+mn-lt"/>
                </a:endParaRPr>
              </a:p>
              <a:p>
                <a:pPr marL="342900" indent="-342900">
                  <a:lnSpc>
                    <a:spcPct val="150000"/>
                  </a:lnSpc>
                  <a:buFont typeface="+mj-lt"/>
                  <a:buAutoNum type="arabicPeriod"/>
                </a:pPr>
                <a:r>
                  <a:rPr lang="it-IT" dirty="0" smtClean="0">
                    <a:latin typeface="+mn-lt"/>
                  </a:rPr>
                  <a:t>The </a:t>
                </a:r>
                <a:r>
                  <a:rPr lang="it-IT" dirty="0" err="1" smtClean="0">
                    <a:latin typeface="+mn-lt"/>
                  </a:rPr>
                  <a:t>maximal</a:t>
                </a:r>
                <a:r>
                  <a:rPr lang="it-IT" dirty="0" smtClean="0">
                    <a:latin typeface="+mn-lt"/>
                  </a:rPr>
                  <a:t> </a:t>
                </a:r>
                <a:r>
                  <a:rPr lang="it-IT" dirty="0" err="1" smtClean="0">
                    <a:latin typeface="+mn-lt"/>
                  </a:rPr>
                  <a:t>shear</a:t>
                </a:r>
                <a:r>
                  <a:rPr lang="it-IT" dirty="0" smtClean="0">
                    <a:latin typeface="+mn-lt"/>
                  </a:rPr>
                  <a:t> </a:t>
                </a:r>
                <a:r>
                  <a:rPr lang="it-IT" dirty="0" err="1" smtClean="0">
                    <a:latin typeface="+mn-lt"/>
                  </a:rPr>
                  <a:t>stresses</a:t>
                </a:r>
                <a:r>
                  <a:rPr lang="it-IT" dirty="0" smtClean="0">
                    <a:latin typeface="+mn-lt"/>
                  </a:rPr>
                  <a:t> </a:t>
                </a:r>
                <a14:m>
                  <m:oMath xmlns:m="http://schemas.openxmlformats.org/officeDocument/2006/math">
                    <m:sSub>
                      <m:sSubPr>
                        <m:ctrlPr>
                          <a:rPr lang="it-IT" b="1" i="1" smtClean="0">
                            <a:solidFill>
                              <a:srgbClr val="FF0000"/>
                            </a:solidFill>
                            <a:latin typeface="Cambria Math" panose="02040503050406030204" pitchFamily="18" charset="0"/>
                          </a:rPr>
                        </m:ctrlPr>
                      </m:sSubPr>
                      <m:e>
                        <m:r>
                          <a:rPr lang="it-IT" b="1" i="1" smtClean="0">
                            <a:solidFill>
                              <a:srgbClr val="FF0000"/>
                            </a:solidFill>
                            <a:latin typeface="Cambria Math" panose="02040503050406030204" pitchFamily="18" charset="0"/>
                            <a:ea typeface="Cambria Math" panose="02040503050406030204" pitchFamily="18" charset="0"/>
                          </a:rPr>
                          <m:t>𝝉</m:t>
                        </m:r>
                      </m:e>
                      <m:sub>
                        <m:r>
                          <a:rPr lang="it-IT" b="1" i="1" smtClean="0">
                            <a:solidFill>
                              <a:srgbClr val="FF0000"/>
                            </a:solidFill>
                            <a:latin typeface="Cambria Math" panose="02040503050406030204" pitchFamily="18" charset="0"/>
                          </a:rPr>
                          <m:t>𝒎𝒂𝒙</m:t>
                        </m:r>
                        <m:r>
                          <a:rPr lang="it-IT" b="1" i="1" smtClean="0">
                            <a:solidFill>
                              <a:srgbClr val="FF0000"/>
                            </a:solidFill>
                            <a:latin typeface="Cambria Math" panose="02040503050406030204" pitchFamily="18" charset="0"/>
                          </a:rPr>
                          <m:t>𝟏</m:t>
                        </m:r>
                      </m:sub>
                    </m:sSub>
                  </m:oMath>
                </a14:m>
                <a:r>
                  <a:rPr lang="it-IT" dirty="0" smtClean="0">
                    <a:latin typeface="+mn-lt"/>
                  </a:rPr>
                  <a:t> and </a:t>
                </a:r>
                <a14:m>
                  <m:oMath xmlns:m="http://schemas.openxmlformats.org/officeDocument/2006/math">
                    <m:sSub>
                      <m:sSubPr>
                        <m:ctrlPr>
                          <a:rPr lang="it-IT" b="1" i="1" smtClean="0">
                            <a:solidFill>
                              <a:srgbClr val="FF0000"/>
                            </a:solidFill>
                            <a:latin typeface="Cambria Math" panose="02040503050406030204" pitchFamily="18" charset="0"/>
                          </a:rPr>
                        </m:ctrlPr>
                      </m:sSubPr>
                      <m:e>
                        <m:r>
                          <a:rPr lang="it-IT" b="1" i="1">
                            <a:solidFill>
                              <a:srgbClr val="FF0000"/>
                            </a:solidFill>
                            <a:latin typeface="Cambria Math" panose="02040503050406030204" pitchFamily="18" charset="0"/>
                            <a:ea typeface="Cambria Math" panose="02040503050406030204" pitchFamily="18" charset="0"/>
                          </a:rPr>
                          <m:t>𝝉</m:t>
                        </m:r>
                      </m:e>
                      <m:sub>
                        <m:r>
                          <a:rPr lang="it-IT" b="1" i="1">
                            <a:solidFill>
                              <a:srgbClr val="FF0000"/>
                            </a:solidFill>
                            <a:latin typeface="Cambria Math" panose="02040503050406030204" pitchFamily="18" charset="0"/>
                          </a:rPr>
                          <m:t>𝒎𝒂𝒙</m:t>
                        </m:r>
                        <m:r>
                          <a:rPr lang="it-IT" b="1" i="1" smtClean="0">
                            <a:solidFill>
                              <a:srgbClr val="FF0000"/>
                            </a:solidFill>
                            <a:latin typeface="Cambria Math" panose="02040503050406030204" pitchFamily="18" charset="0"/>
                          </a:rPr>
                          <m:t>𝟐</m:t>
                        </m:r>
                      </m:sub>
                    </m:sSub>
                  </m:oMath>
                </a14:m>
                <a:endParaRPr lang="it-IT" b="1" dirty="0" smtClean="0">
                  <a:latin typeface="+mn-lt"/>
                </a:endParaRPr>
              </a:p>
              <a:p>
                <a:pPr marL="342900" indent="-342900">
                  <a:lnSpc>
                    <a:spcPct val="150000"/>
                  </a:lnSpc>
                  <a:buFont typeface="+mj-lt"/>
                  <a:buAutoNum type="arabicPeriod"/>
                </a:pPr>
                <a:r>
                  <a:rPr lang="it-IT" dirty="0" smtClean="0">
                    <a:latin typeface="+mn-lt"/>
                  </a:rPr>
                  <a:t>The </a:t>
                </a:r>
                <a:r>
                  <a:rPr lang="it-IT" dirty="0" err="1" smtClean="0">
                    <a:latin typeface="+mn-lt"/>
                  </a:rPr>
                  <a:t>principal</a:t>
                </a:r>
                <a:r>
                  <a:rPr lang="it-IT" dirty="0" smtClean="0">
                    <a:latin typeface="+mn-lt"/>
                  </a:rPr>
                  <a:t> </a:t>
                </a:r>
                <a:r>
                  <a:rPr lang="it-IT" dirty="0" err="1" smtClean="0">
                    <a:latin typeface="+mn-lt"/>
                  </a:rPr>
                  <a:t>directions</a:t>
                </a:r>
                <a:r>
                  <a:rPr lang="it-IT" dirty="0" smtClean="0">
                    <a:latin typeface="+mn-lt"/>
                  </a:rPr>
                  <a:t> </a:t>
                </a:r>
                <a14:m>
                  <m:oMath xmlns:m="http://schemas.openxmlformats.org/officeDocument/2006/math">
                    <m:sSub>
                      <m:sSubPr>
                        <m:ctrlPr>
                          <a:rPr lang="it-IT" b="1" i="1" smtClean="0">
                            <a:solidFill>
                              <a:srgbClr val="FF0000"/>
                            </a:solidFill>
                            <a:latin typeface="Cambria Math" panose="02040503050406030204" pitchFamily="18" charset="0"/>
                          </a:rPr>
                        </m:ctrlPr>
                      </m:sSubPr>
                      <m:e>
                        <m:r>
                          <a:rPr lang="it-IT" b="1" i="1" smtClean="0">
                            <a:solidFill>
                              <a:srgbClr val="FF0000"/>
                            </a:solidFill>
                            <a:latin typeface="Cambria Math" panose="02040503050406030204" pitchFamily="18" charset="0"/>
                            <a:ea typeface="Cambria Math" panose="02040503050406030204" pitchFamily="18" charset="0"/>
                          </a:rPr>
                          <m:t>𝝋</m:t>
                        </m:r>
                      </m:e>
                      <m:sub>
                        <m:r>
                          <a:rPr lang="it-IT" b="1" i="1" smtClean="0">
                            <a:solidFill>
                              <a:srgbClr val="FF0000"/>
                            </a:solidFill>
                            <a:latin typeface="Cambria Math" panose="02040503050406030204" pitchFamily="18" charset="0"/>
                          </a:rPr>
                          <m:t>𝟏</m:t>
                        </m:r>
                      </m:sub>
                    </m:sSub>
                  </m:oMath>
                </a14:m>
                <a:r>
                  <a:rPr lang="it-IT" dirty="0" smtClean="0">
                    <a:latin typeface="+mn-lt"/>
                  </a:rPr>
                  <a:t> and </a:t>
                </a:r>
                <a14:m>
                  <m:oMath xmlns:m="http://schemas.openxmlformats.org/officeDocument/2006/math">
                    <m:sSub>
                      <m:sSubPr>
                        <m:ctrlPr>
                          <a:rPr lang="it-IT" b="1" i="1" smtClean="0">
                            <a:solidFill>
                              <a:srgbClr val="FF0000"/>
                            </a:solidFill>
                            <a:latin typeface="Cambria Math" panose="02040503050406030204" pitchFamily="18" charset="0"/>
                          </a:rPr>
                        </m:ctrlPr>
                      </m:sSubPr>
                      <m:e>
                        <m:r>
                          <a:rPr lang="it-IT" b="1" i="1">
                            <a:solidFill>
                              <a:srgbClr val="FF0000"/>
                            </a:solidFill>
                            <a:latin typeface="Cambria Math" panose="02040503050406030204" pitchFamily="18" charset="0"/>
                            <a:ea typeface="Cambria Math" panose="02040503050406030204" pitchFamily="18" charset="0"/>
                          </a:rPr>
                          <m:t>𝝋</m:t>
                        </m:r>
                      </m:e>
                      <m:sub>
                        <m:r>
                          <a:rPr lang="it-IT" b="1" i="1" smtClean="0">
                            <a:solidFill>
                              <a:srgbClr val="FF0000"/>
                            </a:solidFill>
                            <a:latin typeface="Cambria Math" panose="02040503050406030204" pitchFamily="18" charset="0"/>
                            <a:ea typeface="Cambria Math" panose="02040503050406030204" pitchFamily="18" charset="0"/>
                          </a:rPr>
                          <m:t>𝟐</m:t>
                        </m:r>
                      </m:sub>
                    </m:sSub>
                  </m:oMath>
                </a14:m>
                <a:endParaRPr lang="it-IT" b="1" dirty="0" smtClean="0">
                  <a:latin typeface="+mn-lt"/>
                </a:endParaRPr>
              </a:p>
              <a:p>
                <a:pPr marL="342900" indent="-342900">
                  <a:lnSpc>
                    <a:spcPct val="150000"/>
                  </a:lnSpc>
                  <a:buFont typeface="+mj-lt"/>
                  <a:buAutoNum type="arabicPeriod"/>
                </a:pPr>
                <a:r>
                  <a:rPr lang="it-IT" dirty="0" smtClean="0">
                    <a:latin typeface="+mn-lt"/>
                  </a:rPr>
                  <a:t>The angle of maximum </a:t>
                </a:r>
                <a:r>
                  <a:rPr lang="it-IT" dirty="0" err="1" smtClean="0">
                    <a:latin typeface="+mn-lt"/>
                  </a:rPr>
                  <a:t>shear</a:t>
                </a:r>
                <a:r>
                  <a:rPr lang="it-IT" dirty="0" smtClean="0">
                    <a:latin typeface="+mn-lt"/>
                  </a:rPr>
                  <a:t> stress </a:t>
                </a:r>
                <a14:m>
                  <m:oMath xmlns:m="http://schemas.openxmlformats.org/officeDocument/2006/math">
                    <m:sSub>
                      <m:sSubPr>
                        <m:ctrlPr>
                          <a:rPr lang="it-IT" b="1" i="1" smtClean="0">
                            <a:solidFill>
                              <a:srgbClr val="FF0000"/>
                            </a:solidFill>
                            <a:latin typeface="Cambria Math" panose="02040503050406030204" pitchFamily="18" charset="0"/>
                            <a:ea typeface="Cambria Math" panose="02040503050406030204" pitchFamily="18" charset="0"/>
                          </a:rPr>
                        </m:ctrlPr>
                      </m:sSubPr>
                      <m:e>
                        <m:r>
                          <a:rPr lang="it-IT" b="1" i="1" smtClean="0">
                            <a:solidFill>
                              <a:srgbClr val="FF0000"/>
                            </a:solidFill>
                            <a:latin typeface="Cambria Math" panose="02040503050406030204" pitchFamily="18" charset="0"/>
                            <a:ea typeface="Cambria Math" panose="02040503050406030204" pitchFamily="18" charset="0"/>
                          </a:rPr>
                          <m:t>𝝋</m:t>
                        </m:r>
                      </m:e>
                      <m:sub>
                        <m:r>
                          <a:rPr lang="it-IT" b="1" i="1" smtClean="0">
                            <a:solidFill>
                              <a:srgbClr val="FF0000"/>
                            </a:solidFill>
                            <a:latin typeface="Cambria Math" panose="02040503050406030204" pitchFamily="18" charset="0"/>
                            <a:ea typeface="Cambria Math" panose="02040503050406030204" pitchFamily="18" charset="0"/>
                          </a:rPr>
                          <m:t>𝒎𝒂𝒙</m:t>
                        </m:r>
                      </m:sub>
                    </m:sSub>
                  </m:oMath>
                </a14:m>
                <a:endParaRPr lang="it-IT" b="1" dirty="0" smtClean="0">
                  <a:latin typeface="+mn-lt"/>
                </a:endParaRPr>
              </a:p>
              <a:p>
                <a:pPr marL="342900" indent="-342900">
                  <a:buFont typeface="+mj-lt"/>
                  <a:buAutoNum type="arabicPeriod"/>
                </a:pPr>
                <a:endParaRPr lang="it-IT" dirty="0">
                  <a:latin typeface="+mn-lt"/>
                </a:endParaRPr>
              </a:p>
            </p:txBody>
          </p:sp>
        </mc:Choice>
        <mc:Fallback xmlns="">
          <p:sp>
            <p:nvSpPr>
              <p:cNvPr id="2" name="CasellaDiTesto 1"/>
              <p:cNvSpPr txBox="1">
                <a:spLocks noRot="1" noChangeAspect="1" noMove="1" noResize="1" noEditPoints="1" noAdjustHandles="1" noChangeArrowheads="1" noChangeShapeType="1" noTextEdit="1"/>
              </p:cNvSpPr>
              <p:nvPr/>
            </p:nvSpPr>
            <p:spPr>
              <a:xfrm>
                <a:off x="611560" y="1101265"/>
                <a:ext cx="7463179" cy="3277820"/>
              </a:xfrm>
              <a:prstGeom prst="rect">
                <a:avLst/>
              </a:prstGeom>
              <a:blipFill rotWithShape="0">
                <a:blip r:embed="rId3"/>
                <a:stretch>
                  <a:fillRect l="-653"/>
                </a:stretch>
              </a:blipFill>
            </p:spPr>
            <p:txBody>
              <a:bodyPr/>
              <a:lstStyle/>
              <a:p>
                <a:r>
                  <a:rPr lang="en-GB">
                    <a:noFill/>
                  </a:rPr>
                  <a:t> </a:t>
                </a:r>
              </a:p>
            </p:txBody>
          </p:sp>
        </mc:Fallback>
      </mc:AlternateContent>
      <p:sp>
        <p:nvSpPr>
          <p:cNvPr id="4" name="Rectangle 3"/>
          <p:cNvSpPr/>
          <p:nvPr/>
        </p:nvSpPr>
        <p:spPr>
          <a:xfrm>
            <a:off x="5551488" y="4005263"/>
            <a:ext cx="1368425" cy="12954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14" name="Straight Arrow Connector 13"/>
          <p:cNvCxnSpPr/>
          <p:nvPr/>
        </p:nvCxnSpPr>
        <p:spPr>
          <a:xfrm flipV="1">
            <a:off x="6232525" y="3340230"/>
            <a:ext cx="0"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32524" y="5414268"/>
            <a:ext cx="3175"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414" y="4652963"/>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016750" y="4652963"/>
            <a:ext cx="6937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551488" y="3919071"/>
            <a:ext cx="136842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021326" y="4005263"/>
            <a:ext cx="0" cy="129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30" name="TextBox 67"/>
          <p:cNvSpPr txBox="1">
            <a:spLocks noChangeArrowheads="1"/>
          </p:cNvSpPr>
          <p:nvPr/>
        </p:nvSpPr>
        <p:spPr bwMode="auto">
          <a:xfrm>
            <a:off x="2016125" y="296862"/>
            <a:ext cx="5151438" cy="52322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it-IT" sz="2800" dirty="0"/>
              <a:t>Example</a:t>
            </a:r>
            <a:r>
              <a:rPr lang="en-GB" altLang="it-IT" sz="2000" dirty="0"/>
              <a:t> </a:t>
            </a:r>
          </a:p>
        </p:txBody>
      </p:sp>
      <mc:AlternateContent xmlns:mc="http://schemas.openxmlformats.org/markup-compatibility/2006">
        <mc:Choice xmlns:a14="http://schemas.microsoft.com/office/drawing/2010/main" Requires="a14">
          <p:sp>
            <p:nvSpPr>
              <p:cNvPr id="3" name="CasellaDiTesto 2"/>
              <p:cNvSpPr txBox="1"/>
              <p:nvPr/>
            </p:nvSpPr>
            <p:spPr>
              <a:xfrm>
                <a:off x="441518" y="4702969"/>
                <a:ext cx="4970616" cy="1528239"/>
              </a:xfrm>
              <a:prstGeom prst="rect">
                <a:avLst/>
              </a:prstGeom>
              <a:noFill/>
            </p:spPr>
            <p:txBody>
              <a:bodyPr wrap="square" rtlCol="0">
                <a:spAutoFit/>
              </a:bodyPr>
              <a:lstStyle/>
              <a:p>
                <a:r>
                  <a:rPr lang="it-IT" dirty="0" err="1" smtClean="0">
                    <a:latin typeface="+mn-lt"/>
                  </a:rPr>
                  <a:t>Before</a:t>
                </a:r>
                <a:r>
                  <a:rPr lang="it-IT" dirty="0">
                    <a:latin typeface="+mn-lt"/>
                  </a:rPr>
                  <a:t> </a:t>
                </a:r>
                <a:r>
                  <a:rPr lang="it-IT" dirty="0" err="1" smtClean="0">
                    <a:latin typeface="+mn-lt"/>
                  </a:rPr>
                  <a:t>determining</a:t>
                </a:r>
                <a:r>
                  <a:rPr lang="it-IT" dirty="0" smtClean="0">
                    <a:latin typeface="+mn-lt"/>
                  </a:rPr>
                  <a:t> </a:t>
                </a:r>
                <a:r>
                  <a:rPr lang="it-IT" dirty="0">
                    <a:latin typeface="+mn-lt"/>
                  </a:rPr>
                  <a:t>the </a:t>
                </a:r>
                <a:r>
                  <a:rPr lang="it-IT" dirty="0" err="1" smtClean="0">
                    <a:latin typeface="+mn-lt"/>
                  </a:rPr>
                  <a:t>variables</a:t>
                </a:r>
                <a:r>
                  <a:rPr lang="it-IT" dirty="0" smtClean="0">
                    <a:latin typeface="+mn-lt"/>
                  </a:rPr>
                  <a:t> </a:t>
                </a:r>
                <a:r>
                  <a:rPr lang="it-IT" dirty="0">
                    <a:latin typeface="+mn-lt"/>
                  </a:rPr>
                  <a:t>with appropriate </a:t>
                </a:r>
                <a:r>
                  <a:rPr lang="it-IT" dirty="0" err="1">
                    <a:latin typeface="+mn-lt"/>
                  </a:rPr>
                  <a:t>equations</a:t>
                </a:r>
                <a:r>
                  <a:rPr lang="it-IT" dirty="0">
                    <a:latin typeface="+mn-lt"/>
                  </a:rPr>
                  <a:t>, the figure </a:t>
                </a:r>
                <a:r>
                  <a:rPr lang="it-IT" dirty="0" err="1">
                    <a:latin typeface="+mn-lt"/>
                  </a:rPr>
                  <a:t>has</a:t>
                </a:r>
                <a:r>
                  <a:rPr lang="it-IT" dirty="0">
                    <a:latin typeface="+mn-lt"/>
                  </a:rPr>
                  <a:t> to be </a:t>
                </a:r>
                <a:r>
                  <a:rPr lang="it-IT" dirty="0" err="1" smtClean="0">
                    <a:latin typeface="+mn-lt"/>
                  </a:rPr>
                  <a:t>interpreted</a:t>
                </a:r>
                <a:r>
                  <a:rPr lang="it-IT" dirty="0">
                    <a:latin typeface="+mn-lt"/>
                  </a:rPr>
                  <a:t>;</a:t>
                </a:r>
                <a:endParaRPr lang="it-IT" dirty="0">
                  <a:latin typeface="+mn-lt"/>
                </a:endParaRPr>
              </a:p>
              <a:p>
                <a:endParaRPr lang="it-IT" dirty="0" smtClean="0">
                  <a:latin typeface="+mn-lt"/>
                </a:endParaRPr>
              </a:p>
              <a:p>
                <a:r>
                  <a:rPr lang="it-IT" dirty="0" err="1" smtClean="0">
                    <a:latin typeface="+mn-lt"/>
                  </a:rPr>
                  <a:t>Its</a:t>
                </a:r>
                <a:r>
                  <a:rPr lang="it-IT" dirty="0" smtClean="0">
                    <a:latin typeface="+mn-lt"/>
                  </a:rPr>
                  <a:t> </a:t>
                </a:r>
                <a:r>
                  <a:rPr lang="it-IT" dirty="0" err="1" smtClean="0">
                    <a:latin typeface="+mn-lt"/>
                  </a:rPr>
                  <a:t>three</a:t>
                </a:r>
                <a:r>
                  <a:rPr lang="it-IT" dirty="0" smtClean="0">
                    <a:latin typeface="+mn-lt"/>
                  </a:rPr>
                  <a:t> </a:t>
                </a:r>
                <a:r>
                  <a:rPr lang="it-IT" dirty="0" err="1" smtClean="0">
                    <a:latin typeface="+mn-lt"/>
                  </a:rPr>
                  <a:t>values</a:t>
                </a:r>
                <a:r>
                  <a:rPr lang="it-IT" dirty="0" smtClean="0">
                    <a:latin typeface="+mn-lt"/>
                  </a:rPr>
                  <a:t> </a:t>
                </a:r>
                <a:r>
                  <a:rPr lang="it-IT" dirty="0" err="1" smtClean="0">
                    <a:latin typeface="+mn-lt"/>
                  </a:rPr>
                  <a:t>refer</a:t>
                </a:r>
                <a:r>
                  <a:rPr lang="it-IT" dirty="0" smtClean="0">
                    <a:latin typeface="+mn-lt"/>
                  </a:rPr>
                  <a:t> to the </a:t>
                </a:r>
                <a:r>
                  <a:rPr lang="it-IT" dirty="0" err="1" smtClean="0">
                    <a:latin typeface="+mn-lt"/>
                  </a:rPr>
                  <a:t>normal</a:t>
                </a:r>
                <a:r>
                  <a:rPr lang="it-IT" dirty="0" smtClean="0">
                    <a:latin typeface="+mn-lt"/>
                  </a:rPr>
                  <a:t> </a:t>
                </a:r>
                <a:r>
                  <a:rPr lang="it-IT" dirty="0" err="1" smtClean="0">
                    <a:latin typeface="+mn-lt"/>
                  </a:rPr>
                  <a:t>stresses</a:t>
                </a:r>
                <a:r>
                  <a:rPr lang="it-IT" dirty="0" smtClean="0">
                    <a:latin typeface="+mn-lt"/>
                  </a:rPr>
                  <a:t> </a:t>
                </a:r>
                <a14:m>
                  <m:oMath xmlns:m="http://schemas.openxmlformats.org/officeDocument/2006/math">
                    <m:sSub>
                      <m:sSubPr>
                        <m:ctrlPr>
                          <a:rPr lang="it-IT" b="1" i="1">
                            <a:latin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𝝈</m:t>
                        </m:r>
                      </m:e>
                      <m:sub>
                        <m:r>
                          <a:rPr lang="it-IT" b="1" i="1" smtClean="0">
                            <a:latin typeface="Cambria Math" panose="02040503050406030204" pitchFamily="18" charset="0"/>
                            <a:ea typeface="Cambria Math" panose="02040503050406030204" pitchFamily="18" charset="0"/>
                          </a:rPr>
                          <m:t>𝒙</m:t>
                        </m:r>
                      </m:sub>
                    </m:sSub>
                  </m:oMath>
                </a14:m>
                <a:r>
                  <a:rPr lang="it-IT" dirty="0" smtClean="0">
                    <a:latin typeface="+mn-lt"/>
                  </a:rPr>
                  <a:t> and </a:t>
                </a:r>
                <a14:m>
                  <m:oMath xmlns:m="http://schemas.openxmlformats.org/officeDocument/2006/math">
                    <m:sSub>
                      <m:sSubPr>
                        <m:ctrlPr>
                          <a:rPr lang="it-IT" b="1" i="1">
                            <a:latin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𝝈</m:t>
                        </m:r>
                      </m:e>
                      <m:sub>
                        <m:r>
                          <a:rPr lang="it-IT" b="1" i="1" smtClean="0">
                            <a:latin typeface="Cambria Math" panose="02040503050406030204" pitchFamily="18" charset="0"/>
                            <a:ea typeface="Cambria Math" panose="02040503050406030204" pitchFamily="18" charset="0"/>
                          </a:rPr>
                          <m:t>𝒚</m:t>
                        </m:r>
                        <m:r>
                          <a:rPr lang="it-IT" b="1" i="1" smtClean="0">
                            <a:latin typeface="Cambria Math" panose="02040503050406030204" pitchFamily="18" charset="0"/>
                            <a:ea typeface="Cambria Math" panose="02040503050406030204" pitchFamily="18" charset="0"/>
                          </a:rPr>
                          <m:t> </m:t>
                        </m:r>
                      </m:sub>
                    </m:sSub>
                  </m:oMath>
                </a14:m>
                <a:r>
                  <a:rPr lang="it-IT" dirty="0" smtClean="0">
                    <a:latin typeface="+mn-lt"/>
                  </a:rPr>
                  <a:t> and the </a:t>
                </a:r>
                <a:r>
                  <a:rPr lang="it-IT" dirty="0" err="1" smtClean="0">
                    <a:latin typeface="+mn-lt"/>
                  </a:rPr>
                  <a:t>shear</a:t>
                </a:r>
                <a:r>
                  <a:rPr lang="it-IT" dirty="0" smtClean="0">
                    <a:latin typeface="+mn-lt"/>
                  </a:rPr>
                  <a:t> stress </a:t>
                </a:r>
                <a14:m>
                  <m:oMath xmlns:m="http://schemas.openxmlformats.org/officeDocument/2006/math">
                    <m:sSub>
                      <m:sSubPr>
                        <m:ctrlPr>
                          <a:rPr lang="it-IT" b="1" i="1" smtClean="0">
                            <a:latin typeface="Cambria Math" panose="02040503050406030204" pitchFamily="18" charset="0"/>
                          </a:rPr>
                        </m:ctrlPr>
                      </m:sSubPr>
                      <m:e>
                        <m:r>
                          <a:rPr lang="it-IT" b="1" i="1" smtClean="0">
                            <a:latin typeface="Cambria Math" panose="02040503050406030204" pitchFamily="18" charset="0"/>
                            <a:ea typeface="Cambria Math" panose="02040503050406030204" pitchFamily="18" charset="0"/>
                          </a:rPr>
                          <m:t>𝝉</m:t>
                        </m:r>
                      </m:e>
                      <m:sub>
                        <m:r>
                          <a:rPr lang="it-IT" b="1" i="1" smtClean="0">
                            <a:latin typeface="Cambria Math" panose="02040503050406030204" pitchFamily="18" charset="0"/>
                          </a:rPr>
                          <m:t>𝒙𝒚</m:t>
                        </m:r>
                      </m:sub>
                    </m:sSub>
                  </m:oMath>
                </a14:m>
                <a:r>
                  <a:rPr lang="it-IT" dirty="0" smtClean="0">
                    <a:latin typeface="+mn-lt"/>
                  </a:rPr>
                  <a:t>.</a:t>
                </a:r>
                <a:endParaRPr lang="it-IT" dirty="0">
                  <a:latin typeface="+mn-lt"/>
                </a:endParaRPr>
              </a:p>
            </p:txBody>
          </p:sp>
        </mc:Choice>
        <mc:Fallback>
          <p:sp>
            <p:nvSpPr>
              <p:cNvPr id="3" name="CasellaDiTesto 2"/>
              <p:cNvSpPr txBox="1">
                <a:spLocks noRot="1" noChangeAspect="1" noMove="1" noResize="1" noEditPoints="1" noAdjustHandles="1" noChangeArrowheads="1" noChangeShapeType="1" noTextEdit="1"/>
              </p:cNvSpPr>
              <p:nvPr/>
            </p:nvSpPr>
            <p:spPr>
              <a:xfrm>
                <a:off x="441518" y="4702969"/>
                <a:ext cx="4970616" cy="1528239"/>
              </a:xfrm>
              <a:prstGeom prst="rect">
                <a:avLst/>
              </a:prstGeom>
              <a:blipFill rotWithShape="0">
                <a:blip r:embed="rId4"/>
                <a:stretch>
                  <a:fillRect l="-980" t="-1992" r="-980" b="-23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asellaDiTesto 6"/>
              <p:cNvSpPr txBox="1"/>
              <p:nvPr/>
            </p:nvSpPr>
            <p:spPr>
              <a:xfrm>
                <a:off x="5763710" y="2952947"/>
                <a:ext cx="9376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32 </m:t>
                      </m:r>
                      <m:r>
                        <a:rPr lang="it-IT" sz="2000" b="0" i="1" smtClean="0">
                          <a:latin typeface="Cambria Math" panose="02040503050406030204" pitchFamily="18" charset="0"/>
                        </a:rPr>
                        <m:t>𝑀𝑃𝑎</m:t>
                      </m:r>
                    </m:oMath>
                  </m:oMathPara>
                </a14:m>
                <a:endParaRPr lang="it-IT" sz="2000" i="1" dirty="0"/>
              </a:p>
            </p:txBody>
          </p:sp>
        </mc:Choice>
        <mc:Fallback xmlns="">
          <p:sp>
            <p:nvSpPr>
              <p:cNvPr id="7" name="CasellaDiTesto 6"/>
              <p:cNvSpPr txBox="1">
                <a:spLocks noRot="1" noChangeAspect="1" noMove="1" noResize="1" noEditPoints="1" noAdjustHandles="1" noChangeArrowheads="1" noChangeShapeType="1" noTextEdit="1"/>
              </p:cNvSpPr>
              <p:nvPr/>
            </p:nvSpPr>
            <p:spPr>
              <a:xfrm>
                <a:off x="5763710" y="2952947"/>
                <a:ext cx="937629" cy="307777"/>
              </a:xfrm>
              <a:prstGeom prst="rect">
                <a:avLst/>
              </a:prstGeom>
              <a:blipFill rotWithShape="0">
                <a:blip r:embed="rId5"/>
                <a:stretch>
                  <a:fillRect l="-5195" r="-5195" b="-980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CasellaDiTesto 19"/>
              <p:cNvSpPr txBox="1"/>
              <p:nvPr/>
            </p:nvSpPr>
            <p:spPr>
              <a:xfrm>
                <a:off x="7807325" y="4499074"/>
                <a:ext cx="9376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64 </m:t>
                      </m:r>
                      <m:r>
                        <a:rPr lang="it-IT" sz="2000" b="0" i="1" smtClean="0">
                          <a:latin typeface="Cambria Math" panose="02040503050406030204" pitchFamily="18" charset="0"/>
                        </a:rPr>
                        <m:t>𝑀𝑃𝑎</m:t>
                      </m:r>
                    </m:oMath>
                  </m:oMathPara>
                </a14:m>
                <a:endParaRPr lang="it-IT" sz="2000" dirty="0"/>
              </a:p>
            </p:txBody>
          </p:sp>
        </mc:Choice>
        <mc:Fallback xmlns="">
          <p:sp>
            <p:nvSpPr>
              <p:cNvPr id="20" name="CasellaDiTesto 19"/>
              <p:cNvSpPr txBox="1">
                <a:spLocks noRot="1" noChangeAspect="1" noMove="1" noResize="1" noEditPoints="1" noAdjustHandles="1" noChangeArrowheads="1" noChangeShapeType="1" noTextEdit="1"/>
              </p:cNvSpPr>
              <p:nvPr/>
            </p:nvSpPr>
            <p:spPr>
              <a:xfrm>
                <a:off x="7807325" y="4499074"/>
                <a:ext cx="937629" cy="307777"/>
              </a:xfrm>
              <a:prstGeom prst="rect">
                <a:avLst/>
              </a:prstGeom>
              <a:blipFill rotWithShape="0">
                <a:blip r:embed="rId6"/>
                <a:stretch>
                  <a:fillRect l="-5844" r="-4545" b="-980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CasellaDiTesto 21"/>
              <p:cNvSpPr txBox="1"/>
              <p:nvPr/>
            </p:nvSpPr>
            <p:spPr>
              <a:xfrm>
                <a:off x="7016750" y="3659317"/>
                <a:ext cx="9376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20 </m:t>
                      </m:r>
                      <m:r>
                        <a:rPr lang="it-IT" sz="2000" b="0" i="1" smtClean="0">
                          <a:latin typeface="Cambria Math" panose="02040503050406030204" pitchFamily="18" charset="0"/>
                        </a:rPr>
                        <m:t>𝑀𝑃𝑎</m:t>
                      </m:r>
                    </m:oMath>
                  </m:oMathPara>
                </a14:m>
                <a:endParaRPr lang="it-IT" sz="2000" dirty="0"/>
              </a:p>
            </p:txBody>
          </p:sp>
        </mc:Choice>
        <mc:Fallback xmlns="">
          <p:sp>
            <p:nvSpPr>
              <p:cNvPr id="22" name="CasellaDiTesto 21"/>
              <p:cNvSpPr txBox="1">
                <a:spLocks noRot="1" noChangeAspect="1" noMove="1" noResize="1" noEditPoints="1" noAdjustHandles="1" noChangeArrowheads="1" noChangeShapeType="1" noTextEdit="1"/>
              </p:cNvSpPr>
              <p:nvPr/>
            </p:nvSpPr>
            <p:spPr>
              <a:xfrm>
                <a:off x="7016750" y="3659317"/>
                <a:ext cx="937629" cy="307777"/>
              </a:xfrm>
              <a:prstGeom prst="rect">
                <a:avLst/>
              </a:prstGeom>
              <a:blipFill rotWithShape="0">
                <a:blip r:embed="rId7"/>
                <a:stretch>
                  <a:fillRect l="-5195" r="-5195" b="-9804"/>
                </a:stretch>
              </a:blipFill>
            </p:spPr>
            <p:txBody>
              <a:bodyPr/>
              <a:lstStyle/>
              <a:p>
                <a:r>
                  <a:rPr lang="it-IT">
                    <a:noFill/>
                  </a:rPr>
                  <a:t> </a:t>
                </a:r>
              </a:p>
            </p:txBody>
          </p:sp>
        </mc:Fallback>
      </mc:AlternateContent>
      <p:cxnSp>
        <p:nvCxnSpPr>
          <p:cNvPr id="24" name="Straight Arrow Connector 29"/>
          <p:cNvCxnSpPr/>
          <p:nvPr/>
        </p:nvCxnSpPr>
        <p:spPr>
          <a:xfrm flipV="1">
            <a:off x="5448114" y="4001989"/>
            <a:ext cx="0" cy="1268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7"/>
          <p:cNvCxnSpPr/>
          <p:nvPr/>
        </p:nvCxnSpPr>
        <p:spPr>
          <a:xfrm flipV="1">
            <a:off x="5604381" y="5410870"/>
            <a:ext cx="1315532" cy="33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Segnaposto piè di pagina 4"/>
          <p:cNvSpPr>
            <a:spLocks noGrp="1"/>
          </p:cNvSpPr>
          <p:nvPr>
            <p:ph type="ftr" sz="quarter" idx="11"/>
          </p:nvPr>
        </p:nvSpPr>
        <p:spPr/>
        <p:txBody>
          <a:bodyPr/>
          <a:lstStyle/>
          <a:p>
            <a:pPr>
              <a:defRPr/>
            </a:pPr>
            <a:r>
              <a:rPr lang="it-IT" smtClean="0"/>
              <a:t>2D - Principal Stresses - Etchi Regoli Gioia</a:t>
            </a:r>
            <a:endParaRPr lang="en-GB"/>
          </a:p>
        </p:txBody>
      </p:sp>
      <p:sp>
        <p:nvSpPr>
          <p:cNvPr id="6" name="Segnaposto numero diapositiva 5"/>
          <p:cNvSpPr>
            <a:spLocks noGrp="1"/>
          </p:cNvSpPr>
          <p:nvPr>
            <p:ph type="sldNum" sz="quarter" idx="12"/>
          </p:nvPr>
        </p:nvSpPr>
        <p:spPr/>
        <p:txBody>
          <a:bodyPr/>
          <a:lstStyle/>
          <a:p>
            <a:pPr>
              <a:defRPr/>
            </a:pPr>
            <a:fld id="{DFE0AAEC-F5D9-44EA-93DC-6DF95E29577B}" type="slidenum">
              <a:rPr lang="en-GB" altLang="it-IT" smtClean="0"/>
              <a:pPr>
                <a:defRPr/>
              </a:pPr>
              <a:t>2</a:t>
            </a:fld>
            <a:endParaRPr lang="en-GB"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1 5"/>
          <p:cNvCxnSpPr/>
          <p:nvPr/>
        </p:nvCxnSpPr>
        <p:spPr>
          <a:xfrm flipV="1">
            <a:off x="1115616" y="2206169"/>
            <a:ext cx="2668364" cy="129440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flipV="1">
            <a:off x="1119684" y="2206169"/>
            <a:ext cx="0" cy="1285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1115616" y="2206169"/>
            <a:ext cx="266836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Arco 8"/>
          <p:cNvSpPr/>
          <p:nvPr/>
        </p:nvSpPr>
        <p:spPr>
          <a:xfrm rot="11705017">
            <a:off x="2345309" y="1748743"/>
            <a:ext cx="1546032" cy="1426907"/>
          </a:xfrm>
          <a:prstGeom prst="arc">
            <a:avLst>
              <a:gd name="adj1" fmla="val 20146475"/>
              <a:gd name="adj2" fmla="val 212811"/>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0" name="CasellaDiTesto 9"/>
              <p:cNvSpPr txBox="1"/>
              <p:nvPr/>
            </p:nvSpPr>
            <p:spPr>
              <a:xfrm>
                <a:off x="2381151" y="2196418"/>
                <a:ext cx="3232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a:solidFill>
                                <a:srgbClr val="C00000"/>
                              </a:solidFill>
                              <a:latin typeface="Cambria Math" panose="02040503050406030204" pitchFamily="18" charset="0"/>
                            </a:rPr>
                          </m:ctrlPr>
                        </m:sSubPr>
                        <m:e>
                          <m:r>
                            <a:rPr lang="it-IT" i="1">
                              <a:solidFill>
                                <a:srgbClr val="C00000"/>
                              </a:solidFill>
                              <a:latin typeface="Cambria Math" panose="02040503050406030204" pitchFamily="18" charset="0"/>
                              <a:ea typeface="Cambria Math" panose="02040503050406030204" pitchFamily="18" charset="0"/>
                            </a:rPr>
                            <m:t>𝜑</m:t>
                          </m:r>
                        </m:e>
                        <m:sub>
                          <m:r>
                            <a:rPr lang="it-IT" i="1">
                              <a:solidFill>
                                <a:srgbClr val="C00000"/>
                              </a:solidFill>
                              <a:latin typeface="Cambria Math" panose="02040503050406030204" pitchFamily="18" charset="0"/>
                            </a:rPr>
                            <m:t>1</m:t>
                          </m:r>
                        </m:sub>
                      </m:sSub>
                    </m:oMath>
                  </m:oMathPara>
                </a14:m>
                <a:endParaRPr lang="it-IT" dirty="0">
                  <a:solidFill>
                    <a:srgbClr val="C00000"/>
                  </a:solidFill>
                </a:endParaRPr>
              </a:p>
            </p:txBody>
          </p:sp>
        </mc:Choice>
        <mc:Fallback xmlns="">
          <p:sp>
            <p:nvSpPr>
              <p:cNvPr id="10" name="CasellaDiTesto 9"/>
              <p:cNvSpPr txBox="1">
                <a:spLocks noRot="1" noChangeAspect="1" noMove="1" noResize="1" noEditPoints="1" noAdjustHandles="1" noChangeArrowheads="1" noChangeShapeType="1" noTextEdit="1"/>
              </p:cNvSpPr>
              <p:nvPr/>
            </p:nvSpPr>
            <p:spPr>
              <a:xfrm>
                <a:off x="2381151" y="2196418"/>
                <a:ext cx="323229" cy="276999"/>
              </a:xfrm>
              <a:prstGeom prst="rect">
                <a:avLst/>
              </a:prstGeom>
              <a:blipFill rotWithShape="0">
                <a:blip r:embed="rId3"/>
                <a:stretch>
                  <a:fillRect l="-16981" r="-3774" b="-26087"/>
                </a:stretch>
              </a:blipFill>
            </p:spPr>
            <p:txBody>
              <a:bodyPr/>
              <a:lstStyle/>
              <a:p>
                <a:r>
                  <a:rPr lang="it-IT">
                    <a:noFill/>
                  </a:rPr>
                  <a:t> </a:t>
                </a:r>
              </a:p>
            </p:txBody>
          </p:sp>
        </mc:Fallback>
      </mc:AlternateContent>
      <p:sp>
        <p:nvSpPr>
          <p:cNvPr id="11" name="Arco 10"/>
          <p:cNvSpPr/>
          <p:nvPr/>
        </p:nvSpPr>
        <p:spPr>
          <a:xfrm rot="11705017">
            <a:off x="2863408" y="1748745"/>
            <a:ext cx="1546032" cy="1426907"/>
          </a:xfrm>
          <a:prstGeom prst="arc">
            <a:avLst>
              <a:gd name="adj1" fmla="val 17157908"/>
              <a:gd name="adj2" fmla="val 212811"/>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2" name="Rettangolo 11"/>
              <p:cNvSpPr/>
              <p:nvPr/>
            </p:nvSpPr>
            <p:spPr>
              <a:xfrm>
                <a:off x="2849206" y="2363258"/>
                <a:ext cx="7731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C00000"/>
                              </a:solidFill>
                              <a:latin typeface="Cambria Math" panose="02040503050406030204" pitchFamily="18" charset="0"/>
                            </a:rPr>
                          </m:ctrlPr>
                        </m:sSubPr>
                        <m:e>
                          <m:r>
                            <a:rPr lang="it-IT" i="1">
                              <a:solidFill>
                                <a:srgbClr val="C00000"/>
                              </a:solidFill>
                              <a:latin typeface="Cambria Math" panose="02040503050406030204" pitchFamily="18" charset="0"/>
                              <a:ea typeface="Cambria Math" panose="02040503050406030204" pitchFamily="18" charset="0"/>
                            </a:rPr>
                            <m:t>𝜑</m:t>
                          </m:r>
                        </m:e>
                        <m:sub>
                          <m:r>
                            <a:rPr lang="it-IT" b="0" i="1" smtClean="0">
                              <a:solidFill>
                                <a:srgbClr val="C00000"/>
                              </a:solidFill>
                              <a:latin typeface="Cambria Math" panose="02040503050406030204" pitchFamily="18" charset="0"/>
                              <a:ea typeface="Cambria Math" panose="02040503050406030204" pitchFamily="18" charset="0"/>
                            </a:rPr>
                            <m:t>𝑚𝑎𝑥</m:t>
                          </m:r>
                        </m:sub>
                      </m:sSub>
                    </m:oMath>
                  </m:oMathPara>
                </a14:m>
                <a:endParaRPr lang="it-IT" dirty="0"/>
              </a:p>
            </p:txBody>
          </p:sp>
        </mc:Choice>
        <mc:Fallback xmlns="">
          <p:sp>
            <p:nvSpPr>
              <p:cNvPr id="12" name="Rettangolo 11"/>
              <p:cNvSpPr>
                <a:spLocks noRot="1" noChangeAspect="1" noMove="1" noResize="1" noEditPoints="1" noAdjustHandles="1" noChangeArrowheads="1" noChangeShapeType="1" noTextEdit="1"/>
              </p:cNvSpPr>
              <p:nvPr/>
            </p:nvSpPr>
            <p:spPr>
              <a:xfrm>
                <a:off x="2849206" y="2363258"/>
                <a:ext cx="773160" cy="369332"/>
              </a:xfrm>
              <a:prstGeom prst="rect">
                <a:avLst/>
              </a:prstGeom>
              <a:blipFill rotWithShape="0">
                <a:blip r:embed="rId4"/>
                <a:stretch>
                  <a:fillRect b="-8333"/>
                </a:stretch>
              </a:blipFill>
            </p:spPr>
            <p:txBody>
              <a:bodyPr/>
              <a:lstStyle/>
              <a:p>
                <a:r>
                  <a:rPr lang="it-IT">
                    <a:noFill/>
                  </a:rPr>
                  <a:t> </a:t>
                </a:r>
              </a:p>
            </p:txBody>
          </p:sp>
        </mc:Fallback>
      </mc:AlternateContent>
      <p:sp>
        <p:nvSpPr>
          <p:cNvPr id="13" name="Rettangolo 12"/>
          <p:cNvSpPr/>
          <p:nvPr/>
        </p:nvSpPr>
        <p:spPr>
          <a:xfrm rot="20754299">
            <a:off x="3473945" y="2256753"/>
            <a:ext cx="364108" cy="350288"/>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4" name="Connettore 2 13"/>
          <p:cNvCxnSpPr/>
          <p:nvPr/>
        </p:nvCxnSpPr>
        <p:spPr>
          <a:xfrm flipH="1">
            <a:off x="539552" y="2206169"/>
            <a:ext cx="3244428" cy="88129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rot="20673890">
            <a:off x="524892" y="2623624"/>
            <a:ext cx="1017740" cy="307777"/>
          </a:xfrm>
          <a:prstGeom prst="rect">
            <a:avLst/>
          </a:prstGeom>
          <a:noFill/>
        </p:spPr>
        <p:txBody>
          <a:bodyPr wrap="square" rtlCol="0">
            <a:spAutoFit/>
          </a:bodyPr>
          <a:lstStyle/>
          <a:p>
            <a:r>
              <a:rPr lang="it-IT" sz="1400" dirty="0" err="1" smtClean="0">
                <a:solidFill>
                  <a:srgbClr val="C00000"/>
                </a:solidFill>
                <a:latin typeface="+mn-lt"/>
              </a:rPr>
              <a:t>Direction</a:t>
            </a:r>
            <a:r>
              <a:rPr lang="it-IT" sz="1400" dirty="0" smtClean="0">
                <a:solidFill>
                  <a:srgbClr val="C00000"/>
                </a:solidFill>
                <a:latin typeface="+mn-lt"/>
              </a:rPr>
              <a:t> 1</a:t>
            </a:r>
            <a:endParaRPr lang="it-IT" sz="1400" dirty="0">
              <a:solidFill>
                <a:srgbClr val="C00000"/>
              </a:solidFill>
              <a:latin typeface="+mn-lt"/>
            </a:endParaRPr>
          </a:p>
        </p:txBody>
      </p:sp>
      <p:cxnSp>
        <p:nvCxnSpPr>
          <p:cNvPr id="18" name="Connettore 2 17"/>
          <p:cNvCxnSpPr/>
          <p:nvPr/>
        </p:nvCxnSpPr>
        <p:spPr>
          <a:xfrm flipH="1">
            <a:off x="539552" y="2196418"/>
            <a:ext cx="3244428"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3783980" y="2206169"/>
            <a:ext cx="0" cy="2672388"/>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asellaDiTesto 19"/>
              <p:cNvSpPr txBox="1"/>
              <p:nvPr/>
            </p:nvSpPr>
            <p:spPr>
              <a:xfrm>
                <a:off x="638597" y="1902988"/>
                <a:ext cx="2044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solidFill>
                            <a:schemeClr val="bg1">
                              <a:lumMod val="65000"/>
                            </a:schemeClr>
                          </a:solidFill>
                          <a:latin typeface="Cambria Math" panose="02040503050406030204" pitchFamily="18" charset="0"/>
                          <a:ea typeface="Cambria Math" panose="02040503050406030204" pitchFamily="18" charset="0"/>
                        </a:rPr>
                        <m:t>𝜎</m:t>
                      </m:r>
                    </m:oMath>
                  </m:oMathPara>
                </a14:m>
                <a:endParaRPr lang="it-IT" dirty="0">
                  <a:solidFill>
                    <a:schemeClr val="bg1">
                      <a:lumMod val="65000"/>
                    </a:schemeClr>
                  </a:solidFill>
                </a:endParaRPr>
              </a:p>
            </p:txBody>
          </p:sp>
        </mc:Choice>
        <mc:Fallback xmlns="">
          <p:sp>
            <p:nvSpPr>
              <p:cNvPr id="20" name="CasellaDiTesto 19"/>
              <p:cNvSpPr txBox="1">
                <a:spLocks noRot="1" noChangeAspect="1" noMove="1" noResize="1" noEditPoints="1" noAdjustHandles="1" noChangeArrowheads="1" noChangeShapeType="1" noTextEdit="1"/>
              </p:cNvSpPr>
              <p:nvPr/>
            </p:nvSpPr>
            <p:spPr>
              <a:xfrm>
                <a:off x="638597" y="1902988"/>
                <a:ext cx="204415" cy="276999"/>
              </a:xfrm>
              <a:prstGeom prst="rect">
                <a:avLst/>
              </a:prstGeom>
              <a:blipFill rotWithShape="0">
                <a:blip r:embed="rId5"/>
                <a:stretch>
                  <a:fillRect l="-15152" r="-12121"/>
                </a:stretch>
              </a:blipFill>
            </p:spPr>
            <p:txBody>
              <a:bodyPr/>
              <a:lstStyle/>
              <a:p>
                <a:r>
                  <a:rPr lang="it-IT">
                    <a:noFill/>
                  </a:rPr>
                  <a:t> </a:t>
                </a:r>
              </a:p>
            </p:txBody>
          </p:sp>
        </mc:Fallback>
      </mc:AlternateContent>
      <p:sp>
        <p:nvSpPr>
          <p:cNvPr id="21" name="Rettangolo 20"/>
          <p:cNvSpPr/>
          <p:nvPr/>
        </p:nvSpPr>
        <p:spPr>
          <a:xfrm>
            <a:off x="3481006" y="4502851"/>
            <a:ext cx="274637" cy="369887"/>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mc:AlternateContent xmlns:mc="http://schemas.openxmlformats.org/markup-compatibility/2006" xmlns:a14="http://schemas.microsoft.com/office/drawing/2010/main">
        <mc:Choice Requires="a14">
          <p:sp>
            <p:nvSpPr>
              <p:cNvPr id="22" name="CasellaDiTesto 21"/>
              <p:cNvSpPr txBox="1"/>
              <p:nvPr/>
            </p:nvSpPr>
            <p:spPr>
              <a:xfrm>
                <a:off x="3783980" y="1883497"/>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lumMod val="65000"/>
                            </a:schemeClr>
                          </a:solidFill>
                          <a:latin typeface="Cambria Math" panose="02040503050406030204" pitchFamily="18" charset="0"/>
                        </a:rPr>
                        <m:t>0</m:t>
                      </m:r>
                    </m:oMath>
                  </m:oMathPara>
                </a14:m>
                <a:endParaRPr lang="it-IT" dirty="0">
                  <a:solidFill>
                    <a:schemeClr val="bg1">
                      <a:lumMod val="65000"/>
                    </a:schemeClr>
                  </a:solidFill>
                </a:endParaRPr>
              </a:p>
            </p:txBody>
          </p:sp>
        </mc:Choice>
        <mc:Fallback xmlns="">
          <p:sp>
            <p:nvSpPr>
              <p:cNvPr id="22" name="CasellaDiTesto 21"/>
              <p:cNvSpPr txBox="1">
                <a:spLocks noRot="1" noChangeAspect="1" noMove="1" noResize="1" noEditPoints="1" noAdjustHandles="1" noChangeArrowheads="1" noChangeShapeType="1" noTextEdit="1"/>
              </p:cNvSpPr>
              <p:nvPr/>
            </p:nvSpPr>
            <p:spPr>
              <a:xfrm>
                <a:off x="3783980" y="1883497"/>
                <a:ext cx="192360" cy="276999"/>
              </a:xfrm>
              <a:prstGeom prst="rect">
                <a:avLst/>
              </a:prstGeom>
              <a:blipFill rotWithShape="0">
                <a:blip r:embed="rId6"/>
                <a:stretch>
                  <a:fillRect l="-29032" r="-25806" b="-8889"/>
                </a:stretch>
              </a:blipFill>
            </p:spPr>
            <p:txBody>
              <a:bodyPr/>
              <a:lstStyle/>
              <a:p>
                <a:r>
                  <a:rPr lang="it-IT">
                    <a:noFill/>
                  </a:rPr>
                  <a:t> </a:t>
                </a:r>
              </a:p>
            </p:txBody>
          </p:sp>
        </mc:Fallback>
      </mc:AlternateContent>
      <p:cxnSp>
        <p:nvCxnSpPr>
          <p:cNvPr id="24" name="Connettore 2 23"/>
          <p:cNvCxnSpPr/>
          <p:nvPr/>
        </p:nvCxnSpPr>
        <p:spPr>
          <a:xfrm flipH="1">
            <a:off x="2381151" y="2206169"/>
            <a:ext cx="1402829" cy="236674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rot="18155596">
            <a:off x="1950155" y="3669715"/>
            <a:ext cx="1299147" cy="307777"/>
          </a:xfrm>
          <a:prstGeom prst="rect">
            <a:avLst/>
          </a:prstGeom>
          <a:noFill/>
        </p:spPr>
        <p:txBody>
          <a:bodyPr wrap="square" rtlCol="0">
            <a:spAutoFit/>
          </a:bodyPr>
          <a:lstStyle/>
          <a:p>
            <a:r>
              <a:rPr lang="it-IT" sz="1400" dirty="0" err="1" smtClean="0">
                <a:solidFill>
                  <a:srgbClr val="C00000"/>
                </a:solidFill>
                <a:latin typeface="+mn-lt"/>
              </a:rPr>
              <a:t>Direction</a:t>
            </a:r>
            <a:r>
              <a:rPr lang="it-IT" sz="1400" dirty="0" smtClean="0">
                <a:solidFill>
                  <a:srgbClr val="C00000"/>
                </a:solidFill>
                <a:latin typeface="+mn-lt"/>
              </a:rPr>
              <a:t> </a:t>
            </a:r>
            <a:r>
              <a:rPr lang="it-IT" sz="1400" dirty="0" err="1" smtClean="0">
                <a:solidFill>
                  <a:srgbClr val="C00000"/>
                </a:solidFill>
                <a:latin typeface="+mn-lt"/>
              </a:rPr>
              <a:t>max</a:t>
            </a:r>
            <a:endParaRPr lang="it-IT" sz="1400" dirty="0">
              <a:solidFill>
                <a:srgbClr val="C00000"/>
              </a:solidFill>
              <a:latin typeface="+mn-lt"/>
            </a:endParaRPr>
          </a:p>
        </p:txBody>
      </p:sp>
      <mc:AlternateContent xmlns:mc="http://schemas.openxmlformats.org/markup-compatibility/2006">
        <mc:Choice xmlns:a14="http://schemas.microsoft.com/office/drawing/2010/main" Requires="a14">
          <p:sp>
            <p:nvSpPr>
              <p:cNvPr id="29" name="Rettangolo 28"/>
              <p:cNvSpPr/>
              <p:nvPr/>
            </p:nvSpPr>
            <p:spPr>
              <a:xfrm>
                <a:off x="4169529" y="2215850"/>
                <a:ext cx="4767342" cy="646331"/>
              </a:xfrm>
              <a:prstGeom prst="rect">
                <a:avLst/>
              </a:prstGeom>
            </p:spPr>
            <p:txBody>
              <a:bodyPr wrap="square">
                <a:spAutoFit/>
              </a:bodyPr>
              <a:lstStyle/>
              <a:p>
                <a:r>
                  <a:rPr lang="it-IT" dirty="0">
                    <a:latin typeface="+mn-lt"/>
                  </a:rPr>
                  <a:t>The angle of maximum </a:t>
                </a:r>
                <a:r>
                  <a:rPr lang="it-IT" dirty="0" err="1">
                    <a:latin typeface="+mn-lt"/>
                  </a:rPr>
                  <a:t>shear</a:t>
                </a:r>
                <a:r>
                  <a:rPr lang="it-IT" dirty="0">
                    <a:latin typeface="+mn-lt"/>
                  </a:rPr>
                  <a:t> stress </a:t>
                </a:r>
                <a14:m>
                  <m:oMath xmlns:m="http://schemas.openxmlformats.org/officeDocument/2006/math">
                    <m:sSub>
                      <m:sSubPr>
                        <m:ctrlPr>
                          <a:rPr lang="it-IT" b="1" i="1" smtClean="0">
                            <a:solidFill>
                              <a:srgbClr val="C00000"/>
                            </a:solidFill>
                            <a:latin typeface="Cambria Math" panose="02040503050406030204" pitchFamily="18" charset="0"/>
                          </a:rPr>
                        </m:ctrlPr>
                      </m:sSubPr>
                      <m:e>
                        <m:r>
                          <a:rPr lang="it-IT" b="1" i="1">
                            <a:solidFill>
                              <a:srgbClr val="C00000"/>
                            </a:solidFill>
                            <a:latin typeface="Cambria Math" panose="02040503050406030204" pitchFamily="18" charset="0"/>
                            <a:ea typeface="Cambria Math" panose="02040503050406030204" pitchFamily="18" charset="0"/>
                          </a:rPr>
                          <m:t>𝝋</m:t>
                        </m:r>
                      </m:e>
                      <m:sub>
                        <m:r>
                          <a:rPr lang="it-IT" b="1" i="1">
                            <a:solidFill>
                              <a:srgbClr val="C00000"/>
                            </a:solidFill>
                            <a:latin typeface="Cambria Math" panose="02040503050406030204" pitchFamily="18" charset="0"/>
                          </a:rPr>
                          <m:t>𝒎𝒂𝒙</m:t>
                        </m:r>
                      </m:sub>
                    </m:sSub>
                  </m:oMath>
                </a14:m>
                <a:r>
                  <a:rPr lang="it-IT" dirty="0">
                    <a:latin typeface="+mn-lt"/>
                  </a:rPr>
                  <a:t> </a:t>
                </a:r>
                <a:r>
                  <a:rPr lang="it-IT" dirty="0" err="1">
                    <a:latin typeface="+mn-lt"/>
                  </a:rPr>
                  <a:t>is</a:t>
                </a:r>
                <a:r>
                  <a:rPr lang="it-IT" dirty="0">
                    <a:latin typeface="+mn-lt"/>
                  </a:rPr>
                  <a:t> </a:t>
                </a:r>
                <a:r>
                  <a:rPr lang="it-IT" dirty="0" err="1">
                    <a:latin typeface="+mn-lt"/>
                  </a:rPr>
                  <a:t>easily</a:t>
                </a:r>
                <a:r>
                  <a:rPr lang="it-IT" dirty="0">
                    <a:latin typeface="+mn-lt"/>
                  </a:rPr>
                  <a:t> </a:t>
                </a:r>
                <a:r>
                  <a:rPr lang="it-IT" dirty="0" err="1">
                    <a:latin typeface="+mn-lt"/>
                  </a:rPr>
                  <a:t>calculated</a:t>
                </a:r>
                <a:r>
                  <a:rPr lang="it-IT" dirty="0">
                    <a:latin typeface="+mn-lt"/>
                  </a:rPr>
                  <a:t> with the </a:t>
                </a:r>
                <a:r>
                  <a:rPr lang="it-IT" dirty="0" err="1">
                    <a:latin typeface="+mn-lt"/>
                  </a:rPr>
                  <a:t>equation</a:t>
                </a:r>
                <a:r>
                  <a:rPr lang="it-IT" dirty="0">
                    <a:latin typeface="+mn-lt"/>
                  </a:rPr>
                  <a:t> </a:t>
                </a:r>
                <a:r>
                  <a:rPr lang="it-IT" dirty="0" err="1">
                    <a:latin typeface="+mn-lt"/>
                  </a:rPr>
                  <a:t>below</a:t>
                </a:r>
                <a:r>
                  <a:rPr lang="it-IT" dirty="0">
                    <a:latin typeface="+mn-lt"/>
                  </a:rPr>
                  <a:t>.</a:t>
                </a:r>
              </a:p>
            </p:txBody>
          </p:sp>
        </mc:Choice>
        <mc:Fallback>
          <p:sp>
            <p:nvSpPr>
              <p:cNvPr id="29" name="Rettangolo 28"/>
              <p:cNvSpPr>
                <a:spLocks noRot="1" noChangeAspect="1" noMove="1" noResize="1" noEditPoints="1" noAdjustHandles="1" noChangeArrowheads="1" noChangeShapeType="1" noTextEdit="1"/>
              </p:cNvSpPr>
              <p:nvPr/>
            </p:nvSpPr>
            <p:spPr>
              <a:xfrm>
                <a:off x="4169529" y="2215850"/>
                <a:ext cx="4767342" cy="646331"/>
              </a:xfrm>
              <a:prstGeom prst="rect">
                <a:avLst/>
              </a:prstGeom>
              <a:blipFill rotWithShape="0">
                <a:blip r:embed="rId7"/>
                <a:stretch>
                  <a:fillRect l="-1151" t="-4673" b="-1308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CasellaDiTesto 29"/>
              <p:cNvSpPr txBox="1"/>
              <p:nvPr/>
            </p:nvSpPr>
            <p:spPr>
              <a:xfrm>
                <a:off x="5497188" y="3234844"/>
                <a:ext cx="1767728" cy="276999"/>
              </a:xfrm>
              <a:prstGeom prst="rect">
                <a:avLst/>
              </a:prstGeom>
              <a:noFill/>
              <a:ln>
                <a:solidFill>
                  <a:schemeClr val="tx1"/>
                </a:solidFill>
              </a:ln>
            </p:spPr>
            <p:txBody>
              <a:bodyPr wrap="square" lIns="0" tIns="0" rIns="0" bIns="0" numCol="2" rtlCol="0">
                <a:spAutoFit/>
              </a:bodyPr>
              <a:lstStyle/>
              <a:p>
                <a:pPr/>
                <a14:m>
                  <m:oMathPara xmlns:m="http://schemas.openxmlformats.org/officeDocument/2006/math">
                    <m:oMathParaPr>
                      <m:jc m:val="center"/>
                    </m:oMathParaPr>
                    <m:oMath xmlns:m="http://schemas.openxmlformats.org/officeDocument/2006/math">
                      <m:sSub>
                        <m:sSubPr>
                          <m:ctrlPr>
                            <a:rPr lang="it-IT" b="1" i="1" smtClean="0">
                              <a:solidFill>
                                <a:srgbClr val="C00000"/>
                              </a:solidFill>
                              <a:latin typeface="Cambria Math" panose="02040503050406030204" pitchFamily="18" charset="0"/>
                            </a:rPr>
                          </m:ctrlPr>
                        </m:sSubPr>
                        <m:e>
                          <m:r>
                            <a:rPr lang="it-IT" b="1" i="1">
                              <a:solidFill>
                                <a:srgbClr val="C00000"/>
                              </a:solidFill>
                              <a:latin typeface="Cambria Math" panose="02040503050406030204" pitchFamily="18" charset="0"/>
                              <a:ea typeface="Cambria Math" panose="02040503050406030204" pitchFamily="18" charset="0"/>
                            </a:rPr>
                            <m:t>𝝋</m:t>
                          </m:r>
                        </m:e>
                        <m:sub>
                          <m:r>
                            <a:rPr lang="it-IT" b="1" i="1" smtClean="0">
                              <a:solidFill>
                                <a:srgbClr val="C00000"/>
                              </a:solidFill>
                              <a:latin typeface="Cambria Math" panose="02040503050406030204" pitchFamily="18" charset="0"/>
                              <a:ea typeface="Cambria Math" panose="02040503050406030204" pitchFamily="18" charset="0"/>
                            </a:rPr>
                            <m:t>𝒎𝒂𝒙</m:t>
                          </m:r>
                        </m:sub>
                      </m:sSub>
                      <m:r>
                        <a:rPr lang="it-IT" b="0" i="0" smtClean="0">
                          <a:latin typeface="Cambria Math" panose="02040503050406030204" pitchFamily="18" charset="0"/>
                        </a:rPr>
                        <m:t>=</m:t>
                      </m:r>
                      <m:sSub>
                        <m:sSubPr>
                          <m:ctrlPr>
                            <a:rPr lang="it-IT" b="1" i="1">
                              <a:latin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𝝋</m:t>
                          </m:r>
                        </m:e>
                        <m:sub>
                          <m:r>
                            <a:rPr lang="it-IT" b="1" i="1">
                              <a:latin typeface="Cambria Math" panose="02040503050406030204" pitchFamily="18" charset="0"/>
                            </a:rPr>
                            <m:t>𝟏</m:t>
                          </m:r>
                        </m:sub>
                      </m:sSub>
                      <m:r>
                        <a:rPr lang="it-IT" b="0" i="0" smtClean="0">
                          <a:latin typeface="Cambria Math" panose="02040503050406030204" pitchFamily="18" charset="0"/>
                        </a:rPr>
                        <m:t>+45°</m:t>
                      </m:r>
                    </m:oMath>
                  </m:oMathPara>
                </a14:m>
                <a:endParaRPr lang="it-IT" dirty="0"/>
              </a:p>
            </p:txBody>
          </p:sp>
        </mc:Choice>
        <mc:Fallback xmlns="">
          <p:sp>
            <p:nvSpPr>
              <p:cNvPr id="30" name="CasellaDiTesto 29"/>
              <p:cNvSpPr txBox="1">
                <a:spLocks noRot="1" noChangeAspect="1" noMove="1" noResize="1" noEditPoints="1" noAdjustHandles="1" noChangeArrowheads="1" noChangeShapeType="1" noTextEdit="1"/>
              </p:cNvSpPr>
              <p:nvPr/>
            </p:nvSpPr>
            <p:spPr>
              <a:xfrm>
                <a:off x="5497188" y="3234844"/>
                <a:ext cx="1767728" cy="276999"/>
              </a:xfrm>
              <a:prstGeom prst="rect">
                <a:avLst/>
              </a:prstGeom>
              <a:blipFill rotWithShape="0">
                <a:blip r:embed="rId8"/>
                <a:stretch>
                  <a:fillRect l="-3425" r="-3425" b="-2553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CasellaDiTesto 30"/>
              <p:cNvSpPr txBox="1"/>
              <p:nvPr/>
            </p:nvSpPr>
            <p:spPr>
              <a:xfrm>
                <a:off x="5680316" y="4771925"/>
                <a:ext cx="936282" cy="307777"/>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𝝋</m:t>
                          </m:r>
                        </m:e>
                        <m:sub>
                          <m:r>
                            <a:rPr lang="it-IT" sz="2000" b="1" i="1" smtClean="0">
                              <a:solidFill>
                                <a:srgbClr val="C00000"/>
                              </a:solidFill>
                              <a:latin typeface="Cambria Math" panose="02040503050406030204" pitchFamily="18" charset="0"/>
                              <a:ea typeface="Cambria Math" panose="02040503050406030204" pitchFamily="18" charset="0"/>
                            </a:rPr>
                            <m:t>𝒎𝒂𝒙</m:t>
                          </m:r>
                        </m:sub>
                      </m:sSub>
                      <m:r>
                        <a:rPr lang="it-IT" sz="2000" b="0" i="0" smtClean="0">
                          <a:solidFill>
                            <a:srgbClr val="C00000"/>
                          </a:solidFill>
                          <a:latin typeface="Cambria Math" panose="02040503050406030204" pitchFamily="18" charset="0"/>
                        </a:rPr>
                        <m:t>=</m:t>
                      </m:r>
                    </m:oMath>
                  </m:oMathPara>
                </a14:m>
                <a:endParaRPr lang="it-IT" sz="2000" dirty="0"/>
              </a:p>
            </p:txBody>
          </p:sp>
        </mc:Choice>
        <mc:Fallback xmlns="">
          <p:sp>
            <p:nvSpPr>
              <p:cNvPr id="31" name="CasellaDiTesto 30"/>
              <p:cNvSpPr txBox="1">
                <a:spLocks noRot="1" noChangeAspect="1" noMove="1" noResize="1" noEditPoints="1" noAdjustHandles="1" noChangeArrowheads="1" noChangeShapeType="1" noTextEdit="1"/>
              </p:cNvSpPr>
              <p:nvPr/>
            </p:nvSpPr>
            <p:spPr>
              <a:xfrm>
                <a:off x="5680316" y="4771925"/>
                <a:ext cx="936282" cy="307777"/>
              </a:xfrm>
              <a:prstGeom prst="rect">
                <a:avLst/>
              </a:prstGeom>
              <a:blipFill rotWithShape="0">
                <a:blip r:embed="rId9"/>
                <a:stretch>
                  <a:fillRect l="-6536" r="-1961" b="-30000"/>
                </a:stretch>
              </a:blipFill>
              <a:ln>
                <a:noFill/>
              </a:ln>
            </p:spPr>
            <p:txBody>
              <a:bodyPr/>
              <a:lstStyle/>
              <a:p>
                <a:r>
                  <a:rPr lang="en-GB">
                    <a:noFill/>
                  </a:rPr>
                  <a:t> </a:t>
                </a:r>
              </a:p>
            </p:txBody>
          </p:sp>
        </mc:Fallback>
      </mc:AlternateContent>
      <p:sp>
        <p:nvSpPr>
          <p:cNvPr id="32" name="CasellaDiTesto 31"/>
          <p:cNvSpPr txBox="1"/>
          <p:nvPr/>
        </p:nvSpPr>
        <p:spPr>
          <a:xfrm>
            <a:off x="5709269" y="3946062"/>
            <a:ext cx="3528392" cy="375079"/>
          </a:xfrm>
          <a:prstGeom prst="rect">
            <a:avLst/>
          </a:prstGeom>
          <a:noFill/>
        </p:spPr>
        <p:txBody>
          <a:bodyPr wrap="square" rtlCol="0">
            <a:spAutoFit/>
          </a:bodyPr>
          <a:lstStyle/>
          <a:p>
            <a:r>
              <a:rPr lang="it-IT" dirty="0" err="1" smtClean="0">
                <a:latin typeface="+mn-lt"/>
              </a:rPr>
              <a:t>We</a:t>
            </a:r>
            <a:r>
              <a:rPr lang="it-IT" dirty="0" smtClean="0">
                <a:latin typeface="+mn-lt"/>
              </a:rPr>
              <a:t> </a:t>
            </a:r>
            <a:r>
              <a:rPr lang="it-IT" dirty="0" err="1" smtClean="0">
                <a:latin typeface="+mn-lt"/>
              </a:rPr>
              <a:t>find</a:t>
            </a:r>
            <a:r>
              <a:rPr lang="it-IT" dirty="0" smtClean="0">
                <a:latin typeface="+mn-lt"/>
              </a:rPr>
              <a:t> </a:t>
            </a:r>
            <a:r>
              <a:rPr lang="it-IT" dirty="0" err="1" smtClean="0">
                <a:latin typeface="+mn-lt"/>
              </a:rPr>
              <a:t>that</a:t>
            </a:r>
            <a:endParaRPr lang="it-IT" dirty="0">
              <a:latin typeface="+mn-lt"/>
            </a:endParaRPr>
          </a:p>
        </p:txBody>
      </p:sp>
      <mc:AlternateContent xmlns:mc="http://schemas.openxmlformats.org/markup-compatibility/2006" xmlns:a14="http://schemas.microsoft.com/office/drawing/2010/main">
        <mc:Choice Requires="a14">
          <p:sp>
            <p:nvSpPr>
              <p:cNvPr id="2" name="CasellaDiTesto 1"/>
              <p:cNvSpPr txBox="1"/>
              <p:nvPr/>
            </p:nvSpPr>
            <p:spPr>
              <a:xfrm>
                <a:off x="6364458" y="4771925"/>
                <a:ext cx="11608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56.3</m:t>
                      </m:r>
                      <m:r>
                        <a:rPr lang="it-IT">
                          <a:latin typeface="Cambria Math" panose="02040503050406030204" pitchFamily="18" charset="0"/>
                        </a:rPr>
                        <m:t>°</m:t>
                      </m:r>
                    </m:oMath>
                  </m:oMathPara>
                </a14:m>
                <a:endParaRPr lang="en-GB"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6364458" y="4771925"/>
                <a:ext cx="1160892" cy="369332"/>
              </a:xfrm>
              <a:prstGeom prst="rect">
                <a:avLst/>
              </a:prstGeom>
              <a:blipFill rotWithShape="0">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itolo 1"/>
              <p:cNvSpPr txBox="1">
                <a:spLocks/>
              </p:cNvSpPr>
              <p:nvPr/>
            </p:nvSpPr>
            <p:spPr bwMode="auto">
              <a:xfrm>
                <a:off x="225069" y="200022"/>
                <a:ext cx="8686800" cy="1143000"/>
              </a:xfrm>
              <a:prstGeom prst="rect">
                <a:avLst/>
              </a:prstGeom>
              <a:noFill/>
              <a:ln w="9525">
                <a:solidFill>
                  <a:schemeClr val="bg1">
                    <a:lumMod val="65000"/>
                  </a:schemeClr>
                </a:solidFill>
                <a:miter lim="800000"/>
                <a:headEnd/>
                <a:tailEnd/>
              </a:ln>
              <a:extLst>
                <a:ext uri="{909E8E84-426E-40DD-AFC4-6F175D3DCCD1}">
                  <a14:hiddenFill>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it-IT" sz="2800" dirty="0" smtClean="0"/>
                  <a:t>4. </a:t>
                </a:r>
                <a:r>
                  <a:rPr lang="it-IT" sz="2800" dirty="0" err="1" smtClean="0">
                    <a:latin typeface="+mn-lt"/>
                  </a:rPr>
                  <a:t>Determining</a:t>
                </a:r>
                <a:r>
                  <a:rPr lang="it-IT" sz="2800" dirty="0" smtClean="0">
                    <a:latin typeface="+mn-lt"/>
                  </a:rPr>
                  <a:t> </a:t>
                </a:r>
                <a:r>
                  <a:rPr lang="it-IT" sz="2800" dirty="0">
                    <a:latin typeface="+mn-lt"/>
                  </a:rPr>
                  <a:t>t</a:t>
                </a:r>
                <a:r>
                  <a:rPr lang="it-IT" sz="2800" dirty="0" smtClean="0">
                    <a:latin typeface="+mn-lt"/>
                  </a:rPr>
                  <a:t>he </a:t>
                </a:r>
                <a:r>
                  <a:rPr lang="it-IT" sz="2800" dirty="0">
                    <a:latin typeface="+mn-lt"/>
                  </a:rPr>
                  <a:t>angle of maximum </a:t>
                </a:r>
                <a:r>
                  <a:rPr lang="it-IT" sz="2800" dirty="0" err="1">
                    <a:latin typeface="+mn-lt"/>
                  </a:rPr>
                  <a:t>shear</a:t>
                </a:r>
                <a:r>
                  <a:rPr lang="it-IT" sz="2800" dirty="0">
                    <a:latin typeface="+mn-lt"/>
                  </a:rPr>
                  <a:t> </a:t>
                </a:r>
                <a:r>
                  <a:rPr lang="it-IT" sz="2800" dirty="0" smtClean="0">
                    <a:latin typeface="+mn-lt"/>
                  </a:rPr>
                  <a:t>stress </a:t>
                </a:r>
                <a14:m>
                  <m:oMath xmlns:m="http://schemas.openxmlformats.org/officeDocument/2006/math">
                    <m:sSub>
                      <m:sSubPr>
                        <m:ctrlPr>
                          <a:rPr lang="it-IT" sz="2800" i="1">
                            <a:latin typeface="Cambria Math" panose="02040503050406030204" pitchFamily="18" charset="0"/>
                            <a:ea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𝜑</m:t>
                        </m:r>
                      </m:e>
                      <m:sub>
                        <m:r>
                          <a:rPr lang="it-IT" sz="2800" i="1">
                            <a:latin typeface="Cambria Math" panose="02040503050406030204" pitchFamily="18" charset="0"/>
                            <a:ea typeface="Cambria Math" panose="02040503050406030204" pitchFamily="18" charset="0"/>
                          </a:rPr>
                          <m:t>𝑚𝑎𝑥</m:t>
                        </m:r>
                      </m:sub>
                    </m:sSub>
                  </m:oMath>
                </a14:m>
                <a:r>
                  <a:rPr lang="it-IT" sz="2800" dirty="0" smtClean="0"/>
                  <a:t/>
                </a:r>
                <a:br>
                  <a:rPr lang="it-IT" sz="2800" dirty="0" smtClean="0"/>
                </a:br>
                <a:r>
                  <a:rPr lang="it-IT" sz="2800" dirty="0" smtClean="0"/>
                  <a:t>with </a:t>
                </a:r>
                <a:r>
                  <a:rPr lang="it-IT" sz="2800" dirty="0" err="1" smtClean="0"/>
                  <a:t>Mohr’s</a:t>
                </a:r>
                <a:r>
                  <a:rPr lang="it-IT" sz="2800" dirty="0" smtClean="0"/>
                  <a:t> </a:t>
                </a:r>
                <a:r>
                  <a:rPr lang="it-IT" sz="2800" dirty="0" err="1" smtClean="0"/>
                  <a:t>circle</a:t>
                </a:r>
                <a:r>
                  <a:rPr lang="it-IT" sz="2800" dirty="0" smtClean="0"/>
                  <a:t> </a:t>
                </a:r>
                <a:endParaRPr lang="it-IT" sz="2800" dirty="0"/>
              </a:p>
            </p:txBody>
          </p:sp>
        </mc:Choice>
        <mc:Fallback xmlns="">
          <p:sp>
            <p:nvSpPr>
              <p:cNvPr id="26" name="Titolo 1"/>
              <p:cNvSpPr txBox="1">
                <a:spLocks noRot="1" noChangeAspect="1" noMove="1" noResize="1" noEditPoints="1" noAdjustHandles="1" noChangeArrowheads="1" noChangeShapeType="1" noTextEdit="1"/>
              </p:cNvSpPr>
              <p:nvPr/>
            </p:nvSpPr>
            <p:spPr bwMode="auto">
              <a:xfrm>
                <a:off x="225069" y="200022"/>
                <a:ext cx="8686800" cy="1143000"/>
              </a:xfrm>
              <a:prstGeom prst="rect">
                <a:avLst/>
              </a:prstGeom>
              <a:blipFill rotWithShape="0">
                <a:blip r:embed="rId11"/>
                <a:stretch>
                  <a:fillRect b="-6349"/>
                </a:stretch>
              </a:blip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sp>
        <p:nvSpPr>
          <p:cNvPr id="15" name="CasellaDiTesto 14"/>
          <p:cNvSpPr txBox="1"/>
          <p:nvPr/>
        </p:nvSpPr>
        <p:spPr>
          <a:xfrm>
            <a:off x="3769047" y="2953861"/>
            <a:ext cx="6930342" cy="3359343"/>
          </a:xfrm>
          <a:prstGeom prst="rect">
            <a:avLst/>
          </a:prstGeom>
          <a:noFill/>
        </p:spPr>
        <p:txBody>
          <a:bodyPr wrap="square" rtlCol="0">
            <a:spAutoFit/>
          </a:bodyPr>
          <a:lstStyle/>
          <a:p>
            <a:endParaRPr lang="en-GB" dirty="0"/>
          </a:p>
        </p:txBody>
      </p:sp>
      <p:sp>
        <p:nvSpPr>
          <p:cNvPr id="3" name="Segnaposto piè di pagina 2"/>
          <p:cNvSpPr>
            <a:spLocks noGrp="1"/>
          </p:cNvSpPr>
          <p:nvPr>
            <p:ph type="ftr" sz="quarter" idx="11"/>
          </p:nvPr>
        </p:nvSpPr>
        <p:spPr/>
        <p:txBody>
          <a:bodyPr/>
          <a:lstStyle/>
          <a:p>
            <a:pPr>
              <a:defRPr/>
            </a:pPr>
            <a:r>
              <a:rPr lang="it-IT" smtClean="0"/>
              <a:t>2D - Principal Stresses - Etchi Regoli Gioia</a:t>
            </a:r>
            <a:endParaRPr lang="en-GB"/>
          </a:p>
        </p:txBody>
      </p:sp>
      <p:sp>
        <p:nvSpPr>
          <p:cNvPr id="5" name="Segnaposto numero diapositiva 4"/>
          <p:cNvSpPr>
            <a:spLocks noGrp="1"/>
          </p:cNvSpPr>
          <p:nvPr>
            <p:ph type="sldNum" sz="quarter" idx="12"/>
          </p:nvPr>
        </p:nvSpPr>
        <p:spPr/>
        <p:txBody>
          <a:bodyPr/>
          <a:lstStyle/>
          <a:p>
            <a:pPr>
              <a:defRPr/>
            </a:pPr>
            <a:fld id="{DFE0AAEC-F5D9-44EA-93DC-6DF95E29577B}" type="slidenum">
              <a:rPr lang="en-GB" altLang="it-IT" smtClean="0"/>
              <a:pPr>
                <a:defRPr/>
              </a:pPr>
              <a:t>20</a:t>
            </a:fld>
            <a:endParaRPr lang="en-GB" altLang="it-IT"/>
          </a:p>
        </p:txBody>
      </p:sp>
      <p:sp>
        <p:nvSpPr>
          <p:cNvPr id="28" name="CasellaDiTesto 27"/>
          <p:cNvSpPr txBox="1"/>
          <p:nvPr/>
        </p:nvSpPr>
        <p:spPr>
          <a:xfrm>
            <a:off x="276407" y="5613403"/>
            <a:ext cx="5519729" cy="523220"/>
          </a:xfrm>
          <a:prstGeom prst="rect">
            <a:avLst/>
          </a:prstGeom>
          <a:noFill/>
          <a:ln w="3175">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1400" b="1" i="1" dirty="0" smtClean="0">
                <a:solidFill>
                  <a:schemeClr val="tx2"/>
                </a:solidFill>
              </a:rPr>
              <a:t>*NOTE THAT</a:t>
            </a:r>
          </a:p>
          <a:p>
            <a:pPr algn="just"/>
            <a:r>
              <a:rPr lang="it-IT" sz="1400" dirty="0" smtClean="0">
                <a:solidFill>
                  <a:schemeClr val="tx1"/>
                </a:solidFill>
              </a:rPr>
              <a:t>In </a:t>
            </a:r>
            <a:r>
              <a:rPr lang="it-IT" sz="1400" dirty="0" err="1" smtClean="0">
                <a:solidFill>
                  <a:schemeClr val="tx1"/>
                </a:solidFill>
              </a:rPr>
              <a:t>Mohr’s</a:t>
            </a:r>
            <a:r>
              <a:rPr lang="it-IT" sz="1400" dirty="0" smtClean="0">
                <a:solidFill>
                  <a:schemeClr val="tx1"/>
                </a:solidFill>
              </a:rPr>
              <a:t> </a:t>
            </a:r>
            <a:r>
              <a:rPr lang="it-IT" sz="1400" dirty="0" err="1" smtClean="0">
                <a:solidFill>
                  <a:schemeClr val="tx1"/>
                </a:solidFill>
              </a:rPr>
              <a:t>circle</a:t>
            </a:r>
            <a:r>
              <a:rPr lang="it-IT" sz="1400" dirty="0" smtClean="0">
                <a:solidFill>
                  <a:schemeClr val="tx1"/>
                </a:solidFill>
              </a:rPr>
              <a:t> the </a:t>
            </a:r>
            <a:r>
              <a:rPr lang="it-IT" sz="1400" dirty="0" err="1" smtClean="0">
                <a:solidFill>
                  <a:schemeClr val="tx1"/>
                </a:solidFill>
              </a:rPr>
              <a:t>angles</a:t>
            </a:r>
            <a:r>
              <a:rPr lang="it-IT" sz="1400" dirty="0" smtClean="0">
                <a:solidFill>
                  <a:schemeClr val="tx1"/>
                </a:solidFill>
              </a:rPr>
              <a:t> </a:t>
            </a:r>
            <a:r>
              <a:rPr lang="it-IT" sz="1400" dirty="0" err="1" smtClean="0">
                <a:solidFill>
                  <a:schemeClr val="tx1"/>
                </a:solidFill>
              </a:rPr>
              <a:t>should</a:t>
            </a:r>
            <a:r>
              <a:rPr lang="it-IT" sz="1400" dirty="0" smtClean="0">
                <a:solidFill>
                  <a:schemeClr val="tx1"/>
                </a:solidFill>
              </a:rPr>
              <a:t> be </a:t>
            </a:r>
            <a:r>
              <a:rPr lang="it-IT" sz="1400" dirty="0" err="1" smtClean="0">
                <a:solidFill>
                  <a:schemeClr val="tx1"/>
                </a:solidFill>
              </a:rPr>
              <a:t>represented</a:t>
            </a:r>
            <a:r>
              <a:rPr lang="it-IT" sz="1400" dirty="0" smtClean="0">
                <a:solidFill>
                  <a:schemeClr val="tx1"/>
                </a:solidFill>
              </a:rPr>
              <a:t> </a:t>
            </a:r>
            <a:r>
              <a:rPr lang="it-IT" sz="1400" dirty="0" err="1" smtClean="0">
                <a:solidFill>
                  <a:schemeClr val="tx1"/>
                </a:solidFill>
              </a:rPr>
              <a:t>as</a:t>
            </a:r>
            <a:r>
              <a:rPr lang="it-IT" sz="1400" dirty="0" smtClean="0">
                <a:solidFill>
                  <a:schemeClr val="tx1"/>
                </a:solidFill>
              </a:rPr>
              <a:t> </a:t>
            </a:r>
            <a:r>
              <a:rPr lang="it-IT" sz="1400" dirty="0" err="1" smtClean="0">
                <a:solidFill>
                  <a:schemeClr val="tx1"/>
                </a:solidFill>
              </a:rPr>
              <a:t>twice</a:t>
            </a:r>
            <a:r>
              <a:rPr lang="it-IT" sz="1400" dirty="0" smtClean="0">
                <a:solidFill>
                  <a:schemeClr val="tx1"/>
                </a:solidFill>
              </a:rPr>
              <a:t> </a:t>
            </a:r>
            <a:r>
              <a:rPr lang="it-IT" sz="1400" dirty="0" err="1" smtClean="0">
                <a:solidFill>
                  <a:schemeClr val="tx1"/>
                </a:solidFill>
              </a:rPr>
              <a:t>their</a:t>
            </a:r>
            <a:r>
              <a:rPr lang="it-IT" sz="1400" dirty="0" smtClean="0">
                <a:solidFill>
                  <a:schemeClr val="tx1"/>
                </a:solidFill>
              </a:rPr>
              <a:t> </a:t>
            </a:r>
            <a:r>
              <a:rPr lang="it-IT" sz="1400" dirty="0" err="1" smtClean="0">
                <a:solidFill>
                  <a:schemeClr val="tx1"/>
                </a:solidFill>
              </a:rPr>
              <a:t>value</a:t>
            </a:r>
            <a:r>
              <a:rPr lang="it-IT" sz="1400" dirty="0" smtClean="0">
                <a:solidFill>
                  <a:schemeClr val="tx1"/>
                </a:solidFill>
              </a:rPr>
              <a:t>.</a:t>
            </a:r>
            <a:endParaRPr lang="it-IT" sz="1400" dirty="0" smtClean="0">
              <a:solidFill>
                <a:schemeClr val="tx1"/>
              </a:solidFill>
            </a:endParaRPr>
          </a:p>
        </p:txBody>
      </p:sp>
    </p:spTree>
    <p:extLst>
      <p:ext uri="{BB962C8B-B14F-4D97-AF65-F5344CB8AC3E}">
        <p14:creationId xmlns:p14="http://schemas.microsoft.com/office/powerpoint/2010/main" val="50079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30" grpId="0" animBg="1"/>
      <p:bldP spid="31" grpId="0"/>
      <p:bldP spid="32" grpId="0"/>
      <p:bldP spid="2"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64679" y="320723"/>
            <a:ext cx="6491064" cy="663440"/>
          </a:xfrm>
          <a:ln>
            <a:solidFill>
              <a:schemeClr val="bg1">
                <a:lumMod val="65000"/>
              </a:schemeClr>
            </a:solidFill>
          </a:ln>
        </p:spPr>
        <p:txBody>
          <a:bodyPr/>
          <a:lstStyle/>
          <a:p>
            <a:r>
              <a:rPr lang="it-IT" sz="2800" dirty="0" smtClean="0"/>
              <a:t>Some </a:t>
            </a:r>
            <a:r>
              <a:rPr lang="it-IT" sz="2800" dirty="0" err="1" smtClean="0"/>
              <a:t>clarifications</a:t>
            </a:r>
            <a:r>
              <a:rPr lang="it-IT" sz="2800" dirty="0" smtClean="0"/>
              <a:t> </a:t>
            </a:r>
            <a:r>
              <a:rPr lang="it-IT" sz="2800" dirty="0" err="1" smtClean="0"/>
              <a:t>before</a:t>
            </a:r>
            <a:r>
              <a:rPr lang="it-IT" sz="2800" dirty="0" smtClean="0"/>
              <a:t> the </a:t>
            </a:r>
            <a:r>
              <a:rPr lang="it-IT" sz="2800" dirty="0" err="1" smtClean="0"/>
              <a:t>next</a:t>
            </a:r>
            <a:r>
              <a:rPr lang="it-IT" sz="2800" dirty="0" smtClean="0"/>
              <a:t> </a:t>
            </a:r>
            <a:r>
              <a:rPr lang="it-IT" sz="2800" dirty="0" err="1" smtClean="0"/>
              <a:t>method</a:t>
            </a:r>
            <a:endParaRPr lang="it-IT" sz="2800" dirty="0"/>
          </a:p>
        </p:txBody>
      </p:sp>
      <p:sp>
        <p:nvSpPr>
          <p:cNvPr id="6" name="CasellaDiTesto 5"/>
          <p:cNvSpPr txBox="1"/>
          <p:nvPr/>
        </p:nvSpPr>
        <p:spPr>
          <a:xfrm>
            <a:off x="177022" y="1183237"/>
            <a:ext cx="8789956" cy="923330"/>
          </a:xfrm>
          <a:prstGeom prst="rect">
            <a:avLst/>
          </a:prstGeom>
          <a:noFill/>
        </p:spPr>
        <p:txBody>
          <a:bodyPr wrap="square" rtlCol="0">
            <a:spAutoFit/>
          </a:bodyPr>
          <a:lstStyle/>
          <a:p>
            <a:pPr algn="just">
              <a:lnSpc>
                <a:spcPct val="150000"/>
              </a:lnSpc>
            </a:pPr>
            <a:r>
              <a:rPr lang="it-IT" dirty="0" err="1" smtClean="0">
                <a:latin typeface="+mn-lt"/>
              </a:rPr>
              <a:t>As</a:t>
            </a:r>
            <a:r>
              <a:rPr lang="it-IT" dirty="0" smtClean="0">
                <a:latin typeface="+mn-lt"/>
              </a:rPr>
              <a:t> </a:t>
            </a:r>
            <a:r>
              <a:rPr lang="it-IT" dirty="0" err="1" smtClean="0">
                <a:latin typeface="+mn-lt"/>
              </a:rPr>
              <a:t>principal</a:t>
            </a:r>
            <a:r>
              <a:rPr lang="it-IT" dirty="0" smtClean="0">
                <a:latin typeface="+mn-lt"/>
              </a:rPr>
              <a:t> </a:t>
            </a:r>
            <a:r>
              <a:rPr lang="it-IT" dirty="0" err="1" smtClean="0">
                <a:latin typeface="+mn-lt"/>
              </a:rPr>
              <a:t>stresses</a:t>
            </a:r>
            <a:r>
              <a:rPr lang="it-IT" dirty="0" smtClean="0">
                <a:latin typeface="+mn-lt"/>
              </a:rPr>
              <a:t> can </a:t>
            </a:r>
            <a:r>
              <a:rPr lang="it-IT" dirty="0" err="1" smtClean="0">
                <a:latin typeface="+mn-lt"/>
              </a:rPr>
              <a:t>also</a:t>
            </a:r>
            <a:r>
              <a:rPr lang="it-IT" dirty="0" smtClean="0">
                <a:latin typeface="+mn-lt"/>
              </a:rPr>
              <a:t> be </a:t>
            </a:r>
            <a:r>
              <a:rPr lang="it-IT" dirty="0" err="1">
                <a:latin typeface="+mn-lt"/>
              </a:rPr>
              <a:t>solved</a:t>
            </a:r>
            <a:r>
              <a:rPr lang="it-IT" dirty="0">
                <a:latin typeface="+mn-lt"/>
              </a:rPr>
              <a:t> </a:t>
            </a:r>
            <a:r>
              <a:rPr lang="it-IT" dirty="0" smtClean="0">
                <a:latin typeface="+mn-lt"/>
              </a:rPr>
              <a:t>with </a:t>
            </a:r>
            <a:r>
              <a:rPr lang="it-IT" dirty="0" err="1" smtClean="0">
                <a:latin typeface="+mn-lt"/>
              </a:rPr>
              <a:t>Matrices</a:t>
            </a:r>
            <a:r>
              <a:rPr lang="it-IT" dirty="0" smtClean="0">
                <a:latin typeface="+mn-lt"/>
              </a:rPr>
              <a:t> and </a:t>
            </a:r>
            <a:r>
              <a:rPr lang="it-IT" dirty="0" err="1" smtClean="0">
                <a:latin typeface="+mn-lt"/>
              </a:rPr>
              <a:t>Determinants</a:t>
            </a:r>
            <a:r>
              <a:rPr lang="it-IT" dirty="0" smtClean="0">
                <a:latin typeface="+mn-lt"/>
              </a:rPr>
              <a:t> , </a:t>
            </a:r>
            <a:r>
              <a:rPr lang="it-IT" dirty="0" err="1" smtClean="0">
                <a:latin typeface="+mn-lt"/>
              </a:rPr>
              <a:t>we</a:t>
            </a:r>
            <a:r>
              <a:rPr lang="it-IT" dirty="0" smtClean="0">
                <a:latin typeface="+mn-lt"/>
              </a:rPr>
              <a:t> </a:t>
            </a:r>
            <a:r>
              <a:rPr lang="it-IT" dirty="0" err="1" smtClean="0">
                <a:latin typeface="+mn-lt"/>
              </a:rPr>
              <a:t>will</a:t>
            </a:r>
            <a:r>
              <a:rPr lang="it-IT" dirty="0" smtClean="0">
                <a:latin typeface="+mn-lt"/>
              </a:rPr>
              <a:t> </a:t>
            </a:r>
            <a:r>
              <a:rPr lang="it-IT" dirty="0" err="1" smtClean="0">
                <a:latin typeface="+mn-lt"/>
              </a:rPr>
              <a:t>name</a:t>
            </a:r>
            <a:r>
              <a:rPr lang="it-IT" dirty="0" smtClean="0">
                <a:latin typeface="+mn-lt"/>
              </a:rPr>
              <a:t> </a:t>
            </a:r>
            <a:r>
              <a:rPr lang="it-IT" dirty="0" smtClean="0">
                <a:latin typeface="+mn-lt"/>
              </a:rPr>
              <a:t>the data </a:t>
            </a:r>
            <a:r>
              <a:rPr lang="it-IT" dirty="0" err="1">
                <a:latin typeface="+mn-lt"/>
              </a:rPr>
              <a:t>interpreted</a:t>
            </a:r>
            <a:r>
              <a:rPr lang="it-IT" dirty="0">
                <a:latin typeface="+mn-lt"/>
              </a:rPr>
              <a:t> </a:t>
            </a:r>
            <a:r>
              <a:rPr lang="it-IT" dirty="0" smtClean="0">
                <a:latin typeface="+mn-lt"/>
              </a:rPr>
              <a:t>from the figure </a:t>
            </a:r>
            <a:r>
              <a:rPr lang="it-IT" dirty="0" err="1" smtClean="0">
                <a:latin typeface="+mn-lt"/>
              </a:rPr>
              <a:t>given</a:t>
            </a:r>
            <a:r>
              <a:rPr lang="it-IT" dirty="0" smtClean="0">
                <a:latin typeface="+mn-lt"/>
              </a:rPr>
              <a:t> </a:t>
            </a:r>
            <a:r>
              <a:rPr lang="it-IT" dirty="0" err="1" smtClean="0">
                <a:latin typeface="+mn-lt"/>
              </a:rPr>
              <a:t>according</a:t>
            </a:r>
            <a:r>
              <a:rPr lang="it-IT" dirty="0" smtClean="0">
                <a:latin typeface="+mn-lt"/>
              </a:rPr>
              <a:t> to the </a:t>
            </a:r>
            <a:r>
              <a:rPr lang="it-IT" dirty="0" err="1" smtClean="0">
                <a:latin typeface="+mn-lt"/>
              </a:rPr>
              <a:t>matrices</a:t>
            </a:r>
            <a:r>
              <a:rPr lang="it-IT" dirty="0" smtClean="0">
                <a:latin typeface="+mn-lt"/>
              </a:rPr>
              <a:t> and </a:t>
            </a:r>
            <a:r>
              <a:rPr lang="it-IT" dirty="0" err="1" smtClean="0">
                <a:latin typeface="+mn-lt"/>
              </a:rPr>
              <a:t>determinants</a:t>
            </a:r>
            <a:r>
              <a:rPr lang="it-IT" dirty="0" smtClean="0">
                <a:latin typeface="+mn-lt"/>
              </a:rPr>
              <a:t> </a:t>
            </a:r>
            <a:r>
              <a:rPr lang="it-IT" dirty="0" err="1" smtClean="0">
                <a:latin typeface="+mn-lt"/>
              </a:rPr>
              <a:t>theory</a:t>
            </a:r>
            <a:r>
              <a:rPr lang="it-IT" dirty="0" smtClean="0">
                <a:latin typeface="+mn-lt"/>
              </a:rPr>
              <a:t>.</a:t>
            </a:r>
          </a:p>
        </p:txBody>
      </p:sp>
      <mc:AlternateContent xmlns:mc="http://schemas.openxmlformats.org/markup-compatibility/2006" xmlns:a14="http://schemas.microsoft.com/office/drawing/2010/main">
        <mc:Choice Requires="a14">
          <p:sp>
            <p:nvSpPr>
              <p:cNvPr id="8" name="CasellaDiTesto 7"/>
              <p:cNvSpPr txBox="1"/>
              <p:nvPr/>
            </p:nvSpPr>
            <p:spPr>
              <a:xfrm>
                <a:off x="3228074" y="3096485"/>
                <a:ext cx="1969898" cy="514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sz="2000" b="0" i="1" smtClean="0">
                              <a:latin typeface="Cambria Math" panose="02040503050406030204" pitchFamily="18" charset="0"/>
                            </a:rPr>
                          </m:ctrlPr>
                        </m:dPr>
                        <m:e>
                          <m:r>
                            <a:rPr lang="it-IT" sz="2000" b="0" i="1" smtClean="0">
                              <a:latin typeface="Cambria Math" panose="02040503050406030204" pitchFamily="18" charset="0"/>
                            </a:rPr>
                            <m:t>𝐴</m:t>
                          </m:r>
                        </m:e>
                      </m:d>
                      <m:r>
                        <a:rPr lang="it-IT" sz="2000" b="0" i="1" smtClean="0">
                          <a:latin typeface="Cambria Math" panose="02040503050406030204" pitchFamily="18" charset="0"/>
                        </a:rPr>
                        <m:t>=</m:t>
                      </m:r>
                      <m:d>
                        <m:dPr>
                          <m:begChr m:val="["/>
                          <m:endChr m:val="]"/>
                          <m:ctrlPr>
                            <a:rPr lang="it-IT" sz="2000" i="1" smtClean="0">
                              <a:latin typeface="Cambria Math" panose="02040503050406030204" pitchFamily="18" charset="0"/>
                            </a:rPr>
                          </m:ctrlPr>
                        </m:dPr>
                        <m:e>
                          <m:m>
                            <m:mPr>
                              <m:mcs>
                                <m:mc>
                                  <m:mcPr>
                                    <m:count m:val="2"/>
                                    <m:mcJc m:val="center"/>
                                  </m:mcPr>
                                </m:mc>
                              </m:mcs>
                              <m:ctrlPr>
                                <a:rPr lang="it-IT" sz="2000" i="1" smtClean="0">
                                  <a:solidFill>
                                    <a:schemeClr val="tx1"/>
                                  </a:solidFill>
                                  <a:latin typeface="Cambria Math" panose="02040503050406030204" pitchFamily="18" charset="0"/>
                                </a:rPr>
                              </m:ctrlPr>
                            </m:mPr>
                            <m:mr>
                              <m:e>
                                <m:sSub>
                                  <m:sSubPr>
                                    <m:ctrlPr>
                                      <a:rPr lang="it-IT" sz="200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ea typeface="Cambria Math" panose="02040503050406030204" pitchFamily="18" charset="0"/>
                                      </a:rPr>
                                      <m:t>𝜎</m:t>
                                    </m:r>
                                  </m:e>
                                  <m:sub>
                                    <m:r>
                                      <a:rPr lang="it-IT" sz="2000" b="0" i="1" smtClean="0">
                                        <a:solidFill>
                                          <a:schemeClr val="tx1"/>
                                        </a:solidFill>
                                        <a:latin typeface="Cambria Math" panose="02040503050406030204" pitchFamily="18" charset="0"/>
                                      </a:rPr>
                                      <m:t>11</m:t>
                                    </m:r>
                                  </m:sub>
                                </m:sSub>
                              </m:e>
                              <m:e>
                                <m:sSub>
                                  <m:sSubPr>
                                    <m:ctrlPr>
                                      <a:rPr lang="it-IT" sz="200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ea typeface="Cambria Math" panose="02040503050406030204" pitchFamily="18" charset="0"/>
                                      </a:rPr>
                                      <m:t>𝜎</m:t>
                                    </m:r>
                                  </m:e>
                                  <m:sub>
                                    <m:r>
                                      <a:rPr lang="it-IT" sz="2000" b="0" i="1" smtClean="0">
                                        <a:solidFill>
                                          <a:schemeClr val="tx1"/>
                                        </a:solidFill>
                                        <a:latin typeface="Cambria Math" panose="02040503050406030204" pitchFamily="18" charset="0"/>
                                      </a:rPr>
                                      <m:t>12</m:t>
                                    </m:r>
                                  </m:sub>
                                </m:sSub>
                              </m:e>
                            </m:mr>
                            <m:mr>
                              <m:e>
                                <m:sSub>
                                  <m:sSubPr>
                                    <m:ctrlPr>
                                      <a:rPr lang="it-IT" sz="200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ea typeface="Cambria Math" panose="02040503050406030204" pitchFamily="18" charset="0"/>
                                      </a:rPr>
                                      <m:t>𝜎</m:t>
                                    </m:r>
                                  </m:e>
                                  <m:sub>
                                    <m:r>
                                      <a:rPr lang="it-IT" sz="2000" b="0" i="1" smtClean="0">
                                        <a:solidFill>
                                          <a:schemeClr val="tx1"/>
                                        </a:solidFill>
                                        <a:latin typeface="Cambria Math" panose="02040503050406030204" pitchFamily="18" charset="0"/>
                                      </a:rPr>
                                      <m:t>21</m:t>
                                    </m:r>
                                  </m:sub>
                                </m:sSub>
                              </m:e>
                              <m:e>
                                <m:sSub>
                                  <m:sSubPr>
                                    <m:ctrlPr>
                                      <a:rPr lang="it-IT" sz="200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ea typeface="Cambria Math" panose="02040503050406030204" pitchFamily="18" charset="0"/>
                                      </a:rPr>
                                      <m:t>𝜎</m:t>
                                    </m:r>
                                  </m:e>
                                  <m:sub>
                                    <m:r>
                                      <a:rPr lang="it-IT" sz="2000" b="0" i="1" smtClean="0">
                                        <a:solidFill>
                                          <a:schemeClr val="tx1"/>
                                        </a:solidFill>
                                        <a:latin typeface="Cambria Math" panose="02040503050406030204" pitchFamily="18" charset="0"/>
                                      </a:rPr>
                                      <m:t>22</m:t>
                                    </m:r>
                                  </m:sub>
                                </m:sSub>
                              </m:e>
                            </m:mr>
                          </m:m>
                        </m:e>
                      </m:d>
                    </m:oMath>
                  </m:oMathPara>
                </a14:m>
                <a:endParaRPr lang="it-IT" dirty="0"/>
              </a:p>
            </p:txBody>
          </p:sp>
        </mc:Choice>
        <mc:Fallback xmlns="">
          <p:sp>
            <p:nvSpPr>
              <p:cNvPr id="8" name="CasellaDiTesto 7"/>
              <p:cNvSpPr txBox="1">
                <a:spLocks noRot="1" noChangeAspect="1" noMove="1" noResize="1" noEditPoints="1" noAdjustHandles="1" noChangeArrowheads="1" noChangeShapeType="1" noTextEdit="1"/>
              </p:cNvSpPr>
              <p:nvPr/>
            </p:nvSpPr>
            <p:spPr>
              <a:xfrm>
                <a:off x="3228074" y="3096485"/>
                <a:ext cx="1969898" cy="514821"/>
              </a:xfrm>
              <a:prstGeom prst="rect">
                <a:avLst/>
              </a:prstGeom>
              <a:blipFill rotWithShape="0">
                <a:blip r:embed="rId2"/>
                <a:stretch>
                  <a:fillRect/>
                </a:stretch>
              </a:blipFill>
            </p:spPr>
            <p:txBody>
              <a:bodyPr/>
              <a:lstStyle/>
              <a:p>
                <a:r>
                  <a:rPr lang="en-GB">
                    <a:noFill/>
                  </a:rPr>
                  <a:t> </a:t>
                </a:r>
              </a:p>
            </p:txBody>
          </p:sp>
        </mc:Fallback>
      </mc:AlternateContent>
      <p:sp>
        <p:nvSpPr>
          <p:cNvPr id="9" name="CasellaDiTesto 8"/>
          <p:cNvSpPr txBox="1"/>
          <p:nvPr/>
        </p:nvSpPr>
        <p:spPr>
          <a:xfrm>
            <a:off x="409022" y="2262680"/>
            <a:ext cx="2588702" cy="646331"/>
          </a:xfrm>
          <a:prstGeom prst="rect">
            <a:avLst/>
          </a:prstGeom>
          <a:noFill/>
        </p:spPr>
        <p:txBody>
          <a:bodyPr wrap="square" rtlCol="0">
            <a:spAutoFit/>
          </a:bodyPr>
          <a:lstStyle/>
          <a:p>
            <a:r>
              <a:rPr lang="it-IT" dirty="0" err="1" smtClean="0">
                <a:latin typeface="+mn-lt"/>
              </a:rPr>
              <a:t>We</a:t>
            </a:r>
            <a:r>
              <a:rPr lang="it-IT" dirty="0" smtClean="0">
                <a:latin typeface="+mn-lt"/>
              </a:rPr>
              <a:t> </a:t>
            </a:r>
            <a:r>
              <a:rPr lang="it-IT" dirty="0" err="1" smtClean="0">
                <a:latin typeface="+mn-lt"/>
              </a:rPr>
              <a:t>build</a:t>
            </a:r>
            <a:r>
              <a:rPr lang="it-IT" dirty="0" smtClean="0">
                <a:latin typeface="+mn-lt"/>
              </a:rPr>
              <a:t> a </a:t>
            </a:r>
            <a:r>
              <a:rPr lang="it-IT" b="1" dirty="0" smtClean="0">
                <a:latin typeface="+mn-lt"/>
              </a:rPr>
              <a:t>2x2</a:t>
            </a:r>
            <a:r>
              <a:rPr lang="it-IT" dirty="0" smtClean="0">
                <a:latin typeface="+mn-lt"/>
              </a:rPr>
              <a:t> </a:t>
            </a:r>
            <a:r>
              <a:rPr lang="it-IT" b="1" dirty="0" err="1" smtClean="0">
                <a:latin typeface="+mn-lt"/>
              </a:rPr>
              <a:t>matrix</a:t>
            </a:r>
            <a:endParaRPr lang="it-IT" b="1" dirty="0">
              <a:latin typeface="+mn-lt"/>
            </a:endParaRPr>
          </a:p>
          <a:p>
            <a:r>
              <a:rPr lang="it-IT" dirty="0" err="1" smtClean="0">
                <a:latin typeface="+mn-lt"/>
              </a:rPr>
              <a:t>which</a:t>
            </a:r>
            <a:r>
              <a:rPr lang="it-IT" dirty="0" smtClean="0">
                <a:latin typeface="+mn-lt"/>
              </a:rPr>
              <a:t> </a:t>
            </a:r>
            <a:r>
              <a:rPr lang="it-IT" b="1" dirty="0" err="1" smtClean="0">
                <a:latin typeface="+mn-lt"/>
              </a:rPr>
              <a:t>determinant</a:t>
            </a:r>
            <a:r>
              <a:rPr lang="it-IT" dirty="0" smtClean="0">
                <a:latin typeface="+mn-lt"/>
              </a:rPr>
              <a:t> </a:t>
            </a:r>
            <a:r>
              <a:rPr lang="it-IT" dirty="0" err="1" smtClean="0">
                <a:latin typeface="+mn-lt"/>
              </a:rPr>
              <a:t>is</a:t>
            </a:r>
            <a:r>
              <a:rPr lang="it-IT" dirty="0" smtClean="0">
                <a:latin typeface="+mn-lt"/>
              </a:rPr>
              <a:t> </a:t>
            </a:r>
            <a:endParaRPr lang="it-IT" dirty="0">
              <a:latin typeface="+mn-lt"/>
            </a:endParaRPr>
          </a:p>
        </p:txBody>
      </p:sp>
      <mc:AlternateContent xmlns:mc="http://schemas.openxmlformats.org/markup-compatibility/2006" xmlns:a14="http://schemas.microsoft.com/office/drawing/2010/main">
        <mc:Choice Requires="a14">
          <p:sp>
            <p:nvSpPr>
              <p:cNvPr id="10" name="CasellaDiTesto 9"/>
              <p:cNvSpPr txBox="1"/>
              <p:nvPr/>
            </p:nvSpPr>
            <p:spPr>
              <a:xfrm>
                <a:off x="3228074" y="2181977"/>
                <a:ext cx="1482137" cy="5195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sz="2000" b="0" i="1" smtClean="0">
                              <a:latin typeface="Cambria Math" panose="02040503050406030204" pitchFamily="18" charset="0"/>
                            </a:rPr>
                          </m:ctrlPr>
                        </m:dPr>
                        <m:e>
                          <m:r>
                            <a:rPr lang="it-IT" sz="2000" b="0" i="1" smtClean="0">
                              <a:latin typeface="Cambria Math" panose="02040503050406030204" pitchFamily="18" charset="0"/>
                            </a:rPr>
                            <m:t>𝐴</m:t>
                          </m:r>
                        </m:e>
                      </m:d>
                      <m:r>
                        <a:rPr lang="it-IT" sz="2000" b="0" i="1" smtClean="0">
                          <a:latin typeface="Cambria Math" panose="02040503050406030204" pitchFamily="18" charset="0"/>
                        </a:rPr>
                        <m:t>=</m:t>
                      </m:r>
                      <m:d>
                        <m:dPr>
                          <m:begChr m:val="["/>
                          <m:endChr m:val="]"/>
                          <m:ctrlPr>
                            <a:rPr lang="it-IT" sz="2000" i="1" smtClean="0">
                              <a:latin typeface="Cambria Math" panose="02040503050406030204" pitchFamily="18" charset="0"/>
                            </a:rPr>
                          </m:ctrlPr>
                        </m:dPr>
                        <m:e>
                          <m:m>
                            <m:mPr>
                              <m:mcs>
                                <m:mc>
                                  <m:mcPr>
                                    <m:count m:val="2"/>
                                    <m:mcJc m:val="center"/>
                                  </m:mcPr>
                                </m:mc>
                              </m:mcs>
                              <m:ctrlPr>
                                <a:rPr lang="it-IT" sz="2000" i="1" smtClean="0">
                                  <a:latin typeface="Cambria Math" panose="02040503050406030204" pitchFamily="18" charset="0"/>
                                </a:rPr>
                              </m:ctrlPr>
                            </m:mPr>
                            <m:mr>
                              <m:e>
                                <m:r>
                                  <a:rPr lang="it-IT" sz="2000" i="1" smtClean="0">
                                    <a:latin typeface="Cambria Math" panose="02040503050406030204" pitchFamily="18" charset="0"/>
                                  </a:rPr>
                                  <m:t>𝑎</m:t>
                                </m:r>
                              </m:e>
                              <m:e>
                                <m:r>
                                  <a:rPr lang="it-IT" sz="2000" b="0" i="1" smtClean="0">
                                    <a:latin typeface="Cambria Math" panose="02040503050406030204" pitchFamily="18" charset="0"/>
                                  </a:rPr>
                                  <m:t>𝑏</m:t>
                                </m:r>
                              </m:e>
                            </m:mr>
                            <m:mr>
                              <m:e>
                                <m:r>
                                  <a:rPr lang="it-IT" sz="2000" i="1" smtClean="0">
                                    <a:latin typeface="Cambria Math" panose="02040503050406030204" pitchFamily="18" charset="0"/>
                                  </a:rPr>
                                  <m:t>𝑐</m:t>
                                </m:r>
                              </m:e>
                              <m:e>
                                <m:r>
                                  <a:rPr lang="it-IT" sz="2000" i="1" smtClean="0">
                                    <a:latin typeface="Cambria Math" panose="02040503050406030204" pitchFamily="18" charset="0"/>
                                  </a:rPr>
                                  <m:t>𝑑</m:t>
                                </m:r>
                              </m:e>
                            </m:mr>
                          </m:m>
                        </m:e>
                      </m:d>
                    </m:oMath>
                  </m:oMathPara>
                </a14:m>
                <a:endParaRPr lang="it-IT"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3228074" y="2181977"/>
                <a:ext cx="1482137" cy="519501"/>
              </a:xfrm>
              <a:prstGeom prst="rect">
                <a:avLst/>
              </a:prstGeom>
              <a:blipFill rotWithShape="0">
                <a:blip r:embed="rId3"/>
                <a:stretch>
                  <a:fillRect/>
                </a:stretch>
              </a:blipFill>
            </p:spPr>
            <p:txBody>
              <a:bodyPr/>
              <a:lstStyle/>
              <a:p>
                <a:r>
                  <a:rPr lang="en-GB">
                    <a:noFill/>
                  </a:rPr>
                  <a:t> </a:t>
                </a:r>
              </a:p>
            </p:txBody>
          </p:sp>
        </mc:Fallback>
      </mc:AlternateContent>
      <p:sp>
        <p:nvSpPr>
          <p:cNvPr id="12" name="CasellaDiTesto 11"/>
          <p:cNvSpPr txBox="1"/>
          <p:nvPr/>
        </p:nvSpPr>
        <p:spPr>
          <a:xfrm>
            <a:off x="409022" y="3096485"/>
            <a:ext cx="2866834" cy="369332"/>
          </a:xfrm>
          <a:prstGeom prst="rect">
            <a:avLst/>
          </a:prstGeom>
          <a:noFill/>
        </p:spPr>
        <p:txBody>
          <a:bodyPr wrap="square" rtlCol="0">
            <a:spAutoFit/>
          </a:bodyPr>
          <a:lstStyle/>
          <a:p>
            <a:r>
              <a:rPr lang="it-IT" dirty="0">
                <a:latin typeface="+mn-lt"/>
              </a:rPr>
              <a:t>a</a:t>
            </a:r>
            <a:r>
              <a:rPr lang="it-IT" dirty="0" smtClean="0">
                <a:latin typeface="+mn-lt"/>
              </a:rPr>
              <a:t>nd </a:t>
            </a:r>
            <a:r>
              <a:rPr lang="it-IT" dirty="0" err="1" smtClean="0">
                <a:latin typeface="+mn-lt"/>
              </a:rPr>
              <a:t>we</a:t>
            </a:r>
            <a:r>
              <a:rPr lang="it-IT" dirty="0" smtClean="0">
                <a:latin typeface="+mn-lt"/>
              </a:rPr>
              <a:t> put in </a:t>
            </a:r>
            <a:r>
              <a:rPr lang="it-IT" dirty="0" err="1" smtClean="0">
                <a:latin typeface="+mn-lt"/>
              </a:rPr>
              <a:t>our</a:t>
            </a:r>
            <a:r>
              <a:rPr lang="it-IT" dirty="0" smtClean="0">
                <a:latin typeface="+mn-lt"/>
              </a:rPr>
              <a:t> </a:t>
            </a:r>
            <a:r>
              <a:rPr lang="it-IT" dirty="0" err="1" smtClean="0">
                <a:latin typeface="+mn-lt"/>
              </a:rPr>
              <a:t>variables</a:t>
            </a:r>
            <a:endParaRPr lang="it-IT" dirty="0">
              <a:latin typeface="+mn-lt"/>
            </a:endParaRPr>
          </a:p>
        </p:txBody>
      </p:sp>
      <mc:AlternateContent xmlns:mc="http://schemas.openxmlformats.org/markup-compatibility/2006">
        <mc:Choice xmlns:a14="http://schemas.microsoft.com/office/drawing/2010/main" Requires="a14">
          <p:sp>
            <p:nvSpPr>
              <p:cNvPr id="3" name="CasellaDiTesto 2"/>
              <p:cNvSpPr txBox="1"/>
              <p:nvPr/>
            </p:nvSpPr>
            <p:spPr>
              <a:xfrm>
                <a:off x="457200" y="3930290"/>
                <a:ext cx="7067128" cy="3036344"/>
              </a:xfrm>
              <a:prstGeom prst="rect">
                <a:avLst/>
              </a:prstGeom>
              <a:noFill/>
            </p:spPr>
            <p:txBody>
              <a:bodyPr wrap="square" rtlCol="0">
                <a:spAutoFit/>
              </a:bodyPr>
              <a:lstStyle/>
              <a:p>
                <a:pPr>
                  <a:lnSpc>
                    <a:spcPct val="150000"/>
                  </a:lnSpc>
                </a:pPr>
                <a:r>
                  <a:rPr lang="it-IT" dirty="0" err="1" smtClean="0">
                    <a:latin typeface="+mn-lt"/>
                  </a:rPr>
                  <a:t>As</a:t>
                </a:r>
                <a:r>
                  <a:rPr lang="it-IT" dirty="0" smtClean="0">
                    <a:latin typeface="+mn-lt"/>
                  </a:rPr>
                  <a:t> </a:t>
                </a:r>
                <a:r>
                  <a:rPr lang="it-IT" dirty="0" err="1" smtClean="0">
                    <a:latin typeface="+mn-lt"/>
                  </a:rPr>
                  <a:t>this</a:t>
                </a:r>
                <a:r>
                  <a:rPr lang="it-IT" dirty="0" smtClean="0">
                    <a:latin typeface="+mn-lt"/>
                  </a:rPr>
                  <a:t> </a:t>
                </a:r>
                <a:r>
                  <a:rPr lang="it-IT" dirty="0" err="1" smtClean="0">
                    <a:latin typeface="+mn-lt"/>
                  </a:rPr>
                  <a:t>is</a:t>
                </a:r>
                <a:r>
                  <a:rPr lang="it-IT" dirty="0" smtClean="0">
                    <a:latin typeface="+mn-lt"/>
                  </a:rPr>
                  <a:t> a 2x2 </a:t>
                </a:r>
                <a:r>
                  <a:rPr lang="it-IT" dirty="0" err="1" smtClean="0">
                    <a:latin typeface="+mn-lt"/>
                  </a:rPr>
                  <a:t>matrix</a:t>
                </a:r>
                <a:r>
                  <a:rPr lang="it-IT" dirty="0" smtClean="0">
                    <a:latin typeface="+mn-lt"/>
                  </a:rPr>
                  <a:t>, </a:t>
                </a:r>
                <a:r>
                  <a:rPr lang="it-IT" dirty="0" smtClean="0">
                    <a:latin typeface="+mn-lt"/>
                  </a:rPr>
                  <a:t>a </a:t>
                </a:r>
                <a:r>
                  <a:rPr lang="it-IT" dirty="0" err="1" smtClean="0">
                    <a:latin typeface="+mn-lt"/>
                  </a:rPr>
                  <a:t>table</a:t>
                </a:r>
                <a:r>
                  <a:rPr lang="it-IT" dirty="0" smtClean="0">
                    <a:latin typeface="+mn-lt"/>
                  </a:rPr>
                  <a:t> with </a:t>
                </a:r>
                <a:r>
                  <a:rPr lang="it-IT" dirty="0" err="1" smtClean="0">
                    <a:latin typeface="+mn-lt"/>
                  </a:rPr>
                  <a:t>two</a:t>
                </a:r>
                <a:r>
                  <a:rPr lang="it-IT" dirty="0" smtClean="0">
                    <a:latin typeface="+mn-lt"/>
                  </a:rPr>
                  <a:t> </a:t>
                </a:r>
                <a:r>
                  <a:rPr lang="it-IT" dirty="0" err="1" smtClean="0">
                    <a:latin typeface="+mn-lt"/>
                  </a:rPr>
                  <a:t>rows</a:t>
                </a:r>
                <a:r>
                  <a:rPr lang="it-IT" dirty="0" smtClean="0">
                    <a:latin typeface="+mn-lt"/>
                  </a:rPr>
                  <a:t> and </a:t>
                </a:r>
                <a:r>
                  <a:rPr lang="it-IT" dirty="0" err="1" smtClean="0">
                    <a:latin typeface="+mn-lt"/>
                  </a:rPr>
                  <a:t>two</a:t>
                </a:r>
                <a:r>
                  <a:rPr lang="it-IT" dirty="0" smtClean="0">
                    <a:latin typeface="+mn-lt"/>
                  </a:rPr>
                  <a:t> </a:t>
                </a:r>
                <a:r>
                  <a:rPr lang="it-IT" dirty="0" err="1" smtClean="0">
                    <a:latin typeface="+mn-lt"/>
                  </a:rPr>
                  <a:t>colums</a:t>
                </a:r>
                <a:r>
                  <a:rPr lang="it-IT" dirty="0" smtClean="0">
                    <a:latin typeface="+mn-lt"/>
                  </a:rPr>
                  <a:t> </a:t>
                </a:r>
                <a:r>
                  <a:rPr lang="it-IT" dirty="0" err="1" smtClean="0">
                    <a:latin typeface="+mn-lt"/>
                  </a:rPr>
                  <a:t>is</a:t>
                </a:r>
                <a:r>
                  <a:rPr lang="it-IT" dirty="0" smtClean="0">
                    <a:latin typeface="+mn-lt"/>
                  </a:rPr>
                  <a:t> </a:t>
                </a:r>
                <a:r>
                  <a:rPr lang="it-IT" dirty="0" err="1" smtClean="0">
                    <a:latin typeface="+mn-lt"/>
                  </a:rPr>
                  <a:t>built</a:t>
                </a:r>
                <a:r>
                  <a:rPr lang="it-IT" dirty="0" smtClean="0">
                    <a:latin typeface="+mn-lt"/>
                  </a:rPr>
                  <a:t>:</a:t>
                </a:r>
              </a:p>
              <a:p>
                <a:pPr marL="285750" indent="-285750">
                  <a:lnSpc>
                    <a:spcPct val="150000"/>
                  </a:lnSpc>
                  <a:buFont typeface="Arial" panose="020B0604020202020204" pitchFamily="34" charset="0"/>
                  <a:buChar char="•"/>
                </a:pP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b="1" i="1">
                            <a:solidFill>
                              <a:srgbClr val="7030A0"/>
                            </a:solidFill>
                            <a:latin typeface="Cambria Math" panose="02040503050406030204" pitchFamily="18" charset="0"/>
                          </a:rPr>
                          <m:t>𝟏</m:t>
                        </m:r>
                        <m:r>
                          <a:rPr lang="it-IT" b="1" i="1">
                            <a:solidFill>
                              <a:srgbClr val="FF0066"/>
                            </a:solidFill>
                            <a:latin typeface="Cambria Math" panose="02040503050406030204" pitchFamily="18" charset="0"/>
                          </a:rPr>
                          <m:t>𝟏</m:t>
                        </m:r>
                      </m:sub>
                    </m:sSub>
                  </m:oMath>
                </a14:m>
                <a:r>
                  <a:rPr lang="it-IT" dirty="0" err="1" smtClean="0">
                    <a:latin typeface="+mn-lt"/>
                  </a:rPr>
                  <a:t>is</a:t>
                </a:r>
                <a:r>
                  <a:rPr lang="it-IT" dirty="0" smtClean="0">
                    <a:latin typeface="+mn-lt"/>
                  </a:rPr>
                  <a:t> in the </a:t>
                </a:r>
                <a:r>
                  <a:rPr lang="it-IT" dirty="0" smtClean="0">
                    <a:solidFill>
                      <a:srgbClr val="7030A0"/>
                    </a:solidFill>
                    <a:latin typeface="+mn-lt"/>
                  </a:rPr>
                  <a:t>first </a:t>
                </a:r>
                <a:r>
                  <a:rPr lang="it-IT" dirty="0" err="1" smtClean="0">
                    <a:solidFill>
                      <a:srgbClr val="7030A0"/>
                    </a:solidFill>
                    <a:latin typeface="+mn-lt"/>
                  </a:rPr>
                  <a:t>row</a:t>
                </a:r>
                <a:r>
                  <a:rPr lang="it-IT" dirty="0" smtClean="0">
                    <a:solidFill>
                      <a:srgbClr val="7030A0"/>
                    </a:solidFill>
                    <a:latin typeface="+mn-lt"/>
                  </a:rPr>
                  <a:t> </a:t>
                </a:r>
                <a:r>
                  <a:rPr lang="it-IT" dirty="0" smtClean="0">
                    <a:latin typeface="+mn-lt"/>
                  </a:rPr>
                  <a:t>and </a:t>
                </a:r>
                <a:r>
                  <a:rPr lang="it-IT" dirty="0" smtClean="0">
                    <a:solidFill>
                      <a:srgbClr val="FF0066"/>
                    </a:solidFill>
                    <a:latin typeface="+mn-lt"/>
                  </a:rPr>
                  <a:t>first </a:t>
                </a:r>
                <a:r>
                  <a:rPr lang="it-IT" dirty="0" err="1" smtClean="0">
                    <a:solidFill>
                      <a:srgbClr val="FF0066"/>
                    </a:solidFill>
                    <a:latin typeface="+mn-lt"/>
                  </a:rPr>
                  <a:t>column</a:t>
                </a:r>
                <a:r>
                  <a:rPr lang="it-IT" dirty="0" smtClean="0">
                    <a:latin typeface="+mn-lt"/>
                  </a:rPr>
                  <a:t>;</a:t>
                </a:r>
              </a:p>
              <a:p>
                <a:pPr marL="285750" indent="-285750">
                  <a:lnSpc>
                    <a:spcPct val="150000"/>
                  </a:lnSpc>
                  <a:buFont typeface="Arial" panose="020B0604020202020204" pitchFamily="34" charset="0"/>
                  <a:buChar char="•"/>
                </a:pP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b="1" i="1">
                            <a:solidFill>
                              <a:srgbClr val="7030A0"/>
                            </a:solidFill>
                            <a:latin typeface="Cambria Math" panose="02040503050406030204" pitchFamily="18" charset="0"/>
                          </a:rPr>
                          <m:t>𝟏</m:t>
                        </m:r>
                        <m:r>
                          <a:rPr lang="it-IT" b="1" i="1">
                            <a:solidFill>
                              <a:srgbClr val="FF0066"/>
                            </a:solidFill>
                            <a:latin typeface="Cambria Math" panose="02040503050406030204" pitchFamily="18" charset="0"/>
                          </a:rPr>
                          <m:t>𝟐</m:t>
                        </m:r>
                      </m:sub>
                    </m:sSub>
                  </m:oMath>
                </a14:m>
                <a:r>
                  <a:rPr lang="it-IT" dirty="0">
                    <a:latin typeface="+mn-lt"/>
                  </a:rPr>
                  <a:t>is in </a:t>
                </a:r>
                <a:r>
                  <a:rPr lang="it-IT" dirty="0" smtClean="0">
                    <a:latin typeface="+mn-lt"/>
                  </a:rPr>
                  <a:t>the </a:t>
                </a:r>
                <a:r>
                  <a:rPr lang="it-IT" dirty="0">
                    <a:solidFill>
                      <a:srgbClr val="7030A0"/>
                    </a:solidFill>
                    <a:latin typeface="+mn-lt"/>
                  </a:rPr>
                  <a:t>first </a:t>
                </a:r>
                <a:r>
                  <a:rPr lang="it-IT" dirty="0" err="1">
                    <a:solidFill>
                      <a:srgbClr val="7030A0"/>
                    </a:solidFill>
                    <a:latin typeface="+mn-lt"/>
                  </a:rPr>
                  <a:t>row</a:t>
                </a:r>
                <a:r>
                  <a:rPr lang="it-IT" dirty="0">
                    <a:solidFill>
                      <a:srgbClr val="7030A0"/>
                    </a:solidFill>
                    <a:latin typeface="+mn-lt"/>
                  </a:rPr>
                  <a:t> </a:t>
                </a:r>
                <a:r>
                  <a:rPr lang="it-IT" dirty="0" smtClean="0">
                    <a:latin typeface="+mn-lt"/>
                  </a:rPr>
                  <a:t>and </a:t>
                </a:r>
                <a:r>
                  <a:rPr lang="it-IT" dirty="0" err="1" smtClean="0">
                    <a:solidFill>
                      <a:srgbClr val="FF0066"/>
                    </a:solidFill>
                    <a:latin typeface="+mn-lt"/>
                  </a:rPr>
                  <a:t>second</a:t>
                </a:r>
                <a:r>
                  <a:rPr lang="it-IT" dirty="0" smtClean="0">
                    <a:solidFill>
                      <a:srgbClr val="FF0066"/>
                    </a:solidFill>
                    <a:latin typeface="+mn-lt"/>
                  </a:rPr>
                  <a:t> </a:t>
                </a:r>
                <a:r>
                  <a:rPr lang="it-IT" dirty="0" err="1" smtClean="0">
                    <a:solidFill>
                      <a:srgbClr val="FF0066"/>
                    </a:solidFill>
                    <a:latin typeface="+mn-lt"/>
                  </a:rPr>
                  <a:t>column</a:t>
                </a:r>
                <a:r>
                  <a:rPr lang="it-IT" dirty="0" smtClean="0">
                    <a:latin typeface="+mn-lt"/>
                  </a:rPr>
                  <a:t>;</a:t>
                </a:r>
              </a:p>
              <a:p>
                <a:pPr marL="285750" indent="-285750">
                  <a:lnSpc>
                    <a:spcPct val="150000"/>
                  </a:lnSpc>
                  <a:buFont typeface="Arial" panose="020B0604020202020204" pitchFamily="34" charset="0"/>
                  <a:buChar char="•"/>
                </a:pP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b="1" i="1">
                            <a:solidFill>
                              <a:srgbClr val="7030A0"/>
                            </a:solidFill>
                            <a:latin typeface="Cambria Math" panose="02040503050406030204" pitchFamily="18" charset="0"/>
                          </a:rPr>
                          <m:t>𝟐</m:t>
                        </m:r>
                        <m:r>
                          <a:rPr lang="it-IT" b="1" i="1">
                            <a:solidFill>
                              <a:srgbClr val="FF0066"/>
                            </a:solidFill>
                            <a:latin typeface="Cambria Math" panose="02040503050406030204" pitchFamily="18" charset="0"/>
                          </a:rPr>
                          <m:t>𝟏</m:t>
                        </m:r>
                      </m:sub>
                    </m:sSub>
                  </m:oMath>
                </a14:m>
                <a:r>
                  <a:rPr lang="it-IT" dirty="0">
                    <a:latin typeface="+mn-lt"/>
                  </a:rPr>
                  <a:t>is in </a:t>
                </a:r>
                <a:r>
                  <a:rPr lang="it-IT" dirty="0" smtClean="0">
                    <a:latin typeface="+mn-lt"/>
                  </a:rPr>
                  <a:t>the </a:t>
                </a:r>
                <a:r>
                  <a:rPr lang="it-IT" dirty="0" err="1" smtClean="0">
                    <a:solidFill>
                      <a:srgbClr val="7030A0"/>
                    </a:solidFill>
                    <a:latin typeface="+mn-lt"/>
                  </a:rPr>
                  <a:t>second</a:t>
                </a:r>
                <a:r>
                  <a:rPr lang="it-IT" dirty="0" smtClean="0">
                    <a:solidFill>
                      <a:srgbClr val="7030A0"/>
                    </a:solidFill>
                    <a:latin typeface="+mn-lt"/>
                  </a:rPr>
                  <a:t> </a:t>
                </a:r>
                <a:r>
                  <a:rPr lang="it-IT" dirty="0">
                    <a:solidFill>
                      <a:srgbClr val="7030A0"/>
                    </a:solidFill>
                    <a:latin typeface="+mn-lt"/>
                  </a:rPr>
                  <a:t>row </a:t>
                </a:r>
                <a:r>
                  <a:rPr lang="it-IT" dirty="0">
                    <a:latin typeface="+mn-lt"/>
                  </a:rPr>
                  <a:t>and </a:t>
                </a:r>
                <a:r>
                  <a:rPr lang="it-IT" dirty="0" smtClean="0">
                    <a:solidFill>
                      <a:srgbClr val="FF0066"/>
                    </a:solidFill>
                    <a:latin typeface="+mn-lt"/>
                  </a:rPr>
                  <a:t>first </a:t>
                </a:r>
                <a:r>
                  <a:rPr lang="it-IT" dirty="0" err="1" smtClean="0">
                    <a:solidFill>
                      <a:srgbClr val="FF0066"/>
                    </a:solidFill>
                    <a:latin typeface="+mn-lt"/>
                  </a:rPr>
                  <a:t>column</a:t>
                </a:r>
                <a:r>
                  <a:rPr lang="it-IT" dirty="0" smtClean="0">
                    <a:latin typeface="+mn-lt"/>
                  </a:rPr>
                  <a:t>;</a:t>
                </a:r>
              </a:p>
              <a:p>
                <a:pPr marL="285750" indent="-285750">
                  <a:lnSpc>
                    <a:spcPct val="150000"/>
                  </a:lnSpc>
                  <a:buFont typeface="Arial" panose="020B0604020202020204" pitchFamily="34" charset="0"/>
                  <a:buChar char="•"/>
                </a:pP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b="1" i="1">
                            <a:solidFill>
                              <a:srgbClr val="7030A0"/>
                            </a:solidFill>
                            <a:latin typeface="Cambria Math" panose="02040503050406030204" pitchFamily="18" charset="0"/>
                          </a:rPr>
                          <m:t>𝟐</m:t>
                        </m:r>
                        <m:r>
                          <a:rPr lang="it-IT" b="1" i="1">
                            <a:solidFill>
                              <a:srgbClr val="FF0066"/>
                            </a:solidFill>
                            <a:latin typeface="Cambria Math" panose="02040503050406030204" pitchFamily="18" charset="0"/>
                          </a:rPr>
                          <m:t>𝟐</m:t>
                        </m:r>
                      </m:sub>
                    </m:sSub>
                  </m:oMath>
                </a14:m>
                <a:r>
                  <a:rPr lang="it-IT" dirty="0">
                    <a:latin typeface="+mn-lt"/>
                  </a:rPr>
                  <a:t>is in </a:t>
                </a:r>
                <a:r>
                  <a:rPr lang="it-IT" dirty="0" smtClean="0">
                    <a:latin typeface="+mn-lt"/>
                  </a:rPr>
                  <a:t>the </a:t>
                </a:r>
                <a:r>
                  <a:rPr lang="it-IT" dirty="0">
                    <a:solidFill>
                      <a:srgbClr val="7030A0"/>
                    </a:solidFill>
                    <a:latin typeface="+mn-lt"/>
                  </a:rPr>
                  <a:t>second row </a:t>
                </a:r>
                <a:r>
                  <a:rPr lang="it-IT" dirty="0">
                    <a:latin typeface="+mn-lt"/>
                  </a:rPr>
                  <a:t>and </a:t>
                </a:r>
                <a:r>
                  <a:rPr lang="it-IT" dirty="0" err="1" smtClean="0">
                    <a:solidFill>
                      <a:srgbClr val="FF0066"/>
                    </a:solidFill>
                    <a:latin typeface="+mn-lt"/>
                  </a:rPr>
                  <a:t>second</a:t>
                </a:r>
                <a:r>
                  <a:rPr lang="it-IT" dirty="0" smtClean="0">
                    <a:solidFill>
                      <a:srgbClr val="FF0066"/>
                    </a:solidFill>
                    <a:latin typeface="+mn-lt"/>
                  </a:rPr>
                  <a:t> </a:t>
                </a:r>
                <a:r>
                  <a:rPr lang="it-IT" dirty="0" err="1" smtClean="0">
                    <a:solidFill>
                      <a:srgbClr val="FF0066"/>
                    </a:solidFill>
                    <a:latin typeface="+mn-lt"/>
                  </a:rPr>
                  <a:t>column</a:t>
                </a:r>
                <a:r>
                  <a:rPr lang="it-IT" dirty="0" smtClean="0">
                    <a:latin typeface="+mn-lt"/>
                  </a:rPr>
                  <a:t>.</a:t>
                </a:r>
                <a:endParaRPr lang="it-IT" dirty="0">
                  <a:latin typeface="+mn-lt"/>
                </a:endParaRPr>
              </a:p>
              <a:p>
                <a:pPr marL="285750" indent="-285750">
                  <a:lnSpc>
                    <a:spcPct val="150000"/>
                  </a:lnSpc>
                  <a:buFont typeface="Arial" panose="020B0604020202020204" pitchFamily="34" charset="0"/>
                  <a:buChar char="•"/>
                </a:pPr>
                <a:endParaRPr lang="it-IT" dirty="0" smtClean="0">
                  <a:latin typeface="+mn-lt"/>
                </a:endParaRPr>
              </a:p>
              <a:p>
                <a:pPr>
                  <a:lnSpc>
                    <a:spcPct val="150000"/>
                  </a:lnSpc>
                </a:pPr>
                <a:endParaRPr lang="it-IT" dirty="0">
                  <a:latin typeface="+mn-lt"/>
                </a:endParaRPr>
              </a:p>
            </p:txBody>
          </p:sp>
        </mc:Choice>
        <mc:Fallback>
          <p:sp>
            <p:nvSpPr>
              <p:cNvPr id="3" name="CasellaDiTesto 2"/>
              <p:cNvSpPr txBox="1">
                <a:spLocks noRot="1" noChangeAspect="1" noMove="1" noResize="1" noEditPoints="1" noAdjustHandles="1" noChangeArrowheads="1" noChangeShapeType="1" noTextEdit="1"/>
              </p:cNvSpPr>
              <p:nvPr/>
            </p:nvSpPr>
            <p:spPr>
              <a:xfrm>
                <a:off x="457200" y="3930290"/>
                <a:ext cx="7067128" cy="3036344"/>
              </a:xfrm>
              <a:prstGeom prst="rect">
                <a:avLst/>
              </a:prstGeom>
              <a:blipFill rotWithShape="0">
                <a:blip r:embed="rId4"/>
                <a:stretch>
                  <a:fillRect l="-6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4537166" y="2273947"/>
                <a:ext cx="15471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m:t>
                      </m:r>
                      <m:r>
                        <a:rPr lang="it-IT" i="1">
                          <a:latin typeface="Cambria Math" panose="02040503050406030204" pitchFamily="18" charset="0"/>
                        </a:rPr>
                        <m:t>𝑎𝑑</m:t>
                      </m:r>
                      <m:r>
                        <a:rPr lang="it-IT" i="1">
                          <a:latin typeface="Cambria Math" panose="02040503050406030204" pitchFamily="18" charset="0"/>
                        </a:rPr>
                        <m:t>−</m:t>
                      </m:r>
                      <m:r>
                        <a:rPr lang="it-IT" i="1">
                          <a:latin typeface="Cambria Math" panose="02040503050406030204" pitchFamily="18" charset="0"/>
                        </a:rPr>
                        <m:t>𝑏𝑐</m:t>
                      </m:r>
                    </m:oMath>
                  </m:oMathPara>
                </a14:m>
                <a:endParaRPr lang="en-GB"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4537166" y="2273947"/>
                <a:ext cx="1547192" cy="369332"/>
              </a:xfrm>
              <a:prstGeom prst="rect">
                <a:avLst/>
              </a:prstGeom>
              <a:blipFill rotWithShape="0">
                <a:blip r:embed="rId5"/>
                <a:stretch>
                  <a:fillRect/>
                </a:stretch>
              </a:blipFill>
            </p:spPr>
            <p:txBody>
              <a:bodyPr/>
              <a:lstStyle/>
              <a:p>
                <a:r>
                  <a:rPr lang="en-GB">
                    <a:noFill/>
                  </a:rPr>
                  <a:t> </a:t>
                </a:r>
              </a:p>
            </p:txBody>
          </p:sp>
        </mc:Fallback>
      </mc:AlternateContent>
      <p:sp>
        <p:nvSpPr>
          <p:cNvPr id="7" name="Segnaposto piè di pagina 6"/>
          <p:cNvSpPr>
            <a:spLocks noGrp="1"/>
          </p:cNvSpPr>
          <p:nvPr>
            <p:ph type="ftr" sz="quarter" idx="11"/>
          </p:nvPr>
        </p:nvSpPr>
        <p:spPr/>
        <p:txBody>
          <a:bodyPr/>
          <a:lstStyle/>
          <a:p>
            <a:pPr>
              <a:defRPr/>
            </a:pPr>
            <a:r>
              <a:rPr lang="it-IT" smtClean="0"/>
              <a:t>2D - Principal Stresses - Etchi Regoli Gioia</a:t>
            </a:r>
            <a:endParaRPr lang="en-GB"/>
          </a:p>
        </p:txBody>
      </p:sp>
      <p:sp>
        <p:nvSpPr>
          <p:cNvPr id="11" name="Segnaposto numero diapositiva 10"/>
          <p:cNvSpPr>
            <a:spLocks noGrp="1"/>
          </p:cNvSpPr>
          <p:nvPr>
            <p:ph type="sldNum" sz="quarter" idx="12"/>
          </p:nvPr>
        </p:nvSpPr>
        <p:spPr/>
        <p:txBody>
          <a:bodyPr/>
          <a:lstStyle/>
          <a:p>
            <a:pPr>
              <a:defRPr/>
            </a:pPr>
            <a:fld id="{DFE0AAEC-F5D9-44EA-93DC-6DF95E29577B}" type="slidenum">
              <a:rPr lang="en-GB" altLang="it-IT" smtClean="0"/>
              <a:pPr>
                <a:defRPr/>
              </a:pPr>
              <a:t>21</a:t>
            </a:fld>
            <a:endParaRPr lang="en-GB" altLang="it-IT"/>
          </a:p>
        </p:txBody>
      </p:sp>
    </p:spTree>
    <p:extLst>
      <p:ext uri="{BB962C8B-B14F-4D97-AF65-F5344CB8AC3E}">
        <p14:creationId xmlns:p14="http://schemas.microsoft.com/office/powerpoint/2010/main" val="405567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ttangolo 5"/>
              <p:cNvSpPr/>
              <p:nvPr/>
            </p:nvSpPr>
            <p:spPr>
              <a:xfrm>
                <a:off x="1403648" y="1412776"/>
                <a:ext cx="6408712" cy="3416320"/>
              </a:xfrm>
              <a:prstGeom prst="rect">
                <a:avLst/>
              </a:prstGeom>
              <a:ln>
                <a:solidFill>
                  <a:schemeClr val="bg1">
                    <a:lumMod val="65000"/>
                  </a:schemeClr>
                </a:solidFill>
              </a:ln>
            </p:spPr>
            <p:txBody>
              <a:bodyPr wrap="square">
                <a:spAutoFit/>
              </a:bodyPr>
              <a:lstStyle/>
              <a:p>
                <a:pPr algn="ctr">
                  <a:lnSpc>
                    <a:spcPct val="150000"/>
                  </a:lnSpc>
                </a:pPr>
                <a:r>
                  <a:rPr lang="en-GB" altLang="it-IT" sz="2400" b="1" dirty="0" smtClean="0">
                    <a:latin typeface="+mn-lt"/>
                  </a:rPr>
                  <a:t>Determining:</a:t>
                </a:r>
              </a:p>
              <a:p>
                <a:pPr marL="342900" indent="-342900" algn="ctr">
                  <a:lnSpc>
                    <a:spcPct val="150000"/>
                  </a:lnSpc>
                  <a:buFont typeface="+mj-lt"/>
                  <a:buAutoNum type="arabicPeriod"/>
                </a:pPr>
                <a:r>
                  <a:rPr lang="it-IT" sz="2400" dirty="0" smtClean="0">
                    <a:latin typeface="+mn-lt"/>
                  </a:rPr>
                  <a:t>The </a:t>
                </a:r>
                <a:r>
                  <a:rPr lang="it-IT" sz="2400" dirty="0" err="1" smtClean="0">
                    <a:latin typeface="+mn-lt"/>
                  </a:rPr>
                  <a:t>principal</a:t>
                </a:r>
                <a:r>
                  <a:rPr lang="it-IT" sz="2400" dirty="0" smtClean="0">
                    <a:latin typeface="+mn-lt"/>
                  </a:rPr>
                  <a:t> </a:t>
                </a:r>
                <a:r>
                  <a:rPr lang="it-IT" sz="2400" dirty="0" err="1">
                    <a:latin typeface="+mn-lt"/>
                  </a:rPr>
                  <a:t>stresses</a:t>
                </a:r>
                <a:r>
                  <a:rPr lang="it-IT" sz="2400" dirty="0">
                    <a:latin typeface="+mn-lt"/>
                  </a:rPr>
                  <a:t>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𝝈</m:t>
                        </m:r>
                      </m:e>
                      <m:sub>
                        <m:r>
                          <a:rPr lang="it-IT" sz="2400" b="1" i="1">
                            <a:solidFill>
                              <a:srgbClr val="FF0000"/>
                            </a:solidFill>
                            <a:latin typeface="Cambria Math" panose="02040503050406030204" pitchFamily="18" charset="0"/>
                          </a:rPr>
                          <m:t>𝟏</m:t>
                        </m:r>
                      </m:sub>
                    </m:sSub>
                    <m:r>
                      <a:rPr lang="it-IT" sz="2400" i="1">
                        <a:latin typeface="Cambria Math" panose="02040503050406030204" pitchFamily="18" charset="0"/>
                      </a:rPr>
                      <m:t> </m:t>
                    </m:r>
                  </m:oMath>
                </a14:m>
                <a:r>
                  <a:rPr lang="it-IT" sz="2400" dirty="0">
                    <a:latin typeface="+mn-lt"/>
                  </a:rPr>
                  <a:t>and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𝝈</m:t>
                        </m:r>
                      </m:e>
                      <m:sub>
                        <m:r>
                          <a:rPr lang="it-IT" sz="2400" b="1" i="1">
                            <a:solidFill>
                              <a:srgbClr val="FF0000"/>
                            </a:solidFill>
                            <a:latin typeface="Cambria Math" panose="02040503050406030204" pitchFamily="18" charset="0"/>
                            <a:ea typeface="Cambria Math" panose="02040503050406030204" pitchFamily="18" charset="0"/>
                          </a:rPr>
                          <m:t>𝟐</m:t>
                        </m:r>
                      </m:sub>
                    </m:sSub>
                  </m:oMath>
                </a14:m>
                <a:endParaRPr lang="it-IT" sz="2400" b="1" dirty="0">
                  <a:latin typeface="+mn-lt"/>
                </a:endParaRPr>
              </a:p>
              <a:p>
                <a:pPr marL="342900" indent="-342900" algn="ctr">
                  <a:lnSpc>
                    <a:spcPct val="150000"/>
                  </a:lnSpc>
                  <a:buFont typeface="+mj-lt"/>
                  <a:buAutoNum type="arabicPeriod"/>
                </a:pPr>
                <a:r>
                  <a:rPr lang="it-IT" sz="2400" dirty="0">
                    <a:latin typeface="+mn-lt"/>
                  </a:rPr>
                  <a:t>The </a:t>
                </a:r>
                <a:r>
                  <a:rPr lang="it-IT" sz="2400" dirty="0" err="1">
                    <a:latin typeface="+mn-lt"/>
                  </a:rPr>
                  <a:t>maximal</a:t>
                </a:r>
                <a:r>
                  <a:rPr lang="it-IT" sz="2400" dirty="0">
                    <a:latin typeface="+mn-lt"/>
                  </a:rPr>
                  <a:t> </a:t>
                </a:r>
                <a:r>
                  <a:rPr lang="it-IT" sz="2400" dirty="0" err="1">
                    <a:latin typeface="+mn-lt"/>
                  </a:rPr>
                  <a:t>shear</a:t>
                </a:r>
                <a:r>
                  <a:rPr lang="it-IT" sz="2400" dirty="0">
                    <a:latin typeface="+mn-lt"/>
                  </a:rPr>
                  <a:t> </a:t>
                </a:r>
                <a:r>
                  <a:rPr lang="it-IT" sz="2400" dirty="0" err="1">
                    <a:latin typeface="+mn-lt"/>
                  </a:rPr>
                  <a:t>stresses</a:t>
                </a:r>
                <a:r>
                  <a:rPr lang="it-IT" sz="2400" dirty="0">
                    <a:latin typeface="+mn-lt"/>
                  </a:rPr>
                  <a:t>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𝝉</m:t>
                        </m:r>
                      </m:e>
                      <m:sub>
                        <m:r>
                          <a:rPr lang="it-IT" sz="2400" b="1" i="1">
                            <a:solidFill>
                              <a:srgbClr val="FF0000"/>
                            </a:solidFill>
                            <a:latin typeface="Cambria Math" panose="02040503050406030204" pitchFamily="18" charset="0"/>
                          </a:rPr>
                          <m:t>𝒎𝒂𝒙</m:t>
                        </m:r>
                        <m:r>
                          <a:rPr lang="it-IT" sz="2400" b="1" i="1">
                            <a:solidFill>
                              <a:srgbClr val="FF0000"/>
                            </a:solidFill>
                            <a:latin typeface="Cambria Math" panose="02040503050406030204" pitchFamily="18" charset="0"/>
                          </a:rPr>
                          <m:t>𝟏</m:t>
                        </m:r>
                      </m:sub>
                    </m:sSub>
                  </m:oMath>
                </a14:m>
                <a:r>
                  <a:rPr lang="it-IT" sz="2400" dirty="0">
                    <a:latin typeface="+mn-lt"/>
                  </a:rPr>
                  <a:t> and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𝝉</m:t>
                        </m:r>
                      </m:e>
                      <m:sub>
                        <m:r>
                          <a:rPr lang="it-IT" sz="2400" b="1" i="1">
                            <a:solidFill>
                              <a:srgbClr val="FF0000"/>
                            </a:solidFill>
                            <a:latin typeface="Cambria Math" panose="02040503050406030204" pitchFamily="18" charset="0"/>
                          </a:rPr>
                          <m:t>𝒎𝒂𝒙</m:t>
                        </m:r>
                        <m:r>
                          <a:rPr lang="it-IT" sz="2400" b="1" i="1">
                            <a:solidFill>
                              <a:srgbClr val="FF0000"/>
                            </a:solidFill>
                            <a:latin typeface="Cambria Math" panose="02040503050406030204" pitchFamily="18" charset="0"/>
                          </a:rPr>
                          <m:t>𝟐</m:t>
                        </m:r>
                      </m:sub>
                    </m:sSub>
                  </m:oMath>
                </a14:m>
                <a:endParaRPr lang="it-IT" sz="2400" b="1" dirty="0">
                  <a:latin typeface="+mn-lt"/>
                </a:endParaRPr>
              </a:p>
              <a:p>
                <a:pPr marL="342900" indent="-342900" algn="ctr">
                  <a:lnSpc>
                    <a:spcPct val="150000"/>
                  </a:lnSpc>
                  <a:buFont typeface="+mj-lt"/>
                  <a:buAutoNum type="arabicPeriod"/>
                </a:pPr>
                <a:r>
                  <a:rPr lang="it-IT" sz="2400" dirty="0">
                    <a:latin typeface="+mn-lt"/>
                  </a:rPr>
                  <a:t>The </a:t>
                </a:r>
                <a:r>
                  <a:rPr lang="it-IT" sz="2400" dirty="0" err="1" smtClean="0">
                    <a:latin typeface="+mn-lt"/>
                  </a:rPr>
                  <a:t>principal</a:t>
                </a:r>
                <a:r>
                  <a:rPr lang="it-IT" sz="2400" dirty="0" smtClean="0">
                    <a:latin typeface="+mn-lt"/>
                  </a:rPr>
                  <a:t> </a:t>
                </a:r>
                <a:r>
                  <a:rPr lang="it-IT" sz="2400" dirty="0" err="1">
                    <a:latin typeface="+mn-lt"/>
                  </a:rPr>
                  <a:t>directions</a:t>
                </a:r>
                <a:r>
                  <a:rPr lang="it-IT" sz="2400" dirty="0">
                    <a:latin typeface="+mn-lt"/>
                  </a:rPr>
                  <a:t>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𝝋</m:t>
                        </m:r>
                      </m:e>
                      <m:sub>
                        <m:r>
                          <a:rPr lang="it-IT" sz="2400" b="1" i="1">
                            <a:solidFill>
                              <a:srgbClr val="FF0000"/>
                            </a:solidFill>
                            <a:latin typeface="Cambria Math" panose="02040503050406030204" pitchFamily="18" charset="0"/>
                          </a:rPr>
                          <m:t>𝟏</m:t>
                        </m:r>
                      </m:sub>
                    </m:sSub>
                  </m:oMath>
                </a14:m>
                <a:r>
                  <a:rPr lang="it-IT" sz="2400" dirty="0">
                    <a:latin typeface="+mn-lt"/>
                  </a:rPr>
                  <a:t> and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𝝋</m:t>
                        </m:r>
                      </m:e>
                      <m:sub>
                        <m:r>
                          <a:rPr lang="it-IT" sz="2400" b="1" i="1">
                            <a:solidFill>
                              <a:srgbClr val="FF0000"/>
                            </a:solidFill>
                            <a:latin typeface="Cambria Math" panose="02040503050406030204" pitchFamily="18" charset="0"/>
                            <a:ea typeface="Cambria Math" panose="02040503050406030204" pitchFamily="18" charset="0"/>
                          </a:rPr>
                          <m:t>𝟐</m:t>
                        </m:r>
                      </m:sub>
                    </m:sSub>
                  </m:oMath>
                </a14:m>
                <a:endParaRPr lang="it-IT" sz="2400" b="1" dirty="0">
                  <a:latin typeface="+mn-lt"/>
                </a:endParaRPr>
              </a:p>
              <a:p>
                <a:pPr marL="342900" indent="-342900" algn="ctr">
                  <a:lnSpc>
                    <a:spcPct val="150000"/>
                  </a:lnSpc>
                  <a:buFont typeface="+mj-lt"/>
                  <a:buAutoNum type="arabicPeriod"/>
                </a:pPr>
                <a:r>
                  <a:rPr lang="it-IT" sz="2400" dirty="0">
                    <a:latin typeface="+mn-lt"/>
                  </a:rPr>
                  <a:t>The angle of maximum </a:t>
                </a:r>
                <a:r>
                  <a:rPr lang="it-IT" sz="2400" dirty="0" err="1">
                    <a:latin typeface="+mn-lt"/>
                  </a:rPr>
                  <a:t>shear</a:t>
                </a:r>
                <a:r>
                  <a:rPr lang="it-IT" sz="2400" dirty="0">
                    <a:latin typeface="+mn-lt"/>
                  </a:rPr>
                  <a:t> stress </a:t>
                </a:r>
                <a14:m>
                  <m:oMath xmlns:m="http://schemas.openxmlformats.org/officeDocument/2006/math">
                    <m:sSub>
                      <m:sSubPr>
                        <m:ctrlPr>
                          <a:rPr lang="it-IT" sz="2400" b="1" i="1">
                            <a:solidFill>
                              <a:srgbClr val="FF0000"/>
                            </a:solidFill>
                            <a:latin typeface="Cambria Math" panose="02040503050406030204" pitchFamily="18" charset="0"/>
                            <a:ea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𝝋</m:t>
                        </m:r>
                      </m:e>
                      <m:sub>
                        <m:r>
                          <a:rPr lang="it-IT" sz="2400" b="1" i="1">
                            <a:solidFill>
                              <a:srgbClr val="FF0000"/>
                            </a:solidFill>
                            <a:latin typeface="Cambria Math" panose="02040503050406030204" pitchFamily="18" charset="0"/>
                            <a:ea typeface="Cambria Math" panose="02040503050406030204" pitchFamily="18" charset="0"/>
                          </a:rPr>
                          <m:t>𝒎𝒂𝒙</m:t>
                        </m:r>
                      </m:sub>
                    </m:sSub>
                  </m:oMath>
                </a14:m>
                <a:endParaRPr lang="it-IT" sz="2400" b="1" dirty="0" smtClean="0">
                  <a:latin typeface="+mn-lt"/>
                </a:endParaRPr>
              </a:p>
              <a:p>
                <a:pPr algn="ctr">
                  <a:lnSpc>
                    <a:spcPct val="150000"/>
                  </a:lnSpc>
                </a:pPr>
                <a:r>
                  <a:rPr lang="it-IT" sz="2400" dirty="0" smtClean="0">
                    <a:latin typeface="+mn-lt"/>
                  </a:rPr>
                  <a:t>With </a:t>
                </a:r>
                <a:r>
                  <a:rPr lang="it-IT" sz="2400" b="1" dirty="0" smtClean="0">
                    <a:latin typeface="+mn-lt"/>
                  </a:rPr>
                  <a:t>MATRICES AND DETERMINANTS</a:t>
                </a:r>
                <a:endParaRPr lang="it-IT" sz="2400" b="1" dirty="0">
                  <a:latin typeface="+mn-lt"/>
                </a:endParaRPr>
              </a:p>
            </p:txBody>
          </p:sp>
        </mc:Choice>
        <mc:Fallback>
          <p:sp>
            <p:nvSpPr>
              <p:cNvPr id="6" name="Rettangolo 5"/>
              <p:cNvSpPr>
                <a:spLocks noRot="1" noChangeAspect="1" noMove="1" noResize="1" noEditPoints="1" noAdjustHandles="1" noChangeArrowheads="1" noChangeShapeType="1" noTextEdit="1"/>
              </p:cNvSpPr>
              <p:nvPr/>
            </p:nvSpPr>
            <p:spPr>
              <a:xfrm>
                <a:off x="1403648" y="1412776"/>
                <a:ext cx="6408712" cy="3416320"/>
              </a:xfrm>
              <a:prstGeom prst="rect">
                <a:avLst/>
              </a:prstGeom>
              <a:blipFill rotWithShape="0">
                <a:blip r:embed="rId2"/>
                <a:stretch>
                  <a:fillRect b="-1423"/>
                </a:stretch>
              </a:blipFill>
              <a:ln>
                <a:solidFill>
                  <a:schemeClr val="bg1">
                    <a:lumMod val="65000"/>
                  </a:schemeClr>
                </a:solidFill>
              </a:ln>
            </p:spPr>
            <p:txBody>
              <a:bodyPr/>
              <a:lstStyle/>
              <a:p>
                <a:r>
                  <a:rPr lang="en-GB">
                    <a:noFill/>
                  </a:rPr>
                  <a:t> </a:t>
                </a:r>
              </a:p>
            </p:txBody>
          </p:sp>
        </mc:Fallback>
      </mc:AlternateContent>
      <p:sp>
        <p:nvSpPr>
          <p:cNvPr id="2" name="Segnaposto piè di pagina 1"/>
          <p:cNvSpPr>
            <a:spLocks noGrp="1"/>
          </p:cNvSpPr>
          <p:nvPr>
            <p:ph type="ftr" sz="quarter" idx="11"/>
          </p:nvPr>
        </p:nvSpPr>
        <p:spPr/>
        <p:txBody>
          <a:bodyPr/>
          <a:lstStyle/>
          <a:p>
            <a:pPr>
              <a:defRPr/>
            </a:pPr>
            <a:r>
              <a:rPr lang="it-IT" smtClean="0"/>
              <a:t>2D - Principal Stresses - Etchi Regoli Gioia</a:t>
            </a:r>
            <a:endParaRPr lang="en-GB"/>
          </a:p>
        </p:txBody>
      </p:sp>
      <p:sp>
        <p:nvSpPr>
          <p:cNvPr id="3" name="Segnaposto numero diapositiva 2"/>
          <p:cNvSpPr>
            <a:spLocks noGrp="1"/>
          </p:cNvSpPr>
          <p:nvPr>
            <p:ph type="sldNum" sz="quarter" idx="12"/>
          </p:nvPr>
        </p:nvSpPr>
        <p:spPr/>
        <p:txBody>
          <a:bodyPr/>
          <a:lstStyle/>
          <a:p>
            <a:pPr>
              <a:defRPr/>
            </a:pPr>
            <a:fld id="{DFE0AAEC-F5D9-44EA-93DC-6DF95E29577B}" type="slidenum">
              <a:rPr lang="en-GB" altLang="it-IT" smtClean="0"/>
              <a:pPr>
                <a:defRPr/>
              </a:pPr>
              <a:t>22</a:t>
            </a:fld>
            <a:endParaRPr lang="en-GB" altLang="it-IT"/>
          </a:p>
        </p:txBody>
      </p:sp>
    </p:spTree>
    <p:extLst>
      <p:ext uri="{BB962C8B-B14F-4D97-AF65-F5344CB8AC3E}">
        <p14:creationId xmlns:p14="http://schemas.microsoft.com/office/powerpoint/2010/main" val="27539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Rettangolo 8"/>
              <p:cNvSpPr/>
              <p:nvPr/>
            </p:nvSpPr>
            <p:spPr>
              <a:xfrm>
                <a:off x="263013" y="3616954"/>
                <a:ext cx="3131883"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it-IT" i="1">
                              <a:latin typeface="Cambria Math" panose="02040503050406030204" pitchFamily="18" charset="0"/>
                            </a:rPr>
                          </m:ctrlPr>
                        </m:dPr>
                        <m:e>
                          <m:r>
                            <a:rPr lang="it-IT" i="1" smtClean="0">
                              <a:solidFill>
                                <a:srgbClr val="4DE5D3"/>
                              </a:solidFill>
                              <a:latin typeface="Cambria Math" panose="02040503050406030204" pitchFamily="18" charset="0"/>
                            </a:rPr>
                            <m:t>𝐴</m:t>
                          </m:r>
                          <m:r>
                            <a:rPr lang="it-IT" i="1">
                              <a:latin typeface="Cambria Math" panose="02040503050406030204" pitchFamily="18" charset="0"/>
                            </a:rPr>
                            <m:t>−</m:t>
                          </m:r>
                          <m:r>
                            <m:rPr>
                              <m:sty m:val="p"/>
                            </m:rPr>
                            <a:rPr lang="el-GR" i="1" smtClean="0">
                              <a:solidFill>
                                <a:srgbClr val="E73939"/>
                              </a:solidFill>
                              <a:latin typeface="Cambria Math" panose="02040503050406030204" pitchFamily="18" charset="0"/>
                            </a:rPr>
                            <m:t>λ</m:t>
                          </m:r>
                          <m:r>
                            <m:rPr>
                              <m:sty m:val="p"/>
                            </m:rPr>
                            <a:rPr lang="it-IT" smtClean="0">
                              <a:solidFill>
                                <a:srgbClr val="660033"/>
                              </a:solidFill>
                              <a:latin typeface="Cambria Math" panose="02040503050406030204" pitchFamily="18" charset="0"/>
                            </a:rPr>
                            <m:t>I</m:t>
                          </m:r>
                        </m:e>
                      </m:d>
                      <m:r>
                        <a:rPr lang="it-IT" i="1">
                          <a:latin typeface="Cambria Math" panose="02040503050406030204" pitchFamily="18" charset="0"/>
                        </a:rPr>
                        <m:t>=</m:t>
                      </m:r>
                      <m:d>
                        <m:dPr>
                          <m:begChr m:val="["/>
                          <m:endChr m:val="]"/>
                          <m:ctrlPr>
                            <a:rPr lang="it-IT" i="1">
                              <a:latin typeface="Cambria Math" panose="02040503050406030204" pitchFamily="18" charset="0"/>
                            </a:rPr>
                          </m:ctrlPr>
                        </m:dPr>
                        <m:e>
                          <m:m>
                            <m:mPr>
                              <m:mcs>
                                <m:mc>
                                  <m:mcPr>
                                    <m:count m:val="2"/>
                                    <m:mcJc m:val="center"/>
                                  </m:mcPr>
                                </m:mc>
                              </m:mcs>
                              <m:ctrlPr>
                                <a:rPr lang="it-IT" i="1">
                                  <a:latin typeface="Cambria Math" panose="02040503050406030204" pitchFamily="18" charset="0"/>
                                </a:rPr>
                              </m:ctrlPr>
                            </m:mPr>
                            <m:mr>
                              <m:e>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11</m:t>
                                    </m:r>
                                  </m:sub>
                                </m:sSub>
                                <m:r>
                                  <a:rPr lang="it-IT" b="0" i="1" smtClean="0">
                                    <a:latin typeface="Cambria Math" panose="02040503050406030204" pitchFamily="18" charset="0"/>
                                  </a:rPr>
                                  <m:t>−</m:t>
                                </m:r>
                                <m:r>
                                  <m:rPr>
                                    <m:sty m:val="p"/>
                                  </m:rPr>
                                  <a:rPr lang="el-GR" i="1">
                                    <a:solidFill>
                                      <a:prstClr val="black"/>
                                    </a:solidFill>
                                    <a:latin typeface="Cambria Math" panose="02040503050406030204" pitchFamily="18" charset="0"/>
                                  </a:rPr>
                                  <m:t>λ</m:t>
                                </m:r>
                              </m:e>
                              <m:e>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12</m:t>
                                    </m:r>
                                  </m:sub>
                                </m:sSub>
                              </m:e>
                            </m:mr>
                            <m:mr>
                              <m:e>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12</m:t>
                                    </m:r>
                                  </m:sub>
                                </m:sSub>
                              </m:e>
                              <m:e>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22</m:t>
                                    </m:r>
                                  </m:sub>
                                </m:sSub>
                                <m:r>
                                  <a:rPr lang="it-IT" b="0" i="1" smtClean="0">
                                    <a:latin typeface="Cambria Math" panose="02040503050406030204" pitchFamily="18" charset="0"/>
                                  </a:rPr>
                                  <m:t>−</m:t>
                                </m:r>
                                <m:r>
                                  <m:rPr>
                                    <m:sty m:val="p"/>
                                  </m:rPr>
                                  <a:rPr lang="el-GR" i="1">
                                    <a:latin typeface="Cambria Math" panose="02040503050406030204" pitchFamily="18" charset="0"/>
                                  </a:rPr>
                                  <m:t>λ</m:t>
                                </m:r>
                              </m:e>
                            </m:mr>
                          </m:m>
                        </m:e>
                      </m:d>
                    </m:oMath>
                  </m:oMathPara>
                </a14:m>
                <a:endParaRPr lang="it-IT" dirty="0"/>
              </a:p>
            </p:txBody>
          </p:sp>
        </mc:Choice>
        <mc:Fallback>
          <p:sp>
            <p:nvSpPr>
              <p:cNvPr id="9" name="Rettangolo 8"/>
              <p:cNvSpPr>
                <a:spLocks noRot="1" noChangeAspect="1" noMove="1" noResize="1" noEditPoints="1" noAdjustHandles="1" noChangeArrowheads="1" noChangeShapeType="1" noTextEdit="1"/>
              </p:cNvSpPr>
              <p:nvPr/>
            </p:nvSpPr>
            <p:spPr>
              <a:xfrm>
                <a:off x="263013" y="3616954"/>
                <a:ext cx="3131883" cy="616515"/>
              </a:xfrm>
              <a:prstGeom prst="rect">
                <a:avLst/>
              </a:prstGeom>
              <a:blipFill rotWithShape="0">
                <a:blip r:embed="rId3"/>
                <a:stretch>
                  <a:fillRect/>
                </a:stretch>
              </a:blipFill>
            </p:spPr>
            <p:txBody>
              <a:bodyPr/>
              <a:lstStyle/>
              <a:p>
                <a:r>
                  <a:rPr lang="en-GB">
                    <a:noFill/>
                  </a:rPr>
                  <a:t> </a:t>
                </a:r>
              </a:p>
            </p:txBody>
          </p:sp>
        </mc:Fallback>
      </mc:AlternateContent>
      <p:sp>
        <p:nvSpPr>
          <p:cNvPr id="64" name="Rettangolo 63"/>
          <p:cNvSpPr/>
          <p:nvPr/>
        </p:nvSpPr>
        <p:spPr>
          <a:xfrm>
            <a:off x="1544376" y="3681189"/>
            <a:ext cx="1642207" cy="57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itolo 1"/>
              <p:cNvSpPr>
                <a:spLocks noGrp="1"/>
              </p:cNvSpPr>
              <p:nvPr>
                <p:ph type="title"/>
              </p:nvPr>
            </p:nvSpPr>
            <p:spPr>
              <a:xfrm>
                <a:off x="1105272" y="205428"/>
                <a:ext cx="7067128" cy="960773"/>
              </a:xfrm>
              <a:ln>
                <a:solidFill>
                  <a:schemeClr val="bg1">
                    <a:lumMod val="65000"/>
                  </a:schemeClr>
                </a:solidFill>
              </a:ln>
            </p:spPr>
            <p:txBody>
              <a:bodyPr/>
              <a:lstStyle/>
              <a:p>
                <a:pPr marL="514350" indent="-514350" eaLnBrk="1" hangingPunct="1"/>
                <a:r>
                  <a:rPr lang="en-GB" altLang="it-IT" sz="2800" dirty="0" smtClean="0"/>
                  <a:t>1. Determining </a:t>
                </a:r>
                <a:r>
                  <a:rPr lang="it-IT" altLang="it-IT" sz="2800" dirty="0"/>
                  <a:t>the </a:t>
                </a:r>
                <a:r>
                  <a:rPr lang="it-IT" altLang="it-IT" sz="2800" dirty="0" err="1" smtClean="0"/>
                  <a:t>principal</a:t>
                </a:r>
                <a:r>
                  <a:rPr lang="it-IT" altLang="it-IT" sz="2800" dirty="0" smtClean="0"/>
                  <a:t> </a:t>
                </a:r>
                <a:r>
                  <a:rPr lang="it-IT" altLang="it-IT" sz="2800" dirty="0" err="1"/>
                  <a:t>stresses</a:t>
                </a:r>
                <a:r>
                  <a:rPr lang="it-IT" altLang="it-IT" sz="2800" dirty="0"/>
                  <a:t>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rPr>
                          <m:t>1</m:t>
                        </m:r>
                      </m:sub>
                    </m:sSub>
                    <m:r>
                      <a:rPr lang="it-IT" sz="2800" i="1">
                        <a:latin typeface="Cambria Math" panose="02040503050406030204" pitchFamily="18" charset="0"/>
                      </a:rPr>
                      <m:t> </m:t>
                    </m:r>
                  </m:oMath>
                </a14:m>
                <a:r>
                  <a:rPr lang="it-IT" sz="2800" dirty="0"/>
                  <a:t>and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ea typeface="Cambria Math" panose="02040503050406030204" pitchFamily="18" charset="0"/>
                          </a:rPr>
                          <m:t>2</m:t>
                        </m:r>
                      </m:sub>
                    </m:sSub>
                    <m:r>
                      <a:rPr lang="it-IT" sz="2800" i="1">
                        <a:latin typeface="Cambria Math" panose="02040503050406030204" pitchFamily="18" charset="0"/>
                        <a:ea typeface="Cambria Math" panose="02040503050406030204" pitchFamily="18" charset="0"/>
                      </a:rPr>
                      <m:t> </m:t>
                    </m:r>
                  </m:oMath>
                </a14:m>
                <a:r>
                  <a:rPr lang="en-GB" altLang="it-IT" sz="2800" dirty="0"/>
                  <a:t/>
                </a:r>
                <a:br>
                  <a:rPr lang="en-GB" altLang="it-IT" sz="2800" dirty="0"/>
                </a:br>
                <a:r>
                  <a:rPr lang="en-GB" altLang="it-IT" sz="2800" dirty="0"/>
                  <a:t>with </a:t>
                </a:r>
                <a:r>
                  <a:rPr lang="en-GB" altLang="it-IT" sz="2800" dirty="0" smtClean="0"/>
                  <a:t>matrices and determinants (1)</a:t>
                </a:r>
                <a:endParaRPr lang="en-GB" altLang="it-IT" sz="2800" dirty="0"/>
              </a:p>
            </p:txBody>
          </p:sp>
        </mc:Choice>
        <mc:Fallback xmlns="">
          <p:sp>
            <p:nvSpPr>
              <p:cNvPr id="5" name="Titolo 1"/>
              <p:cNvSpPr>
                <a:spLocks noGrp="1" noRot="1" noChangeAspect="1" noMove="1" noResize="1" noEditPoints="1" noAdjustHandles="1" noChangeArrowheads="1" noChangeShapeType="1" noTextEdit="1"/>
              </p:cNvSpPr>
              <p:nvPr>
                <p:ph type="title"/>
              </p:nvPr>
            </p:nvSpPr>
            <p:spPr>
              <a:xfrm>
                <a:off x="1105272" y="205428"/>
                <a:ext cx="7067128" cy="960773"/>
              </a:xfrm>
              <a:blipFill rotWithShape="0">
                <a:blip r:embed="rId4"/>
                <a:stretch>
                  <a:fillRect l="-1205" t="-4403" b="-16981"/>
                </a:stretch>
              </a:blipFill>
              <a:ln>
                <a:solidFill>
                  <a:schemeClr val="bg1">
                    <a:lumMod val="65000"/>
                  </a:schemeClr>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CasellaDiTesto 6"/>
              <p:cNvSpPr txBox="1"/>
              <p:nvPr/>
            </p:nvSpPr>
            <p:spPr>
              <a:xfrm>
                <a:off x="6218" y="1466845"/>
                <a:ext cx="3252750"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panose="02040503050406030204" pitchFamily="18" charset="0"/>
                            </a:rPr>
                          </m:ctrlPr>
                        </m:dPr>
                        <m:e>
                          <m:r>
                            <a:rPr lang="it-IT" i="1" smtClean="0">
                              <a:solidFill>
                                <a:srgbClr val="4DE5D3"/>
                              </a:solidFill>
                              <a:latin typeface="Cambria Math" panose="02040503050406030204" pitchFamily="18" charset="0"/>
                            </a:rPr>
                            <m:t>𝐴</m:t>
                          </m:r>
                          <m:r>
                            <a:rPr lang="it-IT" b="0" i="1" smtClean="0">
                              <a:latin typeface="Cambria Math" panose="02040503050406030204" pitchFamily="18" charset="0"/>
                            </a:rPr>
                            <m:t>−</m:t>
                          </m:r>
                          <m:r>
                            <m:rPr>
                              <m:sty m:val="p"/>
                            </m:rPr>
                            <a:rPr lang="el-GR" i="1" smtClean="0">
                              <a:solidFill>
                                <a:srgbClr val="E73939"/>
                              </a:solidFill>
                              <a:latin typeface="Cambria Math" panose="02040503050406030204" pitchFamily="18" charset="0"/>
                            </a:rPr>
                            <m:t>λ</m:t>
                          </m:r>
                          <m:r>
                            <m:rPr>
                              <m:sty m:val="p"/>
                            </m:rPr>
                            <a:rPr lang="it-IT" b="0" i="0" smtClean="0">
                              <a:solidFill>
                                <a:srgbClr val="660033"/>
                              </a:solidFill>
                              <a:latin typeface="Cambria Math" panose="02040503050406030204" pitchFamily="18" charset="0"/>
                            </a:rPr>
                            <m:t>I</m:t>
                          </m:r>
                        </m:e>
                      </m:d>
                      <m:r>
                        <a:rPr lang="it-IT" i="1" smtClean="0">
                          <a:latin typeface="Cambria Math" panose="02040503050406030204" pitchFamily="18" charset="0"/>
                        </a:rPr>
                        <m:t>=</m:t>
                      </m:r>
                      <m:d>
                        <m:dPr>
                          <m:begChr m:val="["/>
                          <m:endChr m:val="]"/>
                          <m:ctrlPr>
                            <a:rPr lang="it-IT" i="1">
                              <a:latin typeface="Cambria Math" panose="02040503050406030204" pitchFamily="18" charset="0"/>
                            </a:rPr>
                          </m:ctrlPr>
                        </m:dPr>
                        <m:e>
                          <m:m>
                            <m:mPr>
                              <m:mcs>
                                <m:mc>
                                  <m:mcPr>
                                    <m:count m:val="2"/>
                                    <m:mcJc m:val="center"/>
                                  </m:mcPr>
                                </m:mc>
                              </m:mcs>
                              <m:ctrlPr>
                                <a:rPr lang="it-IT" i="1" smtClean="0">
                                  <a:solidFill>
                                    <a:srgbClr val="4DE5D3"/>
                                  </a:solidFill>
                                  <a:latin typeface="Cambria Math" panose="02040503050406030204" pitchFamily="18" charset="0"/>
                                </a:rPr>
                              </m:ctrlPr>
                            </m:mPr>
                            <m:mr>
                              <m:e>
                                <m:sSub>
                                  <m:sSubPr>
                                    <m:ctrlPr>
                                      <a:rPr lang="it-IT" i="1">
                                        <a:solidFill>
                                          <a:srgbClr val="4DE5D3"/>
                                        </a:solidFill>
                                        <a:latin typeface="Cambria Math" panose="02040503050406030204" pitchFamily="18" charset="0"/>
                                      </a:rPr>
                                    </m:ctrlPr>
                                  </m:sSubPr>
                                  <m:e>
                                    <m:r>
                                      <a:rPr lang="it-IT" i="1">
                                        <a:solidFill>
                                          <a:srgbClr val="4DE5D3"/>
                                        </a:solidFill>
                                        <a:latin typeface="Cambria Math" panose="02040503050406030204" pitchFamily="18" charset="0"/>
                                        <a:ea typeface="Cambria Math" panose="02040503050406030204" pitchFamily="18" charset="0"/>
                                      </a:rPr>
                                      <m:t>𝜎</m:t>
                                    </m:r>
                                  </m:e>
                                  <m:sub>
                                    <m:r>
                                      <a:rPr lang="it-IT" i="1">
                                        <a:solidFill>
                                          <a:srgbClr val="4DE5D3"/>
                                        </a:solidFill>
                                        <a:latin typeface="Cambria Math" panose="02040503050406030204" pitchFamily="18" charset="0"/>
                                      </a:rPr>
                                      <m:t>11</m:t>
                                    </m:r>
                                  </m:sub>
                                </m:sSub>
                              </m:e>
                              <m:e>
                                <m:sSub>
                                  <m:sSubPr>
                                    <m:ctrlPr>
                                      <a:rPr lang="it-IT" i="1">
                                        <a:solidFill>
                                          <a:srgbClr val="4DE5D3"/>
                                        </a:solidFill>
                                        <a:latin typeface="Cambria Math" panose="02040503050406030204" pitchFamily="18" charset="0"/>
                                      </a:rPr>
                                    </m:ctrlPr>
                                  </m:sSubPr>
                                  <m:e>
                                    <m:r>
                                      <a:rPr lang="it-IT" i="1">
                                        <a:solidFill>
                                          <a:srgbClr val="4DE5D3"/>
                                        </a:solidFill>
                                        <a:latin typeface="Cambria Math" panose="02040503050406030204" pitchFamily="18" charset="0"/>
                                        <a:ea typeface="Cambria Math" panose="02040503050406030204" pitchFamily="18" charset="0"/>
                                      </a:rPr>
                                      <m:t>𝜎</m:t>
                                    </m:r>
                                  </m:e>
                                  <m:sub>
                                    <m:r>
                                      <a:rPr lang="it-IT" i="1">
                                        <a:solidFill>
                                          <a:srgbClr val="4DE5D3"/>
                                        </a:solidFill>
                                        <a:latin typeface="Cambria Math" panose="02040503050406030204" pitchFamily="18" charset="0"/>
                                      </a:rPr>
                                      <m:t>12</m:t>
                                    </m:r>
                                  </m:sub>
                                </m:sSub>
                              </m:e>
                            </m:mr>
                            <m:mr>
                              <m:e>
                                <m:sSub>
                                  <m:sSubPr>
                                    <m:ctrlPr>
                                      <a:rPr lang="it-IT" i="1">
                                        <a:solidFill>
                                          <a:srgbClr val="4DE5D3"/>
                                        </a:solidFill>
                                        <a:latin typeface="Cambria Math" panose="02040503050406030204" pitchFamily="18" charset="0"/>
                                      </a:rPr>
                                    </m:ctrlPr>
                                  </m:sSubPr>
                                  <m:e>
                                    <m:r>
                                      <a:rPr lang="it-IT" i="1">
                                        <a:solidFill>
                                          <a:srgbClr val="4DE5D3"/>
                                        </a:solidFill>
                                        <a:latin typeface="Cambria Math" panose="02040503050406030204" pitchFamily="18" charset="0"/>
                                        <a:ea typeface="Cambria Math" panose="02040503050406030204" pitchFamily="18" charset="0"/>
                                      </a:rPr>
                                      <m:t>𝜎</m:t>
                                    </m:r>
                                  </m:e>
                                  <m:sub>
                                    <m:r>
                                      <a:rPr lang="it-IT" i="1">
                                        <a:solidFill>
                                          <a:srgbClr val="4DE5D3"/>
                                        </a:solidFill>
                                        <a:latin typeface="Cambria Math" panose="02040503050406030204" pitchFamily="18" charset="0"/>
                                      </a:rPr>
                                      <m:t>21</m:t>
                                    </m:r>
                                  </m:sub>
                                </m:sSub>
                              </m:e>
                              <m:e>
                                <m:sSub>
                                  <m:sSubPr>
                                    <m:ctrlPr>
                                      <a:rPr lang="it-IT" i="1">
                                        <a:solidFill>
                                          <a:srgbClr val="4DE5D3"/>
                                        </a:solidFill>
                                        <a:latin typeface="Cambria Math" panose="02040503050406030204" pitchFamily="18" charset="0"/>
                                      </a:rPr>
                                    </m:ctrlPr>
                                  </m:sSubPr>
                                  <m:e>
                                    <m:r>
                                      <a:rPr lang="it-IT" i="1">
                                        <a:solidFill>
                                          <a:srgbClr val="4DE5D3"/>
                                        </a:solidFill>
                                        <a:latin typeface="Cambria Math" panose="02040503050406030204" pitchFamily="18" charset="0"/>
                                        <a:ea typeface="Cambria Math" panose="02040503050406030204" pitchFamily="18" charset="0"/>
                                      </a:rPr>
                                      <m:t>𝜎</m:t>
                                    </m:r>
                                  </m:e>
                                  <m:sub>
                                    <m:r>
                                      <a:rPr lang="it-IT" i="1">
                                        <a:solidFill>
                                          <a:srgbClr val="4DE5D3"/>
                                        </a:solidFill>
                                        <a:latin typeface="Cambria Math" panose="02040503050406030204" pitchFamily="18" charset="0"/>
                                      </a:rPr>
                                      <m:t>22</m:t>
                                    </m:r>
                                  </m:sub>
                                </m:sSub>
                              </m:e>
                            </m:mr>
                          </m:m>
                        </m:e>
                      </m:d>
                      <m:r>
                        <a:rPr lang="it-IT" i="1">
                          <a:latin typeface="Cambria Math" panose="02040503050406030204" pitchFamily="18" charset="0"/>
                        </a:rPr>
                        <m:t>−</m:t>
                      </m:r>
                      <m:r>
                        <m:rPr>
                          <m:sty m:val="p"/>
                        </m:rPr>
                        <a:rPr lang="el-GR" i="1" smtClean="0">
                          <a:solidFill>
                            <a:srgbClr val="E73939"/>
                          </a:solidFill>
                          <a:latin typeface="Cambria Math" panose="02040503050406030204" pitchFamily="18" charset="0"/>
                        </a:rPr>
                        <m:t>λ</m:t>
                      </m:r>
                      <m:d>
                        <m:dPr>
                          <m:begChr m:val="["/>
                          <m:endChr m:val="]"/>
                          <m:ctrlPr>
                            <a:rPr lang="el-GR" i="1">
                              <a:latin typeface="Cambria Math" panose="02040503050406030204" pitchFamily="18" charset="0"/>
                            </a:rPr>
                          </m:ctrlPr>
                        </m:dPr>
                        <m:e>
                          <m:m>
                            <m:mPr>
                              <m:mcs>
                                <m:mc>
                                  <m:mcPr>
                                    <m:count m:val="2"/>
                                    <m:mcJc m:val="center"/>
                                  </m:mcPr>
                                </m:mc>
                              </m:mcs>
                              <m:ctrlPr>
                                <a:rPr lang="el-GR" i="1" smtClean="0">
                                  <a:solidFill>
                                    <a:srgbClr val="660033"/>
                                  </a:solidFill>
                                  <a:latin typeface="Cambria Math" panose="02040503050406030204" pitchFamily="18" charset="0"/>
                                </a:rPr>
                              </m:ctrlPr>
                            </m:mPr>
                            <m:mr>
                              <m:e>
                                <m:r>
                                  <m:rPr>
                                    <m:brk m:alnAt="7"/>
                                  </m:rPr>
                                  <a:rPr lang="it-IT" i="1">
                                    <a:solidFill>
                                      <a:srgbClr val="660033"/>
                                    </a:solidFill>
                                    <a:latin typeface="Cambria Math" panose="02040503050406030204" pitchFamily="18" charset="0"/>
                                  </a:rPr>
                                  <m:t>1</m:t>
                                </m:r>
                              </m:e>
                              <m:e>
                                <m:r>
                                  <a:rPr lang="it-IT" i="1">
                                    <a:solidFill>
                                      <a:srgbClr val="660033"/>
                                    </a:solidFill>
                                    <a:latin typeface="Cambria Math" panose="02040503050406030204" pitchFamily="18" charset="0"/>
                                  </a:rPr>
                                  <m:t>0</m:t>
                                </m:r>
                              </m:e>
                            </m:mr>
                            <m:mr>
                              <m:e>
                                <m:r>
                                  <a:rPr lang="it-IT" i="1">
                                    <a:solidFill>
                                      <a:srgbClr val="660033"/>
                                    </a:solidFill>
                                    <a:latin typeface="Cambria Math" panose="02040503050406030204" pitchFamily="18" charset="0"/>
                                  </a:rPr>
                                  <m:t>0</m:t>
                                </m:r>
                              </m:e>
                              <m:e>
                                <m:r>
                                  <a:rPr lang="it-IT" i="1">
                                    <a:solidFill>
                                      <a:srgbClr val="660033"/>
                                    </a:solidFill>
                                    <a:latin typeface="Cambria Math" panose="02040503050406030204" pitchFamily="18" charset="0"/>
                                  </a:rPr>
                                  <m:t>1</m:t>
                                </m:r>
                              </m:e>
                            </m:mr>
                          </m:m>
                        </m:e>
                      </m:d>
                    </m:oMath>
                  </m:oMathPara>
                </a14:m>
                <a:endParaRPr lang="it-IT" dirty="0"/>
              </a:p>
            </p:txBody>
          </p:sp>
        </mc:Choice>
        <mc:Fallback>
          <p:sp>
            <p:nvSpPr>
              <p:cNvPr id="7" name="CasellaDiTesto 6"/>
              <p:cNvSpPr txBox="1">
                <a:spLocks noRot="1" noChangeAspect="1" noMove="1" noResize="1" noEditPoints="1" noAdjustHandles="1" noChangeArrowheads="1" noChangeShapeType="1" noTextEdit="1"/>
              </p:cNvSpPr>
              <p:nvPr/>
            </p:nvSpPr>
            <p:spPr>
              <a:xfrm>
                <a:off x="6218" y="1466845"/>
                <a:ext cx="3252750" cy="461921"/>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Rettangolo 7"/>
              <p:cNvSpPr/>
              <p:nvPr/>
            </p:nvSpPr>
            <p:spPr>
              <a:xfrm>
                <a:off x="-31352" y="2515715"/>
                <a:ext cx="3456397" cy="5763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panose="02040503050406030204" pitchFamily="18" charset="0"/>
                            </a:rPr>
                          </m:ctrlPr>
                        </m:dPr>
                        <m:e>
                          <m:r>
                            <a:rPr lang="it-IT" i="1" smtClean="0">
                              <a:solidFill>
                                <a:srgbClr val="4DE5D3"/>
                              </a:solidFill>
                              <a:latin typeface="Cambria Math" panose="02040503050406030204" pitchFamily="18" charset="0"/>
                            </a:rPr>
                            <m:t>𝐴</m:t>
                          </m:r>
                          <m:r>
                            <a:rPr lang="it-IT" i="1">
                              <a:latin typeface="Cambria Math" panose="02040503050406030204" pitchFamily="18" charset="0"/>
                            </a:rPr>
                            <m:t>−</m:t>
                          </m:r>
                          <m:r>
                            <m:rPr>
                              <m:sty m:val="p"/>
                            </m:rPr>
                            <a:rPr lang="el-GR" i="1" smtClean="0">
                              <a:solidFill>
                                <a:srgbClr val="E73939"/>
                              </a:solidFill>
                              <a:latin typeface="Cambria Math" panose="02040503050406030204" pitchFamily="18" charset="0"/>
                            </a:rPr>
                            <m:t>λ</m:t>
                          </m:r>
                          <m:r>
                            <m:rPr>
                              <m:sty m:val="p"/>
                            </m:rPr>
                            <a:rPr lang="it-IT" smtClean="0">
                              <a:solidFill>
                                <a:srgbClr val="660033"/>
                              </a:solidFill>
                              <a:latin typeface="Cambria Math" panose="02040503050406030204" pitchFamily="18" charset="0"/>
                            </a:rPr>
                            <m:t>I</m:t>
                          </m:r>
                        </m:e>
                      </m:d>
                      <m:r>
                        <a:rPr lang="it-IT" b="0" i="1" smtClean="0">
                          <a:latin typeface="Cambria Math" panose="02040503050406030204" pitchFamily="18" charset="0"/>
                        </a:rPr>
                        <m:t>=</m:t>
                      </m:r>
                      <m:d>
                        <m:dPr>
                          <m:begChr m:val="["/>
                          <m:endChr m:val="]"/>
                          <m:ctrlPr>
                            <a:rPr lang="it-IT" i="1">
                              <a:latin typeface="Cambria Math" panose="02040503050406030204" pitchFamily="18" charset="0"/>
                            </a:rPr>
                          </m:ctrlPr>
                        </m:dPr>
                        <m:e>
                          <m:m>
                            <m:mPr>
                              <m:mcs>
                                <m:mc>
                                  <m:mcPr>
                                    <m:count m:val="2"/>
                                    <m:mcJc m:val="center"/>
                                  </m:mcPr>
                                </m:mc>
                              </m:mcs>
                              <m:ctrlPr>
                                <a:rPr lang="it-IT" i="1">
                                  <a:latin typeface="Cambria Math" panose="02040503050406030204" pitchFamily="18" charset="0"/>
                                </a:rPr>
                              </m:ctrlPr>
                            </m:mPr>
                            <m:mr>
                              <m:e>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11</m:t>
                                    </m:r>
                                  </m:sub>
                                </m:sSub>
                              </m:e>
                              <m:e>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12</m:t>
                                    </m:r>
                                  </m:sub>
                                </m:sSub>
                              </m:e>
                            </m:mr>
                            <m:mr>
                              <m:e>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21</m:t>
                                    </m:r>
                                  </m:sub>
                                </m:sSub>
                              </m:e>
                              <m:e>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22</m:t>
                                    </m:r>
                                  </m:sub>
                                </m:sSub>
                              </m:e>
                            </m:mr>
                          </m:m>
                        </m:e>
                      </m:d>
                      <m:r>
                        <a:rPr lang="it-IT" i="1">
                          <a:latin typeface="Cambria Math" panose="02040503050406030204" pitchFamily="18" charset="0"/>
                        </a:rPr>
                        <m:t>−</m:t>
                      </m:r>
                      <m:d>
                        <m:dPr>
                          <m:begChr m:val="["/>
                          <m:endChr m:val="]"/>
                          <m:ctrlPr>
                            <a:rPr lang="el-GR" i="1">
                              <a:latin typeface="Cambria Math" panose="02040503050406030204" pitchFamily="18" charset="0"/>
                            </a:rPr>
                          </m:ctrlPr>
                        </m:dPr>
                        <m:e>
                          <m:eqArr>
                            <m:eqArrPr>
                              <m:ctrlPr>
                                <a:rPr lang="el-GR" i="1">
                                  <a:latin typeface="Cambria Math" panose="02040503050406030204" pitchFamily="18" charset="0"/>
                                </a:rPr>
                              </m:ctrlPr>
                            </m:eqArrPr>
                            <m:e/>
                            <m:e/>
                          </m:eqArr>
                          <m:r>
                            <a:rPr lang="it-IT" b="0" i="1" smtClean="0">
                              <a:latin typeface="Cambria Math" panose="02040503050406030204" pitchFamily="18" charset="0"/>
                            </a:rPr>
                            <m:t>     </m:t>
                          </m:r>
                        </m:e>
                      </m:d>
                    </m:oMath>
                  </m:oMathPara>
                </a14:m>
                <a:endParaRPr lang="it-IT" dirty="0"/>
              </a:p>
            </p:txBody>
          </p:sp>
        </mc:Choice>
        <mc:Fallback>
          <p:sp>
            <p:nvSpPr>
              <p:cNvPr id="8" name="Rettangolo 7"/>
              <p:cNvSpPr>
                <a:spLocks noRot="1" noChangeAspect="1" noMove="1" noResize="1" noEditPoints="1" noAdjustHandles="1" noChangeArrowheads="1" noChangeShapeType="1" noTextEdit="1"/>
              </p:cNvSpPr>
              <p:nvPr/>
            </p:nvSpPr>
            <p:spPr>
              <a:xfrm>
                <a:off x="-31352" y="2515715"/>
                <a:ext cx="3456397" cy="57631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ttangolo 11"/>
              <p:cNvSpPr/>
              <p:nvPr/>
            </p:nvSpPr>
            <p:spPr>
              <a:xfrm>
                <a:off x="543340" y="4698125"/>
                <a:ext cx="20504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it-IT" i="1" smtClean="0">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11</m:t>
                              </m:r>
                            </m:sub>
                          </m:sSub>
                          <m:r>
                            <a:rPr lang="it-IT" i="1">
                              <a:latin typeface="Cambria Math" panose="02040503050406030204" pitchFamily="18" charset="0"/>
                            </a:rPr>
                            <m:t>−</m:t>
                          </m:r>
                          <m:r>
                            <m:rPr>
                              <m:sty m:val="p"/>
                            </m:rPr>
                            <a:rPr lang="el-GR" i="1">
                              <a:solidFill>
                                <a:prstClr val="black"/>
                              </a:solidFill>
                              <a:latin typeface="Cambria Math" panose="02040503050406030204" pitchFamily="18" charset="0"/>
                            </a:rPr>
                            <m:t>λ</m:t>
                          </m:r>
                        </m:e>
                      </m:d>
                      <m:d>
                        <m:dPr>
                          <m:ctrlPr>
                            <a:rPr lang="it-IT" b="0" i="1" smtClean="0">
                              <a:solidFill>
                                <a:prstClr val="black"/>
                              </a:solidFill>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b="0" i="1" smtClean="0">
                                  <a:latin typeface="Cambria Math" panose="02040503050406030204" pitchFamily="18" charset="0"/>
                                </a:rPr>
                                <m:t>22</m:t>
                              </m:r>
                            </m:sub>
                          </m:sSub>
                          <m:r>
                            <a:rPr lang="it-IT" i="1">
                              <a:latin typeface="Cambria Math" panose="02040503050406030204" pitchFamily="18" charset="0"/>
                            </a:rPr>
                            <m:t>−</m:t>
                          </m:r>
                          <m:r>
                            <m:rPr>
                              <m:sty m:val="p"/>
                            </m:rPr>
                            <a:rPr lang="el-GR" i="1">
                              <a:solidFill>
                                <a:prstClr val="black"/>
                              </a:solidFill>
                              <a:latin typeface="Cambria Math" panose="02040503050406030204" pitchFamily="18" charset="0"/>
                            </a:rPr>
                            <m:t>λ</m:t>
                          </m:r>
                        </m:e>
                      </m:d>
                    </m:oMath>
                  </m:oMathPara>
                </a14:m>
                <a:endParaRPr lang="it-IT" dirty="0">
                  <a:solidFill>
                    <a:schemeClr val="tx2"/>
                  </a:solidFill>
                </a:endParaRPr>
              </a:p>
            </p:txBody>
          </p:sp>
        </mc:Choice>
        <mc:Fallback xmlns="">
          <p:sp>
            <p:nvSpPr>
              <p:cNvPr id="12" name="Rettangolo 11"/>
              <p:cNvSpPr>
                <a:spLocks noRot="1" noChangeAspect="1" noMove="1" noResize="1" noEditPoints="1" noAdjustHandles="1" noChangeArrowheads="1" noChangeShapeType="1" noTextEdit="1"/>
              </p:cNvSpPr>
              <p:nvPr/>
            </p:nvSpPr>
            <p:spPr>
              <a:xfrm>
                <a:off x="543340" y="4698125"/>
                <a:ext cx="2050498" cy="369332"/>
              </a:xfrm>
              <a:prstGeom prst="rect">
                <a:avLst/>
              </a:prstGeom>
              <a:blipFill rotWithShape="0">
                <a:blip r:embed="rId7"/>
                <a:stretch>
                  <a:fillRect b="-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CasellaDiTesto 12"/>
              <p:cNvSpPr txBox="1"/>
              <p:nvPr/>
            </p:nvSpPr>
            <p:spPr>
              <a:xfrm>
                <a:off x="5897769" y="4614640"/>
                <a:ext cx="2998904" cy="971100"/>
              </a:xfrm>
              <a:prstGeom prst="rect">
                <a:avLst/>
              </a:prstGeom>
              <a:ln w="3175">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400" b="1" i="1" dirty="0" smtClean="0">
                    <a:solidFill>
                      <a:schemeClr val="tx2"/>
                    </a:solidFill>
                  </a:rPr>
                  <a:t>*NOTE THAT</a:t>
                </a:r>
              </a:p>
              <a:p>
                <a14:m>
                  <m:oMath xmlns:m="http://schemas.openxmlformats.org/officeDocument/2006/math">
                    <m:sSub>
                      <m:sSubPr>
                        <m:ctrlPr>
                          <a:rPr lang="it-IT" sz="1400" i="1" smtClean="0">
                            <a:solidFill>
                              <a:schemeClr val="tx1"/>
                            </a:solidFill>
                            <a:latin typeface="Cambria Math" panose="02040503050406030204" pitchFamily="18" charset="0"/>
                          </a:rPr>
                        </m:ctrlPr>
                      </m:sSubPr>
                      <m:e>
                        <m:r>
                          <a:rPr lang="it-IT" sz="1400" i="1">
                            <a:solidFill>
                              <a:schemeClr val="tx1"/>
                            </a:solidFill>
                            <a:latin typeface="Cambria Math" panose="02040503050406030204" pitchFamily="18" charset="0"/>
                            <a:ea typeface="Cambria Math" panose="02040503050406030204" pitchFamily="18" charset="0"/>
                          </a:rPr>
                          <m:t>𝜎</m:t>
                        </m:r>
                      </m:e>
                      <m:sub>
                        <m:r>
                          <a:rPr lang="it-IT" sz="1400" i="1">
                            <a:solidFill>
                              <a:schemeClr val="tx1"/>
                            </a:solidFill>
                            <a:latin typeface="Cambria Math" panose="02040503050406030204" pitchFamily="18" charset="0"/>
                          </a:rPr>
                          <m:t>12</m:t>
                        </m:r>
                      </m:sub>
                    </m:sSub>
                  </m:oMath>
                </a14:m>
                <a:r>
                  <a:rPr lang="it-IT" sz="1400" dirty="0" smtClean="0">
                    <a:solidFill>
                      <a:schemeClr val="tx1"/>
                    </a:solidFill>
                  </a:rPr>
                  <a:t> and </a:t>
                </a:r>
                <a14:m>
                  <m:oMath xmlns:m="http://schemas.openxmlformats.org/officeDocument/2006/math">
                    <m:sSub>
                      <m:sSubPr>
                        <m:ctrlPr>
                          <a:rPr lang="it-IT" sz="1400" i="1">
                            <a:solidFill>
                              <a:schemeClr val="tx1"/>
                            </a:solidFill>
                            <a:latin typeface="Cambria Math" panose="02040503050406030204" pitchFamily="18" charset="0"/>
                          </a:rPr>
                        </m:ctrlPr>
                      </m:sSubPr>
                      <m:e>
                        <m:r>
                          <a:rPr lang="it-IT" sz="1400" i="1">
                            <a:solidFill>
                              <a:schemeClr val="tx1"/>
                            </a:solidFill>
                            <a:latin typeface="Cambria Math" panose="02040503050406030204" pitchFamily="18" charset="0"/>
                            <a:ea typeface="Cambria Math" panose="02040503050406030204" pitchFamily="18" charset="0"/>
                          </a:rPr>
                          <m:t>𝜎</m:t>
                        </m:r>
                      </m:e>
                      <m:sub>
                        <m:r>
                          <a:rPr lang="it-IT" sz="1400" b="0" i="1" smtClean="0">
                            <a:solidFill>
                              <a:schemeClr val="tx1"/>
                            </a:solidFill>
                            <a:latin typeface="Cambria Math" panose="02040503050406030204" pitchFamily="18" charset="0"/>
                            <a:ea typeface="Cambria Math" panose="02040503050406030204" pitchFamily="18" charset="0"/>
                          </a:rPr>
                          <m:t>21</m:t>
                        </m:r>
                      </m:sub>
                    </m:sSub>
                  </m:oMath>
                </a14:m>
                <a:r>
                  <a:rPr lang="it-IT" sz="1400" dirty="0" smtClean="0">
                    <a:solidFill>
                      <a:schemeClr val="tx1"/>
                    </a:solidFill>
                  </a:rPr>
                  <a:t> </a:t>
                </a:r>
                <a:r>
                  <a:rPr lang="it-IT" sz="1400" dirty="0" err="1" smtClean="0">
                    <a:solidFill>
                      <a:schemeClr val="tx1"/>
                    </a:solidFill>
                  </a:rPr>
                  <a:t>refer</a:t>
                </a:r>
                <a:r>
                  <a:rPr lang="it-IT" sz="1400" dirty="0" smtClean="0">
                    <a:solidFill>
                      <a:schemeClr val="tx1"/>
                    </a:solidFill>
                  </a:rPr>
                  <a:t> to the </a:t>
                </a:r>
                <a:r>
                  <a:rPr lang="it-IT" sz="1400" dirty="0" err="1" smtClean="0">
                    <a:solidFill>
                      <a:schemeClr val="tx1"/>
                    </a:solidFill>
                  </a:rPr>
                  <a:t>same</a:t>
                </a:r>
                <a:r>
                  <a:rPr lang="it-IT" sz="1400" dirty="0" smtClean="0">
                    <a:solidFill>
                      <a:schemeClr val="tx1"/>
                    </a:solidFill>
                  </a:rPr>
                  <a:t> </a:t>
                </a:r>
                <a:r>
                  <a:rPr lang="it-IT" sz="1400" dirty="0" err="1" smtClean="0">
                    <a:solidFill>
                      <a:schemeClr val="tx1"/>
                    </a:solidFill>
                  </a:rPr>
                  <a:t>variable</a:t>
                </a:r>
                <a:r>
                  <a:rPr lang="it-IT" sz="1400" dirty="0" smtClean="0">
                    <a:solidFill>
                      <a:schemeClr val="tx1"/>
                    </a:solidFill>
                  </a:rPr>
                  <a:t> </a:t>
                </a:r>
                <a14:m>
                  <m:oMath xmlns:m="http://schemas.openxmlformats.org/officeDocument/2006/math">
                    <m:sSub>
                      <m:sSubPr>
                        <m:ctrlPr>
                          <a:rPr lang="it-IT" sz="1400" i="1">
                            <a:solidFill>
                              <a:schemeClr val="tx1"/>
                            </a:solidFill>
                            <a:latin typeface="Cambria Math" panose="02040503050406030204" pitchFamily="18" charset="0"/>
                          </a:rPr>
                        </m:ctrlPr>
                      </m:sSubPr>
                      <m:e>
                        <m:r>
                          <a:rPr lang="it-IT" sz="1400" i="1">
                            <a:solidFill>
                              <a:schemeClr val="tx1"/>
                            </a:solidFill>
                            <a:latin typeface="Cambria Math" panose="02040503050406030204" pitchFamily="18" charset="0"/>
                            <a:ea typeface="Cambria Math" panose="02040503050406030204" pitchFamily="18" charset="0"/>
                          </a:rPr>
                          <m:t>𝜏</m:t>
                        </m:r>
                      </m:e>
                      <m:sub>
                        <m:r>
                          <a:rPr lang="it-IT" sz="1400" i="1">
                            <a:solidFill>
                              <a:schemeClr val="tx1"/>
                            </a:solidFill>
                            <a:latin typeface="Cambria Math" panose="02040503050406030204" pitchFamily="18" charset="0"/>
                          </a:rPr>
                          <m:t>𝑥𝑦</m:t>
                        </m:r>
                      </m:sub>
                    </m:sSub>
                  </m:oMath>
                </a14:m>
                <a:r>
                  <a:rPr lang="it-IT" sz="1400" dirty="0" smtClean="0">
                    <a:solidFill>
                      <a:schemeClr val="tx1"/>
                    </a:solidFill>
                  </a:rPr>
                  <a:t>. That </a:t>
                </a:r>
                <a:r>
                  <a:rPr lang="it-IT" sz="1400" dirty="0" err="1" smtClean="0">
                    <a:solidFill>
                      <a:schemeClr val="tx1"/>
                    </a:solidFill>
                  </a:rPr>
                  <a:t>is</a:t>
                </a:r>
                <a:r>
                  <a:rPr lang="it-IT" sz="1400" dirty="0" smtClean="0">
                    <a:solidFill>
                      <a:schemeClr val="tx1"/>
                    </a:solidFill>
                  </a:rPr>
                  <a:t> </a:t>
                </a:r>
                <a14:m>
                  <m:oMath xmlns:m="http://schemas.openxmlformats.org/officeDocument/2006/math">
                    <m:d>
                      <m:dPr>
                        <m:ctrlPr>
                          <a:rPr lang="it-IT" sz="1100" i="1" smtClean="0">
                            <a:solidFill>
                              <a:schemeClr val="tx1"/>
                            </a:solidFill>
                            <a:latin typeface="Cambria Math" panose="02040503050406030204" pitchFamily="18" charset="0"/>
                          </a:rPr>
                        </m:ctrlPr>
                      </m:dPr>
                      <m:e>
                        <m:sSub>
                          <m:sSubPr>
                            <m:ctrlPr>
                              <a:rPr lang="it-IT" sz="1400" i="1">
                                <a:solidFill>
                                  <a:schemeClr val="tx1"/>
                                </a:solidFill>
                                <a:latin typeface="Cambria Math" panose="02040503050406030204" pitchFamily="18" charset="0"/>
                              </a:rPr>
                            </m:ctrlPr>
                          </m:sSubPr>
                          <m:e>
                            <m:r>
                              <a:rPr lang="it-IT" sz="1400" i="1">
                                <a:solidFill>
                                  <a:schemeClr val="tx1"/>
                                </a:solidFill>
                                <a:latin typeface="Cambria Math" panose="02040503050406030204" pitchFamily="18" charset="0"/>
                                <a:ea typeface="Cambria Math" panose="02040503050406030204" pitchFamily="18" charset="0"/>
                              </a:rPr>
                              <m:t>𝜎</m:t>
                            </m:r>
                          </m:e>
                          <m:sub>
                            <m:r>
                              <a:rPr lang="it-IT" sz="1400" i="1">
                                <a:solidFill>
                                  <a:schemeClr val="tx1"/>
                                </a:solidFill>
                                <a:latin typeface="Cambria Math" panose="02040503050406030204" pitchFamily="18" charset="0"/>
                              </a:rPr>
                              <m:t>12</m:t>
                            </m:r>
                          </m:sub>
                        </m:sSub>
                      </m:e>
                    </m:d>
                    <m:d>
                      <m:dPr>
                        <m:ctrlPr>
                          <a:rPr lang="it-IT" sz="1000" i="1" smtClean="0">
                            <a:solidFill>
                              <a:schemeClr val="tx1"/>
                            </a:solidFill>
                            <a:latin typeface="Cambria Math" panose="02040503050406030204" pitchFamily="18" charset="0"/>
                          </a:rPr>
                        </m:ctrlPr>
                      </m:dPr>
                      <m:e>
                        <m:sSub>
                          <m:sSubPr>
                            <m:ctrlPr>
                              <a:rPr lang="it-IT" sz="1400" i="1">
                                <a:solidFill>
                                  <a:schemeClr val="tx1"/>
                                </a:solidFill>
                                <a:latin typeface="Cambria Math" panose="02040503050406030204" pitchFamily="18" charset="0"/>
                              </a:rPr>
                            </m:ctrlPr>
                          </m:sSubPr>
                          <m:e>
                            <m:r>
                              <a:rPr lang="it-IT" sz="1400" i="1">
                                <a:solidFill>
                                  <a:schemeClr val="tx1"/>
                                </a:solidFill>
                                <a:latin typeface="Cambria Math" panose="02040503050406030204" pitchFamily="18" charset="0"/>
                                <a:ea typeface="Cambria Math" panose="02040503050406030204" pitchFamily="18" charset="0"/>
                              </a:rPr>
                              <m:t>𝜎</m:t>
                            </m:r>
                          </m:e>
                          <m:sub>
                            <m:r>
                              <a:rPr lang="it-IT" sz="1400" b="0" i="1" smtClean="0">
                                <a:solidFill>
                                  <a:schemeClr val="tx1"/>
                                </a:solidFill>
                                <a:latin typeface="Cambria Math" panose="02040503050406030204" pitchFamily="18" charset="0"/>
                              </a:rPr>
                              <m:t>21</m:t>
                            </m:r>
                          </m:sub>
                        </m:sSub>
                      </m:e>
                    </m:d>
                    <m:r>
                      <a:rPr lang="it-IT" sz="1000" b="0" i="1" smtClean="0">
                        <a:solidFill>
                          <a:schemeClr val="tx1"/>
                        </a:solidFill>
                        <a:latin typeface="Cambria Math" panose="02040503050406030204" pitchFamily="18" charset="0"/>
                      </a:rPr>
                      <m:t>=</m:t>
                    </m:r>
                    <m:sSup>
                      <m:sSupPr>
                        <m:ctrlPr>
                          <a:rPr lang="it-IT" sz="1200" b="0" i="1" smtClean="0">
                            <a:solidFill>
                              <a:schemeClr val="tx1"/>
                            </a:solidFill>
                            <a:latin typeface="Cambria Math" panose="02040503050406030204" pitchFamily="18" charset="0"/>
                          </a:rPr>
                        </m:ctrlPr>
                      </m:sSupPr>
                      <m:e>
                        <m:d>
                          <m:dPr>
                            <m:ctrlPr>
                              <a:rPr lang="it-IT" sz="1200" b="0" i="1" smtClean="0">
                                <a:solidFill>
                                  <a:schemeClr val="tx1"/>
                                </a:solidFill>
                                <a:latin typeface="Cambria Math" panose="02040503050406030204" pitchFamily="18" charset="0"/>
                              </a:rPr>
                            </m:ctrlPr>
                          </m:dPr>
                          <m:e>
                            <m:sSub>
                              <m:sSubPr>
                                <m:ctrlPr>
                                  <a:rPr lang="it-IT" sz="1200" b="0" i="1" smtClean="0">
                                    <a:solidFill>
                                      <a:schemeClr val="tx1"/>
                                    </a:solidFill>
                                    <a:latin typeface="Cambria Math" panose="02040503050406030204" pitchFamily="18" charset="0"/>
                                  </a:rPr>
                                </m:ctrlPr>
                              </m:sSubPr>
                              <m:e>
                                <m:r>
                                  <a:rPr lang="it-IT" sz="1200" b="0" i="1" smtClean="0">
                                    <a:solidFill>
                                      <a:schemeClr val="tx1"/>
                                    </a:solidFill>
                                    <a:latin typeface="Cambria Math" panose="02040503050406030204" pitchFamily="18" charset="0"/>
                                    <a:ea typeface="Cambria Math" panose="02040503050406030204" pitchFamily="18" charset="0"/>
                                  </a:rPr>
                                  <m:t>𝜎</m:t>
                                </m:r>
                              </m:e>
                              <m:sub>
                                <m:r>
                                  <a:rPr lang="it-IT" sz="1200" b="0" i="1" smtClean="0">
                                    <a:solidFill>
                                      <a:schemeClr val="tx1"/>
                                    </a:solidFill>
                                    <a:latin typeface="Cambria Math" panose="02040503050406030204" pitchFamily="18" charset="0"/>
                                  </a:rPr>
                                  <m:t>21</m:t>
                                </m:r>
                              </m:sub>
                            </m:sSub>
                          </m:e>
                        </m:d>
                      </m:e>
                      <m:sup>
                        <m:r>
                          <a:rPr lang="it-IT" sz="1200" b="0" i="1" smtClean="0">
                            <a:solidFill>
                              <a:schemeClr val="tx1"/>
                            </a:solidFill>
                            <a:latin typeface="Cambria Math" panose="02040503050406030204" pitchFamily="18" charset="0"/>
                          </a:rPr>
                          <m:t>2</m:t>
                        </m:r>
                      </m:sup>
                    </m:sSup>
                    <m:r>
                      <a:rPr lang="it-IT" sz="1200" b="0" i="1" smtClean="0">
                        <a:solidFill>
                          <a:schemeClr val="tx1"/>
                        </a:solidFill>
                        <a:latin typeface="Cambria Math" panose="02040503050406030204" pitchFamily="18" charset="0"/>
                      </a:rPr>
                      <m:t>.</m:t>
                    </m:r>
                  </m:oMath>
                </a14:m>
                <a:r>
                  <a:rPr lang="it-IT" sz="1400" dirty="0" smtClean="0">
                    <a:solidFill>
                      <a:schemeClr val="tx1"/>
                    </a:solidFill>
                  </a:rPr>
                  <a:t> </a:t>
                </a:r>
                <a:r>
                  <a:rPr lang="it-IT" sz="1400" dirty="0" err="1" smtClean="0">
                    <a:solidFill>
                      <a:schemeClr val="tx1"/>
                    </a:solidFill>
                  </a:rPr>
                  <a:t>This</a:t>
                </a:r>
                <a:r>
                  <a:rPr lang="it-IT" sz="1400" dirty="0" smtClean="0">
                    <a:solidFill>
                      <a:schemeClr val="tx1"/>
                    </a:solidFill>
                  </a:rPr>
                  <a:t> </a:t>
                </a:r>
                <a:r>
                  <a:rPr lang="it-IT" sz="1400" dirty="0" err="1" smtClean="0">
                    <a:solidFill>
                      <a:schemeClr val="tx1"/>
                    </a:solidFill>
                  </a:rPr>
                  <a:t>is</a:t>
                </a:r>
                <a:r>
                  <a:rPr lang="it-IT" sz="1400" dirty="0" smtClean="0">
                    <a:solidFill>
                      <a:schemeClr val="tx1"/>
                    </a:solidFill>
                  </a:rPr>
                  <a:t> a </a:t>
                </a:r>
                <a:r>
                  <a:rPr lang="it-IT" sz="1400" dirty="0" err="1" smtClean="0">
                    <a:solidFill>
                      <a:schemeClr val="tx1"/>
                    </a:solidFill>
                  </a:rPr>
                  <a:t>property</a:t>
                </a:r>
                <a:r>
                  <a:rPr lang="it-IT" sz="1400" dirty="0" smtClean="0">
                    <a:solidFill>
                      <a:schemeClr val="tx1"/>
                    </a:solidFill>
                  </a:rPr>
                  <a:t> of </a:t>
                </a:r>
                <a:r>
                  <a:rPr lang="it-IT" sz="1400" u="sng" dirty="0" err="1" smtClean="0">
                    <a:solidFill>
                      <a:schemeClr val="tx1"/>
                    </a:solidFill>
                  </a:rPr>
                  <a:t>symmetric</a:t>
                </a:r>
                <a:r>
                  <a:rPr lang="it-IT" sz="1400" u="sng" dirty="0" smtClean="0">
                    <a:solidFill>
                      <a:schemeClr val="tx1"/>
                    </a:solidFill>
                  </a:rPr>
                  <a:t> </a:t>
                </a:r>
                <a:r>
                  <a:rPr lang="it-IT" sz="1400" u="sng" dirty="0" err="1" smtClean="0">
                    <a:solidFill>
                      <a:schemeClr val="tx1"/>
                    </a:solidFill>
                  </a:rPr>
                  <a:t>matrices</a:t>
                </a:r>
                <a:r>
                  <a:rPr lang="it-IT" sz="1400" dirty="0" smtClean="0">
                    <a:solidFill>
                      <a:schemeClr val="tx1"/>
                    </a:solidFill>
                  </a:rPr>
                  <a:t>.</a:t>
                </a:r>
              </a:p>
            </p:txBody>
          </p:sp>
        </mc:Choice>
        <mc:Fallback xmlns="">
          <p:sp>
            <p:nvSpPr>
              <p:cNvPr id="13" name="CasellaDiTesto 12"/>
              <p:cNvSpPr txBox="1">
                <a:spLocks noRot="1" noChangeAspect="1" noMove="1" noResize="1" noEditPoints="1" noAdjustHandles="1" noChangeArrowheads="1" noChangeShapeType="1" noTextEdit="1"/>
              </p:cNvSpPr>
              <p:nvPr/>
            </p:nvSpPr>
            <p:spPr>
              <a:xfrm>
                <a:off x="5897769" y="4614640"/>
                <a:ext cx="2998904" cy="971100"/>
              </a:xfrm>
              <a:prstGeom prst="rect">
                <a:avLst/>
              </a:prstGeom>
              <a:blipFill rotWithShape="0">
                <a:blip r:embed="rId8"/>
                <a:stretch>
                  <a:fillRect l="-609" t="-1250" r="-1623" b="-5000"/>
                </a:stretch>
              </a:blipFill>
              <a:ln w="3175">
                <a:solidFill>
                  <a:schemeClr val="accent1">
                    <a:lumMod val="60000"/>
                    <a:lumOff val="4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CasellaDiTesto 14"/>
              <p:cNvSpPr txBox="1"/>
              <p:nvPr/>
            </p:nvSpPr>
            <p:spPr>
              <a:xfrm>
                <a:off x="314164" y="5798795"/>
                <a:ext cx="2765367"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it-IT" i="1" smtClean="0">
                              <a:latin typeface="Cambria Math" panose="02040503050406030204" pitchFamily="18" charset="0"/>
                            </a:rPr>
                          </m:ctrlPr>
                        </m:dPr>
                        <m:e>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𝜎</m:t>
                              </m:r>
                            </m:e>
                            <m:sub>
                              <m:r>
                                <a:rPr lang="it-IT" b="0" i="1" smtClean="0">
                                  <a:latin typeface="Cambria Math" panose="02040503050406030204" pitchFamily="18" charset="0"/>
                                </a:rPr>
                                <m:t>11</m:t>
                              </m:r>
                            </m:sub>
                          </m:sSub>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𝜎</m:t>
                              </m:r>
                            </m:e>
                            <m:sub>
                              <m:r>
                                <a:rPr lang="it-IT" b="0" i="1" smtClean="0">
                                  <a:latin typeface="Cambria Math" panose="02040503050406030204" pitchFamily="18" charset="0"/>
                                </a:rPr>
                                <m:t>22</m:t>
                              </m:r>
                            </m:sub>
                          </m:sSub>
                        </m:e>
                      </m:d>
                    </m:oMath>
                  </m:oMathPara>
                </a14:m>
                <a:endParaRPr lang="it-IT" dirty="0"/>
              </a:p>
            </p:txBody>
          </p:sp>
        </mc:Choice>
        <mc:Fallback xmlns="">
          <p:sp>
            <p:nvSpPr>
              <p:cNvPr id="15" name="CasellaDiTesto 14"/>
              <p:cNvSpPr txBox="1">
                <a:spLocks noRot="1" noChangeAspect="1" noMove="1" noResize="1" noEditPoints="1" noAdjustHandles="1" noChangeArrowheads="1" noChangeShapeType="1" noTextEdit="1"/>
              </p:cNvSpPr>
              <p:nvPr/>
            </p:nvSpPr>
            <p:spPr>
              <a:xfrm>
                <a:off x="314164" y="5798795"/>
                <a:ext cx="2765367" cy="369332"/>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 name="CasellaDiTesto 1"/>
              <p:cNvSpPr txBox="1"/>
              <p:nvPr/>
            </p:nvSpPr>
            <p:spPr>
              <a:xfrm>
                <a:off x="4066223" y="2724169"/>
                <a:ext cx="3995936" cy="338554"/>
              </a:xfrm>
              <a:prstGeom prst="rect">
                <a:avLst/>
              </a:prstGeom>
              <a:noFill/>
            </p:spPr>
            <p:txBody>
              <a:bodyPr wrap="square" rtlCol="0">
                <a:spAutoFit/>
              </a:bodyPr>
              <a:lstStyle/>
              <a:p>
                <a:r>
                  <a:rPr lang="it-IT" sz="1600" dirty="0" smtClean="0">
                    <a:latin typeface="+mn-lt"/>
                  </a:rPr>
                  <a:t>The </a:t>
                </a:r>
                <a:r>
                  <a:rPr lang="it-IT" sz="1600" dirty="0" err="1" smtClean="0">
                    <a:latin typeface="+mn-lt"/>
                  </a:rPr>
                  <a:t>identity</a:t>
                </a:r>
                <a:r>
                  <a:rPr lang="it-IT" sz="1600" dirty="0">
                    <a:latin typeface="+mn-lt"/>
                  </a:rPr>
                  <a:t> </a:t>
                </a:r>
                <a:r>
                  <a:rPr lang="it-IT" sz="1600" dirty="0" err="1" smtClean="0">
                    <a:latin typeface="+mn-lt"/>
                  </a:rPr>
                  <a:t>matrix</a:t>
                </a:r>
                <a:r>
                  <a:rPr lang="it-IT" sz="1600" dirty="0" smtClean="0">
                    <a:latin typeface="+mn-lt"/>
                  </a:rPr>
                  <a:t> </a:t>
                </a:r>
                <a14:m>
                  <m:oMath xmlns:m="http://schemas.openxmlformats.org/officeDocument/2006/math">
                    <m:d>
                      <m:dPr>
                        <m:begChr m:val="|"/>
                        <m:endChr m:val="|"/>
                        <m:ctrlPr>
                          <a:rPr lang="it-IT" sz="1600" i="1">
                            <a:latin typeface="Cambria Math" panose="02040503050406030204" pitchFamily="18" charset="0"/>
                          </a:rPr>
                        </m:ctrlPr>
                      </m:dPr>
                      <m:e>
                        <m:r>
                          <m:rPr>
                            <m:sty m:val="p"/>
                          </m:rPr>
                          <a:rPr lang="it-IT" sz="1600" smtClean="0">
                            <a:solidFill>
                              <a:srgbClr val="660033"/>
                            </a:solidFill>
                            <a:latin typeface="Cambria Math" panose="02040503050406030204" pitchFamily="18" charset="0"/>
                          </a:rPr>
                          <m:t>I</m:t>
                        </m:r>
                      </m:e>
                    </m:d>
                  </m:oMath>
                </a14:m>
                <a:r>
                  <a:rPr lang="it-IT" sz="1600" dirty="0" smtClean="0">
                    <a:latin typeface="+mn-lt"/>
                  </a:rPr>
                  <a:t> </a:t>
                </a:r>
                <a:r>
                  <a:rPr lang="it-IT" sz="1600" dirty="0" err="1" smtClean="0">
                    <a:latin typeface="+mn-lt"/>
                  </a:rPr>
                  <a:t>is</a:t>
                </a:r>
                <a:r>
                  <a:rPr lang="it-IT" sz="1600" dirty="0" smtClean="0">
                    <a:latin typeface="+mn-lt"/>
                  </a:rPr>
                  <a:t> </a:t>
                </a:r>
                <a:r>
                  <a:rPr lang="it-IT" sz="1600" dirty="0" err="1" smtClean="0">
                    <a:latin typeface="+mn-lt"/>
                  </a:rPr>
                  <a:t>multiplied</a:t>
                </a:r>
                <a:r>
                  <a:rPr lang="it-IT" sz="1600" dirty="0" smtClean="0">
                    <a:latin typeface="+mn-lt"/>
                  </a:rPr>
                  <a:t> by </a:t>
                </a:r>
                <a:r>
                  <a:rPr lang="el-GR" sz="1600" dirty="0" smtClean="0">
                    <a:solidFill>
                      <a:srgbClr val="E73939"/>
                    </a:solidFill>
                    <a:latin typeface="+mn-lt"/>
                  </a:rPr>
                  <a:t>λ</a:t>
                </a:r>
                <a:endParaRPr lang="it-IT" sz="1600" dirty="0">
                  <a:solidFill>
                    <a:srgbClr val="E73939"/>
                  </a:solidFill>
                  <a:latin typeface="+mn-lt"/>
                </a:endParaRPr>
              </a:p>
            </p:txBody>
          </p:sp>
        </mc:Choice>
        <mc:Fallback>
          <p:sp>
            <p:nvSpPr>
              <p:cNvPr id="2" name="CasellaDiTesto 1"/>
              <p:cNvSpPr txBox="1">
                <a:spLocks noRot="1" noChangeAspect="1" noMove="1" noResize="1" noEditPoints="1" noAdjustHandles="1" noChangeArrowheads="1" noChangeShapeType="1" noTextEdit="1"/>
              </p:cNvSpPr>
              <p:nvPr/>
            </p:nvSpPr>
            <p:spPr>
              <a:xfrm>
                <a:off x="4066223" y="2724169"/>
                <a:ext cx="3995936" cy="338554"/>
              </a:xfrm>
              <a:prstGeom prst="rect">
                <a:avLst/>
              </a:prstGeom>
              <a:blipFill rotWithShape="0">
                <a:blip r:embed="rId10"/>
                <a:stretch>
                  <a:fillRect l="-762" t="-5455" b="-23636"/>
                </a:stretch>
              </a:blipFill>
            </p:spPr>
            <p:txBody>
              <a:bodyPr/>
              <a:lstStyle/>
              <a:p>
                <a:r>
                  <a:rPr lang="en-GB">
                    <a:noFill/>
                  </a:rPr>
                  <a:t> </a:t>
                </a:r>
              </a:p>
            </p:txBody>
          </p:sp>
        </mc:Fallback>
      </mc:AlternateContent>
      <p:sp>
        <p:nvSpPr>
          <p:cNvPr id="3" name="CasellaDiTesto 2"/>
          <p:cNvSpPr txBox="1"/>
          <p:nvPr/>
        </p:nvSpPr>
        <p:spPr>
          <a:xfrm>
            <a:off x="4040016" y="3851611"/>
            <a:ext cx="4856657" cy="338554"/>
          </a:xfrm>
          <a:prstGeom prst="rect">
            <a:avLst/>
          </a:prstGeom>
          <a:noFill/>
        </p:spPr>
        <p:txBody>
          <a:bodyPr wrap="square" rtlCol="0">
            <a:spAutoFit/>
          </a:bodyPr>
          <a:lstStyle/>
          <a:p>
            <a:r>
              <a:rPr lang="it-IT" sz="1600" dirty="0" smtClean="0">
                <a:latin typeface="+mn-lt"/>
              </a:rPr>
              <a:t>The </a:t>
            </a:r>
            <a:r>
              <a:rPr lang="it-IT" sz="1600" dirty="0" err="1" smtClean="0">
                <a:latin typeface="+mn-lt"/>
              </a:rPr>
              <a:t>difference</a:t>
            </a:r>
            <a:r>
              <a:rPr lang="it-IT" sz="1600" dirty="0" smtClean="0">
                <a:latin typeface="+mn-lt"/>
              </a:rPr>
              <a:t> </a:t>
            </a:r>
            <a:r>
              <a:rPr lang="it-IT" sz="1600" dirty="0" err="1" smtClean="0">
                <a:latin typeface="+mn-lt"/>
              </a:rPr>
              <a:t>between</a:t>
            </a:r>
            <a:r>
              <a:rPr lang="it-IT" sz="1600" dirty="0" smtClean="0">
                <a:latin typeface="+mn-lt"/>
              </a:rPr>
              <a:t> the </a:t>
            </a:r>
            <a:r>
              <a:rPr lang="it-IT" sz="1600" dirty="0" err="1" smtClean="0">
                <a:latin typeface="+mn-lt"/>
              </a:rPr>
              <a:t>two</a:t>
            </a:r>
            <a:r>
              <a:rPr lang="it-IT" sz="1600" dirty="0" smtClean="0">
                <a:latin typeface="+mn-lt"/>
              </a:rPr>
              <a:t> </a:t>
            </a:r>
            <a:r>
              <a:rPr lang="it-IT" sz="1600" dirty="0" err="1" smtClean="0">
                <a:latin typeface="+mn-lt"/>
              </a:rPr>
              <a:t>matrices</a:t>
            </a:r>
            <a:r>
              <a:rPr lang="it-IT" sz="1600" dirty="0" smtClean="0">
                <a:latin typeface="+mn-lt"/>
              </a:rPr>
              <a:t> </a:t>
            </a:r>
            <a:r>
              <a:rPr lang="it-IT" sz="1600" dirty="0" err="1" smtClean="0">
                <a:latin typeface="+mn-lt"/>
              </a:rPr>
              <a:t>is</a:t>
            </a:r>
            <a:r>
              <a:rPr lang="it-IT" sz="1600" dirty="0" smtClean="0">
                <a:latin typeface="+mn-lt"/>
              </a:rPr>
              <a:t> </a:t>
            </a:r>
            <a:r>
              <a:rPr lang="it-IT" sz="1600" dirty="0" err="1" smtClean="0">
                <a:latin typeface="+mn-lt"/>
              </a:rPr>
              <a:t>performed</a:t>
            </a:r>
            <a:endParaRPr lang="it-IT" sz="1600" dirty="0">
              <a:latin typeface="+mn-lt"/>
            </a:endParaRPr>
          </a:p>
        </p:txBody>
      </p:sp>
      <mc:AlternateContent xmlns:mc="http://schemas.openxmlformats.org/markup-compatibility/2006">
        <mc:Choice xmlns:a14="http://schemas.microsoft.com/office/drawing/2010/main" Requires="a14">
          <p:sp>
            <p:nvSpPr>
              <p:cNvPr id="6" name="CasellaDiTesto 5"/>
              <p:cNvSpPr txBox="1"/>
              <p:nvPr/>
            </p:nvSpPr>
            <p:spPr>
              <a:xfrm>
                <a:off x="4139950" y="1639806"/>
                <a:ext cx="5472609" cy="749179"/>
              </a:xfrm>
              <a:prstGeom prst="rect">
                <a:avLst/>
              </a:prstGeom>
              <a:noFill/>
            </p:spPr>
            <p:txBody>
              <a:bodyPr wrap="square" rtlCol="0">
                <a:spAutoFit/>
              </a:bodyPr>
              <a:lstStyle/>
              <a:p>
                <a:r>
                  <a:rPr lang="it-IT" sz="1600" dirty="0" smtClean="0">
                    <a:latin typeface="+mn-lt"/>
                  </a:rPr>
                  <a:t>The </a:t>
                </a:r>
                <a:r>
                  <a:rPr lang="it-IT" sz="1600" dirty="0" err="1" smtClean="0">
                    <a:latin typeface="+mn-lt"/>
                  </a:rPr>
                  <a:t>equation</a:t>
                </a:r>
                <a:r>
                  <a:rPr lang="it-IT" sz="1600" dirty="0" smtClean="0">
                    <a:latin typeface="+mn-lt"/>
                  </a:rPr>
                  <a:t> </a:t>
                </a:r>
                <a:r>
                  <a:rPr lang="it-IT" sz="1600" dirty="0" err="1" smtClean="0">
                    <a:latin typeface="+mn-lt"/>
                  </a:rPr>
                  <a:t>is</a:t>
                </a:r>
                <a:r>
                  <a:rPr lang="it-IT" sz="1600" dirty="0" smtClean="0">
                    <a:latin typeface="+mn-lt"/>
                  </a:rPr>
                  <a:t> set up: </a:t>
                </a:r>
                <a14:m>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r>
                          <m:rPr>
                            <m:sty m:val="p"/>
                          </m:rPr>
                          <a:rPr lang="it-IT" sz="1600" b="0" i="0" smtClean="0">
                            <a:solidFill>
                              <a:srgbClr val="660033"/>
                            </a:solidFill>
                            <a:latin typeface="Cambria Math" panose="02040503050406030204" pitchFamily="18" charset="0"/>
                          </a:rPr>
                          <m:t>I</m:t>
                        </m:r>
                      </m:e>
                    </m:d>
                    <m:r>
                      <a:rPr lang="it-IT" sz="1600" i="1">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smtClean="0">
                                <a:solidFill>
                                  <a:srgbClr val="660033"/>
                                </a:solidFill>
                                <a:latin typeface="Cambria Math" panose="02040503050406030204" pitchFamily="18" charset="0"/>
                              </a:rPr>
                            </m:ctrlPr>
                          </m:mPr>
                          <m:mr>
                            <m:e>
                              <m:r>
                                <a:rPr lang="it-IT" sz="1600" b="0" i="1" smtClean="0">
                                  <a:solidFill>
                                    <a:srgbClr val="660033"/>
                                  </a:solidFill>
                                  <a:latin typeface="Cambria Math" panose="02040503050406030204" pitchFamily="18" charset="0"/>
                                </a:rPr>
                                <m:t>1</m:t>
                              </m:r>
                            </m:e>
                            <m:e>
                              <m:r>
                                <a:rPr lang="it-IT" sz="1600" b="0" i="1" smtClean="0">
                                  <a:solidFill>
                                    <a:srgbClr val="660033"/>
                                  </a:solidFill>
                                  <a:latin typeface="Cambria Math" panose="02040503050406030204" pitchFamily="18" charset="0"/>
                                </a:rPr>
                                <m:t>0</m:t>
                              </m:r>
                            </m:e>
                          </m:mr>
                          <m:mr>
                            <m:e>
                              <m:r>
                                <a:rPr lang="it-IT" sz="1600" b="0" i="1" smtClean="0">
                                  <a:solidFill>
                                    <a:srgbClr val="660033"/>
                                  </a:solidFill>
                                  <a:latin typeface="Cambria Math" panose="02040503050406030204" pitchFamily="18" charset="0"/>
                                </a:rPr>
                                <m:t>0</m:t>
                              </m:r>
                            </m:e>
                            <m:e>
                              <m:r>
                                <a:rPr lang="it-IT" sz="1600" b="0" i="1" smtClean="0">
                                  <a:solidFill>
                                    <a:srgbClr val="660033"/>
                                  </a:solidFill>
                                  <a:latin typeface="Cambria Math" panose="02040503050406030204" pitchFamily="18" charset="0"/>
                                </a:rPr>
                                <m:t>1</m:t>
                              </m:r>
                            </m:e>
                          </m:mr>
                        </m:m>
                      </m:e>
                    </m:d>
                  </m:oMath>
                </a14:m>
                <a:r>
                  <a:rPr lang="it-IT" sz="1600" dirty="0" smtClean="0">
                    <a:latin typeface="+mn-lt"/>
                  </a:rPr>
                  <a:t> </a:t>
                </a:r>
                <a:r>
                  <a:rPr lang="it-IT" sz="1600" dirty="0" err="1" smtClean="0">
                    <a:latin typeface="+mn-lt"/>
                  </a:rPr>
                  <a:t>is</a:t>
                </a:r>
                <a:r>
                  <a:rPr lang="it-IT" sz="1600" dirty="0" smtClean="0">
                    <a:latin typeface="+mn-lt"/>
                  </a:rPr>
                  <a:t> the </a:t>
                </a:r>
                <a:r>
                  <a:rPr lang="it-IT" sz="1600" dirty="0" err="1" smtClean="0">
                    <a:latin typeface="+mn-lt"/>
                  </a:rPr>
                  <a:t>identity</a:t>
                </a:r>
                <a:r>
                  <a:rPr lang="it-IT" sz="1600" dirty="0" smtClean="0">
                    <a:latin typeface="+mn-lt"/>
                  </a:rPr>
                  <a:t> </a:t>
                </a:r>
                <a:r>
                  <a:rPr lang="it-IT" sz="1600" dirty="0" err="1" smtClean="0">
                    <a:latin typeface="+mn-lt"/>
                  </a:rPr>
                  <a:t>matrix</a:t>
                </a:r>
                <a:endParaRPr lang="it-IT" sz="1600" dirty="0">
                  <a:latin typeface="+mn-lt"/>
                </a:endParaRPr>
              </a:p>
              <a:p>
                <a:r>
                  <a:rPr lang="it-IT" sz="1600" dirty="0" smtClean="0">
                    <a:latin typeface="+mn-lt"/>
                  </a:rPr>
                  <a:t>                                          </a:t>
                </a:r>
                <a:r>
                  <a:rPr lang="el-GR" sz="1600" dirty="0" smtClean="0">
                    <a:solidFill>
                      <a:srgbClr val="E73939"/>
                    </a:solidFill>
                    <a:latin typeface="+mn-lt"/>
                  </a:rPr>
                  <a:t>λ</a:t>
                </a:r>
                <a:r>
                  <a:rPr lang="it-IT" sz="1600" dirty="0" smtClean="0">
                    <a:latin typeface="+mn-lt"/>
                  </a:rPr>
                  <a:t> </a:t>
                </a:r>
                <a:r>
                  <a:rPr lang="it-IT" sz="1600" dirty="0" err="1" smtClean="0">
                    <a:latin typeface="+mn-lt"/>
                  </a:rPr>
                  <a:t>is</a:t>
                </a:r>
                <a:r>
                  <a:rPr lang="it-IT" sz="1600" dirty="0" smtClean="0">
                    <a:latin typeface="+mn-lt"/>
                  </a:rPr>
                  <a:t> the </a:t>
                </a:r>
                <a:r>
                  <a:rPr lang="it-IT" sz="1600" dirty="0" err="1" smtClean="0">
                    <a:latin typeface="+mn-lt"/>
                  </a:rPr>
                  <a:t>constant</a:t>
                </a:r>
                <a:r>
                  <a:rPr lang="it-IT" sz="1600" dirty="0" smtClean="0">
                    <a:latin typeface="+mn-lt"/>
                  </a:rPr>
                  <a:t> to </a:t>
                </a:r>
                <a:r>
                  <a:rPr lang="it-IT" sz="1600" dirty="0" err="1" smtClean="0">
                    <a:latin typeface="+mn-lt"/>
                  </a:rPr>
                  <a:t>find</a:t>
                </a:r>
                <a:endParaRPr lang="it-IT" sz="1600" dirty="0">
                  <a:latin typeface="+mn-lt"/>
                </a:endParaRPr>
              </a:p>
            </p:txBody>
          </p:sp>
        </mc:Choice>
        <mc:Fallback>
          <p:sp>
            <p:nvSpPr>
              <p:cNvPr id="6" name="CasellaDiTesto 5"/>
              <p:cNvSpPr txBox="1">
                <a:spLocks noRot="1" noChangeAspect="1" noMove="1" noResize="1" noEditPoints="1" noAdjustHandles="1" noChangeArrowheads="1" noChangeShapeType="1" noTextEdit="1"/>
              </p:cNvSpPr>
              <p:nvPr/>
            </p:nvSpPr>
            <p:spPr>
              <a:xfrm>
                <a:off x="4139950" y="1639806"/>
                <a:ext cx="5472609" cy="749179"/>
              </a:xfrm>
              <a:prstGeom prst="rect">
                <a:avLst/>
              </a:prstGeom>
              <a:blipFill rotWithShape="0">
                <a:blip r:embed="rId11"/>
                <a:stretch>
                  <a:fillRect l="-557" b="-9756"/>
                </a:stretch>
              </a:blipFill>
            </p:spPr>
            <p:txBody>
              <a:bodyPr/>
              <a:lstStyle/>
              <a:p>
                <a:r>
                  <a:rPr lang="en-GB">
                    <a:noFill/>
                  </a:rPr>
                  <a:t> </a:t>
                </a:r>
              </a:p>
            </p:txBody>
          </p:sp>
        </mc:Fallback>
      </mc:AlternateContent>
      <p:sp>
        <p:nvSpPr>
          <p:cNvPr id="11" name="CasellaDiTesto 10"/>
          <p:cNvSpPr txBox="1"/>
          <p:nvPr/>
        </p:nvSpPr>
        <p:spPr>
          <a:xfrm>
            <a:off x="4139952" y="5801768"/>
            <a:ext cx="5291014" cy="338554"/>
          </a:xfrm>
          <a:prstGeom prst="rect">
            <a:avLst/>
          </a:prstGeom>
          <a:noFill/>
        </p:spPr>
        <p:txBody>
          <a:bodyPr wrap="square" rtlCol="0">
            <a:spAutoFit/>
          </a:bodyPr>
          <a:lstStyle/>
          <a:p>
            <a:r>
              <a:rPr lang="it-IT" sz="1600" dirty="0">
                <a:latin typeface="+mn-lt"/>
              </a:rPr>
              <a:t>T</a:t>
            </a:r>
            <a:r>
              <a:rPr lang="it-IT" sz="1600" dirty="0" smtClean="0">
                <a:latin typeface="+mn-lt"/>
              </a:rPr>
              <a:t>he </a:t>
            </a:r>
            <a:r>
              <a:rPr lang="it-IT" sz="1600" dirty="0" err="1" smtClean="0">
                <a:latin typeface="+mn-lt"/>
              </a:rPr>
              <a:t>multiplication</a:t>
            </a:r>
            <a:r>
              <a:rPr lang="it-IT" sz="1600" dirty="0" smtClean="0">
                <a:latin typeface="+mn-lt"/>
              </a:rPr>
              <a:t> </a:t>
            </a:r>
            <a:r>
              <a:rPr lang="it-IT" sz="1600" dirty="0" err="1" smtClean="0">
                <a:latin typeface="+mn-lt"/>
              </a:rPr>
              <a:t>between</a:t>
            </a:r>
            <a:r>
              <a:rPr lang="it-IT" sz="1600" dirty="0" smtClean="0">
                <a:latin typeface="+mn-lt"/>
              </a:rPr>
              <a:t> the </a:t>
            </a:r>
            <a:r>
              <a:rPr lang="it-IT" sz="1600" dirty="0" err="1" smtClean="0">
                <a:latin typeface="+mn-lt"/>
              </a:rPr>
              <a:t>two</a:t>
            </a:r>
            <a:r>
              <a:rPr lang="it-IT" sz="1600" dirty="0" smtClean="0">
                <a:latin typeface="+mn-lt"/>
              </a:rPr>
              <a:t> </a:t>
            </a:r>
            <a:r>
              <a:rPr lang="it-IT" sz="1600" dirty="0" err="1" smtClean="0">
                <a:latin typeface="+mn-lt"/>
              </a:rPr>
              <a:t>brackets</a:t>
            </a:r>
            <a:r>
              <a:rPr lang="it-IT" sz="1600" dirty="0" smtClean="0">
                <a:latin typeface="+mn-lt"/>
              </a:rPr>
              <a:t> </a:t>
            </a:r>
            <a:r>
              <a:rPr lang="it-IT" sz="1600" dirty="0" err="1" smtClean="0">
                <a:latin typeface="+mn-lt"/>
              </a:rPr>
              <a:t>is</a:t>
            </a:r>
            <a:r>
              <a:rPr lang="it-IT" sz="1600" dirty="0" smtClean="0">
                <a:latin typeface="+mn-lt"/>
              </a:rPr>
              <a:t> </a:t>
            </a:r>
            <a:r>
              <a:rPr lang="it-IT" sz="1600" dirty="0" err="1" smtClean="0">
                <a:latin typeface="+mn-lt"/>
              </a:rPr>
              <a:t>performed</a:t>
            </a:r>
            <a:endParaRPr lang="it-IT" sz="1600" dirty="0">
              <a:latin typeface="+mn-lt"/>
            </a:endParaRPr>
          </a:p>
        </p:txBody>
      </p:sp>
      <p:sp>
        <p:nvSpPr>
          <p:cNvPr id="16" name="CasellaDiTesto 15"/>
          <p:cNvSpPr txBox="1"/>
          <p:nvPr/>
        </p:nvSpPr>
        <p:spPr>
          <a:xfrm>
            <a:off x="4065417" y="4817007"/>
            <a:ext cx="3001539" cy="338554"/>
          </a:xfrm>
          <a:prstGeom prst="rect">
            <a:avLst/>
          </a:prstGeom>
          <a:noFill/>
        </p:spPr>
        <p:txBody>
          <a:bodyPr wrap="square" rtlCol="0">
            <a:spAutoFit/>
          </a:bodyPr>
          <a:lstStyle/>
          <a:p>
            <a:r>
              <a:rPr lang="it-IT" sz="1600" dirty="0" smtClean="0">
                <a:latin typeface="+mn-lt"/>
              </a:rPr>
              <a:t>The </a:t>
            </a:r>
            <a:r>
              <a:rPr lang="it-IT" sz="1600" dirty="0" err="1" smtClean="0">
                <a:latin typeface="+mn-lt"/>
              </a:rPr>
              <a:t>rule</a:t>
            </a:r>
            <a:r>
              <a:rPr lang="it-IT" sz="1600" dirty="0" smtClean="0">
                <a:latin typeface="+mn-lt"/>
              </a:rPr>
              <a:t> </a:t>
            </a:r>
            <a:r>
              <a:rPr lang="it-IT" sz="1600" dirty="0" err="1" smtClean="0">
                <a:latin typeface="+mn-lt"/>
              </a:rPr>
              <a:t>is</a:t>
            </a:r>
            <a:r>
              <a:rPr lang="it-IT" sz="1600" dirty="0" smtClean="0">
                <a:latin typeface="+mn-lt"/>
              </a:rPr>
              <a:t> </a:t>
            </a:r>
            <a:r>
              <a:rPr lang="it-IT" sz="1600" dirty="0" err="1" smtClean="0">
                <a:latin typeface="+mn-lt"/>
              </a:rPr>
              <a:t>applied</a:t>
            </a:r>
            <a:endParaRPr lang="it-IT" sz="1600" dirty="0">
              <a:latin typeface="+mn-lt"/>
            </a:endParaRPr>
          </a:p>
        </p:txBody>
      </p:sp>
      <p:sp>
        <p:nvSpPr>
          <p:cNvPr id="40" name="Figura a mano libera 39"/>
          <p:cNvSpPr/>
          <p:nvPr/>
        </p:nvSpPr>
        <p:spPr>
          <a:xfrm>
            <a:off x="2480441" y="1320962"/>
            <a:ext cx="578069" cy="234569"/>
          </a:xfrm>
          <a:custGeom>
            <a:avLst/>
            <a:gdLst>
              <a:gd name="connsiteX0" fmla="*/ 0 w 578069"/>
              <a:gd name="connsiteY0" fmla="*/ 234569 h 234569"/>
              <a:gd name="connsiteX1" fmla="*/ 367862 w 578069"/>
              <a:gd name="connsiteY1" fmla="*/ 3341 h 234569"/>
              <a:gd name="connsiteX2" fmla="*/ 578069 w 578069"/>
              <a:gd name="connsiteY2" fmla="*/ 118955 h 234569"/>
            </a:gdLst>
            <a:ahLst/>
            <a:cxnLst>
              <a:cxn ang="0">
                <a:pos x="connsiteX0" y="connsiteY0"/>
              </a:cxn>
              <a:cxn ang="0">
                <a:pos x="connsiteX1" y="connsiteY1"/>
              </a:cxn>
              <a:cxn ang="0">
                <a:pos x="connsiteX2" y="connsiteY2"/>
              </a:cxn>
            </a:cxnLst>
            <a:rect l="l" t="t" r="r" b="b"/>
            <a:pathLst>
              <a:path w="578069" h="234569">
                <a:moveTo>
                  <a:pt x="0" y="234569"/>
                </a:moveTo>
                <a:cubicBezTo>
                  <a:pt x="135758" y="128589"/>
                  <a:pt x="271517" y="22610"/>
                  <a:pt x="367862" y="3341"/>
                </a:cubicBezTo>
                <a:cubicBezTo>
                  <a:pt x="464207" y="-15928"/>
                  <a:pt x="521138" y="51513"/>
                  <a:pt x="578069" y="11895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igura a mano libera 42"/>
          <p:cNvSpPr/>
          <p:nvPr/>
        </p:nvSpPr>
        <p:spPr>
          <a:xfrm>
            <a:off x="2438400" y="1281072"/>
            <a:ext cx="262759" cy="295480"/>
          </a:xfrm>
          <a:custGeom>
            <a:avLst/>
            <a:gdLst>
              <a:gd name="connsiteX0" fmla="*/ 0 w 262759"/>
              <a:gd name="connsiteY0" fmla="*/ 295480 h 295480"/>
              <a:gd name="connsiteX1" fmla="*/ 63062 w 262759"/>
              <a:gd name="connsiteY1" fmla="*/ 1190 h 295480"/>
              <a:gd name="connsiteX2" fmla="*/ 262759 w 262759"/>
              <a:gd name="connsiteY2" fmla="*/ 211397 h 295480"/>
            </a:gdLst>
            <a:ahLst/>
            <a:cxnLst>
              <a:cxn ang="0">
                <a:pos x="connsiteX0" y="connsiteY0"/>
              </a:cxn>
              <a:cxn ang="0">
                <a:pos x="connsiteX1" y="connsiteY1"/>
              </a:cxn>
              <a:cxn ang="0">
                <a:pos x="connsiteX2" y="connsiteY2"/>
              </a:cxn>
            </a:cxnLst>
            <a:rect l="l" t="t" r="r" b="b"/>
            <a:pathLst>
              <a:path w="262759" h="295480">
                <a:moveTo>
                  <a:pt x="0" y="295480"/>
                </a:moveTo>
                <a:cubicBezTo>
                  <a:pt x="9634" y="155342"/>
                  <a:pt x="19269" y="15204"/>
                  <a:pt x="63062" y="1190"/>
                </a:cubicBezTo>
                <a:cubicBezTo>
                  <a:pt x="106855" y="-12824"/>
                  <a:pt x="184807" y="99286"/>
                  <a:pt x="262759" y="211397"/>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igura a mano libera 43"/>
          <p:cNvSpPr/>
          <p:nvPr/>
        </p:nvSpPr>
        <p:spPr>
          <a:xfrm>
            <a:off x="2453923" y="1809083"/>
            <a:ext cx="231228" cy="278863"/>
          </a:xfrm>
          <a:custGeom>
            <a:avLst/>
            <a:gdLst>
              <a:gd name="connsiteX0" fmla="*/ 0 w 231228"/>
              <a:gd name="connsiteY0" fmla="*/ 0 h 278863"/>
              <a:gd name="connsiteX1" fmla="*/ 94593 w 231228"/>
              <a:gd name="connsiteY1" fmla="*/ 273269 h 278863"/>
              <a:gd name="connsiteX2" fmla="*/ 231228 w 231228"/>
              <a:gd name="connsiteY2" fmla="*/ 157655 h 278863"/>
            </a:gdLst>
            <a:ahLst/>
            <a:cxnLst>
              <a:cxn ang="0">
                <a:pos x="connsiteX0" y="connsiteY0"/>
              </a:cxn>
              <a:cxn ang="0">
                <a:pos x="connsiteX1" y="connsiteY1"/>
              </a:cxn>
              <a:cxn ang="0">
                <a:pos x="connsiteX2" y="connsiteY2"/>
              </a:cxn>
            </a:cxnLst>
            <a:rect l="l" t="t" r="r" b="b"/>
            <a:pathLst>
              <a:path w="231228" h="278863">
                <a:moveTo>
                  <a:pt x="0" y="0"/>
                </a:moveTo>
                <a:cubicBezTo>
                  <a:pt x="28027" y="123496"/>
                  <a:pt x="56055" y="246993"/>
                  <a:pt x="94593" y="273269"/>
                </a:cubicBezTo>
                <a:cubicBezTo>
                  <a:pt x="133131" y="299545"/>
                  <a:pt x="182179" y="228600"/>
                  <a:pt x="231228" y="15765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igura a mano libera 44"/>
          <p:cNvSpPr/>
          <p:nvPr/>
        </p:nvSpPr>
        <p:spPr>
          <a:xfrm>
            <a:off x="2501462" y="1860331"/>
            <a:ext cx="578069" cy="222745"/>
          </a:xfrm>
          <a:custGeom>
            <a:avLst/>
            <a:gdLst>
              <a:gd name="connsiteX0" fmla="*/ 0 w 578069"/>
              <a:gd name="connsiteY0" fmla="*/ 0 h 222745"/>
              <a:gd name="connsiteX1" fmla="*/ 430924 w 578069"/>
              <a:gd name="connsiteY1" fmla="*/ 220717 h 222745"/>
              <a:gd name="connsiteX2" fmla="*/ 578069 w 578069"/>
              <a:gd name="connsiteY2" fmla="*/ 115614 h 222745"/>
              <a:gd name="connsiteX3" fmla="*/ 578069 w 578069"/>
              <a:gd name="connsiteY3" fmla="*/ 115614 h 222745"/>
            </a:gdLst>
            <a:ahLst/>
            <a:cxnLst>
              <a:cxn ang="0">
                <a:pos x="connsiteX0" y="connsiteY0"/>
              </a:cxn>
              <a:cxn ang="0">
                <a:pos x="connsiteX1" y="connsiteY1"/>
              </a:cxn>
              <a:cxn ang="0">
                <a:pos x="connsiteX2" y="connsiteY2"/>
              </a:cxn>
              <a:cxn ang="0">
                <a:pos x="connsiteX3" y="connsiteY3"/>
              </a:cxn>
            </a:cxnLst>
            <a:rect l="l" t="t" r="r" b="b"/>
            <a:pathLst>
              <a:path w="578069" h="222745">
                <a:moveTo>
                  <a:pt x="0" y="0"/>
                </a:moveTo>
                <a:cubicBezTo>
                  <a:pt x="167289" y="100724"/>
                  <a:pt x="334579" y="201448"/>
                  <a:pt x="430924" y="220717"/>
                </a:cubicBezTo>
                <a:cubicBezTo>
                  <a:pt x="527269" y="239986"/>
                  <a:pt x="578069" y="115614"/>
                  <a:pt x="578069" y="115614"/>
                </a:cubicBezTo>
                <a:lnTo>
                  <a:pt x="578069" y="115614"/>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igura a mano libera 50"/>
          <p:cNvSpPr/>
          <p:nvPr/>
        </p:nvSpPr>
        <p:spPr>
          <a:xfrm>
            <a:off x="828267" y="4535742"/>
            <a:ext cx="966951" cy="263065"/>
          </a:xfrm>
          <a:custGeom>
            <a:avLst/>
            <a:gdLst>
              <a:gd name="connsiteX0" fmla="*/ 0 w 966951"/>
              <a:gd name="connsiteY0" fmla="*/ 221024 h 263065"/>
              <a:gd name="connsiteX1" fmla="*/ 578068 w 966951"/>
              <a:gd name="connsiteY1" fmla="*/ 307 h 263065"/>
              <a:gd name="connsiteX2" fmla="*/ 966951 w 966951"/>
              <a:gd name="connsiteY2" fmla="*/ 263065 h 263065"/>
            </a:gdLst>
            <a:ahLst/>
            <a:cxnLst>
              <a:cxn ang="0">
                <a:pos x="connsiteX0" y="connsiteY0"/>
              </a:cxn>
              <a:cxn ang="0">
                <a:pos x="connsiteX1" y="connsiteY1"/>
              </a:cxn>
              <a:cxn ang="0">
                <a:pos x="connsiteX2" y="connsiteY2"/>
              </a:cxn>
            </a:cxnLst>
            <a:rect l="l" t="t" r="r" b="b"/>
            <a:pathLst>
              <a:path w="966951" h="263065">
                <a:moveTo>
                  <a:pt x="0" y="221024"/>
                </a:moveTo>
                <a:cubicBezTo>
                  <a:pt x="208455" y="107162"/>
                  <a:pt x="416910" y="-6700"/>
                  <a:pt x="578068" y="307"/>
                </a:cubicBezTo>
                <a:cubicBezTo>
                  <a:pt x="739226" y="7314"/>
                  <a:pt x="966951" y="263065"/>
                  <a:pt x="966951" y="26306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2" name="Rettangolo 61"/>
          <p:cNvSpPr/>
          <p:nvPr/>
        </p:nvSpPr>
        <p:spPr>
          <a:xfrm>
            <a:off x="2643166" y="2550809"/>
            <a:ext cx="309813" cy="493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igura a mano libera 27"/>
          <p:cNvSpPr/>
          <p:nvPr/>
        </p:nvSpPr>
        <p:spPr>
          <a:xfrm rot="314938">
            <a:off x="1527594" y="2293848"/>
            <a:ext cx="1135117" cy="296242"/>
          </a:xfrm>
          <a:custGeom>
            <a:avLst/>
            <a:gdLst>
              <a:gd name="connsiteX0" fmla="*/ 0 w 1135117"/>
              <a:gd name="connsiteY0" fmla="*/ 296242 h 296242"/>
              <a:gd name="connsiteX1" fmla="*/ 704193 w 1135117"/>
              <a:gd name="connsiteY1" fmla="*/ 1952 h 296242"/>
              <a:gd name="connsiteX2" fmla="*/ 1135117 w 1135117"/>
              <a:gd name="connsiteY2" fmla="*/ 191139 h 296242"/>
            </a:gdLst>
            <a:ahLst/>
            <a:cxnLst>
              <a:cxn ang="0">
                <a:pos x="connsiteX0" y="connsiteY0"/>
              </a:cxn>
              <a:cxn ang="0">
                <a:pos x="connsiteX1" y="connsiteY1"/>
              </a:cxn>
              <a:cxn ang="0">
                <a:pos x="connsiteX2" y="connsiteY2"/>
              </a:cxn>
            </a:cxnLst>
            <a:rect l="l" t="t" r="r" b="b"/>
            <a:pathLst>
              <a:path w="1135117" h="296242">
                <a:moveTo>
                  <a:pt x="0" y="296242"/>
                </a:moveTo>
                <a:cubicBezTo>
                  <a:pt x="257503" y="157855"/>
                  <a:pt x="515007" y="19469"/>
                  <a:pt x="704193" y="1952"/>
                </a:cubicBezTo>
                <a:cubicBezTo>
                  <a:pt x="893379" y="-15565"/>
                  <a:pt x="1014248" y="87787"/>
                  <a:pt x="1135117" y="191139"/>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igura a mano libera 28"/>
          <p:cNvSpPr/>
          <p:nvPr/>
        </p:nvSpPr>
        <p:spPr>
          <a:xfrm rot="10800000">
            <a:off x="2083865" y="3064699"/>
            <a:ext cx="977462" cy="241738"/>
          </a:xfrm>
          <a:custGeom>
            <a:avLst/>
            <a:gdLst>
              <a:gd name="connsiteX0" fmla="*/ 977462 w 977462"/>
              <a:gd name="connsiteY0" fmla="*/ 241738 h 241738"/>
              <a:gd name="connsiteX1" fmla="*/ 399393 w 977462"/>
              <a:gd name="connsiteY1" fmla="*/ 0 h 241738"/>
              <a:gd name="connsiteX2" fmla="*/ 0 w 977462"/>
              <a:gd name="connsiteY2" fmla="*/ 241738 h 241738"/>
            </a:gdLst>
            <a:ahLst/>
            <a:cxnLst>
              <a:cxn ang="0">
                <a:pos x="connsiteX0" y="connsiteY0"/>
              </a:cxn>
              <a:cxn ang="0">
                <a:pos x="connsiteX1" y="connsiteY1"/>
              </a:cxn>
              <a:cxn ang="0">
                <a:pos x="connsiteX2" y="connsiteY2"/>
              </a:cxn>
            </a:cxnLst>
            <a:rect l="l" t="t" r="r" b="b"/>
            <a:pathLst>
              <a:path w="977462" h="241738">
                <a:moveTo>
                  <a:pt x="977462" y="241738"/>
                </a:moveTo>
                <a:cubicBezTo>
                  <a:pt x="769882" y="120869"/>
                  <a:pt x="562303" y="0"/>
                  <a:pt x="399393" y="0"/>
                </a:cubicBezTo>
                <a:cubicBezTo>
                  <a:pt x="236483" y="0"/>
                  <a:pt x="118241" y="120869"/>
                  <a:pt x="0" y="24173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igura a mano libera 32"/>
          <p:cNvSpPr/>
          <p:nvPr/>
        </p:nvSpPr>
        <p:spPr>
          <a:xfrm rot="11155938">
            <a:off x="1525269" y="3005756"/>
            <a:ext cx="1135117" cy="296242"/>
          </a:xfrm>
          <a:custGeom>
            <a:avLst/>
            <a:gdLst>
              <a:gd name="connsiteX0" fmla="*/ 0 w 1135117"/>
              <a:gd name="connsiteY0" fmla="*/ 296242 h 296242"/>
              <a:gd name="connsiteX1" fmla="*/ 704193 w 1135117"/>
              <a:gd name="connsiteY1" fmla="*/ 1952 h 296242"/>
              <a:gd name="connsiteX2" fmla="*/ 1135117 w 1135117"/>
              <a:gd name="connsiteY2" fmla="*/ 191139 h 296242"/>
            </a:gdLst>
            <a:ahLst/>
            <a:cxnLst>
              <a:cxn ang="0">
                <a:pos x="connsiteX0" y="connsiteY0"/>
              </a:cxn>
              <a:cxn ang="0">
                <a:pos x="connsiteX1" y="connsiteY1"/>
              </a:cxn>
              <a:cxn ang="0">
                <a:pos x="connsiteX2" y="connsiteY2"/>
              </a:cxn>
            </a:cxnLst>
            <a:rect l="l" t="t" r="r" b="b"/>
            <a:pathLst>
              <a:path w="1135117" h="296242">
                <a:moveTo>
                  <a:pt x="0" y="296242"/>
                </a:moveTo>
                <a:cubicBezTo>
                  <a:pt x="257503" y="157855"/>
                  <a:pt x="515007" y="19469"/>
                  <a:pt x="704193" y="1952"/>
                </a:cubicBezTo>
                <a:cubicBezTo>
                  <a:pt x="893379" y="-15565"/>
                  <a:pt x="1014248" y="87787"/>
                  <a:pt x="1135117" y="191139"/>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igura a mano libera 33"/>
          <p:cNvSpPr/>
          <p:nvPr/>
        </p:nvSpPr>
        <p:spPr>
          <a:xfrm>
            <a:off x="2083865" y="2312694"/>
            <a:ext cx="977462" cy="241738"/>
          </a:xfrm>
          <a:custGeom>
            <a:avLst/>
            <a:gdLst>
              <a:gd name="connsiteX0" fmla="*/ 977462 w 977462"/>
              <a:gd name="connsiteY0" fmla="*/ 241738 h 241738"/>
              <a:gd name="connsiteX1" fmla="*/ 399393 w 977462"/>
              <a:gd name="connsiteY1" fmla="*/ 0 h 241738"/>
              <a:gd name="connsiteX2" fmla="*/ 0 w 977462"/>
              <a:gd name="connsiteY2" fmla="*/ 241738 h 241738"/>
            </a:gdLst>
            <a:ahLst/>
            <a:cxnLst>
              <a:cxn ang="0">
                <a:pos x="connsiteX0" y="connsiteY0"/>
              </a:cxn>
              <a:cxn ang="0">
                <a:pos x="connsiteX1" y="connsiteY1"/>
              </a:cxn>
              <a:cxn ang="0">
                <a:pos x="connsiteX2" y="connsiteY2"/>
              </a:cxn>
            </a:cxnLst>
            <a:rect l="l" t="t" r="r" b="b"/>
            <a:pathLst>
              <a:path w="977462" h="241738">
                <a:moveTo>
                  <a:pt x="977462" y="241738"/>
                </a:moveTo>
                <a:cubicBezTo>
                  <a:pt x="769882" y="120869"/>
                  <a:pt x="562303" y="0"/>
                  <a:pt x="399393" y="0"/>
                </a:cubicBezTo>
                <a:cubicBezTo>
                  <a:pt x="236483" y="0"/>
                  <a:pt x="118241" y="120869"/>
                  <a:pt x="0" y="24173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7" name="Rettangolo 56"/>
              <p:cNvSpPr/>
              <p:nvPr/>
            </p:nvSpPr>
            <p:spPr>
              <a:xfrm>
                <a:off x="2525511" y="2474059"/>
                <a:ext cx="3609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brk m:alnAt="7"/>
                        </m:rPr>
                        <a:rPr lang="it-IT" i="1">
                          <a:latin typeface="Cambria Math" panose="02040503050406030204" pitchFamily="18" charset="0"/>
                        </a:rPr>
                        <m:t>λ</m:t>
                      </m:r>
                    </m:oMath>
                  </m:oMathPara>
                </a14:m>
                <a:endParaRPr lang="en-GB" dirty="0"/>
              </a:p>
            </p:txBody>
          </p:sp>
        </mc:Choice>
        <mc:Fallback xmlns="">
          <p:sp>
            <p:nvSpPr>
              <p:cNvPr id="57" name="Rettangolo 56"/>
              <p:cNvSpPr>
                <a:spLocks noRot="1" noChangeAspect="1" noMove="1" noResize="1" noEditPoints="1" noAdjustHandles="1" noChangeArrowheads="1" noChangeShapeType="1" noTextEdit="1"/>
              </p:cNvSpPr>
              <p:nvPr/>
            </p:nvSpPr>
            <p:spPr>
              <a:xfrm>
                <a:off x="2525511" y="2474059"/>
                <a:ext cx="360996" cy="369332"/>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ettangolo 57"/>
              <p:cNvSpPr/>
              <p:nvPr/>
            </p:nvSpPr>
            <p:spPr>
              <a:xfrm>
                <a:off x="2880068" y="2743964"/>
                <a:ext cx="3609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brk m:alnAt="7"/>
                        </m:rPr>
                        <a:rPr lang="it-IT" i="1">
                          <a:latin typeface="Cambria Math" panose="02040503050406030204" pitchFamily="18" charset="0"/>
                        </a:rPr>
                        <m:t>λ</m:t>
                      </m:r>
                    </m:oMath>
                  </m:oMathPara>
                </a14:m>
                <a:endParaRPr lang="en-GB" dirty="0"/>
              </a:p>
            </p:txBody>
          </p:sp>
        </mc:Choice>
        <mc:Fallback xmlns="">
          <p:sp>
            <p:nvSpPr>
              <p:cNvPr id="58" name="Rettangolo 57"/>
              <p:cNvSpPr>
                <a:spLocks noRot="1" noChangeAspect="1" noMove="1" noResize="1" noEditPoints="1" noAdjustHandles="1" noChangeArrowheads="1" noChangeShapeType="1" noTextEdit="1"/>
              </p:cNvSpPr>
              <p:nvPr/>
            </p:nvSpPr>
            <p:spPr>
              <a:xfrm>
                <a:off x="2880068" y="2743964"/>
                <a:ext cx="360996" cy="369332"/>
              </a:xfrm>
              <a:prstGeom prst="rect">
                <a:avLst/>
              </a:prstGeom>
              <a:blipFill rotWithShape="0">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Rettangolo 58"/>
              <p:cNvSpPr/>
              <p:nvPr/>
            </p:nvSpPr>
            <p:spPr>
              <a:xfrm>
                <a:off x="2872053" y="2474202"/>
                <a:ext cx="377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0</m:t>
                      </m:r>
                    </m:oMath>
                  </m:oMathPara>
                </a14:m>
                <a:endParaRPr lang="en-GB" dirty="0"/>
              </a:p>
            </p:txBody>
          </p:sp>
        </mc:Choice>
        <mc:Fallback xmlns="">
          <p:sp>
            <p:nvSpPr>
              <p:cNvPr id="59" name="Rettangolo 58"/>
              <p:cNvSpPr>
                <a:spLocks noRot="1" noChangeAspect="1" noMove="1" noResize="1" noEditPoints="1" noAdjustHandles="1" noChangeArrowheads="1" noChangeShapeType="1" noTextEdit="1"/>
              </p:cNvSpPr>
              <p:nvPr/>
            </p:nvSpPr>
            <p:spPr>
              <a:xfrm>
                <a:off x="2872053" y="2474202"/>
                <a:ext cx="377026" cy="369332"/>
              </a:xfrm>
              <a:prstGeom prst="rect">
                <a:avLst/>
              </a:prstGeom>
              <a:blipFill rotWithShape="0">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ttangolo 59"/>
              <p:cNvSpPr/>
              <p:nvPr/>
            </p:nvSpPr>
            <p:spPr>
              <a:xfrm>
                <a:off x="2518284" y="2743964"/>
                <a:ext cx="377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0</m:t>
                      </m:r>
                    </m:oMath>
                  </m:oMathPara>
                </a14:m>
                <a:endParaRPr lang="en-GB" dirty="0"/>
              </a:p>
            </p:txBody>
          </p:sp>
        </mc:Choice>
        <mc:Fallback xmlns="">
          <p:sp>
            <p:nvSpPr>
              <p:cNvPr id="60" name="Rettangolo 59"/>
              <p:cNvSpPr>
                <a:spLocks noRot="1" noChangeAspect="1" noMove="1" noResize="1" noEditPoints="1" noAdjustHandles="1" noChangeArrowheads="1" noChangeShapeType="1" noTextEdit="1"/>
              </p:cNvSpPr>
              <p:nvPr/>
            </p:nvSpPr>
            <p:spPr>
              <a:xfrm>
                <a:off x="2518284" y="2743964"/>
                <a:ext cx="377026" cy="369332"/>
              </a:xfrm>
              <a:prstGeom prst="rect">
                <a:avLst/>
              </a:prstGeom>
              <a:blipFill rotWithShape="0">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Rettangolo 62"/>
              <p:cNvSpPr/>
              <p:nvPr/>
            </p:nvSpPr>
            <p:spPr>
              <a:xfrm>
                <a:off x="1431032" y="3593812"/>
                <a:ext cx="9553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11</m:t>
                          </m:r>
                        </m:sub>
                      </m:sSub>
                      <m:r>
                        <a:rPr lang="it-IT" i="1">
                          <a:latin typeface="Cambria Math" panose="02040503050406030204" pitchFamily="18" charset="0"/>
                        </a:rPr>
                        <m:t>−</m:t>
                      </m:r>
                      <m:r>
                        <m:rPr>
                          <m:sty m:val="p"/>
                        </m:rPr>
                        <a:rPr lang="el-GR" i="1">
                          <a:solidFill>
                            <a:prstClr val="black"/>
                          </a:solidFill>
                          <a:latin typeface="Cambria Math" panose="02040503050406030204" pitchFamily="18" charset="0"/>
                        </a:rPr>
                        <m:t>λ</m:t>
                      </m:r>
                    </m:oMath>
                  </m:oMathPara>
                </a14:m>
                <a:endParaRPr lang="en-GB" dirty="0"/>
              </a:p>
            </p:txBody>
          </p:sp>
        </mc:Choice>
        <mc:Fallback xmlns="">
          <p:sp>
            <p:nvSpPr>
              <p:cNvPr id="63" name="Rettangolo 62"/>
              <p:cNvSpPr>
                <a:spLocks noRot="1" noChangeAspect="1" noMove="1" noResize="1" noEditPoints="1" noAdjustHandles="1" noChangeArrowheads="1" noChangeShapeType="1" noTextEdit="1"/>
              </p:cNvSpPr>
              <p:nvPr/>
            </p:nvSpPr>
            <p:spPr>
              <a:xfrm>
                <a:off x="1431032" y="3593812"/>
                <a:ext cx="955390" cy="369332"/>
              </a:xfrm>
              <a:prstGeom prst="rect">
                <a:avLst/>
              </a:prstGeom>
              <a:blipFill rotWithShape="0">
                <a:blip r:embed="rId16"/>
                <a:stretch>
                  <a:fillRect b="-1667"/>
                </a:stretch>
              </a:blipFill>
            </p:spPr>
            <p:txBody>
              <a:bodyPr/>
              <a:lstStyle/>
              <a:p>
                <a:r>
                  <a:rPr lang="en-GB">
                    <a:noFill/>
                  </a:rPr>
                  <a:t> </a:t>
                </a:r>
              </a:p>
            </p:txBody>
          </p:sp>
        </mc:Fallback>
      </mc:AlternateContent>
      <p:cxnSp>
        <p:nvCxnSpPr>
          <p:cNvPr id="47" name="Connettore 1 46"/>
          <p:cNvCxnSpPr/>
          <p:nvPr/>
        </p:nvCxnSpPr>
        <p:spPr>
          <a:xfrm>
            <a:off x="2271916" y="3734306"/>
            <a:ext cx="229012" cy="288032"/>
          </a:xfrm>
          <a:prstGeom prst="line">
            <a:avLst/>
          </a:prstGeom>
        </p:spPr>
        <p:style>
          <a:lnRef idx="1">
            <a:schemeClr val="dk1"/>
          </a:lnRef>
          <a:fillRef idx="0">
            <a:schemeClr val="dk1"/>
          </a:fillRef>
          <a:effectRef idx="0">
            <a:schemeClr val="dk1"/>
          </a:effectRef>
          <a:fontRef idx="minor">
            <a:schemeClr val="tx1"/>
          </a:fontRef>
        </p:style>
      </p:cxnSp>
      <p:cxnSp>
        <p:nvCxnSpPr>
          <p:cNvPr id="49" name="Connettore 1 48"/>
          <p:cNvCxnSpPr/>
          <p:nvPr/>
        </p:nvCxnSpPr>
        <p:spPr>
          <a:xfrm flipV="1">
            <a:off x="2089395" y="3804127"/>
            <a:ext cx="528073" cy="30940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5" name="Rettangolo 64"/>
              <p:cNvSpPr/>
              <p:nvPr/>
            </p:nvSpPr>
            <p:spPr>
              <a:xfrm>
                <a:off x="2564078" y="3594004"/>
                <a:ext cx="5674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12</m:t>
                          </m:r>
                        </m:sub>
                      </m:sSub>
                    </m:oMath>
                  </m:oMathPara>
                </a14:m>
                <a:endParaRPr lang="en-GB" dirty="0"/>
              </a:p>
            </p:txBody>
          </p:sp>
        </mc:Choice>
        <mc:Fallback xmlns="">
          <p:sp>
            <p:nvSpPr>
              <p:cNvPr id="65" name="Rettangolo 64"/>
              <p:cNvSpPr>
                <a:spLocks noRot="1" noChangeAspect="1" noMove="1" noResize="1" noEditPoints="1" noAdjustHandles="1" noChangeArrowheads="1" noChangeShapeType="1" noTextEdit="1"/>
              </p:cNvSpPr>
              <p:nvPr/>
            </p:nvSpPr>
            <p:spPr>
              <a:xfrm>
                <a:off x="2564078" y="3594004"/>
                <a:ext cx="567463" cy="369332"/>
              </a:xfrm>
              <a:prstGeom prst="rect">
                <a:avLst/>
              </a:prstGeom>
              <a:blipFill rotWithShape="0">
                <a:blip r:embed="rId17"/>
                <a:stretch>
                  <a:fillRect b="-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Rettangolo 65"/>
              <p:cNvSpPr/>
              <p:nvPr/>
            </p:nvSpPr>
            <p:spPr>
              <a:xfrm>
                <a:off x="1624995" y="3870184"/>
                <a:ext cx="5674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12</m:t>
                          </m:r>
                        </m:sub>
                      </m:sSub>
                    </m:oMath>
                  </m:oMathPara>
                </a14:m>
                <a:endParaRPr lang="en-GB" dirty="0"/>
              </a:p>
            </p:txBody>
          </p:sp>
        </mc:Choice>
        <mc:Fallback xmlns="">
          <p:sp>
            <p:nvSpPr>
              <p:cNvPr id="66" name="Rettangolo 65"/>
              <p:cNvSpPr>
                <a:spLocks noRot="1" noChangeAspect="1" noMove="1" noResize="1" noEditPoints="1" noAdjustHandles="1" noChangeArrowheads="1" noChangeShapeType="1" noTextEdit="1"/>
              </p:cNvSpPr>
              <p:nvPr/>
            </p:nvSpPr>
            <p:spPr>
              <a:xfrm>
                <a:off x="1624995" y="3870184"/>
                <a:ext cx="567463" cy="369332"/>
              </a:xfrm>
              <a:prstGeom prst="rect">
                <a:avLst/>
              </a:prstGeom>
              <a:blipFill rotWithShape="0">
                <a:blip r:embed="rId18"/>
                <a:stretch>
                  <a:fillRect b="-1667"/>
                </a:stretch>
              </a:blipFill>
            </p:spPr>
            <p:txBody>
              <a:bodyPr/>
              <a:lstStyle/>
              <a:p>
                <a:r>
                  <a:rPr lang="en-GB">
                    <a:noFill/>
                  </a:rPr>
                  <a:t> </a:t>
                </a:r>
              </a:p>
            </p:txBody>
          </p:sp>
        </mc:Fallback>
      </mc:AlternateContent>
      <p:sp>
        <p:nvSpPr>
          <p:cNvPr id="72" name="Rettangolo 71"/>
          <p:cNvSpPr/>
          <p:nvPr/>
        </p:nvSpPr>
        <p:spPr>
          <a:xfrm>
            <a:off x="596665" y="4728086"/>
            <a:ext cx="1911214" cy="41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7" name="Rettangolo 66"/>
              <p:cNvSpPr/>
              <p:nvPr/>
            </p:nvSpPr>
            <p:spPr>
              <a:xfrm>
                <a:off x="2366007" y="3870184"/>
                <a:ext cx="9607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22</m:t>
                          </m:r>
                        </m:sub>
                      </m:sSub>
                      <m:r>
                        <a:rPr lang="it-IT" i="1">
                          <a:latin typeface="Cambria Math" panose="02040503050406030204" pitchFamily="18" charset="0"/>
                        </a:rPr>
                        <m:t>−</m:t>
                      </m:r>
                      <m:r>
                        <m:rPr>
                          <m:sty m:val="p"/>
                        </m:rPr>
                        <a:rPr lang="el-GR" i="1">
                          <a:latin typeface="Cambria Math" panose="02040503050406030204" pitchFamily="18" charset="0"/>
                        </a:rPr>
                        <m:t>λ</m:t>
                      </m:r>
                    </m:oMath>
                  </m:oMathPara>
                </a14:m>
                <a:endParaRPr lang="en-GB" dirty="0"/>
              </a:p>
            </p:txBody>
          </p:sp>
        </mc:Choice>
        <mc:Fallback xmlns="">
          <p:sp>
            <p:nvSpPr>
              <p:cNvPr id="67" name="Rettangolo 66"/>
              <p:cNvSpPr>
                <a:spLocks noRot="1" noChangeAspect="1" noMove="1" noResize="1" noEditPoints="1" noAdjustHandles="1" noChangeArrowheads="1" noChangeShapeType="1" noTextEdit="1"/>
              </p:cNvSpPr>
              <p:nvPr/>
            </p:nvSpPr>
            <p:spPr>
              <a:xfrm>
                <a:off x="2366007" y="3870184"/>
                <a:ext cx="960712" cy="369332"/>
              </a:xfrm>
              <a:prstGeom prst="rect">
                <a:avLst/>
              </a:prstGeom>
              <a:blipFill rotWithShape="0">
                <a:blip r:embed="rId19"/>
                <a:stretch>
                  <a:fillRect b="-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ettangolo 69"/>
              <p:cNvSpPr/>
              <p:nvPr/>
            </p:nvSpPr>
            <p:spPr>
              <a:xfrm>
                <a:off x="501010" y="4698125"/>
                <a:ext cx="20504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11</m:t>
                              </m:r>
                            </m:sub>
                          </m:sSub>
                          <m:r>
                            <a:rPr lang="it-IT" i="1">
                              <a:latin typeface="Cambria Math" panose="02040503050406030204" pitchFamily="18" charset="0"/>
                            </a:rPr>
                            <m:t>−</m:t>
                          </m:r>
                          <m:r>
                            <m:rPr>
                              <m:sty m:val="p"/>
                            </m:rPr>
                            <a:rPr lang="el-GR" i="1">
                              <a:solidFill>
                                <a:prstClr val="black"/>
                              </a:solidFill>
                              <a:latin typeface="Cambria Math" panose="02040503050406030204" pitchFamily="18" charset="0"/>
                            </a:rPr>
                            <m:t>λ</m:t>
                          </m:r>
                        </m:e>
                      </m:d>
                      <m:d>
                        <m:dPr>
                          <m:ctrlPr>
                            <a:rPr lang="it-IT" i="1">
                              <a:solidFill>
                                <a:prstClr val="black"/>
                              </a:solidFill>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22</m:t>
                              </m:r>
                            </m:sub>
                          </m:sSub>
                          <m:r>
                            <a:rPr lang="it-IT" i="1">
                              <a:latin typeface="Cambria Math" panose="02040503050406030204" pitchFamily="18" charset="0"/>
                            </a:rPr>
                            <m:t>−</m:t>
                          </m:r>
                          <m:r>
                            <m:rPr>
                              <m:sty m:val="p"/>
                            </m:rPr>
                            <a:rPr lang="el-GR" i="1">
                              <a:solidFill>
                                <a:prstClr val="black"/>
                              </a:solidFill>
                              <a:latin typeface="Cambria Math" panose="02040503050406030204" pitchFamily="18" charset="0"/>
                            </a:rPr>
                            <m:t>λ</m:t>
                          </m:r>
                        </m:e>
                      </m:d>
                    </m:oMath>
                  </m:oMathPara>
                </a14:m>
                <a:endParaRPr lang="en-GB" dirty="0"/>
              </a:p>
            </p:txBody>
          </p:sp>
        </mc:Choice>
        <mc:Fallback xmlns="">
          <p:sp>
            <p:nvSpPr>
              <p:cNvPr id="70" name="Rettangolo 69"/>
              <p:cNvSpPr>
                <a:spLocks noRot="1" noChangeAspect="1" noMove="1" noResize="1" noEditPoints="1" noAdjustHandles="1" noChangeArrowheads="1" noChangeShapeType="1" noTextEdit="1"/>
              </p:cNvSpPr>
              <p:nvPr/>
            </p:nvSpPr>
            <p:spPr>
              <a:xfrm>
                <a:off x="501010" y="4698125"/>
                <a:ext cx="2050498" cy="369332"/>
              </a:xfrm>
              <a:prstGeom prst="rect">
                <a:avLst/>
              </a:prstGeom>
              <a:blipFill rotWithShape="0">
                <a:blip r:embed="rId20"/>
                <a:stretch>
                  <a:fillRect b="-1667"/>
                </a:stretch>
              </a:blipFill>
            </p:spPr>
            <p:txBody>
              <a:bodyPr/>
              <a:lstStyle/>
              <a:p>
                <a:r>
                  <a:rPr lang="en-GB">
                    <a:noFill/>
                  </a:rPr>
                  <a:t> </a:t>
                </a:r>
              </a:p>
            </p:txBody>
          </p:sp>
        </mc:Fallback>
      </mc:AlternateContent>
      <p:sp>
        <p:nvSpPr>
          <p:cNvPr id="53" name="Figura a mano libera 52"/>
          <p:cNvSpPr/>
          <p:nvPr/>
        </p:nvSpPr>
        <p:spPr>
          <a:xfrm>
            <a:off x="996432" y="4535712"/>
            <a:ext cx="1229710" cy="242075"/>
          </a:xfrm>
          <a:custGeom>
            <a:avLst/>
            <a:gdLst>
              <a:gd name="connsiteX0" fmla="*/ 0 w 1229710"/>
              <a:gd name="connsiteY0" fmla="*/ 242075 h 242075"/>
              <a:gd name="connsiteX1" fmla="*/ 809297 w 1229710"/>
              <a:gd name="connsiteY1" fmla="*/ 337 h 242075"/>
              <a:gd name="connsiteX2" fmla="*/ 1229710 w 1229710"/>
              <a:gd name="connsiteY2" fmla="*/ 200033 h 242075"/>
            </a:gdLst>
            <a:ahLst/>
            <a:cxnLst>
              <a:cxn ang="0">
                <a:pos x="connsiteX0" y="connsiteY0"/>
              </a:cxn>
              <a:cxn ang="0">
                <a:pos x="connsiteX1" y="connsiteY1"/>
              </a:cxn>
              <a:cxn ang="0">
                <a:pos x="connsiteX2" y="connsiteY2"/>
              </a:cxn>
            </a:cxnLst>
            <a:rect l="l" t="t" r="r" b="b"/>
            <a:pathLst>
              <a:path w="1229710" h="242075">
                <a:moveTo>
                  <a:pt x="0" y="242075"/>
                </a:moveTo>
                <a:cubicBezTo>
                  <a:pt x="302172" y="124709"/>
                  <a:pt x="604345" y="7344"/>
                  <a:pt x="809297" y="337"/>
                </a:cubicBezTo>
                <a:cubicBezTo>
                  <a:pt x="1014249" y="-6670"/>
                  <a:pt x="1121979" y="96681"/>
                  <a:pt x="1229710" y="200033"/>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igura a mano libera 53"/>
          <p:cNvSpPr/>
          <p:nvPr/>
        </p:nvSpPr>
        <p:spPr>
          <a:xfrm>
            <a:off x="1238170" y="4998504"/>
            <a:ext cx="525517" cy="211539"/>
          </a:xfrm>
          <a:custGeom>
            <a:avLst/>
            <a:gdLst>
              <a:gd name="connsiteX0" fmla="*/ 0 w 525517"/>
              <a:gd name="connsiteY0" fmla="*/ 0 h 211539"/>
              <a:gd name="connsiteX1" fmla="*/ 294290 w 525517"/>
              <a:gd name="connsiteY1" fmla="*/ 210207 h 211539"/>
              <a:gd name="connsiteX2" fmla="*/ 525517 w 525517"/>
              <a:gd name="connsiteY2" fmla="*/ 73572 h 211539"/>
            </a:gdLst>
            <a:ahLst/>
            <a:cxnLst>
              <a:cxn ang="0">
                <a:pos x="connsiteX0" y="connsiteY0"/>
              </a:cxn>
              <a:cxn ang="0">
                <a:pos x="connsiteX1" y="connsiteY1"/>
              </a:cxn>
              <a:cxn ang="0">
                <a:pos x="connsiteX2" y="connsiteY2"/>
              </a:cxn>
            </a:cxnLst>
            <a:rect l="l" t="t" r="r" b="b"/>
            <a:pathLst>
              <a:path w="525517" h="211539">
                <a:moveTo>
                  <a:pt x="0" y="0"/>
                </a:moveTo>
                <a:cubicBezTo>
                  <a:pt x="103352" y="98972"/>
                  <a:pt x="206704" y="197945"/>
                  <a:pt x="294290" y="210207"/>
                </a:cubicBezTo>
                <a:cubicBezTo>
                  <a:pt x="381876" y="222469"/>
                  <a:pt x="453696" y="148020"/>
                  <a:pt x="525517" y="7357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5" name="Figura a mano libera 54"/>
          <p:cNvSpPr/>
          <p:nvPr/>
        </p:nvSpPr>
        <p:spPr>
          <a:xfrm>
            <a:off x="1406335" y="5051056"/>
            <a:ext cx="861849" cy="199813"/>
          </a:xfrm>
          <a:custGeom>
            <a:avLst/>
            <a:gdLst>
              <a:gd name="connsiteX0" fmla="*/ 0 w 861849"/>
              <a:gd name="connsiteY0" fmla="*/ 0 h 199813"/>
              <a:gd name="connsiteX1" fmla="*/ 546538 w 861849"/>
              <a:gd name="connsiteY1" fmla="*/ 199696 h 199813"/>
              <a:gd name="connsiteX2" fmla="*/ 861849 w 861849"/>
              <a:gd name="connsiteY2" fmla="*/ 31531 h 199813"/>
              <a:gd name="connsiteX3" fmla="*/ 861849 w 861849"/>
              <a:gd name="connsiteY3" fmla="*/ 31531 h 199813"/>
            </a:gdLst>
            <a:ahLst/>
            <a:cxnLst>
              <a:cxn ang="0">
                <a:pos x="connsiteX0" y="connsiteY0"/>
              </a:cxn>
              <a:cxn ang="0">
                <a:pos x="connsiteX1" y="connsiteY1"/>
              </a:cxn>
              <a:cxn ang="0">
                <a:pos x="connsiteX2" y="connsiteY2"/>
              </a:cxn>
              <a:cxn ang="0">
                <a:pos x="connsiteX3" y="connsiteY3"/>
              </a:cxn>
            </a:cxnLst>
            <a:rect l="l" t="t" r="r" b="b"/>
            <a:pathLst>
              <a:path w="861849" h="199813">
                <a:moveTo>
                  <a:pt x="0" y="0"/>
                </a:moveTo>
                <a:cubicBezTo>
                  <a:pt x="201448" y="97220"/>
                  <a:pt x="402897" y="194441"/>
                  <a:pt x="546538" y="199696"/>
                </a:cubicBezTo>
                <a:cubicBezTo>
                  <a:pt x="690179" y="204951"/>
                  <a:pt x="861849" y="31531"/>
                  <a:pt x="861849" y="31531"/>
                </a:cubicBezTo>
                <a:lnTo>
                  <a:pt x="861849" y="31531"/>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1" name="Rettangolo 70"/>
              <p:cNvSpPr/>
              <p:nvPr/>
            </p:nvSpPr>
            <p:spPr>
              <a:xfrm>
                <a:off x="2365479" y="4698125"/>
                <a:ext cx="11300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i="1" smtClean="0">
                              <a:solidFill>
                                <a:prstClr val="black"/>
                              </a:solidFill>
                              <a:latin typeface="Cambria Math" panose="02040503050406030204" pitchFamily="18" charset="0"/>
                            </a:rPr>
                          </m:ctrlPr>
                        </m:sSupPr>
                        <m:e>
                          <m:r>
                            <a:rPr lang="it-IT" b="0" i="1" smtClean="0">
                              <a:solidFill>
                                <a:prstClr val="black"/>
                              </a:solidFill>
                              <a:latin typeface="Cambria Math" panose="02040503050406030204" pitchFamily="18" charset="0"/>
                            </a:rPr>
                            <m:t>−</m:t>
                          </m:r>
                          <m:r>
                            <a:rPr lang="it-IT" i="1">
                              <a:solidFill>
                                <a:prstClr val="black"/>
                              </a:solidFill>
                              <a:latin typeface="Cambria Math" panose="02040503050406030204" pitchFamily="18" charset="0"/>
                            </a:rPr>
                            <m:t>(</m:t>
                          </m:r>
                          <m:sSub>
                            <m:sSubPr>
                              <m:ctrlPr>
                                <a:rPr lang="it-IT" i="1">
                                  <a:solidFill>
                                    <a:prstClr val="black"/>
                                  </a:solidFill>
                                  <a:latin typeface="Cambria Math" panose="02040503050406030204" pitchFamily="18" charset="0"/>
                                </a:rPr>
                              </m:ctrlPr>
                            </m:sSubPr>
                            <m:e>
                              <m:r>
                                <a:rPr lang="it-IT" i="1">
                                  <a:solidFill>
                                    <a:prstClr val="black"/>
                                  </a:solidFill>
                                  <a:latin typeface="Cambria Math" panose="02040503050406030204" pitchFamily="18" charset="0"/>
                                  <a:ea typeface="Cambria Math" panose="02040503050406030204" pitchFamily="18" charset="0"/>
                                </a:rPr>
                                <m:t>𝜎</m:t>
                              </m:r>
                            </m:e>
                            <m:sub>
                              <m:r>
                                <a:rPr lang="it-IT" i="1">
                                  <a:solidFill>
                                    <a:prstClr val="black"/>
                                  </a:solidFill>
                                  <a:latin typeface="Cambria Math" panose="02040503050406030204" pitchFamily="18" charset="0"/>
                                </a:rPr>
                                <m:t>12</m:t>
                              </m:r>
                            </m:sub>
                          </m:sSub>
                          <m:r>
                            <a:rPr lang="it-IT" i="1">
                              <a:solidFill>
                                <a:prstClr val="black"/>
                              </a:solidFill>
                              <a:latin typeface="Cambria Math" panose="02040503050406030204" pitchFamily="18" charset="0"/>
                            </a:rPr>
                            <m:t>)</m:t>
                          </m:r>
                        </m:e>
                        <m:sup>
                          <m:r>
                            <a:rPr lang="it-IT" i="1">
                              <a:solidFill>
                                <a:prstClr val="black"/>
                              </a:solidFill>
                              <a:latin typeface="Cambria Math" panose="02040503050406030204" pitchFamily="18" charset="0"/>
                            </a:rPr>
                            <m:t>2</m:t>
                          </m:r>
                        </m:sup>
                      </m:sSup>
                      <m:r>
                        <m:rPr>
                          <m:nor/>
                        </m:rPr>
                        <a:rPr lang="it-IT" dirty="0">
                          <a:solidFill>
                            <a:schemeClr val="tx2"/>
                          </a:solidFill>
                        </a:rPr>
                        <m:t>∗</m:t>
                      </m:r>
                    </m:oMath>
                  </m:oMathPara>
                </a14:m>
                <a:endParaRPr lang="it-IT" dirty="0">
                  <a:solidFill>
                    <a:schemeClr val="tx2"/>
                  </a:solidFill>
                </a:endParaRPr>
              </a:p>
            </p:txBody>
          </p:sp>
        </mc:Choice>
        <mc:Fallback xmlns="">
          <p:sp>
            <p:nvSpPr>
              <p:cNvPr id="71" name="Rettangolo 70"/>
              <p:cNvSpPr>
                <a:spLocks noRot="1" noChangeAspect="1" noMove="1" noResize="1" noEditPoints="1" noAdjustHandles="1" noChangeArrowheads="1" noChangeShapeType="1" noTextEdit="1"/>
              </p:cNvSpPr>
              <p:nvPr/>
            </p:nvSpPr>
            <p:spPr>
              <a:xfrm>
                <a:off x="2365479" y="4698125"/>
                <a:ext cx="1130053" cy="369332"/>
              </a:xfrm>
              <a:prstGeom prst="rect">
                <a:avLst/>
              </a:prstGeom>
              <a:blipFill rotWithShape="0">
                <a:blip r:embed="rId21"/>
                <a:stretch>
                  <a:fillRect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CasellaDiTesto 9"/>
              <p:cNvSpPr txBox="1"/>
              <p:nvPr/>
            </p:nvSpPr>
            <p:spPr>
              <a:xfrm>
                <a:off x="1228951" y="5810025"/>
                <a:ext cx="792088"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it-IT" i="1">
                          <a:latin typeface="Cambria Math" panose="02040503050406030204" pitchFamily="18" charset="0"/>
                        </a:rPr>
                        <m:t>−</m:t>
                      </m:r>
                      <m:r>
                        <m:rPr>
                          <m:sty m:val="p"/>
                        </m:rPr>
                        <a:rPr lang="el-GR" i="1">
                          <a:latin typeface="Cambria Math" panose="02040503050406030204" pitchFamily="18" charset="0"/>
                        </a:rPr>
                        <m:t>λ</m:t>
                      </m:r>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11</m:t>
                          </m:r>
                        </m:sub>
                      </m:sSub>
                    </m:oMath>
                  </m:oMathPara>
                </a14:m>
                <a:endParaRPr lang="en-GB"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1228951" y="5810025"/>
                <a:ext cx="792088" cy="369332"/>
              </a:xfrm>
              <a:prstGeom prst="rect">
                <a:avLst/>
              </a:prstGeom>
              <a:blipFill rotWithShape="0">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CasellaDiTesto 13"/>
              <p:cNvSpPr txBox="1"/>
              <p:nvPr/>
            </p:nvSpPr>
            <p:spPr>
              <a:xfrm>
                <a:off x="1850278" y="5786379"/>
                <a:ext cx="791386"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it-IT" i="1">
                          <a:latin typeface="Cambria Math" panose="02040503050406030204" pitchFamily="18" charset="0"/>
                        </a:rPr>
                        <m:t>−</m:t>
                      </m:r>
                      <m:r>
                        <m:rPr>
                          <m:sty m:val="p"/>
                        </m:rPr>
                        <a:rPr lang="el-GR" i="1">
                          <a:latin typeface="Cambria Math" panose="02040503050406030204" pitchFamily="18" charset="0"/>
                        </a:rPr>
                        <m:t>λ</m:t>
                      </m:r>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ea typeface="Cambria Math" panose="02040503050406030204" pitchFamily="18" charset="0"/>
                            </a:rPr>
                            <m:t>22</m:t>
                          </m:r>
                        </m:sub>
                      </m:sSub>
                    </m:oMath>
                  </m:oMathPara>
                </a14:m>
                <a:endParaRPr lang="en-GB" dirty="0"/>
              </a:p>
            </p:txBody>
          </p:sp>
        </mc:Choice>
        <mc:Fallback xmlns="">
          <p:sp>
            <p:nvSpPr>
              <p:cNvPr id="14" name="CasellaDiTesto 13"/>
              <p:cNvSpPr txBox="1">
                <a:spLocks noRot="1" noChangeAspect="1" noMove="1" noResize="1" noEditPoints="1" noAdjustHandles="1" noChangeArrowheads="1" noChangeShapeType="1" noTextEdit="1"/>
              </p:cNvSpPr>
              <p:nvPr/>
            </p:nvSpPr>
            <p:spPr>
              <a:xfrm>
                <a:off x="1850278" y="5786379"/>
                <a:ext cx="791386" cy="369332"/>
              </a:xfrm>
              <a:prstGeom prst="rect">
                <a:avLst/>
              </a:prstGeom>
              <a:blipFill rotWithShape="0">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CasellaDiTesto 16"/>
              <p:cNvSpPr txBox="1"/>
              <p:nvPr/>
            </p:nvSpPr>
            <p:spPr>
              <a:xfrm>
                <a:off x="2552937" y="5786379"/>
                <a:ext cx="576064"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it-IT" i="1">
                          <a:latin typeface="Cambria Math" panose="02040503050406030204" pitchFamily="18" charset="0"/>
                        </a:rPr>
                        <m:t>+</m:t>
                      </m:r>
                      <m:sSup>
                        <m:sSupPr>
                          <m:ctrlPr>
                            <a:rPr lang="it-IT" i="1">
                              <a:latin typeface="Cambria Math" panose="02040503050406030204" pitchFamily="18" charset="0"/>
                            </a:rPr>
                          </m:ctrlPr>
                        </m:sSupPr>
                        <m:e>
                          <m:r>
                            <m:rPr>
                              <m:sty m:val="p"/>
                            </m:rPr>
                            <a:rPr lang="el-GR" i="1">
                              <a:latin typeface="Cambria Math" panose="02040503050406030204" pitchFamily="18" charset="0"/>
                            </a:rPr>
                            <m:t>λ</m:t>
                          </m:r>
                        </m:e>
                        <m:sup>
                          <m:r>
                            <a:rPr lang="it-IT" i="1">
                              <a:latin typeface="Cambria Math" panose="02040503050406030204" pitchFamily="18" charset="0"/>
                            </a:rPr>
                            <m:t>2</m:t>
                          </m:r>
                        </m:sup>
                      </m:sSup>
                    </m:oMath>
                  </m:oMathPara>
                </a14:m>
                <a:endParaRPr lang="en-GB" dirty="0"/>
              </a:p>
            </p:txBody>
          </p:sp>
        </mc:Choice>
        <mc:Fallback xmlns="">
          <p:sp>
            <p:nvSpPr>
              <p:cNvPr id="17" name="CasellaDiTesto 16"/>
              <p:cNvSpPr txBox="1">
                <a:spLocks noRot="1" noChangeAspect="1" noMove="1" noResize="1" noEditPoints="1" noAdjustHandles="1" noChangeArrowheads="1" noChangeShapeType="1" noTextEdit="1"/>
              </p:cNvSpPr>
              <p:nvPr/>
            </p:nvSpPr>
            <p:spPr>
              <a:xfrm>
                <a:off x="2552937" y="5786379"/>
                <a:ext cx="576064" cy="369332"/>
              </a:xfrm>
              <a:prstGeom prst="rect">
                <a:avLst/>
              </a:prstGeom>
              <a:blipFill rotWithShape="0">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CasellaDiTesto 17"/>
              <p:cNvSpPr txBox="1"/>
              <p:nvPr/>
            </p:nvSpPr>
            <p:spPr>
              <a:xfrm>
                <a:off x="2999900" y="5799732"/>
                <a:ext cx="10081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m:t>
                      </m:r>
                      <m:sSup>
                        <m:sSupPr>
                          <m:ctrlPr>
                            <a:rPr lang="it-IT" i="1">
                              <a:solidFill>
                                <a:prstClr val="black"/>
                              </a:solidFill>
                              <a:latin typeface="Cambria Math" panose="02040503050406030204" pitchFamily="18" charset="0"/>
                            </a:rPr>
                          </m:ctrlPr>
                        </m:sSupPr>
                        <m:e>
                          <m:r>
                            <a:rPr lang="it-IT" i="1">
                              <a:solidFill>
                                <a:prstClr val="black"/>
                              </a:solidFill>
                              <a:latin typeface="Cambria Math" panose="02040503050406030204" pitchFamily="18" charset="0"/>
                            </a:rPr>
                            <m:t>(</m:t>
                          </m:r>
                          <m:sSub>
                            <m:sSubPr>
                              <m:ctrlPr>
                                <a:rPr lang="it-IT" i="1">
                                  <a:solidFill>
                                    <a:prstClr val="black"/>
                                  </a:solidFill>
                                  <a:latin typeface="Cambria Math" panose="02040503050406030204" pitchFamily="18" charset="0"/>
                                </a:rPr>
                              </m:ctrlPr>
                            </m:sSubPr>
                            <m:e>
                              <m:r>
                                <a:rPr lang="it-IT" i="1">
                                  <a:solidFill>
                                    <a:prstClr val="black"/>
                                  </a:solidFill>
                                  <a:latin typeface="Cambria Math" panose="02040503050406030204" pitchFamily="18" charset="0"/>
                                  <a:ea typeface="Cambria Math" panose="02040503050406030204" pitchFamily="18" charset="0"/>
                                </a:rPr>
                                <m:t>𝜎</m:t>
                              </m:r>
                            </m:e>
                            <m:sub>
                              <m:r>
                                <a:rPr lang="it-IT" i="1">
                                  <a:solidFill>
                                    <a:prstClr val="black"/>
                                  </a:solidFill>
                                  <a:latin typeface="Cambria Math" panose="02040503050406030204" pitchFamily="18" charset="0"/>
                                </a:rPr>
                                <m:t>12</m:t>
                              </m:r>
                            </m:sub>
                          </m:sSub>
                          <m:r>
                            <a:rPr lang="it-IT" i="1">
                              <a:solidFill>
                                <a:prstClr val="black"/>
                              </a:solidFill>
                              <a:latin typeface="Cambria Math" panose="02040503050406030204" pitchFamily="18" charset="0"/>
                            </a:rPr>
                            <m:t>)</m:t>
                          </m:r>
                        </m:e>
                        <m:sup>
                          <m:r>
                            <a:rPr lang="it-IT" i="1">
                              <a:solidFill>
                                <a:prstClr val="black"/>
                              </a:solidFill>
                              <a:latin typeface="Cambria Math" panose="02040503050406030204" pitchFamily="18" charset="0"/>
                            </a:rPr>
                            <m:t>2</m:t>
                          </m:r>
                        </m:sup>
                      </m:sSup>
                    </m:oMath>
                  </m:oMathPara>
                </a14:m>
                <a:endParaRPr lang="en-GB" dirty="0"/>
              </a:p>
            </p:txBody>
          </p:sp>
        </mc:Choice>
        <mc:Fallback xmlns="">
          <p:sp>
            <p:nvSpPr>
              <p:cNvPr id="18" name="CasellaDiTesto 17"/>
              <p:cNvSpPr txBox="1">
                <a:spLocks noRot="1" noChangeAspect="1" noMove="1" noResize="1" noEditPoints="1" noAdjustHandles="1" noChangeArrowheads="1" noChangeShapeType="1" noTextEdit="1"/>
              </p:cNvSpPr>
              <p:nvPr/>
            </p:nvSpPr>
            <p:spPr>
              <a:xfrm>
                <a:off x="2999900" y="5799732"/>
                <a:ext cx="1008112" cy="369332"/>
              </a:xfrm>
              <a:prstGeom prst="rect">
                <a:avLst/>
              </a:prstGeom>
              <a:blipFill rotWithShape="0">
                <a:blip r:embed="rId25"/>
                <a:stretch>
                  <a:fillRect b="-14754"/>
                </a:stretch>
              </a:blipFill>
            </p:spPr>
            <p:txBody>
              <a:bodyPr/>
              <a:lstStyle/>
              <a:p>
                <a:r>
                  <a:rPr lang="en-GB">
                    <a:noFill/>
                  </a:rPr>
                  <a:t> </a:t>
                </a:r>
              </a:p>
            </p:txBody>
          </p:sp>
        </mc:Fallback>
      </mc:AlternateContent>
      <p:sp>
        <p:nvSpPr>
          <p:cNvPr id="19" name="Segnaposto piè di pagina 18"/>
          <p:cNvSpPr>
            <a:spLocks noGrp="1"/>
          </p:cNvSpPr>
          <p:nvPr>
            <p:ph type="ftr" sz="quarter" idx="11"/>
          </p:nvPr>
        </p:nvSpPr>
        <p:spPr/>
        <p:txBody>
          <a:bodyPr/>
          <a:lstStyle/>
          <a:p>
            <a:pPr>
              <a:defRPr/>
            </a:pPr>
            <a:r>
              <a:rPr lang="it-IT" smtClean="0"/>
              <a:t>2D - Principal Stresses - Etchi Regoli Gioia</a:t>
            </a:r>
            <a:endParaRPr lang="en-GB"/>
          </a:p>
        </p:txBody>
      </p:sp>
      <p:sp>
        <p:nvSpPr>
          <p:cNvPr id="20" name="Segnaposto numero diapositiva 19"/>
          <p:cNvSpPr>
            <a:spLocks noGrp="1"/>
          </p:cNvSpPr>
          <p:nvPr>
            <p:ph type="sldNum" sz="quarter" idx="12"/>
          </p:nvPr>
        </p:nvSpPr>
        <p:spPr/>
        <p:txBody>
          <a:bodyPr/>
          <a:lstStyle/>
          <a:p>
            <a:pPr>
              <a:defRPr/>
            </a:pPr>
            <a:fld id="{DFE0AAEC-F5D9-44EA-93DC-6DF95E29577B}" type="slidenum">
              <a:rPr lang="en-GB" altLang="it-IT" smtClean="0"/>
              <a:pPr>
                <a:defRPr/>
              </a:pPr>
              <a:t>23</a:t>
            </a:fld>
            <a:endParaRPr lang="en-GB" altLang="it-IT"/>
          </a:p>
        </p:txBody>
      </p:sp>
    </p:spTree>
    <p:extLst>
      <p:ext uri="{BB962C8B-B14F-4D97-AF65-F5344CB8AC3E}">
        <p14:creationId xmlns:p14="http://schemas.microsoft.com/office/powerpoint/2010/main" val="25786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0"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5"/>
                                        </p:tgtEl>
                                        <p:attrNameLst>
                                          <p:attrName>style.visibility</p:attrName>
                                        </p:attrNameLst>
                                      </p:cBhvr>
                                      <p:to>
                                        <p:strVal val="visible"/>
                                      </p:to>
                                    </p:se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0"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childTnLst>
                                </p:cTn>
                              </p:par>
                              <p:par>
                                <p:cTn id="64" presetID="10" presetClass="entr" presetSubtype="0"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0"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childTnLst>
                                </p:cTn>
                              </p:par>
                              <p:par>
                                <p:cTn id="78" presetID="10" presetClass="entr" presetSubtype="0" fill="hold" grpId="0" nodeType="with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fade">
                                      <p:cBhvr>
                                        <p:cTn id="80" dur="500"/>
                                        <p:tgtEl>
                                          <p:spTgt spid="67"/>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0" presetClass="entr" presetSubtype="0"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49"/>
                                        </p:tgtEl>
                                        <p:attrNameLst>
                                          <p:attrName>style.visibility</p:attrName>
                                        </p:attrNameLst>
                                      </p:cBhvr>
                                      <p:to>
                                        <p:strVal val="visible"/>
                                      </p:to>
                                    </p:set>
                                  </p:childTnLst>
                                </p:cTn>
                              </p:par>
                              <p:par>
                                <p:cTn id="96" presetID="10" presetClass="entr" presetSubtype="0"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fade">
                                      <p:cBhvr>
                                        <p:cTn id="98" dur="500"/>
                                        <p:tgtEl>
                                          <p:spTgt spid="71"/>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p:cTn id="103" dur="500" fill="hold"/>
                                        <p:tgtEl>
                                          <p:spTgt spid="13"/>
                                        </p:tgtEl>
                                        <p:attrNameLst>
                                          <p:attrName>ppt_w</p:attrName>
                                        </p:attrNameLst>
                                      </p:cBhvr>
                                      <p:tavLst>
                                        <p:tav tm="0">
                                          <p:val>
                                            <p:fltVal val="0"/>
                                          </p:val>
                                        </p:tav>
                                        <p:tav tm="100000">
                                          <p:val>
                                            <p:strVal val="#ppt_w"/>
                                          </p:val>
                                        </p:tav>
                                      </p:tavLst>
                                    </p:anim>
                                    <p:anim calcmode="lin" valueType="num">
                                      <p:cBhvr>
                                        <p:cTn id="104" dur="500" fill="hold"/>
                                        <p:tgtEl>
                                          <p:spTgt spid="13"/>
                                        </p:tgtEl>
                                        <p:attrNameLst>
                                          <p:attrName>ppt_h</p:attrName>
                                        </p:attrNameLst>
                                      </p:cBhvr>
                                      <p:tavLst>
                                        <p:tav tm="0">
                                          <p:val>
                                            <p:fltVal val="0"/>
                                          </p:val>
                                        </p:tav>
                                        <p:tav tm="100000">
                                          <p:val>
                                            <p:strVal val="#ppt_h"/>
                                          </p:val>
                                        </p:tav>
                                      </p:tavLst>
                                    </p:anim>
                                    <p:animEffect transition="in" filter="fade">
                                      <p:cBhvr>
                                        <p:cTn id="105" dur="500"/>
                                        <p:tgtEl>
                                          <p:spTgt spid="13"/>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1"/>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51"/>
                                        </p:tgtEl>
                                        <p:attrNameLst>
                                          <p:attrName>style.visibility</p:attrName>
                                        </p:attrNameLst>
                                      </p:cBhvr>
                                      <p:to>
                                        <p:strVal val="visible"/>
                                      </p:to>
                                    </p:set>
                                  </p:childTnLst>
                                </p:cTn>
                              </p:par>
                              <p:par>
                                <p:cTn id="114" presetID="10" presetClass="entr" presetSubtype="0" fill="hold" grpId="0" nodeType="with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fade">
                                      <p:cBhvr>
                                        <p:cTn id="116" dur="500"/>
                                        <p:tgtEl>
                                          <p:spTgt spid="15"/>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53"/>
                                        </p:tgtEl>
                                        <p:attrNameLst>
                                          <p:attrName>style.visibility</p:attrName>
                                        </p:attrNameLst>
                                      </p:cBhvr>
                                      <p:to>
                                        <p:strVal val="visible"/>
                                      </p:to>
                                    </p:set>
                                  </p:childTnLst>
                                </p:cTn>
                              </p:par>
                              <p:par>
                                <p:cTn id="121" presetID="10" presetClass="entr" presetSubtype="0" fill="hold" nodeType="withEffect">
                                  <p:stCondLst>
                                    <p:cond delay="0"/>
                                  </p:stCondLst>
                                  <p:childTnLst>
                                    <p:set>
                                      <p:cBhvr>
                                        <p:cTn id="122" dur="1" fill="hold">
                                          <p:stCondLst>
                                            <p:cond delay="0"/>
                                          </p:stCondLst>
                                        </p:cTn>
                                        <p:tgtEl>
                                          <p:spTgt spid="10">
                                            <p:txEl>
                                              <p:pRg st="0" end="0"/>
                                            </p:txEl>
                                          </p:spTgt>
                                        </p:tgtEl>
                                        <p:attrNameLst>
                                          <p:attrName>style.visibility</p:attrName>
                                        </p:attrNameLst>
                                      </p:cBhvr>
                                      <p:to>
                                        <p:strVal val="visible"/>
                                      </p:to>
                                    </p:set>
                                    <p:animEffect transition="in" filter="fade">
                                      <p:cBhvr>
                                        <p:cTn id="123" dur="500"/>
                                        <p:tgtEl>
                                          <p:spTgt spid="10">
                                            <p:txEl>
                                              <p:pRg st="0" end="0"/>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54"/>
                                        </p:tgtEl>
                                        <p:attrNameLst>
                                          <p:attrName>style.visibility</p:attrName>
                                        </p:attrNameLst>
                                      </p:cBhvr>
                                      <p:to>
                                        <p:strVal val="visible"/>
                                      </p:to>
                                    </p:set>
                                  </p:childTnLst>
                                </p:cTn>
                              </p:par>
                              <p:par>
                                <p:cTn id="128" presetID="10" presetClass="entr" presetSubtype="0" fill="hold" grpId="0" nodeType="withEffect">
                                  <p:stCondLst>
                                    <p:cond delay="0"/>
                                  </p:stCondLst>
                                  <p:childTnLst>
                                    <p:set>
                                      <p:cBhvr>
                                        <p:cTn id="129" dur="1" fill="hold">
                                          <p:stCondLst>
                                            <p:cond delay="0"/>
                                          </p:stCondLst>
                                        </p:cTn>
                                        <p:tgtEl>
                                          <p:spTgt spid="14"/>
                                        </p:tgtEl>
                                        <p:attrNameLst>
                                          <p:attrName>style.visibility</p:attrName>
                                        </p:attrNameLst>
                                      </p:cBhvr>
                                      <p:to>
                                        <p:strVal val="visible"/>
                                      </p:to>
                                    </p:set>
                                    <p:animEffect transition="in" filter="fade">
                                      <p:cBhvr>
                                        <p:cTn id="130" dur="500"/>
                                        <p:tgtEl>
                                          <p:spTgt spid="14"/>
                                        </p:tgtEl>
                                      </p:cBhvr>
                                    </p:animEffec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5"/>
                                        </p:tgtEl>
                                        <p:attrNameLst>
                                          <p:attrName>style.visibility</p:attrName>
                                        </p:attrNameLst>
                                      </p:cBhvr>
                                      <p:to>
                                        <p:strVal val="visible"/>
                                      </p:to>
                                    </p:set>
                                  </p:childTnLst>
                                </p:cTn>
                              </p:par>
                              <p:par>
                                <p:cTn id="135" presetID="10" presetClass="entr" presetSubtype="0"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Effect transition="in" filter="fade">
                                      <p:cBhvr>
                                        <p:cTn id="137" dur="500"/>
                                        <p:tgtEl>
                                          <p:spTgt spid="17"/>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8"/>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xit" presetSubtype="0" fill="hold" grpId="1" nodeType="clickEffect">
                                  <p:stCondLst>
                                    <p:cond delay="0"/>
                                  </p:stCondLst>
                                  <p:childTnLst>
                                    <p:set>
                                      <p:cBhvr>
                                        <p:cTn id="145" dur="1" fill="hold">
                                          <p:stCondLst>
                                            <p:cond delay="0"/>
                                          </p:stCondLst>
                                        </p:cTn>
                                        <p:tgtEl>
                                          <p:spTgt spid="43"/>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40"/>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44"/>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45"/>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28"/>
                                        </p:tgtEl>
                                        <p:attrNameLst>
                                          <p:attrName>style.visibility</p:attrName>
                                        </p:attrNameLst>
                                      </p:cBhvr>
                                      <p:to>
                                        <p:strVal val="hidden"/>
                                      </p:to>
                                    </p:set>
                                  </p:childTnLst>
                                </p:cTn>
                              </p:par>
                              <p:par>
                                <p:cTn id="154" presetID="1" presetClass="exit" presetSubtype="0" fill="hold" grpId="1" nodeType="withEffect">
                                  <p:stCondLst>
                                    <p:cond delay="0"/>
                                  </p:stCondLst>
                                  <p:childTnLst>
                                    <p:set>
                                      <p:cBhvr>
                                        <p:cTn id="155" dur="1" fill="hold">
                                          <p:stCondLst>
                                            <p:cond delay="0"/>
                                          </p:stCondLst>
                                        </p:cTn>
                                        <p:tgtEl>
                                          <p:spTgt spid="34"/>
                                        </p:tgtEl>
                                        <p:attrNameLst>
                                          <p:attrName>style.visibility</p:attrName>
                                        </p:attrNameLst>
                                      </p:cBhvr>
                                      <p:to>
                                        <p:strVal val="hidden"/>
                                      </p:to>
                                    </p:set>
                                  </p:childTnLst>
                                </p:cTn>
                              </p:par>
                              <p:par>
                                <p:cTn id="156" presetID="1" presetClass="exit" presetSubtype="0" fill="hold" grpId="1" nodeType="withEffect">
                                  <p:stCondLst>
                                    <p:cond delay="0"/>
                                  </p:stCondLst>
                                  <p:childTnLst>
                                    <p:set>
                                      <p:cBhvr>
                                        <p:cTn id="157" dur="1" fill="hold">
                                          <p:stCondLst>
                                            <p:cond delay="0"/>
                                          </p:stCondLst>
                                        </p:cTn>
                                        <p:tgtEl>
                                          <p:spTgt spid="33"/>
                                        </p:tgtEl>
                                        <p:attrNameLst>
                                          <p:attrName>style.visibility</p:attrName>
                                        </p:attrNameLst>
                                      </p:cBhvr>
                                      <p:to>
                                        <p:strVal val="hidden"/>
                                      </p:to>
                                    </p:set>
                                  </p:childTnLst>
                                </p:cTn>
                              </p:par>
                              <p:par>
                                <p:cTn id="158" presetID="1" presetClass="exit" presetSubtype="0" fill="hold" grpId="1" nodeType="withEffect">
                                  <p:stCondLst>
                                    <p:cond delay="0"/>
                                  </p:stCondLst>
                                  <p:childTnLst>
                                    <p:set>
                                      <p:cBhvr>
                                        <p:cTn id="159" dur="1" fill="hold">
                                          <p:stCondLst>
                                            <p:cond delay="0"/>
                                          </p:stCondLst>
                                        </p:cTn>
                                        <p:tgtEl>
                                          <p:spTgt spid="29"/>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47"/>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49"/>
                                        </p:tgtEl>
                                        <p:attrNameLst>
                                          <p:attrName>style.visibility</p:attrName>
                                        </p:attrNameLst>
                                      </p:cBhvr>
                                      <p:to>
                                        <p:strVal val="hidden"/>
                                      </p:to>
                                    </p:set>
                                  </p:childTnLst>
                                </p:cTn>
                              </p:par>
                              <p:par>
                                <p:cTn id="164" presetID="1" presetClass="exit" presetSubtype="0" fill="hold" grpId="1" nodeType="withEffect">
                                  <p:stCondLst>
                                    <p:cond delay="0"/>
                                  </p:stCondLst>
                                  <p:childTnLst>
                                    <p:set>
                                      <p:cBhvr>
                                        <p:cTn id="165" dur="1" fill="hold">
                                          <p:stCondLst>
                                            <p:cond delay="0"/>
                                          </p:stCondLst>
                                        </p:cTn>
                                        <p:tgtEl>
                                          <p:spTgt spid="51"/>
                                        </p:tgtEl>
                                        <p:attrNameLst>
                                          <p:attrName>style.visibility</p:attrName>
                                        </p:attrNameLst>
                                      </p:cBhvr>
                                      <p:to>
                                        <p:strVal val="hidden"/>
                                      </p:to>
                                    </p:set>
                                  </p:childTnLst>
                                </p:cTn>
                              </p:par>
                              <p:par>
                                <p:cTn id="166" presetID="1" presetClass="exit" presetSubtype="0" fill="hold" grpId="1" nodeType="withEffect">
                                  <p:stCondLst>
                                    <p:cond delay="0"/>
                                  </p:stCondLst>
                                  <p:childTnLst>
                                    <p:set>
                                      <p:cBhvr>
                                        <p:cTn id="167" dur="1" fill="hold">
                                          <p:stCondLst>
                                            <p:cond delay="0"/>
                                          </p:stCondLst>
                                        </p:cTn>
                                        <p:tgtEl>
                                          <p:spTgt spid="53"/>
                                        </p:tgtEl>
                                        <p:attrNameLst>
                                          <p:attrName>style.visibility</p:attrName>
                                        </p:attrNameLst>
                                      </p:cBhvr>
                                      <p:to>
                                        <p:strVal val="hidden"/>
                                      </p:to>
                                    </p:set>
                                  </p:childTnLst>
                                </p:cTn>
                              </p:par>
                              <p:par>
                                <p:cTn id="168" presetID="1" presetClass="exit" presetSubtype="0" fill="hold" grpId="1" nodeType="withEffect">
                                  <p:stCondLst>
                                    <p:cond delay="0"/>
                                  </p:stCondLst>
                                  <p:childTnLst>
                                    <p:set>
                                      <p:cBhvr>
                                        <p:cTn id="169" dur="1" fill="hold">
                                          <p:stCondLst>
                                            <p:cond delay="0"/>
                                          </p:stCondLst>
                                        </p:cTn>
                                        <p:tgtEl>
                                          <p:spTgt spid="54"/>
                                        </p:tgtEl>
                                        <p:attrNameLst>
                                          <p:attrName>style.visibility</p:attrName>
                                        </p:attrNameLst>
                                      </p:cBhvr>
                                      <p:to>
                                        <p:strVal val="hidden"/>
                                      </p:to>
                                    </p:set>
                                  </p:childTnLst>
                                </p:cTn>
                              </p:par>
                              <p:par>
                                <p:cTn id="170" presetID="1" presetClass="exit" presetSubtype="0" fill="hold" grpId="1" nodeType="withEffect">
                                  <p:stCondLst>
                                    <p:cond delay="0"/>
                                  </p:stCondLst>
                                  <p:childTnLst>
                                    <p:set>
                                      <p:cBhvr>
                                        <p:cTn id="171"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P spid="13" grpId="0" animBg="1"/>
      <p:bldP spid="15" grpId="0"/>
      <p:bldP spid="2" grpId="0"/>
      <p:bldP spid="3" grpId="0"/>
      <p:bldP spid="6" grpId="0"/>
      <p:bldP spid="11" grpId="0"/>
      <p:bldP spid="16" grpId="0"/>
      <p:bldP spid="40" grpId="0" animBg="1"/>
      <p:bldP spid="40" grpId="1" animBg="1"/>
      <p:bldP spid="43" grpId="0" animBg="1"/>
      <p:bldP spid="43" grpId="1" animBg="1"/>
      <p:bldP spid="44" grpId="0" animBg="1"/>
      <p:bldP spid="44" grpId="1" animBg="1"/>
      <p:bldP spid="45" grpId="0" animBg="1"/>
      <p:bldP spid="45" grpId="1" animBg="1"/>
      <p:bldP spid="51" grpId="0" animBg="1"/>
      <p:bldP spid="51" grpId="1" animBg="1"/>
      <p:bldP spid="28" grpId="0" animBg="1"/>
      <p:bldP spid="28" grpId="1" animBg="1"/>
      <p:bldP spid="29" grpId="0" animBg="1"/>
      <p:bldP spid="29" grpId="1" animBg="1"/>
      <p:bldP spid="33" grpId="0" animBg="1"/>
      <p:bldP spid="33" grpId="1" animBg="1"/>
      <p:bldP spid="34" grpId="0" animBg="1"/>
      <p:bldP spid="34" grpId="1" animBg="1"/>
      <p:bldP spid="57" grpId="0"/>
      <p:bldP spid="58" grpId="0"/>
      <p:bldP spid="59" grpId="0"/>
      <p:bldP spid="60" grpId="0"/>
      <p:bldP spid="63" grpId="0"/>
      <p:bldP spid="65" grpId="0"/>
      <p:bldP spid="66" grpId="0"/>
      <p:bldP spid="67" grpId="0"/>
      <p:bldP spid="70" grpId="0"/>
      <p:bldP spid="53" grpId="0" animBg="1"/>
      <p:bldP spid="53" grpId="1" animBg="1"/>
      <p:bldP spid="54" grpId="0" animBg="1"/>
      <p:bldP spid="54" grpId="1" animBg="1"/>
      <p:bldP spid="55" grpId="0" animBg="1"/>
      <p:bldP spid="55" grpId="1" animBg="1"/>
      <p:bldP spid="71" grpId="0"/>
      <p:bldP spid="14"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itolo 1"/>
              <p:cNvSpPr>
                <a:spLocks noGrp="1"/>
              </p:cNvSpPr>
              <p:nvPr>
                <p:ph type="title"/>
              </p:nvPr>
            </p:nvSpPr>
            <p:spPr>
              <a:xfrm>
                <a:off x="914737" y="362145"/>
                <a:ext cx="7067128" cy="1004500"/>
              </a:xfrm>
              <a:ln>
                <a:solidFill>
                  <a:schemeClr val="bg1">
                    <a:lumMod val="65000"/>
                  </a:schemeClr>
                </a:solidFill>
              </a:ln>
            </p:spPr>
            <p:txBody>
              <a:bodyPr/>
              <a:lstStyle/>
              <a:p>
                <a:pPr marL="514350" indent="-514350" eaLnBrk="1" hangingPunct="1"/>
                <a:r>
                  <a:rPr lang="en-GB" altLang="it-IT" sz="2800" dirty="0" smtClean="0"/>
                  <a:t>1. Determining </a:t>
                </a:r>
                <a:r>
                  <a:rPr lang="it-IT" altLang="it-IT" sz="2800" dirty="0"/>
                  <a:t>the </a:t>
                </a:r>
                <a:r>
                  <a:rPr lang="it-IT" altLang="it-IT" sz="2800" dirty="0" err="1" smtClean="0"/>
                  <a:t>principal</a:t>
                </a:r>
                <a:r>
                  <a:rPr lang="it-IT" altLang="it-IT" sz="2800" dirty="0" smtClean="0"/>
                  <a:t> </a:t>
                </a:r>
                <a:r>
                  <a:rPr lang="it-IT" altLang="it-IT" sz="2800" dirty="0" err="1"/>
                  <a:t>stresses</a:t>
                </a:r>
                <a:r>
                  <a:rPr lang="it-IT" altLang="it-IT" sz="2800" dirty="0"/>
                  <a:t>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rPr>
                          <m:t>1</m:t>
                        </m:r>
                      </m:sub>
                    </m:sSub>
                    <m:r>
                      <a:rPr lang="it-IT" sz="2800" i="1">
                        <a:latin typeface="Cambria Math" panose="02040503050406030204" pitchFamily="18" charset="0"/>
                      </a:rPr>
                      <m:t> </m:t>
                    </m:r>
                  </m:oMath>
                </a14:m>
                <a:r>
                  <a:rPr lang="it-IT" sz="2800" dirty="0"/>
                  <a:t>and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ea typeface="Cambria Math" panose="02040503050406030204" pitchFamily="18" charset="0"/>
                          </a:rPr>
                          <m:t>2</m:t>
                        </m:r>
                      </m:sub>
                    </m:sSub>
                    <m:r>
                      <a:rPr lang="it-IT" sz="2800" i="1">
                        <a:latin typeface="Cambria Math" panose="02040503050406030204" pitchFamily="18" charset="0"/>
                        <a:ea typeface="Cambria Math" panose="02040503050406030204" pitchFamily="18" charset="0"/>
                      </a:rPr>
                      <m:t> </m:t>
                    </m:r>
                  </m:oMath>
                </a14:m>
                <a:r>
                  <a:rPr lang="en-GB" altLang="it-IT" sz="2800" dirty="0"/>
                  <a:t/>
                </a:r>
                <a:br>
                  <a:rPr lang="en-GB" altLang="it-IT" sz="2800" dirty="0"/>
                </a:br>
                <a:r>
                  <a:rPr lang="en-GB" altLang="it-IT" sz="2800" dirty="0"/>
                  <a:t>with </a:t>
                </a:r>
                <a:r>
                  <a:rPr lang="en-GB" altLang="it-IT" sz="2800" dirty="0" smtClean="0"/>
                  <a:t>matrices and determinants (2)</a:t>
                </a:r>
                <a:endParaRPr lang="en-GB" altLang="it-IT" sz="2800" dirty="0"/>
              </a:p>
            </p:txBody>
          </p:sp>
        </mc:Choice>
        <mc:Fallback>
          <p:sp>
            <p:nvSpPr>
              <p:cNvPr id="5" name="Titolo 1"/>
              <p:cNvSpPr>
                <a:spLocks noGrp="1" noRot="1" noChangeAspect="1" noMove="1" noResize="1" noEditPoints="1" noAdjustHandles="1" noChangeArrowheads="1" noChangeShapeType="1" noTextEdit="1"/>
              </p:cNvSpPr>
              <p:nvPr>
                <p:ph type="title"/>
              </p:nvPr>
            </p:nvSpPr>
            <p:spPr>
              <a:xfrm>
                <a:off x="914737" y="362145"/>
                <a:ext cx="7067128" cy="1004500"/>
              </a:xfrm>
              <a:blipFill rotWithShape="0">
                <a:blip r:embed="rId3"/>
                <a:stretch>
                  <a:fillRect l="-1206" t="-1796" b="-13772"/>
                </a:stretch>
              </a:blipFill>
              <a:ln>
                <a:solidFill>
                  <a:schemeClr val="bg1">
                    <a:lumMod val="65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558565" y="1916831"/>
                <a:ext cx="4248472"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it-IT" b="0" i="1" smtClean="0">
                              <a:latin typeface="Cambria Math" panose="02040503050406030204" pitchFamily="18" charset="0"/>
                            </a:rPr>
                          </m:ctrlPr>
                        </m:sSupPr>
                        <m:e>
                          <m:r>
                            <a:rPr lang="el-GR" b="1" i="1" smtClean="0">
                              <a:latin typeface="Cambria Math" panose="02040503050406030204" pitchFamily="18" charset="0"/>
                            </a:rPr>
                            <m:t>𝝀</m:t>
                          </m:r>
                        </m:e>
                        <m:sup>
                          <m:r>
                            <a:rPr lang="it-IT" b="0" i="1" smtClean="0">
                              <a:latin typeface="Cambria Math" panose="02040503050406030204" pitchFamily="18" charset="0"/>
                            </a:rPr>
                            <m:t>2</m:t>
                          </m:r>
                        </m:sup>
                      </m:sSup>
                      <m:r>
                        <a:rPr lang="it-IT" i="1">
                          <a:latin typeface="Cambria Math" panose="02040503050406030204" pitchFamily="18" charset="0"/>
                        </a:rPr>
                        <m:t>−</m:t>
                      </m:r>
                      <m:r>
                        <a:rPr lang="el-GR" b="1" i="1">
                          <a:latin typeface="Cambria Math" panose="02040503050406030204" pitchFamily="18" charset="0"/>
                        </a:rPr>
                        <m:t>𝝀</m:t>
                      </m:r>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11</m:t>
                          </m:r>
                        </m:sub>
                      </m:sSub>
                      <m:r>
                        <a:rPr lang="it-IT" i="1">
                          <a:latin typeface="Cambria Math" panose="02040503050406030204" pitchFamily="18" charset="0"/>
                        </a:rPr>
                        <m:t>−</m:t>
                      </m:r>
                      <m:r>
                        <a:rPr lang="el-GR" b="1" i="1">
                          <a:latin typeface="Cambria Math" panose="02040503050406030204" pitchFamily="18" charset="0"/>
                        </a:rPr>
                        <m:t>𝝀</m:t>
                      </m:r>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ea typeface="Cambria Math" panose="02040503050406030204" pitchFamily="18" charset="0"/>
                            </a:rPr>
                            <m:t>22</m:t>
                          </m:r>
                        </m:sub>
                      </m:sSub>
                      <m:r>
                        <a:rPr lang="it-IT" b="0" i="1" smtClean="0">
                          <a:latin typeface="Cambria Math" panose="02040503050406030204" pitchFamily="18" charset="0"/>
                        </a:rPr>
                        <m:t>−</m:t>
                      </m:r>
                      <m:sSup>
                        <m:sSupPr>
                          <m:ctrlPr>
                            <a:rPr lang="it-IT" i="1">
                              <a:solidFill>
                                <a:prstClr val="black"/>
                              </a:solidFill>
                              <a:latin typeface="Cambria Math" panose="02040503050406030204" pitchFamily="18" charset="0"/>
                            </a:rPr>
                          </m:ctrlPr>
                        </m:sSupPr>
                        <m:e>
                          <m:d>
                            <m:dPr>
                              <m:ctrlPr>
                                <a:rPr lang="it-IT" i="1">
                                  <a:solidFill>
                                    <a:prstClr val="black"/>
                                  </a:solidFill>
                                  <a:latin typeface="Cambria Math" panose="02040503050406030204" pitchFamily="18" charset="0"/>
                                </a:rPr>
                              </m:ctrlPr>
                            </m:dPr>
                            <m:e>
                              <m:sSub>
                                <m:sSubPr>
                                  <m:ctrlPr>
                                    <a:rPr lang="it-IT" i="1">
                                      <a:solidFill>
                                        <a:prstClr val="black"/>
                                      </a:solidFill>
                                      <a:latin typeface="Cambria Math" panose="02040503050406030204" pitchFamily="18" charset="0"/>
                                    </a:rPr>
                                  </m:ctrlPr>
                                </m:sSubPr>
                                <m:e>
                                  <m:r>
                                    <a:rPr lang="it-IT" i="1">
                                      <a:solidFill>
                                        <a:prstClr val="black"/>
                                      </a:solidFill>
                                      <a:latin typeface="Cambria Math" panose="02040503050406030204" pitchFamily="18" charset="0"/>
                                      <a:ea typeface="Cambria Math" panose="02040503050406030204" pitchFamily="18" charset="0"/>
                                    </a:rPr>
                                    <m:t>𝜎</m:t>
                                  </m:r>
                                </m:e>
                                <m:sub>
                                  <m:r>
                                    <a:rPr lang="it-IT" i="1">
                                      <a:solidFill>
                                        <a:prstClr val="black"/>
                                      </a:solidFill>
                                      <a:latin typeface="Cambria Math" panose="02040503050406030204" pitchFamily="18" charset="0"/>
                                    </a:rPr>
                                    <m:t>12</m:t>
                                  </m:r>
                                </m:sub>
                              </m:sSub>
                            </m:e>
                          </m:d>
                        </m:e>
                        <m:sup>
                          <m:r>
                            <a:rPr lang="it-IT" i="1">
                              <a:solidFill>
                                <a:prstClr val="black"/>
                              </a:solidFill>
                              <a:latin typeface="Cambria Math" panose="02040503050406030204" pitchFamily="18" charset="0"/>
                            </a:rPr>
                            <m:t>2</m:t>
                          </m:r>
                        </m:sup>
                      </m:sSup>
                      <m:r>
                        <a:rPr lang="it-IT" b="0" i="1" smtClean="0">
                          <a:solidFill>
                            <a:prstClr val="black"/>
                          </a:solidFill>
                          <a:latin typeface="Cambria Math" panose="02040503050406030204" pitchFamily="18" charset="0"/>
                        </a:rPr>
                        <m:t>+</m:t>
                      </m:r>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11</m:t>
                              </m:r>
                            </m:sub>
                          </m:sSub>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22</m:t>
                              </m:r>
                            </m:sub>
                          </m:sSub>
                        </m:e>
                      </m:d>
                    </m:oMath>
                  </m:oMathPara>
                </a14:m>
                <a:endParaRPr lang="it-IT"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558565" y="1916831"/>
                <a:ext cx="4248472" cy="369332"/>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CasellaDiTesto 10"/>
              <p:cNvSpPr txBox="1"/>
              <p:nvPr/>
            </p:nvSpPr>
            <p:spPr>
              <a:xfrm>
                <a:off x="4932040" y="1778332"/>
                <a:ext cx="3600400" cy="646331"/>
              </a:xfrm>
              <a:prstGeom prst="rect">
                <a:avLst/>
              </a:prstGeom>
              <a:noFill/>
            </p:spPr>
            <p:txBody>
              <a:bodyPr wrap="square" rtlCol="0">
                <a:spAutoFit/>
              </a:bodyPr>
              <a:lstStyle/>
              <a:p>
                <a:r>
                  <a:rPr lang="en-GB" dirty="0" smtClean="0">
                    <a:latin typeface="+mn-lt"/>
                  </a:rPr>
                  <a:t>Rearranging</a:t>
                </a:r>
                <a:r>
                  <a:rPr lang="it-IT" dirty="0" smtClean="0">
                    <a:latin typeface="+mn-lt"/>
                  </a:rPr>
                  <a:t> </a:t>
                </a:r>
                <a:r>
                  <a:rPr lang="it-IT" dirty="0" err="1" smtClean="0">
                    <a:latin typeface="+mn-lt"/>
                  </a:rPr>
                  <a:t>we</a:t>
                </a:r>
                <a:r>
                  <a:rPr lang="it-IT" dirty="0" smtClean="0">
                    <a:latin typeface="+mn-lt"/>
                  </a:rPr>
                  <a:t> </a:t>
                </a:r>
                <a:r>
                  <a:rPr lang="it-IT" dirty="0" err="1" smtClean="0">
                    <a:latin typeface="+mn-lt"/>
                  </a:rPr>
                  <a:t>find</a:t>
                </a:r>
                <a:r>
                  <a:rPr lang="it-IT" dirty="0" smtClean="0">
                    <a:latin typeface="+mn-lt"/>
                  </a:rPr>
                  <a:t> </a:t>
                </a:r>
                <a:r>
                  <a:rPr lang="it-IT" dirty="0" err="1" smtClean="0">
                    <a:latin typeface="+mn-lt"/>
                  </a:rPr>
                  <a:t>that</a:t>
                </a:r>
                <a:r>
                  <a:rPr lang="it-IT" dirty="0" smtClean="0">
                    <a:latin typeface="+mn-lt"/>
                  </a:rPr>
                  <a:t> </a:t>
                </a:r>
                <a:r>
                  <a:rPr lang="it-IT" dirty="0" err="1" smtClean="0">
                    <a:latin typeface="+mn-lt"/>
                  </a:rPr>
                  <a:t>this</a:t>
                </a:r>
                <a:r>
                  <a:rPr lang="it-IT" dirty="0" smtClean="0">
                    <a:latin typeface="+mn-lt"/>
                  </a:rPr>
                  <a:t> </a:t>
                </a:r>
                <a:r>
                  <a:rPr lang="it-IT" dirty="0" err="1" smtClean="0">
                    <a:latin typeface="+mn-lt"/>
                  </a:rPr>
                  <a:t>is</a:t>
                </a:r>
                <a:r>
                  <a:rPr lang="it-IT" dirty="0" smtClean="0">
                    <a:latin typeface="+mn-lt"/>
                  </a:rPr>
                  <a:t> a </a:t>
                </a:r>
                <a:r>
                  <a:rPr lang="it-IT" dirty="0" err="1" smtClean="0">
                    <a:latin typeface="+mn-lt"/>
                  </a:rPr>
                  <a:t>quadratic</a:t>
                </a:r>
                <a:r>
                  <a:rPr lang="it-IT" dirty="0" smtClean="0">
                    <a:latin typeface="+mn-lt"/>
                  </a:rPr>
                  <a:t> </a:t>
                </a:r>
                <a:r>
                  <a:rPr lang="it-IT" dirty="0" err="1" smtClean="0">
                    <a:latin typeface="+mn-lt"/>
                  </a:rPr>
                  <a:t>equation</a:t>
                </a:r>
                <a:r>
                  <a:rPr lang="it-IT" dirty="0" smtClean="0">
                    <a:latin typeface="+mn-lt"/>
                  </a:rPr>
                  <a:t> in</a:t>
                </a:r>
                <a14:m>
                  <m:oMath xmlns:m="http://schemas.openxmlformats.org/officeDocument/2006/math">
                    <m:r>
                      <a:rPr lang="it-IT" b="0" i="0" smtClean="0">
                        <a:latin typeface="Cambria Math" panose="02040503050406030204" pitchFamily="18" charset="0"/>
                      </a:rPr>
                      <m:t> </m:t>
                    </m:r>
                    <m:r>
                      <a:rPr lang="el-GR" b="1" i="1" smtClean="0">
                        <a:latin typeface="Cambria Math" panose="02040503050406030204" pitchFamily="18" charset="0"/>
                      </a:rPr>
                      <m:t>𝝀</m:t>
                    </m:r>
                  </m:oMath>
                </a14:m>
                <a:endParaRPr lang="it-IT" b="1" dirty="0">
                  <a:latin typeface="+mn-lt"/>
                </a:endParaRPr>
              </a:p>
            </p:txBody>
          </p:sp>
        </mc:Choice>
        <mc:Fallback>
          <p:sp>
            <p:nvSpPr>
              <p:cNvPr id="11" name="CasellaDiTesto 10"/>
              <p:cNvSpPr txBox="1">
                <a:spLocks noRot="1" noChangeAspect="1" noMove="1" noResize="1" noEditPoints="1" noAdjustHandles="1" noChangeArrowheads="1" noChangeShapeType="1" noTextEdit="1"/>
              </p:cNvSpPr>
              <p:nvPr/>
            </p:nvSpPr>
            <p:spPr>
              <a:xfrm>
                <a:off x="4932040" y="1778332"/>
                <a:ext cx="3600400" cy="646331"/>
              </a:xfrm>
              <a:prstGeom prst="rect">
                <a:avLst/>
              </a:prstGeom>
              <a:blipFill rotWithShape="0">
                <a:blip r:embed="rId5"/>
                <a:stretch>
                  <a:fillRect l="-1354" t="-5660" b="-14151"/>
                </a:stretch>
              </a:blipFill>
            </p:spPr>
            <p:txBody>
              <a:bodyPr/>
              <a:lstStyle/>
              <a:p>
                <a:r>
                  <a:rPr lang="en-GB">
                    <a:noFill/>
                  </a:rPr>
                  <a:t> </a:t>
                </a:r>
              </a:p>
            </p:txBody>
          </p:sp>
        </mc:Fallback>
      </mc:AlternateContent>
      <p:sp>
        <p:nvSpPr>
          <p:cNvPr id="14" name="Rettangolo 13"/>
          <p:cNvSpPr/>
          <p:nvPr/>
        </p:nvSpPr>
        <p:spPr>
          <a:xfrm>
            <a:off x="611560" y="1916833"/>
            <a:ext cx="288032" cy="369332"/>
          </a:xfrm>
          <a:prstGeom prst="rect">
            <a:avLst/>
          </a:prstGeom>
          <a:no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913372" y="1916831"/>
            <a:ext cx="1426379" cy="369332"/>
          </a:xfrm>
          <a:prstGeom prst="rect">
            <a:avLst/>
          </a:prstGeom>
          <a:no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2353532" y="1916831"/>
            <a:ext cx="2002444" cy="369332"/>
          </a:xfrm>
          <a:prstGeom prst="rect">
            <a:avLst/>
          </a:prstGeom>
          <a:no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2" name="CasellaDiTesto 21"/>
              <p:cNvSpPr txBox="1"/>
              <p:nvPr/>
            </p:nvSpPr>
            <p:spPr>
              <a:xfrm>
                <a:off x="381755" y="2799645"/>
                <a:ext cx="4248472"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b="1" i="1" smtClean="0">
                              <a:latin typeface="Cambria Math" panose="02040503050406030204" pitchFamily="18" charset="0"/>
                            </a:rPr>
                          </m:ctrlPr>
                        </m:sSupPr>
                        <m:e>
                          <m:r>
                            <a:rPr lang="el-GR" b="1" i="1" smtClean="0">
                              <a:latin typeface="Cambria Math" panose="02040503050406030204" pitchFamily="18" charset="0"/>
                            </a:rPr>
                            <m:t>𝝀</m:t>
                          </m:r>
                        </m:e>
                        <m:sup>
                          <m:r>
                            <a:rPr lang="it-IT" b="1" i="1" smtClean="0">
                              <a:latin typeface="Cambria Math" panose="02040503050406030204" pitchFamily="18" charset="0"/>
                            </a:rPr>
                            <m:t>𝟐</m:t>
                          </m:r>
                        </m:sup>
                      </m:sSup>
                      <m:r>
                        <a:rPr lang="it-IT" i="1">
                          <a:latin typeface="Cambria Math" panose="02040503050406030204" pitchFamily="18" charset="0"/>
                        </a:rPr>
                        <m:t>−</m:t>
                      </m:r>
                      <m:r>
                        <a:rPr lang="el-GR" b="1" i="1">
                          <a:latin typeface="Cambria Math" panose="02040503050406030204" pitchFamily="18" charset="0"/>
                        </a:rPr>
                        <m:t>𝝀</m:t>
                      </m:r>
                      <m:sSub>
                        <m:sSubPr>
                          <m:ctrlPr>
                            <a:rPr lang="it-IT" i="1">
                              <a:latin typeface="Cambria Math" panose="02040503050406030204" pitchFamily="18" charset="0"/>
                            </a:rPr>
                          </m:ctrlPr>
                        </m:sSubPr>
                        <m:e>
                          <m:r>
                            <a:rPr lang="it-IT" b="0" i="1" smtClean="0">
                              <a:latin typeface="Cambria Math" panose="02040503050406030204" pitchFamily="18" charset="0"/>
                            </a:rPr>
                            <m:t>(</m:t>
                          </m:r>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11</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ea typeface="Cambria Math" panose="02040503050406030204" pitchFamily="18" charset="0"/>
                            </a:rPr>
                            <m:t>22</m:t>
                          </m:r>
                        </m:sub>
                      </m:sSub>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rPr>
                        <m:t>−</m:t>
                      </m:r>
                      <m:sSup>
                        <m:sSupPr>
                          <m:ctrlPr>
                            <a:rPr lang="it-IT" i="1">
                              <a:solidFill>
                                <a:prstClr val="black"/>
                              </a:solidFill>
                              <a:latin typeface="Cambria Math" panose="02040503050406030204" pitchFamily="18" charset="0"/>
                            </a:rPr>
                          </m:ctrlPr>
                        </m:sSupPr>
                        <m:e>
                          <m:d>
                            <m:dPr>
                              <m:ctrlPr>
                                <a:rPr lang="it-IT" i="1">
                                  <a:solidFill>
                                    <a:prstClr val="black"/>
                                  </a:solidFill>
                                  <a:latin typeface="Cambria Math" panose="02040503050406030204" pitchFamily="18" charset="0"/>
                                </a:rPr>
                              </m:ctrlPr>
                            </m:dPr>
                            <m:e>
                              <m:sSub>
                                <m:sSubPr>
                                  <m:ctrlPr>
                                    <a:rPr lang="it-IT" i="1">
                                      <a:solidFill>
                                        <a:prstClr val="black"/>
                                      </a:solidFill>
                                      <a:latin typeface="Cambria Math" panose="02040503050406030204" pitchFamily="18" charset="0"/>
                                    </a:rPr>
                                  </m:ctrlPr>
                                </m:sSubPr>
                                <m:e>
                                  <m:r>
                                    <a:rPr lang="it-IT" i="1">
                                      <a:solidFill>
                                        <a:prstClr val="black"/>
                                      </a:solidFill>
                                      <a:latin typeface="Cambria Math" panose="02040503050406030204" pitchFamily="18" charset="0"/>
                                      <a:ea typeface="Cambria Math" panose="02040503050406030204" pitchFamily="18" charset="0"/>
                                    </a:rPr>
                                    <m:t>𝜎</m:t>
                                  </m:r>
                                </m:e>
                                <m:sub>
                                  <m:r>
                                    <a:rPr lang="it-IT" i="1">
                                      <a:solidFill>
                                        <a:prstClr val="black"/>
                                      </a:solidFill>
                                      <a:latin typeface="Cambria Math" panose="02040503050406030204" pitchFamily="18" charset="0"/>
                                    </a:rPr>
                                    <m:t>12</m:t>
                                  </m:r>
                                </m:sub>
                              </m:sSub>
                            </m:e>
                          </m:d>
                        </m:e>
                        <m:sup>
                          <m:r>
                            <a:rPr lang="it-IT" i="1">
                              <a:solidFill>
                                <a:prstClr val="black"/>
                              </a:solidFill>
                              <a:latin typeface="Cambria Math" panose="02040503050406030204" pitchFamily="18" charset="0"/>
                            </a:rPr>
                            <m:t>2</m:t>
                          </m:r>
                        </m:sup>
                      </m:sSup>
                      <m:r>
                        <a:rPr lang="it-IT" b="0" i="1" smtClean="0">
                          <a:solidFill>
                            <a:prstClr val="black"/>
                          </a:solidFill>
                          <a:latin typeface="Cambria Math" panose="02040503050406030204" pitchFamily="18" charset="0"/>
                        </a:rPr>
                        <m:t>+</m:t>
                      </m:r>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11</m:t>
                              </m:r>
                            </m:sub>
                          </m:sSub>
                          <m:sSub>
                            <m:sSubPr>
                              <m:ctrlPr>
                                <a:rPr lang="it-IT" i="1">
                                  <a:latin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rPr>
                                <m:t>22</m:t>
                              </m:r>
                            </m:sub>
                          </m:sSub>
                        </m:e>
                      </m:d>
                    </m:oMath>
                  </m:oMathPara>
                </a14:m>
                <a:endParaRPr lang="it-IT" dirty="0"/>
              </a:p>
            </p:txBody>
          </p:sp>
        </mc:Choice>
        <mc:Fallback xmlns="">
          <p:sp>
            <p:nvSpPr>
              <p:cNvPr id="22" name="CasellaDiTesto 21"/>
              <p:cNvSpPr txBox="1">
                <a:spLocks noRot="1" noChangeAspect="1" noMove="1" noResize="1" noEditPoints="1" noAdjustHandles="1" noChangeArrowheads="1" noChangeShapeType="1" noTextEdit="1"/>
              </p:cNvSpPr>
              <p:nvPr/>
            </p:nvSpPr>
            <p:spPr>
              <a:xfrm>
                <a:off x="381755" y="2799645"/>
                <a:ext cx="4248472" cy="375552"/>
              </a:xfrm>
              <a:prstGeom prst="rect">
                <a:avLst/>
              </a:prstGeom>
              <a:blipFill rotWithShape="0">
                <a:blip r:embed="rId6"/>
                <a:stretch>
                  <a:fillRect b="-16129"/>
                </a:stretch>
              </a:blipFill>
            </p:spPr>
            <p:txBody>
              <a:bodyPr/>
              <a:lstStyle/>
              <a:p>
                <a:r>
                  <a:rPr lang="it-IT">
                    <a:noFill/>
                  </a:rPr>
                  <a:t> </a:t>
                </a:r>
              </a:p>
            </p:txBody>
          </p:sp>
        </mc:Fallback>
      </mc:AlternateContent>
      <p:sp>
        <p:nvSpPr>
          <p:cNvPr id="23" name="Rettangolo 22"/>
          <p:cNvSpPr/>
          <p:nvPr/>
        </p:nvSpPr>
        <p:spPr>
          <a:xfrm>
            <a:off x="611560" y="2799646"/>
            <a:ext cx="288032" cy="369332"/>
          </a:xfrm>
          <a:prstGeom prst="rect">
            <a:avLst/>
          </a:prstGeom>
          <a:no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913372" y="2799644"/>
            <a:ext cx="1426379" cy="369332"/>
          </a:xfrm>
          <a:prstGeom prst="rect">
            <a:avLst/>
          </a:prstGeom>
          <a:no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2353532" y="2799644"/>
            <a:ext cx="2002444" cy="369332"/>
          </a:xfrm>
          <a:prstGeom prst="rect">
            <a:avLst/>
          </a:prstGeom>
          <a:no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6" name="CasellaDiTesto 25"/>
              <p:cNvSpPr txBox="1"/>
              <p:nvPr/>
            </p:nvSpPr>
            <p:spPr>
              <a:xfrm>
                <a:off x="5086400" y="2799644"/>
                <a:ext cx="3600400" cy="669992"/>
              </a:xfrm>
              <a:prstGeom prst="rect">
                <a:avLst/>
              </a:prstGeom>
              <a:noFill/>
            </p:spPr>
            <p:txBody>
              <a:bodyPr wrap="square" rtlCol="0">
                <a:spAutoFit/>
              </a:bodyPr>
              <a:lstStyle/>
              <a:p>
                <a:r>
                  <a:rPr lang="it-IT" dirty="0" smtClean="0">
                    <a:latin typeface="+mn-lt"/>
                  </a:rPr>
                  <a:t>By </a:t>
                </a:r>
                <a:r>
                  <a:rPr lang="it-IT" dirty="0" err="1" smtClean="0">
                    <a:latin typeface="+mn-lt"/>
                  </a:rPr>
                  <a:t>further</a:t>
                </a:r>
                <a:r>
                  <a:rPr lang="it-IT" dirty="0" smtClean="0">
                    <a:latin typeface="+mn-lt"/>
                  </a:rPr>
                  <a:t> </a:t>
                </a:r>
                <a:r>
                  <a:rPr lang="it-IT" dirty="0" err="1" smtClean="0">
                    <a:latin typeface="+mn-lt"/>
                  </a:rPr>
                  <a:t>rearranging</a:t>
                </a:r>
                <a:r>
                  <a:rPr lang="it-IT" dirty="0" smtClean="0">
                    <a:latin typeface="+mn-lt"/>
                  </a:rPr>
                  <a:t> </a:t>
                </a:r>
                <a:r>
                  <a:rPr lang="it-IT" dirty="0" err="1" smtClean="0">
                    <a:latin typeface="+mn-lt"/>
                  </a:rPr>
                  <a:t>we</a:t>
                </a:r>
                <a:r>
                  <a:rPr lang="it-IT" dirty="0" smtClean="0">
                    <a:latin typeface="+mn-lt"/>
                  </a:rPr>
                  <a:t> </a:t>
                </a:r>
                <a:r>
                  <a:rPr lang="it-IT" dirty="0" err="1" smtClean="0">
                    <a:latin typeface="+mn-lt"/>
                  </a:rPr>
                  <a:t>get</a:t>
                </a:r>
                <a:r>
                  <a:rPr lang="it-IT" dirty="0" smtClean="0">
                    <a:latin typeface="+mn-lt"/>
                  </a:rPr>
                  <a:t> the </a:t>
                </a:r>
                <a:r>
                  <a:rPr lang="it-IT" dirty="0" err="1" smtClean="0">
                    <a:latin typeface="+mn-lt"/>
                  </a:rPr>
                  <a:t>equation</a:t>
                </a:r>
                <a:r>
                  <a:rPr lang="it-IT" dirty="0" smtClean="0">
                    <a:latin typeface="+mn-lt"/>
                  </a:rPr>
                  <a:t> in the </a:t>
                </a:r>
                <a:r>
                  <a:rPr lang="it-IT" dirty="0" err="1" smtClean="0">
                    <a:latin typeface="+mn-lt"/>
                  </a:rPr>
                  <a:t>form</a:t>
                </a:r>
                <a:r>
                  <a:rPr lang="it-IT" dirty="0" smtClean="0">
                    <a:latin typeface="+mn-lt"/>
                  </a:rPr>
                  <a:t> </a:t>
                </a:r>
                <a14:m>
                  <m:oMath xmlns:m="http://schemas.openxmlformats.org/officeDocument/2006/math">
                    <m:sSup>
                      <m:sSupPr>
                        <m:ctrlPr>
                          <a:rPr lang="it-IT" i="1" smtClean="0">
                            <a:solidFill>
                              <a:srgbClr val="FFC000"/>
                            </a:solidFill>
                            <a:latin typeface="Cambria Math" panose="02040503050406030204" pitchFamily="18" charset="0"/>
                          </a:rPr>
                        </m:ctrlPr>
                      </m:sSupPr>
                      <m:e>
                        <m:r>
                          <a:rPr lang="it-IT" b="0" i="1" smtClean="0">
                            <a:solidFill>
                              <a:srgbClr val="FFC000"/>
                            </a:solidFill>
                            <a:latin typeface="Cambria Math" panose="02040503050406030204" pitchFamily="18" charset="0"/>
                          </a:rPr>
                          <m:t>𝑎</m:t>
                        </m:r>
                        <m:r>
                          <a:rPr lang="it-IT" b="1" i="1" smtClean="0">
                            <a:solidFill>
                              <a:srgbClr val="FFC000"/>
                            </a:solidFill>
                            <a:latin typeface="Cambria Math" panose="02040503050406030204" pitchFamily="18" charset="0"/>
                          </a:rPr>
                          <m:t>𝒙</m:t>
                        </m:r>
                      </m:e>
                      <m:sup>
                        <m:r>
                          <a:rPr lang="it-IT" b="1" i="1" smtClean="0">
                            <a:solidFill>
                              <a:srgbClr val="FFC000"/>
                            </a:solidFill>
                            <a:latin typeface="Cambria Math" panose="02040503050406030204" pitchFamily="18" charset="0"/>
                          </a:rPr>
                          <m:t>𝟐</m:t>
                        </m:r>
                      </m:sup>
                    </m:sSup>
                    <m:r>
                      <a:rPr lang="it-IT" b="0" i="1" smtClean="0">
                        <a:solidFill>
                          <a:srgbClr val="FFC000"/>
                        </a:solidFill>
                        <a:latin typeface="Cambria Math" panose="02040503050406030204" pitchFamily="18" charset="0"/>
                      </a:rPr>
                      <m:t>+</m:t>
                    </m:r>
                    <m:r>
                      <a:rPr lang="it-IT" b="0" i="1" smtClean="0">
                        <a:solidFill>
                          <a:srgbClr val="FFC000"/>
                        </a:solidFill>
                        <a:latin typeface="Cambria Math" panose="02040503050406030204" pitchFamily="18" charset="0"/>
                      </a:rPr>
                      <m:t>𝑏</m:t>
                    </m:r>
                    <m:r>
                      <a:rPr lang="it-IT" b="1" i="1" smtClean="0">
                        <a:solidFill>
                          <a:srgbClr val="FFC000"/>
                        </a:solidFill>
                        <a:latin typeface="Cambria Math" panose="02040503050406030204" pitchFamily="18" charset="0"/>
                      </a:rPr>
                      <m:t>𝒙</m:t>
                    </m:r>
                    <m:r>
                      <a:rPr lang="it-IT" b="0" i="1" smtClean="0">
                        <a:solidFill>
                          <a:srgbClr val="FFC000"/>
                        </a:solidFill>
                        <a:latin typeface="Cambria Math" panose="02040503050406030204" pitchFamily="18" charset="0"/>
                      </a:rPr>
                      <m:t>+</m:t>
                    </m:r>
                    <m:r>
                      <a:rPr lang="it-IT" b="0" i="1" smtClean="0">
                        <a:solidFill>
                          <a:srgbClr val="FFC000"/>
                        </a:solidFill>
                        <a:latin typeface="Cambria Math" panose="02040503050406030204" pitchFamily="18" charset="0"/>
                      </a:rPr>
                      <m:t>𝑐</m:t>
                    </m:r>
                  </m:oMath>
                </a14:m>
                <a:endParaRPr lang="it-IT" dirty="0">
                  <a:solidFill>
                    <a:srgbClr val="FFC000"/>
                  </a:solidFill>
                </a:endParaRPr>
              </a:p>
            </p:txBody>
          </p:sp>
        </mc:Choice>
        <mc:Fallback xmlns="">
          <p:sp>
            <p:nvSpPr>
              <p:cNvPr id="26" name="CasellaDiTesto 25"/>
              <p:cNvSpPr txBox="1">
                <a:spLocks noRot="1" noChangeAspect="1" noMove="1" noResize="1" noEditPoints="1" noAdjustHandles="1" noChangeArrowheads="1" noChangeShapeType="1" noTextEdit="1"/>
              </p:cNvSpPr>
              <p:nvPr/>
            </p:nvSpPr>
            <p:spPr>
              <a:xfrm>
                <a:off x="5086400" y="2799644"/>
                <a:ext cx="3600400" cy="669992"/>
              </a:xfrm>
              <a:prstGeom prst="rect">
                <a:avLst/>
              </a:prstGeom>
              <a:blipFill rotWithShape="0">
                <a:blip r:embed="rId7"/>
                <a:stretch>
                  <a:fillRect l="-1354" t="-4545" b="-1090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9" name="CasellaDiTesto 28"/>
              <p:cNvSpPr txBox="1"/>
              <p:nvPr/>
            </p:nvSpPr>
            <p:spPr>
              <a:xfrm>
                <a:off x="611560" y="3284984"/>
                <a:ext cx="486351" cy="314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it-IT" sz="2000" i="1" smtClean="0">
                              <a:solidFill>
                                <a:srgbClr val="FFC000"/>
                              </a:solidFill>
                              <a:latin typeface="Cambria Math" panose="02040503050406030204" pitchFamily="18" charset="0"/>
                            </a:rPr>
                          </m:ctrlPr>
                        </m:sSupPr>
                        <m:e>
                          <m:r>
                            <a:rPr lang="it-IT" sz="2000" b="0" i="1" smtClean="0">
                              <a:solidFill>
                                <a:srgbClr val="FFC000"/>
                              </a:solidFill>
                              <a:latin typeface="Cambria Math" panose="02040503050406030204" pitchFamily="18" charset="0"/>
                            </a:rPr>
                            <m:t>𝑎</m:t>
                          </m:r>
                          <m:r>
                            <a:rPr lang="it-IT" sz="2000" b="1" i="1" smtClean="0">
                              <a:solidFill>
                                <a:srgbClr val="FFC000"/>
                              </a:solidFill>
                              <a:latin typeface="Cambria Math" panose="02040503050406030204" pitchFamily="18" charset="0"/>
                            </a:rPr>
                            <m:t>𝒙</m:t>
                          </m:r>
                        </m:e>
                        <m:sup>
                          <m:r>
                            <a:rPr lang="it-IT" sz="2000" b="1" i="1" smtClean="0">
                              <a:solidFill>
                                <a:srgbClr val="FFC000"/>
                              </a:solidFill>
                              <a:latin typeface="Cambria Math" panose="02040503050406030204" pitchFamily="18" charset="0"/>
                            </a:rPr>
                            <m:t>𝟐</m:t>
                          </m:r>
                        </m:sup>
                      </m:sSup>
                    </m:oMath>
                  </m:oMathPara>
                </a14:m>
                <a:endParaRPr lang="it-IT" dirty="0">
                  <a:solidFill>
                    <a:srgbClr val="FFC000"/>
                  </a:solidFill>
                </a:endParaRPr>
              </a:p>
            </p:txBody>
          </p:sp>
        </mc:Choice>
        <mc:Fallback xmlns="">
          <p:sp>
            <p:nvSpPr>
              <p:cNvPr id="29" name="CasellaDiTesto 28"/>
              <p:cNvSpPr txBox="1">
                <a:spLocks noRot="1" noChangeAspect="1" noMove="1" noResize="1" noEditPoints="1" noAdjustHandles="1" noChangeArrowheads="1" noChangeShapeType="1" noTextEdit="1"/>
              </p:cNvSpPr>
              <p:nvPr/>
            </p:nvSpPr>
            <p:spPr>
              <a:xfrm>
                <a:off x="611560" y="3284984"/>
                <a:ext cx="486351" cy="314766"/>
              </a:xfrm>
              <a:prstGeom prst="rect">
                <a:avLst/>
              </a:prstGeom>
              <a:blipFill rotWithShape="0">
                <a:blip r:embed="rId8"/>
                <a:stretch>
                  <a:fillRect l="-5000" r="-3750" b="-192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0" name="CasellaDiTesto 29"/>
              <p:cNvSpPr txBox="1"/>
              <p:nvPr/>
            </p:nvSpPr>
            <p:spPr>
              <a:xfrm>
                <a:off x="1466773" y="3284984"/>
                <a:ext cx="3558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000" b="0" i="1" smtClean="0">
                          <a:solidFill>
                            <a:srgbClr val="FFC000"/>
                          </a:solidFill>
                          <a:latin typeface="Cambria Math" panose="02040503050406030204" pitchFamily="18" charset="0"/>
                        </a:rPr>
                        <m:t>𝑏</m:t>
                      </m:r>
                      <m:r>
                        <a:rPr lang="it-IT" sz="2000" b="1" i="1" smtClean="0">
                          <a:solidFill>
                            <a:srgbClr val="FFC000"/>
                          </a:solidFill>
                          <a:latin typeface="Cambria Math" panose="02040503050406030204" pitchFamily="18" charset="0"/>
                        </a:rPr>
                        <m:t>𝒙</m:t>
                      </m:r>
                    </m:oMath>
                  </m:oMathPara>
                </a14:m>
                <a:endParaRPr lang="it-IT" sz="2000" b="1" dirty="0">
                  <a:solidFill>
                    <a:srgbClr val="FFC000"/>
                  </a:solidFill>
                </a:endParaRPr>
              </a:p>
            </p:txBody>
          </p:sp>
        </mc:Choice>
        <mc:Fallback xmlns="">
          <p:sp>
            <p:nvSpPr>
              <p:cNvPr id="30" name="CasellaDiTesto 29"/>
              <p:cNvSpPr txBox="1">
                <a:spLocks noRot="1" noChangeAspect="1" noMove="1" noResize="1" noEditPoints="1" noAdjustHandles="1" noChangeArrowheads="1" noChangeShapeType="1" noTextEdit="1"/>
              </p:cNvSpPr>
              <p:nvPr/>
            </p:nvSpPr>
            <p:spPr>
              <a:xfrm>
                <a:off x="1466773" y="3284984"/>
                <a:ext cx="355867" cy="307777"/>
              </a:xfrm>
              <a:prstGeom prst="rect">
                <a:avLst/>
              </a:prstGeom>
              <a:blipFill rotWithShape="0">
                <a:blip r:embed="rId9"/>
                <a:stretch>
                  <a:fillRect l="-15517" r="-10345" b="-12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CasellaDiTesto 30"/>
              <p:cNvSpPr txBox="1"/>
              <p:nvPr/>
            </p:nvSpPr>
            <p:spPr>
              <a:xfrm>
                <a:off x="3230136" y="3284983"/>
                <a:ext cx="19729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000" b="0" i="1" smtClean="0">
                          <a:solidFill>
                            <a:srgbClr val="FFC000"/>
                          </a:solidFill>
                          <a:latin typeface="Cambria Math" panose="02040503050406030204" pitchFamily="18" charset="0"/>
                        </a:rPr>
                        <m:t>𝑐</m:t>
                      </m:r>
                    </m:oMath>
                  </m:oMathPara>
                </a14:m>
                <a:endParaRPr lang="it-IT" sz="2000" dirty="0">
                  <a:solidFill>
                    <a:srgbClr val="FFC000"/>
                  </a:solidFill>
                </a:endParaRPr>
              </a:p>
            </p:txBody>
          </p:sp>
        </mc:Choice>
        <mc:Fallback xmlns="">
          <p:sp>
            <p:nvSpPr>
              <p:cNvPr id="31" name="CasellaDiTesto 30"/>
              <p:cNvSpPr txBox="1">
                <a:spLocks noRot="1" noChangeAspect="1" noMove="1" noResize="1" noEditPoints="1" noAdjustHandles="1" noChangeArrowheads="1" noChangeShapeType="1" noTextEdit="1"/>
              </p:cNvSpPr>
              <p:nvPr/>
            </p:nvSpPr>
            <p:spPr>
              <a:xfrm>
                <a:off x="3230136" y="3284983"/>
                <a:ext cx="197297" cy="307777"/>
              </a:xfrm>
              <a:prstGeom prst="rect">
                <a:avLst/>
              </a:prstGeom>
              <a:blipFill rotWithShape="0">
                <a:blip r:embed="rId10"/>
                <a:stretch>
                  <a:fillRect l="-15625" r="-9375" b="-2000"/>
                </a:stretch>
              </a:blipFill>
            </p:spPr>
            <p:txBody>
              <a:bodyPr/>
              <a:lstStyle/>
              <a:p>
                <a:r>
                  <a:rPr lang="it-IT">
                    <a:noFill/>
                  </a:rPr>
                  <a:t> </a:t>
                </a:r>
              </a:p>
            </p:txBody>
          </p:sp>
        </mc:Fallback>
      </mc:AlternateContent>
      <p:sp>
        <p:nvSpPr>
          <p:cNvPr id="32" name="CasellaDiTesto 31"/>
          <p:cNvSpPr txBox="1"/>
          <p:nvPr/>
        </p:nvSpPr>
        <p:spPr>
          <a:xfrm>
            <a:off x="4798368" y="3565508"/>
            <a:ext cx="4176464" cy="646331"/>
          </a:xfrm>
          <a:prstGeom prst="rect">
            <a:avLst/>
          </a:prstGeom>
          <a:noFill/>
        </p:spPr>
        <p:txBody>
          <a:bodyPr wrap="square" rtlCol="0">
            <a:spAutoFit/>
          </a:bodyPr>
          <a:lstStyle/>
          <a:p>
            <a:r>
              <a:rPr lang="it-IT" dirty="0" err="1" smtClean="0">
                <a:latin typeface="+mn-lt"/>
              </a:rPr>
              <a:t>We</a:t>
            </a:r>
            <a:r>
              <a:rPr lang="it-IT" dirty="0" smtClean="0">
                <a:latin typeface="+mn-lt"/>
              </a:rPr>
              <a:t> </a:t>
            </a:r>
            <a:r>
              <a:rPr lang="it-IT" dirty="0" err="1" smtClean="0">
                <a:latin typeface="+mn-lt"/>
              </a:rPr>
              <a:t>substitute</a:t>
            </a:r>
            <a:r>
              <a:rPr lang="it-IT" dirty="0" smtClean="0">
                <a:latin typeface="+mn-lt"/>
              </a:rPr>
              <a:t> </a:t>
            </a:r>
            <a:r>
              <a:rPr lang="it-IT" dirty="0" err="1" smtClean="0">
                <a:latin typeface="+mn-lt"/>
              </a:rPr>
              <a:t>our</a:t>
            </a:r>
            <a:r>
              <a:rPr lang="it-IT" dirty="0" smtClean="0">
                <a:latin typeface="+mn-lt"/>
              </a:rPr>
              <a:t> </a:t>
            </a:r>
            <a:r>
              <a:rPr lang="it-IT" dirty="0" err="1" smtClean="0">
                <a:latin typeface="+mn-lt"/>
              </a:rPr>
              <a:t>values</a:t>
            </a:r>
            <a:r>
              <a:rPr lang="it-IT" dirty="0" smtClean="0">
                <a:latin typeface="+mn-lt"/>
              </a:rPr>
              <a:t> in the </a:t>
            </a:r>
            <a:r>
              <a:rPr lang="it-IT" dirty="0" err="1" smtClean="0">
                <a:latin typeface="+mn-lt"/>
              </a:rPr>
              <a:t>equation</a:t>
            </a:r>
            <a:r>
              <a:rPr lang="it-IT" dirty="0" smtClean="0">
                <a:latin typeface="+mn-lt"/>
              </a:rPr>
              <a:t> </a:t>
            </a:r>
          </a:p>
          <a:p>
            <a:r>
              <a:rPr lang="it-IT" dirty="0" err="1" smtClean="0">
                <a:latin typeface="+mn-lt"/>
              </a:rPr>
              <a:t>according</a:t>
            </a:r>
            <a:r>
              <a:rPr lang="it-IT" dirty="0" smtClean="0">
                <a:latin typeface="+mn-lt"/>
              </a:rPr>
              <a:t> to the </a:t>
            </a:r>
            <a:r>
              <a:rPr lang="it-IT" dirty="0" err="1" smtClean="0">
                <a:latin typeface="+mn-lt"/>
              </a:rPr>
              <a:t>equalities</a:t>
            </a:r>
            <a:r>
              <a:rPr lang="it-IT" dirty="0" smtClean="0">
                <a:latin typeface="+mn-lt"/>
              </a:rPr>
              <a:t> </a:t>
            </a:r>
            <a:r>
              <a:rPr lang="it-IT" dirty="0" err="1" smtClean="0">
                <a:latin typeface="+mn-lt"/>
              </a:rPr>
              <a:t>below</a:t>
            </a:r>
            <a:r>
              <a:rPr lang="it-IT" dirty="0" smtClean="0">
                <a:latin typeface="+mn-lt"/>
              </a:rPr>
              <a:t> </a:t>
            </a:r>
          </a:p>
        </p:txBody>
      </p:sp>
      <mc:AlternateContent xmlns:mc="http://schemas.openxmlformats.org/markup-compatibility/2006" xmlns:a14="http://schemas.microsoft.com/office/drawing/2010/main">
        <mc:Choice Requires="a14">
          <p:sp>
            <p:nvSpPr>
              <p:cNvPr id="34" name="CasellaDiTesto 33"/>
              <p:cNvSpPr txBox="1"/>
              <p:nvPr/>
            </p:nvSpPr>
            <p:spPr>
              <a:xfrm>
                <a:off x="2163013" y="5344457"/>
                <a:ext cx="4833666"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it-IT" i="1" smtClean="0">
                              <a:latin typeface="Cambria Math" panose="02040503050406030204" pitchFamily="18" charset="0"/>
                            </a:rPr>
                          </m:ctrlPr>
                        </m:sSupPr>
                        <m:e>
                          <m:r>
                            <m:rPr>
                              <m:sty m:val="p"/>
                            </m:rPr>
                            <a:rPr lang="el-GR" i="1" smtClean="0">
                              <a:latin typeface="Cambria Math" panose="02040503050406030204" pitchFamily="18" charset="0"/>
                            </a:rPr>
                            <m:t>λ</m:t>
                          </m:r>
                        </m:e>
                        <m:sup>
                          <m:r>
                            <a:rPr lang="it-IT" i="1" smtClean="0">
                              <a:latin typeface="Cambria Math" panose="02040503050406030204" pitchFamily="18" charset="0"/>
                            </a:rPr>
                            <m:t>2</m:t>
                          </m:r>
                        </m:sup>
                      </m:sSup>
                      <m:r>
                        <a:rPr lang="it-IT" b="0" i="1" smtClean="0">
                          <a:latin typeface="Cambria Math" panose="02040503050406030204" pitchFamily="18" charset="0"/>
                        </a:rPr>
                        <m:t>−</m:t>
                      </m:r>
                      <m:r>
                        <m:rPr>
                          <m:sty m:val="p"/>
                        </m:rPr>
                        <a:rPr lang="el-GR" b="0" i="1" smtClean="0">
                          <a:latin typeface="Cambria Math" panose="02040503050406030204" pitchFamily="18" charset="0"/>
                        </a:rPr>
                        <m:t>λ</m:t>
                      </m:r>
                      <m:d>
                        <m:dPr>
                          <m:ctrlPr>
                            <a:rPr lang="it-IT" b="0" i="1" smtClean="0">
                              <a:latin typeface="Cambria Math" panose="02040503050406030204" pitchFamily="18" charset="0"/>
                            </a:rPr>
                          </m:ctrlPr>
                        </m:dPr>
                        <m:e>
                          <m:r>
                            <a:rPr lang="it-IT" b="0" i="1" smtClean="0">
                              <a:latin typeface="Cambria Math" panose="02040503050406030204" pitchFamily="18" charset="0"/>
                            </a:rPr>
                            <m:t>−64+32</m:t>
                          </m:r>
                        </m:e>
                      </m:d>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d>
                            <m:dPr>
                              <m:ctrlPr>
                                <a:rPr lang="it-IT" i="1" dirty="0">
                                  <a:latin typeface="Cambria Math" panose="02040503050406030204" pitchFamily="18" charset="0"/>
                                </a:rPr>
                              </m:ctrlPr>
                            </m:dPr>
                            <m:e>
                              <m:r>
                                <a:rPr lang="it-IT" i="1" dirty="0">
                                  <a:latin typeface="Cambria Math" panose="02040503050406030204" pitchFamily="18" charset="0"/>
                                </a:rPr>
                                <m:t>−20</m:t>
                              </m:r>
                            </m:e>
                          </m:d>
                          <m:r>
                            <m:rPr>
                              <m:nor/>
                            </m:rPr>
                            <a:rPr lang="it-IT" i="1" dirty="0">
                              <a:latin typeface="Cambria Math" panose="02040503050406030204" pitchFamily="18" charset="0"/>
                            </a:rPr>
                            <m:t> </m:t>
                          </m:r>
                        </m:e>
                        <m:sup>
                          <m:r>
                            <a:rPr lang="it-IT" b="0" i="1" smtClean="0">
                              <a:latin typeface="Cambria Math" panose="02040503050406030204" pitchFamily="18" charset="0"/>
                            </a:rPr>
                            <m:t>2</m:t>
                          </m:r>
                        </m:sup>
                      </m:sSup>
                      <m:r>
                        <a:rPr lang="it-IT" b="0" i="1" smtClean="0">
                          <a:latin typeface="Cambria Math" panose="02040503050406030204" pitchFamily="18" charset="0"/>
                        </a:rPr>
                        <m:t>+(−64)(+32)</m:t>
                      </m:r>
                    </m:oMath>
                  </m:oMathPara>
                </a14:m>
                <a:endParaRPr lang="it-IT" dirty="0"/>
              </a:p>
            </p:txBody>
          </p:sp>
        </mc:Choice>
        <mc:Fallback xmlns="">
          <p:sp>
            <p:nvSpPr>
              <p:cNvPr id="34" name="CasellaDiTesto 33"/>
              <p:cNvSpPr txBox="1">
                <a:spLocks noRot="1" noChangeAspect="1" noMove="1" noResize="1" noEditPoints="1" noAdjustHandles="1" noChangeArrowheads="1" noChangeShapeType="1" noTextEdit="1"/>
              </p:cNvSpPr>
              <p:nvPr/>
            </p:nvSpPr>
            <p:spPr>
              <a:xfrm>
                <a:off x="2163013" y="5344457"/>
                <a:ext cx="4833666" cy="276999"/>
              </a:xfrm>
              <a:prstGeom prst="rect">
                <a:avLst/>
              </a:prstGeom>
              <a:blipFill rotWithShape="0">
                <a:blip r:embed="rId11"/>
                <a:stretch>
                  <a:fillRect l="-1765" t="-2222" b="-3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CasellaDiTesto 34"/>
              <p:cNvSpPr txBox="1"/>
              <p:nvPr/>
            </p:nvSpPr>
            <p:spPr>
              <a:xfrm>
                <a:off x="5429926" y="4307711"/>
                <a:ext cx="2604628" cy="777521"/>
              </a:xfrm>
              <a:prstGeom prst="rect">
                <a:avLst/>
              </a:prstGeom>
              <a:noFill/>
            </p:spPr>
            <p:txBody>
              <a:bodyPr wrap="square" lIns="0" tIns="0" rIns="0" bIns="0" rtlCol="0">
                <a:spAutoFit/>
              </a:bodyPr>
              <a:lstStyle/>
              <a:p>
                <a14:m>
                  <m:oMath xmlns:m="http://schemas.openxmlformats.org/officeDocument/2006/math">
                    <m:sSub>
                      <m:sSubPr>
                        <m:ctrlPr>
                          <a:rPr lang="it-IT" sz="1600" b="1" i="1" smtClean="0">
                            <a:latin typeface="Cambria Math" panose="02040503050406030204" pitchFamily="18" charset="0"/>
                          </a:rPr>
                        </m:ctrlPr>
                      </m:sSubPr>
                      <m:e>
                        <m:r>
                          <a:rPr lang="it-IT" sz="1600" b="1" i="1" smtClean="0">
                            <a:latin typeface="Cambria Math" panose="02040503050406030204" pitchFamily="18" charset="0"/>
                            <a:ea typeface="Cambria Math" panose="02040503050406030204" pitchFamily="18" charset="0"/>
                          </a:rPr>
                          <m:t>𝝈</m:t>
                        </m:r>
                      </m:e>
                      <m:sub>
                        <m:r>
                          <a:rPr lang="it-IT" sz="1600" b="1" i="1" smtClean="0">
                            <a:latin typeface="Cambria Math" panose="02040503050406030204" pitchFamily="18" charset="0"/>
                          </a:rPr>
                          <m:t>𝟏𝟏</m:t>
                        </m:r>
                      </m:sub>
                    </m:sSub>
                    <m:r>
                      <a:rPr lang="it-IT" sz="1600" b="0" i="1" smtClean="0">
                        <a:latin typeface="Cambria Math" panose="02040503050406030204" pitchFamily="18" charset="0"/>
                      </a:rPr>
                      <m:t>=</m:t>
                    </m:r>
                    <m:sSub>
                      <m:sSubPr>
                        <m:ctrlPr>
                          <a:rPr lang="it-IT" sz="1600" i="1" smtClean="0">
                            <a:latin typeface="Cambria Math" panose="02040503050406030204" pitchFamily="18" charset="0"/>
                          </a:rPr>
                        </m:ctrlPr>
                      </m:sSubPr>
                      <m:e>
                        <m:r>
                          <a:rPr lang="it-IT" sz="1600" i="1" smtClean="0">
                            <a:latin typeface="Cambria Math" panose="02040503050406030204" pitchFamily="18" charset="0"/>
                            <a:ea typeface="Cambria Math" panose="02040503050406030204" pitchFamily="18" charset="0"/>
                          </a:rPr>
                          <m:t>𝜎</m:t>
                        </m:r>
                      </m:e>
                      <m:sub>
                        <m:r>
                          <a:rPr lang="it-IT" sz="1600" b="0" i="1" smtClean="0">
                            <a:latin typeface="Cambria Math" panose="02040503050406030204" pitchFamily="18" charset="0"/>
                          </a:rPr>
                          <m:t>𝑥</m:t>
                        </m:r>
                      </m:sub>
                    </m:sSub>
                    <m:r>
                      <a:rPr lang="it-IT" sz="1600" b="0" i="1" smtClean="0">
                        <a:latin typeface="Cambria Math" panose="02040503050406030204" pitchFamily="18" charset="0"/>
                      </a:rPr>
                      <m:t>=− 64 </m:t>
                    </m:r>
                    <m:r>
                      <a:rPr lang="it-IT" sz="1600" b="0" i="1" smtClean="0">
                        <a:latin typeface="Cambria Math" panose="02040503050406030204" pitchFamily="18" charset="0"/>
                      </a:rPr>
                      <m:t>𝑀𝑃𝑎</m:t>
                    </m:r>
                    <m:r>
                      <a:rPr lang="it-IT" sz="1600" b="0" i="1" smtClean="0">
                        <a:latin typeface="Cambria Math" panose="02040503050406030204" pitchFamily="18" charset="0"/>
                      </a:rPr>
                      <m:t> </m:t>
                    </m:r>
                  </m:oMath>
                </a14:m>
                <a:r>
                  <a:rPr lang="it-IT" sz="1600" b="0" dirty="0" smtClean="0"/>
                  <a:t> </a:t>
                </a:r>
              </a:p>
              <a:p>
                <a14:m>
                  <m:oMath xmlns:m="http://schemas.openxmlformats.org/officeDocument/2006/math">
                    <m:sSub>
                      <m:sSubPr>
                        <m:ctrlPr>
                          <a:rPr lang="it-IT" sz="1600" i="1">
                            <a:latin typeface="Cambria Math" panose="02040503050406030204" pitchFamily="18" charset="0"/>
                          </a:rPr>
                        </m:ctrlPr>
                      </m:sSubPr>
                      <m:e>
                        <m:sSub>
                          <m:sSubPr>
                            <m:ctrlPr>
                              <a:rPr lang="it-IT" sz="1600" b="1" i="1" smtClean="0">
                                <a:latin typeface="Cambria Math" panose="02040503050406030204" pitchFamily="18" charset="0"/>
                              </a:rPr>
                            </m:ctrlPr>
                          </m:sSubPr>
                          <m:e>
                            <m:r>
                              <a:rPr lang="it-IT" sz="1600" b="1" i="1" smtClean="0">
                                <a:latin typeface="Cambria Math" panose="02040503050406030204" pitchFamily="18" charset="0"/>
                                <a:ea typeface="Cambria Math" panose="02040503050406030204" pitchFamily="18" charset="0"/>
                              </a:rPr>
                              <m:t>𝝈</m:t>
                            </m:r>
                          </m:e>
                          <m:sub>
                            <m:r>
                              <a:rPr lang="it-IT" sz="1600" b="1" i="1" smtClean="0">
                                <a:latin typeface="Cambria Math" panose="02040503050406030204" pitchFamily="18" charset="0"/>
                              </a:rPr>
                              <m:t>𝟐𝟐</m:t>
                            </m:r>
                          </m:sub>
                        </m:sSub>
                        <m:r>
                          <a:rPr lang="it-IT" sz="1600" b="0" i="1" smtClean="0">
                            <a:latin typeface="Cambria Math" panose="02040503050406030204" pitchFamily="18" charset="0"/>
                          </a:rPr>
                          <m:t>=</m:t>
                        </m:r>
                        <m:r>
                          <a:rPr lang="it-IT" sz="1600" i="1">
                            <a:latin typeface="Cambria Math" panose="02040503050406030204" pitchFamily="18" charset="0"/>
                            <a:ea typeface="Cambria Math" panose="02040503050406030204" pitchFamily="18" charset="0"/>
                          </a:rPr>
                          <m:t>𝜎</m:t>
                        </m:r>
                      </m:e>
                      <m:sub>
                        <m:r>
                          <a:rPr lang="it-IT" sz="1600" b="0" i="1" smtClean="0">
                            <a:latin typeface="Cambria Math" panose="02040503050406030204" pitchFamily="18" charset="0"/>
                            <a:ea typeface="Cambria Math" panose="02040503050406030204" pitchFamily="18" charset="0"/>
                          </a:rPr>
                          <m:t>𝑦</m:t>
                        </m:r>
                      </m:sub>
                    </m:sSub>
                    <m:r>
                      <a:rPr lang="it-IT" sz="1600" i="1">
                        <a:latin typeface="Cambria Math" panose="02040503050406030204" pitchFamily="18" charset="0"/>
                      </a:rPr>
                      <m:t>=</m:t>
                    </m:r>
                    <m:r>
                      <a:rPr lang="it-IT" sz="1600" b="0" i="1" smtClean="0">
                        <a:latin typeface="Cambria Math" panose="02040503050406030204" pitchFamily="18" charset="0"/>
                      </a:rPr>
                      <m:t>+ 32 </m:t>
                    </m:r>
                    <m:r>
                      <a:rPr lang="it-IT" sz="1600" b="0" i="1" smtClean="0">
                        <a:latin typeface="Cambria Math" panose="02040503050406030204" pitchFamily="18" charset="0"/>
                      </a:rPr>
                      <m:t>𝑀𝑃𝑎</m:t>
                    </m:r>
                  </m:oMath>
                </a14:m>
                <a:r>
                  <a:rPr lang="it-IT" sz="1600" b="0" dirty="0" smtClean="0"/>
                  <a:t>   </a:t>
                </a:r>
              </a:p>
              <a:p>
                <a:pPr/>
                <a14:m>
                  <m:oMathPara xmlns:m="http://schemas.openxmlformats.org/officeDocument/2006/math">
                    <m:oMathParaPr>
                      <m:jc m:val="left"/>
                    </m:oMathParaPr>
                    <m:oMath xmlns:m="http://schemas.openxmlformats.org/officeDocument/2006/math">
                      <m:sSub>
                        <m:sSubPr>
                          <m:ctrlPr>
                            <a:rPr lang="it-IT" sz="1600" b="1" i="1" smtClean="0">
                              <a:latin typeface="Cambria Math" panose="02040503050406030204" pitchFamily="18" charset="0"/>
                            </a:rPr>
                          </m:ctrlPr>
                        </m:sSubPr>
                        <m:e>
                          <m:r>
                            <a:rPr lang="it-IT" sz="1600" b="1" i="1" smtClean="0">
                              <a:latin typeface="Cambria Math" panose="02040503050406030204" pitchFamily="18" charset="0"/>
                              <a:ea typeface="Cambria Math" panose="02040503050406030204" pitchFamily="18" charset="0"/>
                            </a:rPr>
                            <m:t>𝝈</m:t>
                          </m:r>
                        </m:e>
                        <m:sub>
                          <m:r>
                            <a:rPr lang="it-IT" sz="1600" b="1" i="1" smtClean="0">
                              <a:latin typeface="Cambria Math" panose="02040503050406030204" pitchFamily="18" charset="0"/>
                            </a:rPr>
                            <m:t>𝟏𝟐</m:t>
                          </m:r>
                        </m:sub>
                      </m:sSub>
                      <m:r>
                        <a:rPr lang="it-IT" sz="1600" b="0" i="1" smtClean="0">
                          <a:latin typeface="Cambria Math" panose="02040503050406030204" pitchFamily="18" charset="0"/>
                        </a:rPr>
                        <m:t>=</m:t>
                      </m:r>
                      <m:sSub>
                        <m:sSubPr>
                          <m:ctrlPr>
                            <a:rPr lang="it-IT" sz="1600" i="1" smtClean="0">
                              <a:latin typeface="Cambria Math" panose="02040503050406030204" pitchFamily="18" charset="0"/>
                            </a:rPr>
                          </m:ctrlPr>
                        </m:sSubPr>
                        <m:e>
                          <m:r>
                            <a:rPr lang="it-IT" sz="1600" i="1" smtClean="0">
                              <a:latin typeface="Cambria Math" panose="02040503050406030204" pitchFamily="18" charset="0"/>
                              <a:ea typeface="Cambria Math" panose="02040503050406030204" pitchFamily="18" charset="0"/>
                            </a:rPr>
                            <m:t>𝜏</m:t>
                          </m:r>
                        </m:e>
                        <m:sub>
                          <m:r>
                            <a:rPr lang="it-IT" sz="1600" b="0" i="1" smtClean="0">
                              <a:latin typeface="Cambria Math" panose="02040503050406030204" pitchFamily="18" charset="0"/>
                            </a:rPr>
                            <m:t>𝑥𝑦</m:t>
                          </m:r>
                        </m:sub>
                      </m:sSub>
                      <m:r>
                        <a:rPr lang="it-IT" sz="1600" b="0" i="1" smtClean="0">
                          <a:latin typeface="Cambria Math" panose="02040503050406030204" pitchFamily="18" charset="0"/>
                        </a:rPr>
                        <m:t>=−20 </m:t>
                      </m:r>
                      <m:r>
                        <a:rPr lang="it-IT" sz="1600" b="0" i="1" smtClean="0">
                          <a:latin typeface="Cambria Math" panose="02040503050406030204" pitchFamily="18" charset="0"/>
                        </a:rPr>
                        <m:t>𝑀𝑃𝑎</m:t>
                      </m:r>
                    </m:oMath>
                  </m:oMathPara>
                </a14:m>
                <a:endParaRPr lang="it-IT" sz="1400" dirty="0">
                  <a:latin typeface="+mn-lt"/>
                </a:endParaRPr>
              </a:p>
            </p:txBody>
          </p:sp>
        </mc:Choice>
        <mc:Fallback xmlns="">
          <p:sp>
            <p:nvSpPr>
              <p:cNvPr id="35" name="CasellaDiTesto 34"/>
              <p:cNvSpPr txBox="1">
                <a:spLocks noRot="1" noChangeAspect="1" noMove="1" noResize="1" noEditPoints="1" noAdjustHandles="1" noChangeArrowheads="1" noChangeShapeType="1" noTextEdit="1"/>
              </p:cNvSpPr>
              <p:nvPr/>
            </p:nvSpPr>
            <p:spPr>
              <a:xfrm>
                <a:off x="5429926" y="4307711"/>
                <a:ext cx="2604628" cy="777521"/>
              </a:xfrm>
              <a:prstGeom prst="rect">
                <a:avLst/>
              </a:prstGeom>
              <a:blipFill rotWithShape="0">
                <a:blip r:embed="rId12"/>
                <a:stretch>
                  <a:fillRect l="-2108" b="-7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CasellaDiTesto 35"/>
              <p:cNvSpPr txBox="1"/>
              <p:nvPr/>
            </p:nvSpPr>
            <p:spPr>
              <a:xfrm>
                <a:off x="5364017" y="6008716"/>
                <a:ext cx="2249239" cy="276999"/>
              </a:xfrm>
              <a:prstGeom prst="rect">
                <a:avLst/>
              </a:prstGeom>
              <a:noFill/>
              <a:ln w="3175">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p>
                        <m:sSupPr>
                          <m:ctrlPr>
                            <a:rPr lang="it-IT" i="1" smtClean="0">
                              <a:latin typeface="Cambria Math" panose="02040503050406030204" pitchFamily="18" charset="0"/>
                            </a:rPr>
                          </m:ctrlPr>
                        </m:sSupPr>
                        <m:e>
                          <m:r>
                            <m:rPr>
                              <m:sty m:val="p"/>
                            </m:rPr>
                            <a:rPr lang="el-GR" i="1" smtClean="0">
                              <a:latin typeface="Cambria Math" panose="02040503050406030204" pitchFamily="18" charset="0"/>
                            </a:rPr>
                            <m:t>λ</m:t>
                          </m:r>
                        </m:e>
                        <m:sup>
                          <m:r>
                            <a:rPr lang="it-IT" i="1" smtClean="0">
                              <a:latin typeface="Cambria Math" panose="02040503050406030204" pitchFamily="18" charset="0"/>
                            </a:rPr>
                            <m:t>2</m:t>
                          </m:r>
                        </m:sup>
                      </m:sSup>
                      <m:r>
                        <a:rPr lang="it-IT" b="0" i="1" smtClean="0">
                          <a:latin typeface="Cambria Math" panose="02040503050406030204" pitchFamily="18" charset="0"/>
                        </a:rPr>
                        <m:t>−32</m:t>
                      </m:r>
                      <m:r>
                        <m:rPr>
                          <m:sty m:val="p"/>
                        </m:rPr>
                        <a:rPr lang="el-GR" b="0" i="1" smtClean="0">
                          <a:latin typeface="Cambria Math" panose="02040503050406030204" pitchFamily="18" charset="0"/>
                        </a:rPr>
                        <m:t>λ</m:t>
                      </m:r>
                      <m:r>
                        <a:rPr lang="it-IT" b="0" i="1" smtClean="0">
                          <a:latin typeface="Cambria Math" panose="02040503050406030204" pitchFamily="18" charset="0"/>
                        </a:rPr>
                        <m:t>−2448</m:t>
                      </m:r>
                    </m:oMath>
                  </m:oMathPara>
                </a14:m>
                <a:endParaRPr lang="it-IT" dirty="0"/>
              </a:p>
            </p:txBody>
          </p:sp>
        </mc:Choice>
        <mc:Fallback xmlns="">
          <p:sp>
            <p:nvSpPr>
              <p:cNvPr id="36" name="CasellaDiTesto 35"/>
              <p:cNvSpPr txBox="1">
                <a:spLocks noRot="1" noChangeAspect="1" noMove="1" noResize="1" noEditPoints="1" noAdjustHandles="1" noChangeArrowheads="1" noChangeShapeType="1" noTextEdit="1"/>
              </p:cNvSpPr>
              <p:nvPr/>
            </p:nvSpPr>
            <p:spPr>
              <a:xfrm>
                <a:off x="5364017" y="6008716"/>
                <a:ext cx="2249239" cy="276999"/>
              </a:xfrm>
              <a:prstGeom prst="rect">
                <a:avLst/>
              </a:prstGeom>
              <a:blipFill rotWithShape="0">
                <a:blip r:embed="rId13"/>
                <a:stretch>
                  <a:fillRect t="-2174" b="-8696"/>
                </a:stretch>
              </a:blipFill>
              <a:ln w="3175">
                <a:solidFill>
                  <a:schemeClr val="tx1"/>
                </a:solidFill>
              </a:ln>
            </p:spPr>
            <p:txBody>
              <a:bodyPr/>
              <a:lstStyle/>
              <a:p>
                <a:r>
                  <a:rPr lang="en-GB">
                    <a:noFill/>
                  </a:rPr>
                  <a:t> </a:t>
                </a:r>
              </a:p>
            </p:txBody>
          </p:sp>
        </mc:Fallback>
      </mc:AlternateContent>
      <p:sp>
        <p:nvSpPr>
          <p:cNvPr id="2" name="CasellaDiTesto 1"/>
          <p:cNvSpPr txBox="1"/>
          <p:nvPr/>
        </p:nvSpPr>
        <p:spPr>
          <a:xfrm>
            <a:off x="732238" y="5962550"/>
            <a:ext cx="4919882" cy="369332"/>
          </a:xfrm>
          <a:prstGeom prst="rect">
            <a:avLst/>
          </a:prstGeom>
          <a:noFill/>
        </p:spPr>
        <p:txBody>
          <a:bodyPr wrap="square" rtlCol="0">
            <a:spAutoFit/>
          </a:bodyPr>
          <a:lstStyle/>
          <a:p>
            <a:r>
              <a:rPr lang="it-IT" dirty="0" smtClean="0">
                <a:latin typeface="+mn-lt"/>
              </a:rPr>
              <a:t>And </a:t>
            </a:r>
            <a:r>
              <a:rPr lang="it-IT" dirty="0" err="1" smtClean="0">
                <a:latin typeface="+mn-lt"/>
              </a:rPr>
              <a:t>performing</a:t>
            </a:r>
            <a:r>
              <a:rPr lang="it-IT" dirty="0" smtClean="0">
                <a:latin typeface="+mn-lt"/>
              </a:rPr>
              <a:t> some </a:t>
            </a:r>
            <a:r>
              <a:rPr lang="it-IT" dirty="0" err="1" smtClean="0">
                <a:latin typeface="+mn-lt"/>
              </a:rPr>
              <a:t>calculations</a:t>
            </a:r>
            <a:r>
              <a:rPr lang="it-IT" dirty="0" smtClean="0">
                <a:latin typeface="+mn-lt"/>
              </a:rPr>
              <a:t> </a:t>
            </a:r>
            <a:r>
              <a:rPr lang="it-IT" dirty="0" err="1" smtClean="0">
                <a:latin typeface="+mn-lt"/>
              </a:rPr>
              <a:t>we</a:t>
            </a:r>
            <a:r>
              <a:rPr lang="it-IT" dirty="0" smtClean="0">
                <a:latin typeface="+mn-lt"/>
              </a:rPr>
              <a:t> </a:t>
            </a:r>
            <a:r>
              <a:rPr lang="it-IT" dirty="0" err="1" smtClean="0">
                <a:latin typeface="+mn-lt"/>
              </a:rPr>
              <a:t>get</a:t>
            </a:r>
            <a:r>
              <a:rPr lang="it-IT" dirty="0" smtClean="0">
                <a:latin typeface="+mn-lt"/>
              </a:rPr>
              <a:t>:</a:t>
            </a:r>
            <a:endParaRPr lang="it-IT" dirty="0">
              <a:latin typeface="+mn-lt"/>
            </a:endParaRPr>
          </a:p>
        </p:txBody>
      </p:sp>
      <mc:AlternateContent xmlns:mc="http://schemas.openxmlformats.org/markup-compatibility/2006" xmlns:a14="http://schemas.microsoft.com/office/drawing/2010/main">
        <mc:Choice Requires="a14">
          <p:sp>
            <p:nvSpPr>
              <p:cNvPr id="27" name="CasellaDiTesto 26"/>
              <p:cNvSpPr txBox="1"/>
              <p:nvPr/>
            </p:nvSpPr>
            <p:spPr>
              <a:xfrm>
                <a:off x="323528" y="3992165"/>
                <a:ext cx="4248472"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el-GR" b="0" i="1" smtClean="0">
                              <a:latin typeface="Cambria Math" panose="02040503050406030204" pitchFamily="18" charset="0"/>
                            </a:rPr>
                            <m:t>𝜆</m:t>
                          </m:r>
                        </m:e>
                        <m:sup>
                          <m:r>
                            <a:rPr lang="it-IT" b="0" i="1" smtClean="0">
                              <a:latin typeface="Cambria Math" panose="02040503050406030204" pitchFamily="18" charset="0"/>
                            </a:rPr>
                            <m:t>2</m:t>
                          </m:r>
                        </m:sup>
                      </m:sSup>
                      <m:r>
                        <a:rPr lang="it-IT" b="0" i="1">
                          <a:latin typeface="Cambria Math" panose="02040503050406030204" pitchFamily="18" charset="0"/>
                        </a:rPr>
                        <m:t>−</m:t>
                      </m:r>
                      <m:r>
                        <a:rPr lang="el-GR" b="0" i="1">
                          <a:latin typeface="Cambria Math" panose="02040503050406030204" pitchFamily="18" charset="0"/>
                        </a:rPr>
                        <m:t>𝜆</m:t>
                      </m:r>
                      <m:sSub>
                        <m:sSubPr>
                          <m:ctrlPr>
                            <a:rPr lang="it-IT" b="1" i="1">
                              <a:latin typeface="Cambria Math" panose="02040503050406030204" pitchFamily="18" charset="0"/>
                            </a:rPr>
                          </m:ctrlPr>
                        </m:sSubPr>
                        <m:e>
                          <m:r>
                            <a:rPr lang="it-IT" b="1" i="1" smtClean="0">
                              <a:latin typeface="Cambria Math" panose="02040503050406030204" pitchFamily="18" charset="0"/>
                            </a:rPr>
                            <m:t>(</m:t>
                          </m:r>
                          <m:r>
                            <a:rPr lang="it-IT" b="1" i="1">
                              <a:latin typeface="Cambria Math" panose="02040503050406030204" pitchFamily="18" charset="0"/>
                              <a:ea typeface="Cambria Math" panose="02040503050406030204" pitchFamily="18" charset="0"/>
                            </a:rPr>
                            <m:t>𝝈</m:t>
                          </m:r>
                        </m:e>
                        <m:sub>
                          <m:r>
                            <a:rPr lang="it-IT" b="1" i="1">
                              <a:latin typeface="Cambria Math" panose="02040503050406030204" pitchFamily="18" charset="0"/>
                            </a:rPr>
                            <m:t>𝟏𝟏</m:t>
                          </m:r>
                        </m:sub>
                      </m:sSub>
                      <m:r>
                        <a:rPr lang="it-IT" b="0" i="1" smtClean="0">
                          <a:latin typeface="Cambria Math" panose="02040503050406030204" pitchFamily="18" charset="0"/>
                        </a:rPr>
                        <m:t>+</m:t>
                      </m:r>
                      <m:sSub>
                        <m:sSubPr>
                          <m:ctrlPr>
                            <a:rPr lang="it-IT" b="1" i="1">
                              <a:latin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𝝈</m:t>
                          </m:r>
                        </m:e>
                        <m:sub>
                          <m:r>
                            <a:rPr lang="it-IT" b="1" i="1">
                              <a:latin typeface="Cambria Math" panose="02040503050406030204" pitchFamily="18" charset="0"/>
                              <a:ea typeface="Cambria Math" panose="02040503050406030204" pitchFamily="18" charset="0"/>
                            </a:rPr>
                            <m:t>𝟐𝟐</m:t>
                          </m:r>
                        </m:sub>
                      </m:sSub>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rPr>
                        <m:t>−</m:t>
                      </m:r>
                      <m:sSup>
                        <m:sSupPr>
                          <m:ctrlPr>
                            <a:rPr lang="it-IT" i="1">
                              <a:solidFill>
                                <a:prstClr val="black"/>
                              </a:solidFill>
                              <a:latin typeface="Cambria Math" panose="02040503050406030204" pitchFamily="18" charset="0"/>
                            </a:rPr>
                          </m:ctrlPr>
                        </m:sSupPr>
                        <m:e>
                          <m:d>
                            <m:dPr>
                              <m:ctrlPr>
                                <a:rPr lang="it-IT" i="1">
                                  <a:solidFill>
                                    <a:prstClr val="black"/>
                                  </a:solidFill>
                                  <a:latin typeface="Cambria Math" panose="02040503050406030204" pitchFamily="18" charset="0"/>
                                </a:rPr>
                              </m:ctrlPr>
                            </m:dPr>
                            <m:e>
                              <m:sSub>
                                <m:sSubPr>
                                  <m:ctrlPr>
                                    <a:rPr lang="it-IT" b="1" i="1">
                                      <a:solidFill>
                                        <a:prstClr val="black"/>
                                      </a:solidFill>
                                      <a:latin typeface="Cambria Math" panose="02040503050406030204" pitchFamily="18" charset="0"/>
                                    </a:rPr>
                                  </m:ctrlPr>
                                </m:sSubPr>
                                <m:e>
                                  <m:r>
                                    <a:rPr lang="it-IT" b="1" i="1">
                                      <a:solidFill>
                                        <a:prstClr val="black"/>
                                      </a:solidFill>
                                      <a:latin typeface="Cambria Math" panose="02040503050406030204" pitchFamily="18" charset="0"/>
                                      <a:ea typeface="Cambria Math" panose="02040503050406030204" pitchFamily="18" charset="0"/>
                                    </a:rPr>
                                    <m:t>𝝈</m:t>
                                  </m:r>
                                </m:e>
                                <m:sub>
                                  <m:r>
                                    <a:rPr lang="it-IT" b="1" i="1">
                                      <a:solidFill>
                                        <a:prstClr val="black"/>
                                      </a:solidFill>
                                      <a:latin typeface="Cambria Math" panose="02040503050406030204" pitchFamily="18" charset="0"/>
                                    </a:rPr>
                                    <m:t>𝟏𝟐</m:t>
                                  </m:r>
                                </m:sub>
                              </m:sSub>
                            </m:e>
                          </m:d>
                        </m:e>
                        <m:sup>
                          <m:r>
                            <a:rPr lang="it-IT" b="0" i="1">
                              <a:solidFill>
                                <a:prstClr val="black"/>
                              </a:solidFill>
                              <a:latin typeface="Cambria Math" panose="02040503050406030204" pitchFamily="18" charset="0"/>
                            </a:rPr>
                            <m:t>2</m:t>
                          </m:r>
                        </m:sup>
                      </m:sSup>
                      <m:r>
                        <a:rPr lang="it-IT" b="0" i="1" smtClean="0">
                          <a:solidFill>
                            <a:prstClr val="black"/>
                          </a:solidFill>
                          <a:latin typeface="Cambria Math" panose="02040503050406030204" pitchFamily="18" charset="0"/>
                        </a:rPr>
                        <m:t>+</m:t>
                      </m:r>
                      <m:d>
                        <m:dPr>
                          <m:ctrlPr>
                            <a:rPr lang="it-IT" i="1">
                              <a:latin typeface="Cambria Math" panose="02040503050406030204" pitchFamily="18" charset="0"/>
                            </a:rPr>
                          </m:ctrlPr>
                        </m:dPr>
                        <m:e>
                          <m:sSub>
                            <m:sSubPr>
                              <m:ctrlPr>
                                <a:rPr lang="it-IT" b="1" i="1">
                                  <a:latin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𝝈</m:t>
                              </m:r>
                            </m:e>
                            <m:sub>
                              <m:r>
                                <a:rPr lang="it-IT" b="1" i="1">
                                  <a:latin typeface="Cambria Math" panose="02040503050406030204" pitchFamily="18" charset="0"/>
                                </a:rPr>
                                <m:t>𝟏𝟏</m:t>
                              </m:r>
                            </m:sub>
                          </m:sSub>
                          <m:sSub>
                            <m:sSubPr>
                              <m:ctrlPr>
                                <a:rPr lang="it-IT" b="1" i="1">
                                  <a:latin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𝝈</m:t>
                              </m:r>
                            </m:e>
                            <m:sub>
                              <m:r>
                                <a:rPr lang="it-IT" b="1" i="1">
                                  <a:latin typeface="Cambria Math" panose="02040503050406030204" pitchFamily="18" charset="0"/>
                                </a:rPr>
                                <m:t>𝟐𝟐</m:t>
                              </m:r>
                            </m:sub>
                          </m:sSub>
                        </m:e>
                      </m:d>
                    </m:oMath>
                  </m:oMathPara>
                </a14:m>
                <a:endParaRPr lang="it-IT" dirty="0"/>
              </a:p>
            </p:txBody>
          </p:sp>
        </mc:Choice>
        <mc:Fallback xmlns="">
          <p:sp>
            <p:nvSpPr>
              <p:cNvPr id="27" name="CasellaDiTesto 26"/>
              <p:cNvSpPr txBox="1">
                <a:spLocks noRot="1" noChangeAspect="1" noMove="1" noResize="1" noEditPoints="1" noAdjustHandles="1" noChangeArrowheads="1" noChangeShapeType="1" noTextEdit="1"/>
              </p:cNvSpPr>
              <p:nvPr/>
            </p:nvSpPr>
            <p:spPr>
              <a:xfrm>
                <a:off x="323528" y="3992165"/>
                <a:ext cx="4248472" cy="375552"/>
              </a:xfrm>
              <a:prstGeom prst="rect">
                <a:avLst/>
              </a:prstGeom>
              <a:blipFill rotWithShape="0">
                <a:blip r:embed="rId14"/>
                <a:stretch>
                  <a:fillRect b="-13115"/>
                </a:stretch>
              </a:blipFill>
            </p:spPr>
            <p:txBody>
              <a:bodyPr/>
              <a:lstStyle/>
              <a:p>
                <a:r>
                  <a:rPr lang="it-IT">
                    <a:noFill/>
                  </a:rPr>
                  <a:t> </a:t>
                </a:r>
              </a:p>
            </p:txBody>
          </p:sp>
        </mc:Fallback>
      </mc:AlternateContent>
      <p:sp>
        <p:nvSpPr>
          <p:cNvPr id="3" name="CasellaDiTesto 2"/>
          <p:cNvSpPr txBox="1"/>
          <p:nvPr/>
        </p:nvSpPr>
        <p:spPr>
          <a:xfrm>
            <a:off x="595374" y="5303633"/>
            <a:ext cx="2808312" cy="369332"/>
          </a:xfrm>
          <a:prstGeom prst="rect">
            <a:avLst/>
          </a:prstGeom>
          <a:noFill/>
        </p:spPr>
        <p:txBody>
          <a:bodyPr wrap="square" rtlCol="0">
            <a:spAutoFit/>
          </a:bodyPr>
          <a:lstStyle/>
          <a:p>
            <a:r>
              <a:rPr lang="en-GB" dirty="0" smtClean="0">
                <a:latin typeface="+mn-lt"/>
              </a:rPr>
              <a:t>Obtaining:</a:t>
            </a:r>
            <a:endParaRPr lang="en-GB" dirty="0">
              <a:latin typeface="+mn-lt"/>
            </a:endParaRPr>
          </a:p>
        </p:txBody>
      </p:sp>
      <p:sp>
        <p:nvSpPr>
          <p:cNvPr id="7" name="Segnaposto piè di pagina 6"/>
          <p:cNvSpPr>
            <a:spLocks noGrp="1"/>
          </p:cNvSpPr>
          <p:nvPr>
            <p:ph type="ftr" sz="quarter" idx="11"/>
          </p:nvPr>
        </p:nvSpPr>
        <p:spPr/>
        <p:txBody>
          <a:bodyPr/>
          <a:lstStyle/>
          <a:p>
            <a:pPr>
              <a:defRPr/>
            </a:pPr>
            <a:r>
              <a:rPr lang="it-IT" smtClean="0"/>
              <a:t>2D - Principal Stresses - Etchi Regoli Gioia</a:t>
            </a:r>
            <a:endParaRPr lang="en-GB"/>
          </a:p>
        </p:txBody>
      </p:sp>
      <p:sp>
        <p:nvSpPr>
          <p:cNvPr id="8" name="Segnaposto numero diapositiva 7"/>
          <p:cNvSpPr>
            <a:spLocks noGrp="1"/>
          </p:cNvSpPr>
          <p:nvPr>
            <p:ph type="sldNum" sz="quarter" idx="12"/>
          </p:nvPr>
        </p:nvSpPr>
        <p:spPr/>
        <p:txBody>
          <a:bodyPr/>
          <a:lstStyle/>
          <a:p>
            <a:pPr>
              <a:defRPr/>
            </a:pPr>
            <a:fld id="{DFE0AAEC-F5D9-44EA-93DC-6DF95E29577B}" type="slidenum">
              <a:rPr lang="en-GB" altLang="it-IT" smtClean="0"/>
              <a:pPr>
                <a:defRPr/>
              </a:pPr>
              <a:t>24</a:t>
            </a:fld>
            <a:endParaRPr lang="en-GB" altLang="it-IT"/>
          </a:p>
        </p:txBody>
      </p:sp>
    </p:spTree>
    <p:extLst>
      <p:ext uri="{BB962C8B-B14F-4D97-AF65-F5344CB8AC3E}">
        <p14:creationId xmlns:p14="http://schemas.microsoft.com/office/powerpoint/2010/main" val="28624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fltVal val="0"/>
                                          </p:val>
                                        </p:tav>
                                        <p:tav tm="100000">
                                          <p:val>
                                            <p:strVal val="#ppt_h"/>
                                          </p:val>
                                        </p:tav>
                                      </p:tavLst>
                                    </p:anim>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par>
                                <p:cTn id="76" presetID="10"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par>
                                <p:cTn id="87" presetID="1" presetClass="entr" presetSubtype="0" fill="hold" grpId="0" nodeType="withEffect">
                                  <p:stCondLst>
                                    <p:cond delay="0"/>
                                  </p:stCondLst>
                                  <p:childTnLst>
                                    <p:set>
                                      <p:cBhvr>
                                        <p:cTn id="88" dur="1" fill="hold">
                                          <p:stCondLst>
                                            <p:cond delay="0"/>
                                          </p:stCondLst>
                                        </p:cTn>
                                        <p:tgtEl>
                                          <p:spTgt spid="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childTnLst>
                                </p:cTn>
                              </p:par>
                              <p:par>
                                <p:cTn id="93" presetID="10"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P spid="16" grpId="0" animBg="1"/>
      <p:bldP spid="23" grpId="0" animBg="1"/>
      <p:bldP spid="24" grpId="0" animBg="1"/>
      <p:bldP spid="25" grpId="0" animBg="1"/>
      <p:bldP spid="26" grpId="0"/>
      <p:bldP spid="29" grpId="0"/>
      <p:bldP spid="30" grpId="0"/>
      <p:bldP spid="31" grpId="0"/>
      <p:bldP spid="32" grpId="0"/>
      <p:bldP spid="34" grpId="0"/>
      <p:bldP spid="35" grpId="0"/>
      <p:bldP spid="36" grpId="0" animBg="1"/>
      <p:bldP spid="2" grpId="0"/>
      <p:bldP spid="27"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olo 1"/>
              <p:cNvSpPr>
                <a:spLocks noGrp="1"/>
              </p:cNvSpPr>
              <p:nvPr>
                <p:ph type="title"/>
              </p:nvPr>
            </p:nvSpPr>
            <p:spPr>
              <a:xfrm>
                <a:off x="1072598" y="287666"/>
                <a:ext cx="7040801" cy="959835"/>
              </a:xfrm>
              <a:ln>
                <a:solidFill>
                  <a:schemeClr val="bg1">
                    <a:lumMod val="65000"/>
                  </a:schemeClr>
                </a:solidFill>
              </a:ln>
            </p:spPr>
            <p:txBody>
              <a:bodyPr/>
              <a:lstStyle/>
              <a:p>
                <a:pPr marL="514350" indent="-514350" eaLnBrk="1" hangingPunct="1"/>
                <a:r>
                  <a:rPr lang="en-GB" altLang="it-IT" sz="2800" dirty="0" smtClean="0"/>
                  <a:t>1. Determining </a:t>
                </a:r>
                <a:r>
                  <a:rPr lang="it-IT" altLang="it-IT" sz="2800" dirty="0"/>
                  <a:t>the </a:t>
                </a:r>
                <a:r>
                  <a:rPr lang="it-IT" altLang="it-IT" sz="2800" dirty="0" err="1"/>
                  <a:t>principle</a:t>
                </a:r>
                <a:r>
                  <a:rPr lang="it-IT" altLang="it-IT" sz="2800" dirty="0"/>
                  <a:t> </a:t>
                </a:r>
                <a:r>
                  <a:rPr lang="it-IT" altLang="it-IT" sz="2800" dirty="0" err="1"/>
                  <a:t>stresses</a:t>
                </a:r>
                <a:r>
                  <a:rPr lang="it-IT" altLang="it-IT" sz="2800" dirty="0"/>
                  <a:t>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rPr>
                          <m:t>1</m:t>
                        </m:r>
                      </m:sub>
                    </m:sSub>
                    <m:r>
                      <a:rPr lang="it-IT" sz="2800" i="1">
                        <a:latin typeface="Cambria Math" panose="02040503050406030204" pitchFamily="18" charset="0"/>
                      </a:rPr>
                      <m:t> </m:t>
                    </m:r>
                  </m:oMath>
                </a14:m>
                <a:r>
                  <a:rPr lang="it-IT" sz="2800" dirty="0"/>
                  <a:t>and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ea typeface="Cambria Math" panose="02040503050406030204" pitchFamily="18" charset="0"/>
                          </a:rPr>
                          <m:t>2</m:t>
                        </m:r>
                      </m:sub>
                    </m:sSub>
                    <m:r>
                      <a:rPr lang="it-IT" sz="2800" i="1">
                        <a:latin typeface="Cambria Math" panose="02040503050406030204" pitchFamily="18" charset="0"/>
                        <a:ea typeface="Cambria Math" panose="02040503050406030204" pitchFamily="18" charset="0"/>
                      </a:rPr>
                      <m:t> </m:t>
                    </m:r>
                  </m:oMath>
                </a14:m>
                <a:r>
                  <a:rPr lang="en-GB" altLang="it-IT" sz="2800" dirty="0"/>
                  <a:t/>
                </a:r>
                <a:br>
                  <a:rPr lang="en-GB" altLang="it-IT" sz="2800" dirty="0"/>
                </a:br>
                <a:r>
                  <a:rPr lang="en-GB" altLang="it-IT" sz="2800" dirty="0"/>
                  <a:t>with </a:t>
                </a:r>
                <a:r>
                  <a:rPr lang="en-GB" altLang="it-IT" sz="2800" dirty="0" smtClean="0"/>
                  <a:t>matrices and determinants (3)</a:t>
                </a:r>
                <a:endParaRPr lang="en-GB" altLang="it-IT" sz="2800" dirty="0"/>
              </a:p>
            </p:txBody>
          </p:sp>
        </mc:Choice>
        <mc:Fallback xmlns="">
          <p:sp>
            <p:nvSpPr>
              <p:cNvPr id="6" name="Titolo 1"/>
              <p:cNvSpPr>
                <a:spLocks noGrp="1" noRot="1" noChangeAspect="1" noMove="1" noResize="1" noEditPoints="1" noAdjustHandles="1" noChangeArrowheads="1" noChangeShapeType="1" noTextEdit="1"/>
              </p:cNvSpPr>
              <p:nvPr>
                <p:ph type="title"/>
              </p:nvPr>
            </p:nvSpPr>
            <p:spPr>
              <a:xfrm>
                <a:off x="1072598" y="287666"/>
                <a:ext cx="7040801" cy="959835"/>
              </a:xfrm>
              <a:blipFill rotWithShape="0">
                <a:blip r:embed="rId2"/>
                <a:stretch>
                  <a:fillRect l="-1469" t="-4375" b="-16250"/>
                </a:stretch>
              </a:blipFill>
              <a:ln>
                <a:solidFill>
                  <a:schemeClr val="bg1">
                    <a:lumMod val="65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asellaDiTesto 6"/>
              <p:cNvSpPr txBox="1"/>
              <p:nvPr/>
            </p:nvSpPr>
            <p:spPr>
              <a:xfrm>
                <a:off x="1567493" y="1539555"/>
                <a:ext cx="2160240"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it-IT" i="1" smtClean="0">
                              <a:latin typeface="Cambria Math" panose="02040503050406030204" pitchFamily="18" charset="0"/>
                            </a:rPr>
                          </m:ctrlPr>
                        </m:sSupPr>
                        <m:e>
                          <m:r>
                            <m:rPr>
                              <m:sty m:val="p"/>
                            </m:rPr>
                            <a:rPr lang="el-GR" i="1" smtClean="0">
                              <a:latin typeface="Cambria Math" panose="02040503050406030204" pitchFamily="18" charset="0"/>
                            </a:rPr>
                            <m:t>λ</m:t>
                          </m:r>
                        </m:e>
                        <m:sup>
                          <m:r>
                            <a:rPr lang="it-IT" i="1" smtClean="0">
                              <a:latin typeface="Cambria Math" panose="02040503050406030204" pitchFamily="18" charset="0"/>
                            </a:rPr>
                            <m:t>2</m:t>
                          </m:r>
                        </m:sup>
                      </m:sSup>
                      <m:r>
                        <a:rPr lang="it-IT" b="0" i="1" smtClean="0">
                          <a:latin typeface="Cambria Math" panose="02040503050406030204" pitchFamily="18" charset="0"/>
                        </a:rPr>
                        <m:t>−32</m:t>
                      </m:r>
                      <m:r>
                        <m:rPr>
                          <m:sty m:val="p"/>
                        </m:rPr>
                        <a:rPr lang="el-GR" b="0" i="1" smtClean="0">
                          <a:latin typeface="Cambria Math" panose="02040503050406030204" pitchFamily="18" charset="0"/>
                        </a:rPr>
                        <m:t>λ</m:t>
                      </m:r>
                      <m:r>
                        <a:rPr lang="it-IT" b="0" i="1" smtClean="0">
                          <a:latin typeface="Cambria Math" panose="02040503050406030204" pitchFamily="18" charset="0"/>
                        </a:rPr>
                        <m:t>−2448=0</m:t>
                      </m:r>
                    </m:oMath>
                  </m:oMathPara>
                </a14:m>
                <a:endParaRPr lang="it-IT" dirty="0"/>
              </a:p>
            </p:txBody>
          </p:sp>
        </mc:Choice>
        <mc:Fallback xmlns="">
          <p:sp>
            <p:nvSpPr>
              <p:cNvPr id="7" name="CasellaDiTesto 6"/>
              <p:cNvSpPr txBox="1">
                <a:spLocks noRot="1" noChangeAspect="1" noMove="1" noResize="1" noEditPoints="1" noAdjustHandles="1" noChangeArrowheads="1" noChangeShapeType="1" noTextEdit="1"/>
              </p:cNvSpPr>
              <p:nvPr/>
            </p:nvSpPr>
            <p:spPr>
              <a:xfrm>
                <a:off x="1567493" y="1539555"/>
                <a:ext cx="2160240" cy="276999"/>
              </a:xfrm>
              <a:prstGeom prst="rect">
                <a:avLst/>
              </a:prstGeom>
              <a:blipFill rotWithShape="0">
                <a:blip r:embed="rId3"/>
                <a:stretch>
                  <a:fillRect l="-3944" t="-2222" b="-11111"/>
                </a:stretch>
              </a:blipFill>
            </p:spPr>
            <p:txBody>
              <a:bodyPr/>
              <a:lstStyle/>
              <a:p>
                <a:r>
                  <a:rPr lang="en-GB">
                    <a:noFill/>
                  </a:rPr>
                  <a:t> </a:t>
                </a:r>
              </a:p>
            </p:txBody>
          </p:sp>
        </mc:Fallback>
      </mc:AlternateContent>
      <p:sp>
        <p:nvSpPr>
          <p:cNvPr id="8" name="CasellaDiTesto 7"/>
          <p:cNvSpPr txBox="1"/>
          <p:nvPr/>
        </p:nvSpPr>
        <p:spPr>
          <a:xfrm>
            <a:off x="283897" y="2618105"/>
            <a:ext cx="8228904" cy="369332"/>
          </a:xfrm>
          <a:prstGeom prst="rect">
            <a:avLst/>
          </a:prstGeom>
          <a:noFill/>
        </p:spPr>
        <p:txBody>
          <a:bodyPr wrap="square" rtlCol="0">
            <a:spAutoFit/>
          </a:bodyPr>
          <a:lstStyle/>
          <a:p>
            <a:pPr algn="ctr"/>
            <a:r>
              <a:rPr lang="it-IT" dirty="0" err="1" smtClean="0">
                <a:latin typeface="+mn-lt"/>
              </a:rPr>
              <a:t>After</a:t>
            </a:r>
            <a:r>
              <a:rPr lang="it-IT" dirty="0" smtClean="0">
                <a:latin typeface="+mn-lt"/>
              </a:rPr>
              <a:t> </a:t>
            </a:r>
            <a:r>
              <a:rPr lang="it-IT" dirty="0" err="1" smtClean="0">
                <a:latin typeface="+mn-lt"/>
              </a:rPr>
              <a:t>equating</a:t>
            </a:r>
            <a:r>
              <a:rPr lang="it-IT" dirty="0" smtClean="0">
                <a:latin typeface="+mn-lt"/>
              </a:rPr>
              <a:t> </a:t>
            </a:r>
            <a:r>
              <a:rPr lang="it-IT" dirty="0" err="1" smtClean="0">
                <a:latin typeface="+mn-lt"/>
              </a:rPr>
              <a:t>our</a:t>
            </a:r>
            <a:r>
              <a:rPr lang="it-IT" dirty="0" smtClean="0">
                <a:latin typeface="+mn-lt"/>
              </a:rPr>
              <a:t> </a:t>
            </a:r>
            <a:r>
              <a:rPr lang="it-IT" dirty="0" err="1" smtClean="0">
                <a:latin typeface="+mn-lt"/>
              </a:rPr>
              <a:t>equation</a:t>
            </a:r>
            <a:r>
              <a:rPr lang="it-IT" dirty="0" smtClean="0">
                <a:latin typeface="+mn-lt"/>
              </a:rPr>
              <a:t> to zero, the </a:t>
            </a:r>
            <a:r>
              <a:rPr lang="it-IT" u="sng" dirty="0" err="1" smtClean="0">
                <a:latin typeface="+mn-lt"/>
              </a:rPr>
              <a:t>quadratic</a:t>
            </a:r>
            <a:r>
              <a:rPr lang="it-IT" u="sng" dirty="0" smtClean="0">
                <a:latin typeface="+mn-lt"/>
              </a:rPr>
              <a:t> </a:t>
            </a:r>
            <a:r>
              <a:rPr lang="it-IT" u="sng" dirty="0" err="1" smtClean="0">
                <a:latin typeface="+mn-lt"/>
              </a:rPr>
              <a:t>rule</a:t>
            </a:r>
            <a:r>
              <a:rPr lang="it-IT" u="sng" dirty="0" smtClean="0">
                <a:latin typeface="+mn-lt"/>
              </a:rPr>
              <a:t> </a:t>
            </a:r>
            <a:r>
              <a:rPr lang="it-IT" dirty="0" smtClean="0">
                <a:latin typeface="+mn-lt"/>
              </a:rPr>
              <a:t>can be </a:t>
            </a:r>
            <a:r>
              <a:rPr lang="it-IT" dirty="0" err="1" smtClean="0">
                <a:latin typeface="+mn-lt"/>
              </a:rPr>
              <a:t>applied</a:t>
            </a:r>
            <a:endParaRPr lang="it-IT" dirty="0">
              <a:latin typeface="+mn-lt"/>
            </a:endParaRPr>
          </a:p>
        </p:txBody>
      </p:sp>
      <mc:AlternateContent xmlns:mc="http://schemas.openxmlformats.org/markup-compatibility/2006" xmlns:a14="http://schemas.microsoft.com/office/drawing/2010/main">
        <mc:Choice Requires="a14">
          <p:sp>
            <p:nvSpPr>
              <p:cNvPr id="9" name="CasellaDiTesto 8"/>
              <p:cNvSpPr txBox="1"/>
              <p:nvPr/>
            </p:nvSpPr>
            <p:spPr>
              <a:xfrm>
                <a:off x="1072598" y="3334759"/>
                <a:ext cx="3888757" cy="5986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1" i="1" smtClean="0">
                              <a:latin typeface="Cambria Math" panose="02040503050406030204" pitchFamily="18" charset="0"/>
                            </a:rPr>
                          </m:ctrlPr>
                        </m:sSubPr>
                        <m:e>
                          <m:r>
                            <a:rPr lang="el-GR" b="1" i="1" smtClean="0">
                              <a:latin typeface="Cambria Math" panose="02040503050406030204" pitchFamily="18" charset="0"/>
                            </a:rPr>
                            <m:t>𝝀</m:t>
                          </m:r>
                        </m:e>
                        <m:sub>
                          <m:r>
                            <a:rPr lang="it-IT" b="1" i="1" smtClean="0">
                              <a:latin typeface="Cambria Math" panose="02040503050406030204" pitchFamily="18" charset="0"/>
                            </a:rPr>
                            <m:t>𝟏</m:t>
                          </m:r>
                          <m:r>
                            <a:rPr lang="it-IT" b="1" i="1" smtClean="0">
                              <a:latin typeface="Cambria Math" panose="02040503050406030204" pitchFamily="18" charset="0"/>
                            </a:rPr>
                            <m:t>,</m:t>
                          </m:r>
                          <m:r>
                            <a:rPr lang="it-IT" b="1" i="1" smtClean="0">
                              <a:latin typeface="Cambria Math" panose="02040503050406030204" pitchFamily="18" charset="0"/>
                            </a:rPr>
                            <m:t>𝟐</m:t>
                          </m:r>
                        </m:sub>
                      </m:sSub>
                      <m:r>
                        <a:rPr lang="it-IT" b="0" i="1" smtClean="0">
                          <a:latin typeface="Cambria Math" panose="02040503050406030204" pitchFamily="18" charset="0"/>
                        </a:rPr>
                        <m:t>=−(−32)</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ad>
                            <m:radPr>
                              <m:ctrlPr>
                                <a:rPr lang="it-IT" b="0" i="1" smtClean="0">
                                  <a:latin typeface="Cambria Math" panose="02040503050406030204" pitchFamily="18" charset="0"/>
                                  <a:ea typeface="Cambria Math" panose="02040503050406030204" pitchFamily="18" charset="0"/>
                                </a:rPr>
                              </m:ctrlPr>
                            </m:radPr>
                            <m:deg>
                              <m:r>
                                <a:rPr lang="it-IT" b="0" i="1" smtClean="0">
                                  <a:latin typeface="Cambria Math" panose="02040503050406030204" pitchFamily="18" charset="0"/>
                                  <a:ea typeface="Cambria Math" panose="02040503050406030204" pitchFamily="18" charset="0"/>
                                </a:rPr>
                                <m:t>2</m:t>
                              </m:r>
                            </m:deg>
                            <m:e>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(−32)</m:t>
                                  </m:r>
                                </m:e>
                                <m:sup>
                                  <m:r>
                                    <a:rPr lang="it-IT" b="0" i="1" smtClean="0">
                                      <a:latin typeface="Cambria Math" panose="02040503050406030204" pitchFamily="18" charset="0"/>
                                      <a:ea typeface="Cambria Math" panose="02040503050406030204" pitchFamily="18" charset="0"/>
                                    </a:rPr>
                                    <m:t>2</m:t>
                                  </m:r>
                                </m:sup>
                              </m:sSup>
                              <m:r>
                                <a:rPr lang="it-IT" b="0" i="1" smtClean="0">
                                  <a:latin typeface="Cambria Math" panose="02040503050406030204" pitchFamily="18" charset="0"/>
                                  <a:ea typeface="Cambria Math" panose="02040503050406030204" pitchFamily="18" charset="0"/>
                                </a:rPr>
                                <m:t>−4(−2448)</m:t>
                              </m:r>
                            </m:e>
                          </m:rad>
                        </m:num>
                        <m:den>
                          <m:r>
                            <a:rPr lang="it-IT" b="0" i="1" smtClean="0">
                              <a:latin typeface="Cambria Math" panose="02040503050406030204" pitchFamily="18" charset="0"/>
                              <a:ea typeface="Cambria Math" panose="02040503050406030204" pitchFamily="18" charset="0"/>
                            </a:rPr>
                            <m:t>2</m:t>
                          </m:r>
                        </m:den>
                      </m:f>
                    </m:oMath>
                  </m:oMathPara>
                </a14:m>
                <a:endParaRPr lang="it-IT"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1072598" y="3334759"/>
                <a:ext cx="3888757" cy="59869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CasellaDiTesto 10"/>
              <p:cNvSpPr txBox="1"/>
              <p:nvPr/>
            </p:nvSpPr>
            <p:spPr>
              <a:xfrm>
                <a:off x="5652120" y="3276758"/>
                <a:ext cx="2360839" cy="592791"/>
              </a:xfrm>
              <a:prstGeom prst="rect">
                <a:avLst/>
              </a:prstGeom>
              <a:noFill/>
              <a:ln>
                <a:solidFill>
                  <a:schemeClr val="tx1"/>
                </a:solidFill>
                <a:prstDash val="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1" i="1" smtClean="0">
                              <a:latin typeface="Cambria Math" panose="02040503050406030204" pitchFamily="18" charset="0"/>
                            </a:rPr>
                          </m:ctrlPr>
                        </m:sSubPr>
                        <m:e>
                          <m:r>
                            <a:rPr lang="it-IT" b="1" i="1" smtClean="0">
                              <a:latin typeface="Cambria Math" panose="02040503050406030204" pitchFamily="18" charset="0"/>
                            </a:rPr>
                            <m:t>𝒙</m:t>
                          </m:r>
                        </m:e>
                        <m:sub>
                          <m:r>
                            <a:rPr lang="it-IT" b="1" i="1" smtClean="0">
                              <a:latin typeface="Cambria Math" panose="02040503050406030204" pitchFamily="18" charset="0"/>
                            </a:rPr>
                            <m:t>𝟏</m:t>
                          </m:r>
                          <m:r>
                            <a:rPr lang="it-IT" b="1" i="1" smtClean="0">
                              <a:latin typeface="Cambria Math" panose="02040503050406030204" pitchFamily="18" charset="0"/>
                            </a:rPr>
                            <m:t>,</m:t>
                          </m:r>
                          <m:r>
                            <a:rPr lang="it-IT" b="1" i="1" smtClean="0">
                              <a:latin typeface="Cambria Math" panose="02040503050406030204" pitchFamily="18" charset="0"/>
                            </a:rPr>
                            <m:t>𝟐</m:t>
                          </m:r>
                        </m:sub>
                      </m:sSub>
                      <m:r>
                        <a:rPr lang="it-IT" i="1" smtClean="0">
                          <a:latin typeface="Cambria Math" panose="02040503050406030204" pitchFamily="18" charset="0"/>
                        </a:rPr>
                        <m:t>=</m:t>
                      </m:r>
                      <m:f>
                        <m:fPr>
                          <m:ctrlPr>
                            <a:rPr lang="it-IT" i="1" smtClean="0">
                              <a:latin typeface="Cambria Math" panose="02040503050406030204" pitchFamily="18" charset="0"/>
                            </a:rPr>
                          </m:ctrlPr>
                        </m:fPr>
                        <m:num>
                          <m:r>
                            <a:rPr lang="it-IT" i="1" smtClean="0">
                              <a:latin typeface="Cambria Math" panose="02040503050406030204" pitchFamily="18" charset="0"/>
                            </a:rPr>
                            <m:t>−</m:t>
                          </m:r>
                          <m:r>
                            <a:rPr lang="it-IT" i="1" smtClean="0">
                              <a:solidFill>
                                <a:srgbClr val="FFC000"/>
                              </a:solidFill>
                              <a:latin typeface="Cambria Math" panose="02040503050406030204" pitchFamily="18" charset="0"/>
                            </a:rPr>
                            <m:t>𝑏</m:t>
                          </m:r>
                          <m:r>
                            <a:rPr lang="it-IT" i="1" smtClean="0">
                              <a:latin typeface="Cambria Math" panose="02040503050406030204" pitchFamily="18" charset="0"/>
                            </a:rPr>
                            <m:t>±</m:t>
                          </m:r>
                          <m:rad>
                            <m:radPr>
                              <m:degHide m:val="on"/>
                              <m:ctrlPr>
                                <a:rPr lang="it-IT" i="1" smtClean="0">
                                  <a:latin typeface="Cambria Math" panose="02040503050406030204" pitchFamily="18" charset="0"/>
                                </a:rPr>
                              </m:ctrlPr>
                            </m:radPr>
                            <m:deg/>
                            <m:e>
                              <m:sSup>
                                <m:sSupPr>
                                  <m:ctrlPr>
                                    <a:rPr lang="it-IT" i="1" smtClean="0">
                                      <a:latin typeface="Cambria Math" panose="02040503050406030204" pitchFamily="18" charset="0"/>
                                    </a:rPr>
                                  </m:ctrlPr>
                                </m:sSupPr>
                                <m:e>
                                  <m:r>
                                    <a:rPr lang="it-IT" i="1" smtClean="0">
                                      <a:solidFill>
                                        <a:srgbClr val="FFC000"/>
                                      </a:solidFill>
                                      <a:latin typeface="Cambria Math" panose="02040503050406030204" pitchFamily="18" charset="0"/>
                                    </a:rPr>
                                    <m:t>𝑏</m:t>
                                  </m:r>
                                </m:e>
                                <m:sup>
                                  <m:r>
                                    <a:rPr lang="it-IT" i="1" smtClean="0">
                                      <a:latin typeface="Cambria Math" panose="02040503050406030204" pitchFamily="18" charset="0"/>
                                    </a:rPr>
                                    <m:t>2</m:t>
                                  </m:r>
                                </m:sup>
                              </m:sSup>
                              <m:r>
                                <a:rPr lang="it-IT" i="1" smtClean="0">
                                  <a:latin typeface="Cambria Math" panose="02040503050406030204" pitchFamily="18" charset="0"/>
                                </a:rPr>
                                <m:t>−4</m:t>
                              </m:r>
                              <m:r>
                                <a:rPr lang="it-IT" b="0" i="1" smtClean="0">
                                  <a:solidFill>
                                    <a:srgbClr val="FFC000"/>
                                  </a:solidFill>
                                  <a:latin typeface="Cambria Math" panose="02040503050406030204" pitchFamily="18" charset="0"/>
                                </a:rPr>
                                <m:t>𝑎𝑐</m:t>
                              </m:r>
                            </m:e>
                          </m:rad>
                        </m:num>
                        <m:den>
                          <m:r>
                            <a:rPr lang="it-IT" i="1" smtClean="0">
                              <a:latin typeface="Cambria Math" panose="02040503050406030204" pitchFamily="18" charset="0"/>
                            </a:rPr>
                            <m:t>2</m:t>
                          </m:r>
                          <m:r>
                            <a:rPr lang="it-IT" b="0" i="1" smtClean="0">
                              <a:solidFill>
                                <a:srgbClr val="FFC000"/>
                              </a:solidFill>
                              <a:latin typeface="Cambria Math" panose="02040503050406030204" pitchFamily="18" charset="0"/>
                            </a:rPr>
                            <m:t>𝑎</m:t>
                          </m:r>
                        </m:den>
                      </m:f>
                    </m:oMath>
                  </m:oMathPara>
                </a14:m>
                <a:endParaRPr lang="it-IT" dirty="0" smtClean="0"/>
              </a:p>
            </p:txBody>
          </p:sp>
        </mc:Choice>
        <mc:Fallback xmlns="">
          <p:sp>
            <p:nvSpPr>
              <p:cNvPr id="11" name="CasellaDiTesto 10"/>
              <p:cNvSpPr txBox="1">
                <a:spLocks noRot="1" noChangeAspect="1" noMove="1" noResize="1" noEditPoints="1" noAdjustHandles="1" noChangeArrowheads="1" noChangeShapeType="1" noTextEdit="1"/>
              </p:cNvSpPr>
              <p:nvPr/>
            </p:nvSpPr>
            <p:spPr>
              <a:xfrm>
                <a:off x="5652120" y="3276758"/>
                <a:ext cx="2360839" cy="592791"/>
              </a:xfrm>
              <a:prstGeom prst="rect">
                <a:avLst/>
              </a:prstGeom>
              <a:blipFill rotWithShape="0">
                <a:blip r:embed="rId5"/>
                <a:stretch>
                  <a:fillRect/>
                </a:stretch>
              </a:blipFill>
              <a:ln>
                <a:solidFill>
                  <a:schemeClr val="tx1"/>
                </a:solidFill>
                <a:prstDash val="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CasellaDiTesto 11"/>
              <p:cNvSpPr txBox="1"/>
              <p:nvPr/>
            </p:nvSpPr>
            <p:spPr>
              <a:xfrm>
                <a:off x="1167873" y="4579527"/>
                <a:ext cx="5417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1" i="1" smtClean="0">
                              <a:latin typeface="Cambria Math" panose="02040503050406030204" pitchFamily="18" charset="0"/>
                            </a:rPr>
                          </m:ctrlPr>
                        </m:sSubPr>
                        <m:e>
                          <m:r>
                            <a:rPr lang="el-GR" b="1" i="1" smtClean="0">
                              <a:latin typeface="Cambria Math" panose="02040503050406030204" pitchFamily="18" charset="0"/>
                            </a:rPr>
                            <m:t>𝝀</m:t>
                          </m:r>
                        </m:e>
                        <m:sub>
                          <m:r>
                            <a:rPr lang="it-IT" b="1" i="1" smtClean="0">
                              <a:latin typeface="Cambria Math" panose="02040503050406030204" pitchFamily="18" charset="0"/>
                            </a:rPr>
                            <m:t>𝟏</m:t>
                          </m:r>
                        </m:sub>
                      </m:sSub>
                      <m:r>
                        <a:rPr lang="it-IT" b="0" i="1" smtClean="0">
                          <a:latin typeface="Cambria Math" panose="02040503050406030204" pitchFamily="18" charset="0"/>
                        </a:rPr>
                        <m:t>=</m:t>
                      </m:r>
                    </m:oMath>
                  </m:oMathPara>
                </a14:m>
                <a:endParaRPr lang="it-IT"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1167873" y="4579527"/>
                <a:ext cx="541751" cy="276999"/>
              </a:xfrm>
              <a:prstGeom prst="rect">
                <a:avLst/>
              </a:prstGeom>
              <a:blipFill rotWithShape="0">
                <a:blip r:embed="rId6"/>
                <a:stretch>
                  <a:fillRect l="-9091" r="-3409" b="-173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CasellaDiTesto 12"/>
              <p:cNvSpPr txBox="1"/>
              <p:nvPr/>
            </p:nvSpPr>
            <p:spPr>
              <a:xfrm>
                <a:off x="2999469" y="4569449"/>
                <a:ext cx="5417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1" i="1" smtClean="0">
                              <a:latin typeface="Cambria Math" panose="02040503050406030204" pitchFamily="18" charset="0"/>
                            </a:rPr>
                          </m:ctrlPr>
                        </m:sSubPr>
                        <m:e>
                          <m:r>
                            <a:rPr lang="el-GR" b="1" i="1" smtClean="0">
                              <a:latin typeface="Cambria Math" panose="02040503050406030204" pitchFamily="18" charset="0"/>
                            </a:rPr>
                            <m:t>𝝀</m:t>
                          </m:r>
                        </m:e>
                        <m:sub>
                          <m:r>
                            <a:rPr lang="it-IT" b="1" i="1" smtClean="0">
                              <a:latin typeface="Cambria Math" panose="02040503050406030204" pitchFamily="18" charset="0"/>
                            </a:rPr>
                            <m:t>𝟐</m:t>
                          </m:r>
                        </m:sub>
                      </m:sSub>
                      <m:r>
                        <a:rPr lang="it-IT" b="0" i="1" smtClean="0">
                          <a:latin typeface="Cambria Math" panose="02040503050406030204" pitchFamily="18" charset="0"/>
                        </a:rPr>
                        <m:t>=</m:t>
                      </m:r>
                    </m:oMath>
                  </m:oMathPara>
                </a14:m>
                <a:endParaRPr lang="it-IT" dirty="0"/>
              </a:p>
            </p:txBody>
          </p:sp>
        </mc:Choice>
        <mc:Fallback xmlns="">
          <p:sp>
            <p:nvSpPr>
              <p:cNvPr id="13" name="CasellaDiTesto 12"/>
              <p:cNvSpPr txBox="1">
                <a:spLocks noRot="1" noChangeAspect="1" noMove="1" noResize="1" noEditPoints="1" noAdjustHandles="1" noChangeArrowheads="1" noChangeShapeType="1" noTextEdit="1"/>
              </p:cNvSpPr>
              <p:nvPr/>
            </p:nvSpPr>
            <p:spPr>
              <a:xfrm>
                <a:off x="2999469" y="4569449"/>
                <a:ext cx="541751" cy="276999"/>
              </a:xfrm>
              <a:prstGeom prst="rect">
                <a:avLst/>
              </a:prstGeom>
              <a:blipFill rotWithShape="0">
                <a:blip r:embed="rId7"/>
                <a:stretch>
                  <a:fillRect l="-8989" r="-3371" b="-20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CasellaDiTesto 13"/>
              <p:cNvSpPr txBox="1"/>
              <p:nvPr/>
            </p:nvSpPr>
            <p:spPr>
              <a:xfrm>
                <a:off x="4476855" y="5266229"/>
                <a:ext cx="2981963" cy="646331"/>
              </a:xfrm>
              <a:prstGeom prst="rect">
                <a:avLst/>
              </a:prstGeom>
              <a:noFill/>
            </p:spPr>
            <p:txBody>
              <a:bodyPr wrap="square" rtlCol="0">
                <a:spAutoFit/>
              </a:bodyPr>
              <a:lstStyle/>
              <a:p>
                <a:r>
                  <a:rPr lang="it-IT" dirty="0" err="1" smtClean="0">
                    <a:latin typeface="+mn-lt"/>
                  </a:rPr>
                  <a:t>These</a:t>
                </a:r>
                <a:r>
                  <a:rPr lang="it-IT" dirty="0" smtClean="0">
                    <a:latin typeface="+mn-lt"/>
                  </a:rPr>
                  <a:t> are the </a:t>
                </a:r>
                <a:r>
                  <a:rPr lang="it-IT" dirty="0" err="1" smtClean="0">
                    <a:latin typeface="+mn-lt"/>
                  </a:rPr>
                  <a:t>values</a:t>
                </a:r>
                <a:r>
                  <a:rPr lang="it-IT" dirty="0" smtClean="0">
                    <a:latin typeface="+mn-lt"/>
                  </a:rPr>
                  <a:t> of </a:t>
                </a:r>
                <a:r>
                  <a:rPr lang="it-IT" altLang="it-IT" dirty="0">
                    <a:latin typeface="+mn-lt"/>
                  </a:rPr>
                  <a:t>the </a:t>
                </a:r>
                <a:r>
                  <a:rPr lang="it-IT" altLang="it-IT" dirty="0" err="1" smtClean="0">
                    <a:latin typeface="+mn-lt"/>
                  </a:rPr>
                  <a:t>principal</a:t>
                </a:r>
                <a:r>
                  <a:rPr lang="it-IT" altLang="it-IT" dirty="0" smtClean="0">
                    <a:latin typeface="+mn-lt"/>
                  </a:rPr>
                  <a:t> </a:t>
                </a:r>
                <a:r>
                  <a:rPr lang="it-IT" altLang="it-IT" dirty="0" err="1">
                    <a:latin typeface="+mn-lt"/>
                  </a:rPr>
                  <a:t>stresses</a:t>
                </a:r>
                <a:r>
                  <a:rPr lang="it-IT" altLang="it-IT" dirty="0">
                    <a:latin typeface="+mn-lt"/>
                  </a:rPr>
                  <a:t> </a:t>
                </a:r>
                <a14:m>
                  <m:oMath xmlns:m="http://schemas.openxmlformats.org/officeDocument/2006/math">
                    <m:sSub>
                      <m:sSubPr>
                        <m:ctrlPr>
                          <a:rPr lang="it-IT" b="1" i="1" smtClean="0">
                            <a:solidFill>
                              <a:srgbClr val="C00000"/>
                            </a:solidFill>
                            <a:latin typeface="Cambria Math" panose="02040503050406030204" pitchFamily="18" charset="0"/>
                          </a:rPr>
                        </m:ctrlPr>
                      </m:sSubPr>
                      <m:e>
                        <m:r>
                          <a:rPr lang="it-IT" b="1" i="1">
                            <a:solidFill>
                              <a:srgbClr val="C00000"/>
                            </a:solidFill>
                            <a:latin typeface="Cambria Math" panose="02040503050406030204" pitchFamily="18" charset="0"/>
                            <a:ea typeface="Cambria Math" panose="02040503050406030204" pitchFamily="18" charset="0"/>
                          </a:rPr>
                          <m:t>𝝈</m:t>
                        </m:r>
                      </m:e>
                      <m:sub>
                        <m:r>
                          <a:rPr lang="it-IT" b="1" i="1">
                            <a:solidFill>
                              <a:srgbClr val="C00000"/>
                            </a:solidFill>
                            <a:latin typeface="Cambria Math" panose="02040503050406030204" pitchFamily="18" charset="0"/>
                          </a:rPr>
                          <m:t>𝟏</m:t>
                        </m:r>
                      </m:sub>
                    </m:sSub>
                    <m:r>
                      <a:rPr lang="it-IT" i="1">
                        <a:latin typeface="Cambria Math" panose="02040503050406030204" pitchFamily="18" charset="0"/>
                      </a:rPr>
                      <m:t> </m:t>
                    </m:r>
                  </m:oMath>
                </a14:m>
                <a:r>
                  <a:rPr lang="it-IT" dirty="0">
                    <a:latin typeface="+mn-lt"/>
                  </a:rPr>
                  <a:t>and </a:t>
                </a:r>
                <a14:m>
                  <m:oMath xmlns:m="http://schemas.openxmlformats.org/officeDocument/2006/math">
                    <m:sSub>
                      <m:sSubPr>
                        <m:ctrlPr>
                          <a:rPr lang="it-IT" b="1" i="1" smtClean="0">
                            <a:solidFill>
                              <a:srgbClr val="C00000"/>
                            </a:solidFill>
                            <a:latin typeface="Cambria Math" panose="02040503050406030204" pitchFamily="18" charset="0"/>
                          </a:rPr>
                        </m:ctrlPr>
                      </m:sSubPr>
                      <m:e>
                        <m:r>
                          <a:rPr lang="it-IT" b="1" i="1">
                            <a:solidFill>
                              <a:srgbClr val="C00000"/>
                            </a:solidFill>
                            <a:latin typeface="Cambria Math" panose="02040503050406030204" pitchFamily="18" charset="0"/>
                            <a:ea typeface="Cambria Math" panose="02040503050406030204" pitchFamily="18" charset="0"/>
                          </a:rPr>
                          <m:t>𝝈</m:t>
                        </m:r>
                      </m:e>
                      <m:sub>
                        <m:r>
                          <a:rPr lang="it-IT" b="1" i="1">
                            <a:solidFill>
                              <a:srgbClr val="C00000"/>
                            </a:solidFill>
                            <a:latin typeface="Cambria Math" panose="02040503050406030204" pitchFamily="18" charset="0"/>
                            <a:ea typeface="Cambria Math" panose="02040503050406030204" pitchFamily="18" charset="0"/>
                          </a:rPr>
                          <m:t>𝟐</m:t>
                        </m:r>
                      </m:sub>
                    </m:sSub>
                  </m:oMath>
                </a14:m>
                <a:endParaRPr lang="it-IT" b="1" dirty="0">
                  <a:latin typeface="+mn-lt"/>
                </a:endParaRPr>
              </a:p>
            </p:txBody>
          </p:sp>
        </mc:Choice>
        <mc:Fallback>
          <p:sp>
            <p:nvSpPr>
              <p:cNvPr id="14" name="CasellaDiTesto 13"/>
              <p:cNvSpPr txBox="1">
                <a:spLocks noRot="1" noChangeAspect="1" noMove="1" noResize="1" noEditPoints="1" noAdjustHandles="1" noChangeArrowheads="1" noChangeShapeType="1" noTextEdit="1"/>
              </p:cNvSpPr>
              <p:nvPr/>
            </p:nvSpPr>
            <p:spPr>
              <a:xfrm>
                <a:off x="4476855" y="5266229"/>
                <a:ext cx="2981963" cy="646331"/>
              </a:xfrm>
              <a:prstGeom prst="rect">
                <a:avLst/>
              </a:prstGeom>
              <a:blipFill rotWithShape="0">
                <a:blip r:embed="rId8"/>
                <a:stretch>
                  <a:fillRect l="-1633" t="-5660" b="-14151"/>
                </a:stretch>
              </a:blipFill>
            </p:spPr>
            <p:txBody>
              <a:bodyPr/>
              <a:lstStyle/>
              <a:p>
                <a:r>
                  <a:rPr lang="en-GB">
                    <a:noFill/>
                  </a:rPr>
                  <a:t> </a:t>
                </a:r>
              </a:p>
            </p:txBody>
          </p:sp>
        </mc:Fallback>
      </mc:AlternateContent>
      <p:sp>
        <p:nvSpPr>
          <p:cNvPr id="15" name="CasellaDiTesto 14"/>
          <p:cNvSpPr txBox="1"/>
          <p:nvPr/>
        </p:nvSpPr>
        <p:spPr>
          <a:xfrm>
            <a:off x="4476855" y="4428264"/>
            <a:ext cx="4283968" cy="369332"/>
          </a:xfrm>
          <a:prstGeom prst="rect">
            <a:avLst/>
          </a:prstGeom>
          <a:noFill/>
        </p:spPr>
        <p:txBody>
          <a:bodyPr wrap="square" rtlCol="0">
            <a:spAutoFit/>
          </a:bodyPr>
          <a:lstStyle/>
          <a:p>
            <a:r>
              <a:rPr lang="it-IT" dirty="0" smtClean="0">
                <a:latin typeface="+mn-lt"/>
              </a:rPr>
              <a:t>The </a:t>
            </a:r>
            <a:r>
              <a:rPr lang="it-IT" dirty="0" err="1" smtClean="0">
                <a:latin typeface="+mn-lt"/>
              </a:rPr>
              <a:t>unknown</a:t>
            </a:r>
            <a:r>
              <a:rPr lang="it-IT" dirty="0" smtClean="0">
                <a:latin typeface="+mn-lt"/>
              </a:rPr>
              <a:t> </a:t>
            </a:r>
            <a:r>
              <a:rPr lang="it-IT" dirty="0" err="1" smtClean="0">
                <a:latin typeface="+mn-lt"/>
              </a:rPr>
              <a:t>values</a:t>
            </a:r>
            <a:r>
              <a:rPr lang="it-IT" dirty="0" smtClean="0">
                <a:latin typeface="+mn-lt"/>
              </a:rPr>
              <a:t> are </a:t>
            </a:r>
            <a:r>
              <a:rPr lang="it-IT" dirty="0" err="1" smtClean="0">
                <a:latin typeface="+mn-lt"/>
              </a:rPr>
              <a:t>found</a:t>
            </a:r>
            <a:endParaRPr lang="it-IT" dirty="0">
              <a:latin typeface="+mn-lt"/>
            </a:endParaRPr>
          </a:p>
        </p:txBody>
      </p:sp>
      <mc:AlternateContent xmlns:mc="http://schemas.openxmlformats.org/markup-compatibility/2006" xmlns:a14="http://schemas.microsoft.com/office/drawing/2010/main">
        <mc:Choice Requires="a14">
          <p:sp>
            <p:nvSpPr>
              <p:cNvPr id="16" name="CasellaDiTesto 15"/>
              <p:cNvSpPr txBox="1"/>
              <p:nvPr/>
            </p:nvSpPr>
            <p:spPr>
              <a:xfrm>
                <a:off x="1798124" y="5123167"/>
                <a:ext cx="2207571" cy="923330"/>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𝝈</m:t>
                          </m:r>
                        </m:e>
                        <m:sub>
                          <m:r>
                            <a:rPr lang="it-IT" sz="2000" b="1" i="1">
                              <a:solidFill>
                                <a:srgbClr val="C00000"/>
                              </a:solidFill>
                              <a:latin typeface="Cambria Math" panose="02040503050406030204" pitchFamily="18" charset="0"/>
                              <a:ea typeface="Cambria Math" panose="02040503050406030204" pitchFamily="18" charset="0"/>
                            </a:rPr>
                            <m:t>𝟏</m:t>
                          </m:r>
                        </m:sub>
                      </m:sSub>
                      <m:r>
                        <a:rPr lang="it-IT" sz="2000" i="1">
                          <a:latin typeface="Cambria Math" panose="02040503050406030204" pitchFamily="18" charset="0"/>
                        </a:rPr>
                        <m:t>=+</m:t>
                      </m:r>
                      <m:r>
                        <a:rPr lang="it-IT" sz="2000" b="0" i="1" smtClean="0">
                          <a:latin typeface="Cambria Math" panose="02040503050406030204" pitchFamily="18" charset="0"/>
                        </a:rPr>
                        <m:t> </m:t>
                      </m:r>
                      <m:r>
                        <a:rPr lang="it-IT" sz="2000" i="1">
                          <a:latin typeface="Cambria Math" panose="02040503050406030204" pitchFamily="18" charset="0"/>
                        </a:rPr>
                        <m:t>3</m:t>
                      </m:r>
                      <m:r>
                        <a:rPr lang="it-IT" sz="2000" b="0" i="1" smtClean="0">
                          <a:latin typeface="Cambria Math" panose="02040503050406030204" pitchFamily="18" charset="0"/>
                        </a:rPr>
                        <m:t>6</m:t>
                      </m:r>
                      <m:r>
                        <a:rPr lang="it-IT" sz="2000" i="1">
                          <a:latin typeface="Cambria Math" panose="02040503050406030204" pitchFamily="18" charset="0"/>
                        </a:rPr>
                        <m:t> </m:t>
                      </m:r>
                      <m:r>
                        <a:rPr lang="it-IT" sz="2000" i="1">
                          <a:latin typeface="Cambria Math" panose="02040503050406030204" pitchFamily="18" charset="0"/>
                        </a:rPr>
                        <m:t>𝑀𝑃𝑎</m:t>
                      </m:r>
                      <m:r>
                        <a:rPr lang="it-IT" sz="2000" b="0" i="0" smtClean="0">
                          <a:latin typeface="Cambria Math" panose="02040503050406030204" pitchFamily="18" charset="0"/>
                        </a:rPr>
                        <m:t>  </m:t>
                      </m:r>
                      <m:r>
                        <a:rPr lang="it-IT" sz="2000" b="0" i="1" smtClean="0">
                          <a:latin typeface="Cambria Math" panose="02040503050406030204" pitchFamily="18" charset="0"/>
                        </a:rPr>
                        <m:t> </m:t>
                      </m:r>
                    </m:oMath>
                  </m:oMathPara>
                </a14:m>
                <a:endParaRPr lang="it-IT" sz="2000" b="0" i="1" dirty="0" smtClean="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it-IT" sz="2000" b="1" i="1" smtClean="0">
                              <a:solidFill>
                                <a:srgbClr val="C00000"/>
                              </a:solidFill>
                              <a:latin typeface="Cambria Math" panose="02040503050406030204" pitchFamily="18" charset="0"/>
                              <a:ea typeface="Cambria Math" panose="02040503050406030204" pitchFamily="18" charset="0"/>
                            </a:rPr>
                            <m:t>𝝈</m:t>
                          </m:r>
                        </m:e>
                        <m:sub>
                          <m:r>
                            <a:rPr lang="it-IT" sz="2000" b="1" i="1" smtClean="0">
                              <a:solidFill>
                                <a:srgbClr val="C00000"/>
                              </a:solidFill>
                              <a:latin typeface="Cambria Math" panose="02040503050406030204" pitchFamily="18" charset="0"/>
                            </a:rPr>
                            <m:t>𝟐</m:t>
                          </m:r>
                        </m:sub>
                      </m:sSub>
                      <m:r>
                        <a:rPr lang="it-IT" sz="2000" b="0" i="1" smtClean="0">
                          <a:latin typeface="Cambria Math" panose="02040503050406030204" pitchFamily="18" charset="0"/>
                        </a:rPr>
                        <m:t>=− 68 </m:t>
                      </m:r>
                      <m:r>
                        <a:rPr lang="it-IT" sz="2000" b="0" i="1" smtClean="0">
                          <a:latin typeface="Cambria Math" panose="02040503050406030204" pitchFamily="18" charset="0"/>
                        </a:rPr>
                        <m:t>𝑀𝑃𝑎</m:t>
                      </m:r>
                      <m:r>
                        <a:rPr lang="it-IT" sz="2000" b="0" i="1" smtClean="0">
                          <a:latin typeface="Cambria Math" panose="02040503050406030204" pitchFamily="18" charset="0"/>
                        </a:rPr>
                        <m:t> </m:t>
                      </m:r>
                    </m:oMath>
                  </m:oMathPara>
                </a14:m>
                <a:endParaRPr lang="it-IT" sz="2000" b="0" dirty="0" smtClean="0"/>
              </a:p>
            </p:txBody>
          </p:sp>
        </mc:Choice>
        <mc:Fallback xmlns="">
          <p:sp>
            <p:nvSpPr>
              <p:cNvPr id="16" name="CasellaDiTesto 15"/>
              <p:cNvSpPr txBox="1">
                <a:spLocks noRot="1" noChangeAspect="1" noMove="1" noResize="1" noEditPoints="1" noAdjustHandles="1" noChangeArrowheads="1" noChangeShapeType="1" noTextEdit="1"/>
              </p:cNvSpPr>
              <p:nvPr/>
            </p:nvSpPr>
            <p:spPr>
              <a:xfrm>
                <a:off x="1798124" y="5123167"/>
                <a:ext cx="2207571" cy="923330"/>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CasellaDiTesto 1"/>
              <p:cNvSpPr txBox="1"/>
              <p:nvPr/>
            </p:nvSpPr>
            <p:spPr>
              <a:xfrm>
                <a:off x="4398349" y="1469396"/>
                <a:ext cx="4422123" cy="923330"/>
              </a:xfrm>
              <a:prstGeom prst="rect">
                <a:avLst/>
              </a:prstGeom>
              <a:noFill/>
            </p:spPr>
            <p:txBody>
              <a:bodyPr wrap="square" rtlCol="0">
                <a:spAutoFit/>
              </a:bodyPr>
              <a:lstStyle/>
              <a:p>
                <a:pPr algn="ctr"/>
                <a:r>
                  <a:rPr lang="it-IT" dirty="0" smtClean="0">
                    <a:latin typeface="+mn-lt"/>
                  </a:rPr>
                  <a:t>Finding </a:t>
                </a:r>
                <a:r>
                  <a:rPr lang="it-IT" dirty="0" err="1" smtClean="0">
                    <a:latin typeface="+mn-lt"/>
                  </a:rPr>
                  <a:t>that</a:t>
                </a:r>
                <a:r>
                  <a:rPr lang="it-IT" dirty="0" smtClean="0">
                    <a:latin typeface="+mn-lt"/>
                  </a:rPr>
                  <a:t> the </a:t>
                </a:r>
                <a:r>
                  <a:rPr lang="it-IT" dirty="0" err="1" smtClean="0">
                    <a:latin typeface="+mn-lt"/>
                  </a:rPr>
                  <a:t>coefficients</a:t>
                </a:r>
                <a:r>
                  <a:rPr lang="it-IT" dirty="0" smtClean="0">
                    <a:latin typeface="+mn-lt"/>
                  </a:rPr>
                  <a:t> </a:t>
                </a:r>
                <a14:m>
                  <m:oMath xmlns:m="http://schemas.openxmlformats.org/officeDocument/2006/math">
                    <m:r>
                      <a:rPr lang="it-IT" b="0" i="1" smtClean="0">
                        <a:latin typeface="Cambria Math" panose="02040503050406030204" pitchFamily="18" charset="0"/>
                      </a:rPr>
                      <m:t>𝑎</m:t>
                    </m:r>
                    <m:r>
                      <a:rPr lang="it-IT" b="0" i="1" smtClean="0">
                        <a:latin typeface="Cambria Math" panose="02040503050406030204" pitchFamily="18" charset="0"/>
                      </a:rPr>
                      <m:t>, </m:t>
                    </m:r>
                    <m:r>
                      <a:rPr lang="it-IT" b="0" i="1" smtClean="0">
                        <a:latin typeface="Cambria Math" panose="02040503050406030204" pitchFamily="18" charset="0"/>
                      </a:rPr>
                      <m:t>𝑏</m:t>
                    </m:r>
                    <m:r>
                      <a:rPr lang="it-IT" b="0" i="1" smtClean="0">
                        <a:latin typeface="Cambria Math" panose="02040503050406030204" pitchFamily="18" charset="0"/>
                      </a:rPr>
                      <m:t> </m:t>
                    </m:r>
                  </m:oMath>
                </a14:m>
                <a:r>
                  <a:rPr lang="it-IT" dirty="0" smtClean="0">
                    <a:latin typeface="+mn-lt"/>
                  </a:rPr>
                  <a:t>and </a:t>
                </a:r>
                <a14:m>
                  <m:oMath xmlns:m="http://schemas.openxmlformats.org/officeDocument/2006/math">
                    <m:r>
                      <a:rPr lang="it-IT" b="0" i="1" smtClean="0">
                        <a:latin typeface="Cambria Math" panose="02040503050406030204" pitchFamily="18" charset="0"/>
                      </a:rPr>
                      <m:t>𝑐</m:t>
                    </m:r>
                  </m:oMath>
                </a14:m>
                <a:r>
                  <a:rPr lang="it-IT" dirty="0" smtClean="0">
                    <a:latin typeface="+mn-lt"/>
                  </a:rPr>
                  <a:t> are:</a:t>
                </a:r>
              </a:p>
              <a:p>
                <a:pPr algn="ctr"/>
                <a:endParaRPr lang="it-IT" b="0" i="1" dirty="0" smtClean="0">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it-IT" b="0" i="1" smtClean="0">
                          <a:solidFill>
                            <a:srgbClr val="FFC000"/>
                          </a:solidFill>
                          <a:latin typeface="Cambria Math" panose="02040503050406030204" pitchFamily="18" charset="0"/>
                        </a:rPr>
                        <m:t>𝑎</m:t>
                      </m:r>
                      <m:r>
                        <a:rPr lang="it-IT" b="0" i="1" smtClean="0">
                          <a:latin typeface="Cambria Math" panose="02040503050406030204" pitchFamily="18" charset="0"/>
                        </a:rPr>
                        <m:t>=1  ;  </m:t>
                      </m:r>
                      <m:r>
                        <a:rPr lang="it-IT" b="0" i="1" smtClean="0">
                          <a:solidFill>
                            <a:srgbClr val="FFC000"/>
                          </a:solidFill>
                          <a:latin typeface="Cambria Math" panose="02040503050406030204" pitchFamily="18" charset="0"/>
                        </a:rPr>
                        <m:t> </m:t>
                      </m:r>
                      <m:r>
                        <a:rPr lang="it-IT" b="0" i="1" smtClean="0">
                          <a:solidFill>
                            <a:srgbClr val="FFC000"/>
                          </a:solidFill>
                          <a:latin typeface="Cambria Math" panose="02040503050406030204" pitchFamily="18" charset="0"/>
                        </a:rPr>
                        <m:t>𝑏</m:t>
                      </m:r>
                      <m:r>
                        <a:rPr lang="it-IT" b="0" i="1" smtClean="0">
                          <a:latin typeface="Cambria Math" panose="02040503050406030204" pitchFamily="18" charset="0"/>
                        </a:rPr>
                        <m:t>=−32  ;   </m:t>
                      </m:r>
                      <m:r>
                        <a:rPr lang="it-IT" b="0" i="1" smtClean="0">
                          <a:solidFill>
                            <a:srgbClr val="FFC000"/>
                          </a:solidFill>
                          <a:latin typeface="Cambria Math" panose="02040503050406030204" pitchFamily="18" charset="0"/>
                        </a:rPr>
                        <m:t>𝑐</m:t>
                      </m:r>
                      <m:r>
                        <a:rPr lang="it-IT" b="0" i="1" smtClean="0">
                          <a:latin typeface="Cambria Math" panose="02040503050406030204" pitchFamily="18" charset="0"/>
                        </a:rPr>
                        <m:t>=−2448</m:t>
                      </m:r>
                    </m:oMath>
                  </m:oMathPara>
                </a14:m>
                <a:endParaRPr lang="it-IT" dirty="0">
                  <a:latin typeface="+mn-lt"/>
                </a:endParaRPr>
              </a:p>
            </p:txBody>
          </p:sp>
        </mc:Choice>
        <mc:Fallback xmlns="">
          <p:sp>
            <p:nvSpPr>
              <p:cNvPr id="2" name="CasellaDiTesto 1"/>
              <p:cNvSpPr txBox="1">
                <a:spLocks noRot="1" noChangeAspect="1" noMove="1" noResize="1" noEditPoints="1" noAdjustHandles="1" noChangeArrowheads="1" noChangeShapeType="1" noTextEdit="1"/>
              </p:cNvSpPr>
              <p:nvPr/>
            </p:nvSpPr>
            <p:spPr>
              <a:xfrm>
                <a:off x="4398349" y="1469396"/>
                <a:ext cx="4422123" cy="923330"/>
              </a:xfrm>
              <a:prstGeom prst="rect">
                <a:avLst/>
              </a:prstGeom>
              <a:blipFill rotWithShape="0">
                <a:blip r:embed="rId10"/>
                <a:stretch>
                  <a:fillRect t="-328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CasellaDiTesto 2"/>
              <p:cNvSpPr txBox="1"/>
              <p:nvPr/>
            </p:nvSpPr>
            <p:spPr>
              <a:xfrm>
                <a:off x="1645999" y="4513186"/>
                <a:ext cx="582781"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it-IT" i="1">
                          <a:latin typeface="Cambria Math" panose="02040503050406030204" pitchFamily="18" charset="0"/>
                        </a:rPr>
                        <m:t>+ 36</m:t>
                      </m:r>
                    </m:oMath>
                  </m:oMathPara>
                </a14:m>
                <a:endParaRPr lang="it-IT"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1645999" y="4513186"/>
                <a:ext cx="582781" cy="369332"/>
              </a:xfrm>
              <a:prstGeom prst="rect">
                <a:avLst/>
              </a:prstGeom>
              <a:blipFill rotWithShape="0">
                <a:blip r:embed="rId11"/>
                <a:stretch>
                  <a:fillRect r="-114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CasellaDiTesto 9"/>
              <p:cNvSpPr txBox="1"/>
              <p:nvPr/>
            </p:nvSpPr>
            <p:spPr>
              <a:xfrm>
                <a:off x="3397365" y="4487194"/>
                <a:ext cx="8177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−68</m:t>
                      </m:r>
                    </m:oMath>
                  </m:oMathPara>
                </a14:m>
                <a:endParaRPr lang="it-IT"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3397365" y="4487194"/>
                <a:ext cx="817748" cy="369332"/>
              </a:xfrm>
              <a:prstGeom prst="rect">
                <a:avLst/>
              </a:prstGeom>
              <a:blipFill rotWithShape="0">
                <a:blip r:embed="rId12"/>
                <a:stretch>
                  <a:fillRect/>
                </a:stretch>
              </a:blipFill>
            </p:spPr>
            <p:txBody>
              <a:bodyPr/>
              <a:lstStyle/>
              <a:p>
                <a:r>
                  <a:rPr lang="en-GB">
                    <a:noFill/>
                  </a:rPr>
                  <a:t> </a:t>
                </a:r>
              </a:p>
            </p:txBody>
          </p:sp>
        </mc:Fallback>
      </mc:AlternateContent>
      <p:sp>
        <p:nvSpPr>
          <p:cNvPr id="5" name="Segnaposto piè di pagina 4"/>
          <p:cNvSpPr>
            <a:spLocks noGrp="1"/>
          </p:cNvSpPr>
          <p:nvPr>
            <p:ph type="ftr" sz="quarter" idx="11"/>
          </p:nvPr>
        </p:nvSpPr>
        <p:spPr/>
        <p:txBody>
          <a:bodyPr/>
          <a:lstStyle/>
          <a:p>
            <a:pPr>
              <a:defRPr/>
            </a:pPr>
            <a:r>
              <a:rPr lang="it-IT" smtClean="0"/>
              <a:t>2D - Principal Stresses - Etchi Regoli Gioia</a:t>
            </a:r>
            <a:endParaRPr lang="en-GB"/>
          </a:p>
        </p:txBody>
      </p:sp>
      <p:sp>
        <p:nvSpPr>
          <p:cNvPr id="17" name="Segnaposto numero diapositiva 16"/>
          <p:cNvSpPr>
            <a:spLocks noGrp="1"/>
          </p:cNvSpPr>
          <p:nvPr>
            <p:ph type="sldNum" sz="quarter" idx="12"/>
          </p:nvPr>
        </p:nvSpPr>
        <p:spPr/>
        <p:txBody>
          <a:bodyPr/>
          <a:lstStyle/>
          <a:p>
            <a:pPr>
              <a:defRPr/>
            </a:pPr>
            <a:fld id="{DFE0AAEC-F5D9-44EA-93DC-6DF95E29577B}" type="slidenum">
              <a:rPr lang="en-GB" altLang="it-IT" smtClean="0"/>
              <a:pPr>
                <a:defRPr/>
              </a:pPr>
              <a:t>25</a:t>
            </a:fld>
            <a:endParaRPr lang="en-GB" altLang="it-IT"/>
          </a:p>
        </p:txBody>
      </p:sp>
    </p:spTree>
    <p:extLst>
      <p:ext uri="{BB962C8B-B14F-4D97-AF65-F5344CB8AC3E}">
        <p14:creationId xmlns:p14="http://schemas.microsoft.com/office/powerpoint/2010/main" val="27795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p:bldP spid="13" grpId="0"/>
      <p:bldP spid="14" grpId="0"/>
      <p:bldP spid="15" grpId="0"/>
      <p:bldP spid="16" grpId="0"/>
      <p:bldP spid="2" grpId="0"/>
      <p:bldP spid="3"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67"/>
              <p:cNvSpPr txBox="1">
                <a:spLocks noChangeArrowheads="1"/>
              </p:cNvSpPr>
              <p:nvPr/>
            </p:nvSpPr>
            <p:spPr bwMode="auto">
              <a:xfrm>
                <a:off x="652450" y="1556792"/>
                <a:ext cx="7839099" cy="2677656"/>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None/>
                </a:pPr>
                <a:r>
                  <a:rPr lang="en-GB" altLang="it-IT" sz="2800" dirty="0" smtClean="0">
                    <a:latin typeface="+mn-lt"/>
                  </a:rPr>
                  <a:t>To  determine </a:t>
                </a:r>
                <a:r>
                  <a:rPr lang="it-IT" altLang="it-IT" sz="2800" dirty="0">
                    <a:latin typeface="+mn-lt"/>
                  </a:rPr>
                  <a:t>t</a:t>
                </a:r>
                <a:r>
                  <a:rPr lang="it-IT" sz="2800" dirty="0" smtClean="0">
                    <a:latin typeface="+mn-lt"/>
                  </a:rPr>
                  <a:t>he </a:t>
                </a:r>
                <a:r>
                  <a:rPr lang="it-IT" sz="2800" dirty="0" err="1">
                    <a:latin typeface="+mn-lt"/>
                  </a:rPr>
                  <a:t>maximal</a:t>
                </a:r>
                <a:r>
                  <a:rPr lang="it-IT" sz="2800" dirty="0">
                    <a:latin typeface="+mn-lt"/>
                  </a:rPr>
                  <a:t> </a:t>
                </a:r>
                <a:r>
                  <a:rPr lang="it-IT" sz="2800" dirty="0" err="1">
                    <a:latin typeface="+mn-lt"/>
                  </a:rPr>
                  <a:t>shear</a:t>
                </a:r>
                <a:r>
                  <a:rPr lang="it-IT" sz="2800" dirty="0">
                    <a:latin typeface="+mn-lt"/>
                  </a:rPr>
                  <a:t> </a:t>
                </a:r>
                <a:r>
                  <a:rPr lang="it-IT" sz="2800" dirty="0" err="1" smtClean="0">
                    <a:latin typeface="+mn-lt"/>
                  </a:rPr>
                  <a:t>stresses</a:t>
                </a:r>
                <a:r>
                  <a:rPr lang="it-IT" sz="2800" dirty="0">
                    <a:latin typeface="+mn-lt"/>
                  </a:rPr>
                  <a:t> </a:t>
                </a:r>
                <a14:m>
                  <m:oMath xmlns:m="http://schemas.openxmlformats.org/officeDocument/2006/math">
                    <m:sSub>
                      <m:sSubPr>
                        <m:ctrlPr>
                          <a:rPr lang="it-IT" sz="2800" b="1" i="1" smtClean="0">
                            <a:solidFill>
                              <a:srgbClr val="FF0000"/>
                            </a:solidFill>
                            <a:latin typeface="Cambria Math" panose="02040503050406030204" pitchFamily="18" charset="0"/>
                          </a:rPr>
                        </m:ctrlPr>
                      </m:sSubPr>
                      <m:e>
                        <m:r>
                          <a:rPr lang="it-IT" sz="2800" b="1" i="1">
                            <a:solidFill>
                              <a:srgbClr val="FF0000"/>
                            </a:solidFill>
                            <a:latin typeface="Cambria Math" panose="02040503050406030204" pitchFamily="18" charset="0"/>
                            <a:ea typeface="Cambria Math" panose="02040503050406030204" pitchFamily="18" charset="0"/>
                          </a:rPr>
                          <m:t>𝝉</m:t>
                        </m:r>
                      </m:e>
                      <m:sub>
                        <m:r>
                          <a:rPr lang="it-IT" sz="2800" b="1" i="1">
                            <a:solidFill>
                              <a:srgbClr val="FF0000"/>
                            </a:solidFill>
                            <a:latin typeface="Cambria Math" panose="02040503050406030204" pitchFamily="18" charset="0"/>
                          </a:rPr>
                          <m:t>𝒎𝒂𝒙</m:t>
                        </m:r>
                        <m:r>
                          <a:rPr lang="it-IT" sz="2800" b="1" i="1">
                            <a:solidFill>
                              <a:srgbClr val="FF0000"/>
                            </a:solidFill>
                            <a:latin typeface="Cambria Math" panose="02040503050406030204" pitchFamily="18" charset="0"/>
                          </a:rPr>
                          <m:t>𝟏</m:t>
                        </m:r>
                      </m:sub>
                    </m:sSub>
                  </m:oMath>
                </a14:m>
                <a:r>
                  <a:rPr lang="it-IT" sz="2800" dirty="0">
                    <a:latin typeface="+mn-lt"/>
                  </a:rPr>
                  <a:t> and </a:t>
                </a:r>
                <a14:m>
                  <m:oMath xmlns:m="http://schemas.openxmlformats.org/officeDocument/2006/math">
                    <m:sSub>
                      <m:sSubPr>
                        <m:ctrlPr>
                          <a:rPr lang="it-IT" sz="2800" b="1" i="1" smtClean="0">
                            <a:solidFill>
                              <a:srgbClr val="FF0000"/>
                            </a:solidFill>
                            <a:latin typeface="Cambria Math" panose="02040503050406030204" pitchFamily="18" charset="0"/>
                          </a:rPr>
                        </m:ctrlPr>
                      </m:sSubPr>
                      <m:e>
                        <m:r>
                          <a:rPr lang="it-IT" sz="2800" b="1" i="1">
                            <a:solidFill>
                              <a:srgbClr val="FF0000"/>
                            </a:solidFill>
                            <a:latin typeface="Cambria Math" panose="02040503050406030204" pitchFamily="18" charset="0"/>
                            <a:ea typeface="Cambria Math" panose="02040503050406030204" pitchFamily="18" charset="0"/>
                          </a:rPr>
                          <m:t>𝝉</m:t>
                        </m:r>
                      </m:e>
                      <m:sub>
                        <m:r>
                          <a:rPr lang="it-IT" sz="2800" b="1" i="1">
                            <a:solidFill>
                              <a:srgbClr val="FF0000"/>
                            </a:solidFill>
                            <a:latin typeface="Cambria Math" panose="02040503050406030204" pitchFamily="18" charset="0"/>
                          </a:rPr>
                          <m:t>𝒎𝒂𝒙</m:t>
                        </m:r>
                        <m:r>
                          <a:rPr lang="it-IT" sz="2800" b="1" i="1">
                            <a:solidFill>
                              <a:srgbClr val="FF0000"/>
                            </a:solidFill>
                            <a:latin typeface="Cambria Math" panose="02040503050406030204" pitchFamily="18" charset="0"/>
                          </a:rPr>
                          <m:t>𝟐</m:t>
                        </m:r>
                      </m:sub>
                    </m:sSub>
                    <m:r>
                      <a:rPr lang="it-IT" sz="2800" b="1" i="1" smtClean="0">
                        <a:solidFill>
                          <a:srgbClr val="C00000"/>
                        </a:solidFill>
                        <a:latin typeface="Cambria Math" panose="02040503050406030204" pitchFamily="18" charset="0"/>
                      </a:rPr>
                      <m:t> </m:t>
                    </m:r>
                  </m:oMath>
                </a14:m>
                <a:r>
                  <a:rPr lang="it-IT" sz="2800" b="1" dirty="0" smtClean="0">
                    <a:latin typeface="+mn-lt"/>
                  </a:rPr>
                  <a:t>,</a:t>
                </a:r>
                <a:r>
                  <a:rPr lang="it-IT" sz="2800" b="1" dirty="0">
                    <a:latin typeface="+mn-lt"/>
                  </a:rPr>
                  <a:t> </a:t>
                </a:r>
                <a:r>
                  <a:rPr lang="it-IT" sz="2800" dirty="0" smtClean="0">
                    <a:latin typeface="+mn-lt"/>
                  </a:rPr>
                  <a:t>the </a:t>
                </a:r>
                <a:r>
                  <a:rPr lang="it-IT" sz="2800" dirty="0" err="1" smtClean="0">
                    <a:latin typeface="+mn-lt"/>
                  </a:rPr>
                  <a:t>principal</a:t>
                </a:r>
                <a:r>
                  <a:rPr lang="it-IT" sz="2800" dirty="0" smtClean="0">
                    <a:latin typeface="+mn-lt"/>
                  </a:rPr>
                  <a:t> </a:t>
                </a:r>
                <a:r>
                  <a:rPr lang="it-IT" sz="2800" dirty="0" err="1">
                    <a:latin typeface="+mn-lt"/>
                  </a:rPr>
                  <a:t>directions</a:t>
                </a:r>
                <a:r>
                  <a:rPr lang="it-IT" sz="2800" dirty="0">
                    <a:latin typeface="+mn-lt"/>
                  </a:rPr>
                  <a:t> </a:t>
                </a:r>
                <a14:m>
                  <m:oMath xmlns:m="http://schemas.openxmlformats.org/officeDocument/2006/math">
                    <m:sSub>
                      <m:sSubPr>
                        <m:ctrlPr>
                          <a:rPr lang="it-IT" sz="2800" b="1" i="1">
                            <a:solidFill>
                              <a:srgbClr val="FF0000"/>
                            </a:solidFill>
                            <a:latin typeface="Cambria Math" panose="02040503050406030204" pitchFamily="18" charset="0"/>
                          </a:rPr>
                        </m:ctrlPr>
                      </m:sSubPr>
                      <m:e>
                        <m:r>
                          <a:rPr lang="it-IT" sz="2800" b="1" i="1">
                            <a:solidFill>
                              <a:srgbClr val="FF0000"/>
                            </a:solidFill>
                            <a:latin typeface="Cambria Math" panose="02040503050406030204" pitchFamily="18" charset="0"/>
                            <a:ea typeface="Cambria Math" panose="02040503050406030204" pitchFamily="18" charset="0"/>
                          </a:rPr>
                          <m:t>𝝋</m:t>
                        </m:r>
                      </m:e>
                      <m:sub>
                        <m:r>
                          <a:rPr lang="it-IT" sz="2800" b="1" i="1">
                            <a:solidFill>
                              <a:srgbClr val="FF0000"/>
                            </a:solidFill>
                            <a:latin typeface="Cambria Math" panose="02040503050406030204" pitchFamily="18" charset="0"/>
                          </a:rPr>
                          <m:t>𝟏</m:t>
                        </m:r>
                      </m:sub>
                    </m:sSub>
                  </m:oMath>
                </a14:m>
                <a:r>
                  <a:rPr lang="it-IT" sz="2800" dirty="0">
                    <a:latin typeface="+mn-lt"/>
                  </a:rPr>
                  <a:t> and </a:t>
                </a:r>
                <a14:m>
                  <m:oMath xmlns:m="http://schemas.openxmlformats.org/officeDocument/2006/math">
                    <m:sSub>
                      <m:sSubPr>
                        <m:ctrlPr>
                          <a:rPr lang="it-IT" sz="2800" b="1" i="1">
                            <a:solidFill>
                              <a:srgbClr val="FF0000"/>
                            </a:solidFill>
                            <a:latin typeface="Cambria Math" panose="02040503050406030204" pitchFamily="18" charset="0"/>
                          </a:rPr>
                        </m:ctrlPr>
                      </m:sSubPr>
                      <m:e>
                        <m:r>
                          <a:rPr lang="it-IT" sz="2800" b="1" i="1">
                            <a:solidFill>
                              <a:srgbClr val="FF0000"/>
                            </a:solidFill>
                            <a:latin typeface="Cambria Math" panose="02040503050406030204" pitchFamily="18" charset="0"/>
                            <a:ea typeface="Cambria Math" panose="02040503050406030204" pitchFamily="18" charset="0"/>
                          </a:rPr>
                          <m:t>𝝋</m:t>
                        </m:r>
                      </m:e>
                      <m:sub>
                        <m:r>
                          <a:rPr lang="it-IT" sz="2800" b="1" i="1">
                            <a:solidFill>
                              <a:srgbClr val="FF0000"/>
                            </a:solidFill>
                            <a:latin typeface="Cambria Math" panose="02040503050406030204" pitchFamily="18" charset="0"/>
                            <a:ea typeface="Cambria Math" panose="02040503050406030204" pitchFamily="18" charset="0"/>
                          </a:rPr>
                          <m:t>𝟐</m:t>
                        </m:r>
                      </m:sub>
                    </m:sSub>
                    <m:r>
                      <a:rPr lang="it-IT" sz="2800" b="1" i="0" smtClean="0">
                        <a:solidFill>
                          <a:srgbClr val="FF0000"/>
                        </a:solidFill>
                        <a:latin typeface="Cambria Math" panose="02040503050406030204" pitchFamily="18" charset="0"/>
                        <a:ea typeface="Cambria Math" panose="02040503050406030204" pitchFamily="18" charset="0"/>
                      </a:rPr>
                      <m:t> </m:t>
                    </m:r>
                  </m:oMath>
                </a14:m>
                <a:r>
                  <a:rPr lang="it-IT" sz="2800" dirty="0" smtClean="0">
                    <a:latin typeface="+mn-lt"/>
                  </a:rPr>
                  <a:t>and the </a:t>
                </a:r>
                <a:r>
                  <a:rPr lang="it-IT" sz="2800" dirty="0">
                    <a:latin typeface="+mn-lt"/>
                  </a:rPr>
                  <a:t>angle of maximum </a:t>
                </a:r>
                <a:r>
                  <a:rPr lang="it-IT" sz="2800" dirty="0" err="1">
                    <a:latin typeface="+mn-lt"/>
                  </a:rPr>
                  <a:t>shear</a:t>
                </a:r>
                <a:r>
                  <a:rPr lang="it-IT" sz="2800" dirty="0">
                    <a:latin typeface="+mn-lt"/>
                  </a:rPr>
                  <a:t> stress </a:t>
                </a:r>
                <a14:m>
                  <m:oMath xmlns:m="http://schemas.openxmlformats.org/officeDocument/2006/math">
                    <m:sSub>
                      <m:sSubPr>
                        <m:ctrlPr>
                          <a:rPr lang="it-IT" sz="2800" b="1" i="1">
                            <a:solidFill>
                              <a:srgbClr val="FF0000"/>
                            </a:solidFill>
                            <a:latin typeface="Cambria Math" panose="02040503050406030204" pitchFamily="18" charset="0"/>
                            <a:ea typeface="Cambria Math" panose="02040503050406030204" pitchFamily="18" charset="0"/>
                          </a:rPr>
                        </m:ctrlPr>
                      </m:sSubPr>
                      <m:e>
                        <m:r>
                          <a:rPr lang="it-IT" sz="2800" b="1" i="1">
                            <a:solidFill>
                              <a:srgbClr val="FF0000"/>
                            </a:solidFill>
                            <a:latin typeface="Cambria Math" panose="02040503050406030204" pitchFamily="18" charset="0"/>
                            <a:ea typeface="Cambria Math" panose="02040503050406030204" pitchFamily="18" charset="0"/>
                          </a:rPr>
                          <m:t>𝝋</m:t>
                        </m:r>
                      </m:e>
                      <m:sub>
                        <m:r>
                          <a:rPr lang="it-IT" sz="2800" b="1" i="1">
                            <a:solidFill>
                              <a:srgbClr val="FF0000"/>
                            </a:solidFill>
                            <a:latin typeface="Cambria Math" panose="02040503050406030204" pitchFamily="18" charset="0"/>
                            <a:ea typeface="Cambria Math" panose="02040503050406030204" pitchFamily="18" charset="0"/>
                          </a:rPr>
                          <m:t>𝒎𝒂𝒙</m:t>
                        </m:r>
                      </m:sub>
                    </m:sSub>
                  </m:oMath>
                </a14:m>
                <a:r>
                  <a:rPr lang="en-GB" altLang="it-IT" sz="2800" dirty="0" smtClean="0">
                    <a:latin typeface="+mn-lt"/>
                  </a:rPr>
                  <a:t>, the next method can be used (</a:t>
                </a:r>
                <a:r>
                  <a:rPr lang="en-GB" altLang="it-IT" sz="2800" b="1" dirty="0" smtClean="0">
                    <a:latin typeface="+mn-lt"/>
                  </a:rPr>
                  <a:t>FORMULAE</a:t>
                </a:r>
                <a:r>
                  <a:rPr lang="en-GB" altLang="it-IT" sz="2800" dirty="0" smtClean="0">
                    <a:latin typeface="+mn-lt"/>
                  </a:rPr>
                  <a:t>)</a:t>
                </a:r>
                <a:endParaRPr lang="en-GB" altLang="it-IT" sz="2800" dirty="0">
                  <a:latin typeface="+mn-lt"/>
                </a:endParaRPr>
              </a:p>
            </p:txBody>
          </p:sp>
        </mc:Choice>
        <mc:Fallback>
          <p:sp>
            <p:nvSpPr>
              <p:cNvPr id="5" name="TextBox 67"/>
              <p:cNvSpPr txBox="1">
                <a:spLocks noRot="1" noChangeAspect="1" noMove="1" noResize="1" noEditPoints="1" noAdjustHandles="1" noChangeArrowheads="1" noChangeShapeType="1" noTextEdit="1"/>
              </p:cNvSpPr>
              <p:nvPr/>
            </p:nvSpPr>
            <p:spPr bwMode="auto">
              <a:xfrm>
                <a:off x="652450" y="1556792"/>
                <a:ext cx="7839099" cy="2677656"/>
              </a:xfrm>
              <a:prstGeom prst="rect">
                <a:avLst/>
              </a:prstGeom>
              <a:blipFill rotWithShape="0">
                <a:blip r:embed="rId3"/>
                <a:stretch>
                  <a:fillRect l="-1011" r="-2177" b="-2955"/>
                </a:stretch>
              </a:blipFill>
              <a:ln>
                <a:noFill/>
              </a:ln>
              <a:extLst/>
            </p:spPr>
            <p:txBody>
              <a:bodyPr/>
              <a:lstStyle/>
              <a:p>
                <a:r>
                  <a:rPr lang="en-GB">
                    <a:noFill/>
                  </a:rPr>
                  <a:t> </a:t>
                </a:r>
              </a:p>
            </p:txBody>
          </p:sp>
        </mc:Fallback>
      </mc:AlternateContent>
      <p:sp>
        <p:nvSpPr>
          <p:cNvPr id="2" name="Segnaposto piè di pagina 1"/>
          <p:cNvSpPr>
            <a:spLocks noGrp="1"/>
          </p:cNvSpPr>
          <p:nvPr>
            <p:ph type="ftr" sz="quarter" idx="11"/>
          </p:nvPr>
        </p:nvSpPr>
        <p:spPr/>
        <p:txBody>
          <a:bodyPr/>
          <a:lstStyle/>
          <a:p>
            <a:pPr>
              <a:defRPr/>
            </a:pPr>
            <a:r>
              <a:rPr lang="it-IT" smtClean="0"/>
              <a:t>2D - Principal Stresses - Etchi Regoli Gioia</a:t>
            </a:r>
            <a:endParaRPr lang="en-GB"/>
          </a:p>
        </p:txBody>
      </p:sp>
      <p:sp>
        <p:nvSpPr>
          <p:cNvPr id="3" name="Segnaposto numero diapositiva 2"/>
          <p:cNvSpPr>
            <a:spLocks noGrp="1"/>
          </p:cNvSpPr>
          <p:nvPr>
            <p:ph type="sldNum" sz="quarter" idx="12"/>
          </p:nvPr>
        </p:nvSpPr>
        <p:spPr/>
        <p:txBody>
          <a:bodyPr/>
          <a:lstStyle/>
          <a:p>
            <a:pPr>
              <a:defRPr/>
            </a:pPr>
            <a:fld id="{DFE0AAEC-F5D9-44EA-93DC-6DF95E29577B}" type="slidenum">
              <a:rPr lang="en-GB" altLang="it-IT" smtClean="0"/>
              <a:pPr>
                <a:defRPr/>
              </a:pPr>
              <a:t>26</a:t>
            </a:fld>
            <a:endParaRPr lang="en-GB" altLang="it-IT"/>
          </a:p>
        </p:txBody>
      </p:sp>
    </p:spTree>
    <p:extLst>
      <p:ext uri="{BB962C8B-B14F-4D97-AF65-F5344CB8AC3E}">
        <p14:creationId xmlns:p14="http://schemas.microsoft.com/office/powerpoint/2010/main" val="2774308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ttangolo 4"/>
              <p:cNvSpPr/>
              <p:nvPr/>
            </p:nvSpPr>
            <p:spPr>
              <a:xfrm>
                <a:off x="1427312" y="1628800"/>
                <a:ext cx="6192688" cy="3896580"/>
              </a:xfrm>
              <a:prstGeom prst="rect">
                <a:avLst/>
              </a:prstGeom>
              <a:ln>
                <a:solidFill>
                  <a:schemeClr val="bg1">
                    <a:lumMod val="65000"/>
                  </a:schemeClr>
                </a:solidFill>
              </a:ln>
            </p:spPr>
            <p:txBody>
              <a:bodyPr wrap="square">
                <a:spAutoFit/>
              </a:bodyPr>
              <a:lstStyle/>
              <a:p>
                <a:pPr algn="ctr">
                  <a:lnSpc>
                    <a:spcPct val="150000"/>
                  </a:lnSpc>
                </a:pPr>
                <a:r>
                  <a:rPr lang="en-GB" altLang="it-IT" sz="2400" b="1" dirty="0" smtClean="0">
                    <a:latin typeface="+mn-lt"/>
                  </a:rPr>
                  <a:t>Determining:</a:t>
                </a:r>
              </a:p>
              <a:p>
                <a:pPr marL="342900" indent="-342900" algn="ctr">
                  <a:lnSpc>
                    <a:spcPct val="150000"/>
                  </a:lnSpc>
                  <a:buFont typeface="+mj-lt"/>
                  <a:buAutoNum type="arabicPeriod"/>
                </a:pPr>
                <a:r>
                  <a:rPr lang="it-IT" sz="2400" dirty="0" smtClean="0">
                    <a:latin typeface="+mn-lt"/>
                  </a:rPr>
                  <a:t>The </a:t>
                </a:r>
                <a:r>
                  <a:rPr lang="it-IT" sz="2400" dirty="0" err="1" smtClean="0">
                    <a:latin typeface="+mn-lt"/>
                  </a:rPr>
                  <a:t>principal</a:t>
                </a:r>
                <a:r>
                  <a:rPr lang="it-IT" sz="2400" dirty="0" smtClean="0">
                    <a:latin typeface="+mn-lt"/>
                  </a:rPr>
                  <a:t> </a:t>
                </a:r>
                <a:r>
                  <a:rPr lang="it-IT" sz="2400" dirty="0" err="1">
                    <a:latin typeface="+mn-lt"/>
                  </a:rPr>
                  <a:t>stresses</a:t>
                </a:r>
                <a:r>
                  <a:rPr lang="it-IT" sz="2400" dirty="0">
                    <a:latin typeface="+mn-lt"/>
                  </a:rPr>
                  <a:t>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𝝈</m:t>
                        </m:r>
                      </m:e>
                      <m:sub>
                        <m:r>
                          <a:rPr lang="it-IT" sz="2400" b="1" i="1">
                            <a:solidFill>
                              <a:srgbClr val="FF0000"/>
                            </a:solidFill>
                            <a:latin typeface="Cambria Math" panose="02040503050406030204" pitchFamily="18" charset="0"/>
                          </a:rPr>
                          <m:t>𝟏</m:t>
                        </m:r>
                      </m:sub>
                    </m:sSub>
                    <m:r>
                      <a:rPr lang="it-IT" sz="2400" i="1">
                        <a:latin typeface="Cambria Math" panose="02040503050406030204" pitchFamily="18" charset="0"/>
                      </a:rPr>
                      <m:t> </m:t>
                    </m:r>
                  </m:oMath>
                </a14:m>
                <a:r>
                  <a:rPr lang="it-IT" sz="2400" dirty="0">
                    <a:latin typeface="+mn-lt"/>
                  </a:rPr>
                  <a:t>and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𝝈</m:t>
                        </m:r>
                      </m:e>
                      <m:sub>
                        <m:r>
                          <a:rPr lang="it-IT" sz="2400" b="1" i="1">
                            <a:solidFill>
                              <a:srgbClr val="FF0000"/>
                            </a:solidFill>
                            <a:latin typeface="Cambria Math" panose="02040503050406030204" pitchFamily="18" charset="0"/>
                            <a:ea typeface="Cambria Math" panose="02040503050406030204" pitchFamily="18" charset="0"/>
                          </a:rPr>
                          <m:t>𝟐</m:t>
                        </m:r>
                      </m:sub>
                    </m:sSub>
                  </m:oMath>
                </a14:m>
                <a:endParaRPr lang="it-IT" sz="2400" b="1" dirty="0">
                  <a:latin typeface="+mn-lt"/>
                </a:endParaRPr>
              </a:p>
              <a:p>
                <a:pPr marL="342900" indent="-342900" algn="ctr">
                  <a:lnSpc>
                    <a:spcPct val="150000"/>
                  </a:lnSpc>
                  <a:buFont typeface="+mj-lt"/>
                  <a:buAutoNum type="arabicPeriod"/>
                </a:pPr>
                <a:r>
                  <a:rPr lang="it-IT" sz="2400" dirty="0">
                    <a:latin typeface="+mn-lt"/>
                  </a:rPr>
                  <a:t>The </a:t>
                </a:r>
                <a:r>
                  <a:rPr lang="it-IT" sz="2400" dirty="0" err="1">
                    <a:latin typeface="+mn-lt"/>
                  </a:rPr>
                  <a:t>maximal</a:t>
                </a:r>
                <a:r>
                  <a:rPr lang="it-IT" sz="2400" dirty="0">
                    <a:latin typeface="+mn-lt"/>
                  </a:rPr>
                  <a:t> </a:t>
                </a:r>
                <a:r>
                  <a:rPr lang="it-IT" sz="2400" dirty="0" err="1">
                    <a:latin typeface="+mn-lt"/>
                  </a:rPr>
                  <a:t>shear</a:t>
                </a:r>
                <a:r>
                  <a:rPr lang="it-IT" sz="2400" dirty="0">
                    <a:latin typeface="+mn-lt"/>
                  </a:rPr>
                  <a:t> </a:t>
                </a:r>
                <a:r>
                  <a:rPr lang="it-IT" sz="2400" dirty="0" err="1">
                    <a:latin typeface="+mn-lt"/>
                  </a:rPr>
                  <a:t>stresses</a:t>
                </a:r>
                <a:r>
                  <a:rPr lang="it-IT" sz="2400" dirty="0">
                    <a:latin typeface="+mn-lt"/>
                  </a:rPr>
                  <a:t>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𝝉</m:t>
                        </m:r>
                      </m:e>
                      <m:sub>
                        <m:r>
                          <a:rPr lang="it-IT" sz="2400" b="1" i="1">
                            <a:solidFill>
                              <a:srgbClr val="FF0000"/>
                            </a:solidFill>
                            <a:latin typeface="Cambria Math" panose="02040503050406030204" pitchFamily="18" charset="0"/>
                          </a:rPr>
                          <m:t>𝒎𝒂𝒙</m:t>
                        </m:r>
                        <m:r>
                          <a:rPr lang="it-IT" sz="2400" b="1" i="1">
                            <a:solidFill>
                              <a:srgbClr val="FF0000"/>
                            </a:solidFill>
                            <a:latin typeface="Cambria Math" panose="02040503050406030204" pitchFamily="18" charset="0"/>
                          </a:rPr>
                          <m:t>𝟏</m:t>
                        </m:r>
                      </m:sub>
                    </m:sSub>
                  </m:oMath>
                </a14:m>
                <a:r>
                  <a:rPr lang="it-IT" sz="2400" dirty="0">
                    <a:latin typeface="+mn-lt"/>
                  </a:rPr>
                  <a:t> and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𝝉</m:t>
                        </m:r>
                      </m:e>
                      <m:sub>
                        <m:r>
                          <a:rPr lang="it-IT" sz="2400" b="1" i="1">
                            <a:solidFill>
                              <a:srgbClr val="FF0000"/>
                            </a:solidFill>
                            <a:latin typeface="Cambria Math" panose="02040503050406030204" pitchFamily="18" charset="0"/>
                          </a:rPr>
                          <m:t>𝒎𝒂𝒙</m:t>
                        </m:r>
                        <m:r>
                          <a:rPr lang="it-IT" sz="2400" b="1" i="1">
                            <a:solidFill>
                              <a:srgbClr val="FF0000"/>
                            </a:solidFill>
                            <a:latin typeface="Cambria Math" panose="02040503050406030204" pitchFamily="18" charset="0"/>
                          </a:rPr>
                          <m:t>𝟐</m:t>
                        </m:r>
                      </m:sub>
                    </m:sSub>
                  </m:oMath>
                </a14:m>
                <a:endParaRPr lang="it-IT" sz="2400" b="1" dirty="0">
                  <a:latin typeface="+mn-lt"/>
                </a:endParaRPr>
              </a:p>
              <a:p>
                <a:pPr marL="342900" indent="-342900" algn="ctr">
                  <a:lnSpc>
                    <a:spcPct val="150000"/>
                  </a:lnSpc>
                  <a:buFont typeface="+mj-lt"/>
                  <a:buAutoNum type="arabicPeriod"/>
                </a:pPr>
                <a:r>
                  <a:rPr lang="it-IT" sz="2400" dirty="0">
                    <a:latin typeface="+mn-lt"/>
                  </a:rPr>
                  <a:t>The </a:t>
                </a:r>
                <a:r>
                  <a:rPr lang="it-IT" sz="2400" dirty="0" err="1" smtClean="0">
                    <a:latin typeface="+mn-lt"/>
                  </a:rPr>
                  <a:t>principal</a:t>
                </a:r>
                <a:r>
                  <a:rPr lang="it-IT" sz="2400" dirty="0" smtClean="0">
                    <a:latin typeface="+mn-lt"/>
                  </a:rPr>
                  <a:t> </a:t>
                </a:r>
                <a:r>
                  <a:rPr lang="it-IT" sz="2400" dirty="0" err="1">
                    <a:latin typeface="+mn-lt"/>
                  </a:rPr>
                  <a:t>directions</a:t>
                </a:r>
                <a:r>
                  <a:rPr lang="it-IT" sz="2400" dirty="0">
                    <a:latin typeface="+mn-lt"/>
                  </a:rPr>
                  <a:t>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𝝋</m:t>
                        </m:r>
                      </m:e>
                      <m:sub>
                        <m:r>
                          <a:rPr lang="it-IT" sz="2400" b="1" i="1">
                            <a:solidFill>
                              <a:srgbClr val="FF0000"/>
                            </a:solidFill>
                            <a:latin typeface="Cambria Math" panose="02040503050406030204" pitchFamily="18" charset="0"/>
                          </a:rPr>
                          <m:t>𝟏</m:t>
                        </m:r>
                      </m:sub>
                    </m:sSub>
                  </m:oMath>
                </a14:m>
                <a:r>
                  <a:rPr lang="it-IT" sz="2400" dirty="0">
                    <a:latin typeface="+mn-lt"/>
                  </a:rPr>
                  <a:t> and </a:t>
                </a:r>
                <a14:m>
                  <m:oMath xmlns:m="http://schemas.openxmlformats.org/officeDocument/2006/math">
                    <m:sSub>
                      <m:sSubPr>
                        <m:ctrlPr>
                          <a:rPr lang="it-IT" sz="2400" b="1" i="1">
                            <a:solidFill>
                              <a:srgbClr val="FF0000"/>
                            </a:solidFill>
                            <a:latin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𝝋</m:t>
                        </m:r>
                      </m:e>
                      <m:sub>
                        <m:r>
                          <a:rPr lang="it-IT" sz="2400" b="1" i="1">
                            <a:solidFill>
                              <a:srgbClr val="FF0000"/>
                            </a:solidFill>
                            <a:latin typeface="Cambria Math" panose="02040503050406030204" pitchFamily="18" charset="0"/>
                            <a:ea typeface="Cambria Math" panose="02040503050406030204" pitchFamily="18" charset="0"/>
                          </a:rPr>
                          <m:t>𝟐</m:t>
                        </m:r>
                      </m:sub>
                    </m:sSub>
                  </m:oMath>
                </a14:m>
                <a:endParaRPr lang="it-IT" sz="2400" b="1" dirty="0">
                  <a:latin typeface="+mn-lt"/>
                </a:endParaRPr>
              </a:p>
              <a:p>
                <a:pPr marL="342900" indent="-342900" algn="ctr">
                  <a:lnSpc>
                    <a:spcPct val="150000"/>
                  </a:lnSpc>
                  <a:buFont typeface="+mj-lt"/>
                  <a:buAutoNum type="arabicPeriod"/>
                </a:pPr>
                <a:r>
                  <a:rPr lang="it-IT" sz="2400" dirty="0">
                    <a:latin typeface="+mn-lt"/>
                  </a:rPr>
                  <a:t>The angle of maximum </a:t>
                </a:r>
                <a:r>
                  <a:rPr lang="it-IT" sz="2400" dirty="0" err="1">
                    <a:latin typeface="+mn-lt"/>
                  </a:rPr>
                  <a:t>shear</a:t>
                </a:r>
                <a:r>
                  <a:rPr lang="it-IT" sz="2400" dirty="0">
                    <a:latin typeface="+mn-lt"/>
                  </a:rPr>
                  <a:t> stress </a:t>
                </a:r>
                <a14:m>
                  <m:oMath xmlns:m="http://schemas.openxmlformats.org/officeDocument/2006/math">
                    <m:sSub>
                      <m:sSubPr>
                        <m:ctrlPr>
                          <a:rPr lang="it-IT" sz="2400" b="1" i="1">
                            <a:solidFill>
                              <a:srgbClr val="FF0000"/>
                            </a:solidFill>
                            <a:latin typeface="Cambria Math" panose="02040503050406030204" pitchFamily="18" charset="0"/>
                            <a:ea typeface="Cambria Math" panose="02040503050406030204" pitchFamily="18" charset="0"/>
                          </a:rPr>
                        </m:ctrlPr>
                      </m:sSubPr>
                      <m:e>
                        <m:r>
                          <a:rPr lang="it-IT" sz="2400" b="1" i="1">
                            <a:solidFill>
                              <a:srgbClr val="FF0000"/>
                            </a:solidFill>
                            <a:latin typeface="Cambria Math" panose="02040503050406030204" pitchFamily="18" charset="0"/>
                            <a:ea typeface="Cambria Math" panose="02040503050406030204" pitchFamily="18" charset="0"/>
                          </a:rPr>
                          <m:t>𝝋</m:t>
                        </m:r>
                      </m:e>
                      <m:sub>
                        <m:r>
                          <a:rPr lang="it-IT" sz="2400" b="1" i="1">
                            <a:solidFill>
                              <a:srgbClr val="FF0000"/>
                            </a:solidFill>
                            <a:latin typeface="Cambria Math" panose="02040503050406030204" pitchFamily="18" charset="0"/>
                            <a:ea typeface="Cambria Math" panose="02040503050406030204" pitchFamily="18" charset="0"/>
                          </a:rPr>
                          <m:t>𝒎𝒂𝒙</m:t>
                        </m:r>
                      </m:sub>
                    </m:sSub>
                  </m:oMath>
                </a14:m>
                <a:endParaRPr lang="it-IT" sz="2400" b="1" dirty="0" smtClean="0">
                  <a:latin typeface="+mn-lt"/>
                </a:endParaRPr>
              </a:p>
              <a:p>
                <a:pPr algn="ctr">
                  <a:lnSpc>
                    <a:spcPct val="150000"/>
                  </a:lnSpc>
                </a:pPr>
                <a:r>
                  <a:rPr lang="it-IT" sz="2400" dirty="0" smtClean="0">
                    <a:latin typeface="+mn-lt"/>
                  </a:rPr>
                  <a:t>With </a:t>
                </a:r>
                <a:r>
                  <a:rPr lang="it-IT" sz="2400" b="1" dirty="0" smtClean="0">
                    <a:latin typeface="+mn-lt"/>
                  </a:rPr>
                  <a:t>FORMULAE</a:t>
                </a:r>
                <a:endParaRPr lang="it-IT" sz="2400" b="1" dirty="0">
                  <a:latin typeface="+mn-lt"/>
                </a:endParaRPr>
              </a:p>
              <a:p>
                <a:pPr algn="ctr"/>
                <a:endParaRPr lang="it-IT" sz="2400" dirty="0">
                  <a:latin typeface="+mn-lt"/>
                </a:endParaRPr>
              </a:p>
            </p:txBody>
          </p:sp>
        </mc:Choice>
        <mc:Fallback>
          <p:sp>
            <p:nvSpPr>
              <p:cNvPr id="5" name="Rettangolo 4"/>
              <p:cNvSpPr>
                <a:spLocks noRot="1" noChangeAspect="1" noMove="1" noResize="1" noEditPoints="1" noAdjustHandles="1" noChangeArrowheads="1" noChangeShapeType="1" noTextEdit="1"/>
              </p:cNvSpPr>
              <p:nvPr/>
            </p:nvSpPr>
            <p:spPr>
              <a:xfrm>
                <a:off x="1427312" y="1628800"/>
                <a:ext cx="6192688" cy="3896580"/>
              </a:xfrm>
              <a:prstGeom prst="rect">
                <a:avLst/>
              </a:prstGeom>
              <a:blipFill rotWithShape="0">
                <a:blip r:embed="rId2"/>
                <a:stretch>
                  <a:fillRect l="-884"/>
                </a:stretch>
              </a:blipFill>
              <a:ln>
                <a:solidFill>
                  <a:schemeClr val="bg1">
                    <a:lumMod val="65000"/>
                  </a:schemeClr>
                </a:solidFill>
              </a:ln>
            </p:spPr>
            <p:txBody>
              <a:bodyPr/>
              <a:lstStyle/>
              <a:p>
                <a:r>
                  <a:rPr lang="en-GB">
                    <a:noFill/>
                  </a:rPr>
                  <a:t> </a:t>
                </a:r>
              </a:p>
            </p:txBody>
          </p:sp>
        </mc:Fallback>
      </mc:AlternateContent>
      <p:sp>
        <p:nvSpPr>
          <p:cNvPr id="2" name="Segnaposto piè di pagina 1"/>
          <p:cNvSpPr>
            <a:spLocks noGrp="1"/>
          </p:cNvSpPr>
          <p:nvPr>
            <p:ph type="ftr" sz="quarter" idx="11"/>
          </p:nvPr>
        </p:nvSpPr>
        <p:spPr/>
        <p:txBody>
          <a:bodyPr/>
          <a:lstStyle/>
          <a:p>
            <a:pPr>
              <a:defRPr/>
            </a:pPr>
            <a:r>
              <a:rPr lang="it-IT" smtClean="0"/>
              <a:t>2D - Principal Stresses - Etchi Regoli Gioia</a:t>
            </a:r>
            <a:endParaRPr lang="en-GB"/>
          </a:p>
        </p:txBody>
      </p:sp>
      <p:sp>
        <p:nvSpPr>
          <p:cNvPr id="3" name="Segnaposto numero diapositiva 2"/>
          <p:cNvSpPr>
            <a:spLocks noGrp="1"/>
          </p:cNvSpPr>
          <p:nvPr>
            <p:ph type="sldNum" sz="quarter" idx="12"/>
          </p:nvPr>
        </p:nvSpPr>
        <p:spPr/>
        <p:txBody>
          <a:bodyPr/>
          <a:lstStyle/>
          <a:p>
            <a:pPr>
              <a:defRPr/>
            </a:pPr>
            <a:fld id="{DFE0AAEC-F5D9-44EA-93DC-6DF95E29577B}" type="slidenum">
              <a:rPr lang="en-GB" altLang="it-IT" smtClean="0"/>
              <a:pPr>
                <a:defRPr/>
              </a:pPr>
              <a:t>27</a:t>
            </a:fld>
            <a:endParaRPr lang="en-GB" altLang="it-IT"/>
          </a:p>
        </p:txBody>
      </p:sp>
    </p:spTree>
    <p:extLst>
      <p:ext uri="{BB962C8B-B14F-4D97-AF65-F5344CB8AC3E}">
        <p14:creationId xmlns:p14="http://schemas.microsoft.com/office/powerpoint/2010/main" val="317577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sellaDiTesto 26"/>
          <p:cNvSpPr txBox="1">
            <a:spLocks noChangeArrowheads="1"/>
          </p:cNvSpPr>
          <p:nvPr/>
        </p:nvSpPr>
        <p:spPr bwMode="auto">
          <a:xfrm>
            <a:off x="457200" y="1657350"/>
            <a:ext cx="5915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it-IT" altLang="it-IT" sz="1800" dirty="0" err="1"/>
              <a:t>Taking</a:t>
            </a:r>
            <a:r>
              <a:rPr lang="it-IT" altLang="it-IT" sz="1800" dirty="0"/>
              <a:t> </a:t>
            </a:r>
            <a:r>
              <a:rPr lang="it-IT" altLang="it-IT" sz="1800" dirty="0" err="1"/>
              <a:t>into</a:t>
            </a:r>
            <a:r>
              <a:rPr lang="it-IT" altLang="it-IT" sz="1800" dirty="0"/>
              <a:t> account the </a:t>
            </a:r>
            <a:r>
              <a:rPr lang="it-IT" altLang="it-IT" sz="1800" dirty="0" err="1"/>
              <a:t>values</a:t>
            </a:r>
            <a:r>
              <a:rPr lang="it-IT" altLang="it-IT" sz="1800" dirty="0"/>
              <a:t> </a:t>
            </a:r>
            <a:r>
              <a:rPr lang="it-IT" altLang="it-IT" sz="1800" dirty="0" err="1"/>
              <a:t>found</a:t>
            </a:r>
            <a:r>
              <a:rPr lang="it-IT" altLang="it-IT" sz="1800" dirty="0"/>
              <a:t> from the </a:t>
            </a:r>
            <a:r>
              <a:rPr lang="it-IT" altLang="it-IT" sz="1800" dirty="0" err="1"/>
              <a:t>given</a:t>
            </a:r>
            <a:r>
              <a:rPr lang="it-IT" altLang="it-IT" sz="1800" dirty="0"/>
              <a:t> figure,</a:t>
            </a:r>
          </a:p>
          <a:p>
            <a:pPr algn="just" eaLnBrk="1" hangingPunct="1">
              <a:lnSpc>
                <a:spcPct val="150000"/>
              </a:lnSpc>
              <a:spcBef>
                <a:spcPct val="0"/>
              </a:spcBef>
              <a:buFontTx/>
              <a:buNone/>
            </a:pPr>
            <a:r>
              <a:rPr lang="it-IT" altLang="it-IT" sz="1800" dirty="0"/>
              <a:t> the </a:t>
            </a:r>
            <a:r>
              <a:rPr lang="it-IT" altLang="it-IT" sz="1800" dirty="0" err="1"/>
              <a:t>following</a:t>
            </a:r>
            <a:r>
              <a:rPr lang="it-IT" altLang="it-IT" sz="1800" dirty="0"/>
              <a:t> </a:t>
            </a:r>
            <a:r>
              <a:rPr lang="it-IT" altLang="it-IT" sz="1800" dirty="0" err="1"/>
              <a:t>equation</a:t>
            </a:r>
            <a:r>
              <a:rPr lang="it-IT" altLang="it-IT" sz="1800" dirty="0"/>
              <a:t> </a:t>
            </a:r>
            <a:r>
              <a:rPr lang="it-IT" altLang="it-IT" sz="1800" dirty="0" err="1"/>
              <a:t>is</a:t>
            </a:r>
            <a:r>
              <a:rPr lang="it-IT" altLang="it-IT" sz="1800" dirty="0"/>
              <a:t> </a:t>
            </a:r>
            <a:r>
              <a:rPr lang="it-IT" altLang="it-IT" sz="1800" dirty="0" err="1"/>
              <a:t>used</a:t>
            </a:r>
            <a:r>
              <a:rPr lang="it-IT" altLang="it-IT" sz="1800" dirty="0" smtClean="0"/>
              <a:t>:</a:t>
            </a:r>
            <a:endParaRPr lang="it-IT" altLang="it-IT" sz="1800" dirty="0"/>
          </a:p>
        </p:txBody>
      </p:sp>
      <p:sp>
        <p:nvSpPr>
          <p:cNvPr id="32" name="CasellaDiTesto 31"/>
          <p:cNvSpPr txBox="1">
            <a:spLocks noChangeArrowheads="1"/>
          </p:cNvSpPr>
          <p:nvPr/>
        </p:nvSpPr>
        <p:spPr bwMode="auto">
          <a:xfrm>
            <a:off x="296863" y="4349750"/>
            <a:ext cx="57610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it-IT" altLang="it-IT" sz="1800" dirty="0"/>
              <a:t>By </a:t>
            </a:r>
            <a:r>
              <a:rPr lang="it-IT" altLang="it-IT" sz="1800" dirty="0" err="1"/>
              <a:t>substituting</a:t>
            </a:r>
            <a:r>
              <a:rPr lang="it-IT" altLang="it-IT" sz="1800" dirty="0"/>
              <a:t> the </a:t>
            </a:r>
            <a:r>
              <a:rPr lang="it-IT" altLang="it-IT" sz="1800" dirty="0" err="1"/>
              <a:t>values</a:t>
            </a:r>
            <a:r>
              <a:rPr lang="it-IT" altLang="it-IT" sz="1800" dirty="0"/>
              <a:t> of </a:t>
            </a:r>
            <a:r>
              <a:rPr lang="it-IT" altLang="it-IT" sz="1800" dirty="0" err="1" smtClean="0"/>
              <a:t>principal</a:t>
            </a:r>
            <a:r>
              <a:rPr lang="it-IT" altLang="it-IT" sz="1800" dirty="0" smtClean="0"/>
              <a:t> </a:t>
            </a:r>
            <a:r>
              <a:rPr lang="it-IT" altLang="it-IT" sz="1800" dirty="0" err="1"/>
              <a:t>stresses</a:t>
            </a:r>
            <a:r>
              <a:rPr lang="it-IT" altLang="it-IT" sz="1800" dirty="0"/>
              <a:t> (on the </a:t>
            </a:r>
            <a:r>
              <a:rPr lang="it-IT" altLang="it-IT" sz="1800" dirty="0" smtClean="0"/>
              <a:t>right) </a:t>
            </a:r>
            <a:r>
              <a:rPr lang="it-IT" altLang="it-IT" sz="1800" dirty="0" err="1"/>
              <a:t>into</a:t>
            </a:r>
            <a:r>
              <a:rPr lang="it-IT" altLang="it-IT" sz="1800" dirty="0"/>
              <a:t> the </a:t>
            </a:r>
            <a:r>
              <a:rPr lang="it-IT" altLang="it-IT" sz="1800" dirty="0" err="1"/>
              <a:t>equation</a:t>
            </a:r>
            <a:r>
              <a:rPr lang="it-IT" altLang="it-IT" sz="1800" dirty="0"/>
              <a:t>, the </a:t>
            </a:r>
            <a:r>
              <a:rPr lang="it-IT" altLang="it-IT" sz="1800" dirty="0" err="1"/>
              <a:t>two</a:t>
            </a:r>
            <a:r>
              <a:rPr lang="it-IT" altLang="it-IT" sz="1800" dirty="0"/>
              <a:t> </a:t>
            </a:r>
            <a:r>
              <a:rPr lang="it-IT" altLang="it-IT" sz="1800" dirty="0" err="1" smtClean="0"/>
              <a:t>principal</a:t>
            </a:r>
            <a:r>
              <a:rPr lang="it-IT" altLang="it-IT" sz="1800" dirty="0" smtClean="0"/>
              <a:t> </a:t>
            </a:r>
            <a:r>
              <a:rPr lang="it-IT" altLang="it-IT" sz="1800" dirty="0" err="1"/>
              <a:t>stresses</a:t>
            </a:r>
            <a:r>
              <a:rPr lang="it-IT" altLang="it-IT" sz="1800" dirty="0"/>
              <a:t> are </a:t>
            </a:r>
            <a:r>
              <a:rPr lang="it-IT" altLang="it-IT" sz="1800" dirty="0" err="1"/>
              <a:t>found</a:t>
            </a:r>
            <a:r>
              <a:rPr lang="it-IT" altLang="it-IT" sz="1800" dirty="0"/>
              <a:t>.</a:t>
            </a:r>
          </a:p>
        </p:txBody>
      </p:sp>
      <mc:AlternateContent xmlns:mc="http://schemas.openxmlformats.org/markup-compatibility/2006" xmlns:a14="http://schemas.microsoft.com/office/drawing/2010/main">
        <mc:Choice Requires="a14">
          <p:sp>
            <p:nvSpPr>
              <p:cNvPr id="9" name="CasellaDiTesto 8"/>
              <p:cNvSpPr txBox="1"/>
              <p:nvPr/>
            </p:nvSpPr>
            <p:spPr>
              <a:xfrm>
                <a:off x="1835696" y="5290790"/>
                <a:ext cx="1855988" cy="923330"/>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𝝈</m:t>
                          </m:r>
                        </m:e>
                        <m:sub>
                          <m:r>
                            <a:rPr lang="it-IT" sz="2000" b="1" i="1">
                              <a:solidFill>
                                <a:srgbClr val="C00000"/>
                              </a:solidFill>
                              <a:latin typeface="Cambria Math" panose="02040503050406030204" pitchFamily="18" charset="0"/>
                              <a:ea typeface="Cambria Math" panose="02040503050406030204" pitchFamily="18" charset="0"/>
                            </a:rPr>
                            <m:t>𝟏</m:t>
                          </m:r>
                        </m:sub>
                      </m:sSub>
                      <m:r>
                        <a:rPr lang="it-IT" sz="2000" i="1">
                          <a:latin typeface="Cambria Math" panose="02040503050406030204" pitchFamily="18" charset="0"/>
                        </a:rPr>
                        <m:t>=+3</m:t>
                      </m:r>
                      <m:r>
                        <a:rPr lang="it-IT" sz="2000" b="0" i="1" smtClean="0">
                          <a:latin typeface="Cambria Math" panose="02040503050406030204" pitchFamily="18" charset="0"/>
                        </a:rPr>
                        <m:t>6</m:t>
                      </m:r>
                      <m:r>
                        <a:rPr lang="it-IT" sz="2000" i="1">
                          <a:latin typeface="Cambria Math" panose="02040503050406030204" pitchFamily="18" charset="0"/>
                        </a:rPr>
                        <m:t> </m:t>
                      </m:r>
                      <m:r>
                        <a:rPr lang="it-IT" sz="2000" i="1">
                          <a:latin typeface="Cambria Math" panose="02040503050406030204" pitchFamily="18" charset="0"/>
                        </a:rPr>
                        <m:t>𝑀𝑃𝑎</m:t>
                      </m:r>
                      <m:r>
                        <a:rPr lang="it-IT" sz="2000" b="0" i="0" smtClean="0">
                          <a:latin typeface="Cambria Math" panose="02040503050406030204" pitchFamily="18" charset="0"/>
                        </a:rPr>
                        <m:t>  </m:t>
                      </m:r>
                      <m:r>
                        <a:rPr lang="it-IT" sz="2000" b="0" i="1" smtClean="0">
                          <a:latin typeface="Cambria Math" panose="02040503050406030204" pitchFamily="18" charset="0"/>
                        </a:rPr>
                        <m:t> </m:t>
                      </m:r>
                    </m:oMath>
                  </m:oMathPara>
                </a14:m>
                <a:endParaRPr lang="it-IT" sz="2000" b="0" i="1" dirty="0" smtClean="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it-IT" sz="2000" b="0" i="1" smtClean="0">
                          <a:latin typeface="Cambria Math" panose="02040503050406030204" pitchFamily="18" charset="0"/>
                        </a:rPr>
                        <m:t> </m:t>
                      </m:r>
                      <m:sSub>
                        <m:sSubPr>
                          <m:ctrlPr>
                            <a:rPr lang="it-IT" sz="2000" b="1" i="1" smtClean="0">
                              <a:solidFill>
                                <a:srgbClr val="C00000"/>
                              </a:solidFill>
                              <a:latin typeface="Cambria Math" panose="02040503050406030204" pitchFamily="18" charset="0"/>
                            </a:rPr>
                          </m:ctrlPr>
                        </m:sSubPr>
                        <m:e>
                          <m:r>
                            <a:rPr lang="it-IT" sz="2000" b="1" i="1" smtClean="0">
                              <a:solidFill>
                                <a:srgbClr val="C00000"/>
                              </a:solidFill>
                              <a:latin typeface="Cambria Math" panose="02040503050406030204" pitchFamily="18" charset="0"/>
                              <a:ea typeface="Cambria Math" panose="02040503050406030204" pitchFamily="18" charset="0"/>
                            </a:rPr>
                            <m:t>𝝈</m:t>
                          </m:r>
                        </m:e>
                        <m:sub>
                          <m:r>
                            <a:rPr lang="it-IT" sz="2000" b="1" i="1" smtClean="0">
                              <a:solidFill>
                                <a:srgbClr val="C00000"/>
                              </a:solidFill>
                              <a:latin typeface="Cambria Math" panose="02040503050406030204" pitchFamily="18" charset="0"/>
                            </a:rPr>
                            <m:t>𝟐</m:t>
                          </m:r>
                        </m:sub>
                      </m:sSub>
                      <m:r>
                        <a:rPr lang="it-IT" sz="2000" b="0" i="1" smtClean="0">
                          <a:latin typeface="Cambria Math" panose="02040503050406030204" pitchFamily="18" charset="0"/>
                        </a:rPr>
                        <m:t>=− 68 </m:t>
                      </m:r>
                      <m:r>
                        <a:rPr lang="it-IT" sz="2000" b="0" i="1" smtClean="0">
                          <a:latin typeface="Cambria Math" panose="02040503050406030204" pitchFamily="18" charset="0"/>
                        </a:rPr>
                        <m:t>𝑀𝑃𝑎</m:t>
                      </m:r>
                      <m:r>
                        <a:rPr lang="it-IT" sz="2000" b="0" i="1" smtClean="0">
                          <a:latin typeface="Cambria Math" panose="02040503050406030204" pitchFamily="18" charset="0"/>
                        </a:rPr>
                        <m:t> </m:t>
                      </m:r>
                    </m:oMath>
                  </m:oMathPara>
                </a14:m>
                <a:endParaRPr lang="it-IT" sz="2000" b="0" dirty="0" smtClean="0"/>
              </a:p>
            </p:txBody>
          </p:sp>
        </mc:Choice>
        <mc:Fallback xmlns="">
          <p:sp>
            <p:nvSpPr>
              <p:cNvPr id="9" name="CasellaDiTesto 8"/>
              <p:cNvSpPr txBox="1">
                <a:spLocks noRot="1" noChangeAspect="1" noMove="1" noResize="1" noEditPoints="1" noAdjustHandles="1" noChangeArrowheads="1" noChangeShapeType="1" noTextEdit="1"/>
              </p:cNvSpPr>
              <p:nvPr/>
            </p:nvSpPr>
            <p:spPr>
              <a:xfrm>
                <a:off x="1835696" y="5290790"/>
                <a:ext cx="1855988" cy="92333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CasellaDiTesto 9"/>
              <p:cNvSpPr txBox="1"/>
              <p:nvPr/>
            </p:nvSpPr>
            <p:spPr>
              <a:xfrm>
                <a:off x="6372225" y="3112072"/>
                <a:ext cx="1793925" cy="971676"/>
              </a:xfrm>
              <a:prstGeom prst="rect">
                <a:avLst/>
              </a:prstGeom>
              <a:noFill/>
            </p:spPr>
            <p:txBody>
              <a:bodyPr wrap="square" lIns="0" tIns="0" rIns="0" bIns="0" rtlCol="0">
                <a:spAutoFit/>
              </a:bodyPr>
              <a:lstStyle/>
              <a:p>
                <a14:m>
                  <m:oMath xmlns:m="http://schemas.openxmlformats.org/officeDocument/2006/math">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ea typeface="Cambria Math" panose="02040503050406030204" pitchFamily="18" charset="0"/>
                          </a:rPr>
                          <m:t>𝝈</m:t>
                        </m:r>
                      </m:e>
                      <m:sub>
                        <m:r>
                          <a:rPr lang="it-IT" sz="2000" b="1" i="1" smtClean="0">
                            <a:latin typeface="Cambria Math" panose="02040503050406030204" pitchFamily="18" charset="0"/>
                          </a:rPr>
                          <m:t>𝒙</m:t>
                        </m:r>
                      </m:sub>
                    </m:sSub>
                    <m:r>
                      <a:rPr lang="it-IT" sz="2000" b="0" i="1" smtClean="0">
                        <a:latin typeface="Cambria Math" panose="02040503050406030204" pitchFamily="18" charset="0"/>
                      </a:rPr>
                      <m:t>=− 64 </m:t>
                    </m:r>
                    <m:r>
                      <a:rPr lang="it-IT" sz="2000" b="0" i="1" smtClean="0">
                        <a:latin typeface="Cambria Math" panose="02040503050406030204" pitchFamily="18" charset="0"/>
                      </a:rPr>
                      <m:t>𝑀𝑃𝑎</m:t>
                    </m:r>
                    <m:r>
                      <a:rPr lang="it-IT" sz="2000" b="0" i="1" smtClean="0">
                        <a:latin typeface="Cambria Math" panose="02040503050406030204" pitchFamily="18" charset="0"/>
                      </a:rPr>
                      <m:t> </m:t>
                    </m:r>
                  </m:oMath>
                </a14:m>
                <a:r>
                  <a:rPr lang="it-IT" sz="2000" b="0" dirty="0" smtClean="0"/>
                  <a:t> </a:t>
                </a:r>
              </a:p>
              <a:p>
                <a14:m>
                  <m:oMath xmlns:m="http://schemas.openxmlformats.org/officeDocument/2006/math">
                    <m:sSub>
                      <m:sSubPr>
                        <m:ctrlPr>
                          <a:rPr lang="it-IT" sz="2000" b="1" i="1">
                            <a:latin typeface="Cambria Math" panose="02040503050406030204" pitchFamily="18" charset="0"/>
                          </a:rPr>
                        </m:ctrlPr>
                      </m:sSubPr>
                      <m:e>
                        <m:r>
                          <a:rPr lang="it-IT" sz="2000" b="1" i="1">
                            <a:latin typeface="Cambria Math" panose="02040503050406030204" pitchFamily="18" charset="0"/>
                            <a:ea typeface="Cambria Math" panose="02040503050406030204" pitchFamily="18" charset="0"/>
                          </a:rPr>
                          <m:t>𝝈</m:t>
                        </m:r>
                      </m:e>
                      <m:sub>
                        <m:r>
                          <a:rPr lang="it-IT" sz="2000" b="1" i="1" smtClean="0">
                            <a:latin typeface="Cambria Math" panose="02040503050406030204" pitchFamily="18" charset="0"/>
                            <a:ea typeface="Cambria Math" panose="02040503050406030204" pitchFamily="18" charset="0"/>
                          </a:rPr>
                          <m:t>𝒚</m:t>
                        </m:r>
                      </m:sub>
                    </m:sSub>
                    <m:r>
                      <a:rPr lang="it-IT" sz="2000" i="1">
                        <a:latin typeface="Cambria Math" panose="02040503050406030204" pitchFamily="18" charset="0"/>
                      </a:rPr>
                      <m:t>=</m:t>
                    </m:r>
                    <m:r>
                      <a:rPr lang="it-IT" sz="2000" b="0" i="1" smtClean="0">
                        <a:latin typeface="Cambria Math" panose="02040503050406030204" pitchFamily="18" charset="0"/>
                      </a:rPr>
                      <m:t>+32 </m:t>
                    </m:r>
                    <m:r>
                      <a:rPr lang="it-IT" sz="2000" b="0" i="1" smtClean="0">
                        <a:latin typeface="Cambria Math" panose="02040503050406030204" pitchFamily="18" charset="0"/>
                      </a:rPr>
                      <m:t>𝑀𝑃𝑎</m:t>
                    </m:r>
                  </m:oMath>
                </a14:m>
                <a:r>
                  <a:rPr lang="it-IT" sz="2000" b="0" dirty="0" smtClean="0"/>
                  <a:t>   </a:t>
                </a:r>
              </a:p>
              <a:p>
                <a:pPr/>
                <a14:m>
                  <m:oMathPara xmlns:m="http://schemas.openxmlformats.org/officeDocument/2006/math">
                    <m:oMathParaPr>
                      <m:jc m:val="left"/>
                    </m:oMathParaPr>
                    <m:oMath xmlns:m="http://schemas.openxmlformats.org/officeDocument/2006/math">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ea typeface="Cambria Math" panose="02040503050406030204" pitchFamily="18" charset="0"/>
                            </a:rPr>
                            <m:t>𝝉</m:t>
                          </m:r>
                        </m:e>
                        <m:sub>
                          <m:r>
                            <a:rPr lang="it-IT" sz="2000" b="1" i="1" smtClean="0">
                              <a:latin typeface="Cambria Math" panose="02040503050406030204" pitchFamily="18" charset="0"/>
                            </a:rPr>
                            <m:t>𝒙𝒚</m:t>
                          </m:r>
                        </m:sub>
                      </m:sSub>
                      <m:r>
                        <a:rPr lang="it-IT" sz="2000" b="0" i="1" smtClean="0">
                          <a:latin typeface="Cambria Math" panose="02040503050406030204" pitchFamily="18" charset="0"/>
                        </a:rPr>
                        <m:t>=−20 </m:t>
                      </m:r>
                      <m:r>
                        <a:rPr lang="it-IT" sz="2000" b="0" i="1" smtClean="0">
                          <a:latin typeface="Cambria Math" panose="02040503050406030204" pitchFamily="18" charset="0"/>
                        </a:rPr>
                        <m:t>𝑀𝑃𝑎</m:t>
                      </m:r>
                    </m:oMath>
                  </m:oMathPara>
                </a14:m>
                <a:endParaRPr lang="it-IT" dirty="0">
                  <a:latin typeface="+mn-lt"/>
                </a:endParaRPr>
              </a:p>
            </p:txBody>
          </p:sp>
        </mc:Choice>
        <mc:Fallback xmlns="">
          <p:sp>
            <p:nvSpPr>
              <p:cNvPr id="10" name="CasellaDiTesto 9"/>
              <p:cNvSpPr txBox="1">
                <a:spLocks noRot="1" noChangeAspect="1" noMove="1" noResize="1" noEditPoints="1" noAdjustHandles="1" noChangeArrowheads="1" noChangeShapeType="1" noTextEdit="1"/>
              </p:cNvSpPr>
              <p:nvPr/>
            </p:nvSpPr>
            <p:spPr>
              <a:xfrm>
                <a:off x="6372225" y="3112072"/>
                <a:ext cx="1793925" cy="971676"/>
              </a:xfrm>
              <a:prstGeom prst="rect">
                <a:avLst/>
              </a:prstGeom>
              <a:blipFill rotWithShape="0">
                <a:blip r:embed="rId3"/>
                <a:stretch>
                  <a:fillRect l="-3729" r="-1695" b="-754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p:cNvSpPr txBox="1"/>
              <p:nvPr/>
            </p:nvSpPr>
            <p:spPr>
              <a:xfrm>
                <a:off x="899592" y="3123502"/>
                <a:ext cx="4463979" cy="909352"/>
              </a:xfrm>
              <a:prstGeom prst="rect">
                <a:avLst/>
              </a:prstGeom>
              <a:ln w="3175"/>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𝝈</m:t>
                          </m:r>
                        </m:e>
                        <m:sub>
                          <m:r>
                            <a:rPr lang="it-IT" sz="2000" b="1" i="1" smtClean="0">
                              <a:solidFill>
                                <a:srgbClr val="C00000"/>
                              </a:solidFill>
                              <a:latin typeface="Cambria Math" panose="02040503050406030204" pitchFamily="18" charset="0"/>
                              <a:ea typeface="Cambria Math" panose="02040503050406030204" pitchFamily="18" charset="0"/>
                            </a:rPr>
                            <m:t>𝟏</m:t>
                          </m:r>
                          <m:r>
                            <a:rPr lang="it-IT" sz="2000" b="1" i="1" smtClean="0">
                              <a:solidFill>
                                <a:srgbClr val="C00000"/>
                              </a:solidFill>
                              <a:latin typeface="Cambria Math" panose="02040503050406030204" pitchFamily="18" charset="0"/>
                              <a:ea typeface="Cambria Math" panose="02040503050406030204" pitchFamily="18" charset="0"/>
                            </a:rPr>
                            <m:t>,</m:t>
                          </m:r>
                          <m:r>
                            <a:rPr lang="it-IT" sz="2000" b="1" i="1" smtClean="0">
                              <a:solidFill>
                                <a:srgbClr val="C00000"/>
                              </a:solidFill>
                              <a:latin typeface="Cambria Math" panose="02040503050406030204" pitchFamily="18" charset="0"/>
                              <a:ea typeface="Cambria Math" panose="02040503050406030204" pitchFamily="18" charset="0"/>
                            </a:rPr>
                            <m:t>𝟐</m:t>
                          </m:r>
                        </m:sub>
                      </m:sSub>
                      <m:r>
                        <a:rPr lang="it-IT" sz="2000" b="0" i="1" smtClean="0">
                          <a:latin typeface="Cambria Math" panose="02040503050406030204" pitchFamily="18" charset="0"/>
                        </a:rPr>
                        <m:t>=</m:t>
                      </m:r>
                      <m:f>
                        <m:fPr>
                          <m:ctrlPr>
                            <a:rPr lang="it-IT" sz="2000" i="1">
                              <a:solidFill>
                                <a:schemeClr val="tx1"/>
                              </a:solidFill>
                              <a:latin typeface="Cambria Math" panose="02040503050406030204" pitchFamily="18" charset="0"/>
                            </a:rPr>
                          </m:ctrlPr>
                        </m:fPr>
                        <m:num>
                          <m:sSub>
                            <m:sSubPr>
                              <m:ctrlPr>
                                <a:rPr lang="it-IT" sz="2000" b="1" i="1">
                                  <a:solidFill>
                                    <a:schemeClr val="tx1"/>
                                  </a:solidFill>
                                  <a:latin typeface="Cambria Math" panose="02040503050406030204" pitchFamily="18" charset="0"/>
                                </a:rPr>
                              </m:ctrlPr>
                            </m:sSubPr>
                            <m:e>
                              <m:r>
                                <a:rPr lang="it-IT" sz="2000" b="1" i="1">
                                  <a:solidFill>
                                    <a:schemeClr val="tx1"/>
                                  </a:solidFill>
                                  <a:latin typeface="Cambria Math" panose="02040503050406030204" pitchFamily="18" charset="0"/>
                                  <a:ea typeface="Cambria Math" panose="02040503050406030204" pitchFamily="18" charset="0"/>
                                </a:rPr>
                                <m:t>𝝈</m:t>
                              </m:r>
                            </m:e>
                            <m:sub>
                              <m:r>
                                <a:rPr lang="it-IT" sz="2000" b="1" i="1">
                                  <a:solidFill>
                                    <a:schemeClr val="tx1"/>
                                  </a:solidFill>
                                  <a:latin typeface="Cambria Math" panose="02040503050406030204" pitchFamily="18" charset="0"/>
                                </a:rPr>
                                <m:t>𝒙</m:t>
                              </m:r>
                            </m:sub>
                          </m:sSub>
                          <m:r>
                            <a:rPr lang="it-IT" sz="2000" i="1">
                              <a:solidFill>
                                <a:schemeClr val="tx1"/>
                              </a:solidFill>
                              <a:latin typeface="Cambria Math" panose="02040503050406030204" pitchFamily="18" charset="0"/>
                            </a:rPr>
                            <m:t>+</m:t>
                          </m:r>
                          <m:sSub>
                            <m:sSubPr>
                              <m:ctrlPr>
                                <a:rPr lang="it-IT" sz="2000" b="1" i="1">
                                  <a:solidFill>
                                    <a:schemeClr val="tx1"/>
                                  </a:solidFill>
                                  <a:latin typeface="Cambria Math" panose="02040503050406030204" pitchFamily="18" charset="0"/>
                                </a:rPr>
                              </m:ctrlPr>
                            </m:sSubPr>
                            <m:e>
                              <m:r>
                                <a:rPr lang="it-IT" sz="2000" b="1" i="1">
                                  <a:solidFill>
                                    <a:schemeClr val="tx1"/>
                                  </a:solidFill>
                                  <a:latin typeface="Cambria Math" panose="02040503050406030204" pitchFamily="18" charset="0"/>
                                  <a:ea typeface="Cambria Math" panose="02040503050406030204" pitchFamily="18" charset="0"/>
                                </a:rPr>
                                <m:t>𝝈</m:t>
                              </m:r>
                            </m:e>
                            <m:sub>
                              <m:r>
                                <a:rPr lang="it-IT" sz="2000" b="1" i="1">
                                  <a:solidFill>
                                    <a:schemeClr val="tx1"/>
                                  </a:solidFill>
                                  <a:latin typeface="Cambria Math" panose="02040503050406030204" pitchFamily="18" charset="0"/>
                                  <a:ea typeface="Cambria Math" panose="02040503050406030204" pitchFamily="18" charset="0"/>
                                </a:rPr>
                                <m:t>𝒚</m:t>
                              </m:r>
                            </m:sub>
                          </m:sSub>
                        </m:num>
                        <m:den>
                          <m:r>
                            <a:rPr lang="it-IT" sz="2000" i="1">
                              <a:solidFill>
                                <a:schemeClr val="tx1"/>
                              </a:solidFill>
                              <a:latin typeface="Cambria Math" panose="02040503050406030204" pitchFamily="18" charset="0"/>
                            </a:rPr>
                            <m:t>2</m:t>
                          </m:r>
                        </m:den>
                      </m:f>
                      <m:r>
                        <a:rPr lang="it-IT" sz="2000" i="1" smtClean="0">
                          <a:solidFill>
                            <a:schemeClr val="tx1"/>
                          </a:solidFill>
                          <a:latin typeface="Cambria Math" panose="02040503050406030204" pitchFamily="18" charset="0"/>
                        </a:rPr>
                        <m:t>±</m:t>
                      </m:r>
                      <m:rad>
                        <m:radPr>
                          <m:degHide m:val="on"/>
                          <m:ctrlPr>
                            <a:rPr lang="it-IT" sz="2000" b="0" i="1" smtClean="0">
                              <a:latin typeface="Cambria Math" panose="02040503050406030204" pitchFamily="18" charset="0"/>
                            </a:rPr>
                          </m:ctrlPr>
                        </m:radPr>
                        <m:deg/>
                        <m:e>
                          <m:sSup>
                            <m:sSupPr>
                              <m:ctrlPr>
                                <a:rPr lang="it-IT" sz="2000" b="0" i="1" smtClean="0">
                                  <a:solidFill>
                                    <a:schemeClr val="tx1"/>
                                  </a:solidFill>
                                  <a:latin typeface="Cambria Math" panose="02040503050406030204" pitchFamily="18" charset="0"/>
                                </a:rPr>
                              </m:ctrlPr>
                            </m:sSupPr>
                            <m:e>
                              <m:d>
                                <m:dPr>
                                  <m:ctrlPr>
                                    <a:rPr lang="it-IT" sz="2000" b="0" i="1" smtClean="0">
                                      <a:solidFill>
                                        <a:schemeClr val="tx1"/>
                                      </a:solidFill>
                                      <a:latin typeface="Cambria Math" panose="02040503050406030204" pitchFamily="18" charset="0"/>
                                    </a:rPr>
                                  </m:ctrlPr>
                                </m:dPr>
                                <m:e>
                                  <m:f>
                                    <m:fPr>
                                      <m:ctrlPr>
                                        <a:rPr lang="it-IT" sz="2000" i="1">
                                          <a:solidFill>
                                            <a:schemeClr val="tx1"/>
                                          </a:solidFill>
                                          <a:latin typeface="Cambria Math" panose="02040503050406030204" pitchFamily="18" charset="0"/>
                                        </a:rPr>
                                      </m:ctrlPr>
                                    </m:fPr>
                                    <m:num>
                                      <m:sSub>
                                        <m:sSubPr>
                                          <m:ctrlPr>
                                            <a:rPr lang="it-IT" sz="2000" b="1" i="1">
                                              <a:solidFill>
                                                <a:schemeClr val="tx1"/>
                                              </a:solidFill>
                                              <a:latin typeface="Cambria Math" panose="02040503050406030204" pitchFamily="18" charset="0"/>
                                            </a:rPr>
                                          </m:ctrlPr>
                                        </m:sSubPr>
                                        <m:e>
                                          <m:r>
                                            <a:rPr lang="it-IT" sz="2000" b="1" i="1">
                                              <a:solidFill>
                                                <a:schemeClr val="tx1"/>
                                              </a:solidFill>
                                              <a:latin typeface="Cambria Math" panose="02040503050406030204" pitchFamily="18" charset="0"/>
                                              <a:ea typeface="Cambria Math" panose="02040503050406030204" pitchFamily="18" charset="0"/>
                                            </a:rPr>
                                            <m:t>𝝈</m:t>
                                          </m:r>
                                        </m:e>
                                        <m:sub>
                                          <m:r>
                                            <a:rPr lang="it-IT" sz="2000" b="1" i="1">
                                              <a:solidFill>
                                                <a:schemeClr val="tx1"/>
                                              </a:solidFill>
                                              <a:latin typeface="Cambria Math" panose="02040503050406030204" pitchFamily="18" charset="0"/>
                                            </a:rPr>
                                            <m:t>𝒙</m:t>
                                          </m:r>
                                        </m:sub>
                                      </m:sSub>
                                      <m:r>
                                        <a:rPr lang="it-IT" sz="2000" b="0" i="1" smtClean="0">
                                          <a:solidFill>
                                            <a:schemeClr val="tx1"/>
                                          </a:solidFill>
                                          <a:latin typeface="Cambria Math" panose="02040503050406030204" pitchFamily="18" charset="0"/>
                                        </a:rPr>
                                        <m:t>−</m:t>
                                      </m:r>
                                      <m:sSub>
                                        <m:sSubPr>
                                          <m:ctrlPr>
                                            <a:rPr lang="it-IT" sz="2000" b="1" i="1">
                                              <a:solidFill>
                                                <a:schemeClr val="tx1"/>
                                              </a:solidFill>
                                              <a:latin typeface="Cambria Math" panose="02040503050406030204" pitchFamily="18" charset="0"/>
                                            </a:rPr>
                                          </m:ctrlPr>
                                        </m:sSubPr>
                                        <m:e>
                                          <m:r>
                                            <a:rPr lang="it-IT" sz="2000" b="1" i="1">
                                              <a:solidFill>
                                                <a:schemeClr val="tx1"/>
                                              </a:solidFill>
                                              <a:latin typeface="Cambria Math" panose="02040503050406030204" pitchFamily="18" charset="0"/>
                                              <a:ea typeface="Cambria Math" panose="02040503050406030204" pitchFamily="18" charset="0"/>
                                            </a:rPr>
                                            <m:t>𝝈</m:t>
                                          </m:r>
                                        </m:e>
                                        <m:sub>
                                          <m:r>
                                            <a:rPr lang="it-IT" sz="2000" b="1" i="1">
                                              <a:solidFill>
                                                <a:schemeClr val="tx1"/>
                                              </a:solidFill>
                                              <a:latin typeface="Cambria Math" panose="02040503050406030204" pitchFamily="18" charset="0"/>
                                              <a:ea typeface="Cambria Math" panose="02040503050406030204" pitchFamily="18" charset="0"/>
                                            </a:rPr>
                                            <m:t>𝒚</m:t>
                                          </m:r>
                                        </m:sub>
                                      </m:sSub>
                                    </m:num>
                                    <m:den>
                                      <m:r>
                                        <a:rPr lang="it-IT" sz="2000" i="1">
                                          <a:solidFill>
                                            <a:schemeClr val="tx1"/>
                                          </a:solidFill>
                                          <a:latin typeface="Cambria Math" panose="02040503050406030204" pitchFamily="18" charset="0"/>
                                        </a:rPr>
                                        <m:t>2</m:t>
                                      </m:r>
                                    </m:den>
                                  </m:f>
                                </m:e>
                              </m:d>
                            </m:e>
                            <m:sup>
                              <m:r>
                                <a:rPr lang="it-IT" sz="2000" b="0" i="1" smtClean="0">
                                  <a:solidFill>
                                    <a:schemeClr val="tx1"/>
                                  </a:solidFill>
                                  <a:latin typeface="Cambria Math" panose="02040503050406030204" pitchFamily="18" charset="0"/>
                                </a:rPr>
                                <m:t>2</m:t>
                              </m:r>
                            </m:sup>
                          </m:sSup>
                          <m:r>
                            <a:rPr lang="it-IT" sz="2000" b="0" i="1" smtClean="0">
                              <a:solidFill>
                                <a:schemeClr val="tx1"/>
                              </a:solidFill>
                              <a:latin typeface="Cambria Math" panose="02040503050406030204" pitchFamily="18" charset="0"/>
                            </a:rPr>
                            <m:t>+</m:t>
                          </m:r>
                          <m:sSup>
                            <m:sSupPr>
                              <m:ctrlPr>
                                <a:rPr lang="it-IT" sz="2000" b="0" i="1" smtClean="0">
                                  <a:latin typeface="Cambria Math" panose="02040503050406030204" pitchFamily="18" charset="0"/>
                                </a:rPr>
                              </m:ctrlPr>
                            </m:sSupPr>
                            <m:e>
                              <m:d>
                                <m:dPr>
                                  <m:ctrlPr>
                                    <a:rPr lang="it-IT" sz="2000" b="0" i="1" smtClean="0">
                                      <a:latin typeface="Cambria Math" panose="02040503050406030204" pitchFamily="18" charset="0"/>
                                    </a:rPr>
                                  </m:ctrlPr>
                                </m:dPr>
                                <m:e>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ea typeface="Cambria Math" panose="02040503050406030204" pitchFamily="18" charset="0"/>
                                        </a:rPr>
                                        <m:t>𝝉</m:t>
                                      </m:r>
                                    </m:e>
                                    <m:sub>
                                      <m:r>
                                        <a:rPr lang="it-IT" sz="2000" b="1" i="1" smtClean="0">
                                          <a:latin typeface="Cambria Math" panose="02040503050406030204" pitchFamily="18" charset="0"/>
                                        </a:rPr>
                                        <m:t>𝒙𝒚</m:t>
                                      </m:r>
                                    </m:sub>
                                  </m:sSub>
                                </m:e>
                              </m:d>
                            </m:e>
                            <m:sup>
                              <m:r>
                                <a:rPr lang="it-IT" sz="2000" b="0" i="1" smtClean="0">
                                  <a:latin typeface="Cambria Math" panose="02040503050406030204" pitchFamily="18" charset="0"/>
                                </a:rPr>
                                <m:t>2</m:t>
                              </m:r>
                            </m:sup>
                          </m:sSup>
                        </m:e>
                      </m:rad>
                    </m:oMath>
                  </m:oMathPara>
                </a14:m>
                <a:endParaRPr lang="it-IT" sz="2000" dirty="0"/>
              </a:p>
            </p:txBody>
          </p:sp>
        </mc:Choice>
        <mc:Fallback xmlns="">
          <p:sp>
            <p:nvSpPr>
              <p:cNvPr id="11" name="CasellaDiTesto 10"/>
              <p:cNvSpPr txBox="1">
                <a:spLocks noRot="1" noChangeAspect="1" noMove="1" noResize="1" noEditPoints="1" noAdjustHandles="1" noChangeArrowheads="1" noChangeShapeType="1" noTextEdit="1"/>
              </p:cNvSpPr>
              <p:nvPr/>
            </p:nvSpPr>
            <p:spPr>
              <a:xfrm>
                <a:off x="899592" y="3123502"/>
                <a:ext cx="4463979" cy="909352"/>
              </a:xfrm>
              <a:prstGeom prst="rect">
                <a:avLst/>
              </a:prstGeom>
              <a:blipFill rotWithShape="0">
                <a:blip r:embed="rId4"/>
                <a:stretch>
                  <a:fillRect/>
                </a:stretch>
              </a:blipFill>
              <a:ln w="3175"/>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Rettangolo 12"/>
              <p:cNvSpPr/>
              <p:nvPr/>
            </p:nvSpPr>
            <p:spPr>
              <a:xfrm>
                <a:off x="1043608" y="431832"/>
                <a:ext cx="7309395" cy="954107"/>
              </a:xfrm>
              <a:prstGeom prst="rect">
                <a:avLst/>
              </a:prstGeom>
              <a:ln>
                <a:solidFill>
                  <a:schemeClr val="bg1">
                    <a:lumMod val="65000"/>
                  </a:schemeClr>
                </a:solidFill>
              </a:ln>
            </p:spPr>
            <p:txBody>
              <a:bodyPr wrap="square">
                <a:spAutoFit/>
              </a:bodyPr>
              <a:lstStyle/>
              <a:p>
                <a:pPr marL="514350" indent="-514350" algn="ctr" eaLnBrk="1" hangingPunct="1">
                  <a:buFontTx/>
                  <a:buAutoNum type="arabicPeriod"/>
                </a:pPr>
                <a:r>
                  <a:rPr lang="en-GB" altLang="it-IT" sz="2800" dirty="0">
                    <a:latin typeface="+mj-lt"/>
                  </a:rPr>
                  <a:t>Determining </a:t>
                </a:r>
                <a:r>
                  <a:rPr lang="it-IT" altLang="it-IT" sz="2800" dirty="0">
                    <a:latin typeface="+mj-lt"/>
                  </a:rPr>
                  <a:t>the </a:t>
                </a:r>
                <a:r>
                  <a:rPr lang="it-IT" altLang="it-IT" sz="2800" dirty="0" err="1" smtClean="0">
                    <a:latin typeface="+mj-lt"/>
                  </a:rPr>
                  <a:t>principal</a:t>
                </a:r>
                <a:r>
                  <a:rPr lang="it-IT" altLang="it-IT" sz="2800" dirty="0" smtClean="0">
                    <a:latin typeface="+mj-lt"/>
                  </a:rPr>
                  <a:t> </a:t>
                </a:r>
                <a:r>
                  <a:rPr lang="it-IT" altLang="it-IT" sz="2800" dirty="0" err="1">
                    <a:latin typeface="+mj-lt"/>
                  </a:rPr>
                  <a:t>stresses</a:t>
                </a:r>
                <a:r>
                  <a:rPr lang="it-IT" altLang="it-IT" sz="2800" dirty="0">
                    <a:latin typeface="+mj-lt"/>
                  </a:rPr>
                  <a:t> </a:t>
                </a:r>
                <a14:m>
                  <m:oMath xmlns:m="http://schemas.openxmlformats.org/officeDocument/2006/math">
                    <m:sSub>
                      <m:sSubPr>
                        <m:ctrlPr>
                          <a:rPr lang="it-IT" sz="2800" b="1" i="1" smtClean="0">
                            <a:solidFill>
                              <a:srgbClr val="C00000"/>
                            </a:solidFill>
                            <a:latin typeface="Cambria Math" panose="02040503050406030204" pitchFamily="18" charset="0"/>
                          </a:rPr>
                        </m:ctrlPr>
                      </m:sSubPr>
                      <m:e>
                        <m:r>
                          <a:rPr lang="it-IT" sz="2800" b="1" i="1">
                            <a:solidFill>
                              <a:srgbClr val="C00000"/>
                            </a:solidFill>
                            <a:latin typeface="Cambria Math" panose="02040503050406030204" pitchFamily="18" charset="0"/>
                            <a:ea typeface="Cambria Math" panose="02040503050406030204" pitchFamily="18" charset="0"/>
                          </a:rPr>
                          <m:t>𝝈</m:t>
                        </m:r>
                      </m:e>
                      <m:sub>
                        <m:r>
                          <a:rPr lang="it-IT" sz="2800" b="1" i="1">
                            <a:solidFill>
                              <a:srgbClr val="C00000"/>
                            </a:solidFill>
                            <a:latin typeface="Cambria Math" panose="02040503050406030204" pitchFamily="18" charset="0"/>
                          </a:rPr>
                          <m:t>𝟏</m:t>
                        </m:r>
                      </m:sub>
                    </m:sSub>
                    <m:r>
                      <a:rPr lang="it-IT" sz="2800" i="1">
                        <a:latin typeface="Cambria Math" panose="02040503050406030204" pitchFamily="18" charset="0"/>
                      </a:rPr>
                      <m:t> </m:t>
                    </m:r>
                  </m:oMath>
                </a14:m>
                <a:r>
                  <a:rPr lang="it-IT" sz="2800" dirty="0">
                    <a:latin typeface="+mj-lt"/>
                  </a:rPr>
                  <a:t>and </a:t>
                </a:r>
                <a14:m>
                  <m:oMath xmlns:m="http://schemas.openxmlformats.org/officeDocument/2006/math">
                    <m:sSub>
                      <m:sSubPr>
                        <m:ctrlPr>
                          <a:rPr lang="it-IT" sz="2800" b="1" i="1" smtClean="0">
                            <a:solidFill>
                              <a:srgbClr val="C00000"/>
                            </a:solidFill>
                            <a:latin typeface="Cambria Math" panose="02040503050406030204" pitchFamily="18" charset="0"/>
                          </a:rPr>
                        </m:ctrlPr>
                      </m:sSubPr>
                      <m:e>
                        <m:r>
                          <a:rPr lang="it-IT" sz="2800" b="1" i="1">
                            <a:solidFill>
                              <a:srgbClr val="C00000"/>
                            </a:solidFill>
                            <a:latin typeface="Cambria Math" panose="02040503050406030204" pitchFamily="18" charset="0"/>
                            <a:ea typeface="Cambria Math" panose="02040503050406030204" pitchFamily="18" charset="0"/>
                          </a:rPr>
                          <m:t>𝝈</m:t>
                        </m:r>
                      </m:e>
                      <m:sub>
                        <m:r>
                          <a:rPr lang="it-IT" sz="2800" b="1" i="1">
                            <a:solidFill>
                              <a:srgbClr val="C00000"/>
                            </a:solidFill>
                            <a:latin typeface="Cambria Math" panose="02040503050406030204" pitchFamily="18" charset="0"/>
                            <a:ea typeface="Cambria Math" panose="02040503050406030204" pitchFamily="18" charset="0"/>
                          </a:rPr>
                          <m:t>𝟐</m:t>
                        </m:r>
                      </m:sub>
                    </m:sSub>
                    <m:r>
                      <a:rPr lang="it-IT" sz="2800" i="1">
                        <a:latin typeface="Cambria Math" panose="02040503050406030204" pitchFamily="18" charset="0"/>
                        <a:ea typeface="Cambria Math" panose="02040503050406030204" pitchFamily="18" charset="0"/>
                      </a:rPr>
                      <m:t> </m:t>
                    </m:r>
                  </m:oMath>
                </a14:m>
                <a:endParaRPr lang="en-GB" altLang="it-IT" sz="2800" dirty="0">
                  <a:latin typeface="+mj-lt"/>
                </a:endParaRPr>
              </a:p>
              <a:p>
                <a:pPr algn="ctr" eaLnBrk="1" hangingPunct="1"/>
                <a:r>
                  <a:rPr lang="en-GB" altLang="it-IT" sz="2800" dirty="0" smtClean="0">
                    <a:latin typeface="+mj-lt"/>
                  </a:rPr>
                  <a:t>with Formulae</a:t>
                </a:r>
                <a:endParaRPr lang="it-IT" sz="2800" dirty="0">
                  <a:latin typeface="+mj-lt"/>
                </a:endParaRPr>
              </a:p>
            </p:txBody>
          </p:sp>
        </mc:Choice>
        <mc:Fallback>
          <p:sp>
            <p:nvSpPr>
              <p:cNvPr id="13" name="Rettangolo 12"/>
              <p:cNvSpPr>
                <a:spLocks noRot="1" noChangeAspect="1" noMove="1" noResize="1" noEditPoints="1" noAdjustHandles="1" noChangeArrowheads="1" noChangeShapeType="1" noTextEdit="1"/>
              </p:cNvSpPr>
              <p:nvPr/>
            </p:nvSpPr>
            <p:spPr>
              <a:xfrm>
                <a:off x="1043608" y="431832"/>
                <a:ext cx="7309395" cy="954107"/>
              </a:xfrm>
              <a:prstGeom prst="rect">
                <a:avLst/>
              </a:prstGeom>
              <a:blipFill rotWithShape="0">
                <a:blip r:embed="rId5"/>
                <a:stretch>
                  <a:fillRect l="-1332" t="-6329" b="-17089"/>
                </a:stretch>
              </a:blipFill>
              <a:ln>
                <a:solidFill>
                  <a:schemeClr val="bg1">
                    <a:lumMod val="65000"/>
                  </a:schemeClr>
                </a:solidFill>
              </a:ln>
            </p:spPr>
            <p:txBody>
              <a:bodyPr/>
              <a:lstStyle/>
              <a:p>
                <a:r>
                  <a:rPr lang="en-GB">
                    <a:noFill/>
                  </a:rPr>
                  <a:t> </a:t>
                </a:r>
              </a:p>
            </p:txBody>
          </p:sp>
        </mc:Fallback>
      </mc:AlternateContent>
      <p:sp>
        <p:nvSpPr>
          <p:cNvPr id="2" name="Segnaposto piè di pagina 1"/>
          <p:cNvSpPr>
            <a:spLocks noGrp="1"/>
          </p:cNvSpPr>
          <p:nvPr>
            <p:ph type="ftr" sz="quarter" idx="11"/>
          </p:nvPr>
        </p:nvSpPr>
        <p:spPr/>
        <p:txBody>
          <a:bodyPr/>
          <a:lstStyle/>
          <a:p>
            <a:pPr>
              <a:defRPr/>
            </a:pPr>
            <a:r>
              <a:rPr lang="it-IT" smtClean="0"/>
              <a:t>2D - Principal Stresses - Etchi Regoli Gioia</a:t>
            </a:r>
            <a:endParaRPr lang="en-GB"/>
          </a:p>
        </p:txBody>
      </p:sp>
      <p:sp>
        <p:nvSpPr>
          <p:cNvPr id="3" name="Segnaposto numero diapositiva 2"/>
          <p:cNvSpPr>
            <a:spLocks noGrp="1"/>
          </p:cNvSpPr>
          <p:nvPr>
            <p:ph type="sldNum" sz="quarter" idx="12"/>
          </p:nvPr>
        </p:nvSpPr>
        <p:spPr/>
        <p:txBody>
          <a:bodyPr/>
          <a:lstStyle/>
          <a:p>
            <a:pPr>
              <a:defRPr/>
            </a:pPr>
            <a:fld id="{DFE0AAEC-F5D9-44EA-93DC-6DF95E29577B}" type="slidenum">
              <a:rPr lang="en-GB" altLang="it-IT" smtClean="0"/>
              <a:pPr>
                <a:defRPr/>
              </a:pPr>
              <a:t>28</a:t>
            </a:fld>
            <a:endParaRPr lang="en-GB"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500"/>
                                        <p:tgtEl>
                                          <p:spTgt spid="10">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a:spLocks noChangeArrowheads="1"/>
          </p:cNvSpPr>
          <p:nvPr/>
        </p:nvSpPr>
        <p:spPr bwMode="auto">
          <a:xfrm>
            <a:off x="755650" y="1566863"/>
            <a:ext cx="61198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it-IT" altLang="it-IT" sz="1800" dirty="0"/>
              <a:t>Once </a:t>
            </a:r>
            <a:r>
              <a:rPr lang="it-IT" altLang="it-IT" sz="1800" dirty="0" err="1"/>
              <a:t>we</a:t>
            </a:r>
            <a:r>
              <a:rPr lang="it-IT" altLang="it-IT" sz="1800" dirty="0"/>
              <a:t> </a:t>
            </a:r>
            <a:r>
              <a:rPr lang="it-IT" altLang="it-IT" sz="1800" dirty="0" err="1"/>
              <a:t>have</a:t>
            </a:r>
            <a:r>
              <a:rPr lang="it-IT" altLang="it-IT" sz="1800" dirty="0"/>
              <a:t> </a:t>
            </a:r>
            <a:r>
              <a:rPr lang="it-IT" altLang="it-IT" sz="1800" dirty="0" err="1"/>
              <a:t>found</a:t>
            </a:r>
            <a:r>
              <a:rPr lang="it-IT" altLang="it-IT" sz="1800" dirty="0"/>
              <a:t> the </a:t>
            </a:r>
            <a:r>
              <a:rPr lang="it-IT" altLang="it-IT" sz="1800" dirty="0" err="1" smtClean="0"/>
              <a:t>principal</a:t>
            </a:r>
            <a:r>
              <a:rPr lang="it-IT" altLang="it-IT" sz="1800" dirty="0" smtClean="0"/>
              <a:t> </a:t>
            </a:r>
            <a:r>
              <a:rPr lang="it-IT" altLang="it-IT" sz="1800" dirty="0" err="1"/>
              <a:t>stresses</a:t>
            </a:r>
            <a:r>
              <a:rPr lang="it-IT" altLang="it-IT" sz="1800" dirty="0"/>
              <a:t>, </a:t>
            </a:r>
            <a:endParaRPr lang="it-IT" altLang="it-IT" sz="1800" dirty="0" smtClean="0"/>
          </a:p>
          <a:p>
            <a:pPr algn="just" eaLnBrk="1" hangingPunct="1">
              <a:lnSpc>
                <a:spcPct val="150000"/>
              </a:lnSpc>
              <a:spcBef>
                <a:spcPct val="0"/>
              </a:spcBef>
              <a:buFontTx/>
              <a:buNone/>
            </a:pPr>
            <a:r>
              <a:rPr lang="it-IT" altLang="it-IT" sz="1800" dirty="0" err="1" smtClean="0"/>
              <a:t>this</a:t>
            </a:r>
            <a:r>
              <a:rPr lang="it-IT" altLang="it-IT" sz="1800" dirty="0" smtClean="0"/>
              <a:t> </a:t>
            </a:r>
            <a:r>
              <a:rPr lang="it-IT" altLang="it-IT" sz="1800" dirty="0" err="1"/>
              <a:t>equation</a:t>
            </a:r>
            <a:r>
              <a:rPr lang="it-IT" altLang="it-IT" sz="1800" dirty="0"/>
              <a:t> </a:t>
            </a:r>
            <a:r>
              <a:rPr lang="it-IT" altLang="it-IT" sz="1800" dirty="0" err="1" smtClean="0"/>
              <a:t>allows</a:t>
            </a:r>
            <a:r>
              <a:rPr lang="it-IT" altLang="it-IT" sz="1800" dirty="0" smtClean="0"/>
              <a:t> </a:t>
            </a:r>
            <a:r>
              <a:rPr lang="it-IT" altLang="it-IT" sz="1800" dirty="0" err="1"/>
              <a:t>us</a:t>
            </a:r>
            <a:r>
              <a:rPr lang="it-IT" altLang="it-IT" sz="1800" dirty="0"/>
              <a:t> to </a:t>
            </a:r>
            <a:r>
              <a:rPr lang="it-IT" altLang="it-IT" sz="1800" dirty="0" err="1"/>
              <a:t>find</a:t>
            </a:r>
            <a:r>
              <a:rPr lang="it-IT" altLang="it-IT" sz="1800" dirty="0"/>
              <a:t> the </a:t>
            </a:r>
            <a:r>
              <a:rPr lang="it-IT" altLang="it-IT" sz="1800" dirty="0" err="1"/>
              <a:t>maximal</a:t>
            </a:r>
            <a:r>
              <a:rPr lang="it-IT" altLang="it-IT" sz="1800" dirty="0"/>
              <a:t> </a:t>
            </a:r>
            <a:r>
              <a:rPr lang="it-IT" altLang="it-IT" sz="1800" dirty="0" err="1"/>
              <a:t>shear</a:t>
            </a:r>
            <a:r>
              <a:rPr lang="it-IT" altLang="it-IT" sz="1800" dirty="0"/>
              <a:t> </a:t>
            </a:r>
            <a:r>
              <a:rPr lang="it-IT" altLang="it-IT" sz="1800" dirty="0" err="1" smtClean="0"/>
              <a:t>stresses</a:t>
            </a:r>
            <a:r>
              <a:rPr lang="it-IT" altLang="it-IT" sz="1800" dirty="0" smtClean="0"/>
              <a:t>.</a:t>
            </a:r>
            <a:endParaRPr lang="it-IT" altLang="it-IT" sz="1800" dirty="0"/>
          </a:p>
        </p:txBody>
      </p:sp>
      <p:sp>
        <p:nvSpPr>
          <p:cNvPr id="15" name="CasellaDiTesto 14"/>
          <p:cNvSpPr txBox="1">
            <a:spLocks noChangeArrowheads="1"/>
          </p:cNvSpPr>
          <p:nvPr/>
        </p:nvSpPr>
        <p:spPr bwMode="auto">
          <a:xfrm>
            <a:off x="504442" y="3937097"/>
            <a:ext cx="82444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it-IT" altLang="it-IT" sz="1800" dirty="0"/>
              <a:t>By </a:t>
            </a:r>
            <a:r>
              <a:rPr lang="it-IT" altLang="it-IT" sz="1800" dirty="0" err="1"/>
              <a:t>substituting</a:t>
            </a:r>
            <a:r>
              <a:rPr lang="it-IT" altLang="it-IT" sz="1800" dirty="0"/>
              <a:t> the </a:t>
            </a:r>
            <a:r>
              <a:rPr lang="it-IT" altLang="it-IT" sz="1800" dirty="0" err="1"/>
              <a:t>values</a:t>
            </a:r>
            <a:r>
              <a:rPr lang="it-IT" altLang="it-IT" sz="1800" dirty="0"/>
              <a:t> of </a:t>
            </a:r>
            <a:r>
              <a:rPr lang="it-IT" altLang="it-IT" sz="1800" dirty="0" err="1" smtClean="0"/>
              <a:t>principal</a:t>
            </a:r>
            <a:r>
              <a:rPr lang="it-IT" altLang="it-IT" sz="1800" dirty="0" smtClean="0"/>
              <a:t> </a:t>
            </a:r>
            <a:r>
              <a:rPr lang="it-IT" altLang="it-IT" sz="1800" dirty="0" err="1"/>
              <a:t>stresses</a:t>
            </a:r>
            <a:r>
              <a:rPr lang="it-IT" altLang="it-IT" sz="1800" dirty="0"/>
              <a:t> (on the </a:t>
            </a:r>
            <a:r>
              <a:rPr lang="it-IT" altLang="it-IT" sz="1800" dirty="0" smtClean="0"/>
              <a:t>right) </a:t>
            </a:r>
            <a:r>
              <a:rPr lang="it-IT" altLang="it-IT" sz="1800" dirty="0" err="1"/>
              <a:t>into</a:t>
            </a:r>
            <a:r>
              <a:rPr lang="it-IT" altLang="it-IT" sz="1800" dirty="0"/>
              <a:t> the </a:t>
            </a:r>
            <a:r>
              <a:rPr lang="it-IT" altLang="it-IT" sz="1800" dirty="0" err="1"/>
              <a:t>equation</a:t>
            </a:r>
            <a:r>
              <a:rPr lang="it-IT" altLang="it-IT" sz="1800" dirty="0" smtClean="0"/>
              <a:t>,</a:t>
            </a:r>
          </a:p>
          <a:p>
            <a:pPr algn="just" eaLnBrk="1" hangingPunct="1">
              <a:lnSpc>
                <a:spcPct val="150000"/>
              </a:lnSpc>
              <a:spcBef>
                <a:spcPct val="0"/>
              </a:spcBef>
              <a:buFontTx/>
              <a:buNone/>
            </a:pPr>
            <a:r>
              <a:rPr lang="it-IT" altLang="it-IT" sz="1800" dirty="0" smtClean="0"/>
              <a:t> the </a:t>
            </a:r>
            <a:r>
              <a:rPr lang="it-IT" altLang="it-IT" sz="1800" dirty="0" err="1"/>
              <a:t>two</a:t>
            </a:r>
            <a:r>
              <a:rPr lang="it-IT" altLang="it-IT" sz="1800" dirty="0"/>
              <a:t> </a:t>
            </a:r>
            <a:r>
              <a:rPr lang="it-IT" altLang="it-IT" sz="1800" dirty="0" err="1"/>
              <a:t>maximal</a:t>
            </a:r>
            <a:r>
              <a:rPr lang="it-IT" altLang="it-IT" sz="1800" dirty="0"/>
              <a:t> </a:t>
            </a:r>
            <a:r>
              <a:rPr lang="it-IT" altLang="it-IT" sz="1800" dirty="0" err="1"/>
              <a:t>shear</a:t>
            </a:r>
            <a:r>
              <a:rPr lang="it-IT" altLang="it-IT" sz="1800" dirty="0"/>
              <a:t> </a:t>
            </a:r>
            <a:r>
              <a:rPr lang="it-IT" altLang="it-IT" sz="1800" dirty="0" err="1"/>
              <a:t>stresses</a:t>
            </a:r>
            <a:r>
              <a:rPr lang="it-IT" altLang="it-IT" sz="1800" dirty="0"/>
              <a:t> are </a:t>
            </a:r>
            <a:r>
              <a:rPr lang="it-IT" altLang="it-IT" sz="1800" dirty="0" err="1" smtClean="0"/>
              <a:t>calculated</a:t>
            </a:r>
            <a:r>
              <a:rPr lang="it-IT" altLang="it-IT" sz="1800" dirty="0" smtClean="0"/>
              <a:t>.</a:t>
            </a:r>
            <a:endParaRPr lang="it-IT" altLang="it-IT" sz="1800" dirty="0"/>
          </a:p>
        </p:txBody>
      </p:sp>
      <mc:AlternateContent xmlns:mc="http://schemas.openxmlformats.org/markup-compatibility/2006" xmlns:a14="http://schemas.microsoft.com/office/drawing/2010/main">
        <mc:Choice Requires="a14">
          <p:sp>
            <p:nvSpPr>
              <p:cNvPr id="9" name="CasellaDiTesto 8"/>
              <p:cNvSpPr txBox="1"/>
              <p:nvPr/>
            </p:nvSpPr>
            <p:spPr>
              <a:xfrm>
                <a:off x="1709886" y="2921579"/>
                <a:ext cx="2518958" cy="595291"/>
              </a:xfrm>
              <a:prstGeom prst="rect">
                <a:avLst/>
              </a:prstGeom>
              <a:ln w="3175"/>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el-GR" sz="2000" b="1" i="1" smtClean="0">
                              <a:solidFill>
                                <a:srgbClr val="C00000"/>
                              </a:solidFill>
                              <a:latin typeface="Cambria Math" panose="02040503050406030204" pitchFamily="18" charset="0"/>
                              <a:ea typeface="Cambria Math" panose="02040503050406030204" pitchFamily="18" charset="0"/>
                            </a:rPr>
                            <m:t>𝝉</m:t>
                          </m:r>
                        </m:e>
                        <m:sub>
                          <m:r>
                            <a:rPr lang="it-IT" sz="2000" b="1" i="1" smtClean="0">
                              <a:solidFill>
                                <a:srgbClr val="C00000"/>
                              </a:solidFill>
                              <a:latin typeface="Cambria Math" panose="02040503050406030204" pitchFamily="18" charset="0"/>
                              <a:ea typeface="Cambria Math" panose="02040503050406030204" pitchFamily="18" charset="0"/>
                            </a:rPr>
                            <m:t>𝒎𝒂𝒙</m:t>
                          </m:r>
                          <m:r>
                            <a:rPr lang="it-IT" sz="2000" b="1" i="1" smtClean="0">
                              <a:solidFill>
                                <a:srgbClr val="C00000"/>
                              </a:solidFill>
                              <a:latin typeface="Cambria Math" panose="02040503050406030204" pitchFamily="18" charset="0"/>
                              <a:ea typeface="Cambria Math" panose="02040503050406030204" pitchFamily="18" charset="0"/>
                            </a:rPr>
                            <m:t>𝟏</m:t>
                          </m:r>
                          <m:r>
                            <a:rPr lang="it-IT" sz="2000" b="1" i="1" smtClean="0">
                              <a:solidFill>
                                <a:srgbClr val="C00000"/>
                              </a:solidFill>
                              <a:latin typeface="Cambria Math" panose="02040503050406030204" pitchFamily="18" charset="0"/>
                              <a:ea typeface="Cambria Math" panose="02040503050406030204" pitchFamily="18" charset="0"/>
                            </a:rPr>
                            <m:t>,</m:t>
                          </m:r>
                          <m:r>
                            <a:rPr lang="it-IT" sz="2000" b="1" i="1" smtClean="0">
                              <a:solidFill>
                                <a:srgbClr val="C00000"/>
                              </a:solidFill>
                              <a:latin typeface="Cambria Math" panose="02040503050406030204" pitchFamily="18" charset="0"/>
                              <a:ea typeface="Cambria Math" panose="02040503050406030204" pitchFamily="18" charset="0"/>
                            </a:rPr>
                            <m:t>𝟐</m:t>
                          </m:r>
                        </m:sub>
                      </m:sSub>
                      <m:r>
                        <a:rPr lang="it-IT" sz="2000" b="0" i="1" smtClean="0">
                          <a:latin typeface="Cambria Math" panose="02040503050406030204" pitchFamily="18" charset="0"/>
                        </a:rPr>
                        <m:t>=</m:t>
                      </m:r>
                      <m:r>
                        <a:rPr lang="it-IT" sz="2000" i="1" smtClean="0">
                          <a:solidFill>
                            <a:schemeClr val="tx1"/>
                          </a:solidFill>
                          <a:latin typeface="Cambria Math" panose="02040503050406030204" pitchFamily="18" charset="0"/>
                        </a:rPr>
                        <m:t>±</m:t>
                      </m:r>
                      <m:f>
                        <m:fPr>
                          <m:ctrlPr>
                            <a:rPr lang="it-IT" sz="2000" i="1" smtClean="0">
                              <a:solidFill>
                                <a:schemeClr val="tx1"/>
                              </a:solidFill>
                              <a:latin typeface="Cambria Math" panose="02040503050406030204" pitchFamily="18" charset="0"/>
                            </a:rPr>
                          </m:ctrlPr>
                        </m:fPr>
                        <m:num>
                          <m:d>
                            <m:dPr>
                              <m:ctrlPr>
                                <a:rPr lang="it-IT" sz="2000" i="1" smtClean="0">
                                  <a:solidFill>
                                    <a:schemeClr val="tx1"/>
                                  </a:solidFill>
                                  <a:latin typeface="Cambria Math" panose="02040503050406030204" pitchFamily="18" charset="0"/>
                                </a:rPr>
                              </m:ctrlPr>
                            </m:dPr>
                            <m:e>
                              <m:sSub>
                                <m:sSubPr>
                                  <m:ctrlPr>
                                    <a:rPr lang="it-IT" sz="2000" b="1" i="1" smtClean="0">
                                      <a:solidFill>
                                        <a:schemeClr val="tx1"/>
                                      </a:solidFill>
                                      <a:latin typeface="Cambria Math" panose="02040503050406030204" pitchFamily="18" charset="0"/>
                                    </a:rPr>
                                  </m:ctrlPr>
                                </m:sSubPr>
                                <m:e>
                                  <m:r>
                                    <a:rPr lang="it-IT" sz="2000" b="1" i="1" smtClean="0">
                                      <a:solidFill>
                                        <a:schemeClr val="tx1"/>
                                      </a:solidFill>
                                      <a:latin typeface="Cambria Math" panose="02040503050406030204" pitchFamily="18" charset="0"/>
                                      <a:ea typeface="Cambria Math" panose="02040503050406030204" pitchFamily="18" charset="0"/>
                                    </a:rPr>
                                    <m:t>𝝈</m:t>
                                  </m:r>
                                </m:e>
                                <m:sub>
                                  <m:r>
                                    <a:rPr lang="it-IT" sz="2000" b="1" i="1" smtClean="0">
                                      <a:solidFill>
                                        <a:schemeClr val="tx1"/>
                                      </a:solidFill>
                                      <a:latin typeface="Cambria Math" panose="02040503050406030204" pitchFamily="18" charset="0"/>
                                    </a:rPr>
                                    <m:t>𝟏</m:t>
                                  </m:r>
                                </m:sub>
                              </m:sSub>
                              <m:r>
                                <a:rPr lang="it-IT" sz="2000" b="0" i="1" smtClean="0">
                                  <a:solidFill>
                                    <a:schemeClr val="tx1"/>
                                  </a:solidFill>
                                  <a:latin typeface="Cambria Math" panose="02040503050406030204" pitchFamily="18" charset="0"/>
                                </a:rPr>
                                <m:t>−</m:t>
                              </m:r>
                              <m:sSub>
                                <m:sSubPr>
                                  <m:ctrlPr>
                                    <a:rPr lang="it-IT" sz="2000" b="1" i="1" smtClean="0">
                                      <a:solidFill>
                                        <a:schemeClr val="tx1"/>
                                      </a:solidFill>
                                      <a:latin typeface="Cambria Math" panose="02040503050406030204" pitchFamily="18" charset="0"/>
                                    </a:rPr>
                                  </m:ctrlPr>
                                </m:sSubPr>
                                <m:e>
                                  <m:r>
                                    <a:rPr lang="it-IT" sz="2000" b="1" i="1">
                                      <a:solidFill>
                                        <a:schemeClr val="tx1"/>
                                      </a:solidFill>
                                      <a:latin typeface="Cambria Math" panose="02040503050406030204" pitchFamily="18" charset="0"/>
                                      <a:ea typeface="Cambria Math" panose="02040503050406030204" pitchFamily="18" charset="0"/>
                                    </a:rPr>
                                    <m:t>𝝈</m:t>
                                  </m:r>
                                </m:e>
                                <m:sub>
                                  <m:r>
                                    <a:rPr lang="it-IT" sz="2000" b="1" i="1" smtClean="0">
                                      <a:solidFill>
                                        <a:schemeClr val="tx1"/>
                                      </a:solidFill>
                                      <a:latin typeface="Cambria Math" panose="02040503050406030204" pitchFamily="18" charset="0"/>
                                      <a:ea typeface="Cambria Math" panose="02040503050406030204" pitchFamily="18" charset="0"/>
                                    </a:rPr>
                                    <m:t>𝟐</m:t>
                                  </m:r>
                                </m:sub>
                              </m:sSub>
                            </m:e>
                          </m:d>
                        </m:num>
                        <m:den>
                          <m:r>
                            <a:rPr lang="it-IT" sz="2000" b="0" i="1" smtClean="0">
                              <a:solidFill>
                                <a:schemeClr val="tx1"/>
                              </a:solidFill>
                              <a:latin typeface="Cambria Math" panose="02040503050406030204" pitchFamily="18" charset="0"/>
                            </a:rPr>
                            <m:t>2</m:t>
                          </m:r>
                        </m:den>
                      </m:f>
                    </m:oMath>
                  </m:oMathPara>
                </a14:m>
                <a:endParaRPr lang="it-IT"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1709886" y="2921579"/>
                <a:ext cx="2518958" cy="595291"/>
              </a:xfrm>
              <a:prstGeom prst="rect">
                <a:avLst/>
              </a:prstGeom>
              <a:blipFill rotWithShape="0">
                <a:blip r:embed="rId2"/>
                <a:stretch>
                  <a:fillRect/>
                </a:stretch>
              </a:blipFill>
              <a:ln w="31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ttangolo 2"/>
              <p:cNvSpPr/>
              <p:nvPr/>
            </p:nvSpPr>
            <p:spPr>
              <a:xfrm>
                <a:off x="1138800" y="5411731"/>
                <a:ext cx="3661130" cy="400110"/>
              </a:xfrm>
              <a:prstGeom prst="rect">
                <a:avLst/>
              </a:prstGeom>
            </p:spPr>
            <p:txBody>
              <a:bodyPr wrap="none">
                <a:spAutoFit/>
              </a:bodyPr>
              <a:lstStyle/>
              <a:p>
                <a:pPr algn="just"/>
                <a14:m>
                  <m:oMathPara xmlns:m="http://schemas.openxmlformats.org/officeDocument/2006/math">
                    <m:oMathParaPr>
                      <m:jc m:val="left"/>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𝝉</m:t>
                          </m:r>
                        </m:e>
                        <m:sub>
                          <m:r>
                            <a:rPr lang="it-IT" sz="2000" b="1" i="1">
                              <a:solidFill>
                                <a:srgbClr val="C00000"/>
                              </a:solidFill>
                              <a:latin typeface="Cambria Math" panose="02040503050406030204" pitchFamily="18" charset="0"/>
                            </a:rPr>
                            <m:t>𝒎𝒂𝒙</m:t>
                          </m:r>
                          <m:r>
                            <a:rPr lang="it-IT" sz="2000" b="1" i="1">
                              <a:solidFill>
                                <a:srgbClr val="C00000"/>
                              </a:solidFill>
                              <a:latin typeface="Cambria Math" panose="02040503050406030204" pitchFamily="18" charset="0"/>
                            </a:rPr>
                            <m:t>𝟏</m:t>
                          </m:r>
                        </m:sub>
                      </m:sSub>
                      <m:r>
                        <a:rPr lang="it-IT" sz="2000" i="1">
                          <a:latin typeface="Cambria Math" panose="02040503050406030204" pitchFamily="18" charset="0"/>
                        </a:rPr>
                        <m:t>=−52   </m:t>
                      </m:r>
                      <m:r>
                        <a:rPr lang="it-IT" sz="2000" b="0" i="1" smtClean="0">
                          <a:latin typeface="Cambria Math" panose="02040503050406030204" pitchFamily="18" charset="0"/>
                        </a:rPr>
                        <m:t>;    </m:t>
                      </m:r>
                      <m:sSub>
                        <m:sSubPr>
                          <m:ctrlPr>
                            <a:rPr lang="it-IT" sz="2000" b="1" i="1" smtClean="0">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𝝉</m:t>
                          </m:r>
                        </m:e>
                        <m:sub>
                          <m:r>
                            <a:rPr lang="it-IT" sz="2000" b="1" i="1">
                              <a:solidFill>
                                <a:srgbClr val="C00000"/>
                              </a:solidFill>
                              <a:latin typeface="Cambria Math" panose="02040503050406030204" pitchFamily="18" charset="0"/>
                            </a:rPr>
                            <m:t>𝒎𝒂𝒙</m:t>
                          </m:r>
                          <m:r>
                            <a:rPr lang="it-IT" sz="2000" b="1" i="1">
                              <a:solidFill>
                                <a:srgbClr val="C00000"/>
                              </a:solidFill>
                              <a:latin typeface="Cambria Math" panose="02040503050406030204" pitchFamily="18" charset="0"/>
                            </a:rPr>
                            <m:t>𝟐</m:t>
                          </m:r>
                        </m:sub>
                      </m:sSub>
                      <m:r>
                        <a:rPr lang="it-IT" sz="2000" i="1">
                          <a:latin typeface="Cambria Math" panose="02040503050406030204" pitchFamily="18" charset="0"/>
                        </a:rPr>
                        <m:t>=+52</m:t>
                      </m:r>
                    </m:oMath>
                  </m:oMathPara>
                </a14:m>
                <a:endParaRPr lang="it-IT" sz="2000" dirty="0"/>
              </a:p>
            </p:txBody>
          </p:sp>
        </mc:Choice>
        <mc:Fallback xmlns="">
          <p:sp>
            <p:nvSpPr>
              <p:cNvPr id="3" name="Rettangolo 2"/>
              <p:cNvSpPr>
                <a:spLocks noRot="1" noChangeAspect="1" noMove="1" noResize="1" noEditPoints="1" noAdjustHandles="1" noChangeArrowheads="1" noChangeShapeType="1" noTextEdit="1"/>
              </p:cNvSpPr>
              <p:nvPr/>
            </p:nvSpPr>
            <p:spPr>
              <a:xfrm>
                <a:off x="1138800" y="5411731"/>
                <a:ext cx="3661130" cy="400110"/>
              </a:xfrm>
              <a:prstGeom prst="rect">
                <a:avLst/>
              </a:prstGeom>
              <a:blipFill rotWithShape="0">
                <a:blip r:embed="rId3"/>
                <a:stretch>
                  <a:fillRect b="-46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CasellaDiTesto 12"/>
              <p:cNvSpPr txBox="1"/>
              <p:nvPr/>
            </p:nvSpPr>
            <p:spPr>
              <a:xfrm>
                <a:off x="6156176" y="4606903"/>
                <a:ext cx="1793925" cy="615553"/>
              </a:xfrm>
              <a:prstGeom prst="rect">
                <a:avLst/>
              </a:prstGeom>
              <a:noFill/>
            </p:spPr>
            <p:txBody>
              <a:bodyPr wrap="square" lIns="0" tIns="0" rIns="0" bIns="0" rtlCol="0">
                <a:spAutoFit/>
              </a:bodyPr>
              <a:lstStyle/>
              <a:p>
                <a14:m>
                  <m:oMath xmlns:m="http://schemas.openxmlformats.org/officeDocument/2006/math">
                    <m:sSub>
                      <m:sSubPr>
                        <m:ctrlPr>
                          <a:rPr lang="it-IT" sz="2000" b="1" i="1" smtClean="0">
                            <a:solidFill>
                              <a:schemeClr val="tx1"/>
                            </a:solidFill>
                            <a:latin typeface="Cambria Math" panose="02040503050406030204" pitchFamily="18" charset="0"/>
                          </a:rPr>
                        </m:ctrlPr>
                      </m:sSubPr>
                      <m:e>
                        <m:r>
                          <a:rPr lang="it-IT" sz="2000" b="1" i="1" smtClean="0">
                            <a:solidFill>
                              <a:schemeClr val="tx1"/>
                            </a:solidFill>
                            <a:latin typeface="Cambria Math" panose="02040503050406030204" pitchFamily="18" charset="0"/>
                            <a:ea typeface="Cambria Math" panose="02040503050406030204" pitchFamily="18" charset="0"/>
                          </a:rPr>
                          <m:t>𝝈</m:t>
                        </m:r>
                      </m:e>
                      <m:sub>
                        <m:r>
                          <a:rPr lang="it-IT" sz="2000" b="1" i="1" smtClean="0">
                            <a:solidFill>
                              <a:schemeClr val="tx1"/>
                            </a:solidFill>
                            <a:latin typeface="Cambria Math" panose="02040503050406030204" pitchFamily="18" charset="0"/>
                          </a:rPr>
                          <m:t>𝟏</m:t>
                        </m:r>
                      </m:sub>
                    </m:sSub>
                    <m:r>
                      <a:rPr lang="it-IT" sz="2000" b="0" i="1" smtClean="0">
                        <a:latin typeface="Cambria Math" panose="02040503050406030204" pitchFamily="18" charset="0"/>
                      </a:rPr>
                      <m:t>=+ 36 </m:t>
                    </m:r>
                    <m:r>
                      <a:rPr lang="it-IT" sz="2000" b="0" i="1" smtClean="0">
                        <a:latin typeface="Cambria Math" panose="02040503050406030204" pitchFamily="18" charset="0"/>
                      </a:rPr>
                      <m:t>𝑀𝑃𝑎</m:t>
                    </m:r>
                    <m:r>
                      <a:rPr lang="it-IT" sz="2000" b="0" i="1" smtClean="0">
                        <a:latin typeface="Cambria Math" panose="02040503050406030204" pitchFamily="18" charset="0"/>
                      </a:rPr>
                      <m:t> </m:t>
                    </m:r>
                  </m:oMath>
                </a14:m>
                <a:r>
                  <a:rPr lang="it-IT" sz="2000" b="0" dirty="0" smtClean="0"/>
                  <a:t> </a:t>
                </a:r>
              </a:p>
              <a:p>
                <a14:m>
                  <m:oMath xmlns:m="http://schemas.openxmlformats.org/officeDocument/2006/math">
                    <m:sSub>
                      <m:sSubPr>
                        <m:ctrlPr>
                          <a:rPr lang="it-IT" sz="2000" b="1" i="1" smtClean="0">
                            <a:solidFill>
                              <a:schemeClr val="tx1"/>
                            </a:solidFill>
                            <a:latin typeface="Cambria Math" panose="02040503050406030204" pitchFamily="18" charset="0"/>
                          </a:rPr>
                        </m:ctrlPr>
                      </m:sSubPr>
                      <m:e>
                        <m:r>
                          <a:rPr lang="it-IT" sz="2000" b="1" i="1">
                            <a:solidFill>
                              <a:schemeClr val="tx1"/>
                            </a:solidFill>
                            <a:latin typeface="Cambria Math" panose="02040503050406030204" pitchFamily="18" charset="0"/>
                            <a:ea typeface="Cambria Math" panose="02040503050406030204" pitchFamily="18" charset="0"/>
                          </a:rPr>
                          <m:t>𝝈</m:t>
                        </m:r>
                      </m:e>
                      <m:sub>
                        <m:r>
                          <a:rPr lang="it-IT" sz="2000" b="1" i="1" smtClean="0">
                            <a:solidFill>
                              <a:schemeClr val="tx1"/>
                            </a:solidFill>
                            <a:latin typeface="Cambria Math" panose="02040503050406030204" pitchFamily="18" charset="0"/>
                            <a:ea typeface="Cambria Math" panose="02040503050406030204" pitchFamily="18" charset="0"/>
                          </a:rPr>
                          <m:t>𝟐</m:t>
                        </m:r>
                      </m:sub>
                    </m:sSub>
                    <m:r>
                      <a:rPr lang="it-IT" sz="2000" i="1">
                        <a:latin typeface="Cambria Math" panose="02040503050406030204" pitchFamily="18" charset="0"/>
                      </a:rPr>
                      <m:t>=</m:t>
                    </m:r>
                    <m:r>
                      <a:rPr lang="it-IT" sz="2000" b="0" i="1" smtClean="0">
                        <a:latin typeface="Cambria Math" panose="02040503050406030204" pitchFamily="18" charset="0"/>
                      </a:rPr>
                      <m:t>− 68 </m:t>
                    </m:r>
                    <m:r>
                      <a:rPr lang="it-IT" sz="2000" b="0" i="1" smtClean="0">
                        <a:latin typeface="Cambria Math" panose="02040503050406030204" pitchFamily="18" charset="0"/>
                      </a:rPr>
                      <m:t>𝑀𝑃𝑎</m:t>
                    </m:r>
                  </m:oMath>
                </a14:m>
                <a:r>
                  <a:rPr lang="it-IT" sz="2000" b="0" dirty="0" smtClean="0"/>
                  <a:t>   </a:t>
                </a:r>
              </a:p>
            </p:txBody>
          </p:sp>
        </mc:Choice>
        <mc:Fallback xmlns="">
          <p:sp>
            <p:nvSpPr>
              <p:cNvPr id="13" name="CasellaDiTesto 12"/>
              <p:cNvSpPr txBox="1">
                <a:spLocks noRot="1" noChangeAspect="1" noMove="1" noResize="1" noEditPoints="1" noAdjustHandles="1" noChangeArrowheads="1" noChangeShapeType="1" noTextEdit="1"/>
              </p:cNvSpPr>
              <p:nvPr/>
            </p:nvSpPr>
            <p:spPr>
              <a:xfrm>
                <a:off x="6156176" y="4606903"/>
                <a:ext cx="1793925" cy="615553"/>
              </a:xfrm>
              <a:prstGeom prst="rect">
                <a:avLst/>
              </a:prstGeom>
              <a:blipFill rotWithShape="0">
                <a:blip r:embed="rId4"/>
                <a:stretch>
                  <a:fillRect l="-3741" r="-340" b="-99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67"/>
              <p:cNvSpPr txBox="1">
                <a:spLocks noChangeArrowheads="1"/>
              </p:cNvSpPr>
              <p:nvPr/>
            </p:nvSpPr>
            <p:spPr bwMode="auto">
              <a:xfrm>
                <a:off x="20538" y="341848"/>
                <a:ext cx="9036496" cy="954107"/>
              </a:xfrm>
              <a:prstGeom prst="rect">
                <a:avLst/>
              </a:prstGeom>
              <a:noFill/>
              <a:ln w="9525">
                <a:solidFill>
                  <a:schemeClr val="bg1">
                    <a:lumMod val="65000"/>
                  </a:schemeClr>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GB" altLang="it-IT" sz="2800" dirty="0" smtClean="0"/>
                  <a:t>2</a:t>
                </a:r>
                <a:r>
                  <a:rPr lang="en-GB" altLang="it-IT" sz="2800" dirty="0" smtClean="0">
                    <a:latin typeface="+mn-lt"/>
                  </a:rPr>
                  <a:t>. Determining </a:t>
                </a:r>
                <a:r>
                  <a:rPr lang="it-IT" altLang="it-IT" sz="2800" dirty="0">
                    <a:latin typeface="+mn-lt"/>
                  </a:rPr>
                  <a:t>t</a:t>
                </a:r>
                <a:r>
                  <a:rPr lang="it-IT" sz="2800" dirty="0" smtClean="0">
                    <a:latin typeface="+mn-lt"/>
                  </a:rPr>
                  <a:t>he </a:t>
                </a:r>
                <a:r>
                  <a:rPr lang="it-IT" sz="2800" dirty="0" err="1">
                    <a:latin typeface="+mn-lt"/>
                  </a:rPr>
                  <a:t>maximal</a:t>
                </a:r>
                <a:r>
                  <a:rPr lang="it-IT" sz="2800" dirty="0">
                    <a:latin typeface="+mn-lt"/>
                  </a:rPr>
                  <a:t> </a:t>
                </a:r>
                <a:r>
                  <a:rPr lang="it-IT" sz="2800" dirty="0" err="1">
                    <a:latin typeface="+mn-lt"/>
                  </a:rPr>
                  <a:t>shear</a:t>
                </a:r>
                <a:r>
                  <a:rPr lang="it-IT" sz="2800" dirty="0">
                    <a:latin typeface="+mn-lt"/>
                  </a:rPr>
                  <a:t> </a:t>
                </a:r>
                <a:r>
                  <a:rPr lang="it-IT" sz="2800" dirty="0" err="1" smtClean="0">
                    <a:latin typeface="+mn-lt"/>
                  </a:rPr>
                  <a:t>stresses</a:t>
                </a:r>
                <a:r>
                  <a:rPr lang="it-IT" sz="2800" dirty="0" smtClean="0">
                    <a:latin typeface="+mn-lt"/>
                  </a:rPr>
                  <a:t> </a:t>
                </a:r>
                <a14:m>
                  <m:oMath xmlns:m="http://schemas.openxmlformats.org/officeDocument/2006/math">
                    <m:sSub>
                      <m:sSubPr>
                        <m:ctrlPr>
                          <a:rPr lang="it-IT" sz="2800" b="1" i="1" smtClean="0">
                            <a:solidFill>
                              <a:srgbClr val="C00000"/>
                            </a:solidFill>
                            <a:latin typeface="Cambria Math" panose="02040503050406030204" pitchFamily="18" charset="0"/>
                          </a:rPr>
                        </m:ctrlPr>
                      </m:sSubPr>
                      <m:e>
                        <m:r>
                          <a:rPr lang="it-IT" sz="2800" b="1" i="1">
                            <a:solidFill>
                              <a:srgbClr val="C00000"/>
                            </a:solidFill>
                            <a:latin typeface="Cambria Math" panose="02040503050406030204" pitchFamily="18" charset="0"/>
                            <a:ea typeface="Cambria Math" panose="02040503050406030204" pitchFamily="18" charset="0"/>
                          </a:rPr>
                          <m:t>𝝉</m:t>
                        </m:r>
                      </m:e>
                      <m:sub>
                        <m:r>
                          <a:rPr lang="it-IT" sz="2800" b="1" i="1">
                            <a:solidFill>
                              <a:srgbClr val="C00000"/>
                            </a:solidFill>
                            <a:latin typeface="Cambria Math" panose="02040503050406030204" pitchFamily="18" charset="0"/>
                          </a:rPr>
                          <m:t>𝒎𝒂𝒙</m:t>
                        </m:r>
                        <m:r>
                          <a:rPr lang="it-IT" sz="2800" b="1" i="1">
                            <a:solidFill>
                              <a:srgbClr val="C00000"/>
                            </a:solidFill>
                            <a:latin typeface="Cambria Math" panose="02040503050406030204" pitchFamily="18" charset="0"/>
                          </a:rPr>
                          <m:t>𝟏</m:t>
                        </m:r>
                      </m:sub>
                    </m:sSub>
                  </m:oMath>
                </a14:m>
                <a:r>
                  <a:rPr lang="it-IT" sz="2800" dirty="0">
                    <a:latin typeface="+mn-lt"/>
                  </a:rPr>
                  <a:t> and </a:t>
                </a:r>
                <a14:m>
                  <m:oMath xmlns:m="http://schemas.openxmlformats.org/officeDocument/2006/math">
                    <m:sSub>
                      <m:sSubPr>
                        <m:ctrlPr>
                          <a:rPr lang="it-IT" sz="2800" b="1" i="1" smtClean="0">
                            <a:solidFill>
                              <a:srgbClr val="C00000"/>
                            </a:solidFill>
                            <a:latin typeface="Cambria Math" panose="02040503050406030204" pitchFamily="18" charset="0"/>
                          </a:rPr>
                        </m:ctrlPr>
                      </m:sSubPr>
                      <m:e>
                        <m:r>
                          <a:rPr lang="it-IT" sz="2800" b="1" i="1">
                            <a:solidFill>
                              <a:srgbClr val="C00000"/>
                            </a:solidFill>
                            <a:latin typeface="Cambria Math" panose="02040503050406030204" pitchFamily="18" charset="0"/>
                            <a:ea typeface="Cambria Math" panose="02040503050406030204" pitchFamily="18" charset="0"/>
                          </a:rPr>
                          <m:t>𝝉</m:t>
                        </m:r>
                      </m:e>
                      <m:sub>
                        <m:r>
                          <a:rPr lang="it-IT" sz="2800" b="1" i="1">
                            <a:solidFill>
                              <a:srgbClr val="C00000"/>
                            </a:solidFill>
                            <a:latin typeface="Cambria Math" panose="02040503050406030204" pitchFamily="18" charset="0"/>
                          </a:rPr>
                          <m:t>𝒎𝒂𝒙</m:t>
                        </m:r>
                        <m:r>
                          <a:rPr lang="it-IT" sz="2800" b="1" i="1">
                            <a:solidFill>
                              <a:srgbClr val="C00000"/>
                            </a:solidFill>
                            <a:latin typeface="Cambria Math" panose="02040503050406030204" pitchFamily="18" charset="0"/>
                          </a:rPr>
                          <m:t>𝟐</m:t>
                        </m:r>
                      </m:sub>
                    </m:sSub>
                  </m:oMath>
                </a14:m>
                <a:endParaRPr lang="it-IT" sz="2800" b="1" dirty="0" smtClean="0">
                  <a:solidFill>
                    <a:srgbClr val="C00000"/>
                  </a:solidFill>
                  <a:latin typeface="+mn-lt"/>
                </a:endParaRPr>
              </a:p>
              <a:p>
                <a:pPr algn="ctr" eaLnBrk="1" hangingPunct="1">
                  <a:spcBef>
                    <a:spcPct val="0"/>
                  </a:spcBef>
                  <a:buNone/>
                </a:pPr>
                <a:r>
                  <a:rPr lang="en-GB" altLang="it-IT" sz="2800" dirty="0" smtClean="0">
                    <a:latin typeface="+mn-lt"/>
                  </a:rPr>
                  <a:t>with Formulae</a:t>
                </a:r>
                <a:endParaRPr lang="en-GB" altLang="it-IT" sz="2800" dirty="0">
                  <a:latin typeface="+mn-lt"/>
                </a:endParaRPr>
              </a:p>
            </p:txBody>
          </p:sp>
        </mc:Choice>
        <mc:Fallback xmlns="">
          <p:sp>
            <p:nvSpPr>
              <p:cNvPr id="11" name="TextBox 67"/>
              <p:cNvSpPr txBox="1">
                <a:spLocks noRot="1" noChangeAspect="1" noMove="1" noResize="1" noEditPoints="1" noAdjustHandles="1" noChangeArrowheads="1" noChangeShapeType="1" noTextEdit="1"/>
              </p:cNvSpPr>
              <p:nvPr/>
            </p:nvSpPr>
            <p:spPr bwMode="auto">
              <a:xfrm>
                <a:off x="20538" y="341848"/>
                <a:ext cx="9036496" cy="954107"/>
              </a:xfrm>
              <a:prstGeom prst="rect">
                <a:avLst/>
              </a:prstGeom>
              <a:blipFill rotWithShape="0">
                <a:blip r:embed="rId5"/>
                <a:stretch>
                  <a:fillRect l="-539" t="-5031" b="-16352"/>
                </a:stretch>
              </a:blip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sp>
        <p:nvSpPr>
          <p:cNvPr id="2" name="Segnaposto piè di pagina 1"/>
          <p:cNvSpPr>
            <a:spLocks noGrp="1"/>
          </p:cNvSpPr>
          <p:nvPr>
            <p:ph type="ftr" sz="quarter" idx="11"/>
          </p:nvPr>
        </p:nvSpPr>
        <p:spPr/>
        <p:txBody>
          <a:bodyPr/>
          <a:lstStyle/>
          <a:p>
            <a:pPr>
              <a:defRPr/>
            </a:pPr>
            <a:r>
              <a:rPr lang="it-IT" smtClean="0"/>
              <a:t>2D - Principal Stresses - Etchi Regoli Gioia</a:t>
            </a:r>
            <a:endParaRPr lang="en-GB"/>
          </a:p>
        </p:txBody>
      </p:sp>
      <p:sp>
        <p:nvSpPr>
          <p:cNvPr id="4" name="Segnaposto numero diapositiva 3"/>
          <p:cNvSpPr>
            <a:spLocks noGrp="1"/>
          </p:cNvSpPr>
          <p:nvPr>
            <p:ph type="sldNum" sz="quarter" idx="12"/>
          </p:nvPr>
        </p:nvSpPr>
        <p:spPr/>
        <p:txBody>
          <a:bodyPr/>
          <a:lstStyle/>
          <a:p>
            <a:pPr>
              <a:defRPr/>
            </a:pPr>
            <a:fld id="{DFE0AAEC-F5D9-44EA-93DC-6DF95E29577B}" type="slidenum">
              <a:rPr lang="en-GB" altLang="it-IT" smtClean="0"/>
              <a:pPr>
                <a:defRPr/>
              </a:pPr>
              <a:t>29</a:t>
            </a:fld>
            <a:endParaRPr lang="en-GB"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63713" y="1949450"/>
            <a:ext cx="1368425" cy="12954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7" name="Straight Arrow Connector 6"/>
          <p:cNvCxnSpPr/>
          <p:nvPr/>
        </p:nvCxnSpPr>
        <p:spPr>
          <a:xfrm flipV="1">
            <a:off x="6026150" y="1311275"/>
            <a:ext cx="0" cy="5762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038225" y="2597150"/>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228975" y="2566988"/>
            <a:ext cx="669925" cy="6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51463" y="1963738"/>
            <a:ext cx="1368425" cy="12969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13" name="Straight Arrow Connector 12"/>
          <p:cNvCxnSpPr/>
          <p:nvPr/>
        </p:nvCxnSpPr>
        <p:spPr>
          <a:xfrm>
            <a:off x="6170613" y="1304925"/>
            <a:ext cx="3175" cy="5762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251200" y="2700338"/>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016000" y="2747963"/>
            <a:ext cx="6699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6170613" y="3344863"/>
            <a:ext cx="0"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035675" y="3357563"/>
            <a:ext cx="4763"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a:spLocks noChangeArrowheads="1"/>
          </p:cNvSpPr>
          <p:nvPr/>
        </p:nvSpPr>
        <p:spPr bwMode="auto">
          <a:xfrm>
            <a:off x="1967522" y="4314909"/>
            <a:ext cx="5172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00" b="1" dirty="0" err="1" smtClean="0">
                <a:solidFill>
                  <a:srgbClr val="FF0000"/>
                </a:solidFill>
              </a:rPr>
              <a:t>Normal</a:t>
            </a:r>
            <a:r>
              <a:rPr lang="it-IT" altLang="it-IT" sz="1800" b="1" dirty="0" smtClean="0">
                <a:solidFill>
                  <a:srgbClr val="FF0000"/>
                </a:solidFill>
              </a:rPr>
              <a:t> </a:t>
            </a:r>
            <a:r>
              <a:rPr lang="it-IT" altLang="it-IT" sz="1800" b="1" dirty="0" err="1">
                <a:solidFill>
                  <a:srgbClr val="FF0000"/>
                </a:solidFill>
              </a:rPr>
              <a:t>s</a:t>
            </a:r>
            <a:r>
              <a:rPr lang="it-IT" altLang="it-IT" sz="1800" b="1" dirty="0" err="1" smtClean="0">
                <a:solidFill>
                  <a:srgbClr val="FF0000"/>
                </a:solidFill>
              </a:rPr>
              <a:t>tresses</a:t>
            </a:r>
            <a:r>
              <a:rPr lang="it-IT" altLang="it-IT" sz="1800" b="1" dirty="0" smtClean="0">
                <a:solidFill>
                  <a:srgbClr val="FF0000"/>
                </a:solidFill>
              </a:rPr>
              <a:t> </a:t>
            </a:r>
            <a:r>
              <a:rPr lang="it-IT" altLang="it-IT" sz="1800" dirty="0" smtClean="0"/>
              <a:t>can </a:t>
            </a:r>
            <a:r>
              <a:rPr lang="it-IT" altLang="it-IT" sz="1800" dirty="0"/>
              <a:t>be </a:t>
            </a:r>
            <a:r>
              <a:rPr lang="it-IT" altLang="it-IT" sz="1800" dirty="0" err="1"/>
              <a:t>horizontal</a:t>
            </a:r>
            <a:r>
              <a:rPr lang="it-IT" altLang="it-IT" sz="1800" dirty="0"/>
              <a:t> or </a:t>
            </a:r>
            <a:r>
              <a:rPr lang="it-IT" altLang="it-IT" sz="1800" dirty="0" err="1"/>
              <a:t>vertical</a:t>
            </a:r>
            <a:r>
              <a:rPr lang="it-IT" altLang="it-IT" sz="1800" dirty="0"/>
              <a:t> </a:t>
            </a:r>
            <a:r>
              <a:rPr lang="it-IT" altLang="it-IT" sz="1800" dirty="0" err="1"/>
              <a:t>forces</a:t>
            </a:r>
            <a:r>
              <a:rPr lang="it-IT" altLang="it-IT" sz="1800" dirty="0"/>
              <a:t>.</a:t>
            </a:r>
          </a:p>
        </p:txBody>
      </p:sp>
      <mc:AlternateContent xmlns:mc="http://schemas.openxmlformats.org/markup-compatibility/2006">
        <mc:Choice xmlns:a14="http://schemas.microsoft.com/office/drawing/2010/main" Requires="a14">
          <p:sp>
            <p:nvSpPr>
              <p:cNvPr id="3" name="CasellaDiTesto 2"/>
              <p:cNvSpPr txBox="1"/>
              <p:nvPr/>
            </p:nvSpPr>
            <p:spPr>
              <a:xfrm>
                <a:off x="409863" y="4757900"/>
                <a:ext cx="5076056" cy="1338828"/>
              </a:xfrm>
              <a:prstGeom prst="rect">
                <a:avLst/>
              </a:prstGeom>
              <a:noFill/>
            </p:spPr>
            <p:txBody>
              <a:bodyPr wrap="square" rtlCol="0">
                <a:spAutoFit/>
              </a:bodyPr>
              <a:lstStyle/>
              <a:p>
                <a:pPr>
                  <a:lnSpc>
                    <a:spcPct val="150000"/>
                  </a:lnSpc>
                </a:pPr>
                <a:r>
                  <a:rPr lang="it-IT" dirty="0" smtClean="0">
                    <a:latin typeface="+mn-lt"/>
                  </a:rPr>
                  <a:t>Respect to the </a:t>
                </a:r>
                <a:r>
                  <a:rPr lang="it-IT" dirty="0" err="1" smtClean="0">
                    <a:latin typeface="+mn-lt"/>
                  </a:rPr>
                  <a:t>chosen</a:t>
                </a:r>
                <a:r>
                  <a:rPr lang="it-IT" dirty="0" smtClean="0">
                    <a:latin typeface="+mn-lt"/>
                  </a:rPr>
                  <a:t> </a:t>
                </a:r>
                <a:r>
                  <a:rPr lang="it-IT" dirty="0" err="1" smtClean="0">
                    <a:latin typeface="+mn-lt"/>
                  </a:rPr>
                  <a:t>coordinates</a:t>
                </a:r>
                <a:r>
                  <a:rPr lang="it-IT" dirty="0" smtClean="0">
                    <a:latin typeface="+mn-lt"/>
                  </a:rPr>
                  <a:t> </a:t>
                </a:r>
                <a:r>
                  <a:rPr lang="it-IT" dirty="0" err="1" smtClean="0">
                    <a:latin typeface="+mn-lt"/>
                  </a:rPr>
                  <a:t>system</a:t>
                </a:r>
                <a:r>
                  <a:rPr lang="it-IT" dirty="0" smtClean="0">
                    <a:latin typeface="+mn-lt"/>
                  </a:rPr>
                  <a:t>:</a:t>
                </a:r>
              </a:p>
              <a:p>
                <a:pPr marL="285750" indent="-285750">
                  <a:lnSpc>
                    <a:spcPct val="150000"/>
                  </a:lnSpc>
                  <a:buFont typeface="Arial" panose="020B0604020202020204" pitchFamily="34" charset="0"/>
                  <a:buChar char="•"/>
                </a:pPr>
                <a:r>
                  <a:rPr lang="it-IT" dirty="0" err="1" smtClean="0">
                    <a:latin typeface="+mn-lt"/>
                  </a:rPr>
                  <a:t>horizontal</a:t>
                </a:r>
                <a:r>
                  <a:rPr lang="it-IT" dirty="0" smtClean="0">
                    <a:latin typeface="+mn-lt"/>
                  </a:rPr>
                  <a:t> </a:t>
                </a:r>
                <a:r>
                  <a:rPr lang="it-IT" dirty="0" err="1" smtClean="0">
                    <a:latin typeface="+mn-lt"/>
                  </a:rPr>
                  <a:t>forces</a:t>
                </a:r>
                <a:r>
                  <a:rPr lang="it-IT" dirty="0" smtClean="0">
                    <a:latin typeface="+mn-lt"/>
                  </a:rPr>
                  <a:t> </a:t>
                </a:r>
                <a:r>
                  <a:rPr lang="it-IT" dirty="0" err="1" smtClean="0">
                    <a:latin typeface="+mn-lt"/>
                  </a:rPr>
                  <a:t>have</a:t>
                </a:r>
                <a:r>
                  <a:rPr lang="it-IT" dirty="0" smtClean="0">
                    <a:latin typeface="+mn-lt"/>
                  </a:rPr>
                  <a:t> a </a:t>
                </a:r>
                <a14:m>
                  <m:oMath xmlns:m="http://schemas.openxmlformats.org/officeDocument/2006/math">
                    <m:r>
                      <a:rPr lang="it-IT" b="1" i="1" smtClean="0">
                        <a:latin typeface="Cambria Math" panose="02040503050406030204" pitchFamily="18" charset="0"/>
                      </a:rPr>
                      <m:t>𝒙</m:t>
                    </m:r>
                  </m:oMath>
                </a14:m>
                <a:r>
                  <a:rPr lang="it-IT" b="1" i="1" dirty="0" smtClean="0">
                    <a:latin typeface="+mn-lt"/>
                  </a:rPr>
                  <a:t>-</a:t>
                </a:r>
                <a:r>
                  <a:rPr lang="it-IT" b="1" i="1" dirty="0" err="1" smtClean="0">
                    <a:latin typeface="+mn-lt"/>
                  </a:rPr>
                  <a:t>axis</a:t>
                </a:r>
                <a:r>
                  <a:rPr lang="it-IT" b="1" i="1" dirty="0" smtClean="0">
                    <a:latin typeface="+mn-lt"/>
                  </a:rPr>
                  <a:t> </a:t>
                </a:r>
                <a:r>
                  <a:rPr lang="it-IT" dirty="0" err="1" smtClean="0">
                    <a:latin typeface="+mn-lt"/>
                  </a:rPr>
                  <a:t>direction</a:t>
                </a:r>
                <a:endParaRPr lang="it-IT" dirty="0" smtClean="0">
                  <a:latin typeface="+mn-lt"/>
                </a:endParaRPr>
              </a:p>
              <a:p>
                <a:pPr marL="285750" indent="-285750">
                  <a:lnSpc>
                    <a:spcPct val="150000"/>
                  </a:lnSpc>
                  <a:buFont typeface="Arial" panose="020B0604020202020204" pitchFamily="34" charset="0"/>
                  <a:buChar char="•"/>
                </a:pPr>
                <a:r>
                  <a:rPr lang="it-IT" b="1" dirty="0" err="1" smtClean="0">
                    <a:latin typeface="+mn-lt"/>
                  </a:rPr>
                  <a:t>horizontal</a:t>
                </a:r>
                <a:r>
                  <a:rPr lang="it-IT" dirty="0" smtClean="0">
                    <a:latin typeface="+mn-lt"/>
                  </a:rPr>
                  <a:t> </a:t>
                </a:r>
                <a:r>
                  <a:rPr lang="it-IT" dirty="0" err="1" smtClean="0">
                    <a:latin typeface="+mn-lt"/>
                  </a:rPr>
                  <a:t>forces</a:t>
                </a:r>
                <a:r>
                  <a:rPr lang="it-IT" dirty="0" smtClean="0">
                    <a:latin typeface="+mn-lt"/>
                  </a:rPr>
                  <a:t> are </a:t>
                </a:r>
                <a:r>
                  <a:rPr lang="it-IT" dirty="0" err="1" smtClean="0">
                    <a:latin typeface="+mn-lt"/>
                  </a:rPr>
                  <a:t>called</a:t>
                </a:r>
                <a:r>
                  <a:rPr lang="it-IT" dirty="0" smtClean="0">
                    <a:latin typeface="+mn-lt"/>
                  </a:rPr>
                  <a:t> </a:t>
                </a:r>
                <a14:m>
                  <m:oMath xmlns:m="http://schemas.openxmlformats.org/officeDocument/2006/math">
                    <m:sSub>
                      <m:sSubPr>
                        <m:ctrlPr>
                          <a:rPr lang="it-IT" b="1" i="1" smtClean="0">
                            <a:solidFill>
                              <a:schemeClr val="tx1"/>
                            </a:solidFill>
                            <a:latin typeface="Cambria Math" panose="02040503050406030204" pitchFamily="18" charset="0"/>
                          </a:rPr>
                        </m:ctrlPr>
                      </m:sSubPr>
                      <m:e>
                        <m:r>
                          <a:rPr lang="it-IT" b="1" i="1" smtClean="0">
                            <a:solidFill>
                              <a:schemeClr val="tx1"/>
                            </a:solidFill>
                            <a:latin typeface="Cambria Math" panose="02040503050406030204" pitchFamily="18" charset="0"/>
                            <a:ea typeface="Cambria Math" panose="02040503050406030204" pitchFamily="18" charset="0"/>
                          </a:rPr>
                          <m:t>𝝈</m:t>
                        </m:r>
                      </m:e>
                      <m:sub>
                        <m:r>
                          <a:rPr lang="it-IT" b="1" i="1" smtClean="0">
                            <a:solidFill>
                              <a:schemeClr val="tx1"/>
                            </a:solidFill>
                            <a:latin typeface="Cambria Math" panose="02040503050406030204" pitchFamily="18" charset="0"/>
                          </a:rPr>
                          <m:t>𝒙</m:t>
                        </m:r>
                      </m:sub>
                    </m:sSub>
                  </m:oMath>
                </a14:m>
                <a:endParaRPr lang="it-IT" b="1" i="1" dirty="0">
                  <a:latin typeface="+mn-lt"/>
                </a:endParaRPr>
              </a:p>
            </p:txBody>
          </p:sp>
        </mc:Choice>
        <mc:Fallback>
          <p:sp>
            <p:nvSpPr>
              <p:cNvPr id="3" name="CasellaDiTesto 2"/>
              <p:cNvSpPr txBox="1">
                <a:spLocks noRot="1" noChangeAspect="1" noMove="1" noResize="1" noEditPoints="1" noAdjustHandles="1" noChangeArrowheads="1" noChangeShapeType="1" noTextEdit="1"/>
              </p:cNvSpPr>
              <p:nvPr/>
            </p:nvSpPr>
            <p:spPr>
              <a:xfrm>
                <a:off x="409863" y="4757900"/>
                <a:ext cx="5076056" cy="1338828"/>
              </a:xfrm>
              <a:prstGeom prst="rect">
                <a:avLst/>
              </a:prstGeom>
              <a:blipFill rotWithShape="0">
                <a:blip r:embed="rId3"/>
                <a:stretch>
                  <a:fillRect l="-960" b="-318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9" name="CasellaDiTesto 28"/>
              <p:cNvSpPr txBox="1"/>
              <p:nvPr/>
            </p:nvSpPr>
            <p:spPr>
              <a:xfrm>
                <a:off x="4674594" y="4757900"/>
                <a:ext cx="5076056" cy="1377044"/>
              </a:xfrm>
              <a:prstGeom prst="rect">
                <a:avLst/>
              </a:prstGeom>
              <a:noFill/>
            </p:spPr>
            <p:txBody>
              <a:bodyPr wrap="square" rtlCol="0">
                <a:spAutoFit/>
              </a:bodyPr>
              <a:lstStyle/>
              <a:p>
                <a:pPr>
                  <a:lnSpc>
                    <a:spcPct val="150000"/>
                  </a:lnSpc>
                </a:pPr>
                <a:r>
                  <a:rPr lang="it-IT" dirty="0" smtClean="0">
                    <a:latin typeface="+mn-lt"/>
                  </a:rPr>
                  <a:t>Respect to the </a:t>
                </a:r>
                <a:r>
                  <a:rPr lang="it-IT" dirty="0" err="1" smtClean="0">
                    <a:latin typeface="+mn-lt"/>
                  </a:rPr>
                  <a:t>chosen</a:t>
                </a:r>
                <a:r>
                  <a:rPr lang="it-IT" dirty="0" smtClean="0">
                    <a:latin typeface="+mn-lt"/>
                  </a:rPr>
                  <a:t> </a:t>
                </a:r>
                <a:r>
                  <a:rPr lang="it-IT" dirty="0" err="1" smtClean="0">
                    <a:latin typeface="+mn-lt"/>
                  </a:rPr>
                  <a:t>coordinates</a:t>
                </a:r>
                <a:r>
                  <a:rPr lang="it-IT" dirty="0" smtClean="0">
                    <a:latin typeface="+mn-lt"/>
                  </a:rPr>
                  <a:t> </a:t>
                </a:r>
                <a:r>
                  <a:rPr lang="it-IT" dirty="0" err="1" smtClean="0">
                    <a:latin typeface="+mn-lt"/>
                  </a:rPr>
                  <a:t>system</a:t>
                </a:r>
                <a:r>
                  <a:rPr lang="it-IT" dirty="0" smtClean="0">
                    <a:latin typeface="+mn-lt"/>
                  </a:rPr>
                  <a:t>:</a:t>
                </a:r>
              </a:p>
              <a:p>
                <a:pPr marL="285750" indent="-285750">
                  <a:lnSpc>
                    <a:spcPct val="150000"/>
                  </a:lnSpc>
                  <a:buFont typeface="Arial" panose="020B0604020202020204" pitchFamily="34" charset="0"/>
                  <a:buChar char="•"/>
                </a:pPr>
                <a:r>
                  <a:rPr lang="it-IT" dirty="0" err="1" smtClean="0">
                    <a:latin typeface="+mn-lt"/>
                  </a:rPr>
                  <a:t>vertical</a:t>
                </a:r>
                <a:r>
                  <a:rPr lang="it-IT" dirty="0" smtClean="0">
                    <a:latin typeface="+mn-lt"/>
                  </a:rPr>
                  <a:t> </a:t>
                </a:r>
                <a:r>
                  <a:rPr lang="it-IT" dirty="0" err="1" smtClean="0">
                    <a:latin typeface="+mn-lt"/>
                  </a:rPr>
                  <a:t>forces</a:t>
                </a:r>
                <a:r>
                  <a:rPr lang="it-IT" dirty="0" smtClean="0">
                    <a:latin typeface="+mn-lt"/>
                  </a:rPr>
                  <a:t> </a:t>
                </a:r>
                <a:r>
                  <a:rPr lang="it-IT" dirty="0" err="1" smtClean="0">
                    <a:latin typeface="+mn-lt"/>
                  </a:rPr>
                  <a:t>have</a:t>
                </a:r>
                <a:r>
                  <a:rPr lang="it-IT" dirty="0" smtClean="0">
                    <a:latin typeface="+mn-lt"/>
                  </a:rPr>
                  <a:t> a </a:t>
                </a:r>
                <a14:m>
                  <m:oMath xmlns:m="http://schemas.openxmlformats.org/officeDocument/2006/math">
                    <m:r>
                      <a:rPr lang="it-IT" b="1" i="1" smtClean="0">
                        <a:latin typeface="Cambria Math" panose="02040503050406030204" pitchFamily="18" charset="0"/>
                      </a:rPr>
                      <m:t>𝒚</m:t>
                    </m:r>
                  </m:oMath>
                </a14:m>
                <a:r>
                  <a:rPr lang="it-IT" b="1" i="1" dirty="0" smtClean="0">
                    <a:latin typeface="+mn-lt"/>
                  </a:rPr>
                  <a:t>-</a:t>
                </a:r>
                <a:r>
                  <a:rPr lang="it-IT" b="1" i="1" dirty="0" err="1" smtClean="0">
                    <a:latin typeface="+mn-lt"/>
                  </a:rPr>
                  <a:t>axis</a:t>
                </a:r>
                <a:r>
                  <a:rPr lang="it-IT" b="1" i="1" dirty="0" smtClean="0">
                    <a:latin typeface="+mn-lt"/>
                  </a:rPr>
                  <a:t> </a:t>
                </a:r>
                <a:r>
                  <a:rPr lang="it-IT" dirty="0" err="1" smtClean="0">
                    <a:latin typeface="+mn-lt"/>
                  </a:rPr>
                  <a:t>direction</a:t>
                </a:r>
                <a:endParaRPr lang="it-IT" dirty="0" smtClean="0">
                  <a:latin typeface="+mn-lt"/>
                </a:endParaRPr>
              </a:p>
              <a:p>
                <a:pPr marL="285750" indent="-285750">
                  <a:lnSpc>
                    <a:spcPct val="150000"/>
                  </a:lnSpc>
                  <a:buFont typeface="Arial" panose="020B0604020202020204" pitchFamily="34" charset="0"/>
                  <a:buChar char="•"/>
                </a:pPr>
                <a:r>
                  <a:rPr lang="it-IT" b="1" dirty="0" err="1" smtClean="0">
                    <a:latin typeface="+mn-lt"/>
                  </a:rPr>
                  <a:t>vertical</a:t>
                </a:r>
                <a:r>
                  <a:rPr lang="it-IT" dirty="0" smtClean="0">
                    <a:latin typeface="+mn-lt"/>
                  </a:rPr>
                  <a:t> </a:t>
                </a:r>
                <a:r>
                  <a:rPr lang="it-IT" dirty="0" err="1" smtClean="0">
                    <a:latin typeface="+mn-lt"/>
                  </a:rPr>
                  <a:t>forces</a:t>
                </a:r>
                <a:r>
                  <a:rPr lang="it-IT" dirty="0" smtClean="0">
                    <a:latin typeface="+mn-lt"/>
                  </a:rPr>
                  <a:t> are </a:t>
                </a:r>
                <a:r>
                  <a:rPr lang="it-IT" dirty="0" err="1" smtClean="0">
                    <a:latin typeface="+mn-lt"/>
                  </a:rPr>
                  <a:t>called</a:t>
                </a:r>
                <a:r>
                  <a:rPr lang="it-IT" dirty="0" smtClean="0">
                    <a:latin typeface="+mn-lt"/>
                  </a:rPr>
                  <a:t> </a:t>
                </a:r>
                <a14:m>
                  <m:oMath xmlns:m="http://schemas.openxmlformats.org/officeDocument/2006/math">
                    <m:sSub>
                      <m:sSubPr>
                        <m:ctrlPr>
                          <a:rPr lang="it-IT" b="1" i="1" smtClean="0">
                            <a:solidFill>
                              <a:schemeClr val="tx1"/>
                            </a:solidFill>
                            <a:latin typeface="Cambria Math" panose="02040503050406030204" pitchFamily="18" charset="0"/>
                          </a:rPr>
                        </m:ctrlPr>
                      </m:sSubPr>
                      <m:e>
                        <m:r>
                          <a:rPr lang="it-IT" b="1" i="1" smtClean="0">
                            <a:solidFill>
                              <a:schemeClr val="tx1"/>
                            </a:solidFill>
                            <a:latin typeface="Cambria Math" panose="02040503050406030204" pitchFamily="18" charset="0"/>
                            <a:ea typeface="Cambria Math" panose="02040503050406030204" pitchFamily="18" charset="0"/>
                          </a:rPr>
                          <m:t>𝝈</m:t>
                        </m:r>
                      </m:e>
                      <m:sub>
                        <m:r>
                          <a:rPr lang="it-IT" b="1" i="1" smtClean="0">
                            <a:solidFill>
                              <a:schemeClr val="tx1"/>
                            </a:solidFill>
                            <a:latin typeface="Cambria Math" panose="02040503050406030204" pitchFamily="18" charset="0"/>
                          </a:rPr>
                          <m:t>𝒚</m:t>
                        </m:r>
                      </m:sub>
                    </m:sSub>
                  </m:oMath>
                </a14:m>
                <a:endParaRPr lang="it-IT" b="1" i="1" dirty="0">
                  <a:latin typeface="+mn-lt"/>
                </a:endParaRPr>
              </a:p>
            </p:txBody>
          </p:sp>
        </mc:Choice>
        <mc:Fallback>
          <p:sp>
            <p:nvSpPr>
              <p:cNvPr id="29" name="CasellaDiTesto 28"/>
              <p:cNvSpPr txBox="1">
                <a:spLocks noRot="1" noChangeAspect="1" noMove="1" noResize="1" noEditPoints="1" noAdjustHandles="1" noChangeArrowheads="1" noChangeShapeType="1" noTextEdit="1"/>
              </p:cNvSpPr>
              <p:nvPr/>
            </p:nvSpPr>
            <p:spPr>
              <a:xfrm>
                <a:off x="4674594" y="4757900"/>
                <a:ext cx="5076056" cy="1377044"/>
              </a:xfrm>
              <a:prstGeom prst="rect">
                <a:avLst/>
              </a:prstGeom>
              <a:blipFill rotWithShape="0">
                <a:blip r:embed="rId4"/>
                <a:stretch>
                  <a:fillRect l="-1080" b="-17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1150873" y="2136940"/>
                <a:ext cx="3504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ea typeface="Cambria Math" panose="02040503050406030204" pitchFamily="18" charset="0"/>
                            </a:rPr>
                            <m:t>𝝈</m:t>
                          </m:r>
                        </m:e>
                        <m:sub>
                          <m:r>
                            <a:rPr lang="it-IT" sz="2000" b="1" i="1" smtClean="0">
                              <a:latin typeface="Cambria Math" panose="02040503050406030204" pitchFamily="18" charset="0"/>
                            </a:rPr>
                            <m:t>𝒙</m:t>
                          </m:r>
                        </m:sub>
                      </m:sSub>
                    </m:oMath>
                  </m:oMathPara>
                </a14:m>
                <a:endParaRPr lang="it-IT" sz="2000" b="1"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1150873" y="2136940"/>
                <a:ext cx="350481" cy="307777"/>
              </a:xfrm>
              <a:prstGeom prst="rect">
                <a:avLst/>
              </a:prstGeom>
              <a:blipFill rotWithShape="0">
                <a:blip r:embed="rId5"/>
                <a:stretch>
                  <a:fillRect l="-8772" r="-1754" b="-16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CasellaDiTesto 30"/>
              <p:cNvSpPr txBox="1"/>
              <p:nvPr/>
            </p:nvSpPr>
            <p:spPr>
              <a:xfrm>
                <a:off x="3452808" y="2131417"/>
                <a:ext cx="3504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ea typeface="Cambria Math" panose="02040503050406030204" pitchFamily="18" charset="0"/>
                            </a:rPr>
                            <m:t>𝝈</m:t>
                          </m:r>
                        </m:e>
                        <m:sub>
                          <m:r>
                            <a:rPr lang="it-IT" sz="2000" b="1" i="1" smtClean="0">
                              <a:latin typeface="Cambria Math" panose="02040503050406030204" pitchFamily="18" charset="0"/>
                            </a:rPr>
                            <m:t>𝒙</m:t>
                          </m:r>
                        </m:sub>
                      </m:sSub>
                    </m:oMath>
                  </m:oMathPara>
                </a14:m>
                <a:endParaRPr lang="it-IT" sz="2000" b="1" dirty="0"/>
              </a:p>
            </p:txBody>
          </p:sp>
        </mc:Choice>
        <mc:Fallback xmlns="">
          <p:sp>
            <p:nvSpPr>
              <p:cNvPr id="31" name="CasellaDiTesto 30"/>
              <p:cNvSpPr txBox="1">
                <a:spLocks noRot="1" noChangeAspect="1" noMove="1" noResize="1" noEditPoints="1" noAdjustHandles="1" noChangeArrowheads="1" noChangeShapeType="1" noTextEdit="1"/>
              </p:cNvSpPr>
              <p:nvPr/>
            </p:nvSpPr>
            <p:spPr>
              <a:xfrm>
                <a:off x="3452808" y="2131417"/>
                <a:ext cx="350481" cy="307777"/>
              </a:xfrm>
              <a:prstGeom prst="rect">
                <a:avLst/>
              </a:prstGeom>
              <a:blipFill rotWithShape="0">
                <a:blip r:embed="rId6"/>
                <a:stretch>
                  <a:fillRect l="-8621" b="-16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CasellaDiTesto 33"/>
              <p:cNvSpPr txBox="1"/>
              <p:nvPr/>
            </p:nvSpPr>
            <p:spPr>
              <a:xfrm>
                <a:off x="5571252" y="1397079"/>
                <a:ext cx="355290" cy="3359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ea typeface="Cambria Math" panose="02040503050406030204" pitchFamily="18" charset="0"/>
                            </a:rPr>
                            <m:t>𝝈</m:t>
                          </m:r>
                        </m:e>
                        <m:sub>
                          <m:r>
                            <a:rPr lang="it-IT" sz="2000" b="1" i="1" smtClean="0">
                              <a:latin typeface="Cambria Math" panose="02040503050406030204" pitchFamily="18" charset="0"/>
                            </a:rPr>
                            <m:t>𝒚</m:t>
                          </m:r>
                        </m:sub>
                      </m:sSub>
                    </m:oMath>
                  </m:oMathPara>
                </a14:m>
                <a:endParaRPr lang="it-IT" sz="2000" b="1" dirty="0"/>
              </a:p>
            </p:txBody>
          </p:sp>
        </mc:Choice>
        <mc:Fallback xmlns="">
          <p:sp>
            <p:nvSpPr>
              <p:cNvPr id="34" name="CasellaDiTesto 33"/>
              <p:cNvSpPr txBox="1">
                <a:spLocks noRot="1" noChangeAspect="1" noMove="1" noResize="1" noEditPoints="1" noAdjustHandles="1" noChangeArrowheads="1" noChangeShapeType="1" noTextEdit="1"/>
              </p:cNvSpPr>
              <p:nvPr/>
            </p:nvSpPr>
            <p:spPr>
              <a:xfrm>
                <a:off x="5571252" y="1397079"/>
                <a:ext cx="355290" cy="335926"/>
              </a:xfrm>
              <a:prstGeom prst="rect">
                <a:avLst/>
              </a:prstGeom>
              <a:blipFill rotWithShape="0">
                <a:blip r:embed="rId7"/>
                <a:stretch>
                  <a:fillRect l="-8621" r="-6897" b="-2363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CasellaDiTesto 35"/>
              <p:cNvSpPr txBox="1"/>
              <p:nvPr/>
            </p:nvSpPr>
            <p:spPr>
              <a:xfrm>
                <a:off x="5608266" y="3477731"/>
                <a:ext cx="355290" cy="3359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ea typeface="Cambria Math" panose="02040503050406030204" pitchFamily="18" charset="0"/>
                            </a:rPr>
                            <m:t>𝝈</m:t>
                          </m:r>
                        </m:e>
                        <m:sub>
                          <m:r>
                            <a:rPr lang="it-IT" sz="2000" b="1" i="1" smtClean="0">
                              <a:latin typeface="Cambria Math" panose="02040503050406030204" pitchFamily="18" charset="0"/>
                            </a:rPr>
                            <m:t>𝒚</m:t>
                          </m:r>
                        </m:sub>
                      </m:sSub>
                    </m:oMath>
                  </m:oMathPara>
                </a14:m>
                <a:endParaRPr lang="it-IT" sz="2000" b="1" dirty="0"/>
              </a:p>
            </p:txBody>
          </p:sp>
        </mc:Choice>
        <mc:Fallback xmlns="">
          <p:sp>
            <p:nvSpPr>
              <p:cNvPr id="36" name="CasellaDiTesto 35"/>
              <p:cNvSpPr txBox="1">
                <a:spLocks noRot="1" noChangeAspect="1" noMove="1" noResize="1" noEditPoints="1" noAdjustHandles="1" noChangeArrowheads="1" noChangeShapeType="1" noTextEdit="1"/>
              </p:cNvSpPr>
              <p:nvPr/>
            </p:nvSpPr>
            <p:spPr>
              <a:xfrm>
                <a:off x="5608266" y="3477731"/>
                <a:ext cx="355290" cy="335926"/>
              </a:xfrm>
              <a:prstGeom prst="rect">
                <a:avLst/>
              </a:prstGeom>
              <a:blipFill rotWithShape="0">
                <a:blip r:embed="rId8"/>
                <a:stretch>
                  <a:fillRect l="-8621" r="-6897" b="-21429"/>
                </a:stretch>
              </a:blipFill>
            </p:spPr>
            <p:txBody>
              <a:bodyPr/>
              <a:lstStyle/>
              <a:p>
                <a:r>
                  <a:rPr lang="it-IT">
                    <a:noFill/>
                  </a:rPr>
                  <a:t> </a:t>
                </a:r>
              </a:p>
            </p:txBody>
          </p:sp>
        </mc:Fallback>
      </mc:AlternateContent>
      <p:sp>
        <p:nvSpPr>
          <p:cNvPr id="5" name="CasellaDiTesto 4"/>
          <p:cNvSpPr txBox="1"/>
          <p:nvPr/>
        </p:nvSpPr>
        <p:spPr>
          <a:xfrm>
            <a:off x="2370619" y="3929702"/>
            <a:ext cx="3799994" cy="369332"/>
          </a:xfrm>
          <a:prstGeom prst="rect">
            <a:avLst/>
          </a:prstGeom>
          <a:noFill/>
        </p:spPr>
        <p:txBody>
          <a:bodyPr wrap="square" rtlCol="0">
            <a:spAutoFit/>
          </a:bodyPr>
          <a:lstStyle/>
          <a:p>
            <a:pPr algn="ctr"/>
            <a:r>
              <a:rPr lang="it-IT" dirty="0" smtClean="0">
                <a:latin typeface="+mn-lt"/>
              </a:rPr>
              <a:t>For </a:t>
            </a:r>
            <a:r>
              <a:rPr lang="it-IT" dirty="0" err="1" smtClean="0">
                <a:latin typeface="+mn-lt"/>
              </a:rPr>
              <a:t>planes</a:t>
            </a:r>
            <a:r>
              <a:rPr lang="it-IT" dirty="0" smtClean="0">
                <a:latin typeface="+mn-lt"/>
              </a:rPr>
              <a:t> </a:t>
            </a:r>
            <a:r>
              <a:rPr lang="it-IT" dirty="0" err="1" smtClean="0">
                <a:latin typeface="+mn-lt"/>
              </a:rPr>
              <a:t>subjected</a:t>
            </a:r>
            <a:r>
              <a:rPr lang="it-IT" dirty="0" smtClean="0">
                <a:latin typeface="+mn-lt"/>
              </a:rPr>
              <a:t> to a stress state:</a:t>
            </a:r>
            <a:endParaRPr lang="it-IT" dirty="0">
              <a:latin typeface="+mn-lt"/>
            </a:endParaRPr>
          </a:p>
        </p:txBody>
      </p:sp>
      <p:cxnSp>
        <p:nvCxnSpPr>
          <p:cNvPr id="45" name="Straight Arrow Connector 31"/>
          <p:cNvCxnSpPr/>
          <p:nvPr/>
        </p:nvCxnSpPr>
        <p:spPr>
          <a:xfrm flipV="1">
            <a:off x="7547584" y="2123509"/>
            <a:ext cx="0" cy="574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32"/>
          <p:cNvCxnSpPr/>
          <p:nvPr/>
        </p:nvCxnSpPr>
        <p:spPr>
          <a:xfrm>
            <a:off x="7547584" y="2701359"/>
            <a:ext cx="612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38"/>
          <p:cNvSpPr txBox="1">
            <a:spLocks noChangeArrowheads="1"/>
          </p:cNvSpPr>
          <p:nvPr/>
        </p:nvSpPr>
        <p:spPr bwMode="auto">
          <a:xfrm>
            <a:off x="7139597" y="2844234"/>
            <a:ext cx="167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it-IT" sz="1400" dirty="0"/>
              <a:t>chosen coordinates system</a:t>
            </a:r>
          </a:p>
        </p:txBody>
      </p:sp>
      <mc:AlternateContent xmlns:mc="http://schemas.openxmlformats.org/markup-compatibility/2006" xmlns:a14="http://schemas.microsoft.com/office/drawing/2010/main">
        <mc:Choice Requires="a14">
          <p:sp>
            <p:nvSpPr>
              <p:cNvPr id="48" name="CasellaDiTesto 47"/>
              <p:cNvSpPr txBox="1"/>
              <p:nvPr/>
            </p:nvSpPr>
            <p:spPr>
              <a:xfrm>
                <a:off x="8302688" y="2511098"/>
                <a:ext cx="1945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𝑥</m:t>
                      </m:r>
                    </m:oMath>
                  </m:oMathPara>
                </a14:m>
                <a:endParaRPr lang="it-IT" dirty="0"/>
              </a:p>
            </p:txBody>
          </p:sp>
        </mc:Choice>
        <mc:Fallback xmlns="">
          <p:sp>
            <p:nvSpPr>
              <p:cNvPr id="48" name="CasellaDiTesto 47"/>
              <p:cNvSpPr txBox="1">
                <a:spLocks noRot="1" noChangeAspect="1" noMove="1" noResize="1" noEditPoints="1" noAdjustHandles="1" noChangeArrowheads="1" noChangeShapeType="1" noTextEdit="1"/>
              </p:cNvSpPr>
              <p:nvPr/>
            </p:nvSpPr>
            <p:spPr>
              <a:xfrm>
                <a:off x="8302688" y="2511098"/>
                <a:ext cx="194540" cy="276999"/>
              </a:xfrm>
              <a:prstGeom prst="rect">
                <a:avLst/>
              </a:prstGeom>
              <a:blipFill rotWithShape="0">
                <a:blip r:embed="rId9"/>
                <a:stretch>
                  <a:fillRect l="-15625" r="-9375" b="-222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9" name="CasellaDiTesto 48"/>
              <p:cNvSpPr txBox="1"/>
              <p:nvPr/>
            </p:nvSpPr>
            <p:spPr>
              <a:xfrm>
                <a:off x="7480365" y="1734131"/>
                <a:ext cx="1979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oMath>
                  </m:oMathPara>
                </a14:m>
                <a:endParaRPr lang="it-IT" dirty="0"/>
              </a:p>
            </p:txBody>
          </p:sp>
        </mc:Choice>
        <mc:Fallback xmlns="">
          <p:sp>
            <p:nvSpPr>
              <p:cNvPr id="49" name="CasellaDiTesto 48"/>
              <p:cNvSpPr txBox="1">
                <a:spLocks noRot="1" noChangeAspect="1" noMove="1" noResize="1" noEditPoints="1" noAdjustHandles="1" noChangeArrowheads="1" noChangeShapeType="1" noTextEdit="1"/>
              </p:cNvSpPr>
              <p:nvPr/>
            </p:nvSpPr>
            <p:spPr>
              <a:xfrm>
                <a:off x="7480365" y="1734131"/>
                <a:ext cx="197938" cy="276999"/>
              </a:xfrm>
              <a:prstGeom prst="rect">
                <a:avLst/>
              </a:prstGeom>
              <a:blipFill rotWithShape="0">
                <a:blip r:embed="rId10"/>
                <a:stretch>
                  <a:fillRect l="-27273" r="-21212" b="-2608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4" name="TextBox 67"/>
              <p:cNvSpPr txBox="1">
                <a:spLocks noChangeArrowheads="1"/>
              </p:cNvSpPr>
              <p:nvPr/>
            </p:nvSpPr>
            <p:spPr bwMode="auto">
              <a:xfrm>
                <a:off x="508870" y="485931"/>
                <a:ext cx="8331448" cy="557204"/>
              </a:xfrm>
              <a:prstGeom prst="rect">
                <a:avLst/>
              </a:prstGeom>
              <a:noFill/>
              <a:ln w="9525">
                <a:solidFill>
                  <a:schemeClr val="bg1">
                    <a:lumMod val="65000"/>
                  </a:schemeClr>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it-IT" sz="2800" dirty="0" smtClean="0"/>
                  <a:t>How to determine what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ea typeface="Cambria Math" panose="02040503050406030204" pitchFamily="18" charset="0"/>
                          </a:rPr>
                          <m:t>𝑥</m:t>
                        </m:r>
                      </m:sub>
                    </m:sSub>
                  </m:oMath>
                </a14:m>
                <a:r>
                  <a:rPr lang="it-IT" sz="2800" dirty="0"/>
                  <a:t> and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ea typeface="Cambria Math" panose="02040503050406030204" pitchFamily="18" charset="0"/>
                          </a:rPr>
                          <m:t>𝑦</m:t>
                        </m:r>
                        <m:r>
                          <a:rPr lang="it-IT" sz="2800" i="1">
                            <a:latin typeface="Cambria Math" panose="02040503050406030204" pitchFamily="18" charset="0"/>
                            <a:ea typeface="Cambria Math" panose="02040503050406030204" pitchFamily="18" charset="0"/>
                          </a:rPr>
                          <m:t> </m:t>
                        </m:r>
                      </m:sub>
                    </m:sSub>
                  </m:oMath>
                </a14:m>
                <a:r>
                  <a:rPr lang="en-GB" altLang="it-IT" sz="2800" dirty="0" smtClean="0"/>
                  <a:t>are and their signs (1) </a:t>
                </a:r>
                <a:endParaRPr lang="en-GB" altLang="it-IT" sz="2800" dirty="0"/>
              </a:p>
            </p:txBody>
          </p:sp>
        </mc:Choice>
        <mc:Fallback xmlns="">
          <p:sp>
            <p:nvSpPr>
              <p:cNvPr id="54" name="TextBox 67"/>
              <p:cNvSpPr txBox="1">
                <a:spLocks noRot="1" noChangeAspect="1" noMove="1" noResize="1" noEditPoints="1" noAdjustHandles="1" noChangeArrowheads="1" noChangeShapeType="1" noTextEdit="1"/>
              </p:cNvSpPr>
              <p:nvPr/>
            </p:nvSpPr>
            <p:spPr bwMode="auto">
              <a:xfrm>
                <a:off x="508870" y="485931"/>
                <a:ext cx="8331448" cy="557204"/>
              </a:xfrm>
              <a:prstGeom prst="rect">
                <a:avLst/>
              </a:prstGeom>
              <a:blipFill rotWithShape="0">
                <a:blip r:embed="rId11"/>
                <a:stretch>
                  <a:fillRect l="-1388" t="-9677" r="-2411" b="-23656"/>
                </a:stretch>
              </a:blip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sp>
        <p:nvSpPr>
          <p:cNvPr id="2" name="Segnaposto piè di pagina 1"/>
          <p:cNvSpPr>
            <a:spLocks noGrp="1"/>
          </p:cNvSpPr>
          <p:nvPr>
            <p:ph type="ftr" sz="quarter" idx="11"/>
          </p:nvPr>
        </p:nvSpPr>
        <p:spPr/>
        <p:txBody>
          <a:bodyPr/>
          <a:lstStyle/>
          <a:p>
            <a:pPr>
              <a:defRPr/>
            </a:pPr>
            <a:r>
              <a:rPr lang="it-IT" smtClean="0"/>
              <a:t>2D - Principal Stresses - Etchi Regoli Gioia</a:t>
            </a:r>
            <a:endParaRPr lang="en-GB"/>
          </a:p>
        </p:txBody>
      </p:sp>
      <p:sp>
        <p:nvSpPr>
          <p:cNvPr id="12" name="Segnaposto numero diapositiva 11"/>
          <p:cNvSpPr>
            <a:spLocks noGrp="1"/>
          </p:cNvSpPr>
          <p:nvPr>
            <p:ph type="sldNum" sz="quarter" idx="12"/>
          </p:nvPr>
        </p:nvSpPr>
        <p:spPr/>
        <p:txBody>
          <a:bodyPr/>
          <a:lstStyle/>
          <a:p>
            <a:pPr>
              <a:defRPr/>
            </a:pPr>
            <a:fld id="{DFE0AAEC-F5D9-44EA-93DC-6DF95E29577B}" type="slidenum">
              <a:rPr lang="en-GB" altLang="it-IT" smtClean="0"/>
              <a:pPr>
                <a:defRPr/>
              </a:pPr>
              <a:t>3</a:t>
            </a:fld>
            <a:endParaRPr lang="en-GB"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
                                            <p:txEl>
                                              <p:pRg st="2" end="2"/>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8" grpId="0"/>
      <p:bldP spid="4" grpId="0"/>
      <p:bldP spid="31" grpId="0"/>
      <p:bldP spid="34" grpId="0"/>
      <p:bldP spid="36" grpId="0"/>
      <p:bldP spid="5" grpId="0"/>
      <p:bldP spid="47" grpId="0"/>
      <p:bldP spid="48"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asellaDiTesto 3"/>
              <p:cNvSpPr txBox="1"/>
              <p:nvPr/>
            </p:nvSpPr>
            <p:spPr>
              <a:xfrm>
                <a:off x="1328374" y="2470010"/>
                <a:ext cx="2331471" cy="680827"/>
              </a:xfrm>
              <a:prstGeom prst="rect">
                <a:avLst/>
              </a:prstGeom>
              <a:ln w="3175"/>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𝑡𝑎𝑛</m:t>
                      </m:r>
                      <m:d>
                        <m:dPr>
                          <m:ctrlPr>
                            <a:rPr lang="it-IT" sz="2000" b="0" i="1" smtClean="0">
                              <a:latin typeface="Cambria Math" panose="02040503050406030204" pitchFamily="18" charset="0"/>
                            </a:rPr>
                          </m:ctrlPr>
                        </m:dPr>
                        <m:e>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2</m:t>
                              </m:r>
                              <m:r>
                                <a:rPr lang="it-IT" sz="2000" b="1" i="1" smtClean="0">
                                  <a:solidFill>
                                    <a:srgbClr val="C00000"/>
                                  </a:solidFill>
                                  <a:latin typeface="Cambria Math" panose="02040503050406030204" pitchFamily="18" charset="0"/>
                                  <a:ea typeface="Cambria Math" panose="02040503050406030204" pitchFamily="18" charset="0"/>
                                </a:rPr>
                                <m:t>𝝋</m:t>
                              </m:r>
                            </m:e>
                            <m:sub>
                              <m:r>
                                <a:rPr lang="it-IT" sz="2000" b="1" i="1" smtClean="0">
                                  <a:solidFill>
                                    <a:srgbClr val="C00000"/>
                                  </a:solidFill>
                                  <a:latin typeface="Cambria Math" panose="02040503050406030204" pitchFamily="18" charset="0"/>
                                </a:rPr>
                                <m:t>𝟏</m:t>
                              </m:r>
                            </m:sub>
                          </m:sSub>
                        </m:e>
                      </m:d>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sSub>
                            <m:sSubPr>
                              <m:ctrlPr>
                                <a:rPr lang="it-IT" sz="2000" b="1" i="1" smtClean="0">
                                  <a:latin typeface="Cambria Math" panose="02040503050406030204" pitchFamily="18" charset="0"/>
                                </a:rPr>
                              </m:ctrlPr>
                            </m:sSubPr>
                            <m:e>
                              <m:r>
                                <a:rPr lang="it-IT" sz="2000" b="0" i="1" smtClean="0">
                                  <a:latin typeface="Cambria Math" panose="02040503050406030204" pitchFamily="18" charset="0"/>
                                </a:rPr>
                                <m:t>2</m:t>
                              </m:r>
                              <m:r>
                                <a:rPr lang="it-IT" sz="2000" b="1" i="1" smtClean="0">
                                  <a:latin typeface="Cambria Math" panose="02040503050406030204" pitchFamily="18" charset="0"/>
                                  <a:ea typeface="Cambria Math" panose="02040503050406030204" pitchFamily="18" charset="0"/>
                                </a:rPr>
                                <m:t>𝝉</m:t>
                              </m:r>
                            </m:e>
                            <m:sub>
                              <m:r>
                                <a:rPr lang="it-IT" sz="2000" b="1" i="1" smtClean="0">
                                  <a:latin typeface="Cambria Math" panose="02040503050406030204" pitchFamily="18" charset="0"/>
                                </a:rPr>
                                <m:t>𝒙𝒚</m:t>
                              </m:r>
                            </m:sub>
                          </m:sSub>
                        </m:num>
                        <m:den>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ea typeface="Cambria Math" panose="02040503050406030204" pitchFamily="18" charset="0"/>
                                </a:rPr>
                                <m:t>𝝈</m:t>
                              </m:r>
                            </m:e>
                            <m:sub>
                              <m:r>
                                <a:rPr lang="it-IT" sz="2000" b="1" i="1" smtClean="0">
                                  <a:latin typeface="Cambria Math" panose="02040503050406030204" pitchFamily="18" charset="0"/>
                                </a:rPr>
                                <m:t>𝒙</m:t>
                              </m:r>
                            </m:sub>
                          </m:sSub>
                          <m:r>
                            <a:rPr lang="it-IT" sz="2000" b="1" i="1" smtClean="0">
                              <a:latin typeface="Cambria Math" panose="02040503050406030204" pitchFamily="18" charset="0"/>
                            </a:rPr>
                            <m:t>−</m:t>
                          </m:r>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ea typeface="Cambria Math" panose="02040503050406030204" pitchFamily="18" charset="0"/>
                                </a:rPr>
                                <m:t>𝝈</m:t>
                              </m:r>
                            </m:e>
                            <m:sub>
                              <m:r>
                                <a:rPr lang="it-IT" sz="2000" b="1" i="1" smtClean="0">
                                  <a:latin typeface="Cambria Math" panose="02040503050406030204" pitchFamily="18" charset="0"/>
                                </a:rPr>
                                <m:t>𝒚</m:t>
                              </m:r>
                            </m:sub>
                          </m:sSub>
                        </m:den>
                      </m:f>
                    </m:oMath>
                  </m:oMathPara>
                </a14:m>
                <a:endParaRPr lang="it-IT" sz="2000"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1328374" y="2470010"/>
                <a:ext cx="2331471" cy="680827"/>
              </a:xfrm>
              <a:prstGeom prst="rect">
                <a:avLst/>
              </a:prstGeom>
              <a:blipFill rotWithShape="0">
                <a:blip r:embed="rId3"/>
                <a:stretch>
                  <a:fillRect/>
                </a:stretch>
              </a:blipFill>
              <a:ln w="3175"/>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CasellaDiTesto 5"/>
              <p:cNvSpPr txBox="1"/>
              <p:nvPr/>
            </p:nvSpPr>
            <p:spPr>
              <a:xfrm>
                <a:off x="860872" y="1664901"/>
                <a:ext cx="4143176" cy="646331"/>
              </a:xfrm>
              <a:prstGeom prst="rect">
                <a:avLst/>
              </a:prstGeom>
              <a:noFill/>
            </p:spPr>
            <p:txBody>
              <a:bodyPr wrap="square" rtlCol="0">
                <a:spAutoFit/>
              </a:bodyPr>
              <a:lstStyle/>
              <a:p>
                <a:r>
                  <a:rPr lang="it-IT" dirty="0" smtClean="0">
                    <a:latin typeface="+mn-lt"/>
                  </a:rPr>
                  <a:t>To </a:t>
                </a:r>
                <a:r>
                  <a:rPr lang="en-GB" dirty="0" smtClean="0">
                    <a:latin typeface="+mn-lt"/>
                  </a:rPr>
                  <a:t>calculate</a:t>
                </a:r>
                <a:r>
                  <a:rPr lang="it-IT" dirty="0" smtClean="0">
                    <a:latin typeface="+mn-lt"/>
                  </a:rPr>
                  <a:t> the </a:t>
                </a:r>
                <a:r>
                  <a:rPr lang="en-GB" dirty="0" smtClean="0">
                    <a:latin typeface="+mn-lt"/>
                  </a:rPr>
                  <a:t>principal</a:t>
                </a:r>
                <a:r>
                  <a:rPr lang="it-IT" dirty="0" smtClean="0">
                    <a:latin typeface="+mn-lt"/>
                  </a:rPr>
                  <a:t> </a:t>
                </a:r>
                <a:r>
                  <a:rPr lang="it-IT" dirty="0" err="1" smtClean="0">
                    <a:latin typeface="+mn-lt"/>
                  </a:rPr>
                  <a:t>direction</a:t>
                </a:r>
                <a:r>
                  <a:rPr lang="it-IT" dirty="0" smtClean="0">
                    <a:latin typeface="+mn-lt"/>
                  </a:rPr>
                  <a:t> </a:t>
                </a:r>
                <a14:m>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𝜑</m:t>
                        </m:r>
                      </m:e>
                      <m:sub>
                        <m:r>
                          <a:rPr lang="it-IT" b="0" i="1" smtClean="0">
                            <a:latin typeface="Cambria Math" panose="02040503050406030204" pitchFamily="18" charset="0"/>
                          </a:rPr>
                          <m:t>1</m:t>
                        </m:r>
                      </m:sub>
                    </m:sSub>
                    <m:r>
                      <a:rPr lang="it-IT" b="0" i="1" smtClean="0">
                        <a:latin typeface="Cambria Math" panose="02040503050406030204" pitchFamily="18" charset="0"/>
                      </a:rPr>
                      <m:t>, </m:t>
                    </m:r>
                  </m:oMath>
                </a14:m>
                <a:endParaRPr lang="it-IT" b="0" dirty="0" smtClean="0">
                  <a:latin typeface="+mn-lt"/>
                </a:endParaRPr>
              </a:p>
              <a:p>
                <a:r>
                  <a:rPr lang="it-IT" dirty="0" smtClean="0">
                    <a:latin typeface="+mn-lt"/>
                  </a:rPr>
                  <a:t>the </a:t>
                </a:r>
                <a:r>
                  <a:rPr lang="it-IT" dirty="0" err="1" smtClean="0">
                    <a:latin typeface="+mn-lt"/>
                  </a:rPr>
                  <a:t>following</a:t>
                </a:r>
                <a:r>
                  <a:rPr lang="it-IT" dirty="0" smtClean="0">
                    <a:latin typeface="+mn-lt"/>
                  </a:rPr>
                  <a:t> </a:t>
                </a:r>
                <a:r>
                  <a:rPr lang="it-IT" dirty="0" err="1" smtClean="0">
                    <a:latin typeface="+mn-lt"/>
                  </a:rPr>
                  <a:t>equation</a:t>
                </a:r>
                <a:r>
                  <a:rPr lang="it-IT" dirty="0" smtClean="0">
                    <a:latin typeface="+mn-lt"/>
                  </a:rPr>
                  <a:t> </a:t>
                </a:r>
                <a:r>
                  <a:rPr lang="it-IT" dirty="0" err="1" smtClean="0">
                    <a:latin typeface="+mn-lt"/>
                  </a:rPr>
                  <a:t>is</a:t>
                </a:r>
                <a:r>
                  <a:rPr lang="it-IT" dirty="0" smtClean="0">
                    <a:latin typeface="+mn-lt"/>
                  </a:rPr>
                  <a:t> </a:t>
                </a:r>
                <a:r>
                  <a:rPr lang="it-IT" dirty="0" err="1" smtClean="0">
                    <a:latin typeface="+mn-lt"/>
                  </a:rPr>
                  <a:t>used</a:t>
                </a:r>
                <a:endParaRPr lang="it-IT" dirty="0">
                  <a:latin typeface="+mn-lt"/>
                </a:endParaRPr>
              </a:p>
            </p:txBody>
          </p:sp>
        </mc:Choice>
        <mc:Fallback>
          <p:sp>
            <p:nvSpPr>
              <p:cNvPr id="6" name="CasellaDiTesto 5"/>
              <p:cNvSpPr txBox="1">
                <a:spLocks noRot="1" noChangeAspect="1" noMove="1" noResize="1" noEditPoints="1" noAdjustHandles="1" noChangeArrowheads="1" noChangeShapeType="1" noTextEdit="1"/>
              </p:cNvSpPr>
              <p:nvPr/>
            </p:nvSpPr>
            <p:spPr>
              <a:xfrm>
                <a:off x="860872" y="1664901"/>
                <a:ext cx="4143176" cy="646331"/>
              </a:xfrm>
              <a:prstGeom prst="rect">
                <a:avLst/>
              </a:prstGeom>
              <a:blipFill rotWithShape="0">
                <a:blip r:embed="rId4"/>
                <a:stretch>
                  <a:fillRect l="-1176" t="-4717" b="-1415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CasellaDiTesto 9"/>
              <p:cNvSpPr txBox="1"/>
              <p:nvPr/>
            </p:nvSpPr>
            <p:spPr>
              <a:xfrm>
                <a:off x="727718" y="3167217"/>
                <a:ext cx="3799841" cy="2585323"/>
              </a:xfrm>
              <a:prstGeom prst="rect">
                <a:avLst/>
              </a:prstGeom>
              <a:noFill/>
            </p:spPr>
            <p:txBody>
              <a:bodyPr wrap="square" rtlCol="0">
                <a:spAutoFit/>
              </a:bodyPr>
              <a:lstStyle/>
              <a:p>
                <a:endParaRPr lang="it-IT" dirty="0" smtClean="0">
                  <a:latin typeface="+mn-lt"/>
                </a:endParaRPr>
              </a:p>
              <a:p>
                <a:r>
                  <a:rPr lang="it-IT" dirty="0" smtClean="0">
                    <a:latin typeface="+mn-lt"/>
                  </a:rPr>
                  <a:t>By </a:t>
                </a:r>
                <a:r>
                  <a:rPr lang="it-IT" dirty="0" err="1" smtClean="0">
                    <a:latin typeface="+mn-lt"/>
                  </a:rPr>
                  <a:t>substituting</a:t>
                </a:r>
                <a:r>
                  <a:rPr lang="it-IT" dirty="0" smtClean="0">
                    <a:latin typeface="+mn-lt"/>
                  </a:rPr>
                  <a:t> </a:t>
                </a:r>
                <a:r>
                  <a:rPr lang="it-IT" dirty="0" smtClean="0">
                    <a:latin typeface="+mn-lt"/>
                  </a:rPr>
                  <a:t>the </a:t>
                </a:r>
                <a:r>
                  <a:rPr lang="it-IT" dirty="0" err="1" smtClean="0">
                    <a:latin typeface="+mn-lt"/>
                  </a:rPr>
                  <a:t>values</a:t>
                </a:r>
                <a:r>
                  <a:rPr lang="it-IT" dirty="0" smtClean="0">
                    <a:latin typeface="+mn-lt"/>
                  </a:rPr>
                  <a:t> </a:t>
                </a:r>
                <a:r>
                  <a:rPr lang="it-IT" dirty="0" err="1" smtClean="0">
                    <a:latin typeface="+mn-lt"/>
                  </a:rPr>
                  <a:t>below</a:t>
                </a:r>
                <a:r>
                  <a:rPr lang="it-IT" dirty="0" smtClean="0">
                    <a:latin typeface="+mn-lt"/>
                  </a:rPr>
                  <a:t>:</a:t>
                </a:r>
                <a:endParaRPr lang="it-IT" dirty="0">
                  <a:latin typeface="+mn-lt"/>
                </a:endParaRPr>
              </a:p>
              <a:p>
                <a:endParaRPr lang="it-IT" dirty="0" smtClean="0">
                  <a:latin typeface="+mn-lt"/>
                </a:endParaRPr>
              </a:p>
              <a:p>
                <a:endParaRPr lang="it-IT" dirty="0">
                  <a:latin typeface="+mn-lt"/>
                </a:endParaRPr>
              </a:p>
              <a:p>
                <a:endParaRPr lang="it-IT" dirty="0" smtClean="0">
                  <a:latin typeface="+mn-lt"/>
                </a:endParaRPr>
              </a:p>
              <a:p>
                <a:endParaRPr lang="it-IT" dirty="0">
                  <a:latin typeface="+mn-lt"/>
                </a:endParaRPr>
              </a:p>
              <a:p>
                <a:pPr algn="ctr"/>
                <a:endParaRPr lang="it-IT" dirty="0" smtClean="0">
                  <a:latin typeface="+mn-lt"/>
                </a:endParaRPr>
              </a:p>
              <a:p>
                <a:pPr algn="ctr"/>
                <a:r>
                  <a:rPr lang="it-IT" dirty="0" smtClean="0">
                    <a:latin typeface="+mn-lt"/>
                  </a:rPr>
                  <a:t>the </a:t>
                </a:r>
                <a:r>
                  <a:rPr lang="it-IT" dirty="0" err="1" smtClean="0">
                    <a:latin typeface="+mn-lt"/>
                  </a:rPr>
                  <a:t>principal</a:t>
                </a:r>
                <a:r>
                  <a:rPr lang="it-IT" dirty="0" smtClean="0">
                    <a:latin typeface="+mn-lt"/>
                  </a:rPr>
                  <a:t> </a:t>
                </a:r>
                <a:r>
                  <a:rPr lang="it-IT" dirty="0">
                    <a:latin typeface="+mn-lt"/>
                  </a:rPr>
                  <a:t>stress </a:t>
                </a:r>
                <a14:m>
                  <m:oMath xmlns:m="http://schemas.openxmlformats.org/officeDocument/2006/math">
                    <m:sSub>
                      <m:sSubPr>
                        <m:ctrlPr>
                          <a:rPr lang="it-IT" b="1" i="1" smtClean="0">
                            <a:solidFill>
                              <a:srgbClr val="C00000"/>
                            </a:solidFill>
                            <a:latin typeface="Cambria Math" panose="02040503050406030204" pitchFamily="18" charset="0"/>
                          </a:rPr>
                        </m:ctrlPr>
                      </m:sSubPr>
                      <m:e>
                        <m:r>
                          <a:rPr lang="it-IT" b="1" i="1">
                            <a:solidFill>
                              <a:srgbClr val="C00000"/>
                            </a:solidFill>
                            <a:latin typeface="Cambria Math" panose="02040503050406030204" pitchFamily="18" charset="0"/>
                            <a:ea typeface="Cambria Math" panose="02040503050406030204" pitchFamily="18" charset="0"/>
                          </a:rPr>
                          <m:t>𝝋</m:t>
                        </m:r>
                      </m:e>
                      <m:sub>
                        <m:r>
                          <a:rPr lang="it-IT" b="1" i="1">
                            <a:solidFill>
                              <a:srgbClr val="C00000"/>
                            </a:solidFill>
                            <a:latin typeface="Cambria Math" panose="02040503050406030204" pitchFamily="18" charset="0"/>
                          </a:rPr>
                          <m:t>𝟏</m:t>
                        </m:r>
                      </m:sub>
                    </m:sSub>
                  </m:oMath>
                </a14:m>
                <a:r>
                  <a:rPr lang="it-IT" dirty="0">
                    <a:latin typeface="+mn-lt"/>
                  </a:rPr>
                  <a:t> </a:t>
                </a:r>
                <a:r>
                  <a:rPr lang="it-IT" dirty="0" err="1">
                    <a:latin typeface="+mn-lt"/>
                  </a:rPr>
                  <a:t>is</a:t>
                </a:r>
                <a:r>
                  <a:rPr lang="it-IT" dirty="0">
                    <a:latin typeface="+mn-lt"/>
                  </a:rPr>
                  <a:t> </a:t>
                </a:r>
                <a:r>
                  <a:rPr lang="it-IT" dirty="0" err="1">
                    <a:latin typeface="+mn-lt"/>
                  </a:rPr>
                  <a:t>found</a:t>
                </a:r>
                <a:r>
                  <a:rPr lang="it-IT" dirty="0">
                    <a:latin typeface="+mn-lt"/>
                  </a:rPr>
                  <a:t>:</a:t>
                </a:r>
                <a:r>
                  <a:rPr lang="it-IT" dirty="0">
                    <a:solidFill>
                      <a:schemeClr val="tx2"/>
                    </a:solidFill>
                    <a:latin typeface="+mn-lt"/>
                  </a:rPr>
                  <a:t>*</a:t>
                </a:r>
              </a:p>
              <a:p>
                <a:pPr algn="ctr"/>
                <a:endParaRPr lang="it-IT" dirty="0" smtClean="0">
                  <a:latin typeface="+mn-lt"/>
                </a:endParaRPr>
              </a:p>
            </p:txBody>
          </p:sp>
        </mc:Choice>
        <mc:Fallback>
          <p:sp>
            <p:nvSpPr>
              <p:cNvPr id="10" name="CasellaDiTesto 9"/>
              <p:cNvSpPr txBox="1">
                <a:spLocks noRot="1" noChangeAspect="1" noMove="1" noResize="1" noEditPoints="1" noAdjustHandles="1" noChangeArrowheads="1" noChangeShapeType="1" noTextEdit="1"/>
              </p:cNvSpPr>
              <p:nvPr/>
            </p:nvSpPr>
            <p:spPr>
              <a:xfrm>
                <a:off x="727718" y="3167217"/>
                <a:ext cx="3799841" cy="2585323"/>
              </a:xfrm>
              <a:prstGeom prst="rect">
                <a:avLst/>
              </a:prstGeom>
              <a:blipFill rotWithShape="0">
                <a:blip r:embed="rId5"/>
                <a:stretch>
                  <a:fillRect l="-12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CasellaDiTesto 12"/>
              <p:cNvSpPr txBox="1"/>
              <p:nvPr/>
            </p:nvSpPr>
            <p:spPr>
              <a:xfrm>
                <a:off x="1328374" y="5643031"/>
                <a:ext cx="12992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𝝋</m:t>
                          </m:r>
                        </m:e>
                        <m:sub>
                          <m:r>
                            <a:rPr lang="it-IT" sz="2000" b="1" i="1">
                              <a:solidFill>
                                <a:srgbClr val="C00000"/>
                              </a:solidFill>
                              <a:latin typeface="Cambria Math" panose="02040503050406030204" pitchFamily="18" charset="0"/>
                            </a:rPr>
                            <m:t>𝟏</m:t>
                          </m:r>
                        </m:sub>
                      </m:sSub>
                      <m:r>
                        <a:rPr lang="it-IT" sz="2000" b="0" i="0" smtClean="0">
                          <a:latin typeface="Cambria Math" panose="02040503050406030204" pitchFamily="18" charset="0"/>
                        </a:rPr>
                        <m:t>=11.3°</m:t>
                      </m:r>
                    </m:oMath>
                  </m:oMathPara>
                </a14:m>
                <a:endParaRPr lang="it-IT" sz="2000" dirty="0"/>
              </a:p>
            </p:txBody>
          </p:sp>
        </mc:Choice>
        <mc:Fallback xmlns="">
          <p:sp>
            <p:nvSpPr>
              <p:cNvPr id="13" name="CasellaDiTesto 12"/>
              <p:cNvSpPr txBox="1">
                <a:spLocks noRot="1" noChangeAspect="1" noMove="1" noResize="1" noEditPoints="1" noAdjustHandles="1" noChangeArrowheads="1" noChangeShapeType="1" noTextEdit="1"/>
              </p:cNvSpPr>
              <p:nvPr/>
            </p:nvSpPr>
            <p:spPr>
              <a:xfrm>
                <a:off x="1328374" y="5643031"/>
                <a:ext cx="1299266" cy="307777"/>
              </a:xfrm>
              <a:prstGeom prst="rect">
                <a:avLst/>
              </a:prstGeom>
              <a:blipFill rotWithShape="0">
                <a:blip r:embed="rId6"/>
                <a:stretch>
                  <a:fillRect l="-4225" r="-3756" b="-3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CasellaDiTesto 14"/>
              <p:cNvSpPr txBox="1"/>
              <p:nvPr/>
            </p:nvSpPr>
            <p:spPr>
              <a:xfrm>
                <a:off x="4355976" y="5174850"/>
                <a:ext cx="2153953" cy="1155381"/>
              </a:xfrm>
              <a:prstGeom prst="rect">
                <a:avLst/>
              </a:prstGeom>
              <a:ln w="3175">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400" b="1" i="1" dirty="0" smtClean="0">
                    <a:solidFill>
                      <a:schemeClr val="tx2"/>
                    </a:solidFill>
                  </a:rPr>
                  <a:t>*HINT</a:t>
                </a:r>
              </a:p>
              <a:p>
                <a:r>
                  <a:rPr lang="it-IT" sz="1400" dirty="0" smtClean="0"/>
                  <a:t>To </a:t>
                </a:r>
                <a:r>
                  <a:rPr lang="it-IT" sz="1400" dirty="0" err="1" smtClean="0"/>
                  <a:t>get</a:t>
                </a:r>
                <a:r>
                  <a:rPr lang="it-IT" sz="1400" dirty="0" smtClean="0"/>
                  <a:t> the </a:t>
                </a:r>
                <a:r>
                  <a:rPr lang="it-IT" sz="1400" dirty="0" err="1" smtClean="0"/>
                  <a:t>value</a:t>
                </a:r>
                <a:r>
                  <a:rPr lang="it-IT" sz="1400" dirty="0" smtClean="0"/>
                  <a:t> of y, use the </a:t>
                </a:r>
                <a:r>
                  <a:rPr lang="it-IT" sz="1400" dirty="0" err="1" smtClean="0"/>
                  <a:t>calculator</a:t>
                </a:r>
                <a:r>
                  <a:rPr lang="it-IT" sz="1400" dirty="0" smtClean="0"/>
                  <a:t> and </a:t>
                </a:r>
                <a:r>
                  <a:rPr lang="it-IT" sz="1400" dirty="0" err="1" smtClean="0"/>
                  <a:t>type</a:t>
                </a:r>
                <a:r>
                  <a:rPr lang="it-IT" sz="1400" dirty="0" smtClean="0"/>
                  <a:t>:</a:t>
                </a:r>
              </a:p>
              <a:p>
                <a:pPr/>
                <a14:m>
                  <m:oMathPara xmlns:m="http://schemas.openxmlformats.org/officeDocument/2006/math">
                    <m:oMathParaPr>
                      <m:jc m:val="centerGroup"/>
                    </m:oMathParaPr>
                    <m:oMath xmlns:m="http://schemas.openxmlformats.org/officeDocument/2006/math">
                      <m:r>
                        <a:rPr lang="it-IT" sz="1400" b="0" i="1" smtClean="0">
                          <a:latin typeface="Cambria Math" panose="02040503050406030204" pitchFamily="18" charset="0"/>
                        </a:rPr>
                        <m:t>𝑦</m:t>
                      </m:r>
                      <m:r>
                        <a:rPr lang="it-IT" sz="1400" b="0" i="1" smtClean="0">
                          <a:latin typeface="Cambria Math" panose="02040503050406030204" pitchFamily="18" charset="0"/>
                        </a:rPr>
                        <m:t>=</m:t>
                      </m:r>
                      <m:f>
                        <m:fPr>
                          <m:ctrlPr>
                            <a:rPr lang="it-IT" sz="1400" b="0" i="1" smtClean="0">
                              <a:latin typeface="Cambria Math" panose="02040503050406030204" pitchFamily="18" charset="0"/>
                            </a:rPr>
                          </m:ctrlPr>
                        </m:fPr>
                        <m:num>
                          <m:r>
                            <a:rPr lang="it-IT" sz="1400" b="0" i="1" smtClean="0">
                              <a:latin typeface="Cambria Math" panose="02040503050406030204" pitchFamily="18" charset="0"/>
                            </a:rPr>
                            <m:t>𝑎𝑟𝑐𝑡𝑔</m:t>
                          </m:r>
                          <m:r>
                            <a:rPr lang="it-IT" sz="1400" b="0" i="1" smtClean="0">
                              <a:latin typeface="Cambria Math" panose="02040503050406030204" pitchFamily="18" charset="0"/>
                            </a:rPr>
                            <m:t>(</m:t>
                          </m:r>
                          <m:func>
                            <m:funcPr>
                              <m:ctrlPr>
                                <a:rPr lang="it-IT" sz="1400" b="0" i="1" smtClean="0">
                                  <a:latin typeface="Cambria Math" panose="02040503050406030204" pitchFamily="18" charset="0"/>
                                </a:rPr>
                              </m:ctrlPr>
                            </m:funcPr>
                            <m:fName>
                              <m:r>
                                <m:rPr>
                                  <m:sty m:val="p"/>
                                </m:rPr>
                                <a:rPr lang="it-IT" sz="1400" b="0" i="0" smtClean="0">
                                  <a:latin typeface="Cambria Math" panose="02040503050406030204" pitchFamily="18" charset="0"/>
                                </a:rPr>
                                <m:t>tan</m:t>
                              </m:r>
                            </m:fName>
                            <m:e>
                              <m:d>
                                <m:dPr>
                                  <m:ctrlPr>
                                    <a:rPr lang="it-IT" sz="1400" b="0" i="1" smtClean="0">
                                      <a:latin typeface="Cambria Math" panose="02040503050406030204" pitchFamily="18" charset="0"/>
                                    </a:rPr>
                                  </m:ctrlPr>
                                </m:dPr>
                                <m:e>
                                  <m:r>
                                    <a:rPr lang="it-IT" sz="1400" b="0" i="1" smtClean="0">
                                      <a:latin typeface="Cambria Math" panose="02040503050406030204" pitchFamily="18" charset="0"/>
                                    </a:rPr>
                                    <m:t>2</m:t>
                                  </m:r>
                                  <m:r>
                                    <a:rPr lang="it-IT" sz="1400" b="0" i="1" smtClean="0">
                                      <a:latin typeface="Cambria Math" panose="02040503050406030204" pitchFamily="18" charset="0"/>
                                    </a:rPr>
                                    <m:t>𝑦</m:t>
                                  </m:r>
                                </m:e>
                              </m:d>
                            </m:e>
                          </m:func>
                          <m:r>
                            <a:rPr lang="it-IT" sz="1400" b="0" i="1" smtClean="0">
                              <a:latin typeface="Cambria Math" panose="02040503050406030204" pitchFamily="18" charset="0"/>
                            </a:rPr>
                            <m:t>)</m:t>
                          </m:r>
                        </m:num>
                        <m:den>
                          <m:r>
                            <a:rPr lang="it-IT" sz="1400" b="0" i="1" smtClean="0">
                              <a:latin typeface="Cambria Math" panose="02040503050406030204" pitchFamily="18" charset="0"/>
                            </a:rPr>
                            <m:t>2</m:t>
                          </m:r>
                        </m:den>
                      </m:f>
                    </m:oMath>
                  </m:oMathPara>
                </a14:m>
                <a:endParaRPr lang="it-IT" sz="1400" dirty="0" smtClean="0"/>
              </a:p>
            </p:txBody>
          </p:sp>
        </mc:Choice>
        <mc:Fallback xmlns="">
          <p:sp>
            <p:nvSpPr>
              <p:cNvPr id="15" name="CasellaDiTesto 14"/>
              <p:cNvSpPr txBox="1">
                <a:spLocks noRot="1" noChangeAspect="1" noMove="1" noResize="1" noEditPoints="1" noAdjustHandles="1" noChangeArrowheads="1" noChangeShapeType="1" noTextEdit="1"/>
              </p:cNvSpPr>
              <p:nvPr/>
            </p:nvSpPr>
            <p:spPr>
              <a:xfrm>
                <a:off x="4355976" y="5174850"/>
                <a:ext cx="2153953" cy="1155381"/>
              </a:xfrm>
              <a:prstGeom prst="rect">
                <a:avLst/>
              </a:prstGeom>
              <a:blipFill rotWithShape="0">
                <a:blip r:embed="rId7"/>
                <a:stretch>
                  <a:fillRect l="-847" t="-1053"/>
                </a:stretch>
              </a:blipFill>
              <a:ln w="3175">
                <a:solidFill>
                  <a:schemeClr val="accent1">
                    <a:lumMod val="60000"/>
                    <a:lumOff val="4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CasellaDiTesto 10"/>
              <p:cNvSpPr txBox="1"/>
              <p:nvPr/>
            </p:nvSpPr>
            <p:spPr>
              <a:xfrm>
                <a:off x="1730677" y="3950874"/>
                <a:ext cx="1793925" cy="971676"/>
              </a:xfrm>
              <a:prstGeom prst="rect">
                <a:avLst/>
              </a:prstGeom>
              <a:noFill/>
            </p:spPr>
            <p:txBody>
              <a:bodyPr wrap="square" lIns="0" tIns="0" rIns="0" bIns="0" rtlCol="0">
                <a:spAutoFit/>
              </a:bodyPr>
              <a:lstStyle/>
              <a:p>
                <a14:m>
                  <m:oMath xmlns:m="http://schemas.openxmlformats.org/officeDocument/2006/math">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ea typeface="Cambria Math" panose="02040503050406030204" pitchFamily="18" charset="0"/>
                          </a:rPr>
                          <m:t>𝝈</m:t>
                        </m:r>
                      </m:e>
                      <m:sub>
                        <m:r>
                          <a:rPr lang="it-IT" sz="2000" b="1" i="1" smtClean="0">
                            <a:latin typeface="Cambria Math" panose="02040503050406030204" pitchFamily="18" charset="0"/>
                          </a:rPr>
                          <m:t>𝒙</m:t>
                        </m:r>
                      </m:sub>
                    </m:sSub>
                    <m:r>
                      <a:rPr lang="it-IT" sz="2000" b="0" i="1" smtClean="0">
                        <a:latin typeface="Cambria Math" panose="02040503050406030204" pitchFamily="18" charset="0"/>
                      </a:rPr>
                      <m:t>=− 64 </m:t>
                    </m:r>
                    <m:r>
                      <a:rPr lang="it-IT" sz="2000" b="0" i="1" smtClean="0">
                        <a:latin typeface="Cambria Math" panose="02040503050406030204" pitchFamily="18" charset="0"/>
                      </a:rPr>
                      <m:t>𝑀𝑃𝑎</m:t>
                    </m:r>
                    <m:r>
                      <a:rPr lang="it-IT" sz="2000" b="0" i="1" smtClean="0">
                        <a:latin typeface="Cambria Math" panose="02040503050406030204" pitchFamily="18" charset="0"/>
                      </a:rPr>
                      <m:t> </m:t>
                    </m:r>
                  </m:oMath>
                </a14:m>
                <a:r>
                  <a:rPr lang="it-IT" sz="2000" b="0" dirty="0" smtClean="0"/>
                  <a:t> </a:t>
                </a:r>
              </a:p>
              <a:p>
                <a14:m>
                  <m:oMath xmlns:m="http://schemas.openxmlformats.org/officeDocument/2006/math">
                    <m:sSub>
                      <m:sSubPr>
                        <m:ctrlPr>
                          <a:rPr lang="it-IT" sz="2000" b="1" i="1">
                            <a:latin typeface="Cambria Math" panose="02040503050406030204" pitchFamily="18" charset="0"/>
                          </a:rPr>
                        </m:ctrlPr>
                      </m:sSubPr>
                      <m:e>
                        <m:r>
                          <a:rPr lang="it-IT" sz="2000" b="1" i="1">
                            <a:latin typeface="Cambria Math" panose="02040503050406030204" pitchFamily="18" charset="0"/>
                            <a:ea typeface="Cambria Math" panose="02040503050406030204" pitchFamily="18" charset="0"/>
                          </a:rPr>
                          <m:t>𝝈</m:t>
                        </m:r>
                      </m:e>
                      <m:sub>
                        <m:r>
                          <a:rPr lang="it-IT" sz="2000" b="1" i="1" smtClean="0">
                            <a:latin typeface="Cambria Math" panose="02040503050406030204" pitchFamily="18" charset="0"/>
                            <a:ea typeface="Cambria Math" panose="02040503050406030204" pitchFamily="18" charset="0"/>
                          </a:rPr>
                          <m:t>𝒚</m:t>
                        </m:r>
                      </m:sub>
                    </m:sSub>
                    <m:r>
                      <a:rPr lang="it-IT" sz="2000" i="1">
                        <a:latin typeface="Cambria Math" panose="02040503050406030204" pitchFamily="18" charset="0"/>
                      </a:rPr>
                      <m:t>=</m:t>
                    </m:r>
                    <m:r>
                      <a:rPr lang="it-IT" sz="2000" b="0" i="1" smtClean="0">
                        <a:latin typeface="Cambria Math" panose="02040503050406030204" pitchFamily="18" charset="0"/>
                      </a:rPr>
                      <m:t>+32 </m:t>
                    </m:r>
                    <m:r>
                      <a:rPr lang="it-IT" sz="2000" b="0" i="1" smtClean="0">
                        <a:latin typeface="Cambria Math" panose="02040503050406030204" pitchFamily="18" charset="0"/>
                      </a:rPr>
                      <m:t>𝑀𝑃𝑎</m:t>
                    </m:r>
                  </m:oMath>
                </a14:m>
                <a:r>
                  <a:rPr lang="it-IT" sz="2000" b="0" dirty="0" smtClean="0"/>
                  <a:t>   </a:t>
                </a:r>
              </a:p>
              <a:p>
                <a:pPr/>
                <a14:m>
                  <m:oMathPara xmlns:m="http://schemas.openxmlformats.org/officeDocument/2006/math">
                    <m:oMathParaPr>
                      <m:jc m:val="left"/>
                    </m:oMathParaPr>
                    <m:oMath xmlns:m="http://schemas.openxmlformats.org/officeDocument/2006/math">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ea typeface="Cambria Math" panose="02040503050406030204" pitchFamily="18" charset="0"/>
                            </a:rPr>
                            <m:t>𝝉</m:t>
                          </m:r>
                        </m:e>
                        <m:sub>
                          <m:r>
                            <a:rPr lang="it-IT" sz="2000" b="1" i="1" smtClean="0">
                              <a:latin typeface="Cambria Math" panose="02040503050406030204" pitchFamily="18" charset="0"/>
                            </a:rPr>
                            <m:t>𝒙𝒚</m:t>
                          </m:r>
                        </m:sub>
                      </m:sSub>
                      <m:r>
                        <a:rPr lang="it-IT" sz="2000" b="0" i="1" smtClean="0">
                          <a:latin typeface="Cambria Math" panose="02040503050406030204" pitchFamily="18" charset="0"/>
                        </a:rPr>
                        <m:t>=−20 </m:t>
                      </m:r>
                      <m:r>
                        <a:rPr lang="it-IT" sz="2000" b="0" i="1" smtClean="0">
                          <a:latin typeface="Cambria Math" panose="02040503050406030204" pitchFamily="18" charset="0"/>
                        </a:rPr>
                        <m:t>𝑀𝑃𝑎</m:t>
                      </m:r>
                    </m:oMath>
                  </m:oMathPara>
                </a14:m>
                <a:endParaRPr lang="it-IT" dirty="0">
                  <a:latin typeface="+mn-lt"/>
                </a:endParaRPr>
              </a:p>
            </p:txBody>
          </p:sp>
        </mc:Choice>
        <mc:Fallback xmlns="">
          <p:sp>
            <p:nvSpPr>
              <p:cNvPr id="11" name="CasellaDiTesto 10"/>
              <p:cNvSpPr txBox="1">
                <a:spLocks noRot="1" noChangeAspect="1" noMove="1" noResize="1" noEditPoints="1" noAdjustHandles="1" noChangeArrowheads="1" noChangeShapeType="1" noTextEdit="1"/>
              </p:cNvSpPr>
              <p:nvPr/>
            </p:nvSpPr>
            <p:spPr>
              <a:xfrm>
                <a:off x="1730677" y="3950874"/>
                <a:ext cx="1793925" cy="971676"/>
              </a:xfrm>
              <a:prstGeom prst="rect">
                <a:avLst/>
              </a:prstGeom>
              <a:blipFill rotWithShape="0">
                <a:blip r:embed="rId8"/>
                <a:stretch>
                  <a:fillRect l="-3741" r="-1701" b="-75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Rettangolo 11"/>
              <p:cNvSpPr/>
              <p:nvPr/>
            </p:nvSpPr>
            <p:spPr>
              <a:xfrm>
                <a:off x="673498" y="420631"/>
                <a:ext cx="7708122" cy="954107"/>
              </a:xfrm>
              <a:prstGeom prst="rect">
                <a:avLst/>
              </a:prstGeom>
              <a:ln>
                <a:solidFill>
                  <a:schemeClr val="bg1">
                    <a:lumMod val="65000"/>
                  </a:schemeClr>
                </a:solidFill>
              </a:ln>
            </p:spPr>
            <p:txBody>
              <a:bodyPr wrap="square">
                <a:spAutoFit/>
              </a:bodyPr>
              <a:lstStyle/>
              <a:p>
                <a:pPr algn="ctr"/>
                <a:r>
                  <a:rPr lang="it-IT" sz="2800" dirty="0" smtClean="0">
                    <a:latin typeface="+mn-lt"/>
                  </a:rPr>
                  <a:t>3. </a:t>
                </a:r>
                <a:r>
                  <a:rPr lang="en-GB" sz="2800" dirty="0" smtClean="0">
                    <a:latin typeface="+mn-lt"/>
                  </a:rPr>
                  <a:t>Determining</a:t>
                </a:r>
                <a:r>
                  <a:rPr lang="it-IT" sz="2800" dirty="0" smtClean="0">
                    <a:latin typeface="+mn-lt"/>
                  </a:rPr>
                  <a:t> </a:t>
                </a:r>
                <a:r>
                  <a:rPr lang="it-IT" sz="2800" dirty="0">
                    <a:latin typeface="+mn-lt"/>
                  </a:rPr>
                  <a:t>the </a:t>
                </a:r>
                <a:r>
                  <a:rPr lang="en-GB" sz="2800" dirty="0" err="1" smtClean="0">
                    <a:latin typeface="+mn-lt"/>
                  </a:rPr>
                  <a:t>principlal</a:t>
                </a:r>
                <a:r>
                  <a:rPr lang="it-IT" sz="2800" dirty="0" smtClean="0">
                    <a:latin typeface="+mn-lt"/>
                  </a:rPr>
                  <a:t> </a:t>
                </a:r>
                <a:r>
                  <a:rPr lang="it-IT" sz="2800" dirty="0" err="1">
                    <a:latin typeface="+mn-lt"/>
                  </a:rPr>
                  <a:t>directions</a:t>
                </a:r>
                <a:r>
                  <a:rPr lang="it-IT" sz="2800" dirty="0">
                    <a:latin typeface="+mn-lt"/>
                  </a:rPr>
                  <a:t> </a:t>
                </a:r>
                <a14:m>
                  <m:oMath xmlns:m="http://schemas.openxmlformats.org/officeDocument/2006/math">
                    <m:sSub>
                      <m:sSubPr>
                        <m:ctrlPr>
                          <a:rPr lang="it-IT" sz="2800" b="1" i="1" smtClean="0">
                            <a:solidFill>
                              <a:srgbClr val="C00000"/>
                            </a:solidFill>
                            <a:latin typeface="Cambria Math" panose="02040503050406030204" pitchFamily="18" charset="0"/>
                          </a:rPr>
                        </m:ctrlPr>
                      </m:sSubPr>
                      <m:e>
                        <m:r>
                          <a:rPr lang="it-IT" sz="2800" b="1" i="1">
                            <a:solidFill>
                              <a:srgbClr val="C00000"/>
                            </a:solidFill>
                            <a:latin typeface="Cambria Math" panose="02040503050406030204" pitchFamily="18" charset="0"/>
                            <a:ea typeface="Cambria Math" panose="02040503050406030204" pitchFamily="18" charset="0"/>
                          </a:rPr>
                          <m:t>𝝋</m:t>
                        </m:r>
                      </m:e>
                      <m:sub>
                        <m:r>
                          <a:rPr lang="it-IT" sz="2800" b="1" i="1">
                            <a:solidFill>
                              <a:srgbClr val="C00000"/>
                            </a:solidFill>
                            <a:latin typeface="Cambria Math" panose="02040503050406030204" pitchFamily="18" charset="0"/>
                          </a:rPr>
                          <m:t>𝟏</m:t>
                        </m:r>
                      </m:sub>
                    </m:sSub>
                  </m:oMath>
                </a14:m>
                <a:r>
                  <a:rPr lang="it-IT" sz="2800" dirty="0">
                    <a:latin typeface="+mn-lt"/>
                  </a:rPr>
                  <a:t> and </a:t>
                </a:r>
                <a14:m>
                  <m:oMath xmlns:m="http://schemas.openxmlformats.org/officeDocument/2006/math">
                    <m:sSub>
                      <m:sSubPr>
                        <m:ctrlPr>
                          <a:rPr lang="it-IT" sz="2800" b="1" i="1" smtClean="0">
                            <a:solidFill>
                              <a:srgbClr val="C00000"/>
                            </a:solidFill>
                            <a:latin typeface="Cambria Math" panose="02040503050406030204" pitchFamily="18" charset="0"/>
                          </a:rPr>
                        </m:ctrlPr>
                      </m:sSubPr>
                      <m:e>
                        <m:r>
                          <a:rPr lang="it-IT" sz="2800" b="1" i="1">
                            <a:solidFill>
                              <a:srgbClr val="C00000"/>
                            </a:solidFill>
                            <a:latin typeface="Cambria Math" panose="02040503050406030204" pitchFamily="18" charset="0"/>
                            <a:ea typeface="Cambria Math" panose="02040503050406030204" pitchFamily="18" charset="0"/>
                          </a:rPr>
                          <m:t>𝝋</m:t>
                        </m:r>
                      </m:e>
                      <m:sub>
                        <m:r>
                          <a:rPr lang="it-IT" sz="2800" b="1" i="1">
                            <a:solidFill>
                              <a:srgbClr val="C00000"/>
                            </a:solidFill>
                            <a:latin typeface="Cambria Math" panose="02040503050406030204" pitchFamily="18" charset="0"/>
                            <a:ea typeface="Cambria Math" panose="02040503050406030204" pitchFamily="18" charset="0"/>
                          </a:rPr>
                          <m:t>𝟐</m:t>
                        </m:r>
                      </m:sub>
                    </m:sSub>
                  </m:oMath>
                </a14:m>
                <a:r>
                  <a:rPr lang="it-IT" sz="2800" dirty="0">
                    <a:latin typeface="+mn-lt"/>
                  </a:rPr>
                  <a:t/>
                </a:r>
                <a:br>
                  <a:rPr lang="it-IT" sz="2800" dirty="0">
                    <a:latin typeface="+mn-lt"/>
                  </a:rPr>
                </a:br>
                <a:r>
                  <a:rPr lang="it-IT" sz="2800" dirty="0">
                    <a:latin typeface="+mn-lt"/>
                  </a:rPr>
                  <a:t>with </a:t>
                </a:r>
                <a:r>
                  <a:rPr lang="en-GB" sz="2800" dirty="0" smtClean="0">
                    <a:latin typeface="+mn-lt"/>
                  </a:rPr>
                  <a:t>Formulae </a:t>
                </a:r>
                <a:endParaRPr lang="en-GB" sz="2800" dirty="0">
                  <a:latin typeface="+mn-lt"/>
                </a:endParaRPr>
              </a:p>
            </p:txBody>
          </p:sp>
        </mc:Choice>
        <mc:Fallback>
          <p:sp>
            <p:nvSpPr>
              <p:cNvPr id="12" name="Rettangolo 11"/>
              <p:cNvSpPr>
                <a:spLocks noRot="1" noChangeAspect="1" noMove="1" noResize="1" noEditPoints="1" noAdjustHandles="1" noChangeArrowheads="1" noChangeShapeType="1" noTextEdit="1"/>
              </p:cNvSpPr>
              <p:nvPr/>
            </p:nvSpPr>
            <p:spPr>
              <a:xfrm>
                <a:off x="673498" y="420631"/>
                <a:ext cx="7708122" cy="954107"/>
              </a:xfrm>
              <a:prstGeom prst="rect">
                <a:avLst/>
              </a:prstGeom>
              <a:blipFill rotWithShape="0">
                <a:blip r:embed="rId9"/>
                <a:stretch>
                  <a:fillRect l="-79" t="-5031" b="-16352"/>
                </a:stretch>
              </a:blipFill>
              <a:ln>
                <a:solidFill>
                  <a:schemeClr val="bg1">
                    <a:lumMod val="65000"/>
                  </a:schemeClr>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CasellaDiTesto 15"/>
              <p:cNvSpPr txBox="1"/>
              <p:nvPr/>
            </p:nvSpPr>
            <p:spPr>
              <a:xfrm>
                <a:off x="5275843" y="1664901"/>
                <a:ext cx="3236936" cy="646331"/>
              </a:xfrm>
              <a:prstGeom prst="rect">
                <a:avLst/>
              </a:prstGeom>
              <a:noFill/>
            </p:spPr>
            <p:txBody>
              <a:bodyPr wrap="square" rtlCol="0">
                <a:spAutoFit/>
              </a:bodyPr>
              <a:lstStyle/>
              <a:p>
                <a:r>
                  <a:rPr lang="it-IT" dirty="0" smtClean="0">
                    <a:latin typeface="+mn-lt"/>
                  </a:rPr>
                  <a:t>To compute the </a:t>
                </a:r>
                <a:r>
                  <a:rPr lang="it-IT" dirty="0" err="1" smtClean="0">
                    <a:latin typeface="+mn-lt"/>
                  </a:rPr>
                  <a:t>principal</a:t>
                </a:r>
                <a:r>
                  <a:rPr lang="it-IT" dirty="0" smtClean="0">
                    <a:latin typeface="+mn-lt"/>
                  </a:rPr>
                  <a:t> </a:t>
                </a:r>
                <a:r>
                  <a:rPr lang="it-IT" dirty="0" smtClean="0">
                    <a:latin typeface="+mn-lt"/>
                  </a:rPr>
                  <a:t>stress </a:t>
                </a:r>
                <a14:m>
                  <m:oMath xmlns:m="http://schemas.openxmlformats.org/officeDocument/2006/math">
                    <m:sSub>
                      <m:sSubPr>
                        <m:ctrlPr>
                          <a:rPr lang="it-IT" b="1" i="1" smtClean="0">
                            <a:solidFill>
                              <a:srgbClr val="C00000"/>
                            </a:solidFill>
                            <a:latin typeface="Cambria Math" panose="02040503050406030204" pitchFamily="18" charset="0"/>
                          </a:rPr>
                        </m:ctrlPr>
                      </m:sSubPr>
                      <m:e>
                        <m:r>
                          <a:rPr lang="it-IT" b="1" i="1">
                            <a:solidFill>
                              <a:srgbClr val="C00000"/>
                            </a:solidFill>
                            <a:latin typeface="Cambria Math" panose="02040503050406030204" pitchFamily="18" charset="0"/>
                            <a:ea typeface="Cambria Math" panose="02040503050406030204" pitchFamily="18" charset="0"/>
                          </a:rPr>
                          <m:t>𝝋</m:t>
                        </m:r>
                      </m:e>
                      <m:sub>
                        <m:r>
                          <a:rPr lang="it-IT" b="1" i="1" smtClean="0">
                            <a:solidFill>
                              <a:srgbClr val="C00000"/>
                            </a:solidFill>
                            <a:latin typeface="Cambria Math" panose="02040503050406030204" pitchFamily="18" charset="0"/>
                            <a:ea typeface="Cambria Math" panose="02040503050406030204" pitchFamily="18" charset="0"/>
                          </a:rPr>
                          <m:t>𝟐</m:t>
                        </m:r>
                      </m:sub>
                    </m:sSub>
                  </m:oMath>
                </a14:m>
                <a:r>
                  <a:rPr lang="it-IT" dirty="0" smtClean="0">
                    <a:latin typeface="+mn-lt"/>
                  </a:rPr>
                  <a:t> the </a:t>
                </a:r>
                <a:r>
                  <a:rPr lang="it-IT" dirty="0" err="1" smtClean="0">
                    <a:latin typeface="+mn-lt"/>
                  </a:rPr>
                  <a:t>equation</a:t>
                </a:r>
                <a:r>
                  <a:rPr lang="it-IT" dirty="0" smtClean="0">
                    <a:latin typeface="+mn-lt"/>
                  </a:rPr>
                  <a:t> </a:t>
                </a:r>
                <a:r>
                  <a:rPr lang="it-IT" dirty="0" err="1" smtClean="0">
                    <a:latin typeface="+mn-lt"/>
                  </a:rPr>
                  <a:t>below</a:t>
                </a:r>
                <a:r>
                  <a:rPr lang="it-IT" dirty="0" smtClean="0">
                    <a:latin typeface="+mn-lt"/>
                  </a:rPr>
                  <a:t> </a:t>
                </a:r>
                <a:r>
                  <a:rPr lang="it-IT" dirty="0" err="1" smtClean="0">
                    <a:latin typeface="+mn-lt"/>
                  </a:rPr>
                  <a:t>is</a:t>
                </a:r>
                <a:r>
                  <a:rPr lang="it-IT" dirty="0" smtClean="0">
                    <a:latin typeface="+mn-lt"/>
                  </a:rPr>
                  <a:t> </a:t>
                </a:r>
                <a:r>
                  <a:rPr lang="it-IT" dirty="0" err="1" smtClean="0">
                    <a:latin typeface="+mn-lt"/>
                  </a:rPr>
                  <a:t>used</a:t>
                </a:r>
                <a:r>
                  <a:rPr lang="it-IT" dirty="0">
                    <a:latin typeface="+mn-lt"/>
                  </a:rPr>
                  <a:t>.</a:t>
                </a:r>
              </a:p>
            </p:txBody>
          </p:sp>
        </mc:Choice>
        <mc:Fallback>
          <p:sp>
            <p:nvSpPr>
              <p:cNvPr id="16" name="CasellaDiTesto 15"/>
              <p:cNvSpPr txBox="1">
                <a:spLocks noRot="1" noChangeAspect="1" noMove="1" noResize="1" noEditPoints="1" noAdjustHandles="1" noChangeArrowheads="1" noChangeShapeType="1" noTextEdit="1"/>
              </p:cNvSpPr>
              <p:nvPr/>
            </p:nvSpPr>
            <p:spPr>
              <a:xfrm>
                <a:off x="5275843" y="1664901"/>
                <a:ext cx="3236936" cy="646331"/>
              </a:xfrm>
              <a:prstGeom prst="rect">
                <a:avLst/>
              </a:prstGeom>
              <a:blipFill rotWithShape="0">
                <a:blip r:embed="rId10"/>
                <a:stretch>
                  <a:fillRect l="-1507"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CasellaDiTesto 16"/>
              <p:cNvSpPr txBox="1"/>
              <p:nvPr/>
            </p:nvSpPr>
            <p:spPr>
              <a:xfrm>
                <a:off x="5940152" y="2843060"/>
                <a:ext cx="1726883" cy="30777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𝝋</m:t>
                          </m:r>
                        </m:e>
                        <m:sub>
                          <m:r>
                            <a:rPr lang="it-IT" sz="2000" b="1" i="1" smtClean="0">
                              <a:solidFill>
                                <a:srgbClr val="C00000"/>
                              </a:solidFill>
                              <a:latin typeface="Cambria Math" panose="02040503050406030204" pitchFamily="18" charset="0"/>
                              <a:ea typeface="Cambria Math" panose="02040503050406030204" pitchFamily="18" charset="0"/>
                            </a:rPr>
                            <m:t>𝟐</m:t>
                          </m:r>
                        </m:sub>
                      </m:sSub>
                      <m:r>
                        <a:rPr lang="it-IT" sz="2000" b="1" i="0" smtClean="0">
                          <a:latin typeface="Cambria Math" panose="02040503050406030204" pitchFamily="18" charset="0"/>
                        </a:rPr>
                        <m:t>=</m:t>
                      </m:r>
                      <m:sSub>
                        <m:sSubPr>
                          <m:ctrlPr>
                            <a:rPr lang="it-IT" sz="2000" b="1" i="1">
                              <a:latin typeface="Cambria Math" panose="02040503050406030204" pitchFamily="18" charset="0"/>
                            </a:rPr>
                          </m:ctrlPr>
                        </m:sSubPr>
                        <m:e>
                          <m:r>
                            <a:rPr lang="it-IT" sz="2000" b="1" i="1">
                              <a:latin typeface="Cambria Math" panose="02040503050406030204" pitchFamily="18" charset="0"/>
                              <a:ea typeface="Cambria Math" panose="02040503050406030204" pitchFamily="18" charset="0"/>
                            </a:rPr>
                            <m:t>𝝋</m:t>
                          </m:r>
                        </m:e>
                        <m:sub>
                          <m:r>
                            <a:rPr lang="it-IT" sz="2000" b="1" i="1">
                              <a:latin typeface="Cambria Math" panose="02040503050406030204" pitchFamily="18" charset="0"/>
                            </a:rPr>
                            <m:t>𝟏</m:t>
                          </m:r>
                        </m:sub>
                      </m:sSub>
                      <m:r>
                        <a:rPr lang="it-IT" sz="2000" b="0" i="0" smtClean="0">
                          <a:latin typeface="Cambria Math" panose="02040503050406030204" pitchFamily="18" charset="0"/>
                        </a:rPr>
                        <m:t>+90°</m:t>
                      </m:r>
                    </m:oMath>
                  </m:oMathPara>
                </a14:m>
                <a:endParaRPr lang="it-IT" sz="2000" dirty="0"/>
              </a:p>
            </p:txBody>
          </p:sp>
        </mc:Choice>
        <mc:Fallback xmlns="">
          <p:sp>
            <p:nvSpPr>
              <p:cNvPr id="17" name="CasellaDiTesto 16"/>
              <p:cNvSpPr txBox="1">
                <a:spLocks noRot="1" noChangeAspect="1" noMove="1" noResize="1" noEditPoints="1" noAdjustHandles="1" noChangeArrowheads="1" noChangeShapeType="1" noTextEdit="1"/>
              </p:cNvSpPr>
              <p:nvPr/>
            </p:nvSpPr>
            <p:spPr>
              <a:xfrm>
                <a:off x="5940152" y="2843060"/>
                <a:ext cx="1726883" cy="307777"/>
              </a:xfrm>
              <a:prstGeom prst="rect">
                <a:avLst/>
              </a:prstGeom>
              <a:blipFill rotWithShape="0">
                <a:blip r:embed="rId11"/>
                <a:stretch>
                  <a:fillRect l="-2448" r="-2098" b="-26415"/>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CasellaDiTesto 17"/>
              <p:cNvSpPr txBox="1"/>
              <p:nvPr/>
            </p:nvSpPr>
            <p:spPr>
              <a:xfrm>
                <a:off x="6082626" y="4234502"/>
                <a:ext cx="1441933" cy="307777"/>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𝝋</m:t>
                          </m:r>
                        </m:e>
                        <m:sub>
                          <m:r>
                            <a:rPr lang="it-IT" sz="2000" b="1" i="1" smtClean="0">
                              <a:solidFill>
                                <a:srgbClr val="C00000"/>
                              </a:solidFill>
                              <a:latin typeface="Cambria Math" panose="02040503050406030204" pitchFamily="18" charset="0"/>
                              <a:ea typeface="Cambria Math" panose="02040503050406030204" pitchFamily="18" charset="0"/>
                            </a:rPr>
                            <m:t>𝟐</m:t>
                          </m:r>
                        </m:sub>
                      </m:sSub>
                      <m:r>
                        <a:rPr lang="it-IT" sz="2000" b="0" i="0" smtClean="0">
                          <a:latin typeface="Cambria Math" panose="02040503050406030204" pitchFamily="18" charset="0"/>
                        </a:rPr>
                        <m:t>=</m:t>
                      </m:r>
                      <m:r>
                        <a:rPr lang="it-IT" sz="2000" i="1" smtClean="0">
                          <a:latin typeface="Cambria Math" panose="02040503050406030204" pitchFamily="18" charset="0"/>
                        </a:rPr>
                        <m:t>1</m:t>
                      </m:r>
                      <m:r>
                        <a:rPr lang="it-IT" sz="2000" b="0" i="1" smtClean="0">
                          <a:latin typeface="Cambria Math" panose="02040503050406030204" pitchFamily="18" charset="0"/>
                        </a:rPr>
                        <m:t>01.3</m:t>
                      </m:r>
                      <m:r>
                        <a:rPr lang="it-IT" sz="2000" b="0" i="0" smtClean="0">
                          <a:latin typeface="Cambria Math" panose="02040503050406030204" pitchFamily="18" charset="0"/>
                        </a:rPr>
                        <m:t>°</m:t>
                      </m:r>
                    </m:oMath>
                  </m:oMathPara>
                </a14:m>
                <a:endParaRPr lang="it-IT" dirty="0"/>
              </a:p>
            </p:txBody>
          </p:sp>
        </mc:Choice>
        <mc:Fallback xmlns="">
          <p:sp>
            <p:nvSpPr>
              <p:cNvPr id="18" name="CasellaDiTesto 17"/>
              <p:cNvSpPr txBox="1">
                <a:spLocks noRot="1" noChangeAspect="1" noMove="1" noResize="1" noEditPoints="1" noAdjustHandles="1" noChangeArrowheads="1" noChangeShapeType="1" noTextEdit="1"/>
              </p:cNvSpPr>
              <p:nvPr/>
            </p:nvSpPr>
            <p:spPr>
              <a:xfrm>
                <a:off x="6082626" y="4234502"/>
                <a:ext cx="1441933" cy="307777"/>
              </a:xfrm>
              <a:prstGeom prst="rect">
                <a:avLst/>
              </a:prstGeom>
              <a:blipFill rotWithShape="0">
                <a:blip r:embed="rId12"/>
                <a:stretch>
                  <a:fillRect l="-3814" r="-3390" b="-30000"/>
                </a:stretch>
              </a:blipFill>
              <a:ln>
                <a:noFill/>
              </a:ln>
            </p:spPr>
            <p:txBody>
              <a:bodyPr/>
              <a:lstStyle/>
              <a:p>
                <a:r>
                  <a:rPr lang="en-GB">
                    <a:noFill/>
                  </a:rPr>
                  <a:t> </a:t>
                </a:r>
              </a:p>
            </p:txBody>
          </p:sp>
        </mc:Fallback>
      </mc:AlternateContent>
      <p:sp>
        <p:nvSpPr>
          <p:cNvPr id="24" name="CasellaDiTesto 23"/>
          <p:cNvSpPr txBox="1"/>
          <p:nvPr/>
        </p:nvSpPr>
        <p:spPr>
          <a:xfrm>
            <a:off x="5940152" y="3555501"/>
            <a:ext cx="3528392" cy="375079"/>
          </a:xfrm>
          <a:prstGeom prst="rect">
            <a:avLst/>
          </a:prstGeom>
          <a:noFill/>
        </p:spPr>
        <p:txBody>
          <a:bodyPr wrap="square" rtlCol="0">
            <a:spAutoFit/>
          </a:bodyPr>
          <a:lstStyle/>
          <a:p>
            <a:r>
              <a:rPr lang="it-IT" dirty="0" smtClean="0">
                <a:latin typeface="+mn-lt"/>
              </a:rPr>
              <a:t>And </a:t>
            </a:r>
            <a:r>
              <a:rPr lang="it-IT" dirty="0" err="1">
                <a:latin typeface="+mn-lt"/>
              </a:rPr>
              <a:t>w</a:t>
            </a:r>
            <a:r>
              <a:rPr lang="it-IT" dirty="0" err="1" smtClean="0">
                <a:latin typeface="+mn-lt"/>
              </a:rPr>
              <a:t>e</a:t>
            </a:r>
            <a:r>
              <a:rPr lang="it-IT" dirty="0" smtClean="0">
                <a:latin typeface="+mn-lt"/>
              </a:rPr>
              <a:t> </a:t>
            </a:r>
            <a:r>
              <a:rPr lang="it-IT" dirty="0" err="1" smtClean="0">
                <a:latin typeface="+mn-lt"/>
              </a:rPr>
              <a:t>find</a:t>
            </a:r>
            <a:r>
              <a:rPr lang="it-IT" dirty="0" smtClean="0">
                <a:latin typeface="+mn-lt"/>
              </a:rPr>
              <a:t> </a:t>
            </a:r>
            <a:r>
              <a:rPr lang="it-IT" dirty="0" err="1" smtClean="0">
                <a:latin typeface="+mn-lt"/>
              </a:rPr>
              <a:t>that</a:t>
            </a:r>
            <a:r>
              <a:rPr lang="it-IT" dirty="0" smtClean="0">
                <a:latin typeface="+mn-lt"/>
              </a:rPr>
              <a:t>:</a:t>
            </a:r>
            <a:endParaRPr lang="it-IT" dirty="0">
              <a:latin typeface="+mn-lt"/>
            </a:endParaRPr>
          </a:p>
        </p:txBody>
      </p:sp>
      <p:sp>
        <p:nvSpPr>
          <p:cNvPr id="2" name="Segnaposto piè di pagina 1"/>
          <p:cNvSpPr>
            <a:spLocks noGrp="1"/>
          </p:cNvSpPr>
          <p:nvPr>
            <p:ph type="ftr" sz="quarter" idx="11"/>
          </p:nvPr>
        </p:nvSpPr>
        <p:spPr/>
        <p:txBody>
          <a:bodyPr/>
          <a:lstStyle/>
          <a:p>
            <a:pPr>
              <a:defRPr/>
            </a:pPr>
            <a:r>
              <a:rPr lang="it-IT" smtClean="0"/>
              <a:t>2D - Principal Stresses - Etchi Regoli Gioia</a:t>
            </a:r>
            <a:endParaRPr lang="en-GB"/>
          </a:p>
        </p:txBody>
      </p:sp>
      <p:sp>
        <p:nvSpPr>
          <p:cNvPr id="3" name="Segnaposto numero diapositiva 2"/>
          <p:cNvSpPr>
            <a:spLocks noGrp="1"/>
          </p:cNvSpPr>
          <p:nvPr>
            <p:ph type="sldNum" sz="quarter" idx="12"/>
          </p:nvPr>
        </p:nvSpPr>
        <p:spPr/>
        <p:txBody>
          <a:bodyPr/>
          <a:lstStyle/>
          <a:p>
            <a:pPr>
              <a:defRPr/>
            </a:pPr>
            <a:fld id="{DFE0AAEC-F5D9-44EA-93DC-6DF95E29577B}" type="slidenum">
              <a:rPr lang="en-GB" altLang="it-IT" smtClean="0"/>
              <a:pPr>
                <a:defRPr/>
              </a:pPr>
              <a:t>30</a:t>
            </a:fld>
            <a:endParaRPr lang="en-GB"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3" grpId="0"/>
      <p:bldP spid="15" grpId="0" animBg="1"/>
      <p:bldP spid="11" grpId="0"/>
      <p:bldP spid="16" grpId="0"/>
      <p:bldP spid="17" grpId="0" animBg="1"/>
      <p:bldP spid="18"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asellaDiTesto 2"/>
              <p:cNvSpPr txBox="1"/>
              <p:nvPr/>
            </p:nvSpPr>
            <p:spPr>
              <a:xfrm>
                <a:off x="456793" y="2174547"/>
                <a:ext cx="4413583" cy="646331"/>
              </a:xfrm>
              <a:prstGeom prst="rect">
                <a:avLst/>
              </a:prstGeom>
              <a:noFill/>
            </p:spPr>
            <p:txBody>
              <a:bodyPr wrap="square" rtlCol="0">
                <a:spAutoFit/>
              </a:bodyPr>
              <a:lstStyle/>
              <a:p>
                <a:r>
                  <a:rPr lang="it-IT" dirty="0" smtClean="0">
                    <a:latin typeface="+mn-lt"/>
                  </a:rPr>
                  <a:t>The angle of maximum </a:t>
                </a:r>
                <a:r>
                  <a:rPr lang="it-IT" dirty="0" err="1" smtClean="0">
                    <a:latin typeface="+mn-lt"/>
                  </a:rPr>
                  <a:t>shear</a:t>
                </a:r>
                <a:r>
                  <a:rPr lang="it-IT" dirty="0" smtClean="0">
                    <a:latin typeface="+mn-lt"/>
                  </a:rPr>
                  <a:t> stress </a:t>
                </a:r>
                <a14:m>
                  <m:oMath xmlns:m="http://schemas.openxmlformats.org/officeDocument/2006/math">
                    <m:sSub>
                      <m:sSubPr>
                        <m:ctrlPr>
                          <a:rPr lang="it-IT" b="1" i="1" smtClean="0">
                            <a:solidFill>
                              <a:srgbClr val="C00000"/>
                            </a:solidFill>
                            <a:latin typeface="Cambria Math" panose="02040503050406030204" pitchFamily="18" charset="0"/>
                          </a:rPr>
                        </m:ctrlPr>
                      </m:sSubPr>
                      <m:e>
                        <m:r>
                          <a:rPr lang="it-IT" b="1" i="1" smtClean="0">
                            <a:solidFill>
                              <a:srgbClr val="C00000"/>
                            </a:solidFill>
                            <a:latin typeface="Cambria Math" panose="02040503050406030204" pitchFamily="18" charset="0"/>
                            <a:ea typeface="Cambria Math" panose="02040503050406030204" pitchFamily="18" charset="0"/>
                          </a:rPr>
                          <m:t>𝝋</m:t>
                        </m:r>
                      </m:e>
                      <m:sub>
                        <m:r>
                          <a:rPr lang="it-IT" b="1" i="1" smtClean="0">
                            <a:solidFill>
                              <a:srgbClr val="C00000"/>
                            </a:solidFill>
                            <a:latin typeface="Cambria Math" panose="02040503050406030204" pitchFamily="18" charset="0"/>
                          </a:rPr>
                          <m:t>𝒎𝒂𝒙</m:t>
                        </m:r>
                      </m:sub>
                    </m:sSub>
                  </m:oMath>
                </a14:m>
                <a:r>
                  <a:rPr lang="it-IT" dirty="0" smtClean="0">
                    <a:latin typeface="+mn-lt"/>
                  </a:rPr>
                  <a:t> </a:t>
                </a:r>
                <a:r>
                  <a:rPr lang="it-IT" dirty="0" err="1" smtClean="0">
                    <a:latin typeface="+mn-lt"/>
                  </a:rPr>
                  <a:t>is</a:t>
                </a:r>
                <a:r>
                  <a:rPr lang="it-IT" dirty="0" smtClean="0">
                    <a:latin typeface="+mn-lt"/>
                  </a:rPr>
                  <a:t> </a:t>
                </a:r>
                <a:r>
                  <a:rPr lang="it-IT" dirty="0" err="1" smtClean="0">
                    <a:latin typeface="+mn-lt"/>
                  </a:rPr>
                  <a:t>easily</a:t>
                </a:r>
                <a:r>
                  <a:rPr lang="it-IT" dirty="0" smtClean="0">
                    <a:latin typeface="+mn-lt"/>
                  </a:rPr>
                  <a:t> </a:t>
                </a:r>
                <a:r>
                  <a:rPr lang="it-IT" dirty="0" err="1" smtClean="0">
                    <a:latin typeface="+mn-lt"/>
                  </a:rPr>
                  <a:t>calculated</a:t>
                </a:r>
                <a:r>
                  <a:rPr lang="it-IT" dirty="0" smtClean="0">
                    <a:latin typeface="+mn-lt"/>
                  </a:rPr>
                  <a:t> with the </a:t>
                </a:r>
                <a:r>
                  <a:rPr lang="it-IT" dirty="0" err="1" smtClean="0">
                    <a:latin typeface="+mn-lt"/>
                  </a:rPr>
                  <a:t>equation</a:t>
                </a:r>
                <a:r>
                  <a:rPr lang="it-IT" dirty="0" smtClean="0">
                    <a:latin typeface="+mn-lt"/>
                  </a:rPr>
                  <a:t> </a:t>
                </a:r>
                <a:r>
                  <a:rPr lang="it-IT" dirty="0" err="1" smtClean="0">
                    <a:latin typeface="+mn-lt"/>
                  </a:rPr>
                  <a:t>below</a:t>
                </a:r>
                <a:r>
                  <a:rPr lang="it-IT" dirty="0" smtClean="0">
                    <a:latin typeface="+mn-lt"/>
                  </a:rPr>
                  <a:t>.</a:t>
                </a:r>
                <a:endParaRPr lang="it-IT" dirty="0">
                  <a:latin typeface="+mn-lt"/>
                </a:endParaRPr>
              </a:p>
            </p:txBody>
          </p:sp>
        </mc:Choice>
        <mc:Fallback xmlns="">
          <p:sp>
            <p:nvSpPr>
              <p:cNvPr id="3" name="CasellaDiTesto 2"/>
              <p:cNvSpPr txBox="1">
                <a:spLocks noRot="1" noChangeAspect="1" noMove="1" noResize="1" noEditPoints="1" noAdjustHandles="1" noChangeArrowheads="1" noChangeShapeType="1" noTextEdit="1"/>
              </p:cNvSpPr>
              <p:nvPr/>
            </p:nvSpPr>
            <p:spPr>
              <a:xfrm>
                <a:off x="456793" y="2174547"/>
                <a:ext cx="4413583" cy="646331"/>
              </a:xfrm>
              <a:prstGeom prst="rect">
                <a:avLst/>
              </a:prstGeom>
              <a:blipFill rotWithShape="0">
                <a:blip r:embed="rId3"/>
                <a:stretch>
                  <a:fillRect l="-1243"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CasellaDiTesto 8"/>
              <p:cNvSpPr txBox="1"/>
              <p:nvPr/>
            </p:nvSpPr>
            <p:spPr>
              <a:xfrm>
                <a:off x="1483428" y="3313320"/>
                <a:ext cx="2012218" cy="30777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𝝋</m:t>
                          </m:r>
                        </m:e>
                        <m:sub>
                          <m:r>
                            <a:rPr lang="it-IT" sz="2000" b="1" i="1" smtClean="0">
                              <a:solidFill>
                                <a:srgbClr val="C00000"/>
                              </a:solidFill>
                              <a:latin typeface="Cambria Math" panose="02040503050406030204" pitchFamily="18" charset="0"/>
                              <a:ea typeface="Cambria Math" panose="02040503050406030204" pitchFamily="18" charset="0"/>
                            </a:rPr>
                            <m:t>𝒎𝒂𝒙</m:t>
                          </m:r>
                        </m:sub>
                      </m:sSub>
                      <m:r>
                        <a:rPr lang="it-IT" sz="2000" b="0" i="0" smtClean="0">
                          <a:latin typeface="Cambria Math" panose="02040503050406030204" pitchFamily="18" charset="0"/>
                        </a:rPr>
                        <m:t>=</m:t>
                      </m:r>
                      <m:sSub>
                        <m:sSubPr>
                          <m:ctrlPr>
                            <a:rPr lang="it-IT" sz="2000" b="1" i="1">
                              <a:latin typeface="Cambria Math" panose="02040503050406030204" pitchFamily="18" charset="0"/>
                            </a:rPr>
                          </m:ctrlPr>
                        </m:sSubPr>
                        <m:e>
                          <m:r>
                            <a:rPr lang="it-IT" sz="2000" b="1" i="1">
                              <a:latin typeface="Cambria Math" panose="02040503050406030204" pitchFamily="18" charset="0"/>
                              <a:ea typeface="Cambria Math" panose="02040503050406030204" pitchFamily="18" charset="0"/>
                            </a:rPr>
                            <m:t>𝝋</m:t>
                          </m:r>
                        </m:e>
                        <m:sub>
                          <m:r>
                            <a:rPr lang="it-IT" sz="2000" b="1" i="1">
                              <a:latin typeface="Cambria Math" panose="02040503050406030204" pitchFamily="18" charset="0"/>
                            </a:rPr>
                            <m:t>𝟏</m:t>
                          </m:r>
                        </m:sub>
                      </m:sSub>
                      <m:r>
                        <a:rPr lang="it-IT" sz="2000" b="0" i="0" smtClean="0">
                          <a:latin typeface="Cambria Math" panose="02040503050406030204" pitchFamily="18" charset="0"/>
                        </a:rPr>
                        <m:t>+45°</m:t>
                      </m:r>
                    </m:oMath>
                  </m:oMathPara>
                </a14:m>
                <a:endParaRPr lang="it-IT"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1483428" y="3313320"/>
                <a:ext cx="2012218" cy="307777"/>
              </a:xfrm>
              <a:prstGeom prst="rect">
                <a:avLst/>
              </a:prstGeom>
              <a:blipFill rotWithShape="0">
                <a:blip r:embed="rId4"/>
                <a:stretch>
                  <a:fillRect l="-2108" r="-2108" b="-2692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CasellaDiTesto 9"/>
              <p:cNvSpPr txBox="1"/>
              <p:nvPr/>
            </p:nvSpPr>
            <p:spPr>
              <a:xfrm>
                <a:off x="1776233" y="5001992"/>
                <a:ext cx="1426608" cy="27699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1" i="1" smtClean="0">
                              <a:solidFill>
                                <a:srgbClr val="C00000"/>
                              </a:solidFill>
                              <a:latin typeface="Cambria Math" panose="02040503050406030204" pitchFamily="18" charset="0"/>
                            </a:rPr>
                          </m:ctrlPr>
                        </m:sSubPr>
                        <m:e>
                          <m:r>
                            <a:rPr lang="it-IT" b="1" i="1">
                              <a:solidFill>
                                <a:srgbClr val="C00000"/>
                              </a:solidFill>
                              <a:latin typeface="Cambria Math" panose="02040503050406030204" pitchFamily="18" charset="0"/>
                              <a:ea typeface="Cambria Math" panose="02040503050406030204" pitchFamily="18" charset="0"/>
                            </a:rPr>
                            <m:t>𝝋</m:t>
                          </m:r>
                        </m:e>
                        <m:sub>
                          <m:r>
                            <a:rPr lang="it-IT" b="1" i="1" smtClean="0">
                              <a:solidFill>
                                <a:srgbClr val="C00000"/>
                              </a:solidFill>
                              <a:latin typeface="Cambria Math" panose="02040503050406030204" pitchFamily="18" charset="0"/>
                              <a:ea typeface="Cambria Math" panose="02040503050406030204" pitchFamily="18" charset="0"/>
                            </a:rPr>
                            <m:t>𝒎𝒂𝒙</m:t>
                          </m:r>
                        </m:sub>
                      </m:sSub>
                      <m:r>
                        <a:rPr lang="it-IT" b="0" i="0" smtClean="0">
                          <a:latin typeface="Cambria Math" panose="02040503050406030204" pitchFamily="18" charset="0"/>
                        </a:rPr>
                        <m:t>=</m:t>
                      </m:r>
                      <m:r>
                        <a:rPr lang="it-IT" i="1" smtClean="0">
                          <a:latin typeface="Cambria Math" panose="02040503050406030204" pitchFamily="18" charset="0"/>
                        </a:rPr>
                        <m:t>5</m:t>
                      </m:r>
                      <m:r>
                        <a:rPr lang="it-IT" b="0" i="1" smtClean="0">
                          <a:latin typeface="Cambria Math" panose="02040503050406030204" pitchFamily="18" charset="0"/>
                        </a:rPr>
                        <m:t>6.3</m:t>
                      </m:r>
                      <m:r>
                        <a:rPr lang="it-IT" b="0" i="0" smtClean="0">
                          <a:latin typeface="Cambria Math" panose="02040503050406030204" pitchFamily="18" charset="0"/>
                        </a:rPr>
                        <m:t>°</m:t>
                      </m:r>
                    </m:oMath>
                  </m:oMathPara>
                </a14:m>
                <a:endParaRPr lang="it-IT"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1776233" y="5001992"/>
                <a:ext cx="1426608" cy="276999"/>
              </a:xfrm>
              <a:prstGeom prst="rect">
                <a:avLst/>
              </a:prstGeom>
              <a:blipFill rotWithShape="0">
                <a:blip r:embed="rId5"/>
                <a:stretch>
                  <a:fillRect l="-3419" r="-3419" b="-28889"/>
                </a:stretch>
              </a:blipFill>
              <a:ln>
                <a:noFill/>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 name="CasellaDiTesto 3"/>
              <p:cNvSpPr txBox="1"/>
              <p:nvPr/>
            </p:nvSpPr>
            <p:spPr>
              <a:xfrm>
                <a:off x="4870376" y="2181453"/>
                <a:ext cx="3816424" cy="2862322"/>
              </a:xfrm>
              <a:prstGeom prst="rect">
                <a:avLst/>
              </a:prstGeom>
              <a:noFill/>
            </p:spPr>
            <p:txBody>
              <a:bodyPr wrap="square" rtlCol="0">
                <a:spAutoFit/>
              </a:bodyPr>
              <a:lstStyle/>
              <a:p>
                <a:r>
                  <a:rPr lang="it-IT" dirty="0" smtClean="0">
                    <a:solidFill>
                      <a:schemeClr val="tx1"/>
                    </a:solidFill>
                    <a:latin typeface="+mn-lt"/>
                  </a:rPr>
                  <a:t>The angle of maximum </a:t>
                </a:r>
                <a:r>
                  <a:rPr lang="it-IT" dirty="0" err="1" smtClean="0">
                    <a:solidFill>
                      <a:schemeClr val="tx1"/>
                    </a:solidFill>
                    <a:latin typeface="+mn-lt"/>
                  </a:rPr>
                  <a:t>shear</a:t>
                </a:r>
                <a:r>
                  <a:rPr lang="it-IT" dirty="0" smtClean="0">
                    <a:solidFill>
                      <a:schemeClr val="tx1"/>
                    </a:solidFill>
                    <a:latin typeface="+mn-lt"/>
                  </a:rPr>
                  <a:t> </a:t>
                </a:r>
                <a:r>
                  <a:rPr lang="it-IT" dirty="0" smtClean="0">
                    <a:solidFill>
                      <a:schemeClr val="tx1"/>
                    </a:solidFill>
                    <a:latin typeface="+mn-lt"/>
                  </a:rPr>
                  <a:t>angle </a:t>
                </a:r>
                <a14:m>
                  <m:oMath xmlns:m="http://schemas.openxmlformats.org/officeDocument/2006/math">
                    <m:sSub>
                      <m:sSubPr>
                        <m:ctrlPr>
                          <a:rPr lang="it-IT" b="1" i="1" smtClean="0">
                            <a:solidFill>
                              <a:srgbClr val="C00000"/>
                            </a:solidFill>
                            <a:latin typeface="Cambria Math" panose="02040503050406030204" pitchFamily="18" charset="0"/>
                          </a:rPr>
                        </m:ctrlPr>
                      </m:sSubPr>
                      <m:e>
                        <m:r>
                          <a:rPr lang="it-IT" b="1" i="1">
                            <a:solidFill>
                              <a:srgbClr val="C00000"/>
                            </a:solidFill>
                            <a:latin typeface="Cambria Math" panose="02040503050406030204" pitchFamily="18" charset="0"/>
                            <a:ea typeface="Cambria Math" panose="02040503050406030204" pitchFamily="18" charset="0"/>
                          </a:rPr>
                          <m:t>𝝋</m:t>
                        </m:r>
                      </m:e>
                      <m:sub>
                        <m:r>
                          <a:rPr lang="it-IT" b="1" i="1">
                            <a:solidFill>
                              <a:srgbClr val="C00000"/>
                            </a:solidFill>
                            <a:latin typeface="Cambria Math" panose="02040503050406030204" pitchFamily="18" charset="0"/>
                            <a:ea typeface="Cambria Math" panose="02040503050406030204" pitchFamily="18" charset="0"/>
                          </a:rPr>
                          <m:t>𝒎𝒂𝒙</m:t>
                        </m:r>
                      </m:sub>
                    </m:sSub>
                  </m:oMath>
                </a14:m>
                <a:r>
                  <a:rPr lang="it-IT" dirty="0" smtClean="0">
                    <a:solidFill>
                      <a:schemeClr val="tx1"/>
                    </a:solidFill>
                    <a:latin typeface="+mn-lt"/>
                  </a:rPr>
                  <a:t> </a:t>
                </a:r>
                <a:r>
                  <a:rPr lang="it-IT" dirty="0" err="1" smtClean="0">
                    <a:solidFill>
                      <a:schemeClr val="tx1"/>
                    </a:solidFill>
                    <a:latin typeface="+mn-lt"/>
                  </a:rPr>
                  <a:t>refers</a:t>
                </a:r>
                <a:r>
                  <a:rPr lang="it-IT" dirty="0" smtClean="0">
                    <a:solidFill>
                      <a:schemeClr val="tx1"/>
                    </a:solidFill>
                    <a:latin typeface="+mn-lt"/>
                  </a:rPr>
                  <a:t> to the maximum </a:t>
                </a:r>
                <a:r>
                  <a:rPr lang="it-IT" dirty="0" err="1" smtClean="0">
                    <a:solidFill>
                      <a:schemeClr val="tx1"/>
                    </a:solidFill>
                    <a:latin typeface="+mn-lt"/>
                  </a:rPr>
                  <a:t>shear</a:t>
                </a:r>
                <a:r>
                  <a:rPr lang="it-IT" dirty="0" smtClean="0">
                    <a:solidFill>
                      <a:schemeClr val="tx1"/>
                    </a:solidFill>
                    <a:latin typeface="+mn-lt"/>
                  </a:rPr>
                  <a:t> stress </a:t>
                </a:r>
                <a14:m>
                  <m:oMath xmlns:m="http://schemas.openxmlformats.org/officeDocument/2006/math">
                    <m:sSub>
                      <m:sSubPr>
                        <m:ctrlPr>
                          <a:rPr lang="it-IT" b="1" i="1" smtClean="0">
                            <a:solidFill>
                              <a:srgbClr val="C00000"/>
                            </a:solidFill>
                            <a:latin typeface="Cambria Math" panose="02040503050406030204" pitchFamily="18" charset="0"/>
                          </a:rPr>
                        </m:ctrlPr>
                      </m:sSubPr>
                      <m:e>
                        <m:r>
                          <a:rPr lang="el-GR" b="1" i="1" smtClean="0">
                            <a:solidFill>
                              <a:srgbClr val="C00000"/>
                            </a:solidFill>
                            <a:latin typeface="Cambria Math" panose="02040503050406030204" pitchFamily="18" charset="0"/>
                          </a:rPr>
                          <m:t>𝝉</m:t>
                        </m:r>
                      </m:e>
                      <m:sub>
                        <m:r>
                          <a:rPr lang="it-IT" b="1" i="1">
                            <a:solidFill>
                              <a:srgbClr val="C00000"/>
                            </a:solidFill>
                            <a:latin typeface="Cambria Math" panose="02040503050406030204" pitchFamily="18" charset="0"/>
                            <a:ea typeface="Cambria Math" panose="02040503050406030204" pitchFamily="18" charset="0"/>
                          </a:rPr>
                          <m:t>𝒎𝒂𝒙</m:t>
                        </m:r>
                      </m:sub>
                    </m:sSub>
                  </m:oMath>
                </a14:m>
                <a:r>
                  <a:rPr lang="it-IT" dirty="0" smtClean="0">
                    <a:solidFill>
                      <a:schemeClr val="tx1"/>
                    </a:solidFill>
                    <a:latin typeface="+mn-lt"/>
                  </a:rPr>
                  <a:t>. </a:t>
                </a:r>
              </a:p>
              <a:p>
                <a:r>
                  <a:rPr lang="it-IT" dirty="0" smtClean="0">
                    <a:latin typeface="+mn-lt"/>
                  </a:rPr>
                  <a:t>The </a:t>
                </a:r>
                <a:r>
                  <a:rPr lang="it-IT" dirty="0">
                    <a:latin typeface="+mn-lt"/>
                  </a:rPr>
                  <a:t>maximum </a:t>
                </a:r>
                <a:r>
                  <a:rPr lang="it-IT" dirty="0" err="1">
                    <a:latin typeface="+mn-lt"/>
                  </a:rPr>
                  <a:t>shear</a:t>
                </a:r>
                <a:r>
                  <a:rPr lang="it-IT" dirty="0">
                    <a:latin typeface="+mn-lt"/>
                  </a:rPr>
                  <a:t> stress </a:t>
                </a:r>
                <a14:m>
                  <m:oMath xmlns:m="http://schemas.openxmlformats.org/officeDocument/2006/math">
                    <m:sSub>
                      <m:sSubPr>
                        <m:ctrlPr>
                          <a:rPr lang="it-IT" b="1" i="1" smtClean="0">
                            <a:solidFill>
                              <a:srgbClr val="C00000"/>
                            </a:solidFill>
                            <a:latin typeface="Cambria Math" panose="02040503050406030204" pitchFamily="18" charset="0"/>
                          </a:rPr>
                        </m:ctrlPr>
                      </m:sSubPr>
                      <m:e>
                        <m:r>
                          <a:rPr lang="el-GR" b="1" i="1">
                            <a:solidFill>
                              <a:srgbClr val="C00000"/>
                            </a:solidFill>
                            <a:latin typeface="Cambria Math" panose="02040503050406030204" pitchFamily="18" charset="0"/>
                          </a:rPr>
                          <m:t>𝝉</m:t>
                        </m:r>
                      </m:e>
                      <m:sub>
                        <m:r>
                          <a:rPr lang="it-IT" b="1" i="1">
                            <a:solidFill>
                              <a:srgbClr val="C00000"/>
                            </a:solidFill>
                            <a:latin typeface="Cambria Math" panose="02040503050406030204" pitchFamily="18" charset="0"/>
                            <a:ea typeface="Cambria Math" panose="02040503050406030204" pitchFamily="18" charset="0"/>
                          </a:rPr>
                          <m:t>𝒎𝒂𝒙</m:t>
                        </m:r>
                      </m:sub>
                    </m:sSub>
                    <m:r>
                      <a:rPr lang="it-IT" b="1" i="0" smtClean="0">
                        <a:solidFill>
                          <a:srgbClr val="C00000"/>
                        </a:solidFill>
                        <a:latin typeface="Cambria Math" panose="02040503050406030204" pitchFamily="18" charset="0"/>
                        <a:ea typeface="Cambria Math" panose="02040503050406030204" pitchFamily="18" charset="0"/>
                      </a:rPr>
                      <m:t> </m:t>
                    </m:r>
                  </m:oMath>
                </a14:m>
                <a:r>
                  <a:rPr lang="it-IT" dirty="0" err="1" smtClean="0">
                    <a:latin typeface="+mn-lt"/>
                  </a:rPr>
                  <a:t>happens</a:t>
                </a:r>
                <a:r>
                  <a:rPr lang="it-IT" dirty="0" smtClean="0">
                    <a:latin typeface="+mn-lt"/>
                  </a:rPr>
                  <a:t> to be maximum or minimum </a:t>
                </a:r>
                <a:r>
                  <a:rPr lang="it-IT" dirty="0" err="1" smtClean="0">
                    <a:latin typeface="+mn-lt"/>
                  </a:rPr>
                  <a:t>every</a:t>
                </a:r>
                <a:r>
                  <a:rPr lang="it-IT" dirty="0" smtClean="0">
                    <a:latin typeface="+mn-lt"/>
                  </a:rPr>
                  <a:t> </a:t>
                </a:r>
                <a14:m>
                  <m:oMath xmlns:m="http://schemas.openxmlformats.org/officeDocument/2006/math">
                    <m:r>
                      <a:rPr lang="it-IT" b="0" i="1" smtClean="0">
                        <a:latin typeface="Cambria Math" panose="02040503050406030204" pitchFamily="18" charset="0"/>
                      </a:rPr>
                      <m:t>90°</m:t>
                    </m:r>
                  </m:oMath>
                </a14:m>
                <a:r>
                  <a:rPr lang="it-IT" dirty="0" smtClean="0">
                    <a:latin typeface="+mn-lt"/>
                  </a:rPr>
                  <a:t>.</a:t>
                </a:r>
                <a:endParaRPr lang="it-IT" dirty="0">
                  <a:latin typeface="+mn-lt"/>
                </a:endParaRPr>
              </a:p>
              <a:p>
                <a:endParaRPr lang="it-IT" dirty="0">
                  <a:latin typeface="+mn-lt"/>
                </a:endParaRPr>
              </a:p>
              <a:p>
                <a:r>
                  <a:rPr lang="it-IT" dirty="0" err="1" smtClean="0">
                    <a:latin typeface="+mn-lt"/>
                  </a:rPr>
                  <a:t>Therefore</a:t>
                </a:r>
                <a:r>
                  <a:rPr lang="it-IT" dirty="0" smtClean="0">
                    <a:latin typeface="+mn-lt"/>
                  </a:rPr>
                  <a:t> </a:t>
                </a:r>
                <a:r>
                  <a:rPr lang="it-IT" dirty="0" smtClean="0">
                    <a:latin typeface="+mn-lt"/>
                  </a:rPr>
                  <a:t>the </a:t>
                </a:r>
                <a:r>
                  <a:rPr lang="it-IT" dirty="0">
                    <a:latin typeface="+mn-lt"/>
                  </a:rPr>
                  <a:t>angle of maximum </a:t>
                </a:r>
                <a:r>
                  <a:rPr lang="it-IT" dirty="0" err="1">
                    <a:latin typeface="+mn-lt"/>
                  </a:rPr>
                  <a:t>shear</a:t>
                </a:r>
                <a:r>
                  <a:rPr lang="it-IT" dirty="0">
                    <a:latin typeface="+mn-lt"/>
                  </a:rPr>
                  <a:t> stress </a:t>
                </a:r>
                <a14:m>
                  <m:oMath xmlns:m="http://schemas.openxmlformats.org/officeDocument/2006/math">
                    <m:sSub>
                      <m:sSubPr>
                        <m:ctrlPr>
                          <a:rPr lang="it-IT" b="1" i="1" smtClean="0">
                            <a:solidFill>
                              <a:srgbClr val="C00000"/>
                            </a:solidFill>
                            <a:latin typeface="Cambria Math" panose="02040503050406030204" pitchFamily="18" charset="0"/>
                          </a:rPr>
                        </m:ctrlPr>
                      </m:sSubPr>
                      <m:e>
                        <m:r>
                          <a:rPr lang="it-IT" b="1" i="1">
                            <a:solidFill>
                              <a:srgbClr val="C00000"/>
                            </a:solidFill>
                            <a:latin typeface="Cambria Math" panose="02040503050406030204" pitchFamily="18" charset="0"/>
                            <a:ea typeface="Cambria Math" panose="02040503050406030204" pitchFamily="18" charset="0"/>
                          </a:rPr>
                          <m:t>𝝋</m:t>
                        </m:r>
                      </m:e>
                      <m:sub>
                        <m:r>
                          <a:rPr lang="it-IT" b="1" i="1">
                            <a:solidFill>
                              <a:srgbClr val="C00000"/>
                            </a:solidFill>
                            <a:latin typeface="Cambria Math" panose="02040503050406030204" pitchFamily="18" charset="0"/>
                            <a:ea typeface="Cambria Math" panose="02040503050406030204" pitchFamily="18" charset="0"/>
                          </a:rPr>
                          <m:t>𝒎𝒂𝒙</m:t>
                        </m:r>
                      </m:sub>
                    </m:sSub>
                  </m:oMath>
                </a14:m>
                <a:r>
                  <a:rPr lang="it-IT" dirty="0" smtClean="0">
                    <a:latin typeface="+mn-lt"/>
                  </a:rPr>
                  <a:t> can </a:t>
                </a:r>
                <a:r>
                  <a:rPr lang="it-IT" dirty="0" err="1" smtClean="0">
                    <a:latin typeface="+mn-lt"/>
                  </a:rPr>
                  <a:t>also</a:t>
                </a:r>
                <a:r>
                  <a:rPr lang="it-IT" dirty="0" smtClean="0">
                    <a:latin typeface="+mn-lt"/>
                  </a:rPr>
                  <a:t> be </a:t>
                </a:r>
                <a:r>
                  <a:rPr lang="it-IT" dirty="0" err="1" smtClean="0">
                    <a:latin typeface="+mn-lt"/>
                  </a:rPr>
                  <a:t>found</a:t>
                </a:r>
                <a:r>
                  <a:rPr lang="it-IT" dirty="0" smtClean="0">
                    <a:latin typeface="+mn-lt"/>
                  </a:rPr>
                  <a:t> in the </a:t>
                </a:r>
                <a:r>
                  <a:rPr lang="it-IT" dirty="0" err="1" smtClean="0">
                    <a:latin typeface="+mn-lt"/>
                  </a:rPr>
                  <a:t>following</a:t>
                </a:r>
                <a:r>
                  <a:rPr lang="it-IT" dirty="0" smtClean="0">
                    <a:latin typeface="+mn-lt"/>
                  </a:rPr>
                  <a:t> way:</a:t>
                </a:r>
              </a:p>
            </p:txBody>
          </p:sp>
        </mc:Choice>
        <mc:Fallback>
          <p:sp>
            <p:nvSpPr>
              <p:cNvPr id="4" name="CasellaDiTesto 3"/>
              <p:cNvSpPr txBox="1">
                <a:spLocks noRot="1" noChangeAspect="1" noMove="1" noResize="1" noEditPoints="1" noAdjustHandles="1" noChangeArrowheads="1" noChangeShapeType="1" noTextEdit="1"/>
              </p:cNvSpPr>
              <p:nvPr/>
            </p:nvSpPr>
            <p:spPr>
              <a:xfrm>
                <a:off x="4870376" y="2181453"/>
                <a:ext cx="3816424" cy="2862322"/>
              </a:xfrm>
              <a:prstGeom prst="rect">
                <a:avLst/>
              </a:prstGeom>
              <a:blipFill rotWithShape="0">
                <a:blip r:embed="rId6"/>
                <a:stretch>
                  <a:fillRect l="-1438" t="-1279" r="-1118" b="-25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CasellaDiTesto 12"/>
              <p:cNvSpPr txBox="1"/>
              <p:nvPr/>
            </p:nvSpPr>
            <p:spPr>
              <a:xfrm>
                <a:off x="5574444" y="5267988"/>
                <a:ext cx="2012218" cy="30777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rgbClr val="C00000"/>
                              </a:solidFill>
                              <a:latin typeface="Cambria Math" panose="02040503050406030204" pitchFamily="18" charset="0"/>
                            </a:rPr>
                          </m:ctrlPr>
                        </m:sSubPr>
                        <m:e>
                          <m:r>
                            <a:rPr lang="it-IT" sz="2000" b="1" i="1">
                              <a:solidFill>
                                <a:srgbClr val="C00000"/>
                              </a:solidFill>
                              <a:latin typeface="Cambria Math" panose="02040503050406030204" pitchFamily="18" charset="0"/>
                              <a:ea typeface="Cambria Math" panose="02040503050406030204" pitchFamily="18" charset="0"/>
                            </a:rPr>
                            <m:t>𝝋</m:t>
                          </m:r>
                        </m:e>
                        <m:sub>
                          <m:r>
                            <a:rPr lang="it-IT" sz="2000" b="1" i="1" smtClean="0">
                              <a:solidFill>
                                <a:srgbClr val="C00000"/>
                              </a:solidFill>
                              <a:latin typeface="Cambria Math" panose="02040503050406030204" pitchFamily="18" charset="0"/>
                              <a:ea typeface="Cambria Math" panose="02040503050406030204" pitchFamily="18" charset="0"/>
                            </a:rPr>
                            <m:t>𝒎𝒂𝒙</m:t>
                          </m:r>
                        </m:sub>
                      </m:sSub>
                      <m:r>
                        <a:rPr lang="it-IT" sz="2000" b="1" i="0" smtClean="0">
                          <a:solidFill>
                            <a:srgbClr val="C00000"/>
                          </a:solidFill>
                          <a:latin typeface="Cambria Math" panose="02040503050406030204" pitchFamily="18" charset="0"/>
                        </a:rPr>
                        <m:t>=</m:t>
                      </m:r>
                      <m:sSub>
                        <m:sSubPr>
                          <m:ctrlPr>
                            <a:rPr lang="it-IT" sz="2000" b="1" i="1">
                              <a:latin typeface="Cambria Math" panose="02040503050406030204" pitchFamily="18" charset="0"/>
                            </a:rPr>
                          </m:ctrlPr>
                        </m:sSubPr>
                        <m:e>
                          <m:r>
                            <a:rPr lang="it-IT" sz="2000" b="1" i="1">
                              <a:latin typeface="Cambria Math" panose="02040503050406030204" pitchFamily="18" charset="0"/>
                              <a:ea typeface="Cambria Math" panose="02040503050406030204" pitchFamily="18" charset="0"/>
                            </a:rPr>
                            <m:t>𝝋</m:t>
                          </m:r>
                        </m:e>
                        <m:sub>
                          <m:r>
                            <a:rPr lang="it-IT" sz="2000" b="1" i="1" smtClean="0">
                              <a:latin typeface="Cambria Math" panose="02040503050406030204" pitchFamily="18" charset="0"/>
                              <a:ea typeface="Cambria Math" panose="02040503050406030204" pitchFamily="18" charset="0"/>
                            </a:rPr>
                            <m:t>𝟐</m:t>
                          </m:r>
                        </m:sub>
                      </m:sSub>
                      <m:r>
                        <a:rPr lang="it-IT" sz="2000" b="0" i="0" smtClean="0">
                          <a:latin typeface="Cambria Math" panose="02040503050406030204" pitchFamily="18" charset="0"/>
                        </a:rPr>
                        <m:t>−45°</m:t>
                      </m:r>
                    </m:oMath>
                  </m:oMathPara>
                </a14:m>
                <a:endParaRPr lang="it-IT" dirty="0"/>
              </a:p>
            </p:txBody>
          </p:sp>
        </mc:Choice>
        <mc:Fallback xmlns="">
          <p:sp>
            <p:nvSpPr>
              <p:cNvPr id="13" name="CasellaDiTesto 12"/>
              <p:cNvSpPr txBox="1">
                <a:spLocks noRot="1" noChangeAspect="1" noMove="1" noResize="1" noEditPoints="1" noAdjustHandles="1" noChangeArrowheads="1" noChangeShapeType="1" noTextEdit="1"/>
              </p:cNvSpPr>
              <p:nvPr/>
            </p:nvSpPr>
            <p:spPr>
              <a:xfrm>
                <a:off x="5574444" y="5267988"/>
                <a:ext cx="2012218" cy="307777"/>
              </a:xfrm>
              <a:prstGeom prst="rect">
                <a:avLst/>
              </a:prstGeom>
              <a:blipFill rotWithShape="0">
                <a:blip r:embed="rId7"/>
                <a:stretch>
                  <a:fillRect l="-2102" r="-1802" b="-26415"/>
                </a:stretch>
              </a:blipFill>
              <a:ln>
                <a:solidFill>
                  <a:schemeClr val="tx1"/>
                </a:solidFill>
              </a:ln>
            </p:spPr>
            <p:txBody>
              <a:bodyPr/>
              <a:lstStyle/>
              <a:p>
                <a:r>
                  <a:rPr lang="en-GB">
                    <a:noFill/>
                  </a:rPr>
                  <a:t> </a:t>
                </a:r>
              </a:p>
            </p:txBody>
          </p:sp>
        </mc:Fallback>
      </mc:AlternateContent>
      <p:sp>
        <p:nvSpPr>
          <p:cNvPr id="11" name="CasellaDiTesto 10"/>
          <p:cNvSpPr txBox="1"/>
          <p:nvPr/>
        </p:nvSpPr>
        <p:spPr>
          <a:xfrm>
            <a:off x="1731450" y="4166327"/>
            <a:ext cx="1764196" cy="375079"/>
          </a:xfrm>
          <a:prstGeom prst="rect">
            <a:avLst/>
          </a:prstGeom>
          <a:noFill/>
        </p:spPr>
        <p:txBody>
          <a:bodyPr wrap="square" rtlCol="0">
            <a:spAutoFit/>
          </a:bodyPr>
          <a:lstStyle/>
          <a:p>
            <a:r>
              <a:rPr lang="it-IT" dirty="0" err="1" smtClean="0">
                <a:latin typeface="+mn-lt"/>
              </a:rPr>
              <a:t>We</a:t>
            </a:r>
            <a:r>
              <a:rPr lang="it-IT" dirty="0" smtClean="0">
                <a:latin typeface="+mn-lt"/>
              </a:rPr>
              <a:t> </a:t>
            </a:r>
            <a:r>
              <a:rPr lang="it-IT" dirty="0" err="1" smtClean="0">
                <a:latin typeface="+mn-lt"/>
              </a:rPr>
              <a:t>find</a:t>
            </a:r>
            <a:r>
              <a:rPr lang="it-IT" dirty="0" smtClean="0">
                <a:latin typeface="+mn-lt"/>
              </a:rPr>
              <a:t> </a:t>
            </a:r>
            <a:r>
              <a:rPr lang="it-IT" dirty="0" err="1" smtClean="0">
                <a:latin typeface="+mn-lt"/>
              </a:rPr>
              <a:t>that</a:t>
            </a:r>
            <a:r>
              <a:rPr lang="it-IT" dirty="0" smtClean="0">
                <a:latin typeface="+mn-lt"/>
              </a:rPr>
              <a:t>:</a:t>
            </a:r>
            <a:endParaRPr lang="it-IT" dirty="0">
              <a:latin typeface="+mn-lt"/>
            </a:endParaRPr>
          </a:p>
        </p:txBody>
      </p:sp>
      <mc:AlternateContent xmlns:mc="http://schemas.openxmlformats.org/markup-compatibility/2006" xmlns:a14="http://schemas.microsoft.com/office/drawing/2010/main">
        <mc:Choice Requires="a14">
          <p:sp>
            <p:nvSpPr>
              <p:cNvPr id="12" name="Titolo 1"/>
              <p:cNvSpPr txBox="1">
                <a:spLocks/>
              </p:cNvSpPr>
              <p:nvPr/>
            </p:nvSpPr>
            <p:spPr bwMode="auto">
              <a:xfrm>
                <a:off x="251520" y="566978"/>
                <a:ext cx="8567115" cy="922788"/>
              </a:xfrm>
              <a:prstGeom prst="rect">
                <a:avLst/>
              </a:prstGeom>
              <a:noFill/>
              <a:ln w="9525">
                <a:solidFill>
                  <a:schemeClr val="bg1">
                    <a:lumMod val="65000"/>
                  </a:schemeClr>
                </a:solidFill>
                <a:miter lim="800000"/>
                <a:headEnd/>
                <a:tailEnd/>
              </a:ln>
              <a:extLst>
                <a:ext uri="{909E8E84-426E-40DD-AFC4-6F175D3DCCD1}">
                  <a14:hiddenFill>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it-IT" sz="2800" dirty="0" smtClean="0">
                    <a:latin typeface="+mn-lt"/>
                  </a:rPr>
                  <a:t>4. </a:t>
                </a:r>
                <a:r>
                  <a:rPr lang="it-IT" sz="2800" dirty="0" err="1" smtClean="0">
                    <a:latin typeface="+mn-lt"/>
                  </a:rPr>
                  <a:t>Determining</a:t>
                </a:r>
                <a:r>
                  <a:rPr lang="it-IT" sz="2800" dirty="0" smtClean="0">
                    <a:latin typeface="+mn-lt"/>
                  </a:rPr>
                  <a:t> </a:t>
                </a:r>
                <a:r>
                  <a:rPr lang="it-IT" sz="2800" dirty="0">
                    <a:latin typeface="+mn-lt"/>
                  </a:rPr>
                  <a:t>t</a:t>
                </a:r>
                <a:r>
                  <a:rPr lang="it-IT" sz="2800" dirty="0" smtClean="0">
                    <a:latin typeface="+mn-lt"/>
                  </a:rPr>
                  <a:t>he </a:t>
                </a:r>
                <a:r>
                  <a:rPr lang="it-IT" sz="2800" dirty="0">
                    <a:latin typeface="+mn-lt"/>
                  </a:rPr>
                  <a:t>angle </a:t>
                </a:r>
                <a:r>
                  <a:rPr lang="it-IT" sz="2800" dirty="0" smtClean="0">
                    <a:latin typeface="+mn-lt"/>
                  </a:rPr>
                  <a:t>of </a:t>
                </a:r>
                <a:r>
                  <a:rPr lang="it-IT" sz="2800" dirty="0">
                    <a:latin typeface="+mn-lt"/>
                  </a:rPr>
                  <a:t>maximum </a:t>
                </a:r>
                <a:r>
                  <a:rPr lang="it-IT" sz="2800" dirty="0" err="1">
                    <a:latin typeface="+mn-lt"/>
                  </a:rPr>
                  <a:t>shear</a:t>
                </a:r>
                <a:r>
                  <a:rPr lang="it-IT" sz="2800" dirty="0">
                    <a:latin typeface="+mn-lt"/>
                  </a:rPr>
                  <a:t> </a:t>
                </a:r>
                <a:r>
                  <a:rPr lang="it-IT" sz="2800" dirty="0" smtClean="0">
                    <a:latin typeface="+mn-lt"/>
                  </a:rPr>
                  <a:t>stress </a:t>
                </a:r>
                <a14:m>
                  <m:oMath xmlns:m="http://schemas.openxmlformats.org/officeDocument/2006/math">
                    <m:sSub>
                      <m:sSubPr>
                        <m:ctrlPr>
                          <a:rPr lang="it-IT" sz="2800" b="1" i="1" smtClean="0">
                            <a:solidFill>
                              <a:srgbClr val="C00000"/>
                            </a:solidFill>
                            <a:latin typeface="Cambria Math" panose="02040503050406030204" pitchFamily="18" charset="0"/>
                            <a:ea typeface="Cambria Math" panose="02040503050406030204" pitchFamily="18" charset="0"/>
                          </a:rPr>
                        </m:ctrlPr>
                      </m:sSubPr>
                      <m:e>
                        <m:r>
                          <a:rPr lang="it-IT" sz="2800" b="1" i="1">
                            <a:solidFill>
                              <a:srgbClr val="C00000"/>
                            </a:solidFill>
                            <a:latin typeface="Cambria Math" panose="02040503050406030204" pitchFamily="18" charset="0"/>
                            <a:ea typeface="Cambria Math" panose="02040503050406030204" pitchFamily="18" charset="0"/>
                          </a:rPr>
                          <m:t>𝝋</m:t>
                        </m:r>
                      </m:e>
                      <m:sub>
                        <m:r>
                          <a:rPr lang="it-IT" sz="2800" b="1" i="1">
                            <a:solidFill>
                              <a:srgbClr val="C00000"/>
                            </a:solidFill>
                            <a:latin typeface="Cambria Math" panose="02040503050406030204" pitchFamily="18" charset="0"/>
                            <a:ea typeface="Cambria Math" panose="02040503050406030204" pitchFamily="18" charset="0"/>
                          </a:rPr>
                          <m:t>𝒎𝒂𝒙</m:t>
                        </m:r>
                      </m:sub>
                    </m:sSub>
                  </m:oMath>
                </a14:m>
                <a:r>
                  <a:rPr lang="it-IT" sz="2800" b="1" dirty="0" smtClean="0">
                    <a:latin typeface="+mn-lt"/>
                  </a:rPr>
                  <a:t/>
                </a:r>
                <a:br>
                  <a:rPr lang="it-IT" sz="2800" b="1" dirty="0" smtClean="0">
                    <a:latin typeface="+mn-lt"/>
                  </a:rPr>
                </a:br>
                <a:r>
                  <a:rPr lang="it-IT" sz="2800" dirty="0" smtClean="0">
                    <a:latin typeface="+mn-lt"/>
                  </a:rPr>
                  <a:t>with </a:t>
                </a:r>
                <a:r>
                  <a:rPr lang="it-IT" sz="2800" dirty="0" err="1" smtClean="0">
                    <a:latin typeface="+mn-lt"/>
                  </a:rPr>
                  <a:t>Formulae</a:t>
                </a:r>
                <a:endParaRPr lang="it-IT" sz="2800" dirty="0">
                  <a:latin typeface="+mn-lt"/>
                </a:endParaRPr>
              </a:p>
            </p:txBody>
          </p:sp>
        </mc:Choice>
        <mc:Fallback xmlns="">
          <p:sp>
            <p:nvSpPr>
              <p:cNvPr id="12" name="Titolo 1"/>
              <p:cNvSpPr txBox="1">
                <a:spLocks noRot="1" noChangeAspect="1" noMove="1" noResize="1" noEditPoints="1" noAdjustHandles="1" noChangeArrowheads="1" noChangeShapeType="1" noTextEdit="1"/>
              </p:cNvSpPr>
              <p:nvPr/>
            </p:nvSpPr>
            <p:spPr bwMode="auto">
              <a:xfrm>
                <a:off x="251520" y="566978"/>
                <a:ext cx="8567115" cy="922788"/>
              </a:xfrm>
              <a:prstGeom prst="rect">
                <a:avLst/>
              </a:prstGeom>
              <a:blipFill rotWithShape="0">
                <a:blip r:embed="rId8"/>
                <a:stretch>
                  <a:fillRect l="-142" t="-6536" b="-19608"/>
                </a:stretch>
              </a:blip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sp>
        <p:nvSpPr>
          <p:cNvPr id="2" name="Segnaposto piè di pagina 1"/>
          <p:cNvSpPr>
            <a:spLocks noGrp="1"/>
          </p:cNvSpPr>
          <p:nvPr>
            <p:ph type="ftr" sz="quarter" idx="11"/>
          </p:nvPr>
        </p:nvSpPr>
        <p:spPr/>
        <p:txBody>
          <a:bodyPr/>
          <a:lstStyle/>
          <a:p>
            <a:pPr>
              <a:defRPr/>
            </a:pPr>
            <a:r>
              <a:rPr lang="it-IT" smtClean="0"/>
              <a:t>2D - Principal Stresses - Etchi Regoli Gioia</a:t>
            </a:r>
            <a:endParaRPr lang="en-GB"/>
          </a:p>
        </p:txBody>
      </p:sp>
      <p:sp>
        <p:nvSpPr>
          <p:cNvPr id="5" name="Segnaposto numero diapositiva 4"/>
          <p:cNvSpPr>
            <a:spLocks noGrp="1"/>
          </p:cNvSpPr>
          <p:nvPr>
            <p:ph type="sldNum" sz="quarter" idx="12"/>
          </p:nvPr>
        </p:nvSpPr>
        <p:spPr/>
        <p:txBody>
          <a:bodyPr/>
          <a:lstStyle/>
          <a:p>
            <a:pPr>
              <a:defRPr/>
            </a:pPr>
            <a:fld id="{DFE0AAEC-F5D9-44EA-93DC-6DF95E29577B}" type="slidenum">
              <a:rPr lang="en-GB" altLang="it-IT" smtClean="0"/>
              <a:pPr>
                <a:defRPr/>
              </a:pPr>
              <a:t>31</a:t>
            </a:fld>
            <a:endParaRPr lang="en-GB"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p:bldP spid="13"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smtClean="0"/>
              <a:t>2D - Principal Stresses - Etchi Regoli Gioia</a:t>
            </a:r>
            <a:endParaRPr lang="en-GB"/>
          </a:p>
        </p:txBody>
      </p:sp>
      <p:sp>
        <p:nvSpPr>
          <p:cNvPr id="5" name="Segnaposto numero diapositiva 4"/>
          <p:cNvSpPr>
            <a:spLocks noGrp="1"/>
          </p:cNvSpPr>
          <p:nvPr>
            <p:ph type="sldNum" sz="quarter" idx="12"/>
          </p:nvPr>
        </p:nvSpPr>
        <p:spPr/>
        <p:txBody>
          <a:bodyPr/>
          <a:lstStyle/>
          <a:p>
            <a:pPr>
              <a:defRPr/>
            </a:pPr>
            <a:fld id="{DFE0AAEC-F5D9-44EA-93DC-6DF95E29577B}" type="slidenum">
              <a:rPr lang="en-GB" altLang="it-IT" smtClean="0"/>
              <a:pPr>
                <a:defRPr/>
              </a:pPr>
              <a:t>32</a:t>
            </a:fld>
            <a:endParaRPr lang="en-GB" altLang="it-IT"/>
          </a:p>
        </p:txBody>
      </p:sp>
      <p:sp>
        <p:nvSpPr>
          <p:cNvPr id="6" name="CasellaDiTesto 5"/>
          <p:cNvSpPr txBox="1"/>
          <p:nvPr/>
        </p:nvSpPr>
        <p:spPr>
          <a:xfrm>
            <a:off x="320882" y="1988840"/>
            <a:ext cx="8502236" cy="3231654"/>
          </a:xfrm>
          <a:prstGeom prst="rect">
            <a:avLst/>
          </a:prstGeom>
          <a:noFill/>
          <a:ln>
            <a:solidFill>
              <a:schemeClr val="bg1">
                <a:lumMod val="65000"/>
              </a:schemeClr>
            </a:solidFill>
          </a:ln>
        </p:spPr>
        <p:txBody>
          <a:bodyPr wrap="square" rtlCol="0">
            <a:spAutoFit/>
          </a:bodyPr>
          <a:lstStyle/>
          <a:p>
            <a:pPr algn="ctr"/>
            <a:r>
              <a:rPr lang="en-GB" sz="2400" b="1" dirty="0" smtClean="0">
                <a:solidFill>
                  <a:schemeClr val="tx2"/>
                </a:solidFill>
                <a:latin typeface="+mn-lt"/>
              </a:rPr>
              <a:t>REFERENCES:</a:t>
            </a:r>
          </a:p>
          <a:p>
            <a:pPr marL="285750" indent="-285750" algn="ctr">
              <a:buFont typeface="Arial" panose="020B0604020202020204" pitchFamily="34" charset="0"/>
              <a:buChar char="•"/>
            </a:pPr>
            <a:endParaRPr lang="en-GB" dirty="0" smtClean="0">
              <a:solidFill>
                <a:schemeClr val="tx2"/>
              </a:solidFill>
              <a:latin typeface="+mn-lt"/>
            </a:endParaRPr>
          </a:p>
          <a:p>
            <a:pPr marL="285750" indent="-285750" algn="ctr">
              <a:buFont typeface="Arial" panose="020B0604020202020204" pitchFamily="34" charset="0"/>
              <a:buChar char="•"/>
            </a:pPr>
            <a:r>
              <a:rPr lang="en-GB" dirty="0" err="1" smtClean="0">
                <a:solidFill>
                  <a:schemeClr val="tx2"/>
                </a:solidFill>
                <a:latin typeface="+mn-lt"/>
              </a:rPr>
              <a:t>Websites:</a:t>
            </a:r>
            <a:r>
              <a:rPr lang="en-GB" dirty="0" err="1" smtClean="0">
                <a:latin typeface="+mn-lt"/>
                <a:hlinkClick r:id="rId3"/>
              </a:rPr>
              <a:t>http</a:t>
            </a:r>
            <a:r>
              <a:rPr lang="en-GB" dirty="0">
                <a:latin typeface="+mn-lt"/>
                <a:hlinkClick r:id="rId3"/>
              </a:rPr>
              <a:t>://web.mst.edu/~mecmovie/</a:t>
            </a:r>
            <a:endParaRPr lang="en-GB" dirty="0">
              <a:latin typeface="+mn-lt"/>
            </a:endParaRPr>
          </a:p>
          <a:p>
            <a:pPr marL="285750" indent="-285750" algn="ctr">
              <a:buFontTx/>
              <a:buChar char="-"/>
            </a:pPr>
            <a:endParaRPr lang="en-GB" dirty="0" smtClean="0">
              <a:latin typeface="+mn-lt"/>
            </a:endParaRPr>
          </a:p>
          <a:p>
            <a:pPr marL="285750" indent="-285750" algn="ctr">
              <a:buFont typeface="Arial" panose="020B0604020202020204" pitchFamily="34" charset="0"/>
              <a:buChar char="•"/>
            </a:pPr>
            <a:r>
              <a:rPr lang="en-GB" dirty="0" smtClean="0">
                <a:solidFill>
                  <a:schemeClr val="tx2"/>
                </a:solidFill>
                <a:latin typeface="+mn-lt"/>
              </a:rPr>
              <a:t>Textbooks:</a:t>
            </a:r>
            <a:r>
              <a:rPr lang="en-GB" dirty="0" smtClean="0">
                <a:latin typeface="+mn-lt"/>
              </a:rPr>
              <a:t> </a:t>
            </a:r>
            <a:r>
              <a:rPr lang="en-US" dirty="0" err="1" smtClean="0">
                <a:latin typeface="+mn-lt"/>
              </a:rPr>
              <a:t>Hibbeler</a:t>
            </a:r>
            <a:r>
              <a:rPr lang="en-US" dirty="0">
                <a:latin typeface="+mn-lt"/>
              </a:rPr>
              <a:t>, R. C., 2014. </a:t>
            </a:r>
            <a:r>
              <a:rPr lang="en-US" i="1" dirty="0">
                <a:latin typeface="+mn-lt"/>
              </a:rPr>
              <a:t>Statics and mechanics of materials</a:t>
            </a:r>
            <a:r>
              <a:rPr lang="en-US" dirty="0">
                <a:latin typeface="+mn-lt"/>
              </a:rPr>
              <a:t>. 4th ed. Cape Town, Singapore: Pearson Education South Asia</a:t>
            </a:r>
            <a:endParaRPr lang="en-GB" dirty="0" smtClean="0">
              <a:latin typeface="+mn-lt"/>
            </a:endParaRPr>
          </a:p>
          <a:p>
            <a:pPr marL="285750" indent="-285750" algn="ctr">
              <a:buFont typeface="Arial" panose="020B0604020202020204" pitchFamily="34" charset="0"/>
              <a:buChar char="•"/>
            </a:pPr>
            <a:endParaRPr lang="en-GB" dirty="0" smtClean="0">
              <a:solidFill>
                <a:schemeClr val="tx2"/>
              </a:solidFill>
              <a:latin typeface="+mn-lt"/>
            </a:endParaRPr>
          </a:p>
          <a:p>
            <a:pPr marL="285750" indent="-285750" algn="ctr">
              <a:buFont typeface="Arial" panose="020B0604020202020204" pitchFamily="34" charset="0"/>
              <a:buChar char="•"/>
            </a:pPr>
            <a:r>
              <a:rPr lang="en-GB" dirty="0" smtClean="0">
                <a:solidFill>
                  <a:schemeClr val="tx2"/>
                </a:solidFill>
                <a:latin typeface="+mn-lt"/>
              </a:rPr>
              <a:t>Lecture </a:t>
            </a:r>
            <a:r>
              <a:rPr lang="en-GB" dirty="0">
                <a:solidFill>
                  <a:schemeClr val="tx2"/>
                </a:solidFill>
                <a:latin typeface="+mn-lt"/>
              </a:rPr>
              <a:t>notes</a:t>
            </a:r>
            <a:r>
              <a:rPr lang="en-GB" dirty="0">
                <a:latin typeface="+mn-lt"/>
              </a:rPr>
              <a:t>: DEN4102-12-Multi-dimensional Stress and Strain</a:t>
            </a:r>
          </a:p>
          <a:p>
            <a:pPr algn="ctr"/>
            <a:r>
              <a:rPr lang="en-GB" dirty="0">
                <a:latin typeface="+mn-lt"/>
              </a:rPr>
              <a:t>                                by Professor Emiliano </a:t>
            </a:r>
            <a:r>
              <a:rPr lang="en-GB" dirty="0" err="1">
                <a:latin typeface="+mn-lt"/>
              </a:rPr>
              <a:t>Bilotti</a:t>
            </a:r>
            <a:endParaRPr lang="en-GB" dirty="0">
              <a:latin typeface="+mn-lt"/>
            </a:endParaRPr>
          </a:p>
          <a:p>
            <a:pPr marL="285750" indent="-285750" algn="ctr">
              <a:buFont typeface="Arial" panose="020B0604020202020204" pitchFamily="34" charset="0"/>
              <a:buChar char="•"/>
            </a:pPr>
            <a:endParaRPr lang="en-GB" dirty="0" smtClean="0">
              <a:solidFill>
                <a:schemeClr val="tx2"/>
              </a:solidFill>
              <a:latin typeface="+mn-lt"/>
            </a:endParaRPr>
          </a:p>
          <a:p>
            <a:pPr marL="285750" indent="-285750" algn="ctr">
              <a:buFontTx/>
              <a:buChar char="-"/>
            </a:pPr>
            <a:endParaRPr lang="en-GB" dirty="0" smtClean="0">
              <a:latin typeface="+mn-lt"/>
            </a:endParaRPr>
          </a:p>
        </p:txBody>
      </p:sp>
    </p:spTree>
    <p:extLst>
      <p:ext uri="{BB962C8B-B14F-4D97-AF65-F5344CB8AC3E}">
        <p14:creationId xmlns:p14="http://schemas.microsoft.com/office/powerpoint/2010/main" val="4215748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7175" y="2092325"/>
            <a:ext cx="1368425" cy="12954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6" name="Straight Arrow Connector 5"/>
          <p:cNvCxnSpPr/>
          <p:nvPr/>
        </p:nvCxnSpPr>
        <p:spPr>
          <a:xfrm flipV="1">
            <a:off x="2201863" y="3479800"/>
            <a:ext cx="0" cy="574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11388" y="1462088"/>
            <a:ext cx="4762"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55650" y="2749550"/>
            <a:ext cx="576263" cy="11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059113" y="2760663"/>
            <a:ext cx="622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046788" y="2111375"/>
            <a:ext cx="1368425" cy="12954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27" name="Straight Arrow Connector 26"/>
          <p:cNvCxnSpPr/>
          <p:nvPr/>
        </p:nvCxnSpPr>
        <p:spPr>
          <a:xfrm flipV="1">
            <a:off x="6727825" y="1516063"/>
            <a:ext cx="0"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727825" y="3436938"/>
            <a:ext cx="3175"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497763" y="2760663"/>
            <a:ext cx="5302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435600" y="2760663"/>
            <a:ext cx="5603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55625" y="4194175"/>
            <a:ext cx="3584575" cy="1755775"/>
          </a:xfrm>
          <a:prstGeom prst="rect">
            <a:avLst/>
          </a:prstGeom>
          <a:noFill/>
        </p:spPr>
        <p:txBody>
          <a:bodyPr>
            <a:spAutoFit/>
          </a:bodyPr>
          <a:lstStyle/>
          <a:p>
            <a:pPr eaLnBrk="1" fontAlgn="auto" hangingPunct="1">
              <a:lnSpc>
                <a:spcPct val="150000"/>
              </a:lnSpc>
              <a:spcBef>
                <a:spcPts val="0"/>
              </a:spcBef>
              <a:spcAft>
                <a:spcPts val="0"/>
              </a:spcAft>
              <a:defRPr/>
            </a:pPr>
            <a:r>
              <a:rPr lang="en-GB" dirty="0">
                <a:latin typeface="+mn-lt"/>
              </a:rPr>
              <a:t>Horizontal and vertical forces seem to </a:t>
            </a:r>
            <a:r>
              <a:rPr lang="en-GB" b="1" dirty="0">
                <a:latin typeface="+mn-lt"/>
              </a:rPr>
              <a:t>converge</a:t>
            </a:r>
            <a:r>
              <a:rPr lang="en-GB" dirty="0">
                <a:latin typeface="+mn-lt"/>
              </a:rPr>
              <a:t> on the same point</a:t>
            </a:r>
          </a:p>
          <a:p>
            <a:pPr marL="285750" indent="-285750" eaLnBrk="1" fontAlgn="auto" hangingPunct="1">
              <a:lnSpc>
                <a:spcPct val="150000"/>
              </a:lnSpc>
              <a:spcBef>
                <a:spcPts val="0"/>
              </a:spcBef>
              <a:spcAft>
                <a:spcPts val="0"/>
              </a:spcAft>
              <a:buFont typeface="Arial" pitchFamily="34" charset="0"/>
              <a:buChar char="•"/>
              <a:defRPr/>
            </a:pPr>
            <a:r>
              <a:rPr lang="en-GB" dirty="0">
                <a:latin typeface="+mn-lt"/>
              </a:rPr>
              <a:t>this leads to a compression</a:t>
            </a:r>
          </a:p>
          <a:p>
            <a:pPr marL="285750" indent="-285750" eaLnBrk="1" fontAlgn="auto" hangingPunct="1">
              <a:lnSpc>
                <a:spcPct val="150000"/>
              </a:lnSpc>
              <a:spcBef>
                <a:spcPts val="0"/>
              </a:spcBef>
              <a:spcAft>
                <a:spcPts val="0"/>
              </a:spcAft>
              <a:buFont typeface="Arial" pitchFamily="34" charset="0"/>
              <a:buChar char="•"/>
              <a:defRPr/>
            </a:pPr>
            <a:r>
              <a:rPr lang="en-GB" dirty="0">
                <a:latin typeface="+mn-lt"/>
              </a:rPr>
              <a:t>the forces are </a:t>
            </a:r>
            <a:r>
              <a:rPr lang="en-GB" b="1" dirty="0">
                <a:latin typeface="+mn-lt"/>
              </a:rPr>
              <a:t>negative</a:t>
            </a:r>
          </a:p>
        </p:txBody>
      </p:sp>
      <p:sp>
        <p:nvSpPr>
          <p:cNvPr id="34" name="TextBox 33"/>
          <p:cNvSpPr txBox="1"/>
          <p:nvPr/>
        </p:nvSpPr>
        <p:spPr>
          <a:xfrm>
            <a:off x="5035550" y="4227513"/>
            <a:ext cx="3651250" cy="1754187"/>
          </a:xfrm>
          <a:prstGeom prst="rect">
            <a:avLst/>
          </a:prstGeom>
          <a:noFill/>
        </p:spPr>
        <p:txBody>
          <a:bodyPr>
            <a:spAutoFit/>
          </a:bodyPr>
          <a:lstStyle/>
          <a:p>
            <a:pPr eaLnBrk="1" fontAlgn="auto" hangingPunct="1">
              <a:lnSpc>
                <a:spcPct val="150000"/>
              </a:lnSpc>
              <a:spcBef>
                <a:spcPts val="0"/>
              </a:spcBef>
              <a:spcAft>
                <a:spcPts val="0"/>
              </a:spcAft>
              <a:defRPr/>
            </a:pPr>
            <a:r>
              <a:rPr lang="en-GB" dirty="0">
                <a:latin typeface="+mj-lt"/>
              </a:rPr>
              <a:t>Horizontal and vertical forces seem to </a:t>
            </a:r>
            <a:r>
              <a:rPr lang="en-GB" b="1" dirty="0">
                <a:latin typeface="+mj-lt"/>
              </a:rPr>
              <a:t>diverge</a:t>
            </a:r>
            <a:r>
              <a:rPr lang="en-GB" dirty="0">
                <a:latin typeface="+mj-lt"/>
              </a:rPr>
              <a:t> from the same point</a:t>
            </a:r>
          </a:p>
          <a:p>
            <a:pPr marL="285750" indent="-285750" eaLnBrk="1" fontAlgn="auto" hangingPunct="1">
              <a:lnSpc>
                <a:spcPct val="150000"/>
              </a:lnSpc>
              <a:spcBef>
                <a:spcPts val="0"/>
              </a:spcBef>
              <a:spcAft>
                <a:spcPts val="0"/>
              </a:spcAft>
              <a:buFont typeface="Arial" pitchFamily="34" charset="0"/>
              <a:buChar char="•"/>
              <a:defRPr/>
            </a:pPr>
            <a:r>
              <a:rPr lang="en-GB" dirty="0">
                <a:latin typeface="+mj-lt"/>
              </a:rPr>
              <a:t>this leads to a tension</a:t>
            </a:r>
          </a:p>
          <a:p>
            <a:pPr marL="285750" indent="-285750" eaLnBrk="1" fontAlgn="auto" hangingPunct="1">
              <a:lnSpc>
                <a:spcPct val="150000"/>
              </a:lnSpc>
              <a:spcBef>
                <a:spcPts val="0"/>
              </a:spcBef>
              <a:spcAft>
                <a:spcPts val="0"/>
              </a:spcAft>
              <a:buFont typeface="Arial" pitchFamily="34" charset="0"/>
              <a:buChar char="•"/>
              <a:defRPr/>
            </a:pPr>
            <a:r>
              <a:rPr lang="en-GB" dirty="0">
                <a:latin typeface="+mj-lt"/>
              </a:rPr>
              <a:t>the forces are </a:t>
            </a:r>
            <a:r>
              <a:rPr lang="en-GB" b="1" dirty="0">
                <a:latin typeface="+mj-lt"/>
              </a:rPr>
              <a:t>positive</a:t>
            </a:r>
          </a:p>
        </p:txBody>
      </p:sp>
      <p:cxnSp>
        <p:nvCxnSpPr>
          <p:cNvPr id="39" name="Straight Connector 38"/>
          <p:cNvCxnSpPr/>
          <p:nvPr/>
        </p:nvCxnSpPr>
        <p:spPr>
          <a:xfrm>
            <a:off x="7516813" y="2778323"/>
            <a:ext cx="158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96188" y="2703711"/>
            <a:ext cx="0" cy="149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648450" y="1963738"/>
            <a:ext cx="158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27825" y="1889125"/>
            <a:ext cx="0" cy="149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44713" y="1331913"/>
            <a:ext cx="158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779838" y="2749550"/>
            <a:ext cx="1603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67"/>
              <p:cNvSpPr txBox="1">
                <a:spLocks noChangeArrowheads="1"/>
              </p:cNvSpPr>
              <p:nvPr/>
            </p:nvSpPr>
            <p:spPr bwMode="auto">
              <a:xfrm>
                <a:off x="508870" y="485931"/>
                <a:ext cx="8331448" cy="557204"/>
              </a:xfrm>
              <a:prstGeom prst="rect">
                <a:avLst/>
              </a:prstGeom>
              <a:noFill/>
              <a:ln w="9525">
                <a:solidFill>
                  <a:schemeClr val="bg1">
                    <a:lumMod val="65000"/>
                  </a:schemeClr>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it-IT" sz="2800" dirty="0" smtClean="0"/>
                  <a:t>How to determine what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ea typeface="Cambria Math" panose="02040503050406030204" pitchFamily="18" charset="0"/>
                          </a:rPr>
                          <m:t>𝑥</m:t>
                        </m:r>
                      </m:sub>
                    </m:sSub>
                  </m:oMath>
                </a14:m>
                <a:r>
                  <a:rPr lang="it-IT" sz="2800" dirty="0"/>
                  <a:t> and </a:t>
                </a:r>
                <a14:m>
                  <m:oMath xmlns:m="http://schemas.openxmlformats.org/officeDocument/2006/math">
                    <m:sSub>
                      <m:sSubPr>
                        <m:ctrlPr>
                          <a:rPr lang="it-IT" sz="2800" i="1">
                            <a:latin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𝜎</m:t>
                        </m:r>
                      </m:e>
                      <m:sub>
                        <m:r>
                          <a:rPr lang="it-IT" sz="2800" i="1">
                            <a:latin typeface="Cambria Math" panose="02040503050406030204" pitchFamily="18" charset="0"/>
                            <a:ea typeface="Cambria Math" panose="02040503050406030204" pitchFamily="18" charset="0"/>
                          </a:rPr>
                          <m:t>𝑦</m:t>
                        </m:r>
                        <m:r>
                          <a:rPr lang="it-IT" sz="2800" i="1">
                            <a:latin typeface="Cambria Math" panose="02040503050406030204" pitchFamily="18" charset="0"/>
                            <a:ea typeface="Cambria Math" panose="02040503050406030204" pitchFamily="18" charset="0"/>
                          </a:rPr>
                          <m:t> </m:t>
                        </m:r>
                      </m:sub>
                    </m:sSub>
                  </m:oMath>
                </a14:m>
                <a:r>
                  <a:rPr lang="en-GB" altLang="it-IT" sz="2800" dirty="0" smtClean="0"/>
                  <a:t>are and their signs (2) </a:t>
                </a:r>
                <a:endParaRPr lang="en-GB" altLang="it-IT" sz="2800" dirty="0"/>
              </a:p>
            </p:txBody>
          </p:sp>
        </mc:Choice>
        <mc:Fallback xmlns="">
          <p:sp>
            <p:nvSpPr>
              <p:cNvPr id="23" name="TextBox 67"/>
              <p:cNvSpPr txBox="1">
                <a:spLocks noRot="1" noChangeAspect="1" noMove="1" noResize="1" noEditPoints="1" noAdjustHandles="1" noChangeArrowheads="1" noChangeShapeType="1" noTextEdit="1"/>
              </p:cNvSpPr>
              <p:nvPr/>
            </p:nvSpPr>
            <p:spPr bwMode="auto">
              <a:xfrm>
                <a:off x="508870" y="485931"/>
                <a:ext cx="8331448" cy="557204"/>
              </a:xfrm>
              <a:prstGeom prst="rect">
                <a:avLst/>
              </a:prstGeom>
              <a:blipFill rotWithShape="0">
                <a:blip r:embed="rId3"/>
                <a:stretch>
                  <a:fillRect l="-1388" t="-9677" r="-2411" b="-23656"/>
                </a:stretch>
              </a:blip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sp>
        <p:nvSpPr>
          <p:cNvPr id="2" name="Segnaposto piè di pagina 1"/>
          <p:cNvSpPr>
            <a:spLocks noGrp="1"/>
          </p:cNvSpPr>
          <p:nvPr>
            <p:ph type="ftr" sz="quarter" idx="11"/>
          </p:nvPr>
        </p:nvSpPr>
        <p:spPr/>
        <p:txBody>
          <a:bodyPr/>
          <a:lstStyle/>
          <a:p>
            <a:pPr>
              <a:defRPr/>
            </a:pPr>
            <a:r>
              <a:rPr lang="it-IT" smtClean="0"/>
              <a:t>2D - Principal Stresses - Etchi Regoli Gioia</a:t>
            </a:r>
            <a:endParaRPr lang="en-GB"/>
          </a:p>
        </p:txBody>
      </p:sp>
      <p:sp>
        <p:nvSpPr>
          <p:cNvPr id="3" name="Segnaposto numero diapositiva 2"/>
          <p:cNvSpPr>
            <a:spLocks noGrp="1"/>
          </p:cNvSpPr>
          <p:nvPr>
            <p:ph type="sldNum" sz="quarter" idx="12"/>
          </p:nvPr>
        </p:nvSpPr>
        <p:spPr/>
        <p:txBody>
          <a:bodyPr/>
          <a:lstStyle/>
          <a:p>
            <a:pPr>
              <a:defRPr/>
            </a:pPr>
            <a:fld id="{DFE0AAEC-F5D9-44EA-93DC-6DF95E29577B}" type="slidenum">
              <a:rPr lang="en-GB" altLang="it-IT" smtClean="0"/>
              <a:pPr>
                <a:defRPr/>
              </a:pPr>
              <a:t>4</a:t>
            </a:fld>
            <a:endParaRPr lang="en-GB"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5885 -0.00047 L 3.61111E-6 3.7037E-6 " pathEditMode="relative" rAng="0" ptsTypes="AA">
                                      <p:cBhvr>
                                        <p:cTn id="6" dur="2000" fill="hold"/>
                                        <p:tgtEl>
                                          <p:spTgt spid="9"/>
                                        </p:tgtEl>
                                        <p:attrNameLst>
                                          <p:attrName>ppt_x</p:attrName>
                                          <p:attrName>ppt_y</p:attrName>
                                        </p:attrNameLst>
                                      </p:cBhvr>
                                      <p:rCtr x="-295100" y="2300"/>
                                    </p:animMotion>
                                  </p:childTnLst>
                                </p:cTn>
                              </p:par>
                              <p:par>
                                <p:cTn id="7" presetID="1" presetClass="entr" presetSubtype="0" fill="hold" nodeType="withEffect">
                                  <p:stCondLst>
                                    <p:cond delay="0"/>
                                  </p:stCondLst>
                                  <p:childTnLst>
                                    <p:set>
                                      <p:cBhvr>
                                        <p:cTn id="8" dur="1" fill="hold">
                                          <p:stCondLst>
                                            <p:cond delay="0"/>
                                          </p:stCondLst>
                                        </p:cTn>
                                        <p:tgtEl>
                                          <p:spTgt spid="33">
                                            <p:txEl>
                                              <p:pRg st="0" end="0"/>
                                            </p:txEl>
                                          </p:spTgt>
                                        </p:tgtEl>
                                        <p:attrNameLst>
                                          <p:attrName>style.visibility</p:attrName>
                                        </p:attrNameLst>
                                      </p:cBhvr>
                                      <p:to>
                                        <p:strVal val="visible"/>
                                      </p:to>
                                    </p:set>
                                  </p:childTnLst>
                                </p:cTn>
                              </p:par>
                              <p:par>
                                <p:cTn id="9" presetID="42" presetClass="path" presetSubtype="0" accel="50000" decel="50000" fill="hold" nodeType="withEffect">
                                  <p:stCondLst>
                                    <p:cond delay="0"/>
                                  </p:stCondLst>
                                  <p:childTnLst>
                                    <p:animMotion origin="layout" path="M -0.08264 -0.00046 L -2.5E-6 -3.7037E-7 " pathEditMode="relative" rAng="0" ptsTypes="AA">
                                      <p:cBhvr>
                                        <p:cTn id="10" dur="2000" fill="hold"/>
                                        <p:tgtEl>
                                          <p:spTgt spid="8"/>
                                        </p:tgtEl>
                                        <p:attrNameLst>
                                          <p:attrName>ppt_x</p:attrName>
                                          <p:attrName>ppt_y</p:attrName>
                                        </p:attrNameLst>
                                      </p:cBhvr>
                                      <p:rCtr x="413200" y="2300"/>
                                    </p:animMotion>
                                  </p:childTnLst>
                                </p:cTn>
                              </p:par>
                              <p:par>
                                <p:cTn id="11" presetID="42" presetClass="path" presetSubtype="0" accel="50000" decel="50000" fill="hold" nodeType="withEffect">
                                  <p:stCondLst>
                                    <p:cond delay="0"/>
                                  </p:stCondLst>
                                  <p:childTnLst>
                                    <p:animMotion origin="layout" path="M -0.00017 -0.07176 L -3.88889E-6 -2.59259E-6 " pathEditMode="relative" rAng="0" ptsTypes="AA">
                                      <p:cBhvr>
                                        <p:cTn id="12" dur="2000" fill="hold"/>
                                        <p:tgtEl>
                                          <p:spTgt spid="7"/>
                                        </p:tgtEl>
                                        <p:attrNameLst>
                                          <p:attrName>ppt_x</p:attrName>
                                          <p:attrName>ppt_y</p:attrName>
                                        </p:attrNameLst>
                                      </p:cBhvr>
                                      <p:rCtr x="0" y="358800"/>
                                    </p:animMotion>
                                  </p:childTnLst>
                                </p:cTn>
                              </p:par>
                              <p:par>
                                <p:cTn id="13" presetID="42" presetClass="path" presetSubtype="0" accel="50000" decel="50000" fill="hold" nodeType="withEffect">
                                  <p:stCondLst>
                                    <p:cond delay="0"/>
                                  </p:stCondLst>
                                  <p:childTnLst>
                                    <p:animMotion origin="layout" path="M 1.38889E-6 0.05555 L 1.38889E-6 -0.00533 " pathEditMode="relative" rAng="0" ptsTypes="AA">
                                      <p:cBhvr>
                                        <p:cTn id="14" dur="2000" fill="hold"/>
                                        <p:tgtEl>
                                          <p:spTgt spid="6"/>
                                        </p:tgtEl>
                                        <p:attrNameLst>
                                          <p:attrName>ppt_x</p:attrName>
                                          <p:attrName>ppt_y</p:attrName>
                                        </p:attrNameLst>
                                      </p:cBhvr>
                                      <p:rCtr x="0" y="-30560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11022E-16 3.7037E-6 L -0.06198 -0.00162 " pathEditMode="relative" rAng="0" ptsTypes="AA">
                                      <p:cBhvr>
                                        <p:cTn id="30" dur="2000" fill="hold"/>
                                        <p:tgtEl>
                                          <p:spTgt spid="30"/>
                                        </p:tgtEl>
                                        <p:attrNameLst>
                                          <p:attrName>ppt_x</p:attrName>
                                          <p:attrName>ppt_y</p:attrName>
                                        </p:attrNameLst>
                                      </p:cBhvr>
                                      <p:rCtr x="-310800" y="-9300"/>
                                    </p:animMotion>
                                  </p:childTnLst>
                                </p:cTn>
                              </p:par>
                              <p:par>
                                <p:cTn id="31" presetID="42" presetClass="path" presetSubtype="0" accel="50000" decel="50000" fill="hold" nodeType="withEffect">
                                  <p:stCondLst>
                                    <p:cond delay="0"/>
                                  </p:stCondLst>
                                  <p:childTnLst>
                                    <p:animMotion origin="layout" path="M -0.00104 -0.00162 L 0.06458 3.7037E-6 " pathEditMode="relative" rAng="0" ptsTypes="AA">
                                      <p:cBhvr>
                                        <p:cTn id="32" dur="2000" fill="hold"/>
                                        <p:tgtEl>
                                          <p:spTgt spid="29"/>
                                        </p:tgtEl>
                                        <p:attrNameLst>
                                          <p:attrName>ppt_x</p:attrName>
                                          <p:attrName>ppt_y</p:attrName>
                                        </p:attrNameLst>
                                      </p:cBhvr>
                                      <p:rCtr x="328100" y="6900"/>
                                    </p:animMotion>
                                  </p:childTnLst>
                                </p:cTn>
                              </p:par>
                              <p:par>
                                <p:cTn id="33" presetID="42" presetClass="path" presetSubtype="0" accel="50000" decel="50000" fill="hold" nodeType="withEffect">
                                  <p:stCondLst>
                                    <p:cond delay="0"/>
                                  </p:stCondLst>
                                  <p:childTnLst>
                                    <p:animMotion origin="layout" path="M -3.88889E-6 2.59259E-6 L -3.88889E-6 -0.06135 " pathEditMode="relative" rAng="0" ptsTypes="AA">
                                      <p:cBhvr>
                                        <p:cTn id="34" dur="2000" fill="hold"/>
                                        <p:tgtEl>
                                          <p:spTgt spid="27"/>
                                        </p:tgtEl>
                                        <p:attrNameLst>
                                          <p:attrName>ppt_x</p:attrName>
                                          <p:attrName>ppt_y</p:attrName>
                                        </p:attrNameLst>
                                      </p:cBhvr>
                                      <p:rCtr x="0" y="-307900"/>
                                    </p:animMotion>
                                  </p:childTnLst>
                                </p:cTn>
                              </p:par>
                              <p:par>
                                <p:cTn id="35" presetID="42" presetClass="path" presetSubtype="0" accel="50000" decel="50000" fill="hold" nodeType="withEffect">
                                  <p:stCondLst>
                                    <p:cond delay="0"/>
                                  </p:stCondLst>
                                  <p:childTnLst>
                                    <p:animMotion origin="layout" path="M 2.5E-6 4.44444E-6 L -0.00018 0.06226 " pathEditMode="relative" rAng="0" ptsTypes="AA">
                                      <p:cBhvr>
                                        <p:cTn id="36" dur="2000" fill="hold"/>
                                        <p:tgtEl>
                                          <p:spTgt spid="28"/>
                                        </p:tgtEl>
                                        <p:attrNameLst>
                                          <p:attrName>ppt_x</p:attrName>
                                          <p:attrName>ppt_y</p:attrName>
                                        </p:attrNameLst>
                                      </p:cBhvr>
                                      <p:rCtr x="-1700" y="310200"/>
                                    </p:animMotion>
                                  </p:childTnLst>
                                </p:cTn>
                              </p:par>
                              <p:par>
                                <p:cTn id="37" presetID="1" presetClass="entr" presetSubtype="0" fill="hold" nodeType="withEffect">
                                  <p:stCondLst>
                                    <p:cond delay="0"/>
                                  </p:stCondLst>
                                  <p:childTnLst>
                                    <p:set>
                                      <p:cBhvr>
                                        <p:cTn id="38"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51843" y="440304"/>
            <a:ext cx="6275388" cy="553803"/>
          </a:xfrm>
          <a:ln>
            <a:solidFill>
              <a:schemeClr val="bg1">
                <a:lumMod val="65000"/>
              </a:schemeClr>
            </a:solidFill>
          </a:ln>
        </p:spPr>
        <p:txBody>
          <a:bodyPr/>
          <a:lstStyle/>
          <a:p>
            <a:pPr eaLnBrk="1" hangingPunct="1"/>
            <a:r>
              <a:rPr lang="en-GB" altLang="it-IT" sz="2800" dirty="0" smtClean="0"/>
              <a:t>How to determine what        is and its sign</a:t>
            </a:r>
          </a:p>
        </p:txBody>
      </p:sp>
      <p:sp>
        <p:nvSpPr>
          <p:cNvPr id="6" name="TextBox 5"/>
          <p:cNvSpPr txBox="1">
            <a:spLocks noRot="1" noChangeAspect="1" noMove="1" noResize="1" noEditPoints="1" noAdjustHandles="1" noChangeArrowheads="1" noChangeShapeType="1" noTextEdit="1"/>
          </p:cNvSpPr>
          <p:nvPr/>
        </p:nvSpPr>
        <p:spPr>
          <a:xfrm>
            <a:off x="4789975" y="541406"/>
            <a:ext cx="792088" cy="767839"/>
          </a:xfrm>
          <a:prstGeom prst="rect">
            <a:avLst/>
          </a:prstGeom>
          <a:blipFill rotWithShape="0">
            <a:blip r:embed="rId3"/>
            <a:stretch>
              <a:fillRect/>
            </a:stretch>
          </a:blipFill>
        </p:spPr>
        <p:txBody>
          <a:bodyPr/>
          <a:lstStyle/>
          <a:p>
            <a:pPr eaLnBrk="1" fontAlgn="auto" hangingPunct="1">
              <a:spcBef>
                <a:spcPts val="0"/>
              </a:spcBef>
              <a:spcAft>
                <a:spcPts val="0"/>
              </a:spcAft>
              <a:defRPr/>
            </a:pPr>
            <a:r>
              <a:rPr lang="it-IT">
                <a:noFill/>
                <a:latin typeface="+mn-lt"/>
                <a:cs typeface="+mn-cs"/>
              </a:rPr>
              <a:t> </a:t>
            </a:r>
          </a:p>
        </p:txBody>
      </p:sp>
      <p:sp>
        <p:nvSpPr>
          <p:cNvPr id="7" name="Rectangle 6"/>
          <p:cNvSpPr/>
          <p:nvPr/>
        </p:nvSpPr>
        <p:spPr>
          <a:xfrm>
            <a:off x="1581150" y="1966913"/>
            <a:ext cx="1368425" cy="12954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12" name="Straight Arrow Connector 11"/>
          <p:cNvCxnSpPr/>
          <p:nvPr/>
        </p:nvCxnSpPr>
        <p:spPr>
          <a:xfrm>
            <a:off x="2335213" y="1825625"/>
            <a:ext cx="6143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90863" y="1966913"/>
            <a:ext cx="0" cy="574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423988" y="2640013"/>
            <a:ext cx="0" cy="577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593850" y="3413125"/>
            <a:ext cx="6715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161088" y="2019300"/>
            <a:ext cx="1368425" cy="12954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21" name="Straight Arrow Connector 20"/>
          <p:cNvCxnSpPr/>
          <p:nvPr/>
        </p:nvCxnSpPr>
        <p:spPr>
          <a:xfrm>
            <a:off x="6183313" y="3443288"/>
            <a:ext cx="6143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053138" y="2714625"/>
            <a:ext cx="0" cy="5762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37463" y="2089150"/>
            <a:ext cx="0" cy="577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797675" y="1879600"/>
            <a:ext cx="6715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66763" y="4699000"/>
            <a:ext cx="3228975" cy="1754326"/>
          </a:xfrm>
          <a:prstGeom prst="rect">
            <a:avLst/>
          </a:prstGeom>
          <a:noFill/>
        </p:spPr>
        <p:txBody>
          <a:bodyPr>
            <a:spAutoFit/>
          </a:bodyPr>
          <a:lstStyle/>
          <a:p>
            <a:pPr eaLnBrk="1" fontAlgn="auto" hangingPunct="1">
              <a:lnSpc>
                <a:spcPct val="150000"/>
              </a:lnSpc>
              <a:spcBef>
                <a:spcPts val="0"/>
              </a:spcBef>
              <a:spcAft>
                <a:spcPts val="0"/>
              </a:spcAft>
              <a:defRPr/>
            </a:pPr>
            <a:r>
              <a:rPr lang="en-GB" dirty="0">
                <a:latin typeface="+mn-lt"/>
                <a:cs typeface="+mn-cs"/>
              </a:rPr>
              <a:t>When the forces seem to </a:t>
            </a:r>
            <a:r>
              <a:rPr lang="en-GB" b="1" dirty="0">
                <a:latin typeface="+mn-lt"/>
                <a:cs typeface="+mn-cs"/>
              </a:rPr>
              <a:t>converge</a:t>
            </a:r>
            <a:r>
              <a:rPr lang="en-GB" dirty="0">
                <a:latin typeface="+mn-lt"/>
                <a:cs typeface="+mn-cs"/>
              </a:rPr>
              <a:t> to the same point:</a:t>
            </a:r>
          </a:p>
          <a:p>
            <a:pPr marL="285750" indent="-285750" eaLnBrk="1" fontAlgn="auto" hangingPunct="1">
              <a:lnSpc>
                <a:spcPct val="150000"/>
              </a:lnSpc>
              <a:spcBef>
                <a:spcPts val="0"/>
              </a:spcBef>
              <a:spcAft>
                <a:spcPts val="0"/>
              </a:spcAft>
              <a:buFont typeface="Arial" pitchFamily="34" charset="0"/>
              <a:buChar char="•"/>
              <a:defRPr/>
            </a:pPr>
            <a:r>
              <a:rPr lang="en-GB" dirty="0" smtClean="0">
                <a:latin typeface="+mn-lt"/>
                <a:cs typeface="+mn-cs"/>
              </a:rPr>
              <a:t>by convention the </a:t>
            </a:r>
            <a:r>
              <a:rPr lang="en-GB" dirty="0">
                <a:latin typeface="+mn-lt"/>
                <a:cs typeface="+mn-cs"/>
              </a:rPr>
              <a:t>force is </a:t>
            </a:r>
            <a:r>
              <a:rPr lang="en-GB" b="1" dirty="0">
                <a:latin typeface="+mn-lt"/>
                <a:cs typeface="+mn-cs"/>
              </a:rPr>
              <a:t>positive</a:t>
            </a:r>
          </a:p>
        </p:txBody>
      </p:sp>
      <p:sp>
        <p:nvSpPr>
          <p:cNvPr id="26" name="TextBox 25"/>
          <p:cNvSpPr txBox="1"/>
          <p:nvPr/>
        </p:nvSpPr>
        <p:spPr>
          <a:xfrm>
            <a:off x="5467350" y="4700588"/>
            <a:ext cx="3065463" cy="1754326"/>
          </a:xfrm>
          <a:prstGeom prst="rect">
            <a:avLst/>
          </a:prstGeom>
          <a:noFill/>
        </p:spPr>
        <p:txBody>
          <a:bodyPr>
            <a:spAutoFit/>
          </a:bodyPr>
          <a:lstStyle/>
          <a:p>
            <a:pPr eaLnBrk="1" fontAlgn="auto" hangingPunct="1">
              <a:lnSpc>
                <a:spcPct val="150000"/>
              </a:lnSpc>
              <a:spcBef>
                <a:spcPts val="0"/>
              </a:spcBef>
              <a:spcAft>
                <a:spcPts val="0"/>
              </a:spcAft>
              <a:defRPr/>
            </a:pPr>
            <a:r>
              <a:rPr lang="en-GB" dirty="0">
                <a:latin typeface="+mn-lt"/>
                <a:cs typeface="+mn-cs"/>
              </a:rPr>
              <a:t>When the forces seem to </a:t>
            </a:r>
            <a:r>
              <a:rPr lang="en-GB" b="1" dirty="0">
                <a:latin typeface="+mn-lt"/>
                <a:cs typeface="+mn-cs"/>
              </a:rPr>
              <a:t>diverge </a:t>
            </a:r>
            <a:r>
              <a:rPr lang="en-GB" dirty="0">
                <a:latin typeface="+mn-lt"/>
                <a:cs typeface="+mn-cs"/>
              </a:rPr>
              <a:t>from the same point:</a:t>
            </a:r>
          </a:p>
          <a:p>
            <a:pPr marL="285750" indent="-285750" eaLnBrk="1" fontAlgn="auto" hangingPunct="1">
              <a:lnSpc>
                <a:spcPct val="150000"/>
              </a:lnSpc>
              <a:spcBef>
                <a:spcPts val="0"/>
              </a:spcBef>
              <a:spcAft>
                <a:spcPts val="0"/>
              </a:spcAft>
              <a:buFont typeface="Arial" pitchFamily="34" charset="0"/>
              <a:buChar char="•"/>
              <a:defRPr/>
            </a:pPr>
            <a:r>
              <a:rPr lang="en-GB" dirty="0" smtClean="0">
                <a:latin typeface="+mn-lt"/>
                <a:cs typeface="+mn-cs"/>
              </a:rPr>
              <a:t>by convention the </a:t>
            </a:r>
            <a:r>
              <a:rPr lang="en-GB" dirty="0">
                <a:latin typeface="+mn-lt"/>
                <a:cs typeface="+mn-cs"/>
              </a:rPr>
              <a:t>force is </a:t>
            </a:r>
            <a:r>
              <a:rPr lang="en-GB" b="1" dirty="0">
                <a:latin typeface="+mn-lt"/>
                <a:cs typeface="+mn-cs"/>
              </a:rPr>
              <a:t>negative</a:t>
            </a:r>
            <a:r>
              <a:rPr lang="en-GB" dirty="0">
                <a:latin typeface="+mn-lt"/>
                <a:cs typeface="+mn-cs"/>
              </a:rPr>
              <a:t> </a:t>
            </a:r>
          </a:p>
        </p:txBody>
      </p:sp>
      <p:cxnSp>
        <p:nvCxnSpPr>
          <p:cNvPr id="27" name="Straight Connector 26"/>
          <p:cNvCxnSpPr/>
          <p:nvPr/>
        </p:nvCxnSpPr>
        <p:spPr>
          <a:xfrm>
            <a:off x="1360488" y="3397250"/>
            <a:ext cx="1603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39863" y="3322638"/>
            <a:ext cx="0" cy="150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11488" y="1808163"/>
            <a:ext cx="1603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90863" y="1733550"/>
            <a:ext cx="0" cy="150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83488" y="1881188"/>
            <a:ext cx="158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949950" y="3443288"/>
            <a:ext cx="1603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CasellaDiTesto 190"/>
          <p:cNvSpPr txBox="1">
            <a:spLocks noChangeArrowheads="1"/>
          </p:cNvSpPr>
          <p:nvPr/>
        </p:nvSpPr>
        <p:spPr bwMode="auto">
          <a:xfrm>
            <a:off x="3714750" y="2203450"/>
            <a:ext cx="1709738" cy="13843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400" b="1" i="1" dirty="0">
                <a:solidFill>
                  <a:schemeClr val="tx2"/>
                </a:solidFill>
              </a:rPr>
              <a:t>* HINT</a:t>
            </a:r>
          </a:p>
          <a:p>
            <a:pPr eaLnBrk="1" hangingPunct="1">
              <a:spcBef>
                <a:spcPct val="0"/>
              </a:spcBef>
              <a:buFontTx/>
              <a:buNone/>
            </a:pPr>
            <a:r>
              <a:rPr lang="it-IT" altLang="it-IT" sz="1400" dirty="0"/>
              <a:t>To </a:t>
            </a:r>
            <a:r>
              <a:rPr lang="it-IT" altLang="it-IT" sz="1400" dirty="0" err="1"/>
              <a:t>not</a:t>
            </a:r>
            <a:r>
              <a:rPr lang="it-IT" altLang="it-IT" sz="1400" dirty="0"/>
              <a:t> </a:t>
            </a:r>
            <a:r>
              <a:rPr lang="it-IT" altLang="it-IT" sz="1400" dirty="0" err="1"/>
              <a:t>get</a:t>
            </a:r>
            <a:r>
              <a:rPr lang="it-IT" altLang="it-IT" sz="1400" dirty="0"/>
              <a:t> </a:t>
            </a:r>
            <a:r>
              <a:rPr lang="it-IT" altLang="it-IT" sz="1400" dirty="0" err="1"/>
              <a:t>confused</a:t>
            </a:r>
            <a:r>
              <a:rPr lang="it-IT" altLang="it-IT" sz="1400" dirty="0"/>
              <a:t> </a:t>
            </a:r>
            <a:r>
              <a:rPr lang="it-IT" altLang="it-IT" sz="1400" dirty="0" err="1"/>
              <a:t>always</a:t>
            </a:r>
            <a:r>
              <a:rPr lang="it-IT" altLang="it-IT" sz="1400" dirty="0"/>
              <a:t> look </a:t>
            </a:r>
            <a:r>
              <a:rPr lang="it-IT" altLang="it-IT" sz="1400" dirty="0" err="1"/>
              <a:t>at</a:t>
            </a:r>
            <a:r>
              <a:rPr lang="it-IT" altLang="it-IT" sz="1400" dirty="0"/>
              <a:t> the </a:t>
            </a:r>
            <a:r>
              <a:rPr lang="it-IT" altLang="it-IT" sz="1400" dirty="0" err="1"/>
              <a:t>paired</a:t>
            </a:r>
            <a:r>
              <a:rPr lang="it-IT" altLang="it-IT" sz="1400" dirty="0"/>
              <a:t> </a:t>
            </a:r>
            <a:r>
              <a:rPr lang="it-IT" altLang="it-IT" sz="1400" dirty="0" err="1"/>
              <a:t>vectors</a:t>
            </a:r>
            <a:r>
              <a:rPr lang="it-IT" altLang="it-IT" sz="1400" dirty="0"/>
              <a:t> </a:t>
            </a:r>
            <a:r>
              <a:rPr lang="it-IT" altLang="it-IT" sz="1400" dirty="0" err="1"/>
              <a:t>at</a:t>
            </a:r>
            <a:r>
              <a:rPr lang="it-IT" altLang="it-IT" sz="1400" dirty="0"/>
              <a:t> </a:t>
            </a:r>
            <a:r>
              <a:rPr lang="it-IT" altLang="it-IT" sz="1400" u="sng" dirty="0"/>
              <a:t>top-right corner</a:t>
            </a:r>
            <a:r>
              <a:rPr lang="it-IT" altLang="it-IT" sz="1400" dirty="0"/>
              <a:t> of </a:t>
            </a:r>
            <a:r>
              <a:rPr lang="it-IT" altLang="it-IT" sz="1400" dirty="0" err="1"/>
              <a:t>your</a:t>
            </a:r>
            <a:r>
              <a:rPr lang="it-IT" altLang="it-IT" sz="1400" dirty="0"/>
              <a:t> </a:t>
            </a:r>
            <a:r>
              <a:rPr lang="it-IT" altLang="it-IT" sz="1400" dirty="0" err="1"/>
              <a:t>plane</a:t>
            </a:r>
            <a:r>
              <a:rPr lang="it-IT" altLang="it-IT" sz="1400" dirty="0"/>
              <a:t>!</a:t>
            </a:r>
          </a:p>
        </p:txBody>
      </p:sp>
      <p:sp>
        <p:nvSpPr>
          <p:cNvPr id="192" name="Ovale 191"/>
          <p:cNvSpPr/>
          <p:nvPr/>
        </p:nvSpPr>
        <p:spPr>
          <a:xfrm>
            <a:off x="2630488" y="1373188"/>
            <a:ext cx="1009650" cy="935037"/>
          </a:xfrm>
          <a:prstGeom prst="ellipse">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93" name="Ovale 192"/>
          <p:cNvSpPr/>
          <p:nvPr/>
        </p:nvSpPr>
        <p:spPr>
          <a:xfrm>
            <a:off x="7183438" y="1435100"/>
            <a:ext cx="1009650" cy="936625"/>
          </a:xfrm>
          <a:prstGeom prst="ellipse">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mc:AlternateContent xmlns:mc="http://schemas.openxmlformats.org/markup-compatibility/2006" xmlns:a14="http://schemas.microsoft.com/office/drawing/2010/main">
        <mc:Choice Requires="a14">
          <p:sp>
            <p:nvSpPr>
              <p:cNvPr id="2" name="CasellaDiTesto 1"/>
              <p:cNvSpPr txBox="1"/>
              <p:nvPr/>
            </p:nvSpPr>
            <p:spPr>
              <a:xfrm>
                <a:off x="894406" y="3822370"/>
                <a:ext cx="7298682" cy="1515543"/>
              </a:xfrm>
              <a:prstGeom prst="rect">
                <a:avLst/>
              </a:prstGeom>
              <a:noFill/>
            </p:spPr>
            <p:txBody>
              <a:bodyPr wrap="square" rtlCol="0">
                <a:spAutoFit/>
              </a:bodyPr>
              <a:lstStyle/>
              <a:p>
                <a:pPr algn="ctr">
                  <a:lnSpc>
                    <a:spcPct val="150000"/>
                  </a:lnSpc>
                </a:pPr>
                <a:r>
                  <a:rPr lang="it-IT" b="1" dirty="0" smtClean="0">
                    <a:solidFill>
                      <a:srgbClr val="FF0000"/>
                    </a:solidFill>
                    <a:latin typeface="+mn-lt"/>
                  </a:rPr>
                  <a:t>Shear </a:t>
                </a:r>
                <a:r>
                  <a:rPr lang="it-IT" b="1" dirty="0" err="1" smtClean="0">
                    <a:solidFill>
                      <a:srgbClr val="FF0000"/>
                    </a:solidFill>
                    <a:latin typeface="+mn-lt"/>
                  </a:rPr>
                  <a:t>stresses</a:t>
                </a:r>
                <a:r>
                  <a:rPr lang="it-IT" dirty="0" smtClean="0">
                    <a:latin typeface="+mn-lt"/>
                  </a:rPr>
                  <a:t> are </a:t>
                </a:r>
                <a:r>
                  <a:rPr lang="it-IT" dirty="0" err="1" smtClean="0">
                    <a:latin typeface="+mn-lt"/>
                  </a:rPr>
                  <a:t>represented</a:t>
                </a:r>
                <a:r>
                  <a:rPr lang="it-IT" dirty="0" smtClean="0">
                    <a:latin typeface="+mn-lt"/>
                  </a:rPr>
                  <a:t> by ‘’</a:t>
                </a:r>
                <a:r>
                  <a:rPr lang="it-IT" dirty="0" err="1" smtClean="0">
                    <a:latin typeface="+mn-lt"/>
                  </a:rPr>
                  <a:t>paired</a:t>
                </a:r>
                <a:r>
                  <a:rPr lang="it-IT" dirty="0" smtClean="0">
                    <a:latin typeface="+mn-lt"/>
                  </a:rPr>
                  <a:t>’’ </a:t>
                </a:r>
                <a:r>
                  <a:rPr lang="it-IT" dirty="0" err="1" smtClean="0">
                    <a:latin typeface="+mn-lt"/>
                  </a:rPr>
                  <a:t>vectors</a:t>
                </a:r>
                <a:r>
                  <a:rPr lang="it-IT" dirty="0" smtClean="0">
                    <a:latin typeface="+mn-lt"/>
                  </a:rPr>
                  <a:t> </a:t>
                </a:r>
                <a:r>
                  <a:rPr lang="it-IT" dirty="0" err="1" smtClean="0">
                    <a:latin typeface="+mn-lt"/>
                  </a:rPr>
                  <a:t>at</a:t>
                </a:r>
                <a:r>
                  <a:rPr lang="it-IT" dirty="0" smtClean="0">
                    <a:latin typeface="+mn-lt"/>
                  </a:rPr>
                  <a:t> a corner of a </a:t>
                </a:r>
                <a:r>
                  <a:rPr lang="it-IT" dirty="0" err="1" smtClean="0">
                    <a:latin typeface="+mn-lt"/>
                  </a:rPr>
                  <a:t>plane</a:t>
                </a:r>
                <a:r>
                  <a:rPr lang="it-IT" dirty="0" smtClean="0">
                    <a:latin typeface="+mn-lt"/>
                  </a:rPr>
                  <a:t> </a:t>
                </a:r>
              </a:p>
              <a:p>
                <a:pPr algn="ctr">
                  <a:lnSpc>
                    <a:spcPct val="150000"/>
                  </a:lnSpc>
                </a:pPr>
                <a14:m>
                  <m:oMath xmlns:m="http://schemas.openxmlformats.org/officeDocument/2006/math">
                    <m:sSub>
                      <m:sSubPr>
                        <m:ctrlPr>
                          <a:rPr lang="it-IT" b="1" i="1" smtClean="0">
                            <a:solidFill>
                              <a:srgbClr val="FF0000"/>
                            </a:solidFill>
                            <a:latin typeface="Cambria Math" panose="02040503050406030204" pitchFamily="18" charset="0"/>
                          </a:rPr>
                        </m:ctrlPr>
                      </m:sSubPr>
                      <m:e>
                        <m:r>
                          <a:rPr lang="it-IT" b="1" i="1" smtClean="0">
                            <a:solidFill>
                              <a:srgbClr val="FF0000"/>
                            </a:solidFill>
                            <a:latin typeface="Cambria Math" panose="02040503050406030204" pitchFamily="18" charset="0"/>
                            <a:ea typeface="Cambria Math" panose="02040503050406030204" pitchFamily="18" charset="0"/>
                          </a:rPr>
                          <m:t>𝝉</m:t>
                        </m:r>
                      </m:e>
                      <m:sub>
                        <m:r>
                          <a:rPr lang="it-IT" b="1" i="1" smtClean="0">
                            <a:solidFill>
                              <a:srgbClr val="FF0000"/>
                            </a:solidFill>
                            <a:latin typeface="Cambria Math" panose="02040503050406030204" pitchFamily="18" charset="0"/>
                          </a:rPr>
                          <m:t>𝒙𝒚</m:t>
                        </m:r>
                      </m:sub>
                    </m:sSub>
                  </m:oMath>
                </a14:m>
                <a:r>
                  <a:rPr lang="it-IT" dirty="0" smtClean="0">
                    <a:latin typeface="+mn-lt"/>
                  </a:rPr>
                  <a:t> </a:t>
                </a:r>
                <a:r>
                  <a:rPr lang="it-IT" dirty="0" err="1" smtClean="0">
                    <a:latin typeface="+mn-lt"/>
                  </a:rPr>
                  <a:t>is</a:t>
                </a:r>
                <a:r>
                  <a:rPr lang="it-IT" dirty="0" smtClean="0">
                    <a:latin typeface="+mn-lt"/>
                  </a:rPr>
                  <a:t> the </a:t>
                </a:r>
                <a:r>
                  <a:rPr lang="it-IT" dirty="0" err="1" smtClean="0">
                    <a:latin typeface="+mn-lt"/>
                  </a:rPr>
                  <a:t>symbol</a:t>
                </a:r>
                <a:r>
                  <a:rPr lang="it-IT" dirty="0" smtClean="0">
                    <a:latin typeface="+mn-lt"/>
                  </a:rPr>
                  <a:t> for the </a:t>
                </a:r>
                <a:r>
                  <a:rPr lang="it-IT" dirty="0" err="1" smtClean="0">
                    <a:latin typeface="+mn-lt"/>
                  </a:rPr>
                  <a:t>shear</a:t>
                </a:r>
                <a:r>
                  <a:rPr lang="it-IT" dirty="0" smtClean="0">
                    <a:latin typeface="+mn-lt"/>
                  </a:rPr>
                  <a:t> stress</a:t>
                </a:r>
              </a:p>
              <a:p>
                <a:pPr algn="ctr"/>
                <a:endParaRPr lang="it-IT" dirty="0" smtClean="0">
                  <a:latin typeface="+mn-lt"/>
                </a:endParaRPr>
              </a:p>
              <a:p>
                <a:pPr algn="ctr"/>
                <a:endParaRPr lang="it-IT" dirty="0">
                  <a:latin typeface="+mn-lt"/>
                </a:endParaRPr>
              </a:p>
            </p:txBody>
          </p:sp>
        </mc:Choice>
        <mc:Fallback xmlns="">
          <p:sp>
            <p:nvSpPr>
              <p:cNvPr id="2" name="CasellaDiTesto 1"/>
              <p:cNvSpPr txBox="1">
                <a:spLocks noRot="1" noChangeAspect="1" noMove="1" noResize="1" noEditPoints="1" noAdjustHandles="1" noChangeArrowheads="1" noChangeShapeType="1" noTextEdit="1"/>
              </p:cNvSpPr>
              <p:nvPr/>
            </p:nvSpPr>
            <p:spPr>
              <a:xfrm>
                <a:off x="894406" y="3822370"/>
                <a:ext cx="7298682" cy="1515543"/>
              </a:xfrm>
              <a:prstGeom prst="rect">
                <a:avLst/>
              </a:prstGeom>
              <a:blipFill rotWithShape="0">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Rettangolo 2"/>
              <p:cNvSpPr/>
              <p:nvPr/>
            </p:nvSpPr>
            <p:spPr>
              <a:xfrm>
                <a:off x="3088800" y="1545063"/>
                <a:ext cx="616900" cy="4282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chemeClr val="tx1"/>
                              </a:solidFill>
                              <a:latin typeface="Cambria Math" panose="02040503050406030204" pitchFamily="18" charset="0"/>
                            </a:rPr>
                          </m:ctrlPr>
                        </m:sSubPr>
                        <m:e>
                          <m:r>
                            <a:rPr lang="it-IT" sz="2000" b="1" i="1">
                              <a:solidFill>
                                <a:schemeClr val="tx1"/>
                              </a:solidFill>
                              <a:latin typeface="Cambria Math" panose="02040503050406030204" pitchFamily="18" charset="0"/>
                              <a:ea typeface="Cambria Math" panose="02040503050406030204" pitchFamily="18" charset="0"/>
                            </a:rPr>
                            <m:t>𝝉</m:t>
                          </m:r>
                        </m:e>
                        <m:sub>
                          <m:r>
                            <a:rPr lang="it-IT" sz="2000" b="1" i="1">
                              <a:solidFill>
                                <a:schemeClr val="tx1"/>
                              </a:solidFill>
                              <a:latin typeface="Cambria Math" panose="02040503050406030204" pitchFamily="18" charset="0"/>
                            </a:rPr>
                            <m:t>𝒙𝒚</m:t>
                          </m:r>
                        </m:sub>
                      </m:sSub>
                    </m:oMath>
                  </m:oMathPara>
                </a14:m>
                <a:endParaRPr lang="it-IT" sz="2000" dirty="0"/>
              </a:p>
            </p:txBody>
          </p:sp>
        </mc:Choice>
        <mc:Fallback xmlns="">
          <p:sp>
            <p:nvSpPr>
              <p:cNvPr id="3" name="Rettangolo 2"/>
              <p:cNvSpPr>
                <a:spLocks noRot="1" noChangeAspect="1" noMove="1" noResize="1" noEditPoints="1" noAdjustHandles="1" noChangeArrowheads="1" noChangeShapeType="1" noTextEdit="1"/>
              </p:cNvSpPr>
              <p:nvPr/>
            </p:nvSpPr>
            <p:spPr>
              <a:xfrm>
                <a:off x="3088800" y="1545063"/>
                <a:ext cx="616900" cy="428259"/>
              </a:xfrm>
              <a:prstGeom prst="rect">
                <a:avLst/>
              </a:prstGeom>
              <a:blipFill rotWithShape="0">
                <a:blip r:embed="rId5"/>
                <a:stretch>
                  <a:fillRect b="-563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Rettangolo 34"/>
              <p:cNvSpPr/>
              <p:nvPr/>
            </p:nvSpPr>
            <p:spPr>
              <a:xfrm>
                <a:off x="844550" y="3146293"/>
                <a:ext cx="616900" cy="4282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chemeClr val="tx1"/>
                              </a:solidFill>
                              <a:latin typeface="Cambria Math" panose="02040503050406030204" pitchFamily="18" charset="0"/>
                            </a:rPr>
                          </m:ctrlPr>
                        </m:sSubPr>
                        <m:e>
                          <m:r>
                            <a:rPr lang="it-IT" sz="2000" b="1" i="1">
                              <a:solidFill>
                                <a:schemeClr val="tx1"/>
                              </a:solidFill>
                              <a:latin typeface="Cambria Math" panose="02040503050406030204" pitchFamily="18" charset="0"/>
                              <a:ea typeface="Cambria Math" panose="02040503050406030204" pitchFamily="18" charset="0"/>
                            </a:rPr>
                            <m:t>𝝉</m:t>
                          </m:r>
                        </m:e>
                        <m:sub>
                          <m:r>
                            <a:rPr lang="it-IT" sz="2000" b="1" i="1">
                              <a:solidFill>
                                <a:schemeClr val="tx1"/>
                              </a:solidFill>
                              <a:latin typeface="Cambria Math" panose="02040503050406030204" pitchFamily="18" charset="0"/>
                            </a:rPr>
                            <m:t>𝒙𝒚</m:t>
                          </m:r>
                        </m:sub>
                      </m:sSub>
                    </m:oMath>
                  </m:oMathPara>
                </a14:m>
                <a:endParaRPr lang="it-IT" sz="2000" dirty="0"/>
              </a:p>
            </p:txBody>
          </p:sp>
        </mc:Choice>
        <mc:Fallback xmlns="">
          <p:sp>
            <p:nvSpPr>
              <p:cNvPr id="35" name="Rettangolo 34"/>
              <p:cNvSpPr>
                <a:spLocks noRot="1" noChangeAspect="1" noMove="1" noResize="1" noEditPoints="1" noAdjustHandles="1" noChangeArrowheads="1" noChangeShapeType="1" noTextEdit="1"/>
              </p:cNvSpPr>
              <p:nvPr/>
            </p:nvSpPr>
            <p:spPr>
              <a:xfrm>
                <a:off x="844550" y="3146293"/>
                <a:ext cx="616900" cy="428259"/>
              </a:xfrm>
              <a:prstGeom prst="rect">
                <a:avLst/>
              </a:prstGeom>
              <a:blipFill rotWithShape="0">
                <a:blip r:embed="rId6"/>
                <a:stretch>
                  <a:fillRect b="-714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8" name="Rettangolo 37"/>
              <p:cNvSpPr/>
              <p:nvPr/>
            </p:nvSpPr>
            <p:spPr>
              <a:xfrm>
                <a:off x="5424488" y="3181231"/>
                <a:ext cx="616900" cy="4282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chemeClr val="tx1"/>
                              </a:solidFill>
                              <a:latin typeface="Cambria Math" panose="02040503050406030204" pitchFamily="18" charset="0"/>
                            </a:rPr>
                          </m:ctrlPr>
                        </m:sSubPr>
                        <m:e>
                          <m:r>
                            <a:rPr lang="it-IT" sz="2000" b="1" i="1">
                              <a:solidFill>
                                <a:schemeClr val="tx1"/>
                              </a:solidFill>
                              <a:latin typeface="Cambria Math" panose="02040503050406030204" pitchFamily="18" charset="0"/>
                              <a:ea typeface="Cambria Math" panose="02040503050406030204" pitchFamily="18" charset="0"/>
                            </a:rPr>
                            <m:t>𝝉</m:t>
                          </m:r>
                        </m:e>
                        <m:sub>
                          <m:r>
                            <a:rPr lang="it-IT" sz="2000" b="1" i="1">
                              <a:solidFill>
                                <a:schemeClr val="tx1"/>
                              </a:solidFill>
                              <a:latin typeface="Cambria Math" panose="02040503050406030204" pitchFamily="18" charset="0"/>
                            </a:rPr>
                            <m:t>𝒙𝒚</m:t>
                          </m:r>
                        </m:sub>
                      </m:sSub>
                    </m:oMath>
                  </m:oMathPara>
                </a14:m>
                <a:endParaRPr lang="it-IT" sz="2000" dirty="0"/>
              </a:p>
            </p:txBody>
          </p:sp>
        </mc:Choice>
        <mc:Fallback xmlns="">
          <p:sp>
            <p:nvSpPr>
              <p:cNvPr id="38" name="Rettangolo 37"/>
              <p:cNvSpPr>
                <a:spLocks noRot="1" noChangeAspect="1" noMove="1" noResize="1" noEditPoints="1" noAdjustHandles="1" noChangeArrowheads="1" noChangeShapeType="1" noTextEdit="1"/>
              </p:cNvSpPr>
              <p:nvPr/>
            </p:nvSpPr>
            <p:spPr>
              <a:xfrm>
                <a:off x="5424488" y="3181231"/>
                <a:ext cx="616900" cy="428259"/>
              </a:xfrm>
              <a:prstGeom prst="rect">
                <a:avLst/>
              </a:prstGeom>
              <a:blipFill rotWithShape="0">
                <a:blip r:embed="rId7"/>
                <a:stretch>
                  <a:fillRect b="-714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9" name="Rettangolo 38"/>
              <p:cNvSpPr/>
              <p:nvPr/>
            </p:nvSpPr>
            <p:spPr>
              <a:xfrm>
                <a:off x="7677709" y="1594033"/>
                <a:ext cx="616900" cy="4282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chemeClr val="tx1"/>
                              </a:solidFill>
                              <a:latin typeface="Cambria Math" panose="02040503050406030204" pitchFamily="18" charset="0"/>
                            </a:rPr>
                          </m:ctrlPr>
                        </m:sSubPr>
                        <m:e>
                          <m:r>
                            <a:rPr lang="it-IT" sz="2000" b="1" i="1">
                              <a:solidFill>
                                <a:schemeClr val="tx1"/>
                              </a:solidFill>
                              <a:latin typeface="Cambria Math" panose="02040503050406030204" pitchFamily="18" charset="0"/>
                              <a:ea typeface="Cambria Math" panose="02040503050406030204" pitchFamily="18" charset="0"/>
                            </a:rPr>
                            <m:t>𝝉</m:t>
                          </m:r>
                        </m:e>
                        <m:sub>
                          <m:r>
                            <a:rPr lang="it-IT" sz="2000" b="1" i="1">
                              <a:solidFill>
                                <a:schemeClr val="tx1"/>
                              </a:solidFill>
                              <a:latin typeface="Cambria Math" panose="02040503050406030204" pitchFamily="18" charset="0"/>
                            </a:rPr>
                            <m:t>𝒙𝒚</m:t>
                          </m:r>
                        </m:sub>
                      </m:sSub>
                    </m:oMath>
                  </m:oMathPara>
                </a14:m>
                <a:endParaRPr lang="it-IT" sz="2000" dirty="0"/>
              </a:p>
            </p:txBody>
          </p:sp>
        </mc:Choice>
        <mc:Fallback xmlns="">
          <p:sp>
            <p:nvSpPr>
              <p:cNvPr id="39" name="Rettangolo 38"/>
              <p:cNvSpPr>
                <a:spLocks noRot="1" noChangeAspect="1" noMove="1" noResize="1" noEditPoints="1" noAdjustHandles="1" noChangeArrowheads="1" noChangeShapeType="1" noTextEdit="1"/>
              </p:cNvSpPr>
              <p:nvPr/>
            </p:nvSpPr>
            <p:spPr>
              <a:xfrm>
                <a:off x="7677709" y="1594033"/>
                <a:ext cx="616900" cy="428259"/>
              </a:xfrm>
              <a:prstGeom prst="rect">
                <a:avLst/>
              </a:prstGeom>
              <a:blipFill rotWithShape="0">
                <a:blip r:embed="rId8"/>
                <a:stretch>
                  <a:fillRect b="-5634"/>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pPr>
              <a:defRPr/>
            </a:pPr>
            <a:r>
              <a:rPr lang="it-IT" smtClean="0"/>
              <a:t>2D - Principal Stresses - Etchi Regoli Gioia</a:t>
            </a:r>
            <a:endParaRPr lang="en-GB"/>
          </a:p>
        </p:txBody>
      </p:sp>
      <p:sp>
        <p:nvSpPr>
          <p:cNvPr id="5" name="Segnaposto numero diapositiva 4"/>
          <p:cNvSpPr>
            <a:spLocks noGrp="1"/>
          </p:cNvSpPr>
          <p:nvPr>
            <p:ph type="sldNum" sz="quarter" idx="12"/>
          </p:nvPr>
        </p:nvSpPr>
        <p:spPr/>
        <p:txBody>
          <a:bodyPr/>
          <a:lstStyle/>
          <a:p>
            <a:pPr>
              <a:defRPr/>
            </a:pPr>
            <a:fld id="{DFE0AAEC-F5D9-44EA-93DC-6DF95E29577B}" type="slidenum">
              <a:rPr lang="en-GB" altLang="it-IT" smtClean="0"/>
              <a:pPr>
                <a:defRPr/>
              </a:pPr>
              <a:t>5</a:t>
            </a:fld>
            <a:endParaRPr lang="en-GB"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8.33333E-7 -0.05648 L 8.33333E-7 3.7037E-7 " pathEditMode="relative" rAng="0" ptsTypes="AA">
                                      <p:cBhvr>
                                        <p:cTn id="22" dur="2000" fill="hold"/>
                                        <p:tgtEl>
                                          <p:spTgt spid="16"/>
                                        </p:tgtEl>
                                        <p:attrNameLst>
                                          <p:attrName>ppt_x</p:attrName>
                                          <p:attrName>ppt_y</p:attrName>
                                        </p:attrNameLst>
                                      </p:cBhvr>
                                      <p:rCtr x="0" y="326400"/>
                                    </p:animMotion>
                                  </p:childTnLst>
                                </p:cTn>
                              </p:par>
                              <p:par>
                                <p:cTn id="23" presetID="42" presetClass="path" presetSubtype="0" accel="50000" decel="50000" fill="hold" nodeType="withEffect">
                                  <p:stCondLst>
                                    <p:cond delay="0"/>
                                  </p:stCondLst>
                                  <p:childTnLst>
                                    <p:animMotion origin="layout" path="M 0.04444 4.81481E-6 L -4.44444E-6 4.81481E-6 " pathEditMode="relative" rAng="0" ptsTypes="AA">
                                      <p:cBhvr>
                                        <p:cTn id="24" dur="2000" fill="hold"/>
                                        <p:tgtEl>
                                          <p:spTgt spid="17"/>
                                        </p:tgtEl>
                                        <p:attrNameLst>
                                          <p:attrName>ppt_x</p:attrName>
                                          <p:attrName>ppt_y</p:attrName>
                                        </p:attrNameLst>
                                      </p:cBhvr>
                                      <p:rCtr x="-274300" y="0"/>
                                    </p:animMotion>
                                  </p:childTnLst>
                                </p:cTn>
                              </p:par>
                              <p:par>
                                <p:cTn id="25" presetID="1" presetClass="entr" presetSubtype="0" fill="hold" nodeType="with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8.33333E-7 0.04838 L -8.33333E-7 6.07153E-17 " pathEditMode="relative" rAng="0" ptsTypes="AA">
                                      <p:cBhvr>
                                        <p:cTn id="28" dur="2000" fill="hold"/>
                                        <p:tgtEl>
                                          <p:spTgt spid="13"/>
                                        </p:tgtEl>
                                        <p:attrNameLst>
                                          <p:attrName>ppt_x</p:attrName>
                                          <p:attrName>ppt_y</p:attrName>
                                        </p:attrNameLst>
                                      </p:cBhvr>
                                      <p:rCtr x="0" y="-199100"/>
                                    </p:animMotion>
                                  </p:childTnLst>
                                </p:cTn>
                              </p:par>
                              <p:par>
                                <p:cTn id="29" presetID="42" presetClass="path" presetSubtype="0" accel="50000" decel="50000" fill="hold" nodeType="withEffect">
                                  <p:stCondLst>
                                    <p:cond delay="0"/>
                                  </p:stCondLst>
                                  <p:childTnLst>
                                    <p:animMotion origin="layout" path="M -0.03351 -3.7037E-6 L 1.11111E-6 -3.7037E-6 " pathEditMode="relative" rAng="0" ptsTypes="AA">
                                      <p:cBhvr>
                                        <p:cTn id="30" dur="2000" fill="hold"/>
                                        <p:tgtEl>
                                          <p:spTgt spid="12"/>
                                        </p:tgtEl>
                                        <p:attrNameLst>
                                          <p:attrName>ppt_x</p:attrName>
                                          <p:attrName>ppt_y</p:attrName>
                                        </p:attrNameLst>
                                      </p:cBhvr>
                                      <p:rCtr x="1667" y="0"/>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childTnLst>
                                </p:cTn>
                              </p:par>
                              <p:par>
                                <p:cTn id="47" presetID="42" presetClass="path" presetSubtype="0" accel="50000" decel="50000" fill="hold" nodeType="withEffect">
                                  <p:stCondLst>
                                    <p:cond delay="0"/>
                                  </p:stCondLst>
                                  <p:childTnLst>
                                    <p:animMotion origin="layout" path="M 8.33333E-7 0.12107 L 8.33333E-7 0.00023 " pathEditMode="relative" rAng="0" ptsTypes="AA">
                                      <p:cBhvr>
                                        <p:cTn id="48" dur="2000" fill="hold"/>
                                        <p:tgtEl>
                                          <p:spTgt spid="22"/>
                                        </p:tgtEl>
                                        <p:attrNameLst>
                                          <p:attrName>ppt_x</p:attrName>
                                          <p:attrName>ppt_y</p:attrName>
                                        </p:attrNameLst>
                                      </p:cBhvr>
                                      <p:rCtr x="0" y="-604200"/>
                                    </p:animMotion>
                                  </p:childTnLst>
                                </p:cTn>
                              </p:par>
                              <p:par>
                                <p:cTn id="49" presetID="42" presetClass="path" presetSubtype="0" accel="50000" decel="50000" fill="hold" nodeType="withEffect">
                                  <p:stCondLst>
                                    <p:cond delay="0"/>
                                  </p:stCondLst>
                                  <p:childTnLst>
                                    <p:animMotion origin="layout" path="M -0.08229 -0.00046 L -2.22222E-6 -3.33333E-6 " pathEditMode="relative" rAng="0" ptsTypes="AA">
                                      <p:cBhvr>
                                        <p:cTn id="50" dur="2000" fill="hold"/>
                                        <p:tgtEl>
                                          <p:spTgt spid="21"/>
                                        </p:tgtEl>
                                        <p:attrNameLst>
                                          <p:attrName>ppt_x</p:attrName>
                                          <p:attrName>ppt_y</p:attrName>
                                        </p:attrNameLst>
                                      </p:cBhvr>
                                      <p:rCtr x="411500" y="2300"/>
                                    </p:animMotion>
                                  </p:childTnLst>
                                </p:cTn>
                              </p:par>
                              <p:par>
                                <p:cTn id="51" presetID="42" presetClass="path" presetSubtype="0" accel="50000" decel="50000" fill="hold" nodeType="withEffect">
                                  <p:stCondLst>
                                    <p:cond delay="0"/>
                                  </p:stCondLst>
                                  <p:childTnLst>
                                    <p:animMotion origin="layout" path="M -3.05556E-6 -0.07269 L -3.05556E-6 7.40741E-7 " pathEditMode="relative" rAng="0" ptsTypes="AA">
                                      <p:cBhvr>
                                        <p:cTn id="52" dur="2000" fill="hold"/>
                                        <p:tgtEl>
                                          <p:spTgt spid="23"/>
                                        </p:tgtEl>
                                        <p:attrNameLst>
                                          <p:attrName>ppt_x</p:attrName>
                                          <p:attrName>ppt_y</p:attrName>
                                        </p:attrNameLst>
                                      </p:cBhvr>
                                      <p:rCtr x="0" y="363400"/>
                                    </p:animMotion>
                                  </p:childTnLst>
                                </p:cTn>
                              </p:par>
                              <p:par>
                                <p:cTn id="53" presetID="42" presetClass="path" presetSubtype="0" accel="50000" decel="50000" fill="hold" nodeType="withEffect">
                                  <p:stCondLst>
                                    <p:cond delay="0"/>
                                  </p:stCondLst>
                                  <p:childTnLst>
                                    <p:animMotion origin="layout" path="M 0.03681 -4.07407E-6 L -4.72222E-6 -4.07407E-6 " pathEditMode="relative" rAng="0" ptsTypes="AA">
                                      <p:cBhvr>
                                        <p:cTn id="54" dur="2000" fill="hold"/>
                                        <p:tgtEl>
                                          <p:spTgt spid="24"/>
                                        </p:tgtEl>
                                        <p:attrNameLst>
                                          <p:attrName>ppt_x</p:attrName>
                                          <p:attrName>ppt_y</p:attrName>
                                        </p:attrNameLst>
                                      </p:cBhvr>
                                      <p:rCtr x="-184000" y="0"/>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xEl>
                                              <p:pRg st="1" end="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91"/>
                                        </p:tgtEl>
                                        <p:attrNameLst>
                                          <p:attrName>style.visibility</p:attrName>
                                        </p:attrNameLst>
                                      </p:cBhvr>
                                      <p:to>
                                        <p:strVal val="visible"/>
                                      </p:to>
                                    </p:set>
                                    <p:anim calcmode="lin" valueType="num">
                                      <p:cBhvr>
                                        <p:cTn id="67" dur="500" fill="hold"/>
                                        <p:tgtEl>
                                          <p:spTgt spid="191"/>
                                        </p:tgtEl>
                                        <p:attrNameLst>
                                          <p:attrName>ppt_w</p:attrName>
                                        </p:attrNameLst>
                                      </p:cBhvr>
                                      <p:tavLst>
                                        <p:tav tm="0">
                                          <p:val>
                                            <p:fltVal val="0"/>
                                          </p:val>
                                        </p:tav>
                                        <p:tav tm="100000">
                                          <p:val>
                                            <p:strVal val="#ppt_w"/>
                                          </p:val>
                                        </p:tav>
                                      </p:tavLst>
                                    </p:anim>
                                    <p:anim calcmode="lin" valueType="num">
                                      <p:cBhvr>
                                        <p:cTn id="68" dur="500" fill="hold"/>
                                        <p:tgtEl>
                                          <p:spTgt spid="191"/>
                                        </p:tgtEl>
                                        <p:attrNameLst>
                                          <p:attrName>ppt_h</p:attrName>
                                        </p:attrNameLst>
                                      </p:cBhvr>
                                      <p:tavLst>
                                        <p:tav tm="0">
                                          <p:val>
                                            <p:fltVal val="0"/>
                                          </p:val>
                                        </p:tav>
                                        <p:tav tm="100000">
                                          <p:val>
                                            <p:strVal val="#ppt_h"/>
                                          </p:val>
                                        </p:tav>
                                      </p:tavLst>
                                    </p:anim>
                                    <p:animEffect transition="in" filter="fade">
                                      <p:cBhvr>
                                        <p:cTn id="69" dur="500"/>
                                        <p:tgtEl>
                                          <p:spTgt spid="19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92"/>
                                        </p:tgtEl>
                                        <p:attrNameLst>
                                          <p:attrName>style.visibility</p:attrName>
                                        </p:attrNameLst>
                                      </p:cBhvr>
                                      <p:to>
                                        <p:strVal val="visible"/>
                                      </p:to>
                                    </p:set>
                                    <p:anim calcmode="lin" valueType="num">
                                      <p:cBhvr>
                                        <p:cTn id="72" dur="500" fill="hold"/>
                                        <p:tgtEl>
                                          <p:spTgt spid="192"/>
                                        </p:tgtEl>
                                        <p:attrNameLst>
                                          <p:attrName>ppt_w</p:attrName>
                                        </p:attrNameLst>
                                      </p:cBhvr>
                                      <p:tavLst>
                                        <p:tav tm="0">
                                          <p:val>
                                            <p:fltVal val="0"/>
                                          </p:val>
                                        </p:tav>
                                        <p:tav tm="100000">
                                          <p:val>
                                            <p:strVal val="#ppt_w"/>
                                          </p:val>
                                        </p:tav>
                                      </p:tavLst>
                                    </p:anim>
                                    <p:anim calcmode="lin" valueType="num">
                                      <p:cBhvr>
                                        <p:cTn id="73" dur="500" fill="hold"/>
                                        <p:tgtEl>
                                          <p:spTgt spid="192"/>
                                        </p:tgtEl>
                                        <p:attrNameLst>
                                          <p:attrName>ppt_h</p:attrName>
                                        </p:attrNameLst>
                                      </p:cBhvr>
                                      <p:tavLst>
                                        <p:tav tm="0">
                                          <p:val>
                                            <p:fltVal val="0"/>
                                          </p:val>
                                        </p:tav>
                                        <p:tav tm="100000">
                                          <p:val>
                                            <p:strVal val="#ppt_h"/>
                                          </p:val>
                                        </p:tav>
                                      </p:tavLst>
                                    </p:anim>
                                    <p:animEffect transition="in" filter="fade">
                                      <p:cBhvr>
                                        <p:cTn id="74" dur="500"/>
                                        <p:tgtEl>
                                          <p:spTgt spid="19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93"/>
                                        </p:tgtEl>
                                        <p:attrNameLst>
                                          <p:attrName>style.visibility</p:attrName>
                                        </p:attrNameLst>
                                      </p:cBhvr>
                                      <p:to>
                                        <p:strVal val="visible"/>
                                      </p:to>
                                    </p:set>
                                    <p:anim calcmode="lin" valueType="num">
                                      <p:cBhvr>
                                        <p:cTn id="77" dur="500" fill="hold"/>
                                        <p:tgtEl>
                                          <p:spTgt spid="193"/>
                                        </p:tgtEl>
                                        <p:attrNameLst>
                                          <p:attrName>ppt_w</p:attrName>
                                        </p:attrNameLst>
                                      </p:cBhvr>
                                      <p:tavLst>
                                        <p:tav tm="0">
                                          <p:val>
                                            <p:fltVal val="0"/>
                                          </p:val>
                                        </p:tav>
                                        <p:tav tm="100000">
                                          <p:val>
                                            <p:strVal val="#ppt_w"/>
                                          </p:val>
                                        </p:tav>
                                      </p:tavLst>
                                    </p:anim>
                                    <p:anim calcmode="lin" valueType="num">
                                      <p:cBhvr>
                                        <p:cTn id="78" dur="500" fill="hold"/>
                                        <p:tgtEl>
                                          <p:spTgt spid="193"/>
                                        </p:tgtEl>
                                        <p:attrNameLst>
                                          <p:attrName>ppt_h</p:attrName>
                                        </p:attrNameLst>
                                      </p:cBhvr>
                                      <p:tavLst>
                                        <p:tav tm="0">
                                          <p:val>
                                            <p:fltVal val="0"/>
                                          </p:val>
                                        </p:tav>
                                        <p:tav tm="100000">
                                          <p:val>
                                            <p:strVal val="#ppt_h"/>
                                          </p:val>
                                        </p:tav>
                                      </p:tavLst>
                                    </p:anim>
                                    <p:animEffect transition="in" filter="fade">
                                      <p:cBhvr>
                                        <p:cTn id="79"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192" grpId="0" animBg="1"/>
      <p:bldP spid="193" grpId="0" animBg="1"/>
      <p:bldP spid="3" grpId="0"/>
      <p:bldP spid="35"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sellaDiTesto 1"/>
              <p:cNvSpPr txBox="1"/>
              <p:nvPr/>
            </p:nvSpPr>
            <p:spPr>
              <a:xfrm>
                <a:off x="3515448" y="4960403"/>
                <a:ext cx="4800968" cy="1457579"/>
              </a:xfrm>
              <a:prstGeom prst="rect">
                <a:avLst/>
              </a:prstGeom>
              <a:noFill/>
            </p:spPr>
            <p:txBody>
              <a:bodyPr wrap="square" lIns="0" tIns="0" rIns="0" bIns="0" rtlCol="0">
                <a:spAutoFit/>
              </a:bodyPr>
              <a:lstStyle/>
              <a:p>
                <a:pPr>
                  <a:lnSpc>
                    <a:spcPct val="150000"/>
                  </a:lnSpc>
                </a:pPr>
                <a14:m>
                  <m:oMath xmlns:m="http://schemas.openxmlformats.org/officeDocument/2006/math">
                    <m:sSub>
                      <m:sSubPr>
                        <m:ctrlPr>
                          <a:rPr lang="it-IT" sz="2000" b="1" i="1" smtClean="0">
                            <a:solidFill>
                              <a:srgbClr val="FF0000"/>
                            </a:solidFill>
                            <a:latin typeface="Cambria Math" panose="02040503050406030204" pitchFamily="18" charset="0"/>
                          </a:rPr>
                        </m:ctrlPr>
                      </m:sSubPr>
                      <m:e>
                        <m:r>
                          <a:rPr lang="it-IT" sz="2000" b="1" i="1">
                            <a:solidFill>
                              <a:srgbClr val="FF0000"/>
                            </a:solidFill>
                            <a:latin typeface="Cambria Math" panose="02040503050406030204" pitchFamily="18" charset="0"/>
                            <a:ea typeface="Cambria Math" panose="02040503050406030204" pitchFamily="18" charset="0"/>
                          </a:rPr>
                          <m:t>𝝈</m:t>
                        </m:r>
                      </m:e>
                      <m:sub>
                        <m:r>
                          <a:rPr lang="it-IT" sz="2000" b="1" i="1">
                            <a:solidFill>
                              <a:srgbClr val="FF0000"/>
                            </a:solidFill>
                            <a:latin typeface="Cambria Math" panose="02040503050406030204" pitchFamily="18" charset="0"/>
                          </a:rPr>
                          <m:t>𝒙</m:t>
                        </m:r>
                      </m:sub>
                    </m:sSub>
                    <m:r>
                      <a:rPr lang="it-IT" sz="2000" b="1" i="1" smtClean="0">
                        <a:solidFill>
                          <a:srgbClr val="FF0000"/>
                        </a:solidFill>
                        <a:latin typeface="Cambria Math" panose="02040503050406030204" pitchFamily="18" charset="0"/>
                      </a:rPr>
                      <m:t> </m:t>
                    </m:r>
                    <m:r>
                      <a:rPr lang="it-IT" sz="2000" b="0" i="1" smtClean="0">
                        <a:latin typeface="Cambria Math" panose="02040503050406030204" pitchFamily="18" charset="0"/>
                      </a:rPr>
                      <m:t>=− 64 </m:t>
                    </m:r>
                    <m:r>
                      <a:rPr lang="it-IT" sz="2000" b="0" i="1" smtClean="0">
                        <a:latin typeface="Cambria Math" panose="02040503050406030204" pitchFamily="18" charset="0"/>
                      </a:rPr>
                      <m:t>𝑀𝑃𝑎</m:t>
                    </m:r>
                    <m:r>
                      <a:rPr lang="it-IT" sz="2000" b="0" i="1" smtClean="0">
                        <a:latin typeface="Cambria Math" panose="02040503050406030204" pitchFamily="18" charset="0"/>
                      </a:rPr>
                      <m:t> </m:t>
                    </m:r>
                  </m:oMath>
                </a14:m>
                <a:r>
                  <a:rPr lang="it-IT" sz="2000" b="0" dirty="0" smtClean="0"/>
                  <a:t> </a:t>
                </a:r>
                <a:r>
                  <a:rPr lang="it-IT" b="0" dirty="0" smtClean="0">
                    <a:latin typeface="+mn-lt"/>
                  </a:rPr>
                  <a:t>(</a:t>
                </a:r>
                <a:r>
                  <a:rPr lang="it-IT" b="0" dirty="0" err="1" smtClean="0">
                    <a:latin typeface="+mn-lt"/>
                  </a:rPr>
                  <a:t>horizontal</a:t>
                </a:r>
                <a:r>
                  <a:rPr lang="it-IT" dirty="0" smtClean="0">
                    <a:latin typeface="+mn-lt"/>
                  </a:rPr>
                  <a:t>, compressive force)</a:t>
                </a:r>
                <a:endParaRPr lang="it-IT" b="0" dirty="0" smtClean="0">
                  <a:latin typeface="+mn-lt"/>
                </a:endParaRPr>
              </a:p>
              <a:p>
                <a:pPr>
                  <a:lnSpc>
                    <a:spcPct val="150000"/>
                  </a:lnSpc>
                </a:pPr>
                <a14:m>
                  <m:oMath xmlns:m="http://schemas.openxmlformats.org/officeDocument/2006/math">
                    <m:sSub>
                      <m:sSubPr>
                        <m:ctrlPr>
                          <a:rPr lang="it-IT" sz="2000" b="1" i="1" smtClean="0">
                            <a:solidFill>
                              <a:srgbClr val="FF0000"/>
                            </a:solidFill>
                            <a:latin typeface="Cambria Math" panose="02040503050406030204" pitchFamily="18" charset="0"/>
                          </a:rPr>
                        </m:ctrlPr>
                      </m:sSubPr>
                      <m:e>
                        <m:r>
                          <a:rPr lang="it-IT" sz="2000" b="1" i="1">
                            <a:solidFill>
                              <a:srgbClr val="FF0000"/>
                            </a:solidFill>
                            <a:latin typeface="Cambria Math" panose="02040503050406030204" pitchFamily="18" charset="0"/>
                            <a:ea typeface="Cambria Math" panose="02040503050406030204" pitchFamily="18" charset="0"/>
                          </a:rPr>
                          <m:t>𝝈</m:t>
                        </m:r>
                      </m:e>
                      <m:sub>
                        <m:r>
                          <a:rPr lang="it-IT" sz="2000" b="1" i="1" smtClean="0">
                            <a:solidFill>
                              <a:srgbClr val="FF0000"/>
                            </a:solidFill>
                            <a:latin typeface="Cambria Math" panose="02040503050406030204" pitchFamily="18" charset="0"/>
                            <a:ea typeface="Cambria Math" panose="02040503050406030204" pitchFamily="18" charset="0"/>
                          </a:rPr>
                          <m:t>𝒚</m:t>
                        </m:r>
                      </m:sub>
                    </m:sSub>
                    <m:r>
                      <a:rPr lang="it-IT" sz="2000" b="1" i="1" smtClean="0">
                        <a:solidFill>
                          <a:srgbClr val="FF0000"/>
                        </a:solidFill>
                        <a:latin typeface="Cambria Math" panose="02040503050406030204" pitchFamily="18" charset="0"/>
                        <a:ea typeface="Cambria Math" panose="02040503050406030204" pitchFamily="18" charset="0"/>
                      </a:rPr>
                      <m:t> </m:t>
                    </m:r>
                    <m:r>
                      <a:rPr lang="it-IT" sz="2000" i="1">
                        <a:latin typeface="Cambria Math" panose="02040503050406030204" pitchFamily="18" charset="0"/>
                      </a:rPr>
                      <m:t>=</m:t>
                    </m:r>
                    <m:r>
                      <a:rPr lang="it-IT" sz="2000" b="0" i="1" smtClean="0">
                        <a:latin typeface="Cambria Math" panose="02040503050406030204" pitchFamily="18" charset="0"/>
                      </a:rPr>
                      <m:t>+ 32 </m:t>
                    </m:r>
                    <m:r>
                      <a:rPr lang="it-IT" sz="2000" b="0" i="1" smtClean="0">
                        <a:latin typeface="Cambria Math" panose="02040503050406030204" pitchFamily="18" charset="0"/>
                      </a:rPr>
                      <m:t>𝑀𝑃𝑎</m:t>
                    </m:r>
                  </m:oMath>
                </a14:m>
                <a:r>
                  <a:rPr lang="it-IT" sz="2000" b="0" dirty="0" smtClean="0"/>
                  <a:t>   </a:t>
                </a:r>
                <a:r>
                  <a:rPr lang="it-IT" b="0" dirty="0" smtClean="0">
                    <a:latin typeface="+mn-lt"/>
                  </a:rPr>
                  <a:t>(</a:t>
                </a:r>
                <a:r>
                  <a:rPr lang="it-IT" b="0" dirty="0" err="1" smtClean="0">
                    <a:latin typeface="+mn-lt"/>
                  </a:rPr>
                  <a:t>vertical</a:t>
                </a:r>
                <a:r>
                  <a:rPr lang="it-IT" b="0" dirty="0" smtClean="0">
                    <a:latin typeface="+mn-lt"/>
                  </a:rPr>
                  <a:t>, tensile force)</a:t>
                </a:r>
              </a:p>
              <a:p>
                <a:pPr>
                  <a:lnSpc>
                    <a:spcPct val="150000"/>
                  </a:lnSpc>
                </a:pPr>
                <a14:m>
                  <m:oMath xmlns:m="http://schemas.openxmlformats.org/officeDocument/2006/math">
                    <m:sSub>
                      <m:sSubPr>
                        <m:ctrlPr>
                          <a:rPr lang="it-IT" sz="2000" b="1" i="1" smtClean="0">
                            <a:solidFill>
                              <a:srgbClr val="FF0000"/>
                            </a:solidFill>
                            <a:latin typeface="Cambria Math" panose="02040503050406030204" pitchFamily="18" charset="0"/>
                          </a:rPr>
                        </m:ctrlPr>
                      </m:sSubPr>
                      <m:e>
                        <m:r>
                          <a:rPr lang="it-IT" sz="2000" b="1" i="1" smtClean="0">
                            <a:solidFill>
                              <a:srgbClr val="FF0000"/>
                            </a:solidFill>
                            <a:latin typeface="Cambria Math" panose="02040503050406030204" pitchFamily="18" charset="0"/>
                            <a:ea typeface="Cambria Math" panose="02040503050406030204" pitchFamily="18" charset="0"/>
                          </a:rPr>
                          <m:t>𝝉</m:t>
                        </m:r>
                      </m:e>
                      <m:sub>
                        <m:r>
                          <a:rPr lang="it-IT" sz="2000" b="1" i="1" smtClean="0">
                            <a:solidFill>
                              <a:srgbClr val="FF0000"/>
                            </a:solidFill>
                            <a:latin typeface="Cambria Math" panose="02040503050406030204" pitchFamily="18" charset="0"/>
                          </a:rPr>
                          <m:t>𝒙𝒚</m:t>
                        </m:r>
                      </m:sub>
                    </m:sSub>
                    <m:r>
                      <a:rPr lang="it-IT" sz="2000" b="0" i="1" smtClean="0">
                        <a:latin typeface="Cambria Math" panose="02040503050406030204" pitchFamily="18" charset="0"/>
                      </a:rPr>
                      <m:t>=−20 </m:t>
                    </m:r>
                    <m:r>
                      <a:rPr lang="it-IT" sz="2000" b="0" i="1" smtClean="0">
                        <a:latin typeface="Cambria Math" panose="02040503050406030204" pitchFamily="18" charset="0"/>
                      </a:rPr>
                      <m:t>𝑀𝑃𝑎</m:t>
                    </m:r>
                  </m:oMath>
                </a14:m>
                <a:r>
                  <a:rPr lang="it-IT" sz="2000" dirty="0" smtClean="0"/>
                  <a:t>   </a:t>
                </a:r>
                <a:r>
                  <a:rPr lang="it-IT" dirty="0" smtClean="0">
                    <a:latin typeface="+mn-lt"/>
                  </a:rPr>
                  <a:t>(‘’corner’’, </a:t>
                </a:r>
                <a:r>
                  <a:rPr lang="it-IT" dirty="0" err="1" smtClean="0">
                    <a:latin typeface="+mn-lt"/>
                  </a:rPr>
                  <a:t>shear</a:t>
                </a:r>
                <a:r>
                  <a:rPr lang="it-IT" dirty="0" smtClean="0">
                    <a:latin typeface="+mn-lt"/>
                  </a:rPr>
                  <a:t> force)</a:t>
                </a:r>
                <a:endParaRPr lang="it-IT" dirty="0">
                  <a:latin typeface="+mn-lt"/>
                </a:endParaRPr>
              </a:p>
            </p:txBody>
          </p:sp>
        </mc:Choice>
        <mc:Fallback xmlns="">
          <p:sp>
            <p:nvSpPr>
              <p:cNvPr id="2" name="CasellaDiTesto 1"/>
              <p:cNvSpPr txBox="1">
                <a:spLocks noRot="1" noChangeAspect="1" noMove="1" noResize="1" noEditPoints="1" noAdjustHandles="1" noChangeArrowheads="1" noChangeShapeType="1" noTextEdit="1"/>
              </p:cNvSpPr>
              <p:nvPr/>
            </p:nvSpPr>
            <p:spPr>
              <a:xfrm>
                <a:off x="3515448" y="4960403"/>
                <a:ext cx="4800968" cy="1457579"/>
              </a:xfrm>
              <a:prstGeom prst="rect">
                <a:avLst/>
              </a:prstGeom>
              <a:blipFill rotWithShape="0">
                <a:blip r:embed="rId3"/>
                <a:stretch>
                  <a:fillRect l="-1398" r="-2160" b="-4603"/>
                </a:stretch>
              </a:blipFill>
            </p:spPr>
            <p:txBody>
              <a:bodyPr/>
              <a:lstStyle/>
              <a:p>
                <a:r>
                  <a:rPr lang="en-GB">
                    <a:noFill/>
                  </a:rPr>
                  <a:t> </a:t>
                </a:r>
              </a:p>
            </p:txBody>
          </p:sp>
        </mc:Fallback>
      </mc:AlternateContent>
      <p:sp>
        <p:nvSpPr>
          <p:cNvPr id="13314" name="Titolo 1"/>
          <p:cNvSpPr>
            <a:spLocks noGrp="1"/>
          </p:cNvSpPr>
          <p:nvPr>
            <p:ph type="title"/>
          </p:nvPr>
        </p:nvSpPr>
        <p:spPr>
          <a:xfrm>
            <a:off x="2270707" y="399867"/>
            <a:ext cx="4618856" cy="677788"/>
          </a:xfrm>
          <a:ln>
            <a:solidFill>
              <a:schemeClr val="bg1">
                <a:lumMod val="65000"/>
              </a:schemeClr>
            </a:solidFill>
          </a:ln>
        </p:spPr>
        <p:txBody>
          <a:bodyPr/>
          <a:lstStyle/>
          <a:p>
            <a:pPr eaLnBrk="1" hangingPunct="1"/>
            <a:r>
              <a:rPr lang="it-IT" altLang="it-IT" sz="2800" dirty="0" smtClean="0"/>
              <a:t>…</a:t>
            </a:r>
            <a:r>
              <a:rPr lang="it-IT" altLang="it-IT" sz="2800" dirty="0" err="1" smtClean="0"/>
              <a:t>going</a:t>
            </a:r>
            <a:r>
              <a:rPr lang="it-IT" altLang="it-IT" sz="2800" dirty="0" smtClean="0"/>
              <a:t> back to the </a:t>
            </a:r>
            <a:r>
              <a:rPr lang="it-IT" altLang="it-IT" sz="2800" dirty="0" err="1" smtClean="0"/>
              <a:t>example</a:t>
            </a:r>
            <a:endParaRPr lang="it-IT" altLang="it-IT" sz="2800" dirty="0" smtClean="0"/>
          </a:p>
        </p:txBody>
      </p:sp>
      <p:sp>
        <p:nvSpPr>
          <p:cNvPr id="16" name="CasellaDiTesto 15"/>
          <p:cNvSpPr txBox="1">
            <a:spLocks noChangeArrowheads="1"/>
          </p:cNvSpPr>
          <p:nvPr/>
        </p:nvSpPr>
        <p:spPr bwMode="auto">
          <a:xfrm>
            <a:off x="3867653" y="1588336"/>
            <a:ext cx="340523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t>Once </a:t>
            </a:r>
            <a:r>
              <a:rPr lang="it-IT" altLang="it-IT" sz="1800" dirty="0" err="1"/>
              <a:t>we</a:t>
            </a:r>
            <a:r>
              <a:rPr lang="it-IT" altLang="it-IT" sz="1800" dirty="0"/>
              <a:t> </a:t>
            </a:r>
            <a:r>
              <a:rPr lang="it-IT" altLang="it-IT" sz="1800" dirty="0" err="1"/>
              <a:t>have</a:t>
            </a:r>
            <a:r>
              <a:rPr lang="it-IT" altLang="it-IT" sz="1800" dirty="0"/>
              <a:t> </a:t>
            </a:r>
            <a:r>
              <a:rPr lang="it-IT" altLang="it-IT" sz="1800" dirty="0" err="1"/>
              <a:t>learned</a:t>
            </a:r>
            <a:r>
              <a:rPr lang="it-IT" altLang="it-IT" sz="1800" dirty="0"/>
              <a:t> </a:t>
            </a:r>
            <a:r>
              <a:rPr lang="it-IT" altLang="it-IT" sz="1800" dirty="0" err="1"/>
              <a:t>how</a:t>
            </a:r>
            <a:r>
              <a:rPr lang="it-IT" altLang="it-IT" sz="1800" dirty="0"/>
              <a:t> </a:t>
            </a:r>
            <a:r>
              <a:rPr lang="it-IT" altLang="it-IT" sz="1800" dirty="0" smtClean="0"/>
              <a:t>to </a:t>
            </a:r>
            <a:r>
              <a:rPr lang="it-IT" altLang="it-IT" sz="1800" dirty="0" smtClean="0"/>
              <a:t>interprete </a:t>
            </a:r>
            <a:r>
              <a:rPr lang="it-IT" altLang="it-IT" sz="1800" dirty="0"/>
              <a:t>the figure </a:t>
            </a:r>
            <a:r>
              <a:rPr lang="it-IT" altLang="it-IT" sz="1800" dirty="0" err="1"/>
              <a:t>given</a:t>
            </a:r>
            <a:r>
              <a:rPr lang="it-IT" altLang="it-IT" sz="1800" dirty="0"/>
              <a:t>, </a:t>
            </a:r>
            <a:endParaRPr lang="it-IT" altLang="it-IT" sz="1800" dirty="0" smtClean="0"/>
          </a:p>
          <a:p>
            <a:pPr eaLnBrk="1" hangingPunct="1">
              <a:spcBef>
                <a:spcPct val="0"/>
              </a:spcBef>
              <a:buFontTx/>
              <a:buNone/>
            </a:pPr>
            <a:r>
              <a:rPr lang="it-IT" altLang="it-IT" sz="1800" dirty="0" err="1" smtClean="0"/>
              <a:t>we</a:t>
            </a:r>
            <a:r>
              <a:rPr lang="it-IT" altLang="it-IT" sz="1800" dirty="0" smtClean="0"/>
              <a:t> </a:t>
            </a:r>
            <a:r>
              <a:rPr lang="it-IT" altLang="it-IT" sz="1800" dirty="0"/>
              <a:t>can </a:t>
            </a:r>
            <a:r>
              <a:rPr lang="it-IT" altLang="it-IT" sz="1800" dirty="0" err="1"/>
              <a:t>name</a:t>
            </a:r>
            <a:r>
              <a:rPr lang="it-IT" altLang="it-IT" sz="1800" dirty="0"/>
              <a:t> </a:t>
            </a:r>
            <a:r>
              <a:rPr lang="it-IT" altLang="it-IT" sz="1800" dirty="0" err="1"/>
              <a:t>its</a:t>
            </a:r>
            <a:r>
              <a:rPr lang="it-IT" altLang="it-IT" sz="1800" dirty="0"/>
              <a:t> </a:t>
            </a:r>
            <a:r>
              <a:rPr lang="it-IT" altLang="it-IT" sz="1800" dirty="0" err="1" smtClean="0"/>
              <a:t>values</a:t>
            </a:r>
            <a:r>
              <a:rPr lang="it-IT" altLang="it-IT" sz="1800" dirty="0" smtClean="0"/>
              <a:t> </a:t>
            </a:r>
            <a:r>
              <a:rPr lang="it-IT" altLang="it-IT" sz="1800" dirty="0" smtClean="0"/>
              <a:t>in </a:t>
            </a:r>
            <a:r>
              <a:rPr lang="it-IT" altLang="it-IT" sz="1800" dirty="0" err="1" smtClean="0"/>
              <a:t>respect</a:t>
            </a:r>
            <a:r>
              <a:rPr lang="it-IT" altLang="it-IT" sz="1800" dirty="0" smtClean="0"/>
              <a:t> </a:t>
            </a:r>
            <a:r>
              <a:rPr lang="it-IT" altLang="it-IT" sz="1800" dirty="0" smtClean="0"/>
              <a:t>to the </a:t>
            </a:r>
            <a:r>
              <a:rPr lang="it-IT" altLang="it-IT" sz="1800" dirty="0" err="1" smtClean="0"/>
              <a:t>chosen</a:t>
            </a:r>
            <a:r>
              <a:rPr lang="it-IT" altLang="it-IT" sz="1800" dirty="0" smtClean="0"/>
              <a:t> </a:t>
            </a:r>
            <a:r>
              <a:rPr lang="it-IT" altLang="it-IT" sz="1800" i="1" dirty="0" err="1" smtClean="0"/>
              <a:t>coordinates</a:t>
            </a:r>
            <a:r>
              <a:rPr lang="it-IT" altLang="it-IT" sz="1800" i="1" dirty="0" smtClean="0"/>
              <a:t> </a:t>
            </a:r>
            <a:r>
              <a:rPr lang="it-IT" altLang="it-IT" sz="1800" i="1" dirty="0" err="1" smtClean="0"/>
              <a:t>system</a:t>
            </a:r>
            <a:endParaRPr lang="it-IT" altLang="it-IT" sz="1800" dirty="0" smtClean="0">
              <a:solidFill>
                <a:schemeClr val="tx2"/>
              </a:solidFill>
            </a:endParaRPr>
          </a:p>
          <a:p>
            <a:pPr eaLnBrk="1" hangingPunct="1">
              <a:spcBef>
                <a:spcPct val="0"/>
              </a:spcBef>
              <a:buFontTx/>
              <a:buNone/>
            </a:pPr>
            <a:r>
              <a:rPr lang="it-IT" altLang="it-IT" sz="1800" dirty="0" smtClean="0"/>
              <a:t>and </a:t>
            </a:r>
            <a:r>
              <a:rPr lang="it-IT" altLang="it-IT" sz="1800" dirty="0" err="1" smtClean="0"/>
              <a:t>attribute</a:t>
            </a:r>
            <a:r>
              <a:rPr lang="it-IT" altLang="it-IT" sz="1800" dirty="0" smtClean="0"/>
              <a:t> the </a:t>
            </a:r>
            <a:r>
              <a:rPr lang="it-IT" altLang="it-IT" sz="1800" dirty="0" err="1" smtClean="0"/>
              <a:t>correct</a:t>
            </a:r>
            <a:r>
              <a:rPr lang="it-IT" altLang="it-IT" sz="1800" dirty="0" smtClean="0"/>
              <a:t> </a:t>
            </a:r>
            <a:r>
              <a:rPr lang="it-IT" altLang="it-IT" sz="1800" dirty="0" err="1" smtClean="0"/>
              <a:t>sign</a:t>
            </a:r>
            <a:r>
              <a:rPr lang="it-IT" altLang="it-IT" sz="1800" dirty="0" smtClean="0"/>
              <a:t>.</a:t>
            </a:r>
            <a:endParaRPr lang="it-IT" altLang="it-IT" sz="1800" dirty="0"/>
          </a:p>
        </p:txBody>
      </p:sp>
      <p:cxnSp>
        <p:nvCxnSpPr>
          <p:cNvPr id="20" name="Straight Arrow Connector 31"/>
          <p:cNvCxnSpPr/>
          <p:nvPr/>
        </p:nvCxnSpPr>
        <p:spPr>
          <a:xfrm flipV="1">
            <a:off x="7415212" y="1741361"/>
            <a:ext cx="0" cy="574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32"/>
          <p:cNvCxnSpPr/>
          <p:nvPr/>
        </p:nvCxnSpPr>
        <p:spPr>
          <a:xfrm>
            <a:off x="7415212" y="2319211"/>
            <a:ext cx="612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38"/>
          <p:cNvSpPr txBox="1">
            <a:spLocks noChangeArrowheads="1"/>
          </p:cNvSpPr>
          <p:nvPr/>
        </p:nvSpPr>
        <p:spPr bwMode="auto">
          <a:xfrm>
            <a:off x="7007225" y="2462086"/>
            <a:ext cx="167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it-IT" sz="1400" dirty="0"/>
              <a:t>chosen coordinates system</a:t>
            </a:r>
          </a:p>
        </p:txBody>
      </p:sp>
      <mc:AlternateContent xmlns:mc="http://schemas.openxmlformats.org/markup-compatibility/2006" xmlns:a14="http://schemas.microsoft.com/office/drawing/2010/main">
        <mc:Choice Requires="a14">
          <p:sp>
            <p:nvSpPr>
              <p:cNvPr id="3" name="CasellaDiTesto 2"/>
              <p:cNvSpPr txBox="1"/>
              <p:nvPr/>
            </p:nvSpPr>
            <p:spPr>
              <a:xfrm>
                <a:off x="8170316" y="2128950"/>
                <a:ext cx="1945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𝑥</m:t>
                      </m:r>
                    </m:oMath>
                  </m:oMathPara>
                </a14:m>
                <a:endParaRPr lang="it-IT"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8170316" y="2128950"/>
                <a:ext cx="194540" cy="276999"/>
              </a:xfrm>
              <a:prstGeom prst="rect">
                <a:avLst/>
              </a:prstGeom>
              <a:blipFill rotWithShape="0">
                <a:blip r:embed="rId6"/>
                <a:stretch>
                  <a:fillRect l="-15625" r="-937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7347993" y="1351983"/>
                <a:ext cx="1979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oMath>
                  </m:oMathPara>
                </a14:m>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7347993" y="1351983"/>
                <a:ext cx="197938" cy="276999"/>
              </a:xfrm>
              <a:prstGeom prst="rect">
                <a:avLst/>
              </a:prstGeom>
              <a:blipFill rotWithShape="0">
                <a:blip r:embed="rId7"/>
                <a:stretch>
                  <a:fillRect l="-27273" r="-21212" b="-28889"/>
                </a:stretch>
              </a:blipFill>
            </p:spPr>
            <p:txBody>
              <a:bodyPr/>
              <a:lstStyle/>
              <a:p>
                <a:r>
                  <a:rPr lang="it-IT">
                    <a:noFill/>
                  </a:rPr>
                  <a:t> </a:t>
                </a:r>
              </a:p>
            </p:txBody>
          </p:sp>
        </mc:Fallback>
      </mc:AlternateContent>
      <p:sp>
        <p:nvSpPr>
          <p:cNvPr id="43" name="Rectangle 3"/>
          <p:cNvSpPr/>
          <p:nvPr/>
        </p:nvSpPr>
        <p:spPr>
          <a:xfrm>
            <a:off x="1090074" y="3398043"/>
            <a:ext cx="1368425" cy="12954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44" name="Straight Arrow Connector 13"/>
          <p:cNvCxnSpPr/>
          <p:nvPr/>
        </p:nvCxnSpPr>
        <p:spPr>
          <a:xfrm flipV="1">
            <a:off x="1771111" y="2733010"/>
            <a:ext cx="0"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18"/>
          <p:cNvCxnSpPr/>
          <p:nvPr/>
        </p:nvCxnSpPr>
        <p:spPr>
          <a:xfrm>
            <a:off x="1771110" y="4807048"/>
            <a:ext cx="3175"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20"/>
          <p:cNvCxnSpPr/>
          <p:nvPr/>
        </p:nvCxnSpPr>
        <p:spPr>
          <a:xfrm>
            <a:off x="366174" y="4045743"/>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22"/>
          <p:cNvCxnSpPr/>
          <p:nvPr/>
        </p:nvCxnSpPr>
        <p:spPr>
          <a:xfrm flipH="1">
            <a:off x="2555336" y="4045743"/>
            <a:ext cx="6937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27"/>
          <p:cNvCxnSpPr/>
          <p:nvPr/>
        </p:nvCxnSpPr>
        <p:spPr>
          <a:xfrm flipH="1">
            <a:off x="1090074" y="3311851"/>
            <a:ext cx="136842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29"/>
          <p:cNvCxnSpPr/>
          <p:nvPr/>
        </p:nvCxnSpPr>
        <p:spPr>
          <a:xfrm>
            <a:off x="2559912" y="3398043"/>
            <a:ext cx="0" cy="129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CasellaDiTesto 49"/>
              <p:cNvSpPr txBox="1"/>
              <p:nvPr/>
            </p:nvSpPr>
            <p:spPr>
              <a:xfrm>
                <a:off x="1302296" y="2345727"/>
                <a:ext cx="118609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+ 32 </m:t>
                      </m:r>
                      <m:r>
                        <a:rPr lang="it-IT" sz="2000" b="0" i="1" smtClean="0">
                          <a:latin typeface="Cambria Math" panose="02040503050406030204" pitchFamily="18" charset="0"/>
                        </a:rPr>
                        <m:t>𝑀𝑃𝑎</m:t>
                      </m:r>
                    </m:oMath>
                  </m:oMathPara>
                </a14:m>
                <a:endParaRPr lang="it-IT" sz="2000" i="1" dirty="0"/>
              </a:p>
            </p:txBody>
          </p:sp>
        </mc:Choice>
        <mc:Fallback xmlns="">
          <p:sp>
            <p:nvSpPr>
              <p:cNvPr id="50" name="CasellaDiTesto 49"/>
              <p:cNvSpPr txBox="1">
                <a:spLocks noRot="1" noChangeAspect="1" noMove="1" noResize="1" noEditPoints="1" noAdjustHandles="1" noChangeArrowheads="1" noChangeShapeType="1" noTextEdit="1"/>
              </p:cNvSpPr>
              <p:nvPr/>
            </p:nvSpPr>
            <p:spPr>
              <a:xfrm>
                <a:off x="1302296" y="2345727"/>
                <a:ext cx="1186094" cy="307777"/>
              </a:xfrm>
              <a:prstGeom prst="rect">
                <a:avLst/>
              </a:prstGeom>
              <a:blipFill rotWithShape="0">
                <a:blip r:embed="rId8"/>
                <a:stretch>
                  <a:fillRect l="-3608" r="-3608" b="-1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CasellaDiTesto 50"/>
              <p:cNvSpPr txBox="1"/>
              <p:nvPr/>
            </p:nvSpPr>
            <p:spPr>
              <a:xfrm>
                <a:off x="3345911" y="3891854"/>
                <a:ext cx="118609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− 64 </m:t>
                      </m:r>
                      <m:r>
                        <a:rPr lang="it-IT" sz="2000" b="0" i="1" smtClean="0">
                          <a:latin typeface="Cambria Math" panose="02040503050406030204" pitchFamily="18" charset="0"/>
                        </a:rPr>
                        <m:t>𝑀𝑃𝑎</m:t>
                      </m:r>
                    </m:oMath>
                  </m:oMathPara>
                </a14:m>
                <a:endParaRPr lang="it-IT" sz="2000" dirty="0"/>
              </a:p>
            </p:txBody>
          </p:sp>
        </mc:Choice>
        <mc:Fallback xmlns="">
          <p:sp>
            <p:nvSpPr>
              <p:cNvPr id="51" name="CasellaDiTesto 50"/>
              <p:cNvSpPr txBox="1">
                <a:spLocks noRot="1" noChangeAspect="1" noMove="1" noResize="1" noEditPoints="1" noAdjustHandles="1" noChangeArrowheads="1" noChangeShapeType="1" noTextEdit="1"/>
              </p:cNvSpPr>
              <p:nvPr/>
            </p:nvSpPr>
            <p:spPr>
              <a:xfrm>
                <a:off x="3345911" y="3891854"/>
                <a:ext cx="1186094" cy="307777"/>
              </a:xfrm>
              <a:prstGeom prst="rect">
                <a:avLst/>
              </a:prstGeom>
              <a:blipFill rotWithShape="0">
                <a:blip r:embed="rId9"/>
                <a:stretch>
                  <a:fillRect l="-515" r="-3608" b="-98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CasellaDiTesto 51"/>
              <p:cNvSpPr txBox="1"/>
              <p:nvPr/>
            </p:nvSpPr>
            <p:spPr>
              <a:xfrm>
                <a:off x="2555336" y="3052097"/>
                <a:ext cx="118609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− 20 </m:t>
                      </m:r>
                      <m:r>
                        <a:rPr lang="it-IT" sz="2000" b="0" i="1" smtClean="0">
                          <a:latin typeface="Cambria Math" panose="02040503050406030204" pitchFamily="18" charset="0"/>
                        </a:rPr>
                        <m:t>𝑀𝑃𝑎</m:t>
                      </m:r>
                    </m:oMath>
                  </m:oMathPara>
                </a14:m>
                <a:endParaRPr lang="it-IT" sz="2000" dirty="0"/>
              </a:p>
            </p:txBody>
          </p:sp>
        </mc:Choice>
        <mc:Fallback xmlns="">
          <p:sp>
            <p:nvSpPr>
              <p:cNvPr id="52" name="CasellaDiTesto 51"/>
              <p:cNvSpPr txBox="1">
                <a:spLocks noRot="1" noChangeAspect="1" noMove="1" noResize="1" noEditPoints="1" noAdjustHandles="1" noChangeArrowheads="1" noChangeShapeType="1" noTextEdit="1"/>
              </p:cNvSpPr>
              <p:nvPr/>
            </p:nvSpPr>
            <p:spPr>
              <a:xfrm>
                <a:off x="2555336" y="3052097"/>
                <a:ext cx="1186094" cy="307777"/>
              </a:xfrm>
              <a:prstGeom prst="rect">
                <a:avLst/>
              </a:prstGeom>
              <a:blipFill rotWithShape="0">
                <a:blip r:embed="rId10"/>
                <a:stretch>
                  <a:fillRect r="-3590" b="-10000"/>
                </a:stretch>
              </a:blipFill>
            </p:spPr>
            <p:txBody>
              <a:bodyPr/>
              <a:lstStyle/>
              <a:p>
                <a:r>
                  <a:rPr lang="en-GB">
                    <a:noFill/>
                  </a:rPr>
                  <a:t> </a:t>
                </a:r>
              </a:p>
            </p:txBody>
          </p:sp>
        </mc:Fallback>
      </mc:AlternateContent>
      <p:cxnSp>
        <p:nvCxnSpPr>
          <p:cNvPr id="53" name="Straight Arrow Connector 29"/>
          <p:cNvCxnSpPr/>
          <p:nvPr/>
        </p:nvCxnSpPr>
        <p:spPr>
          <a:xfrm flipV="1">
            <a:off x="986700" y="3394769"/>
            <a:ext cx="0" cy="1268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27"/>
          <p:cNvCxnSpPr/>
          <p:nvPr/>
        </p:nvCxnSpPr>
        <p:spPr>
          <a:xfrm flipV="1">
            <a:off x="1142967" y="4803650"/>
            <a:ext cx="1315532" cy="33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3563888" y="4587027"/>
            <a:ext cx="4752528" cy="369332"/>
          </a:xfrm>
          <a:prstGeom prst="rect">
            <a:avLst/>
          </a:prstGeom>
          <a:noFill/>
        </p:spPr>
        <p:txBody>
          <a:bodyPr wrap="square" rtlCol="0">
            <a:spAutoFit/>
          </a:bodyPr>
          <a:lstStyle/>
          <a:p>
            <a:r>
              <a:rPr lang="en-GB" dirty="0" smtClean="0">
                <a:latin typeface="+mn-lt"/>
              </a:rPr>
              <a:t>Therefore the stresses from the figure </a:t>
            </a:r>
            <a:r>
              <a:rPr lang="en-GB" dirty="0" smtClean="0">
                <a:latin typeface="+mn-lt"/>
              </a:rPr>
              <a:t>given </a:t>
            </a:r>
            <a:r>
              <a:rPr lang="en-GB" dirty="0" smtClean="0">
                <a:latin typeface="+mn-lt"/>
              </a:rPr>
              <a:t>are:</a:t>
            </a:r>
            <a:endParaRPr lang="en-GB" dirty="0">
              <a:latin typeface="+mn-lt"/>
            </a:endParaRPr>
          </a:p>
        </p:txBody>
      </p:sp>
      <p:sp>
        <p:nvSpPr>
          <p:cNvPr id="6" name="Rettangolo 5"/>
          <p:cNvSpPr/>
          <p:nvPr/>
        </p:nvSpPr>
        <p:spPr>
          <a:xfrm>
            <a:off x="3217072" y="5089471"/>
            <a:ext cx="987136" cy="1580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Rettangolo 6"/>
              <p:cNvSpPr/>
              <p:nvPr/>
            </p:nvSpPr>
            <p:spPr>
              <a:xfrm>
                <a:off x="3412726" y="5035362"/>
                <a:ext cx="96617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1" i="1" smtClean="0">
                              <a:solidFill>
                                <a:srgbClr val="FF0000"/>
                              </a:solidFill>
                              <a:latin typeface="Cambria Math" panose="02040503050406030204" pitchFamily="18" charset="0"/>
                            </a:rPr>
                          </m:ctrlPr>
                        </m:sSubPr>
                        <m:e>
                          <m:r>
                            <a:rPr lang="it-IT" b="1" i="1">
                              <a:solidFill>
                                <a:srgbClr val="FF0000"/>
                              </a:solidFill>
                              <a:latin typeface="Cambria Math" panose="02040503050406030204" pitchFamily="18" charset="0"/>
                              <a:ea typeface="Cambria Math" panose="02040503050406030204" pitchFamily="18" charset="0"/>
                            </a:rPr>
                            <m:t>𝝈</m:t>
                          </m:r>
                        </m:e>
                        <m:sub>
                          <m:r>
                            <a:rPr lang="it-IT" b="1" i="1">
                              <a:solidFill>
                                <a:srgbClr val="FF0000"/>
                              </a:solidFill>
                              <a:latin typeface="Cambria Math" panose="02040503050406030204" pitchFamily="18" charset="0"/>
                            </a:rPr>
                            <m:t>𝒙</m:t>
                          </m:r>
                          <m:r>
                            <a:rPr lang="it-IT" b="1" i="1" smtClean="0">
                              <a:solidFill>
                                <a:srgbClr val="FF0000"/>
                              </a:solidFill>
                              <a:latin typeface="Cambria Math" panose="02040503050406030204" pitchFamily="18" charset="0"/>
                            </a:rPr>
                            <m:t>  </m:t>
                          </m:r>
                        </m:sub>
                      </m:sSub>
                      <m:r>
                        <m:rPr>
                          <m:nor/>
                        </m:rPr>
                        <a:rPr lang="en-GB" dirty="0"/>
                        <m:t>=</m:t>
                      </m:r>
                    </m:oMath>
                  </m:oMathPara>
                </a14:m>
                <a:endParaRPr lang="en-GB" dirty="0">
                  <a:solidFill>
                    <a:schemeClr val="tx1"/>
                  </a:solidFill>
                </a:endParaRPr>
              </a:p>
            </p:txBody>
          </p:sp>
        </mc:Choice>
        <mc:Fallback xmlns="">
          <p:sp>
            <p:nvSpPr>
              <p:cNvPr id="7" name="Rettangolo 6"/>
              <p:cNvSpPr>
                <a:spLocks noRot="1" noChangeAspect="1" noMove="1" noResize="1" noEditPoints="1" noAdjustHandles="1" noChangeArrowheads="1" noChangeShapeType="1" noTextEdit="1"/>
              </p:cNvSpPr>
              <p:nvPr/>
            </p:nvSpPr>
            <p:spPr>
              <a:xfrm>
                <a:off x="3412726" y="5035362"/>
                <a:ext cx="966172" cy="369332"/>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ttangolo 7"/>
              <p:cNvSpPr/>
              <p:nvPr/>
            </p:nvSpPr>
            <p:spPr>
              <a:xfrm>
                <a:off x="3587456" y="5507195"/>
                <a:ext cx="703975" cy="394788"/>
              </a:xfrm>
              <a:prstGeom prst="rect">
                <a:avLst/>
              </a:prstGeom>
            </p:spPr>
            <p:txBody>
              <a:bodyPr wrap="none">
                <a:spAutoFit/>
              </a:bodyPr>
              <a:lstStyle/>
              <a:p>
                <a14:m>
                  <m:oMath xmlns:m="http://schemas.openxmlformats.org/officeDocument/2006/math">
                    <m:sSub>
                      <m:sSubPr>
                        <m:ctrlPr>
                          <a:rPr lang="it-IT" b="1" i="1">
                            <a:solidFill>
                              <a:srgbClr val="FF0000"/>
                            </a:solidFill>
                            <a:latin typeface="Cambria Math" panose="02040503050406030204" pitchFamily="18" charset="0"/>
                          </a:rPr>
                        </m:ctrlPr>
                      </m:sSubPr>
                      <m:e>
                        <m:r>
                          <a:rPr lang="it-IT" b="1" i="1">
                            <a:solidFill>
                              <a:srgbClr val="FF0000"/>
                            </a:solidFill>
                            <a:latin typeface="Cambria Math" panose="02040503050406030204" pitchFamily="18" charset="0"/>
                            <a:ea typeface="Cambria Math" panose="02040503050406030204" pitchFamily="18" charset="0"/>
                          </a:rPr>
                          <m:t>𝝈</m:t>
                        </m:r>
                      </m:e>
                      <m:sub>
                        <m:r>
                          <a:rPr lang="it-IT" b="1" i="1">
                            <a:solidFill>
                              <a:srgbClr val="FF0000"/>
                            </a:solidFill>
                            <a:latin typeface="Cambria Math" panose="02040503050406030204" pitchFamily="18" charset="0"/>
                            <a:ea typeface="Cambria Math" panose="02040503050406030204" pitchFamily="18" charset="0"/>
                          </a:rPr>
                          <m:t>𝒚</m:t>
                        </m:r>
                      </m:sub>
                    </m:sSub>
                  </m:oMath>
                </a14:m>
                <a:r>
                  <a:rPr lang="en-GB" dirty="0" smtClean="0"/>
                  <a:t> = </a:t>
                </a:r>
                <a:endParaRPr lang="en-GB" dirty="0"/>
              </a:p>
            </p:txBody>
          </p:sp>
        </mc:Choice>
        <mc:Fallback xmlns="">
          <p:sp>
            <p:nvSpPr>
              <p:cNvPr id="8" name="Rettangolo 7"/>
              <p:cNvSpPr>
                <a:spLocks noRot="1" noChangeAspect="1" noMove="1" noResize="1" noEditPoints="1" noAdjustHandles="1" noChangeArrowheads="1" noChangeShapeType="1" noTextEdit="1"/>
              </p:cNvSpPr>
              <p:nvPr/>
            </p:nvSpPr>
            <p:spPr>
              <a:xfrm>
                <a:off x="3587456" y="5507195"/>
                <a:ext cx="703975" cy="394788"/>
              </a:xfrm>
              <a:prstGeom prst="rect">
                <a:avLst/>
              </a:prstGeom>
              <a:blipFill rotWithShape="0">
                <a:blip r:embed="rId12"/>
                <a:stretch>
                  <a:fillRect t="-7692" r="-6897" b="-1692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ttangolo 8"/>
              <p:cNvSpPr/>
              <p:nvPr/>
            </p:nvSpPr>
            <p:spPr>
              <a:xfrm>
                <a:off x="3526316" y="6001844"/>
                <a:ext cx="708784" cy="394788"/>
              </a:xfrm>
              <a:prstGeom prst="rect">
                <a:avLst/>
              </a:prstGeom>
            </p:spPr>
            <p:txBody>
              <a:bodyPr wrap="none">
                <a:spAutoFit/>
              </a:bodyPr>
              <a:lstStyle/>
              <a:p>
                <a14:m>
                  <m:oMath xmlns:m="http://schemas.openxmlformats.org/officeDocument/2006/math">
                    <m:sSub>
                      <m:sSubPr>
                        <m:ctrlPr>
                          <a:rPr lang="it-IT" b="1" i="1">
                            <a:solidFill>
                              <a:srgbClr val="FF0000"/>
                            </a:solidFill>
                            <a:latin typeface="Cambria Math" panose="02040503050406030204" pitchFamily="18" charset="0"/>
                          </a:rPr>
                        </m:ctrlPr>
                      </m:sSubPr>
                      <m:e>
                        <m:r>
                          <a:rPr lang="it-IT" b="1" i="1">
                            <a:solidFill>
                              <a:srgbClr val="FF0000"/>
                            </a:solidFill>
                            <a:latin typeface="Cambria Math" panose="02040503050406030204" pitchFamily="18" charset="0"/>
                            <a:ea typeface="Cambria Math" panose="02040503050406030204" pitchFamily="18" charset="0"/>
                          </a:rPr>
                          <m:t>𝝉</m:t>
                        </m:r>
                      </m:e>
                      <m:sub>
                        <m:r>
                          <a:rPr lang="it-IT" b="1" i="1">
                            <a:solidFill>
                              <a:srgbClr val="FF0000"/>
                            </a:solidFill>
                            <a:latin typeface="Cambria Math" panose="02040503050406030204" pitchFamily="18" charset="0"/>
                          </a:rPr>
                          <m:t>𝒙𝒚</m:t>
                        </m:r>
                      </m:sub>
                    </m:sSub>
                  </m:oMath>
                </a14:m>
                <a:r>
                  <a:rPr lang="en-GB" dirty="0" smtClean="0"/>
                  <a:t> =</a:t>
                </a:r>
                <a:endParaRPr lang="en-GB" dirty="0"/>
              </a:p>
            </p:txBody>
          </p:sp>
        </mc:Choice>
        <mc:Fallback xmlns="">
          <p:sp>
            <p:nvSpPr>
              <p:cNvPr id="9" name="Rettangolo 8"/>
              <p:cNvSpPr>
                <a:spLocks noRot="1" noChangeAspect="1" noMove="1" noResize="1" noEditPoints="1" noAdjustHandles="1" noChangeArrowheads="1" noChangeShapeType="1" noTextEdit="1"/>
              </p:cNvSpPr>
              <p:nvPr/>
            </p:nvSpPr>
            <p:spPr>
              <a:xfrm>
                <a:off x="3526316" y="6001844"/>
                <a:ext cx="708784" cy="394788"/>
              </a:xfrm>
              <a:prstGeom prst="rect">
                <a:avLst/>
              </a:prstGeom>
              <a:blipFill rotWithShape="0">
                <a:blip r:embed="rId13"/>
                <a:stretch>
                  <a:fillRect t="-9375" r="-5983" b="-18750"/>
                </a:stretch>
              </a:blipFill>
            </p:spPr>
            <p:txBody>
              <a:bodyPr/>
              <a:lstStyle/>
              <a:p>
                <a:r>
                  <a:rPr lang="en-GB">
                    <a:noFill/>
                  </a:rPr>
                  <a:t> </a:t>
                </a:r>
              </a:p>
            </p:txBody>
          </p:sp>
        </mc:Fallback>
      </mc:AlternateContent>
      <p:sp>
        <p:nvSpPr>
          <p:cNvPr id="10" name="Segnaposto piè di pagina 9"/>
          <p:cNvSpPr>
            <a:spLocks noGrp="1"/>
          </p:cNvSpPr>
          <p:nvPr>
            <p:ph type="ftr" sz="quarter" idx="11"/>
          </p:nvPr>
        </p:nvSpPr>
        <p:spPr/>
        <p:txBody>
          <a:bodyPr/>
          <a:lstStyle/>
          <a:p>
            <a:pPr>
              <a:defRPr/>
            </a:pPr>
            <a:r>
              <a:rPr lang="it-IT" smtClean="0"/>
              <a:t>2D - Principal Stresses - Etchi Regoli Gioia</a:t>
            </a:r>
            <a:endParaRPr lang="en-GB"/>
          </a:p>
        </p:txBody>
      </p:sp>
      <p:sp>
        <p:nvSpPr>
          <p:cNvPr id="11" name="Segnaposto numero diapositiva 10"/>
          <p:cNvSpPr>
            <a:spLocks noGrp="1"/>
          </p:cNvSpPr>
          <p:nvPr>
            <p:ph type="sldNum" sz="quarter" idx="12"/>
          </p:nvPr>
        </p:nvSpPr>
        <p:spPr/>
        <p:txBody>
          <a:bodyPr/>
          <a:lstStyle/>
          <a:p>
            <a:pPr>
              <a:defRPr/>
            </a:pPr>
            <a:fld id="{DFE0AAEC-F5D9-44EA-93DC-6DF95E29577B}" type="slidenum">
              <a:rPr lang="en-GB" altLang="it-IT" smtClean="0"/>
              <a:pPr>
                <a:defRPr/>
              </a:pPr>
              <a:t>6</a:t>
            </a:fld>
            <a:endParaRPr lang="en-GB"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fade">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fade">
                                      <p:cBhvr>
                                        <p:cTn id="43" dur="500"/>
                                        <p:tgtEl>
                                          <p:spTgt spid="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2" end="2"/>
                                            </p:txEl>
                                          </p:spTgt>
                                        </p:tgtEl>
                                        <p:attrNameLst>
                                          <p:attrName>style.visibility</p:attrName>
                                        </p:attrNameLst>
                                      </p:cBhvr>
                                      <p:to>
                                        <p:strVal val="visible"/>
                                      </p:to>
                                    </p:set>
                                    <p:animEffect transition="in" filter="fade">
                                      <p:cBhvr>
                                        <p:cTn id="4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P spid="4" grpId="0"/>
      <p:bldP spid="5"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2771800" y="531471"/>
            <a:ext cx="3240360" cy="648370"/>
          </a:xfrm>
          <a:ln>
            <a:solidFill>
              <a:schemeClr val="bg1">
                <a:lumMod val="65000"/>
              </a:schemeClr>
            </a:solidFill>
          </a:ln>
        </p:spPr>
        <p:txBody>
          <a:bodyPr/>
          <a:lstStyle/>
          <a:p>
            <a:pPr eaLnBrk="1" hangingPunct="1"/>
            <a:r>
              <a:rPr lang="it-IT" altLang="it-IT" sz="2800" dirty="0" smtClean="0"/>
              <a:t>3 </a:t>
            </a:r>
            <a:r>
              <a:rPr lang="it-IT" altLang="it-IT" sz="2800" dirty="0" err="1" smtClean="0"/>
              <a:t>Different</a:t>
            </a:r>
            <a:r>
              <a:rPr lang="it-IT" altLang="it-IT" sz="2800" dirty="0" smtClean="0"/>
              <a:t> </a:t>
            </a:r>
            <a:r>
              <a:rPr lang="it-IT" altLang="it-IT" sz="2800" dirty="0" err="1" smtClean="0"/>
              <a:t>methods</a:t>
            </a:r>
            <a:endParaRPr lang="it-IT" altLang="it-IT" sz="2800" dirty="0" smtClean="0"/>
          </a:p>
        </p:txBody>
      </p:sp>
      <p:sp>
        <p:nvSpPr>
          <p:cNvPr id="6" name="CasellaDiTesto 5"/>
          <p:cNvSpPr txBox="1"/>
          <p:nvPr/>
        </p:nvSpPr>
        <p:spPr>
          <a:xfrm>
            <a:off x="755650" y="1436688"/>
            <a:ext cx="7632700" cy="4662815"/>
          </a:xfrm>
          <a:prstGeom prst="rect">
            <a:avLst/>
          </a:prstGeom>
          <a:noFill/>
        </p:spPr>
        <p:txBody>
          <a:bodyPr>
            <a:spAutoFit/>
          </a:bodyPr>
          <a:lstStyle/>
          <a:p>
            <a:pPr eaLnBrk="1" fontAlgn="auto" hangingPunct="1">
              <a:lnSpc>
                <a:spcPct val="150000"/>
              </a:lnSpc>
              <a:spcBef>
                <a:spcPts val="0"/>
              </a:spcBef>
              <a:spcAft>
                <a:spcPts val="0"/>
              </a:spcAft>
              <a:defRPr/>
            </a:pPr>
            <a:r>
              <a:rPr lang="it-IT" dirty="0" err="1">
                <a:latin typeface="+mn-lt"/>
                <a:cs typeface="+mn-cs"/>
              </a:rPr>
              <a:t>Now</a:t>
            </a:r>
            <a:r>
              <a:rPr lang="it-IT" dirty="0">
                <a:latin typeface="+mn-lt"/>
                <a:cs typeface="+mn-cs"/>
              </a:rPr>
              <a:t> </a:t>
            </a:r>
            <a:r>
              <a:rPr lang="it-IT" dirty="0" err="1">
                <a:latin typeface="+mn-lt"/>
                <a:cs typeface="+mn-cs"/>
              </a:rPr>
              <a:t>that</a:t>
            </a:r>
            <a:r>
              <a:rPr lang="it-IT" dirty="0">
                <a:latin typeface="+mn-lt"/>
                <a:cs typeface="+mn-cs"/>
              </a:rPr>
              <a:t> </a:t>
            </a:r>
            <a:r>
              <a:rPr lang="it-IT" dirty="0" err="1">
                <a:latin typeface="+mn-lt"/>
                <a:cs typeface="+mn-cs"/>
              </a:rPr>
              <a:t>we</a:t>
            </a:r>
            <a:r>
              <a:rPr lang="it-IT" dirty="0">
                <a:latin typeface="+mn-lt"/>
                <a:cs typeface="+mn-cs"/>
              </a:rPr>
              <a:t> </a:t>
            </a:r>
            <a:r>
              <a:rPr lang="it-IT" dirty="0" err="1">
                <a:latin typeface="+mn-lt"/>
                <a:cs typeface="+mn-cs"/>
              </a:rPr>
              <a:t>have</a:t>
            </a:r>
            <a:r>
              <a:rPr lang="it-IT" dirty="0">
                <a:latin typeface="+mn-lt"/>
                <a:cs typeface="+mn-cs"/>
              </a:rPr>
              <a:t> </a:t>
            </a:r>
            <a:r>
              <a:rPr lang="it-IT" dirty="0" err="1">
                <a:latin typeface="+mn-lt"/>
                <a:cs typeface="+mn-cs"/>
              </a:rPr>
              <a:t>understood</a:t>
            </a:r>
            <a:r>
              <a:rPr lang="it-IT" dirty="0">
                <a:latin typeface="+mn-lt"/>
                <a:cs typeface="+mn-cs"/>
              </a:rPr>
              <a:t> the figure </a:t>
            </a:r>
            <a:r>
              <a:rPr lang="it-IT" dirty="0" err="1">
                <a:latin typeface="+mn-lt"/>
                <a:cs typeface="+mn-cs"/>
              </a:rPr>
              <a:t>given</a:t>
            </a:r>
            <a:r>
              <a:rPr lang="it-IT" dirty="0">
                <a:latin typeface="+mn-lt"/>
                <a:cs typeface="+mn-cs"/>
              </a:rPr>
              <a:t>, </a:t>
            </a:r>
            <a:r>
              <a:rPr lang="it-IT" dirty="0" err="1">
                <a:latin typeface="+mn-lt"/>
                <a:cs typeface="+mn-cs"/>
              </a:rPr>
              <a:t>we</a:t>
            </a:r>
            <a:r>
              <a:rPr lang="it-IT" dirty="0">
                <a:latin typeface="+mn-lt"/>
                <a:cs typeface="+mn-cs"/>
              </a:rPr>
              <a:t> can </a:t>
            </a:r>
            <a:r>
              <a:rPr lang="it-IT" dirty="0" err="1">
                <a:latin typeface="+mn-lt"/>
                <a:cs typeface="+mn-cs"/>
              </a:rPr>
              <a:t>answer</a:t>
            </a:r>
            <a:r>
              <a:rPr lang="it-IT" dirty="0">
                <a:latin typeface="+mn-lt"/>
                <a:cs typeface="+mn-cs"/>
              </a:rPr>
              <a:t> the </a:t>
            </a:r>
            <a:r>
              <a:rPr lang="it-IT" dirty="0" err="1">
                <a:latin typeface="+mn-lt"/>
                <a:cs typeface="+mn-cs"/>
              </a:rPr>
              <a:t>four</a:t>
            </a:r>
            <a:r>
              <a:rPr lang="it-IT" dirty="0">
                <a:latin typeface="+mn-lt"/>
                <a:cs typeface="+mn-cs"/>
              </a:rPr>
              <a:t> </a:t>
            </a:r>
            <a:r>
              <a:rPr lang="it-IT" dirty="0" err="1">
                <a:latin typeface="+mn-lt"/>
                <a:cs typeface="+mn-cs"/>
              </a:rPr>
              <a:t>initial</a:t>
            </a:r>
            <a:r>
              <a:rPr lang="it-IT" dirty="0">
                <a:latin typeface="+mn-lt"/>
                <a:cs typeface="+mn-cs"/>
              </a:rPr>
              <a:t> </a:t>
            </a:r>
            <a:r>
              <a:rPr lang="it-IT" dirty="0" err="1">
                <a:latin typeface="+mn-lt"/>
                <a:cs typeface="+mn-cs"/>
              </a:rPr>
              <a:t>questions</a:t>
            </a:r>
            <a:r>
              <a:rPr lang="it-IT" dirty="0">
                <a:latin typeface="+mn-lt"/>
                <a:cs typeface="+mn-cs"/>
              </a:rPr>
              <a:t> of the </a:t>
            </a:r>
            <a:r>
              <a:rPr lang="it-IT" dirty="0" err="1">
                <a:latin typeface="+mn-lt"/>
                <a:cs typeface="+mn-cs"/>
              </a:rPr>
              <a:t>problem</a:t>
            </a:r>
            <a:r>
              <a:rPr lang="it-IT" dirty="0">
                <a:latin typeface="+mn-lt"/>
                <a:cs typeface="+mn-cs"/>
              </a:rPr>
              <a:t>.</a:t>
            </a:r>
          </a:p>
          <a:p>
            <a:pPr eaLnBrk="1" fontAlgn="auto" hangingPunct="1">
              <a:lnSpc>
                <a:spcPct val="150000"/>
              </a:lnSpc>
              <a:spcBef>
                <a:spcPts val="0"/>
              </a:spcBef>
              <a:spcAft>
                <a:spcPts val="0"/>
              </a:spcAft>
              <a:defRPr/>
            </a:pPr>
            <a:endParaRPr lang="it-IT" dirty="0">
              <a:latin typeface="+mn-lt"/>
              <a:cs typeface="+mn-cs"/>
            </a:endParaRPr>
          </a:p>
          <a:p>
            <a:pPr eaLnBrk="1" fontAlgn="auto" hangingPunct="1">
              <a:lnSpc>
                <a:spcPct val="150000"/>
              </a:lnSpc>
              <a:spcBef>
                <a:spcPts val="0"/>
              </a:spcBef>
              <a:spcAft>
                <a:spcPts val="0"/>
              </a:spcAft>
              <a:defRPr/>
            </a:pPr>
            <a:r>
              <a:rPr lang="it-IT" dirty="0">
                <a:latin typeface="+mn-lt"/>
                <a:cs typeface="+mn-cs"/>
              </a:rPr>
              <a:t>To do </a:t>
            </a:r>
            <a:r>
              <a:rPr lang="it-IT" dirty="0" err="1">
                <a:latin typeface="+mn-lt"/>
                <a:cs typeface="+mn-cs"/>
              </a:rPr>
              <a:t>that</a:t>
            </a:r>
            <a:r>
              <a:rPr lang="it-IT" dirty="0">
                <a:latin typeface="+mn-lt"/>
                <a:cs typeface="+mn-cs"/>
              </a:rPr>
              <a:t>, 3 </a:t>
            </a:r>
            <a:r>
              <a:rPr lang="it-IT" dirty="0" err="1">
                <a:latin typeface="+mn-lt"/>
                <a:cs typeface="+mn-cs"/>
              </a:rPr>
              <a:t>different</a:t>
            </a:r>
            <a:r>
              <a:rPr lang="it-IT" dirty="0">
                <a:latin typeface="+mn-lt"/>
                <a:cs typeface="+mn-cs"/>
              </a:rPr>
              <a:t> </a:t>
            </a:r>
            <a:r>
              <a:rPr lang="it-IT" dirty="0" err="1">
                <a:latin typeface="+mn-lt"/>
                <a:cs typeface="+mn-cs"/>
              </a:rPr>
              <a:t>methods</a:t>
            </a:r>
            <a:r>
              <a:rPr lang="it-IT" dirty="0">
                <a:latin typeface="+mn-lt"/>
                <a:cs typeface="+mn-cs"/>
              </a:rPr>
              <a:t> can be </a:t>
            </a:r>
            <a:r>
              <a:rPr lang="it-IT" dirty="0" err="1">
                <a:latin typeface="+mn-lt"/>
                <a:cs typeface="+mn-cs"/>
              </a:rPr>
              <a:t>used</a:t>
            </a:r>
            <a:r>
              <a:rPr lang="it-IT" dirty="0">
                <a:latin typeface="+mn-lt"/>
                <a:cs typeface="+mn-cs"/>
              </a:rPr>
              <a:t>:</a:t>
            </a:r>
          </a:p>
          <a:p>
            <a:pPr marL="285750" indent="-285750" eaLnBrk="1" fontAlgn="auto" hangingPunct="1">
              <a:lnSpc>
                <a:spcPct val="150000"/>
              </a:lnSpc>
              <a:spcBef>
                <a:spcPts val="0"/>
              </a:spcBef>
              <a:spcAft>
                <a:spcPts val="0"/>
              </a:spcAft>
              <a:buFont typeface="Arial" panose="020B0604020202020204" pitchFamily="34" charset="0"/>
              <a:buChar char="•"/>
              <a:defRPr/>
            </a:pPr>
            <a:r>
              <a:rPr lang="it-IT" b="1" dirty="0" smtClean="0">
                <a:latin typeface="+mn-lt"/>
                <a:cs typeface="+mn-cs"/>
              </a:rPr>
              <a:t>MOHR’S </a:t>
            </a:r>
            <a:r>
              <a:rPr lang="it-IT" b="1" dirty="0">
                <a:latin typeface="+mn-lt"/>
                <a:cs typeface="+mn-cs"/>
              </a:rPr>
              <a:t>CIRCLE</a:t>
            </a:r>
          </a:p>
          <a:p>
            <a:pPr marL="285750" indent="-285750" eaLnBrk="1" fontAlgn="auto" hangingPunct="1">
              <a:lnSpc>
                <a:spcPct val="150000"/>
              </a:lnSpc>
              <a:spcBef>
                <a:spcPts val="0"/>
              </a:spcBef>
              <a:spcAft>
                <a:spcPts val="0"/>
              </a:spcAft>
              <a:buFont typeface="Arial" panose="020B0604020202020204" pitchFamily="34" charset="0"/>
              <a:buChar char="•"/>
              <a:defRPr/>
            </a:pPr>
            <a:r>
              <a:rPr lang="it-IT" b="1" dirty="0" smtClean="0">
                <a:latin typeface="+mn-lt"/>
                <a:cs typeface="+mn-cs"/>
              </a:rPr>
              <a:t>MATRICES AND DETERMINANTS</a:t>
            </a:r>
          </a:p>
          <a:p>
            <a:pPr marL="285750" indent="-285750" eaLnBrk="1" fontAlgn="auto" hangingPunct="1">
              <a:lnSpc>
                <a:spcPct val="150000"/>
              </a:lnSpc>
              <a:spcBef>
                <a:spcPts val="0"/>
              </a:spcBef>
              <a:spcAft>
                <a:spcPts val="0"/>
              </a:spcAft>
              <a:buFont typeface="Arial" panose="020B0604020202020204" pitchFamily="34" charset="0"/>
              <a:buChar char="•"/>
              <a:defRPr/>
            </a:pPr>
            <a:r>
              <a:rPr lang="it-IT" b="1" dirty="0" smtClean="0">
                <a:latin typeface="+mn-lt"/>
                <a:cs typeface="+mn-cs"/>
              </a:rPr>
              <a:t>FORMULAE</a:t>
            </a:r>
          </a:p>
          <a:p>
            <a:pPr eaLnBrk="1" fontAlgn="auto" hangingPunct="1">
              <a:lnSpc>
                <a:spcPct val="150000"/>
              </a:lnSpc>
              <a:spcBef>
                <a:spcPts val="0"/>
              </a:spcBef>
              <a:spcAft>
                <a:spcPts val="0"/>
              </a:spcAft>
              <a:defRPr/>
            </a:pPr>
            <a:endParaRPr lang="it-IT" dirty="0">
              <a:latin typeface="+mn-lt"/>
              <a:cs typeface="+mn-cs"/>
            </a:endParaRPr>
          </a:p>
          <a:p>
            <a:pPr eaLnBrk="1" fontAlgn="auto" hangingPunct="1">
              <a:lnSpc>
                <a:spcPct val="150000"/>
              </a:lnSpc>
              <a:spcBef>
                <a:spcPts val="0"/>
              </a:spcBef>
              <a:spcAft>
                <a:spcPts val="0"/>
              </a:spcAft>
              <a:defRPr/>
            </a:pPr>
            <a:r>
              <a:rPr lang="it-IT" dirty="0" err="1">
                <a:latin typeface="+mn-lt"/>
                <a:cs typeface="+mn-cs"/>
              </a:rPr>
              <a:t>Despite</a:t>
            </a:r>
            <a:r>
              <a:rPr lang="it-IT" dirty="0">
                <a:latin typeface="+mn-lt"/>
                <a:cs typeface="+mn-cs"/>
              </a:rPr>
              <a:t> </a:t>
            </a:r>
            <a:r>
              <a:rPr lang="it-IT" dirty="0" err="1">
                <a:latin typeface="+mn-lt"/>
                <a:cs typeface="+mn-cs"/>
              </a:rPr>
              <a:t>their</a:t>
            </a:r>
            <a:r>
              <a:rPr lang="it-IT" dirty="0">
                <a:latin typeface="+mn-lt"/>
                <a:cs typeface="+mn-cs"/>
              </a:rPr>
              <a:t> </a:t>
            </a:r>
            <a:r>
              <a:rPr lang="it-IT" dirty="0" err="1">
                <a:latin typeface="+mn-lt"/>
                <a:cs typeface="+mn-cs"/>
              </a:rPr>
              <a:t>diversity</a:t>
            </a:r>
            <a:r>
              <a:rPr lang="it-IT" dirty="0">
                <a:latin typeface="+mn-lt"/>
                <a:cs typeface="+mn-cs"/>
              </a:rPr>
              <a:t>, </a:t>
            </a:r>
            <a:r>
              <a:rPr lang="it-IT" dirty="0" err="1">
                <a:latin typeface="+mn-lt"/>
                <a:cs typeface="+mn-cs"/>
              </a:rPr>
              <a:t>they</a:t>
            </a:r>
            <a:r>
              <a:rPr lang="it-IT" dirty="0">
                <a:latin typeface="+mn-lt"/>
                <a:cs typeface="+mn-cs"/>
              </a:rPr>
              <a:t> are </a:t>
            </a:r>
            <a:r>
              <a:rPr lang="it-IT" dirty="0" err="1">
                <a:latin typeface="+mn-lt"/>
                <a:cs typeface="+mn-cs"/>
              </a:rPr>
              <a:t>all</a:t>
            </a:r>
            <a:r>
              <a:rPr lang="it-IT" dirty="0">
                <a:latin typeface="+mn-lt"/>
                <a:cs typeface="+mn-cs"/>
              </a:rPr>
              <a:t> </a:t>
            </a:r>
            <a:r>
              <a:rPr lang="it-IT" dirty="0" err="1">
                <a:latin typeface="+mn-lt"/>
                <a:cs typeface="+mn-cs"/>
              </a:rPr>
              <a:t>mathematical</a:t>
            </a:r>
            <a:r>
              <a:rPr lang="it-IT" dirty="0">
                <a:latin typeface="+mn-lt"/>
                <a:cs typeface="+mn-cs"/>
              </a:rPr>
              <a:t> </a:t>
            </a:r>
            <a:r>
              <a:rPr lang="it-IT" dirty="0" err="1">
                <a:latin typeface="+mn-lt"/>
                <a:cs typeface="+mn-cs"/>
              </a:rPr>
              <a:t>methods</a:t>
            </a:r>
            <a:r>
              <a:rPr lang="it-IT" dirty="0">
                <a:latin typeface="+mn-lt"/>
                <a:cs typeface="+mn-cs"/>
              </a:rPr>
              <a:t> and </a:t>
            </a:r>
            <a:r>
              <a:rPr lang="it-IT" dirty="0" err="1">
                <a:latin typeface="+mn-lt"/>
                <a:cs typeface="+mn-cs"/>
              </a:rPr>
              <a:t>they</a:t>
            </a:r>
            <a:r>
              <a:rPr lang="it-IT" dirty="0">
                <a:latin typeface="+mn-lt"/>
                <a:cs typeface="+mn-cs"/>
              </a:rPr>
              <a:t> </a:t>
            </a:r>
            <a:r>
              <a:rPr lang="it-IT" dirty="0" err="1">
                <a:latin typeface="+mn-lt"/>
                <a:cs typeface="+mn-cs"/>
              </a:rPr>
              <a:t>all</a:t>
            </a:r>
            <a:r>
              <a:rPr lang="it-IT" dirty="0">
                <a:latin typeface="+mn-lt"/>
                <a:cs typeface="+mn-cs"/>
              </a:rPr>
              <a:t> </a:t>
            </a:r>
            <a:r>
              <a:rPr lang="it-IT" dirty="0" err="1">
                <a:latin typeface="+mn-lt"/>
                <a:cs typeface="+mn-cs"/>
              </a:rPr>
              <a:t>have</a:t>
            </a:r>
            <a:r>
              <a:rPr lang="it-IT" dirty="0">
                <a:latin typeface="+mn-lt"/>
                <a:cs typeface="+mn-cs"/>
              </a:rPr>
              <a:t> to </a:t>
            </a:r>
            <a:r>
              <a:rPr lang="it-IT" dirty="0" err="1">
                <a:latin typeface="+mn-lt"/>
                <a:cs typeface="+mn-cs"/>
              </a:rPr>
              <a:t>lead</a:t>
            </a:r>
            <a:r>
              <a:rPr lang="it-IT" dirty="0">
                <a:latin typeface="+mn-lt"/>
                <a:cs typeface="+mn-cs"/>
              </a:rPr>
              <a:t> to the </a:t>
            </a:r>
            <a:r>
              <a:rPr lang="it-IT" u="sng" dirty="0" err="1">
                <a:latin typeface="+mn-lt"/>
                <a:cs typeface="+mn-cs"/>
              </a:rPr>
              <a:t>same</a:t>
            </a:r>
            <a:r>
              <a:rPr lang="it-IT" u="sng" dirty="0">
                <a:latin typeface="+mn-lt"/>
                <a:cs typeface="+mn-cs"/>
              </a:rPr>
              <a:t> </a:t>
            </a:r>
            <a:r>
              <a:rPr lang="it-IT" u="sng" dirty="0" err="1">
                <a:latin typeface="+mn-lt"/>
                <a:cs typeface="+mn-cs"/>
              </a:rPr>
              <a:t>answer</a:t>
            </a:r>
            <a:r>
              <a:rPr lang="it-IT" dirty="0">
                <a:latin typeface="+mn-lt"/>
                <a:cs typeface="+mn-cs"/>
              </a:rPr>
              <a:t>.</a:t>
            </a:r>
            <a:endParaRPr lang="it-IT" u="sng" dirty="0">
              <a:latin typeface="+mn-lt"/>
              <a:cs typeface="+mn-cs"/>
            </a:endParaRPr>
          </a:p>
          <a:p>
            <a:pPr marL="285750" indent="-285750" eaLnBrk="1" fontAlgn="auto" hangingPunct="1">
              <a:lnSpc>
                <a:spcPct val="150000"/>
              </a:lnSpc>
              <a:spcBef>
                <a:spcPts val="0"/>
              </a:spcBef>
              <a:spcAft>
                <a:spcPts val="0"/>
              </a:spcAft>
              <a:buFont typeface="Arial" panose="020B0604020202020204" pitchFamily="34" charset="0"/>
              <a:buChar char="•"/>
              <a:defRPr/>
            </a:pPr>
            <a:endParaRPr lang="it-IT" dirty="0">
              <a:latin typeface="+mn-lt"/>
              <a:cs typeface="+mn-cs"/>
            </a:endParaRPr>
          </a:p>
        </p:txBody>
      </p:sp>
      <p:sp>
        <p:nvSpPr>
          <p:cNvPr id="2" name="Segnaposto piè di pagina 1"/>
          <p:cNvSpPr>
            <a:spLocks noGrp="1"/>
          </p:cNvSpPr>
          <p:nvPr>
            <p:ph type="ftr" sz="quarter" idx="11"/>
          </p:nvPr>
        </p:nvSpPr>
        <p:spPr/>
        <p:txBody>
          <a:bodyPr/>
          <a:lstStyle/>
          <a:p>
            <a:pPr>
              <a:defRPr/>
            </a:pPr>
            <a:r>
              <a:rPr lang="it-IT" smtClean="0"/>
              <a:t>2D - Principal Stresses - Etchi Regoli Gioia</a:t>
            </a:r>
            <a:endParaRPr lang="en-GB"/>
          </a:p>
        </p:txBody>
      </p:sp>
      <p:sp>
        <p:nvSpPr>
          <p:cNvPr id="3" name="Segnaposto numero diapositiva 2"/>
          <p:cNvSpPr>
            <a:spLocks noGrp="1"/>
          </p:cNvSpPr>
          <p:nvPr>
            <p:ph type="sldNum" sz="quarter" idx="12"/>
          </p:nvPr>
        </p:nvSpPr>
        <p:spPr/>
        <p:txBody>
          <a:bodyPr/>
          <a:lstStyle/>
          <a:p>
            <a:pPr>
              <a:defRPr/>
            </a:pPr>
            <a:fld id="{DFE0AAEC-F5D9-44EA-93DC-6DF95E29577B}" type="slidenum">
              <a:rPr lang="en-GB" altLang="it-IT" smtClean="0"/>
              <a:pPr>
                <a:defRPr/>
              </a:pPr>
              <a:t>7</a:t>
            </a:fld>
            <a:endParaRPr lang="en-GB"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p:cTn id="1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 calcmode="lin" valueType="num">
                                      <p:cBhvr>
                                        <p:cTn id="2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p:cTn id="2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1851112" y="620688"/>
            <a:ext cx="5441776" cy="725356"/>
          </a:xfrm>
          <a:ln>
            <a:solidFill>
              <a:schemeClr val="bg1">
                <a:lumMod val="65000"/>
              </a:schemeClr>
            </a:solidFill>
          </a:ln>
        </p:spPr>
        <p:txBody>
          <a:bodyPr/>
          <a:lstStyle/>
          <a:p>
            <a:pPr eaLnBrk="1" hangingPunct="1"/>
            <a:r>
              <a:rPr lang="it-IT" altLang="it-IT" sz="2800" dirty="0" err="1" smtClean="0"/>
              <a:t>Mohr’s</a:t>
            </a:r>
            <a:r>
              <a:rPr lang="it-IT" altLang="it-IT" sz="2800" dirty="0" smtClean="0"/>
              <a:t> </a:t>
            </a:r>
            <a:r>
              <a:rPr lang="it-IT" altLang="it-IT" sz="2800" dirty="0" err="1" smtClean="0"/>
              <a:t>circle</a:t>
            </a:r>
            <a:endParaRPr lang="it-IT" altLang="it-IT" sz="2800" dirty="0" smtClean="0"/>
          </a:p>
        </p:txBody>
      </p:sp>
      <p:sp>
        <p:nvSpPr>
          <p:cNvPr id="16387" name="Segnaposto contenuto 2"/>
          <p:cNvSpPr>
            <a:spLocks noGrp="1"/>
          </p:cNvSpPr>
          <p:nvPr>
            <p:ph idx="1"/>
          </p:nvPr>
        </p:nvSpPr>
        <p:spPr>
          <a:xfrm>
            <a:off x="457200" y="2150153"/>
            <a:ext cx="8003232" cy="1080608"/>
          </a:xfrm>
        </p:spPr>
        <p:txBody>
          <a:bodyPr/>
          <a:lstStyle/>
          <a:p>
            <a:pPr marL="0" indent="0" algn="ctr" eaLnBrk="1" hangingPunct="1">
              <a:buFont typeface="Arial" panose="020B0604020202020204" pitchFamily="34" charset="0"/>
              <a:buNone/>
            </a:pPr>
            <a:r>
              <a:rPr lang="it-IT" altLang="it-IT" sz="1800" dirty="0" err="1" smtClean="0"/>
              <a:t>Mohr’s</a:t>
            </a:r>
            <a:r>
              <a:rPr lang="it-IT" altLang="it-IT" sz="1800" dirty="0" smtClean="0"/>
              <a:t> </a:t>
            </a:r>
            <a:r>
              <a:rPr lang="it-IT" altLang="it-IT" sz="1800" dirty="0" err="1" smtClean="0"/>
              <a:t>circle</a:t>
            </a:r>
            <a:r>
              <a:rPr lang="it-IT" altLang="it-IT" sz="1800" dirty="0" smtClean="0"/>
              <a:t> </a:t>
            </a:r>
            <a:r>
              <a:rPr lang="it-IT" altLang="it-IT" sz="1800" dirty="0" err="1" smtClean="0"/>
              <a:t>gives</a:t>
            </a:r>
            <a:r>
              <a:rPr lang="it-IT" altLang="it-IT" sz="1800" dirty="0" smtClean="0"/>
              <a:t> a </a:t>
            </a:r>
            <a:r>
              <a:rPr lang="it-IT" altLang="it-IT" sz="1800" b="1" dirty="0" err="1" smtClean="0"/>
              <a:t>graphical</a:t>
            </a:r>
            <a:r>
              <a:rPr lang="it-IT" altLang="it-IT" sz="1800" b="1" dirty="0" smtClean="0"/>
              <a:t> </a:t>
            </a:r>
            <a:r>
              <a:rPr lang="it-IT" altLang="it-IT" sz="1800" b="1" dirty="0" err="1" smtClean="0"/>
              <a:t>solution</a:t>
            </a:r>
            <a:r>
              <a:rPr lang="it-IT" altLang="it-IT" sz="1800" b="1" dirty="0" smtClean="0"/>
              <a:t> </a:t>
            </a:r>
            <a:r>
              <a:rPr lang="it-IT" altLang="it-IT" sz="1800" dirty="0" smtClean="0"/>
              <a:t>to the </a:t>
            </a:r>
            <a:r>
              <a:rPr lang="it-IT" altLang="it-IT" sz="1800" dirty="0" err="1" smtClean="0"/>
              <a:t>principal</a:t>
            </a:r>
            <a:r>
              <a:rPr lang="it-IT" altLang="it-IT" sz="1800" dirty="0" smtClean="0"/>
              <a:t> </a:t>
            </a:r>
            <a:r>
              <a:rPr lang="it-IT" altLang="it-IT" sz="1800" dirty="0" err="1" smtClean="0"/>
              <a:t>stresses</a:t>
            </a:r>
            <a:r>
              <a:rPr lang="it-IT" altLang="it-IT" sz="1800" dirty="0" smtClean="0"/>
              <a:t>.</a:t>
            </a:r>
          </a:p>
          <a:p>
            <a:pPr marL="0" indent="0" algn="ctr" eaLnBrk="1" hangingPunct="1">
              <a:buFont typeface="Arial" panose="020B0604020202020204" pitchFamily="34" charset="0"/>
              <a:buNone/>
            </a:pPr>
            <a:r>
              <a:rPr lang="it-IT" altLang="it-IT" sz="1800" dirty="0" err="1" smtClean="0"/>
              <a:t>This</a:t>
            </a:r>
            <a:r>
              <a:rPr lang="it-IT" altLang="it-IT" sz="1800" dirty="0" smtClean="0"/>
              <a:t> </a:t>
            </a:r>
            <a:r>
              <a:rPr lang="it-IT" altLang="it-IT" sz="1800" dirty="0" err="1" smtClean="0"/>
              <a:t>method</a:t>
            </a:r>
            <a:r>
              <a:rPr lang="it-IT" altLang="it-IT" sz="1800" dirty="0" smtClean="0"/>
              <a:t> </a:t>
            </a:r>
            <a:r>
              <a:rPr lang="it-IT" altLang="it-IT" sz="1800" dirty="0" err="1" smtClean="0"/>
              <a:t>is</a:t>
            </a:r>
            <a:r>
              <a:rPr lang="it-IT" altLang="it-IT" sz="1800" dirty="0" smtClean="0"/>
              <a:t> for </a:t>
            </a:r>
            <a:r>
              <a:rPr lang="it-IT" altLang="it-IT" sz="1800" dirty="0" err="1"/>
              <a:t>t</a:t>
            </a:r>
            <a:r>
              <a:rPr lang="it-IT" altLang="it-IT" sz="1800" dirty="0" err="1" smtClean="0"/>
              <a:t>hose</a:t>
            </a:r>
            <a:r>
              <a:rPr lang="it-IT" altLang="it-IT" sz="1800" dirty="0" smtClean="0"/>
              <a:t> </a:t>
            </a:r>
            <a:r>
              <a:rPr lang="it-IT" altLang="it-IT" sz="1800" dirty="0" err="1" smtClean="0"/>
              <a:t>who</a:t>
            </a:r>
            <a:r>
              <a:rPr lang="it-IT" altLang="it-IT" sz="1800" dirty="0" smtClean="0"/>
              <a:t> </a:t>
            </a:r>
            <a:r>
              <a:rPr lang="it-IT" altLang="it-IT" sz="1800" dirty="0" err="1" smtClean="0"/>
              <a:t>prefer</a:t>
            </a:r>
            <a:r>
              <a:rPr lang="it-IT" altLang="it-IT" sz="1800" dirty="0" smtClean="0"/>
              <a:t> a </a:t>
            </a:r>
            <a:r>
              <a:rPr lang="it-IT" altLang="it-IT" sz="1800" b="1" dirty="0" err="1" smtClean="0"/>
              <a:t>visual</a:t>
            </a:r>
            <a:r>
              <a:rPr lang="it-IT" altLang="it-IT" sz="1800" b="1" dirty="0" smtClean="0"/>
              <a:t> </a:t>
            </a:r>
            <a:r>
              <a:rPr lang="it-IT" altLang="it-IT" sz="1800" b="1" dirty="0" err="1" smtClean="0"/>
              <a:t>approach</a:t>
            </a:r>
            <a:r>
              <a:rPr lang="it-IT" altLang="it-IT" sz="1800" dirty="0" smtClean="0"/>
              <a:t>.</a:t>
            </a:r>
            <a:endParaRPr lang="it-IT" altLang="it-IT" sz="1800" dirty="0" smtClean="0"/>
          </a:p>
        </p:txBody>
      </p:sp>
      <p:sp>
        <p:nvSpPr>
          <p:cNvPr id="2" name="CasellaDiTesto 1"/>
          <p:cNvSpPr txBox="1"/>
          <p:nvPr/>
        </p:nvSpPr>
        <p:spPr>
          <a:xfrm>
            <a:off x="908720" y="3729839"/>
            <a:ext cx="7551712" cy="2308324"/>
          </a:xfrm>
          <a:prstGeom prst="rect">
            <a:avLst/>
          </a:prstGeom>
          <a:noFill/>
        </p:spPr>
        <p:txBody>
          <a:bodyPr wrap="square" rtlCol="0">
            <a:spAutoFit/>
          </a:bodyPr>
          <a:lstStyle/>
          <a:p>
            <a:pPr algn="just"/>
            <a:r>
              <a:rPr lang="en-GB" dirty="0" smtClean="0">
                <a:latin typeface="+mn-lt"/>
              </a:rPr>
              <a:t>The set up of Mohr’s circle </a:t>
            </a:r>
            <a:r>
              <a:rPr lang="en-GB" dirty="0" smtClean="0">
                <a:latin typeface="+mn-lt"/>
              </a:rPr>
              <a:t>will be </a:t>
            </a:r>
            <a:r>
              <a:rPr lang="en-GB" dirty="0" smtClean="0">
                <a:latin typeface="+mn-lt"/>
              </a:rPr>
              <a:t>explained </a:t>
            </a:r>
            <a:r>
              <a:rPr lang="en-GB" dirty="0" smtClean="0">
                <a:latin typeface="+mn-lt"/>
              </a:rPr>
              <a:t>over </a:t>
            </a:r>
            <a:r>
              <a:rPr lang="en-GB" dirty="0" smtClean="0">
                <a:latin typeface="+mn-lt"/>
              </a:rPr>
              <a:t>the next three slides.</a:t>
            </a:r>
          </a:p>
          <a:p>
            <a:pPr algn="just"/>
            <a:r>
              <a:rPr lang="en-GB" dirty="0" smtClean="0">
                <a:latin typeface="+mn-lt"/>
              </a:rPr>
              <a:t>The set </a:t>
            </a:r>
            <a:r>
              <a:rPr lang="en-GB" dirty="0" smtClean="0">
                <a:latin typeface="+mn-lt"/>
              </a:rPr>
              <a:t>up </a:t>
            </a:r>
            <a:r>
              <a:rPr lang="en-GB" dirty="0" smtClean="0">
                <a:latin typeface="+mn-lt"/>
              </a:rPr>
              <a:t>is really a </a:t>
            </a:r>
            <a:r>
              <a:rPr lang="en-GB" b="1" dirty="0" smtClean="0">
                <a:latin typeface="+mn-lt"/>
              </a:rPr>
              <a:t>demonstration</a:t>
            </a:r>
            <a:r>
              <a:rPr lang="en-GB" dirty="0" smtClean="0">
                <a:latin typeface="+mn-lt"/>
              </a:rPr>
              <a:t> of the derived equations; </a:t>
            </a:r>
          </a:p>
          <a:p>
            <a:pPr algn="just"/>
            <a:r>
              <a:rPr lang="en-GB" dirty="0" smtClean="0">
                <a:latin typeface="+mn-lt"/>
              </a:rPr>
              <a:t>once the demonstration is clear, the setting </a:t>
            </a:r>
            <a:r>
              <a:rPr lang="en-GB" dirty="0" smtClean="0">
                <a:latin typeface="+mn-lt"/>
              </a:rPr>
              <a:t>up </a:t>
            </a:r>
            <a:r>
              <a:rPr lang="en-GB" dirty="0" smtClean="0">
                <a:latin typeface="+mn-lt"/>
              </a:rPr>
              <a:t>is not necessary anymore.</a:t>
            </a:r>
          </a:p>
          <a:p>
            <a:pPr algn="just"/>
            <a:r>
              <a:rPr lang="en-GB" dirty="0" smtClean="0">
                <a:latin typeface="+mn-lt"/>
              </a:rPr>
              <a:t> </a:t>
            </a:r>
          </a:p>
          <a:p>
            <a:pPr algn="just"/>
            <a:endParaRPr lang="en-GB" dirty="0">
              <a:latin typeface="+mn-lt"/>
            </a:endParaRPr>
          </a:p>
          <a:p>
            <a:pPr algn="just"/>
            <a:r>
              <a:rPr lang="en-GB" dirty="0" smtClean="0">
                <a:latin typeface="+mn-lt"/>
              </a:rPr>
              <a:t>In the other lecture notes we are still going to deal Mohr’s </a:t>
            </a:r>
            <a:r>
              <a:rPr lang="en-GB" dirty="0" smtClean="0">
                <a:latin typeface="+mn-lt"/>
              </a:rPr>
              <a:t>circle, </a:t>
            </a:r>
            <a:r>
              <a:rPr lang="en-GB" dirty="0" smtClean="0">
                <a:latin typeface="+mn-lt"/>
              </a:rPr>
              <a:t>but the use of the </a:t>
            </a:r>
            <a:r>
              <a:rPr lang="en-GB" dirty="0" smtClean="0">
                <a:latin typeface="+mn-lt"/>
              </a:rPr>
              <a:t>equations will </a:t>
            </a:r>
            <a:r>
              <a:rPr lang="en-GB" dirty="0" smtClean="0">
                <a:latin typeface="+mn-lt"/>
              </a:rPr>
              <a:t>be enough for the building of the circle.</a:t>
            </a:r>
          </a:p>
          <a:p>
            <a:pPr algn="just"/>
            <a:r>
              <a:rPr lang="en-GB" dirty="0" smtClean="0">
                <a:latin typeface="+mn-lt"/>
              </a:rPr>
              <a:t> </a:t>
            </a:r>
            <a:endParaRPr lang="en-GB" dirty="0">
              <a:latin typeface="+mn-lt"/>
            </a:endParaRPr>
          </a:p>
        </p:txBody>
      </p:sp>
      <p:sp>
        <p:nvSpPr>
          <p:cNvPr id="3" name="Segnaposto piè di pagina 2"/>
          <p:cNvSpPr>
            <a:spLocks noGrp="1"/>
          </p:cNvSpPr>
          <p:nvPr>
            <p:ph type="ftr" sz="quarter" idx="11"/>
          </p:nvPr>
        </p:nvSpPr>
        <p:spPr/>
        <p:txBody>
          <a:bodyPr/>
          <a:lstStyle/>
          <a:p>
            <a:pPr>
              <a:defRPr/>
            </a:pPr>
            <a:r>
              <a:rPr lang="it-IT" smtClean="0"/>
              <a:t>2D - Principal Stresses - Etchi Regoli Gioia</a:t>
            </a:r>
            <a:endParaRPr lang="en-GB"/>
          </a:p>
        </p:txBody>
      </p:sp>
      <p:sp>
        <p:nvSpPr>
          <p:cNvPr id="4" name="Segnaposto numero diapositiva 3"/>
          <p:cNvSpPr>
            <a:spLocks noGrp="1"/>
          </p:cNvSpPr>
          <p:nvPr>
            <p:ph type="sldNum" sz="quarter" idx="12"/>
          </p:nvPr>
        </p:nvSpPr>
        <p:spPr/>
        <p:txBody>
          <a:bodyPr/>
          <a:lstStyle/>
          <a:p>
            <a:pPr>
              <a:defRPr/>
            </a:pPr>
            <a:fld id="{DFE0AAEC-F5D9-44EA-93DC-6DF95E29577B}" type="slidenum">
              <a:rPr lang="en-GB" altLang="it-IT" smtClean="0"/>
              <a:pPr>
                <a:defRPr/>
              </a:pPr>
              <a:t>8</a:t>
            </a:fld>
            <a:endParaRPr lang="en-GB"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2411760" y="279484"/>
            <a:ext cx="4164583" cy="498827"/>
          </a:xfrm>
          <a:ln>
            <a:solidFill>
              <a:schemeClr val="bg1">
                <a:lumMod val="65000"/>
              </a:schemeClr>
            </a:solidFill>
          </a:ln>
        </p:spPr>
        <p:txBody>
          <a:bodyPr/>
          <a:lstStyle/>
          <a:p>
            <a:pPr eaLnBrk="1" hangingPunct="1"/>
            <a:r>
              <a:rPr lang="it-IT" altLang="it-IT" sz="2800" dirty="0" err="1" smtClean="0"/>
              <a:t>Mohr’s</a:t>
            </a:r>
            <a:r>
              <a:rPr lang="it-IT" altLang="it-IT" sz="2800" dirty="0" smtClean="0"/>
              <a:t> </a:t>
            </a:r>
            <a:r>
              <a:rPr lang="it-IT" altLang="it-IT" sz="2800" dirty="0" err="1" smtClean="0"/>
              <a:t>circle</a:t>
            </a:r>
            <a:r>
              <a:rPr lang="it-IT" altLang="it-IT" sz="2800" dirty="0" smtClean="0"/>
              <a:t>: </a:t>
            </a:r>
            <a:r>
              <a:rPr lang="it-IT" altLang="it-IT" sz="2800" dirty="0" err="1" smtClean="0"/>
              <a:t>setting</a:t>
            </a:r>
            <a:r>
              <a:rPr lang="it-IT" altLang="it-IT" sz="2800" dirty="0" smtClean="0"/>
              <a:t> up (1)</a:t>
            </a:r>
          </a:p>
        </p:txBody>
      </p:sp>
      <p:sp>
        <p:nvSpPr>
          <p:cNvPr id="3" name="Rettangolo 2"/>
          <p:cNvSpPr/>
          <p:nvPr/>
        </p:nvSpPr>
        <p:spPr>
          <a:xfrm>
            <a:off x="3046854" y="5123820"/>
            <a:ext cx="274638" cy="368300"/>
          </a:xfrm>
          <a:prstGeom prst="rect">
            <a:avLst/>
          </a:prstGeom>
        </p:spPr>
        <p:txBody>
          <a:bodyPr wrap="none">
            <a:spAutoFit/>
          </a:bodyPr>
          <a:lstStyle/>
          <a:p>
            <a:pPr eaLnBrk="1" fontAlgn="auto" hangingPunct="1">
              <a:spcBef>
                <a:spcPts val="0"/>
              </a:spcBef>
              <a:spcAft>
                <a:spcPts val="0"/>
              </a:spcAft>
              <a:defRPr/>
            </a:pPr>
            <a:r>
              <a:rPr lang="el-GR" dirty="0">
                <a:solidFill>
                  <a:schemeClr val="bg1">
                    <a:lumMod val="65000"/>
                  </a:schemeClr>
                </a:solidFill>
                <a:latin typeface="+mn-lt"/>
                <a:cs typeface="+mn-cs"/>
              </a:rPr>
              <a:t>τ</a:t>
            </a:r>
            <a:endParaRPr lang="it-IT" dirty="0">
              <a:solidFill>
                <a:schemeClr val="bg1">
                  <a:lumMod val="65000"/>
                </a:schemeClr>
              </a:solidFill>
              <a:latin typeface="+mn-lt"/>
              <a:cs typeface="+mn-cs"/>
            </a:endParaRPr>
          </a:p>
        </p:txBody>
      </p:sp>
      <p:cxnSp>
        <p:nvCxnSpPr>
          <p:cNvPr id="43" name="Connettore 2 42"/>
          <p:cNvCxnSpPr/>
          <p:nvPr/>
        </p:nvCxnSpPr>
        <p:spPr>
          <a:xfrm flipV="1">
            <a:off x="27173" y="3307199"/>
            <a:ext cx="5246688" cy="952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1" name="Ovale 60"/>
          <p:cNvSpPr/>
          <p:nvPr/>
        </p:nvSpPr>
        <p:spPr>
          <a:xfrm flipH="1" flipV="1">
            <a:off x="2605273" y="3305611"/>
            <a:ext cx="44450"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71" name="Connettore 2 70"/>
          <p:cNvCxnSpPr/>
          <p:nvPr/>
        </p:nvCxnSpPr>
        <p:spPr>
          <a:xfrm flipV="1">
            <a:off x="685488" y="3598872"/>
            <a:ext cx="2368550" cy="3175"/>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72" name="Connettore 1 71"/>
          <p:cNvCxnSpPr/>
          <p:nvPr/>
        </p:nvCxnSpPr>
        <p:spPr>
          <a:xfrm flipV="1">
            <a:off x="700273" y="2507099"/>
            <a:ext cx="0" cy="1679575"/>
          </a:xfrm>
          <a:prstGeom prst="line">
            <a:avLst/>
          </a:prstGeom>
          <a:ln w="3175">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 name="CasellaDiTesto 1"/>
              <p:cNvSpPr txBox="1"/>
              <p:nvPr/>
            </p:nvSpPr>
            <p:spPr>
              <a:xfrm>
                <a:off x="1721549" y="3681458"/>
                <a:ext cx="2964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𝜎</m:t>
                          </m:r>
                        </m:e>
                        <m:sub>
                          <m:r>
                            <a:rPr lang="it-IT" b="0" i="1" smtClean="0">
                              <a:latin typeface="Cambria Math" panose="02040503050406030204" pitchFamily="18" charset="0"/>
                            </a:rPr>
                            <m:t>𝑥</m:t>
                          </m:r>
                        </m:sub>
                      </m:sSub>
                    </m:oMath>
                  </m:oMathPara>
                </a14:m>
                <a:endParaRPr lang="it-IT" dirty="0"/>
              </a:p>
            </p:txBody>
          </p:sp>
        </mc:Choice>
        <mc:Fallback>
          <p:sp>
            <p:nvSpPr>
              <p:cNvPr id="2" name="CasellaDiTesto 1"/>
              <p:cNvSpPr txBox="1">
                <a:spLocks noRot="1" noChangeAspect="1" noMove="1" noResize="1" noEditPoints="1" noAdjustHandles="1" noChangeArrowheads="1" noChangeShapeType="1" noTextEdit="1"/>
              </p:cNvSpPr>
              <p:nvPr/>
            </p:nvSpPr>
            <p:spPr>
              <a:xfrm>
                <a:off x="1721549" y="3681458"/>
                <a:ext cx="296428" cy="276999"/>
              </a:xfrm>
              <a:prstGeom prst="rect">
                <a:avLst/>
              </a:prstGeom>
              <a:blipFill rotWithShape="0">
                <a:blip r:embed="rId3"/>
                <a:stretch>
                  <a:fillRect l="-10204" b="-133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CasellaDiTesto 4"/>
              <p:cNvSpPr txBox="1"/>
              <p:nvPr/>
            </p:nvSpPr>
            <p:spPr>
              <a:xfrm>
                <a:off x="2521443" y="2890112"/>
                <a:ext cx="212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𝐶</m:t>
                      </m:r>
                    </m:oMath>
                  </m:oMathPara>
                </a14:m>
                <a:endParaRPr lang="it-IT" dirty="0"/>
              </a:p>
            </p:txBody>
          </p:sp>
        </mc:Choice>
        <mc:Fallback>
          <p:sp>
            <p:nvSpPr>
              <p:cNvPr id="5" name="CasellaDiTesto 4"/>
              <p:cNvSpPr txBox="1">
                <a:spLocks noRot="1" noChangeAspect="1" noMove="1" noResize="1" noEditPoints="1" noAdjustHandles="1" noChangeArrowheads="1" noChangeShapeType="1" noTextEdit="1"/>
              </p:cNvSpPr>
              <p:nvPr/>
            </p:nvSpPr>
            <p:spPr>
              <a:xfrm>
                <a:off x="2521443" y="2890112"/>
                <a:ext cx="212109" cy="276999"/>
              </a:xfrm>
              <a:prstGeom prst="rect">
                <a:avLst/>
              </a:prstGeom>
              <a:blipFill rotWithShape="0">
                <a:blip r:embed="rId4"/>
                <a:stretch>
                  <a:fillRect l="-26471" r="-20588"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3087993" y="3316724"/>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lumMod val="65000"/>
                            </a:schemeClr>
                          </a:solidFill>
                          <a:latin typeface="Cambria Math" panose="02040503050406030204" pitchFamily="18" charset="0"/>
                        </a:rPr>
                        <m:t>0</m:t>
                      </m:r>
                    </m:oMath>
                  </m:oMathPara>
                </a14:m>
                <a:endParaRPr lang="it-IT" dirty="0">
                  <a:solidFill>
                    <a:schemeClr val="bg1">
                      <a:lumMod val="65000"/>
                    </a:schemeClr>
                  </a:solidFill>
                </a:endParaRPr>
              </a:p>
            </p:txBody>
          </p:sp>
        </mc:Choice>
        <mc:Fallback xmlns="">
          <p:sp>
            <p:nvSpPr>
              <p:cNvPr id="6" name="CasellaDiTesto 5"/>
              <p:cNvSpPr txBox="1">
                <a:spLocks noRot="1" noChangeAspect="1" noMove="1" noResize="1" noEditPoints="1" noAdjustHandles="1" noChangeArrowheads="1" noChangeShapeType="1" noTextEdit="1"/>
              </p:cNvSpPr>
              <p:nvPr/>
            </p:nvSpPr>
            <p:spPr>
              <a:xfrm>
                <a:off x="3087993" y="3316724"/>
                <a:ext cx="192360" cy="276999"/>
              </a:xfrm>
              <a:prstGeom prst="rect">
                <a:avLst/>
              </a:prstGeom>
              <a:blipFill rotWithShape="0">
                <a:blip r:embed="rId6"/>
                <a:stretch>
                  <a:fillRect l="-29032" r="-25806"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asellaDiTesto 6"/>
              <p:cNvSpPr txBox="1"/>
              <p:nvPr/>
            </p:nvSpPr>
            <p:spPr>
              <a:xfrm>
                <a:off x="4788457" y="3321873"/>
                <a:ext cx="2044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solidFill>
                            <a:schemeClr val="bg1">
                              <a:lumMod val="65000"/>
                            </a:schemeClr>
                          </a:solidFill>
                          <a:latin typeface="Cambria Math" panose="02040503050406030204" pitchFamily="18" charset="0"/>
                          <a:ea typeface="Cambria Math" panose="02040503050406030204" pitchFamily="18" charset="0"/>
                        </a:rPr>
                        <m:t>𝜎</m:t>
                      </m:r>
                    </m:oMath>
                  </m:oMathPara>
                </a14:m>
                <a:endParaRPr lang="it-IT" dirty="0">
                  <a:solidFill>
                    <a:schemeClr val="bg1">
                      <a:lumMod val="65000"/>
                    </a:schemeClr>
                  </a:solidFill>
                </a:endParaRPr>
              </a:p>
            </p:txBody>
          </p:sp>
        </mc:Choice>
        <mc:Fallback xmlns="">
          <p:sp>
            <p:nvSpPr>
              <p:cNvPr id="7" name="CasellaDiTesto 6"/>
              <p:cNvSpPr txBox="1">
                <a:spLocks noRot="1" noChangeAspect="1" noMove="1" noResize="1" noEditPoints="1" noAdjustHandles="1" noChangeArrowheads="1" noChangeShapeType="1" noTextEdit="1"/>
              </p:cNvSpPr>
              <p:nvPr/>
            </p:nvSpPr>
            <p:spPr>
              <a:xfrm>
                <a:off x="4788457" y="3321873"/>
                <a:ext cx="204415" cy="276999"/>
              </a:xfrm>
              <a:prstGeom prst="rect">
                <a:avLst/>
              </a:prstGeom>
              <a:blipFill rotWithShape="0">
                <a:blip r:embed="rId7"/>
                <a:stretch>
                  <a:fillRect l="-15152" r="-12121" b="-222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CasellaDiTesto 7"/>
              <p:cNvSpPr txBox="1"/>
              <p:nvPr/>
            </p:nvSpPr>
            <p:spPr>
              <a:xfrm>
                <a:off x="5005086" y="1281047"/>
                <a:ext cx="4138914" cy="4793107"/>
              </a:xfrm>
              <a:prstGeom prst="rect">
                <a:avLst/>
              </a:prstGeom>
              <a:noFill/>
            </p:spPr>
            <p:txBody>
              <a:bodyPr wrap="square" rtlCol="0">
                <a:spAutoFit/>
              </a:bodyPr>
              <a:lstStyle/>
              <a:p>
                <a:pPr algn="just"/>
                <a:r>
                  <a:rPr lang="it-IT" sz="1600" dirty="0" smtClean="0">
                    <a:latin typeface="+mn-lt"/>
                  </a:rPr>
                  <a:t>Mohr’s </a:t>
                </a:r>
                <a:r>
                  <a:rPr lang="it-IT" sz="1600" dirty="0" err="1" smtClean="0">
                    <a:latin typeface="+mn-lt"/>
                  </a:rPr>
                  <a:t>circle</a:t>
                </a:r>
                <a:r>
                  <a:rPr lang="it-IT" sz="1600" dirty="0" smtClean="0">
                    <a:latin typeface="+mn-lt"/>
                  </a:rPr>
                  <a:t> </a:t>
                </a:r>
                <a:r>
                  <a:rPr lang="it-IT" sz="1600" dirty="0" err="1" smtClean="0">
                    <a:latin typeface="+mn-lt"/>
                  </a:rPr>
                  <a:t>is</a:t>
                </a:r>
                <a:r>
                  <a:rPr lang="it-IT" sz="1600" dirty="0" smtClean="0">
                    <a:latin typeface="+mn-lt"/>
                  </a:rPr>
                  <a:t> set up:</a:t>
                </a:r>
              </a:p>
              <a:p>
                <a:pPr marL="285750" indent="-285750" algn="just">
                  <a:buFont typeface="Arial" panose="020B0604020202020204" pitchFamily="34" charset="0"/>
                  <a:buChar char="•"/>
                </a:pPr>
                <a:endParaRPr lang="it-IT" sz="1600" dirty="0" smtClean="0">
                  <a:latin typeface="+mn-lt"/>
                </a:endParaRPr>
              </a:p>
              <a:p>
                <a:pPr marL="285750" indent="-285750" algn="just">
                  <a:buFont typeface="Arial" panose="020B0604020202020204" pitchFamily="34" charset="0"/>
                  <a:buChar char="•"/>
                </a:pPr>
                <a:r>
                  <a:rPr lang="it-IT" sz="1600" dirty="0" smtClean="0">
                    <a:latin typeface="+mn-lt"/>
                  </a:rPr>
                  <a:t>The </a:t>
                </a:r>
                <a14:m>
                  <m:oMath xmlns:m="http://schemas.openxmlformats.org/officeDocument/2006/math">
                    <m:r>
                      <a:rPr lang="it-IT" sz="1600" b="0" i="1">
                        <a:latin typeface="Cambria Math" panose="02040503050406030204" pitchFamily="18" charset="0"/>
                      </a:rPr>
                      <m:t>𝑥</m:t>
                    </m:r>
                  </m:oMath>
                </a14:m>
                <a:r>
                  <a:rPr lang="it-IT" sz="1600" i="1" dirty="0">
                    <a:latin typeface="+mn-lt"/>
                  </a:rPr>
                  <a:t>-</a:t>
                </a:r>
                <a:r>
                  <a:rPr lang="it-IT" sz="1600" i="1" dirty="0" err="1">
                    <a:latin typeface="+mn-lt"/>
                  </a:rPr>
                  <a:t>axis</a:t>
                </a:r>
                <a:r>
                  <a:rPr lang="it-IT" sz="1600" i="1" dirty="0">
                    <a:latin typeface="+mn-lt"/>
                  </a:rPr>
                  <a:t> </a:t>
                </a:r>
                <a:r>
                  <a:rPr lang="it-IT" sz="1600" dirty="0" err="1" smtClean="0">
                    <a:latin typeface="+mn-lt"/>
                  </a:rPr>
                  <a:t>is</a:t>
                </a:r>
                <a:r>
                  <a:rPr lang="it-IT" sz="1600" dirty="0" smtClean="0">
                    <a:latin typeface="+mn-lt"/>
                  </a:rPr>
                  <a:t> </a:t>
                </a:r>
                <a:r>
                  <a:rPr lang="it-IT" sz="1600" dirty="0" err="1" smtClean="0">
                    <a:latin typeface="+mn-lt"/>
                  </a:rPr>
                  <a:t>called</a:t>
                </a:r>
                <a:r>
                  <a:rPr lang="it-IT" sz="1600" dirty="0" smtClean="0">
                    <a:latin typeface="+mn-lt"/>
                  </a:rPr>
                  <a:t> </a:t>
                </a:r>
                <a14:m>
                  <m:oMath xmlns:m="http://schemas.openxmlformats.org/officeDocument/2006/math">
                    <m:r>
                      <a:rPr lang="it-IT" sz="1600" i="1" smtClean="0">
                        <a:solidFill>
                          <a:schemeClr val="bg1">
                            <a:lumMod val="50000"/>
                          </a:schemeClr>
                        </a:solidFill>
                        <a:latin typeface="Cambria Math" panose="02040503050406030204" pitchFamily="18" charset="0"/>
                        <a:ea typeface="Cambria Math" panose="02040503050406030204" pitchFamily="18" charset="0"/>
                      </a:rPr>
                      <m:t>𝜎</m:t>
                    </m:r>
                  </m:oMath>
                </a14:m>
                <a:r>
                  <a:rPr lang="it-IT" sz="1600" dirty="0" smtClean="0">
                    <a:solidFill>
                      <a:schemeClr val="bg1">
                        <a:lumMod val="50000"/>
                      </a:schemeClr>
                    </a:solidFill>
                    <a:latin typeface="+mn-lt"/>
                  </a:rPr>
                  <a:t> </a:t>
                </a:r>
                <a:r>
                  <a:rPr lang="it-IT" sz="1600" dirty="0" smtClean="0">
                    <a:latin typeface="+mn-lt"/>
                  </a:rPr>
                  <a:t>(sigma</a:t>
                </a:r>
                <a:r>
                  <a:rPr lang="it-IT" sz="1600" dirty="0" smtClean="0">
                    <a:latin typeface="+mn-lt"/>
                  </a:rPr>
                  <a:t>);</a:t>
                </a:r>
                <a:endParaRPr lang="it-IT" sz="1600" dirty="0" smtClean="0">
                  <a:latin typeface="+mn-lt"/>
                </a:endParaRPr>
              </a:p>
              <a:p>
                <a:pPr algn="just"/>
                <a:r>
                  <a:rPr lang="it-IT" sz="1600" dirty="0">
                    <a:latin typeface="+mn-lt"/>
                  </a:rPr>
                  <a:t> </a:t>
                </a:r>
                <a:r>
                  <a:rPr lang="it-IT" sz="1600" dirty="0" smtClean="0">
                    <a:latin typeface="+mn-lt"/>
                  </a:rPr>
                  <a:t>     </a:t>
                </a:r>
                <a:r>
                  <a:rPr lang="it-IT" sz="1600" dirty="0" err="1" smtClean="0">
                    <a:latin typeface="+mn-lt"/>
                  </a:rPr>
                  <a:t>all</a:t>
                </a:r>
                <a:r>
                  <a:rPr lang="it-IT" sz="1600" dirty="0" smtClean="0">
                    <a:latin typeface="+mn-lt"/>
                  </a:rPr>
                  <a:t> the </a:t>
                </a:r>
                <a:r>
                  <a:rPr lang="it-IT" sz="1600" dirty="0" err="1" smtClean="0">
                    <a:latin typeface="+mn-lt"/>
                  </a:rPr>
                  <a:t>principle</a:t>
                </a:r>
                <a:r>
                  <a:rPr lang="it-IT" sz="1600" dirty="0" smtClean="0">
                    <a:latin typeface="+mn-lt"/>
                  </a:rPr>
                  <a:t> </a:t>
                </a:r>
                <a:r>
                  <a:rPr lang="it-IT" sz="1600" dirty="0" err="1" smtClean="0">
                    <a:latin typeface="+mn-lt"/>
                  </a:rPr>
                  <a:t>stresses</a:t>
                </a:r>
                <a:r>
                  <a:rPr lang="it-IT" sz="1600" dirty="0" smtClean="0">
                    <a:latin typeface="+mn-lt"/>
                  </a:rPr>
                  <a:t> </a:t>
                </a:r>
                <a:r>
                  <a:rPr lang="it-IT" sz="1600" dirty="0" err="1" smtClean="0">
                    <a:latin typeface="+mn-lt"/>
                  </a:rPr>
                  <a:t>lie</a:t>
                </a:r>
                <a:r>
                  <a:rPr lang="it-IT" sz="1600" dirty="0" smtClean="0">
                    <a:latin typeface="+mn-lt"/>
                  </a:rPr>
                  <a:t> on the </a:t>
                </a:r>
                <a14:m>
                  <m:oMath xmlns:m="http://schemas.openxmlformats.org/officeDocument/2006/math">
                    <m:r>
                      <a:rPr lang="it-IT" sz="1600" b="0" i="1" smtClean="0">
                        <a:solidFill>
                          <a:schemeClr val="bg1">
                            <a:lumMod val="50000"/>
                          </a:schemeClr>
                        </a:solidFill>
                        <a:latin typeface="Cambria Math" panose="02040503050406030204" pitchFamily="18" charset="0"/>
                        <a:ea typeface="Cambria Math" panose="02040503050406030204" pitchFamily="18" charset="0"/>
                      </a:rPr>
                      <m:t>𝜎</m:t>
                    </m:r>
                  </m:oMath>
                </a14:m>
                <a:r>
                  <a:rPr lang="it-IT" sz="1600" i="1" dirty="0">
                    <a:solidFill>
                      <a:schemeClr val="bg1">
                        <a:lumMod val="50000"/>
                      </a:schemeClr>
                    </a:solidFill>
                    <a:latin typeface="+mn-lt"/>
                  </a:rPr>
                  <a:t>-</a:t>
                </a:r>
                <a:r>
                  <a:rPr lang="it-IT" sz="1600" i="1" dirty="0" err="1" smtClean="0">
                    <a:solidFill>
                      <a:schemeClr val="bg1">
                        <a:lumMod val="50000"/>
                      </a:schemeClr>
                    </a:solidFill>
                    <a:latin typeface="+mn-lt"/>
                  </a:rPr>
                  <a:t>axis</a:t>
                </a:r>
                <a:r>
                  <a:rPr lang="it-IT" sz="1600" i="1" dirty="0" smtClean="0">
                    <a:latin typeface="+mn-lt"/>
                  </a:rPr>
                  <a:t>;</a:t>
                </a:r>
              </a:p>
              <a:p>
                <a:pPr algn="just"/>
                <a:r>
                  <a:rPr lang="it-IT" sz="1600" i="1" dirty="0">
                    <a:latin typeface="+mn-lt"/>
                  </a:rPr>
                  <a:t> </a:t>
                </a:r>
                <a:r>
                  <a:rPr lang="it-IT" sz="1600" i="1" dirty="0" smtClean="0">
                    <a:latin typeface="+mn-lt"/>
                  </a:rPr>
                  <a:t> </a:t>
                </a:r>
              </a:p>
              <a:p>
                <a:pPr marL="285750" indent="-285750" algn="just">
                  <a:buFont typeface="Arial" panose="020B0604020202020204" pitchFamily="34" charset="0"/>
                  <a:buChar char="•"/>
                </a:pPr>
                <a:r>
                  <a:rPr lang="it-IT" sz="1600" dirty="0" smtClean="0">
                    <a:latin typeface="+mn-lt"/>
                  </a:rPr>
                  <a:t>The </a:t>
                </a:r>
                <a14:m>
                  <m:oMath xmlns:m="http://schemas.openxmlformats.org/officeDocument/2006/math">
                    <m:r>
                      <a:rPr lang="it-IT" sz="1600" b="0" i="1" smtClean="0">
                        <a:latin typeface="Cambria Math" panose="02040503050406030204" pitchFamily="18" charset="0"/>
                      </a:rPr>
                      <m:t>𝑦</m:t>
                    </m:r>
                  </m:oMath>
                </a14:m>
                <a:r>
                  <a:rPr lang="it-IT" sz="1600" i="1" dirty="0" smtClean="0">
                    <a:latin typeface="+mn-lt"/>
                  </a:rPr>
                  <a:t>-</a:t>
                </a:r>
                <a:r>
                  <a:rPr lang="it-IT" sz="1600" i="1" dirty="0" err="1">
                    <a:latin typeface="+mn-lt"/>
                  </a:rPr>
                  <a:t>axis</a:t>
                </a:r>
                <a:r>
                  <a:rPr lang="it-IT" sz="1600" i="1" dirty="0">
                    <a:latin typeface="+mn-lt"/>
                  </a:rPr>
                  <a:t> </a:t>
                </a:r>
                <a:r>
                  <a:rPr lang="it-IT" sz="1600" dirty="0" err="1">
                    <a:latin typeface="+mn-lt"/>
                  </a:rPr>
                  <a:t>is</a:t>
                </a:r>
                <a:r>
                  <a:rPr lang="it-IT" sz="1600" dirty="0">
                    <a:latin typeface="+mn-lt"/>
                  </a:rPr>
                  <a:t> </a:t>
                </a:r>
                <a:r>
                  <a:rPr lang="it-IT" sz="1600" dirty="0" err="1">
                    <a:latin typeface="+mn-lt"/>
                  </a:rPr>
                  <a:t>called</a:t>
                </a:r>
                <a:r>
                  <a:rPr lang="it-IT" sz="1600" dirty="0">
                    <a:latin typeface="+mn-lt"/>
                  </a:rPr>
                  <a:t> </a:t>
                </a:r>
                <a:r>
                  <a:rPr lang="el-GR" sz="1600" b="0" i="0" dirty="0" smtClean="0">
                    <a:solidFill>
                      <a:schemeClr val="bg1">
                        <a:lumMod val="50000"/>
                      </a:schemeClr>
                    </a:solidFill>
                    <a:latin typeface="+mn-lt"/>
                    <a:ea typeface="Cambria Math" panose="02040503050406030204" pitchFamily="18" charset="0"/>
                  </a:rPr>
                  <a:t>τ</a:t>
                </a:r>
                <a:r>
                  <a:rPr lang="it-IT" sz="1600" dirty="0" smtClean="0">
                    <a:solidFill>
                      <a:schemeClr val="bg1">
                        <a:lumMod val="50000"/>
                      </a:schemeClr>
                    </a:solidFill>
                    <a:latin typeface="+mn-lt"/>
                  </a:rPr>
                  <a:t> </a:t>
                </a:r>
                <a:r>
                  <a:rPr lang="it-IT" sz="1600" dirty="0" smtClean="0">
                    <a:latin typeface="+mn-lt"/>
                  </a:rPr>
                  <a:t>(tau</a:t>
                </a:r>
                <a:r>
                  <a:rPr lang="it-IT" sz="1600" dirty="0" smtClean="0">
                    <a:latin typeface="+mn-lt"/>
                  </a:rPr>
                  <a:t>) and </a:t>
                </a:r>
                <a:r>
                  <a:rPr lang="it-IT" sz="1600" dirty="0" err="1" smtClean="0">
                    <a:latin typeface="+mn-lt"/>
                  </a:rPr>
                  <a:t>it</a:t>
                </a:r>
                <a:r>
                  <a:rPr lang="it-IT" sz="1600" dirty="0" smtClean="0">
                    <a:latin typeface="+mn-lt"/>
                  </a:rPr>
                  <a:t> </a:t>
                </a:r>
                <a:r>
                  <a:rPr lang="it-IT" sz="1600" u="sng" dirty="0" err="1" smtClean="0">
                    <a:latin typeface="+mn-lt"/>
                  </a:rPr>
                  <a:t>points</a:t>
                </a:r>
                <a:r>
                  <a:rPr lang="it-IT" sz="1600" u="sng" dirty="0" smtClean="0">
                    <a:latin typeface="+mn-lt"/>
                  </a:rPr>
                  <a:t> </a:t>
                </a:r>
                <a:r>
                  <a:rPr lang="it-IT" sz="1600" u="sng" dirty="0" err="1" smtClean="0">
                    <a:latin typeface="+mn-lt"/>
                  </a:rPr>
                  <a:t>downwards</a:t>
                </a:r>
                <a:r>
                  <a:rPr lang="it-IT" sz="1600" dirty="0" smtClean="0">
                    <a:latin typeface="+mn-lt"/>
                  </a:rPr>
                  <a:t>;</a:t>
                </a:r>
                <a:endParaRPr lang="it-IT" sz="1600" dirty="0">
                  <a:latin typeface="+mn-lt"/>
                </a:endParaRPr>
              </a:p>
              <a:p>
                <a:pPr marL="261938" algn="just"/>
                <a:r>
                  <a:rPr lang="it-IT" sz="1600" dirty="0">
                    <a:latin typeface="+mn-lt"/>
                  </a:rPr>
                  <a:t> </a:t>
                </a:r>
                <a:r>
                  <a:rPr lang="it-IT" sz="1600" dirty="0" err="1" smtClean="0">
                    <a:latin typeface="+mn-lt"/>
                  </a:rPr>
                  <a:t>all</a:t>
                </a:r>
                <a:r>
                  <a:rPr lang="it-IT" sz="1600" dirty="0" smtClean="0">
                    <a:latin typeface="+mn-lt"/>
                  </a:rPr>
                  <a:t> </a:t>
                </a:r>
                <a:r>
                  <a:rPr lang="it-IT" sz="1600" dirty="0">
                    <a:latin typeface="+mn-lt"/>
                  </a:rPr>
                  <a:t>the </a:t>
                </a:r>
                <a:r>
                  <a:rPr lang="it-IT" sz="1600" dirty="0" err="1" smtClean="0">
                    <a:latin typeface="+mn-lt"/>
                  </a:rPr>
                  <a:t>shear</a:t>
                </a:r>
                <a:r>
                  <a:rPr lang="it-IT" sz="1600" dirty="0" smtClean="0">
                    <a:latin typeface="+mn-lt"/>
                  </a:rPr>
                  <a:t> </a:t>
                </a:r>
                <a:r>
                  <a:rPr lang="it-IT" sz="1600" dirty="0" err="1" smtClean="0">
                    <a:latin typeface="+mn-lt"/>
                  </a:rPr>
                  <a:t>stresses</a:t>
                </a:r>
                <a:r>
                  <a:rPr lang="it-IT" sz="1600" dirty="0" smtClean="0">
                    <a:latin typeface="+mn-lt"/>
                  </a:rPr>
                  <a:t> </a:t>
                </a:r>
                <a:r>
                  <a:rPr lang="it-IT" sz="1600" dirty="0" err="1">
                    <a:latin typeface="+mn-lt"/>
                  </a:rPr>
                  <a:t>lie</a:t>
                </a:r>
                <a:r>
                  <a:rPr lang="it-IT" sz="1600" dirty="0">
                    <a:latin typeface="+mn-lt"/>
                  </a:rPr>
                  <a:t> on </a:t>
                </a:r>
                <a:r>
                  <a:rPr lang="it-IT" sz="1600" dirty="0" smtClean="0">
                    <a:latin typeface="+mn-lt"/>
                  </a:rPr>
                  <a:t>the </a:t>
                </a:r>
                <a:r>
                  <a:rPr lang="it-IT" sz="1600" dirty="0" err="1" smtClean="0">
                    <a:latin typeface="+mn-lt"/>
                  </a:rPr>
                  <a:t>points</a:t>
                </a:r>
                <a:r>
                  <a:rPr lang="it-IT" sz="1600" dirty="0" smtClean="0">
                    <a:latin typeface="+mn-lt"/>
                  </a:rPr>
                  <a:t> of          the </a:t>
                </a:r>
                <a:r>
                  <a:rPr lang="it-IT" sz="1600" dirty="0" err="1" smtClean="0">
                    <a:latin typeface="+mn-lt"/>
                  </a:rPr>
                  <a:t>circle</a:t>
                </a:r>
                <a:r>
                  <a:rPr lang="it-IT" sz="1600" i="1" dirty="0" smtClean="0">
                    <a:latin typeface="+mn-lt"/>
                  </a:rPr>
                  <a:t>;</a:t>
                </a:r>
              </a:p>
              <a:p>
                <a:pPr marL="285750" indent="-285750" algn="just">
                  <a:buFont typeface="Arial" panose="020B0604020202020204" pitchFamily="34" charset="0"/>
                  <a:buChar char="•"/>
                </a:pPr>
                <a:endParaRPr lang="it-IT" sz="1600" dirty="0" smtClean="0">
                  <a:latin typeface="+mn-lt"/>
                </a:endParaRPr>
              </a:p>
              <a:p>
                <a:pPr marL="285750" indent="-285750" algn="just">
                  <a:buFont typeface="Arial" panose="020B0604020202020204" pitchFamily="34" charset="0"/>
                  <a:buChar char="•"/>
                </a:pPr>
                <a:r>
                  <a:rPr lang="it-IT" sz="1600" dirty="0">
                    <a:latin typeface="+mn-lt"/>
                  </a:rPr>
                  <a:t>T</a:t>
                </a:r>
                <a:r>
                  <a:rPr lang="it-IT" sz="1600" dirty="0" smtClean="0">
                    <a:latin typeface="+mn-lt"/>
                  </a:rPr>
                  <a:t>he center </a:t>
                </a:r>
                <a14:m>
                  <m:oMath xmlns:m="http://schemas.openxmlformats.org/officeDocument/2006/math">
                    <m:r>
                      <a:rPr lang="it-IT" sz="1600" b="1" i="1" smtClean="0">
                        <a:latin typeface="Cambria Math" panose="02040503050406030204" pitchFamily="18" charset="0"/>
                      </a:rPr>
                      <m:t>𝑪</m:t>
                    </m:r>
                    <m:r>
                      <a:rPr lang="it-IT" sz="1600" b="0" i="1" smtClean="0">
                        <a:latin typeface="Cambria Math" panose="02040503050406030204" pitchFamily="18" charset="0"/>
                      </a:rPr>
                      <m:t> </m:t>
                    </m:r>
                  </m:oMath>
                </a14:m>
                <a:r>
                  <a:rPr lang="it-IT" sz="1600" dirty="0" err="1" smtClean="0">
                    <a:latin typeface="+mn-lt"/>
                  </a:rPr>
                  <a:t>always</a:t>
                </a:r>
                <a:r>
                  <a:rPr lang="it-IT" sz="1600" dirty="0" smtClean="0">
                    <a:latin typeface="+mn-lt"/>
                  </a:rPr>
                  <a:t> </a:t>
                </a:r>
                <a:r>
                  <a:rPr lang="it-IT" sz="1600" dirty="0" err="1" smtClean="0">
                    <a:latin typeface="+mn-lt"/>
                  </a:rPr>
                  <a:t>lies</a:t>
                </a:r>
                <a:r>
                  <a:rPr lang="it-IT" sz="1600" dirty="0" smtClean="0">
                    <a:latin typeface="+mn-lt"/>
                  </a:rPr>
                  <a:t> on the </a:t>
                </a:r>
                <a14:m>
                  <m:oMath xmlns:m="http://schemas.openxmlformats.org/officeDocument/2006/math">
                    <m:r>
                      <a:rPr lang="it-IT" sz="1600" b="0" i="1" smtClean="0">
                        <a:solidFill>
                          <a:schemeClr val="bg1">
                            <a:lumMod val="50000"/>
                          </a:schemeClr>
                        </a:solidFill>
                        <a:latin typeface="Cambria Math" panose="02040503050406030204" pitchFamily="18" charset="0"/>
                        <a:ea typeface="Cambria Math" panose="02040503050406030204" pitchFamily="18" charset="0"/>
                      </a:rPr>
                      <m:t>𝜎</m:t>
                    </m:r>
                  </m:oMath>
                </a14:m>
                <a:r>
                  <a:rPr lang="it-IT" sz="1600" i="1" dirty="0">
                    <a:solidFill>
                      <a:schemeClr val="bg1">
                        <a:lumMod val="50000"/>
                      </a:schemeClr>
                    </a:solidFill>
                    <a:latin typeface="+mn-lt"/>
                  </a:rPr>
                  <a:t>-</a:t>
                </a:r>
                <a:r>
                  <a:rPr lang="it-IT" sz="1600" i="1" dirty="0" err="1" smtClean="0">
                    <a:solidFill>
                      <a:schemeClr val="bg1">
                        <a:lumMod val="50000"/>
                      </a:schemeClr>
                    </a:solidFill>
                    <a:latin typeface="+mn-lt"/>
                  </a:rPr>
                  <a:t>axis</a:t>
                </a:r>
                <a:r>
                  <a:rPr lang="it-IT" sz="1600" i="1" dirty="0" smtClean="0">
                    <a:latin typeface="+mn-lt"/>
                  </a:rPr>
                  <a:t>;</a:t>
                </a:r>
              </a:p>
              <a:p>
                <a:pPr marL="285750" indent="-285750" algn="just">
                  <a:buFont typeface="Arial" panose="020B0604020202020204" pitchFamily="34" charset="0"/>
                  <a:buChar char="•"/>
                </a:pPr>
                <a:endParaRPr lang="it-IT" sz="1600" i="1" dirty="0">
                  <a:latin typeface="+mn-lt"/>
                </a:endParaRPr>
              </a:p>
              <a:p>
                <a:pPr marL="285750" indent="-285750" algn="just">
                  <a:buFont typeface="Arial" panose="020B0604020202020204" pitchFamily="34" charset="0"/>
                  <a:buChar char="•"/>
                </a:pPr>
                <a:r>
                  <a:rPr lang="it-IT" sz="1600" dirty="0" err="1" smtClean="0">
                    <a:latin typeface="+mn-lt"/>
                  </a:rPr>
                  <a:t>We</a:t>
                </a:r>
                <a:r>
                  <a:rPr lang="it-IT" sz="1600" dirty="0" smtClean="0">
                    <a:latin typeface="+mn-lt"/>
                  </a:rPr>
                  <a:t> </a:t>
                </a:r>
                <a:r>
                  <a:rPr lang="it-IT" sz="1600" dirty="0" err="1" smtClean="0">
                    <a:latin typeface="+mn-lt"/>
                  </a:rPr>
                  <a:t>find</a:t>
                </a:r>
                <a:r>
                  <a:rPr lang="it-IT" sz="1600" dirty="0" smtClean="0">
                    <a:latin typeface="+mn-lt"/>
                  </a:rPr>
                  <a:t> </a:t>
                </a:r>
                <a14:m>
                  <m:oMath xmlns:m="http://schemas.openxmlformats.org/officeDocument/2006/math">
                    <m:sSub>
                      <m:sSubPr>
                        <m:ctrlPr>
                          <a:rPr lang="it-IT" sz="1600" b="1" i="1">
                            <a:latin typeface="Cambria Math" panose="02040503050406030204" pitchFamily="18" charset="0"/>
                          </a:rPr>
                        </m:ctrlPr>
                      </m:sSubPr>
                      <m:e>
                        <m:r>
                          <a:rPr lang="it-IT" sz="1600" b="1" i="1">
                            <a:latin typeface="Cambria Math" panose="02040503050406030204" pitchFamily="18" charset="0"/>
                            <a:ea typeface="Cambria Math" panose="02040503050406030204" pitchFamily="18" charset="0"/>
                          </a:rPr>
                          <m:t>𝝈</m:t>
                        </m:r>
                      </m:e>
                      <m:sub>
                        <m:r>
                          <a:rPr lang="it-IT" sz="1600" b="1" i="1">
                            <a:latin typeface="Cambria Math" panose="02040503050406030204" pitchFamily="18" charset="0"/>
                          </a:rPr>
                          <m:t>𝒙</m:t>
                        </m:r>
                      </m:sub>
                    </m:sSub>
                    <m:r>
                      <a:rPr lang="it-IT" sz="1600" i="1">
                        <a:latin typeface="Cambria Math" panose="02040503050406030204" pitchFamily="18" charset="0"/>
                      </a:rPr>
                      <m:t>=− 64 </m:t>
                    </m:r>
                  </m:oMath>
                </a14:m>
                <a:r>
                  <a:rPr lang="it-IT" sz="1600" dirty="0" smtClean="0">
                    <a:latin typeface="+mn-lt"/>
                  </a:rPr>
                  <a:t> on the </a:t>
                </a:r>
                <a14:m>
                  <m:oMath xmlns:m="http://schemas.openxmlformats.org/officeDocument/2006/math">
                    <m:r>
                      <a:rPr lang="it-IT" sz="1600" i="1" smtClean="0">
                        <a:solidFill>
                          <a:schemeClr val="bg1">
                            <a:lumMod val="50000"/>
                          </a:schemeClr>
                        </a:solidFill>
                        <a:latin typeface="Cambria Math" panose="02040503050406030204" pitchFamily="18" charset="0"/>
                        <a:ea typeface="Cambria Math" panose="02040503050406030204" pitchFamily="18" charset="0"/>
                      </a:rPr>
                      <m:t>𝜎</m:t>
                    </m:r>
                  </m:oMath>
                </a14:m>
                <a:r>
                  <a:rPr lang="it-IT" sz="1600" i="1" dirty="0">
                    <a:solidFill>
                      <a:schemeClr val="bg1">
                        <a:lumMod val="50000"/>
                      </a:schemeClr>
                    </a:solidFill>
                    <a:latin typeface="+mn-lt"/>
                  </a:rPr>
                  <a:t>-</a:t>
                </a:r>
                <a:r>
                  <a:rPr lang="it-IT" sz="1600" i="1" dirty="0" err="1" smtClean="0">
                    <a:solidFill>
                      <a:schemeClr val="bg1">
                        <a:lumMod val="50000"/>
                      </a:schemeClr>
                    </a:solidFill>
                    <a:latin typeface="+mn-lt"/>
                  </a:rPr>
                  <a:t>axis</a:t>
                </a:r>
                <a:r>
                  <a:rPr lang="it-IT" sz="1600" i="1" dirty="0" smtClean="0">
                    <a:solidFill>
                      <a:schemeClr val="bg1">
                        <a:lumMod val="50000"/>
                      </a:schemeClr>
                    </a:solidFill>
                    <a:latin typeface="+mn-lt"/>
                  </a:rPr>
                  <a:t> </a:t>
                </a:r>
                <a:endParaRPr lang="it-IT" sz="1600" i="1" dirty="0" smtClean="0">
                  <a:solidFill>
                    <a:prstClr val="black"/>
                  </a:solidFill>
                  <a:latin typeface="+mn-lt"/>
                </a:endParaRPr>
              </a:p>
              <a:p>
                <a:pPr algn="just"/>
                <a:r>
                  <a:rPr lang="it-IT" sz="1600" i="1" dirty="0">
                    <a:solidFill>
                      <a:prstClr val="black"/>
                    </a:solidFill>
                    <a:latin typeface="+mn-lt"/>
                  </a:rPr>
                  <a:t> </a:t>
                </a:r>
                <a:r>
                  <a:rPr lang="it-IT" sz="1600" i="1" dirty="0" smtClean="0">
                    <a:solidFill>
                      <a:prstClr val="black"/>
                    </a:solidFill>
                    <a:latin typeface="+mn-lt"/>
                  </a:rPr>
                  <a:t>    </a:t>
                </a:r>
                <a:r>
                  <a:rPr lang="it-IT" sz="1600" dirty="0" smtClean="0">
                    <a:solidFill>
                      <a:prstClr val="black"/>
                    </a:solidFill>
                    <a:latin typeface="+mn-lt"/>
                  </a:rPr>
                  <a:t>and </a:t>
                </a:r>
                <a:r>
                  <a:rPr lang="it-IT" sz="1600" dirty="0" err="1" smtClean="0">
                    <a:solidFill>
                      <a:prstClr val="black"/>
                    </a:solidFill>
                    <a:latin typeface="+mn-lt"/>
                  </a:rPr>
                  <a:t>consider</a:t>
                </a:r>
                <a:r>
                  <a:rPr lang="it-IT" sz="1600" dirty="0" smtClean="0">
                    <a:solidFill>
                      <a:prstClr val="black"/>
                    </a:solidFill>
                    <a:latin typeface="+mn-lt"/>
                  </a:rPr>
                  <a:t> </a:t>
                </a:r>
                <a:r>
                  <a:rPr lang="it-IT" sz="1600" dirty="0" err="1" smtClean="0">
                    <a:solidFill>
                      <a:prstClr val="black"/>
                    </a:solidFill>
                    <a:latin typeface="+mn-lt"/>
                  </a:rPr>
                  <a:t>it</a:t>
                </a:r>
                <a:r>
                  <a:rPr lang="it-IT" sz="1600" dirty="0" smtClean="0">
                    <a:solidFill>
                      <a:prstClr val="black"/>
                    </a:solidFill>
                    <a:latin typeface="+mn-lt"/>
                  </a:rPr>
                  <a:t> to be the </a:t>
                </a:r>
                <a:r>
                  <a:rPr lang="it-IT" sz="1600" dirty="0" err="1" smtClean="0">
                    <a:solidFill>
                      <a:prstClr val="black"/>
                    </a:solidFill>
                    <a:latin typeface="+mn-lt"/>
                  </a:rPr>
                  <a:t>distance</a:t>
                </a:r>
                <a:r>
                  <a:rPr lang="it-IT" sz="1600" dirty="0" smtClean="0">
                    <a:solidFill>
                      <a:prstClr val="black"/>
                    </a:solidFill>
                    <a:latin typeface="+mn-lt"/>
                  </a:rPr>
                  <a:t> </a:t>
                </a:r>
                <a:r>
                  <a:rPr lang="it-IT" sz="1600" dirty="0" err="1" smtClean="0">
                    <a:solidFill>
                      <a:prstClr val="black"/>
                    </a:solidFill>
                    <a:latin typeface="+mn-lt"/>
                  </a:rPr>
                  <a:t>between</a:t>
                </a:r>
                <a:r>
                  <a:rPr lang="it-IT" sz="1600" dirty="0" smtClean="0">
                    <a:solidFill>
                      <a:prstClr val="black"/>
                    </a:solidFill>
                    <a:latin typeface="+mn-lt"/>
                  </a:rPr>
                  <a:t> </a:t>
                </a:r>
              </a:p>
              <a:p>
                <a:pPr algn="just"/>
                <a:r>
                  <a:rPr lang="it-IT" sz="1600" b="0" dirty="0" smtClean="0">
                    <a:latin typeface="+mn-lt"/>
                  </a:rPr>
                  <a:t>    </a:t>
                </a:r>
                <a14:m>
                  <m:oMath xmlns:m="http://schemas.openxmlformats.org/officeDocument/2006/math">
                    <m:r>
                      <a:rPr lang="it-IT" sz="1600" b="0" i="1" smtClean="0">
                        <a:solidFill>
                          <a:schemeClr val="bg1">
                            <a:lumMod val="50000"/>
                          </a:schemeClr>
                        </a:solidFill>
                        <a:latin typeface="Cambria Math" panose="02040503050406030204" pitchFamily="18" charset="0"/>
                      </a:rPr>
                      <m:t>0</m:t>
                    </m:r>
                  </m:oMath>
                </a14:m>
                <a:r>
                  <a:rPr lang="it-IT" sz="1600" dirty="0" smtClean="0">
                    <a:solidFill>
                      <a:schemeClr val="bg1">
                        <a:lumMod val="50000"/>
                      </a:schemeClr>
                    </a:solidFill>
                    <a:latin typeface="+mn-lt"/>
                  </a:rPr>
                  <a:t> </a:t>
                </a:r>
                <a:r>
                  <a:rPr lang="it-IT" sz="1600" dirty="0" smtClean="0">
                    <a:latin typeface="+mn-lt"/>
                  </a:rPr>
                  <a:t>(zero, the </a:t>
                </a:r>
                <a:r>
                  <a:rPr lang="it-IT" sz="1600" dirty="0" err="1" smtClean="0">
                    <a:latin typeface="+mn-lt"/>
                  </a:rPr>
                  <a:t>origin</a:t>
                </a:r>
                <a:r>
                  <a:rPr lang="it-IT" sz="1600" dirty="0" smtClean="0">
                    <a:latin typeface="+mn-lt"/>
                  </a:rPr>
                  <a:t> of the </a:t>
                </a:r>
                <a:r>
                  <a:rPr lang="it-IT" sz="1600" dirty="0" err="1" smtClean="0">
                    <a:latin typeface="+mn-lt"/>
                  </a:rPr>
                  <a:t>axis</a:t>
                </a:r>
                <a:r>
                  <a:rPr lang="it-IT" sz="1600" dirty="0" smtClean="0">
                    <a:latin typeface="+mn-lt"/>
                  </a:rPr>
                  <a:t>) and </a:t>
                </a:r>
                <a14:m>
                  <m:oMath xmlns:m="http://schemas.openxmlformats.org/officeDocument/2006/math">
                    <m:r>
                      <a:rPr lang="it-IT" sz="1600" b="0" i="1" smtClean="0">
                        <a:latin typeface="Cambria Math" panose="02040503050406030204" pitchFamily="18" charset="0"/>
                      </a:rPr>
                      <m:t>−64;</m:t>
                    </m:r>
                  </m:oMath>
                </a14:m>
                <a:endParaRPr lang="it-IT" sz="1600" b="0" dirty="0" smtClean="0">
                  <a:latin typeface="+mn-lt"/>
                </a:endParaRPr>
              </a:p>
              <a:p>
                <a:pPr marL="285750" indent="-285750" algn="just">
                  <a:buFont typeface="Arial" panose="020B0604020202020204" pitchFamily="34" charset="0"/>
                  <a:buChar char="•"/>
                </a:pPr>
                <a:endParaRPr lang="it-IT" sz="1600" dirty="0" smtClean="0">
                  <a:latin typeface="+mn-lt"/>
                </a:endParaRPr>
              </a:p>
              <a:p>
                <a:pPr marL="285750" indent="-285750" algn="just">
                  <a:buFont typeface="Arial" panose="020B0604020202020204" pitchFamily="34" charset="0"/>
                  <a:buChar char="•"/>
                </a:pPr>
                <a:r>
                  <a:rPr lang="it-IT" sz="1600" dirty="0" err="1" smtClean="0">
                    <a:latin typeface="+mn-lt"/>
                  </a:rPr>
                  <a:t>We</a:t>
                </a:r>
                <a:r>
                  <a:rPr lang="it-IT" sz="1600" dirty="0" smtClean="0">
                    <a:latin typeface="+mn-lt"/>
                  </a:rPr>
                  <a:t> </a:t>
                </a:r>
                <a:r>
                  <a:rPr lang="it-IT" sz="1600" dirty="0" err="1" smtClean="0">
                    <a:latin typeface="+mn-lt"/>
                  </a:rPr>
                  <a:t>could</a:t>
                </a:r>
                <a:r>
                  <a:rPr lang="it-IT" sz="1600" dirty="0" smtClean="0">
                    <a:latin typeface="+mn-lt"/>
                  </a:rPr>
                  <a:t> </a:t>
                </a:r>
                <a:r>
                  <a:rPr lang="it-IT" sz="1600" dirty="0" err="1" smtClean="0">
                    <a:latin typeface="+mn-lt"/>
                  </a:rPr>
                  <a:t>find</a:t>
                </a:r>
                <a:r>
                  <a:rPr lang="it-IT" sz="1600" dirty="0" smtClean="0">
                    <a:latin typeface="+mn-lt"/>
                  </a:rPr>
                  <a:t> </a:t>
                </a:r>
                <a:r>
                  <a:rPr lang="it-IT" sz="1600" dirty="0" err="1" smtClean="0">
                    <a:latin typeface="+mn-lt"/>
                  </a:rPr>
                  <a:t>find</a:t>
                </a:r>
                <a:r>
                  <a:rPr lang="it-IT" sz="1600" dirty="0" smtClean="0">
                    <a:latin typeface="+mn-lt"/>
                  </a:rPr>
                  <a:t> </a:t>
                </a:r>
                <a14:m>
                  <m:oMath xmlns:m="http://schemas.openxmlformats.org/officeDocument/2006/math">
                    <m:sSub>
                      <m:sSubPr>
                        <m:ctrlPr>
                          <a:rPr lang="it-IT" sz="1600" b="1" i="1">
                            <a:latin typeface="Cambria Math" panose="02040503050406030204" pitchFamily="18" charset="0"/>
                          </a:rPr>
                        </m:ctrlPr>
                      </m:sSubPr>
                      <m:e>
                        <m:r>
                          <a:rPr lang="it-IT" sz="1600" b="1" i="1">
                            <a:latin typeface="Cambria Math" panose="02040503050406030204" pitchFamily="18" charset="0"/>
                            <a:ea typeface="Cambria Math" panose="02040503050406030204" pitchFamily="18" charset="0"/>
                          </a:rPr>
                          <m:t>𝝈</m:t>
                        </m:r>
                      </m:e>
                      <m:sub>
                        <m:r>
                          <a:rPr lang="it-IT" sz="1600" b="1" i="1" smtClean="0">
                            <a:latin typeface="Cambria Math" panose="02040503050406030204" pitchFamily="18" charset="0"/>
                            <a:ea typeface="Cambria Math" panose="02040503050406030204" pitchFamily="18" charset="0"/>
                          </a:rPr>
                          <m:t>𝒚</m:t>
                        </m:r>
                      </m:sub>
                    </m:sSub>
                    <m:r>
                      <a:rPr lang="it-IT" sz="1600" i="1">
                        <a:latin typeface="Cambria Math" panose="02040503050406030204" pitchFamily="18" charset="0"/>
                      </a:rPr>
                      <m:t>=</m:t>
                    </m:r>
                    <m:r>
                      <a:rPr lang="it-IT" sz="1600" b="0" i="1" smtClean="0">
                        <a:latin typeface="Cambria Math" panose="02040503050406030204" pitchFamily="18" charset="0"/>
                      </a:rPr>
                      <m:t>+32</m:t>
                    </m:r>
                    <m:r>
                      <a:rPr lang="it-IT" sz="1600" i="1">
                        <a:latin typeface="Cambria Math" panose="02040503050406030204" pitchFamily="18" charset="0"/>
                      </a:rPr>
                      <m:t> </m:t>
                    </m:r>
                  </m:oMath>
                </a14:m>
                <a:r>
                  <a:rPr lang="it-IT" sz="1600" dirty="0">
                    <a:latin typeface="+mn-lt"/>
                  </a:rPr>
                  <a:t> on the </a:t>
                </a:r>
                <a14:m>
                  <m:oMath xmlns:m="http://schemas.openxmlformats.org/officeDocument/2006/math">
                    <m:r>
                      <a:rPr lang="it-IT" sz="1600" i="1">
                        <a:solidFill>
                          <a:schemeClr val="bg1">
                            <a:lumMod val="50000"/>
                          </a:schemeClr>
                        </a:solidFill>
                        <a:latin typeface="Cambria Math" panose="02040503050406030204" pitchFamily="18" charset="0"/>
                        <a:ea typeface="Cambria Math" panose="02040503050406030204" pitchFamily="18" charset="0"/>
                      </a:rPr>
                      <m:t>𝜎</m:t>
                    </m:r>
                  </m:oMath>
                </a14:m>
                <a:r>
                  <a:rPr lang="it-IT" sz="1600" i="1" dirty="0">
                    <a:solidFill>
                      <a:schemeClr val="bg1">
                        <a:lumMod val="50000"/>
                      </a:schemeClr>
                    </a:solidFill>
                    <a:latin typeface="+mn-lt"/>
                  </a:rPr>
                  <a:t>-</a:t>
                </a:r>
                <a:r>
                  <a:rPr lang="it-IT" sz="1600" i="1" dirty="0" err="1">
                    <a:solidFill>
                      <a:schemeClr val="bg1">
                        <a:lumMod val="50000"/>
                      </a:schemeClr>
                    </a:solidFill>
                    <a:latin typeface="+mn-lt"/>
                  </a:rPr>
                  <a:t>axis</a:t>
                </a:r>
                <a:r>
                  <a:rPr lang="it-IT" sz="1600" i="1" dirty="0">
                    <a:solidFill>
                      <a:schemeClr val="bg1">
                        <a:lumMod val="50000"/>
                      </a:schemeClr>
                    </a:solidFill>
                    <a:latin typeface="+mn-lt"/>
                  </a:rPr>
                  <a:t> </a:t>
                </a:r>
                <a:endParaRPr lang="it-IT" sz="1600" i="1" dirty="0">
                  <a:solidFill>
                    <a:prstClr val="black"/>
                  </a:solidFill>
                  <a:latin typeface="+mn-lt"/>
                </a:endParaRPr>
              </a:p>
              <a:p>
                <a:pPr algn="just"/>
                <a:r>
                  <a:rPr lang="it-IT" sz="1600" i="1" dirty="0">
                    <a:solidFill>
                      <a:prstClr val="black"/>
                    </a:solidFill>
                    <a:latin typeface="+mn-lt"/>
                  </a:rPr>
                  <a:t>     </a:t>
                </a:r>
                <a:r>
                  <a:rPr lang="it-IT" sz="1600" dirty="0" err="1" smtClean="0">
                    <a:solidFill>
                      <a:prstClr val="black"/>
                    </a:solidFill>
                    <a:latin typeface="+mn-lt"/>
                  </a:rPr>
                  <a:t>but</a:t>
                </a:r>
                <a:r>
                  <a:rPr lang="it-IT" sz="1600" dirty="0" smtClean="0">
                    <a:solidFill>
                      <a:prstClr val="black"/>
                    </a:solidFill>
                    <a:latin typeface="+mn-lt"/>
                  </a:rPr>
                  <a:t> </a:t>
                </a:r>
                <a:r>
                  <a:rPr lang="it-IT" sz="1600" dirty="0" err="1" smtClean="0">
                    <a:solidFill>
                      <a:prstClr val="black"/>
                    </a:solidFill>
                    <a:latin typeface="+mn-lt"/>
                  </a:rPr>
                  <a:t>it</a:t>
                </a:r>
                <a:r>
                  <a:rPr lang="it-IT" sz="1600" dirty="0" smtClean="0">
                    <a:solidFill>
                      <a:prstClr val="black"/>
                    </a:solidFill>
                    <a:latin typeface="+mn-lt"/>
                  </a:rPr>
                  <a:t> </a:t>
                </a:r>
                <a:r>
                  <a:rPr lang="it-IT" sz="1600" dirty="0" err="1" smtClean="0">
                    <a:solidFill>
                      <a:prstClr val="black"/>
                    </a:solidFill>
                    <a:latin typeface="+mn-lt"/>
                  </a:rPr>
                  <a:t>is</a:t>
                </a:r>
                <a:r>
                  <a:rPr lang="it-IT" sz="1600" dirty="0" smtClean="0">
                    <a:solidFill>
                      <a:prstClr val="black"/>
                    </a:solidFill>
                    <a:latin typeface="+mn-lt"/>
                  </a:rPr>
                  <a:t> </a:t>
                </a:r>
                <a:r>
                  <a:rPr lang="it-IT" sz="1600" dirty="0" err="1" smtClean="0">
                    <a:solidFill>
                      <a:prstClr val="black"/>
                    </a:solidFill>
                    <a:latin typeface="+mn-lt"/>
                  </a:rPr>
                  <a:t>not</a:t>
                </a:r>
                <a:r>
                  <a:rPr lang="it-IT" sz="1600" dirty="0" smtClean="0">
                    <a:solidFill>
                      <a:prstClr val="black"/>
                    </a:solidFill>
                    <a:latin typeface="+mn-lt"/>
                  </a:rPr>
                  <a:t> </a:t>
                </a:r>
                <a:r>
                  <a:rPr lang="it-IT" sz="1600" dirty="0" err="1" smtClean="0">
                    <a:solidFill>
                      <a:prstClr val="black"/>
                    </a:solidFill>
                    <a:latin typeface="+mn-lt"/>
                  </a:rPr>
                  <a:t>useful</a:t>
                </a:r>
                <a:r>
                  <a:rPr lang="it-IT" sz="1600" dirty="0" smtClean="0">
                    <a:solidFill>
                      <a:prstClr val="black"/>
                    </a:solidFill>
                    <a:latin typeface="+mn-lt"/>
                  </a:rPr>
                  <a:t> for the </a:t>
                </a:r>
                <a:r>
                  <a:rPr lang="it-IT" sz="1600" dirty="0" err="1" smtClean="0">
                    <a:solidFill>
                      <a:prstClr val="black"/>
                    </a:solidFill>
                    <a:latin typeface="+mn-lt"/>
                  </a:rPr>
                  <a:t>following</a:t>
                </a:r>
                <a:r>
                  <a:rPr lang="it-IT" sz="1600" dirty="0" smtClean="0">
                    <a:solidFill>
                      <a:prstClr val="black"/>
                    </a:solidFill>
                    <a:latin typeface="+mn-lt"/>
                  </a:rPr>
                  <a:t> </a:t>
                </a:r>
                <a:r>
                  <a:rPr lang="it-IT" sz="1600" dirty="0" err="1" smtClean="0">
                    <a:solidFill>
                      <a:prstClr val="black"/>
                    </a:solidFill>
                    <a:latin typeface="+mn-lt"/>
                  </a:rPr>
                  <a:t>steps</a:t>
                </a:r>
                <a:r>
                  <a:rPr lang="it-IT" sz="1600" dirty="0" smtClean="0">
                    <a:solidFill>
                      <a:prstClr val="black"/>
                    </a:solidFill>
                    <a:latin typeface="+mn-lt"/>
                  </a:rPr>
                  <a:t>.</a:t>
                </a:r>
                <a:endParaRPr lang="it-IT" sz="1600" b="0" dirty="0" smtClean="0">
                  <a:latin typeface="+mn-lt"/>
                </a:endParaRPr>
              </a:p>
              <a:p>
                <a:pPr lvl="0" algn="just"/>
                <a:endParaRPr lang="it-IT" sz="1600" dirty="0">
                  <a:solidFill>
                    <a:prstClr val="black"/>
                  </a:solidFill>
                  <a:latin typeface="+mn-lt"/>
                </a:endParaRPr>
              </a:p>
            </p:txBody>
          </p:sp>
        </mc:Choice>
        <mc:Fallback>
          <p:sp>
            <p:nvSpPr>
              <p:cNvPr id="8" name="CasellaDiTesto 7"/>
              <p:cNvSpPr txBox="1">
                <a:spLocks noRot="1" noChangeAspect="1" noMove="1" noResize="1" noEditPoints="1" noAdjustHandles="1" noChangeArrowheads="1" noChangeShapeType="1" noTextEdit="1"/>
              </p:cNvSpPr>
              <p:nvPr/>
            </p:nvSpPr>
            <p:spPr>
              <a:xfrm>
                <a:off x="5005086" y="1281047"/>
                <a:ext cx="4138914" cy="4793107"/>
              </a:xfrm>
              <a:prstGeom prst="rect">
                <a:avLst/>
              </a:prstGeom>
              <a:blipFill rotWithShape="0">
                <a:blip r:embed="rId8"/>
                <a:stretch>
                  <a:fillRect l="-736" t="-382" r="-884"/>
                </a:stretch>
              </a:blipFill>
            </p:spPr>
            <p:txBody>
              <a:bodyPr/>
              <a:lstStyle/>
              <a:p>
                <a:r>
                  <a:rPr lang="en-GB">
                    <a:noFill/>
                  </a:rPr>
                  <a:t> </a:t>
                </a:r>
              </a:p>
            </p:txBody>
          </p:sp>
        </mc:Fallback>
      </mc:AlternateContent>
      <p:sp>
        <p:nvSpPr>
          <p:cNvPr id="38" name="Ovale 37"/>
          <p:cNvSpPr/>
          <p:nvPr/>
        </p:nvSpPr>
        <p:spPr>
          <a:xfrm flipH="1" flipV="1">
            <a:off x="680043" y="3296729"/>
            <a:ext cx="44450"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4" name="Segnaposto piè di pagina 3"/>
          <p:cNvSpPr>
            <a:spLocks noGrp="1"/>
          </p:cNvSpPr>
          <p:nvPr>
            <p:ph type="ftr" sz="quarter" idx="11"/>
          </p:nvPr>
        </p:nvSpPr>
        <p:spPr/>
        <p:txBody>
          <a:bodyPr/>
          <a:lstStyle/>
          <a:p>
            <a:pPr>
              <a:defRPr/>
            </a:pPr>
            <a:r>
              <a:rPr lang="it-IT" smtClean="0"/>
              <a:t>2D - Principal Stresses - Etchi Regoli Gioia</a:t>
            </a:r>
            <a:endParaRPr lang="en-GB"/>
          </a:p>
        </p:txBody>
      </p:sp>
      <p:sp>
        <p:nvSpPr>
          <p:cNvPr id="9" name="Segnaposto numero diapositiva 8"/>
          <p:cNvSpPr>
            <a:spLocks noGrp="1"/>
          </p:cNvSpPr>
          <p:nvPr>
            <p:ph type="sldNum" sz="quarter" idx="12"/>
          </p:nvPr>
        </p:nvSpPr>
        <p:spPr/>
        <p:txBody>
          <a:bodyPr/>
          <a:lstStyle/>
          <a:p>
            <a:pPr>
              <a:defRPr/>
            </a:pPr>
            <a:fld id="{DFE0AAEC-F5D9-44EA-93DC-6DF95E29577B}" type="slidenum">
              <a:rPr lang="en-GB" altLang="it-IT" smtClean="0"/>
              <a:pPr>
                <a:defRPr/>
              </a:pPr>
              <a:t>9</a:t>
            </a:fld>
            <a:endParaRPr lang="en-GB" altLang="it-IT"/>
          </a:p>
        </p:txBody>
      </p:sp>
      <p:cxnSp>
        <p:nvCxnSpPr>
          <p:cNvPr id="18" name="Connettore 2 17"/>
          <p:cNvCxnSpPr/>
          <p:nvPr/>
        </p:nvCxnSpPr>
        <p:spPr>
          <a:xfrm>
            <a:off x="3054038" y="975453"/>
            <a:ext cx="10855" cy="4642552"/>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11" end="11"/>
                                            </p:txEl>
                                          </p:spTgt>
                                        </p:tgtEl>
                                        <p:attrNameLst>
                                          <p:attrName>style.visibility</p:attrName>
                                        </p:attrNameLst>
                                      </p:cBhvr>
                                      <p:to>
                                        <p:strVal val="visible"/>
                                      </p:to>
                                    </p:set>
                                    <p:animEffect transition="in" filter="fade">
                                      <p:cBhvr>
                                        <p:cTn id="49" dur="500"/>
                                        <p:tgtEl>
                                          <p:spTgt spid="8">
                                            <p:txEl>
                                              <p:pRg st="11" end="11"/>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xEl>
                                              <p:pRg st="12" end="12"/>
                                            </p:txEl>
                                          </p:spTgt>
                                        </p:tgtEl>
                                        <p:attrNameLst>
                                          <p:attrName>style.visibility</p:attrName>
                                        </p:attrNameLst>
                                      </p:cBhvr>
                                      <p:to>
                                        <p:strVal val="visible"/>
                                      </p:to>
                                    </p:set>
                                    <p:animEffect transition="in" filter="fade">
                                      <p:cBhvr>
                                        <p:cTn id="52" dur="500"/>
                                        <p:tgtEl>
                                          <p:spTgt spid="8">
                                            <p:txEl>
                                              <p:pRg st="12" end="12"/>
                                            </p:txEl>
                                          </p:spTgt>
                                        </p:tgtEl>
                                      </p:cBhvr>
                                    </p:animEffect>
                                  </p:childTnLst>
                                </p:cTn>
                              </p:par>
                              <p:par>
                                <p:cTn id="53" presetID="1" presetClass="entr" presetSubtype="0"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1" grpId="0" animBg="1"/>
      <p:bldP spid="2" grpId="0"/>
      <p:bldP spid="5" grpId="0"/>
      <p:bldP spid="6" grpId="0"/>
      <p:bldP spid="7" grpId="0"/>
      <p:bldP spid="3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9602</TotalTime>
  <Words>2147</Words>
  <Application>Microsoft Office PowerPoint</Application>
  <PresentationFormat>Presentazione su schermo (4:3)</PresentationFormat>
  <Paragraphs>627</Paragraphs>
  <Slides>32</Slides>
  <Notes>24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32</vt:i4>
      </vt:variant>
    </vt:vector>
  </HeadingPairs>
  <TitlesOfParts>
    <vt:vector size="36" baseType="lpstr">
      <vt:lpstr>Arial</vt:lpstr>
      <vt:lpstr>Calibri</vt:lpstr>
      <vt:lpstr>Cambria Math</vt:lpstr>
      <vt:lpstr>Office Theme</vt:lpstr>
      <vt:lpstr>2D - Principal stresses</vt:lpstr>
      <vt:lpstr>Presentazione standard di PowerPoint</vt:lpstr>
      <vt:lpstr>Presentazione standard di PowerPoint</vt:lpstr>
      <vt:lpstr>Presentazione standard di PowerPoint</vt:lpstr>
      <vt:lpstr>How to determine what        is and its sign</vt:lpstr>
      <vt:lpstr>…going back to the example</vt:lpstr>
      <vt:lpstr>3 Different methods</vt:lpstr>
      <vt:lpstr>Mohr’s circle</vt:lpstr>
      <vt:lpstr>Mohr’s circle: setting up (1)</vt:lpstr>
      <vt:lpstr>Mohr’s circle: setting up (2)</vt:lpstr>
      <vt:lpstr>Mohr’s circle: setting up (2)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3. Determining the principal directions φ_1 and φ_2 with Mohr’s circle (1)</vt:lpstr>
      <vt:lpstr>3. Determining the principle directions φ_1 and φ_2 with Mohr’s circle (2)</vt:lpstr>
      <vt:lpstr>Presentazione standard di PowerPoint</vt:lpstr>
      <vt:lpstr>Some clarifications before the next method</vt:lpstr>
      <vt:lpstr>Presentazione standard di PowerPoint</vt:lpstr>
      <vt:lpstr>1. Determining the principal stresses σ_1  and σ_2   with matrices and determinants (1)</vt:lpstr>
      <vt:lpstr>1. Determining the principal stresses σ_1  and σ_2   with matrices and determinants (2)</vt:lpstr>
      <vt:lpstr>1. Determining the principle stresses σ_1  and σ_2   with matrices and determinants (3)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Queen Mary University of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Gioia Nchong Etchi Regoli</dc:creator>
  <cp:lastModifiedBy>Gioia Etchi Regoli</cp:lastModifiedBy>
  <cp:revision>355</cp:revision>
  <dcterms:created xsi:type="dcterms:W3CDTF">2015-06-15T12:38:21Z</dcterms:created>
  <dcterms:modified xsi:type="dcterms:W3CDTF">2015-07-21T15:19:56Z</dcterms:modified>
</cp:coreProperties>
</file>