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61" r:id="rId2"/>
    <p:sldId id="307" r:id="rId3"/>
    <p:sldId id="308" r:id="rId4"/>
    <p:sldId id="257" r:id="rId5"/>
    <p:sldId id="261" r:id="rId6"/>
    <p:sldId id="279" r:id="rId7"/>
    <p:sldId id="287" r:id="rId8"/>
    <p:sldId id="288" r:id="rId9"/>
    <p:sldId id="322" r:id="rId10"/>
    <p:sldId id="323" r:id="rId11"/>
    <p:sldId id="324" r:id="rId12"/>
    <p:sldId id="302" r:id="rId13"/>
    <p:sldId id="293" r:id="rId14"/>
    <p:sldId id="294" r:id="rId15"/>
    <p:sldId id="296" r:id="rId16"/>
    <p:sldId id="299" r:id="rId17"/>
    <p:sldId id="295" r:id="rId18"/>
    <p:sldId id="267" r:id="rId19"/>
    <p:sldId id="290" r:id="rId20"/>
    <p:sldId id="269" r:id="rId21"/>
    <p:sldId id="317" r:id="rId22"/>
    <p:sldId id="318" r:id="rId23"/>
    <p:sldId id="319" r:id="rId24"/>
    <p:sldId id="326" r:id="rId25"/>
    <p:sldId id="320" r:id="rId26"/>
    <p:sldId id="362" r:id="rId27"/>
    <p:sldId id="363" r:id="rId28"/>
    <p:sldId id="364" r:id="rId29"/>
    <p:sldId id="365" r:id="rId30"/>
    <p:sldId id="366" r:id="rId31"/>
    <p:sldId id="367" r:id="rId32"/>
    <p:sldId id="368" r:id="rId33"/>
    <p:sldId id="369" r:id="rId34"/>
    <p:sldId id="370" r:id="rId35"/>
    <p:sldId id="371" r:id="rId36"/>
    <p:sldId id="372" r:id="rId37"/>
    <p:sldId id="373" r:id="rId38"/>
    <p:sldId id="374" r:id="rId39"/>
    <p:sldId id="375" r:id="rId40"/>
    <p:sldId id="376" r:id="rId41"/>
    <p:sldId id="377" r:id="rId42"/>
    <p:sldId id="378" r:id="rId43"/>
    <p:sldId id="379" r:id="rId44"/>
    <p:sldId id="380" r:id="rId45"/>
    <p:sldId id="381" r:id="rId46"/>
    <p:sldId id="382" r:id="rId47"/>
    <p:sldId id="383" r:id="rId48"/>
    <p:sldId id="384" r:id="rId49"/>
    <p:sldId id="385" r:id="rId50"/>
    <p:sldId id="386" r:id="rId51"/>
    <p:sldId id="387" r:id="rId52"/>
    <p:sldId id="388" r:id="rId53"/>
    <p:sldId id="389" r:id="rId54"/>
    <p:sldId id="390" r:id="rId55"/>
    <p:sldId id="391" r:id="rId56"/>
    <p:sldId id="392" r:id="rId57"/>
    <p:sldId id="393" r:id="rId58"/>
    <p:sldId id="394" r:id="rId59"/>
    <p:sldId id="395" r:id="rId60"/>
    <p:sldId id="396" r:id="rId61"/>
    <p:sldId id="397" r:id="rId62"/>
    <p:sldId id="398" r:id="rId63"/>
    <p:sldId id="399" r:id="rId64"/>
    <p:sldId id="400"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37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09" autoAdjust="0"/>
    <p:restoredTop sz="95872" autoAdjust="0"/>
  </p:normalViewPr>
  <p:slideViewPr>
    <p:cSldViewPr>
      <p:cViewPr varScale="1">
        <p:scale>
          <a:sx n="100" d="100"/>
          <a:sy n="100" d="100"/>
        </p:scale>
        <p:origin x="141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4C9F58-C27E-43D3-96EA-B047724B8B72}" type="datetimeFigureOut">
              <a:rPr lang="en-US" smtClean="0"/>
              <a:pPr/>
              <a:t>2/28/2019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AEDCD0-ECD9-408D-8579-C0D3628319F0}" type="slidenum">
              <a:rPr lang="en-US" smtClean="0"/>
              <a:pPr/>
              <a:t>‹#›</a:t>
            </a:fld>
            <a:endParaRPr lang="en-US"/>
          </a:p>
        </p:txBody>
      </p:sp>
    </p:spTree>
    <p:extLst>
      <p:ext uri="{BB962C8B-B14F-4D97-AF65-F5344CB8AC3E}">
        <p14:creationId xmlns:p14="http://schemas.microsoft.com/office/powerpoint/2010/main" val="188256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mmaries.cochrane.org/CD000072/interprofessional-collaboration-effects-of-practice-based-interventions-on-professional-practice-and-healthcare-outcome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ncbi.nlm.nih.gov/pmc/articles/PMC146404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unity.seattletimes.nwsource.com/archive/?date=19980319&amp;slug=2740538"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blogs.wsj.com/middleseat/2008/12/04/malcolm-gladwell-on-culture-cockpit-communication-and-plane-crash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ndex.php?title=Crew_resource_management&amp;veaction=edit&amp;section=2" TargetMode="External"/><Relationship Id="rId13" Type="http://schemas.openxmlformats.org/officeDocument/2006/relationships/hyperlink" Target="https://en.wikipedia.org/wiki/Decision_making" TargetMode="External"/><Relationship Id="rId3" Type="http://schemas.openxmlformats.org/officeDocument/2006/relationships/hyperlink" Target="https://en.wikipedia.org/wiki/Crew_resource_management" TargetMode="External"/><Relationship Id="rId7" Type="http://schemas.openxmlformats.org/officeDocument/2006/relationships/hyperlink" Target="https://en.wikipedia.org/w/index.php?title=Crew_resource_management&amp;action=edit&amp;section=2" TargetMode="External"/><Relationship Id="rId12" Type="http://schemas.openxmlformats.org/officeDocument/2006/relationships/hyperlink" Target="https://en.wikipedia.org/wiki/Assertiveness" TargetMode="External"/><Relationship Id="rId2" Type="http://schemas.openxmlformats.org/officeDocument/2006/relationships/slide" Target="../slides/slide18.xml"/><Relationship Id="rId16" Type="http://schemas.openxmlformats.org/officeDocument/2006/relationships/hyperlink" Target="https://en.wikipedia.org/wiki/Communication" TargetMode="External"/><Relationship Id="rId1" Type="http://schemas.openxmlformats.org/officeDocument/2006/relationships/notesMaster" Target="../notesMasters/notesMaster1.xml"/><Relationship Id="rId6" Type="http://schemas.openxmlformats.org/officeDocument/2006/relationships/hyperlink" Target="https://en.wikipedia.org/wiki/Maritime_Resource_Management_(MRM)" TargetMode="External"/><Relationship Id="rId11" Type="http://schemas.openxmlformats.org/officeDocument/2006/relationships/hyperlink" Target="https://en.wikipedia.org/wiki/Leadership" TargetMode="External"/><Relationship Id="rId5" Type="http://schemas.openxmlformats.org/officeDocument/2006/relationships/hyperlink" Target="https://en.wikipedia.org/wiki/Maritime_shipping" TargetMode="External"/><Relationship Id="rId15" Type="http://schemas.openxmlformats.org/officeDocument/2006/relationships/hyperlink" Target="https://en.wikipedia.org/wiki/Adaptability" TargetMode="External"/><Relationship Id="rId10" Type="http://schemas.openxmlformats.org/officeDocument/2006/relationships/hyperlink" Target="https://en.wikipedia.org/wiki/Self_awareness" TargetMode="External"/><Relationship Id="rId4" Type="http://schemas.openxmlformats.org/officeDocument/2006/relationships/hyperlink" Target="https://en.wikipedia.org/wiki/Civil_aviation" TargetMode="External"/><Relationship Id="rId9" Type="http://schemas.openxmlformats.org/officeDocument/2006/relationships/hyperlink" Target="https://en.wikipedia.org/wiki/Situational_awareness" TargetMode="External"/><Relationship Id="rId14" Type="http://schemas.openxmlformats.org/officeDocument/2006/relationships/hyperlink" Target="https://en.wikipedia.org/wiki/Flexibility"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ndex.php?title=Crew_resource_management&amp;veaction=edit&amp;section=2" TargetMode="External"/><Relationship Id="rId13" Type="http://schemas.openxmlformats.org/officeDocument/2006/relationships/hyperlink" Target="https://en.wikipedia.org/wiki/Decision_making" TargetMode="External"/><Relationship Id="rId3" Type="http://schemas.openxmlformats.org/officeDocument/2006/relationships/hyperlink" Target="https://en.wikipedia.org/wiki/Crew_resource_management" TargetMode="External"/><Relationship Id="rId7" Type="http://schemas.openxmlformats.org/officeDocument/2006/relationships/hyperlink" Target="https://en.wikipedia.org/w/index.php?title=Crew_resource_management&amp;action=edit&amp;section=2" TargetMode="External"/><Relationship Id="rId12" Type="http://schemas.openxmlformats.org/officeDocument/2006/relationships/hyperlink" Target="https://en.wikipedia.org/wiki/Assertiveness" TargetMode="External"/><Relationship Id="rId2" Type="http://schemas.openxmlformats.org/officeDocument/2006/relationships/slide" Target="../slides/slide19.xml"/><Relationship Id="rId16" Type="http://schemas.openxmlformats.org/officeDocument/2006/relationships/hyperlink" Target="https://en.wikipedia.org/wiki/Communication" TargetMode="External"/><Relationship Id="rId1" Type="http://schemas.openxmlformats.org/officeDocument/2006/relationships/notesMaster" Target="../notesMasters/notesMaster1.xml"/><Relationship Id="rId6" Type="http://schemas.openxmlformats.org/officeDocument/2006/relationships/hyperlink" Target="https://en.wikipedia.org/wiki/Maritime_Resource_Management_(MRM)" TargetMode="External"/><Relationship Id="rId11" Type="http://schemas.openxmlformats.org/officeDocument/2006/relationships/hyperlink" Target="https://en.wikipedia.org/wiki/Leadership" TargetMode="External"/><Relationship Id="rId5" Type="http://schemas.openxmlformats.org/officeDocument/2006/relationships/hyperlink" Target="https://en.wikipedia.org/wiki/Maritime_shipping" TargetMode="External"/><Relationship Id="rId15" Type="http://schemas.openxmlformats.org/officeDocument/2006/relationships/hyperlink" Target="https://en.wikipedia.org/wiki/Adaptability" TargetMode="External"/><Relationship Id="rId10" Type="http://schemas.openxmlformats.org/officeDocument/2006/relationships/hyperlink" Target="https://en.wikipedia.org/wiki/Self_awareness" TargetMode="External"/><Relationship Id="rId4" Type="http://schemas.openxmlformats.org/officeDocument/2006/relationships/hyperlink" Target="https://en.wikipedia.org/wiki/Civil_aviation" TargetMode="External"/><Relationship Id="rId9" Type="http://schemas.openxmlformats.org/officeDocument/2006/relationships/hyperlink" Target="https://en.wikipedia.org/wiki/Situational_awareness" TargetMode="External"/><Relationship Id="rId14" Type="http://schemas.openxmlformats.org/officeDocument/2006/relationships/hyperlink" Target="https://en.wikipedia.org/wiki/Flexibilit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sz="2400" dirty="0" smtClean="0"/>
              <a:t>Flight recorder revealed poor team communication</a:t>
            </a:r>
          </a:p>
          <a:p>
            <a:pPr lvl="1">
              <a:buFont typeface="Arial" pitchFamily="34" charset="0"/>
              <a:buChar char="•"/>
            </a:pPr>
            <a:r>
              <a:rPr lang="en-GB" sz="2400" dirty="0" smtClean="0"/>
              <a:t>  Co-pilot and engineer were both aware of the error </a:t>
            </a:r>
          </a:p>
          <a:p>
            <a:pPr lvl="1">
              <a:buFont typeface="Arial" pitchFamily="34" charset="0"/>
              <a:buChar char="•"/>
            </a:pPr>
            <a:r>
              <a:rPr lang="en-GB" sz="2400" dirty="0" smtClean="0"/>
              <a:t>  Neither informed the pilot clearly</a:t>
            </a:r>
          </a:p>
          <a:p>
            <a:pPr lvl="1">
              <a:buFont typeface="Arial" pitchFamily="34" charset="0"/>
              <a:buChar char="•"/>
            </a:pPr>
            <a:r>
              <a:rPr lang="en-GB" sz="2400" dirty="0" smtClean="0"/>
              <a:t>  Sensitivity about criticising a superior.</a:t>
            </a:r>
          </a:p>
          <a:p>
            <a:endParaRPr lang="en-GB" sz="2400" dirty="0" smtClean="0"/>
          </a:p>
          <a:p>
            <a:r>
              <a:rPr lang="en-GB" sz="2400" dirty="0" smtClean="0"/>
              <a:t>NB.  </a:t>
            </a:r>
            <a:r>
              <a:rPr lang="en-US" sz="2400" dirty="0" smtClean="0"/>
              <a:t>Korean Air had more plane crashes than almost any other airline in the world at the end of the 1990s</a:t>
            </a:r>
          </a:p>
          <a:p>
            <a:endParaRPr lang="en-US" dirty="0"/>
          </a:p>
        </p:txBody>
      </p:sp>
      <p:sp>
        <p:nvSpPr>
          <p:cNvPr id="4" name="Slide Number Placeholder 3"/>
          <p:cNvSpPr>
            <a:spLocks noGrp="1"/>
          </p:cNvSpPr>
          <p:nvPr>
            <p:ph type="sldNum" sz="quarter" idx="10"/>
          </p:nvPr>
        </p:nvSpPr>
        <p:spPr/>
        <p:txBody>
          <a:bodyPr/>
          <a:lstStyle/>
          <a:p>
            <a:fld id="{28AEDCD0-ECD9-408D-8579-C0D3628319F0}" type="slidenum">
              <a:rPr lang="en-US" smtClean="0"/>
              <a:pPr/>
              <a:t>5</a:t>
            </a:fld>
            <a:endParaRPr lang="en-US"/>
          </a:p>
        </p:txBody>
      </p:sp>
    </p:spTree>
    <p:extLst>
      <p:ext uri="{BB962C8B-B14F-4D97-AF65-F5344CB8AC3E}">
        <p14:creationId xmlns:p14="http://schemas.microsoft.com/office/powerpoint/2010/main" val="289788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Cochrane review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http://summaries.cochrane.org/CD000072/interprofessional-collaboration-effects-of-practice-based-interventions-on-professional-practice-and-healthcare-outcomes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Morey, 2002 – Controlled before/after study to evaluate effectiveness of a training program to improve collaborative behavior between emergency department physicians, nurses, technicians and clerks in US hospitals.  Six hospitals received the training (684 participants), three did not and acted as controls ((374 participants) (they in fact received the training at a later date).  Significant improvement in quality of observed team </a:t>
            </a:r>
            <a:r>
              <a:rPr lang="en-US" dirty="0" err="1" smtClean="0"/>
              <a:t>behaviours</a:t>
            </a:r>
            <a:r>
              <a:rPr lang="en-US" dirty="0" smtClean="0"/>
              <a:t> following training.  Importantly, the clinical error rate significantly decreased, from 30.9% to 4.4% in the intervention group (p = 0.04*).</a:t>
            </a:r>
          </a:p>
          <a:p>
            <a:endParaRPr lang="en-GB" dirty="0" smtClean="0"/>
          </a:p>
          <a:p>
            <a:r>
              <a:rPr lang="en-US" dirty="0" smtClean="0">
                <a:hlinkClick r:id="rId4"/>
              </a:rPr>
              <a:t>Morey 2002 paper:   </a:t>
            </a:r>
          </a:p>
          <a:p>
            <a:r>
              <a:rPr lang="en-US" dirty="0" smtClean="0">
                <a:hlinkClick r:id="rId4"/>
              </a:rPr>
              <a:t> http://www.ncbi.nlm.nih.gov/pmc/articles/PMC1464040/</a:t>
            </a:r>
            <a:endParaRPr lang="en-GB" dirty="0" smtClean="0"/>
          </a:p>
          <a:p>
            <a:endParaRPr lang="en-GB" dirty="0" smtClean="0"/>
          </a:p>
          <a:p>
            <a:r>
              <a:rPr lang="en-US" sz="1200" b="0" i="0" kern="1200" dirty="0" smtClean="0">
                <a:solidFill>
                  <a:schemeClr val="tx1"/>
                </a:solidFill>
                <a:latin typeface="+mn-lt"/>
                <a:ea typeface="+mn-ea"/>
                <a:cs typeface="+mn-cs"/>
              </a:rPr>
              <a:t>A statistically significant improvement in quality of team behaviors was shown between the experimental and control groups following training (</a:t>
            </a:r>
            <a:r>
              <a:rPr lang="en-US" sz="1200" b="0" i="1" kern="1200" dirty="0" smtClean="0">
                <a:solidFill>
                  <a:schemeClr val="tx1"/>
                </a:solidFill>
                <a:latin typeface="+mn-lt"/>
                <a:ea typeface="+mn-ea"/>
                <a:cs typeface="+mn-cs"/>
              </a:rPr>
              <a:t>p</a:t>
            </a:r>
            <a:r>
              <a:rPr lang="en-US" sz="1200" b="0" i="0" kern="1200" dirty="0" smtClean="0">
                <a:solidFill>
                  <a:schemeClr val="tx1"/>
                </a:solidFill>
                <a:latin typeface="+mn-lt"/>
                <a:ea typeface="+mn-ea"/>
                <a:cs typeface="+mn-cs"/>
              </a:rPr>
              <a:t> = .012). Subjective workload was not affected by the intervention (</a:t>
            </a:r>
            <a:r>
              <a:rPr lang="en-US" sz="1200" b="0" i="1" kern="1200" dirty="0" smtClean="0">
                <a:solidFill>
                  <a:schemeClr val="tx1"/>
                </a:solidFill>
                <a:latin typeface="+mn-lt"/>
                <a:ea typeface="+mn-ea"/>
                <a:cs typeface="+mn-cs"/>
              </a:rPr>
              <a:t>p</a:t>
            </a:r>
            <a:r>
              <a:rPr lang="en-US" sz="1200" b="0" i="0" kern="1200" dirty="0" smtClean="0">
                <a:solidFill>
                  <a:schemeClr val="tx1"/>
                </a:solidFill>
                <a:latin typeface="+mn-lt"/>
                <a:ea typeface="+mn-ea"/>
                <a:cs typeface="+mn-cs"/>
              </a:rPr>
              <a:t> = .668). The clinical error rate significantly decreased from 30.9 percent to 4.4 percent in the experimental group (</a:t>
            </a:r>
            <a:r>
              <a:rPr lang="en-US" sz="1200" b="0" i="1" kern="1200" dirty="0" smtClean="0">
                <a:solidFill>
                  <a:schemeClr val="tx1"/>
                </a:solidFill>
                <a:latin typeface="+mn-lt"/>
                <a:ea typeface="+mn-ea"/>
                <a:cs typeface="+mn-cs"/>
              </a:rPr>
              <a:t>p</a:t>
            </a:r>
            <a:r>
              <a:rPr lang="en-US" sz="1200" b="0" i="0" kern="1200" dirty="0" smtClean="0">
                <a:solidFill>
                  <a:schemeClr val="tx1"/>
                </a:solidFill>
                <a:latin typeface="+mn-lt"/>
                <a:ea typeface="+mn-ea"/>
                <a:cs typeface="+mn-cs"/>
              </a:rPr>
              <a:t> = .039). In the experimental group, the ED staffs' attitudes toward teamwork increased (</a:t>
            </a:r>
            <a:r>
              <a:rPr lang="en-US" sz="1200" b="0" i="1" kern="1200" dirty="0" smtClean="0">
                <a:solidFill>
                  <a:schemeClr val="tx1"/>
                </a:solidFill>
                <a:latin typeface="+mn-lt"/>
                <a:ea typeface="+mn-ea"/>
                <a:cs typeface="+mn-cs"/>
              </a:rPr>
              <a:t>p</a:t>
            </a:r>
            <a:r>
              <a:rPr lang="en-US" sz="1200" b="0" i="0" kern="1200" dirty="0" smtClean="0">
                <a:solidFill>
                  <a:schemeClr val="tx1"/>
                </a:solidFill>
                <a:latin typeface="+mn-lt"/>
                <a:ea typeface="+mn-ea"/>
                <a:cs typeface="+mn-cs"/>
              </a:rPr>
              <a:t> = .047) and staff assessments of institutional support showed a significant increase (</a:t>
            </a:r>
            <a:r>
              <a:rPr lang="en-US" sz="1200" b="0" i="1" kern="1200" dirty="0" smtClean="0">
                <a:solidFill>
                  <a:schemeClr val="tx1"/>
                </a:solidFill>
                <a:latin typeface="+mn-lt"/>
                <a:ea typeface="+mn-ea"/>
                <a:cs typeface="+mn-cs"/>
              </a:rPr>
              <a:t>p</a:t>
            </a:r>
            <a:r>
              <a:rPr lang="en-US" sz="1200" b="0" i="0" kern="1200" dirty="0" smtClean="0">
                <a:solidFill>
                  <a:schemeClr val="tx1"/>
                </a:solidFill>
                <a:latin typeface="+mn-lt"/>
                <a:ea typeface="+mn-ea"/>
                <a:cs typeface="+mn-cs"/>
              </a:rPr>
              <a:t> = .040).</a:t>
            </a:r>
            <a:endParaRPr lang="en-US" dirty="0"/>
          </a:p>
        </p:txBody>
      </p:sp>
      <p:sp>
        <p:nvSpPr>
          <p:cNvPr id="4" name="Slide Number Placeholder 3"/>
          <p:cNvSpPr>
            <a:spLocks noGrp="1"/>
          </p:cNvSpPr>
          <p:nvPr>
            <p:ph type="sldNum" sz="quarter" idx="10"/>
          </p:nvPr>
        </p:nvSpPr>
        <p:spPr/>
        <p:txBody>
          <a:bodyPr/>
          <a:lstStyle/>
          <a:p>
            <a:fld id="{28AEDCD0-ECD9-408D-8579-C0D3628319F0}" type="slidenum">
              <a:rPr lang="en-US" smtClean="0"/>
              <a:pPr/>
              <a:t>20</a:t>
            </a:fld>
            <a:endParaRPr lang="en-US"/>
          </a:p>
        </p:txBody>
      </p:sp>
    </p:spTree>
    <p:extLst>
      <p:ext uri="{BB962C8B-B14F-4D97-AF65-F5344CB8AC3E}">
        <p14:creationId xmlns:p14="http://schemas.microsoft.com/office/powerpoint/2010/main" val="228064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Morey, 2002 – Controlled before/after study to evaluate effectiveness of a training program to improve collaborative behavior between emergency department physicians, nurses, technicians and clerks in US hospitals.  Six hospitals received the training (684 participants), three did not and acted as controls ((374 participants) (they in fact received the training at a later date).  Significant improvement in quality of observed team </a:t>
            </a:r>
            <a:r>
              <a:rPr lang="en-US" dirty="0" err="1" smtClean="0"/>
              <a:t>behaviours</a:t>
            </a:r>
            <a:r>
              <a:rPr lang="en-US" dirty="0" smtClean="0"/>
              <a:t> following training.  Importantly, the clinical error rate significantly decreased, from 30.9% to 4.4% in the intervention group (p = 0.04*).</a:t>
            </a:r>
          </a:p>
          <a:p>
            <a:endParaRPr lang="en-GB" dirty="0" smtClean="0"/>
          </a:p>
          <a:p>
            <a:endParaRPr lang="en-GB" dirty="0" smtClean="0"/>
          </a:p>
          <a:p>
            <a:r>
              <a:rPr lang="en-US" sz="1200" b="0" i="0" kern="1200" dirty="0" smtClean="0">
                <a:solidFill>
                  <a:schemeClr val="tx1"/>
                </a:solidFill>
                <a:latin typeface="+mn-lt"/>
                <a:ea typeface="+mn-ea"/>
                <a:cs typeface="+mn-cs"/>
              </a:rPr>
              <a:t>A statistically significant improvement in quality of team behaviors was shown between the experimental and control groups following training (</a:t>
            </a:r>
            <a:r>
              <a:rPr lang="en-US" sz="1200" b="0" i="1" kern="1200" dirty="0" smtClean="0">
                <a:solidFill>
                  <a:schemeClr val="tx1"/>
                </a:solidFill>
                <a:latin typeface="+mn-lt"/>
                <a:ea typeface="+mn-ea"/>
                <a:cs typeface="+mn-cs"/>
              </a:rPr>
              <a:t>p</a:t>
            </a:r>
            <a:r>
              <a:rPr lang="en-US" sz="1200" b="0" i="0" kern="1200" dirty="0" smtClean="0">
                <a:solidFill>
                  <a:schemeClr val="tx1"/>
                </a:solidFill>
                <a:latin typeface="+mn-lt"/>
                <a:ea typeface="+mn-ea"/>
                <a:cs typeface="+mn-cs"/>
              </a:rPr>
              <a:t> = .012). Subjective workload was not affected by the intervention (</a:t>
            </a:r>
            <a:r>
              <a:rPr lang="en-US" sz="1200" b="0" i="1" kern="1200" dirty="0" smtClean="0">
                <a:solidFill>
                  <a:schemeClr val="tx1"/>
                </a:solidFill>
                <a:latin typeface="+mn-lt"/>
                <a:ea typeface="+mn-ea"/>
                <a:cs typeface="+mn-cs"/>
              </a:rPr>
              <a:t>p</a:t>
            </a:r>
            <a:r>
              <a:rPr lang="en-US" sz="1200" b="0" i="0" kern="1200" dirty="0" smtClean="0">
                <a:solidFill>
                  <a:schemeClr val="tx1"/>
                </a:solidFill>
                <a:latin typeface="+mn-lt"/>
                <a:ea typeface="+mn-ea"/>
                <a:cs typeface="+mn-cs"/>
              </a:rPr>
              <a:t> = .668). The clinical error rate significantly decreased from 30.9 percent to 4.4 percent in the experimental group (</a:t>
            </a:r>
            <a:r>
              <a:rPr lang="en-US" sz="1200" b="0" i="1" kern="1200" dirty="0" smtClean="0">
                <a:solidFill>
                  <a:schemeClr val="tx1"/>
                </a:solidFill>
                <a:latin typeface="+mn-lt"/>
                <a:ea typeface="+mn-ea"/>
                <a:cs typeface="+mn-cs"/>
              </a:rPr>
              <a:t>p</a:t>
            </a:r>
            <a:r>
              <a:rPr lang="en-US" sz="1200" b="0" i="0" kern="1200" dirty="0" smtClean="0">
                <a:solidFill>
                  <a:schemeClr val="tx1"/>
                </a:solidFill>
                <a:latin typeface="+mn-lt"/>
                <a:ea typeface="+mn-ea"/>
                <a:cs typeface="+mn-cs"/>
              </a:rPr>
              <a:t> = .039). </a:t>
            </a:r>
            <a:r>
              <a:rPr lang="en-US" sz="1200" b="0" i="0" kern="1200" smtClean="0">
                <a:solidFill>
                  <a:schemeClr val="tx1"/>
                </a:solidFill>
                <a:latin typeface="+mn-lt"/>
                <a:ea typeface="+mn-ea"/>
                <a:cs typeface="+mn-cs"/>
              </a:rPr>
              <a:t>In the experimental group, the ED staffs' attitudes toward teamwork increased (</a:t>
            </a:r>
            <a:r>
              <a:rPr lang="en-US" sz="1200" b="0" i="1" kern="1200" smtClean="0">
                <a:solidFill>
                  <a:schemeClr val="tx1"/>
                </a:solidFill>
                <a:latin typeface="+mn-lt"/>
                <a:ea typeface="+mn-ea"/>
                <a:cs typeface="+mn-cs"/>
              </a:rPr>
              <a:t>p</a:t>
            </a:r>
            <a:r>
              <a:rPr lang="en-US" sz="1200" b="0" i="0" kern="1200" smtClean="0">
                <a:solidFill>
                  <a:schemeClr val="tx1"/>
                </a:solidFill>
                <a:latin typeface="+mn-lt"/>
                <a:ea typeface="+mn-ea"/>
                <a:cs typeface="+mn-cs"/>
              </a:rPr>
              <a:t> = .047) and staff assessments of institutional support showed a significant increase (</a:t>
            </a:r>
            <a:r>
              <a:rPr lang="en-US" sz="1200" b="0" i="1" kern="1200" smtClean="0">
                <a:solidFill>
                  <a:schemeClr val="tx1"/>
                </a:solidFill>
                <a:latin typeface="+mn-lt"/>
                <a:ea typeface="+mn-ea"/>
                <a:cs typeface="+mn-cs"/>
              </a:rPr>
              <a:t>p</a:t>
            </a:r>
            <a:r>
              <a:rPr lang="en-US" sz="1200" b="0" i="0" kern="1200" smtClean="0">
                <a:solidFill>
                  <a:schemeClr val="tx1"/>
                </a:solidFill>
                <a:latin typeface="+mn-lt"/>
                <a:ea typeface="+mn-ea"/>
                <a:cs typeface="+mn-cs"/>
              </a:rPr>
              <a:t> = .040).</a:t>
            </a:r>
            <a:endParaRPr lang="en-US"/>
          </a:p>
        </p:txBody>
      </p:sp>
      <p:sp>
        <p:nvSpPr>
          <p:cNvPr id="4" name="Slide Number Placeholder 3"/>
          <p:cNvSpPr>
            <a:spLocks noGrp="1"/>
          </p:cNvSpPr>
          <p:nvPr>
            <p:ph type="sldNum" sz="quarter" idx="10"/>
          </p:nvPr>
        </p:nvSpPr>
        <p:spPr/>
        <p:txBody>
          <a:bodyPr/>
          <a:lstStyle/>
          <a:p>
            <a:fld id="{28AEDCD0-ECD9-408D-8579-C0D3628319F0}" type="slidenum">
              <a:rPr lang="en-US" smtClean="0"/>
              <a:pPr/>
              <a:t>21</a:t>
            </a:fld>
            <a:endParaRPr lang="en-US"/>
          </a:p>
        </p:txBody>
      </p:sp>
    </p:spTree>
    <p:extLst>
      <p:ext uri="{BB962C8B-B14F-4D97-AF65-F5344CB8AC3E}">
        <p14:creationId xmlns:p14="http://schemas.microsoft.com/office/powerpoint/2010/main" val="1544318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Team training intervention; briefings, debriefings, preparatory work, 1 day conference, 1 year of quarterly coaching</a:t>
            </a:r>
          </a:p>
          <a:p>
            <a:endParaRPr lang="en-GB" dirty="0"/>
          </a:p>
        </p:txBody>
      </p:sp>
      <p:sp>
        <p:nvSpPr>
          <p:cNvPr id="4" name="Slide Number Placeholder 3"/>
          <p:cNvSpPr>
            <a:spLocks noGrp="1"/>
          </p:cNvSpPr>
          <p:nvPr>
            <p:ph type="sldNum" sz="quarter" idx="10"/>
          </p:nvPr>
        </p:nvSpPr>
        <p:spPr/>
        <p:txBody>
          <a:bodyPr/>
          <a:lstStyle/>
          <a:p>
            <a:fld id="{28AEDCD0-ECD9-408D-8579-C0D3628319F0}" type="slidenum">
              <a:rPr lang="en-US" smtClean="0"/>
              <a:pPr/>
              <a:t>22</a:t>
            </a:fld>
            <a:endParaRPr lang="en-US"/>
          </a:p>
        </p:txBody>
      </p:sp>
    </p:spTree>
    <p:extLst>
      <p:ext uri="{BB962C8B-B14F-4D97-AF65-F5344CB8AC3E}">
        <p14:creationId xmlns:p14="http://schemas.microsoft.com/office/powerpoint/2010/main" val="413071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9FAB4C-B0F9-2645-8CDA-D5F9AC2FB74C}" type="slidenum">
              <a:rPr lang="en-US" smtClean="0"/>
              <a:t>26</a:t>
            </a:fld>
            <a:endParaRPr lang="en-US"/>
          </a:p>
        </p:txBody>
      </p:sp>
    </p:spTree>
    <p:extLst>
      <p:ext uri="{BB962C8B-B14F-4D97-AF65-F5344CB8AC3E}">
        <p14:creationId xmlns:p14="http://schemas.microsoft.com/office/powerpoint/2010/main" val="1783225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work in a complex environment.</a:t>
            </a:r>
          </a:p>
          <a:p>
            <a:r>
              <a:rPr lang="en-US" dirty="0" smtClean="0"/>
              <a:t>We have to work with other people (patients and staff), with equipment, and environments that may be unfamiliar.</a:t>
            </a:r>
          </a:p>
          <a:p>
            <a:r>
              <a:rPr lang="en-US" dirty="0" smtClean="0"/>
              <a:t>We have to work in an </a:t>
            </a:r>
            <a:r>
              <a:rPr lang="en-US" dirty="0" err="1" smtClean="0"/>
              <a:t>organisation</a:t>
            </a:r>
            <a:r>
              <a:rPr lang="en-US" dirty="0" smtClean="0"/>
              <a:t> that may have a culture of finances and attaining targets first over patient safety and basic care.</a:t>
            </a:r>
          </a:p>
          <a:p>
            <a:r>
              <a:rPr lang="en-US" dirty="0" smtClean="0"/>
              <a:t>We have to work with people of differing abilities from HCAs to Professors.</a:t>
            </a:r>
          </a:p>
          <a:p>
            <a:r>
              <a:rPr lang="en-US" dirty="0" smtClean="0"/>
              <a:t>We have to work when we have issues affecting our own </a:t>
            </a:r>
            <a:r>
              <a:rPr lang="en-US" dirty="0" err="1" smtClean="0"/>
              <a:t>behaviour</a:t>
            </a:r>
            <a:r>
              <a:rPr lang="en-US" dirty="0" smtClean="0"/>
              <a:t> and with others whose </a:t>
            </a:r>
            <a:r>
              <a:rPr lang="en-US" dirty="0" err="1" smtClean="0"/>
              <a:t>behaviour</a:t>
            </a:r>
            <a:r>
              <a:rPr lang="en-US" dirty="0" smtClean="0"/>
              <a:t> may impact on the way we do or say things.</a:t>
            </a:r>
          </a:p>
          <a:p>
            <a:r>
              <a:rPr lang="en-US" dirty="0" smtClean="0"/>
              <a:t>Then we have to think and make important decisions and carry out an action without making mistakes</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27</a:t>
            </a:fld>
            <a:endParaRPr lang="en-US"/>
          </a:p>
        </p:txBody>
      </p:sp>
    </p:spTree>
    <p:extLst>
      <p:ext uri="{BB962C8B-B14F-4D97-AF65-F5344CB8AC3E}">
        <p14:creationId xmlns:p14="http://schemas.microsoft.com/office/powerpoint/2010/main" val="532707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do make mistakes</a:t>
            </a:r>
          </a:p>
          <a:p>
            <a:r>
              <a:rPr lang="en-US" dirty="0" smtClean="0"/>
              <a:t>Mistakes are inevitable…..need to do our best to </a:t>
            </a:r>
          </a:p>
          <a:p>
            <a:r>
              <a:rPr lang="en-US" dirty="0" smtClean="0"/>
              <a:t>Predict</a:t>
            </a:r>
          </a:p>
          <a:p>
            <a:r>
              <a:rPr lang="en-US" dirty="0" smtClean="0"/>
              <a:t>Prevent</a:t>
            </a:r>
          </a:p>
          <a:p>
            <a:r>
              <a:rPr lang="en-US" dirty="0" err="1" smtClean="0"/>
              <a:t>Recognise</a:t>
            </a:r>
            <a:endParaRPr lang="en-US" dirty="0" smtClean="0"/>
          </a:p>
          <a:p>
            <a:r>
              <a:rPr lang="en-US" dirty="0" smtClean="0"/>
              <a:t>Manage</a:t>
            </a:r>
          </a:p>
          <a:p>
            <a:r>
              <a:rPr lang="en-US" dirty="0" smtClean="0"/>
              <a:t>HF will help</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28</a:t>
            </a:fld>
            <a:endParaRPr lang="en-US"/>
          </a:p>
        </p:txBody>
      </p:sp>
    </p:spTree>
    <p:extLst>
      <p:ext uri="{BB962C8B-B14F-4D97-AF65-F5344CB8AC3E}">
        <p14:creationId xmlns:p14="http://schemas.microsoft.com/office/powerpoint/2010/main" val="3757748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3738"/>
            <a:ext cx="4572000" cy="3429000"/>
          </a:xfrm>
        </p:spPr>
      </p:sp>
      <p:sp>
        <p:nvSpPr>
          <p:cNvPr id="3" name="Notes Placeholder 2"/>
          <p:cNvSpPr>
            <a:spLocks noGrp="1"/>
          </p:cNvSpPr>
          <p:nvPr>
            <p:ph type="body" idx="1"/>
          </p:nvPr>
        </p:nvSpPr>
        <p:spPr/>
        <p:txBody>
          <a:bodyPr/>
          <a:lstStyle/>
          <a:p>
            <a:r>
              <a:rPr lang="en-US" dirty="0" smtClean="0"/>
              <a:t>I’m going to use this framework to give some examples of how problems with human factors can get us into trouble but also get us out of trouble if used well</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29</a:t>
            </a:fld>
            <a:endParaRPr lang="en-US"/>
          </a:p>
        </p:txBody>
      </p:sp>
    </p:spTree>
    <p:extLst>
      <p:ext uri="{BB962C8B-B14F-4D97-AF65-F5344CB8AC3E}">
        <p14:creationId xmlns:p14="http://schemas.microsoft.com/office/powerpoint/2010/main" val="3140595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9FAB4C-B0F9-2645-8CDA-D5F9AC2FB74C}" type="slidenum">
              <a:rPr lang="en-US" smtClean="0"/>
              <a:t>30</a:t>
            </a:fld>
            <a:endParaRPr lang="en-US"/>
          </a:p>
        </p:txBody>
      </p:sp>
    </p:spTree>
    <p:extLst>
      <p:ext uri="{BB962C8B-B14F-4D97-AF65-F5344CB8AC3E}">
        <p14:creationId xmlns:p14="http://schemas.microsoft.com/office/powerpoint/2010/main" val="2494047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need to </a:t>
            </a:r>
            <a:r>
              <a:rPr lang="en-US" dirty="0" err="1" smtClean="0"/>
              <a:t>recognise</a:t>
            </a:r>
            <a:r>
              <a:rPr lang="en-US" dirty="0" smtClean="0"/>
              <a:t> that we are not perfect and the system is not perfect and that mistakes will happen.</a:t>
            </a:r>
          </a:p>
          <a:p>
            <a:r>
              <a:rPr lang="en-US" dirty="0" smtClean="0"/>
              <a:t>If we have this culture then we are more likely to set up systems to prevent, </a:t>
            </a:r>
            <a:r>
              <a:rPr lang="en-US" dirty="0" err="1" smtClean="0"/>
              <a:t>recognise</a:t>
            </a:r>
            <a:r>
              <a:rPr lang="en-US" dirty="0" smtClean="0"/>
              <a:t> and manage error</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31</a:t>
            </a:fld>
            <a:endParaRPr lang="en-US"/>
          </a:p>
        </p:txBody>
      </p:sp>
    </p:spTree>
    <p:extLst>
      <p:ext uri="{BB962C8B-B14F-4D97-AF65-F5344CB8AC3E}">
        <p14:creationId xmlns:p14="http://schemas.microsoft.com/office/powerpoint/2010/main" val="1064130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stage process</a:t>
            </a:r>
          </a:p>
          <a:p>
            <a:r>
              <a:rPr lang="en-US" dirty="0" smtClean="0"/>
              <a:t>Everyone involved</a:t>
            </a:r>
          </a:p>
          <a:p>
            <a:r>
              <a:rPr lang="en-US" dirty="0" smtClean="0"/>
              <a:t>Evidence it works</a:t>
            </a:r>
          </a:p>
          <a:p>
            <a:r>
              <a:rPr lang="en-US" dirty="0" smtClean="0"/>
              <a:t>Prevent Never Events (wrong side surgery, retained swabs)</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33</a:t>
            </a:fld>
            <a:endParaRPr lang="en-US"/>
          </a:p>
        </p:txBody>
      </p:sp>
    </p:spTree>
    <p:extLst>
      <p:ext uri="{BB962C8B-B14F-4D97-AF65-F5344CB8AC3E}">
        <p14:creationId xmlns:p14="http://schemas.microsoft.com/office/powerpoint/2010/main" val="344179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a:p>
            <a:r>
              <a:rPr lang="en-GB" sz="1200" dirty="0" smtClean="0"/>
              <a:t> Cultural sensitivity about criticising a superior?</a:t>
            </a:r>
          </a:p>
          <a:p>
            <a:endParaRPr lang="en-GB" dirty="0" smtClean="0"/>
          </a:p>
          <a:p>
            <a:r>
              <a:rPr lang="en-US" dirty="0" smtClean="0">
                <a:hlinkClick r:id="rId3"/>
              </a:rPr>
              <a:t>http://community.seattletimes.nwsource.com/archive/?date=19980319&amp;slug=2740538</a:t>
            </a:r>
            <a:endParaRPr lang="en-GB" dirty="0" smtClean="0"/>
          </a:p>
          <a:p>
            <a:endParaRPr lang="en-GB" dirty="0" smtClean="0"/>
          </a:p>
          <a:p>
            <a:r>
              <a:rPr lang="en-US" dirty="0" smtClean="0">
                <a:hlinkClick r:id="rId4"/>
              </a:rPr>
              <a:t>http://blogs.wsj.com/middleseat/2008/12/04/malcolm-gladwell-on-culture-cockpit-communication-and-plane-crashes/</a:t>
            </a:r>
            <a:endParaRPr lang="en-US" dirty="0"/>
          </a:p>
        </p:txBody>
      </p:sp>
      <p:sp>
        <p:nvSpPr>
          <p:cNvPr id="4" name="Slide Number Placeholder 3"/>
          <p:cNvSpPr>
            <a:spLocks noGrp="1"/>
          </p:cNvSpPr>
          <p:nvPr>
            <p:ph type="sldNum" sz="quarter" idx="10"/>
          </p:nvPr>
        </p:nvSpPr>
        <p:spPr/>
        <p:txBody>
          <a:bodyPr/>
          <a:lstStyle/>
          <a:p>
            <a:fld id="{28AEDCD0-ECD9-408D-8579-C0D3628319F0}" type="slidenum">
              <a:rPr lang="en-US" smtClean="0"/>
              <a:pPr/>
              <a:t>6</a:t>
            </a:fld>
            <a:endParaRPr lang="en-US"/>
          </a:p>
        </p:txBody>
      </p:sp>
    </p:spTree>
    <p:extLst>
      <p:ext uri="{BB962C8B-B14F-4D97-AF65-F5344CB8AC3E}">
        <p14:creationId xmlns:p14="http://schemas.microsoft.com/office/powerpoint/2010/main" val="3148183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smtClean="0"/>
              <a:t>A</a:t>
            </a:r>
            <a:r>
              <a:rPr lang="en-GB" baseline="0" dirty="0" smtClean="0"/>
              <a:t> </a:t>
            </a:r>
            <a:r>
              <a:rPr lang="en-GB" dirty="0" smtClean="0"/>
              <a:t>group of front line clinicians and educators at </a:t>
            </a:r>
            <a:r>
              <a:rPr lang="en-GB" dirty="0" err="1" smtClean="0"/>
              <a:t>Barts</a:t>
            </a:r>
            <a:r>
              <a:rPr lang="en-GB" dirty="0" smtClean="0"/>
              <a:t> Health have developed a perioperative team training project MATCH.</a:t>
            </a:r>
          </a:p>
          <a:p>
            <a:r>
              <a:rPr lang="en-GB" dirty="0" smtClean="0"/>
              <a:t>Indeed our logo which was developed here serves to represent the team. </a:t>
            </a:r>
            <a:r>
              <a:rPr lang="en-GB" baseline="0" dirty="0" smtClean="0"/>
              <a:t>Central focus of patient with the team engaged, around the table together with the patient as the central focus.</a:t>
            </a:r>
          </a:p>
          <a:p>
            <a:r>
              <a:rPr lang="en-GB" baseline="0" dirty="0" smtClean="0"/>
              <a:t>There is a need to break the silo professional mentality and educate the team.</a:t>
            </a:r>
          </a:p>
          <a:p>
            <a:r>
              <a:rPr lang="en-GB" baseline="0" dirty="0" smtClean="0"/>
              <a:t>Bringing together patient safety, quality improvement and human factors. </a:t>
            </a:r>
          </a:p>
          <a:p>
            <a:r>
              <a:rPr lang="en-GB" baseline="0" dirty="0" smtClean="0"/>
              <a:t>Safety board newsletter, seminars, new energy in governance</a:t>
            </a:r>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94BF99-87E4-406F-A1BF-B9175700AFA1}" type="slidenum">
              <a:rPr lang="en-GB" smtClean="0"/>
              <a:pPr/>
              <a:t>34</a:t>
            </a:fld>
            <a:endParaRPr lang="en-GB" smtClean="0"/>
          </a:p>
        </p:txBody>
      </p:sp>
    </p:spTree>
    <p:extLst>
      <p:ext uri="{BB962C8B-B14F-4D97-AF65-F5344CB8AC3E}">
        <p14:creationId xmlns:p14="http://schemas.microsoft.com/office/powerpoint/2010/main" val="322467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 to work as a team</a:t>
            </a:r>
          </a:p>
          <a:p>
            <a:r>
              <a:rPr lang="en-US" dirty="0" smtClean="0"/>
              <a:t>Understand other team members problems/issues rather than blame</a:t>
            </a:r>
          </a:p>
          <a:p>
            <a:r>
              <a:rPr lang="en-US" dirty="0" smtClean="0"/>
              <a:t>Increase effectiveness/efficiency</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35</a:t>
            </a:fld>
            <a:endParaRPr lang="en-US"/>
          </a:p>
        </p:txBody>
      </p:sp>
    </p:spTree>
    <p:extLst>
      <p:ext uri="{BB962C8B-B14F-4D97-AF65-F5344CB8AC3E}">
        <p14:creationId xmlns:p14="http://schemas.microsoft.com/office/powerpoint/2010/main" val="777895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safety culture tools</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36</a:t>
            </a:fld>
            <a:endParaRPr lang="en-US"/>
          </a:p>
        </p:txBody>
      </p:sp>
    </p:spTree>
    <p:extLst>
      <p:ext uri="{BB962C8B-B14F-4D97-AF65-F5344CB8AC3E}">
        <p14:creationId xmlns:p14="http://schemas.microsoft.com/office/powerpoint/2010/main" val="2494249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9FAB4C-B0F9-2645-8CDA-D5F9AC2FB74C}" type="slidenum">
              <a:rPr lang="en-US" smtClean="0"/>
              <a:t>37</a:t>
            </a:fld>
            <a:endParaRPr lang="en-US"/>
          </a:p>
        </p:txBody>
      </p:sp>
    </p:spTree>
    <p:extLst>
      <p:ext uri="{BB962C8B-B14F-4D97-AF65-F5344CB8AC3E}">
        <p14:creationId xmlns:p14="http://schemas.microsoft.com/office/powerpoint/2010/main" val="3757186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had no training in team working but this is how I work everyday</a:t>
            </a:r>
          </a:p>
          <a:p>
            <a:r>
              <a:rPr lang="en-US" dirty="0" err="1" smtClean="0"/>
              <a:t>Comms</a:t>
            </a:r>
            <a:r>
              <a:rPr lang="en-US" dirty="0" smtClean="0"/>
              <a:t> training with patients but not with colleagues</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38</a:t>
            </a:fld>
            <a:endParaRPr lang="en-US"/>
          </a:p>
        </p:txBody>
      </p:sp>
    </p:spTree>
    <p:extLst>
      <p:ext uri="{BB962C8B-B14F-4D97-AF65-F5344CB8AC3E}">
        <p14:creationId xmlns:p14="http://schemas.microsoft.com/office/powerpoint/2010/main" val="3285237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barriers to prevent</a:t>
            </a:r>
            <a:r>
              <a:rPr lang="en-US" baseline="0" dirty="0" smtClean="0"/>
              <a:t> us working well as a team so have to work</a:t>
            </a:r>
            <a:r>
              <a:rPr lang="en-US" dirty="0" smtClean="0"/>
              <a:t> hard at getting it right</a:t>
            </a:r>
            <a:endParaRPr lang="en-US" dirty="0"/>
          </a:p>
        </p:txBody>
      </p:sp>
      <p:sp>
        <p:nvSpPr>
          <p:cNvPr id="4" name="Slide Number Placeholder 3"/>
          <p:cNvSpPr>
            <a:spLocks noGrp="1"/>
          </p:cNvSpPr>
          <p:nvPr>
            <p:ph type="sldNum" sz="quarter" idx="10"/>
          </p:nvPr>
        </p:nvSpPr>
        <p:spPr/>
        <p:txBody>
          <a:bodyPr/>
          <a:lstStyle/>
          <a:p>
            <a:fld id="{075A7B7C-10F0-C342-86BE-7FCF8B7FC7D1}" type="slidenum">
              <a:rPr lang="en-US" smtClean="0"/>
              <a:t>39</a:t>
            </a:fld>
            <a:endParaRPr lang="en-US"/>
          </a:p>
        </p:txBody>
      </p:sp>
    </p:spTree>
    <p:extLst>
      <p:ext uri="{BB962C8B-B14F-4D97-AF65-F5344CB8AC3E}">
        <p14:creationId xmlns:p14="http://schemas.microsoft.com/office/powerpoint/2010/main" val="2831816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Role definition often a problem in obstetric emergencies</a:t>
            </a:r>
          </a:p>
          <a:p>
            <a:r>
              <a:rPr lang="en-US" dirty="0" smtClean="0"/>
              <a:t>This</a:t>
            </a:r>
            <a:r>
              <a:rPr lang="en-US" baseline="0" dirty="0" smtClean="0"/>
              <a:t> slide shows roles of each individual around trauma patient.</a:t>
            </a:r>
          </a:p>
          <a:p>
            <a:r>
              <a:rPr lang="en-US" baseline="0" dirty="0" smtClean="0"/>
              <a:t>Each member of team wears a tabard and each tabard has assigned roles.</a:t>
            </a:r>
          </a:p>
          <a:p>
            <a:r>
              <a:rPr lang="en-US" baseline="0" dirty="0" smtClean="0"/>
              <a:t>May come with an action card describing roles and responsibilities</a:t>
            </a:r>
          </a:p>
          <a:p>
            <a:r>
              <a:rPr lang="en-US" baseline="0" dirty="0" smtClean="0"/>
              <a:t>All jobs likely to get done…co-ordination more or less taken care of.</a:t>
            </a:r>
            <a:endParaRPr lang="en-US" dirty="0"/>
          </a:p>
        </p:txBody>
      </p:sp>
      <p:sp>
        <p:nvSpPr>
          <p:cNvPr id="4" name="Slide Number Placeholder 3"/>
          <p:cNvSpPr>
            <a:spLocks noGrp="1"/>
          </p:cNvSpPr>
          <p:nvPr>
            <p:ph type="sldNum" sz="quarter" idx="10"/>
          </p:nvPr>
        </p:nvSpPr>
        <p:spPr/>
        <p:txBody>
          <a:bodyPr/>
          <a:lstStyle/>
          <a:p>
            <a:fld id="{075A7B7C-10F0-C342-86BE-7FCF8B7FC7D1}" type="slidenum">
              <a:rPr lang="en-US" smtClean="0"/>
              <a:t>40</a:t>
            </a:fld>
            <a:endParaRPr lang="en-US"/>
          </a:p>
        </p:txBody>
      </p:sp>
    </p:spTree>
    <p:extLst>
      <p:ext uri="{BB962C8B-B14F-4D97-AF65-F5344CB8AC3E}">
        <p14:creationId xmlns:p14="http://schemas.microsoft.com/office/powerpoint/2010/main" val="1866021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SBAR</a:t>
            </a:r>
            <a:r>
              <a:rPr lang="en-US" baseline="0" dirty="0" smtClean="0"/>
              <a:t> originally designed for escalation of care</a:t>
            </a:r>
          </a:p>
          <a:p>
            <a:r>
              <a:rPr lang="en-US" baseline="0" dirty="0" smtClean="0"/>
              <a:t>Commonly used for telephone conversations (SBAR pads by phones)</a:t>
            </a:r>
          </a:p>
          <a:p>
            <a:r>
              <a:rPr lang="en-US" baseline="0" dirty="0" smtClean="0"/>
              <a:t>Can be used like this for white board</a:t>
            </a:r>
            <a:endParaRPr lang="en-US" dirty="0"/>
          </a:p>
        </p:txBody>
      </p:sp>
      <p:sp>
        <p:nvSpPr>
          <p:cNvPr id="4" name="Slide Number Placeholder 3"/>
          <p:cNvSpPr>
            <a:spLocks noGrp="1"/>
          </p:cNvSpPr>
          <p:nvPr>
            <p:ph type="sldNum" sz="quarter" idx="10"/>
          </p:nvPr>
        </p:nvSpPr>
        <p:spPr/>
        <p:txBody>
          <a:bodyPr/>
          <a:lstStyle/>
          <a:p>
            <a:fld id="{075A7B7C-10F0-C342-86BE-7FCF8B7FC7D1}" type="slidenum">
              <a:rPr lang="en-US" smtClean="0"/>
              <a:t>41</a:t>
            </a:fld>
            <a:endParaRPr lang="en-US"/>
          </a:p>
        </p:txBody>
      </p:sp>
    </p:spTree>
    <p:extLst>
      <p:ext uri="{BB962C8B-B14F-4D97-AF65-F5344CB8AC3E}">
        <p14:creationId xmlns:p14="http://schemas.microsoft.com/office/powerpoint/2010/main" val="3405721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Hopeful hinting</a:t>
            </a:r>
            <a:endParaRPr lang="en-US"/>
          </a:p>
        </p:txBody>
      </p:sp>
      <p:sp>
        <p:nvSpPr>
          <p:cNvPr id="4" name="Slide Number Placeholder 3"/>
          <p:cNvSpPr>
            <a:spLocks noGrp="1"/>
          </p:cNvSpPr>
          <p:nvPr>
            <p:ph type="sldNum" sz="quarter" idx="10"/>
          </p:nvPr>
        </p:nvSpPr>
        <p:spPr/>
        <p:txBody>
          <a:bodyPr/>
          <a:lstStyle/>
          <a:p>
            <a:fld id="{BC5B8817-81F5-CD42-8570-42BA60BB37E2}" type="slidenum">
              <a:rPr lang="en-US" smtClean="0"/>
              <a:t>42</a:t>
            </a:fld>
            <a:endParaRPr lang="en-US"/>
          </a:p>
        </p:txBody>
      </p:sp>
    </p:spTree>
    <p:extLst>
      <p:ext uri="{BB962C8B-B14F-4D97-AF65-F5344CB8AC3E}">
        <p14:creationId xmlns:p14="http://schemas.microsoft.com/office/powerpoint/2010/main" val="165023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txBox="1">
            <a:spLocks noGrp="1" noChangeArrowheads="1"/>
          </p:cNvSpPr>
          <p:nvPr/>
        </p:nvSpPr>
        <p:spPr bwMode="auto">
          <a:xfrm>
            <a:off x="3885903" y="8687405"/>
            <a:ext cx="2972097" cy="456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2" tIns="45716" rIns="91432" bIns="45716" anchor="b"/>
          <a:lstStyle>
            <a:lvl1pPr defTabSz="966788" eaLnBrk="0" hangingPunct="0">
              <a:defRPr sz="2400" b="1">
                <a:solidFill>
                  <a:schemeClr val="tx1"/>
                </a:solidFill>
                <a:latin typeface="Times New Roman" pitchFamily="18" charset="0"/>
              </a:defRPr>
            </a:lvl1pPr>
            <a:lvl2pPr marL="742950" indent="-285750" defTabSz="966788" eaLnBrk="0" hangingPunct="0">
              <a:defRPr sz="2400" b="1">
                <a:solidFill>
                  <a:schemeClr val="tx1"/>
                </a:solidFill>
                <a:latin typeface="Times New Roman" pitchFamily="18" charset="0"/>
              </a:defRPr>
            </a:lvl2pPr>
            <a:lvl3pPr marL="1143000" indent="-228600" defTabSz="966788" eaLnBrk="0" hangingPunct="0">
              <a:defRPr sz="2400" b="1">
                <a:solidFill>
                  <a:schemeClr val="tx1"/>
                </a:solidFill>
                <a:latin typeface="Times New Roman" pitchFamily="18" charset="0"/>
              </a:defRPr>
            </a:lvl3pPr>
            <a:lvl4pPr marL="1600200" indent="-228600" defTabSz="966788" eaLnBrk="0" hangingPunct="0">
              <a:defRPr sz="2400" b="1">
                <a:solidFill>
                  <a:schemeClr val="tx1"/>
                </a:solidFill>
                <a:latin typeface="Times New Roman" pitchFamily="18" charset="0"/>
              </a:defRPr>
            </a:lvl4pPr>
            <a:lvl5pPr marL="2057400" indent="-228600" defTabSz="966788" eaLnBrk="0" hangingPunct="0">
              <a:defRPr sz="2400" b="1">
                <a:solidFill>
                  <a:schemeClr val="tx1"/>
                </a:solidFill>
                <a:latin typeface="Times New Roman" pitchFamily="18" charset="0"/>
              </a:defRPr>
            </a:lvl5pPr>
            <a:lvl6pPr marL="2514600" indent="-228600" defTabSz="966788" eaLnBrk="0" fontAlgn="base" hangingPunct="0">
              <a:spcBef>
                <a:spcPct val="0"/>
              </a:spcBef>
              <a:spcAft>
                <a:spcPct val="0"/>
              </a:spcAft>
              <a:defRPr sz="2400" b="1">
                <a:solidFill>
                  <a:schemeClr val="tx1"/>
                </a:solidFill>
                <a:latin typeface="Times New Roman" pitchFamily="18" charset="0"/>
              </a:defRPr>
            </a:lvl6pPr>
            <a:lvl7pPr marL="2971800" indent="-228600" defTabSz="966788" eaLnBrk="0" fontAlgn="base" hangingPunct="0">
              <a:spcBef>
                <a:spcPct val="0"/>
              </a:spcBef>
              <a:spcAft>
                <a:spcPct val="0"/>
              </a:spcAft>
              <a:defRPr sz="2400" b="1">
                <a:solidFill>
                  <a:schemeClr val="tx1"/>
                </a:solidFill>
                <a:latin typeface="Times New Roman" pitchFamily="18" charset="0"/>
              </a:defRPr>
            </a:lvl7pPr>
            <a:lvl8pPr marL="3429000" indent="-228600" defTabSz="966788" eaLnBrk="0" fontAlgn="base" hangingPunct="0">
              <a:spcBef>
                <a:spcPct val="0"/>
              </a:spcBef>
              <a:spcAft>
                <a:spcPct val="0"/>
              </a:spcAft>
              <a:defRPr sz="2400" b="1">
                <a:solidFill>
                  <a:schemeClr val="tx1"/>
                </a:solidFill>
                <a:latin typeface="Times New Roman" pitchFamily="18" charset="0"/>
              </a:defRPr>
            </a:lvl8pPr>
            <a:lvl9pPr marL="3886200" indent="-228600" defTabSz="966788" eaLnBrk="0" fontAlgn="base" hangingPunct="0">
              <a:spcBef>
                <a:spcPct val="0"/>
              </a:spcBef>
              <a:spcAft>
                <a:spcPct val="0"/>
              </a:spcAft>
              <a:defRPr sz="2400" b="1">
                <a:solidFill>
                  <a:schemeClr val="tx1"/>
                </a:solidFill>
                <a:latin typeface="Times New Roman" pitchFamily="18" charset="0"/>
              </a:defRPr>
            </a:lvl9pPr>
          </a:lstStyle>
          <a:p>
            <a:pPr algn="r" eaLnBrk="1" fontAlgn="base" hangingPunct="1">
              <a:spcBef>
                <a:spcPct val="0"/>
              </a:spcBef>
              <a:spcAft>
                <a:spcPct val="0"/>
              </a:spcAft>
            </a:pPr>
            <a:fld id="{C323E8F2-6698-4C37-902C-EF811D623700}" type="slidenum">
              <a:rPr lang="en-GB" altLang="en-US" sz="1200" b="0">
                <a:solidFill>
                  <a:srgbClr val="000000"/>
                </a:solidFill>
              </a:rPr>
              <a:pPr algn="r" eaLnBrk="1" fontAlgn="base" hangingPunct="1">
                <a:spcBef>
                  <a:spcPct val="0"/>
                </a:spcBef>
                <a:spcAft>
                  <a:spcPct val="0"/>
                </a:spcAft>
              </a:pPr>
              <a:t>43</a:t>
            </a:fld>
            <a:endParaRPr lang="en-GB" altLang="en-US" sz="1200" b="0">
              <a:solidFill>
                <a:srgbClr val="000000"/>
              </a:solidFill>
            </a:endParaRPr>
          </a:p>
        </p:txBody>
      </p:sp>
      <p:sp>
        <p:nvSpPr>
          <p:cNvPr id="200707" name="Rectangle 2"/>
          <p:cNvSpPr>
            <a:spLocks noGrp="1" noRot="1" noChangeAspect="1" noChangeArrowheads="1" noTextEdit="1"/>
          </p:cNvSpPr>
          <p:nvPr>
            <p:ph type="sldImg"/>
          </p:nvPr>
        </p:nvSpPr>
        <p:spPr>
          <a:xfrm>
            <a:off x="1300163" y="801688"/>
            <a:ext cx="4259262" cy="3195637"/>
          </a:xfrm>
          <a:ln/>
        </p:spPr>
      </p:sp>
      <p:sp>
        <p:nvSpPr>
          <p:cNvPr id="200708" name="Rectangle 3"/>
          <p:cNvSpPr>
            <a:spLocks noGrp="1" noChangeArrowheads="1"/>
          </p:cNvSpPr>
          <p:nvPr>
            <p:ph type="body" idx="1"/>
          </p:nvPr>
        </p:nvSpPr>
        <p:spPr>
          <a:xfrm>
            <a:off x="913805" y="4348238"/>
            <a:ext cx="5030391" cy="3847798"/>
          </a:xfrm>
          <a:noFill/>
        </p:spPr>
        <p:txBody>
          <a:bodyPr/>
          <a:lstStyle/>
          <a:p>
            <a:pPr eaLnBrk="1" hangingPunct="1"/>
            <a:r>
              <a:rPr lang="en-US" altLang="en-US" dirty="0" smtClean="0"/>
              <a:t>Someone get the </a:t>
            </a:r>
            <a:r>
              <a:rPr lang="en-US" altLang="en-US" dirty="0" err="1" smtClean="0"/>
              <a:t>defib</a:t>
            </a:r>
            <a:r>
              <a:rPr lang="en-US" altLang="en-US" dirty="0" smtClean="0"/>
              <a:t>! </a:t>
            </a:r>
          </a:p>
          <a:p>
            <a:pPr eaLnBrk="1" hangingPunct="1"/>
            <a:r>
              <a:rPr lang="en-US" altLang="en-US" dirty="0" smtClean="0"/>
              <a:t>What response?</a:t>
            </a:r>
          </a:p>
          <a:p>
            <a:pPr eaLnBrk="1" hangingPunct="1"/>
            <a:endParaRPr lang="en-US" altLang="en-US" dirty="0" smtClean="0"/>
          </a:p>
          <a:p>
            <a:pPr eaLnBrk="1" hangingPunct="1"/>
            <a:r>
              <a:rPr lang="en-US" altLang="en-US" dirty="0" smtClean="0"/>
              <a:t>John can you get the </a:t>
            </a:r>
            <a:r>
              <a:rPr lang="en-US" altLang="en-US" dirty="0" err="1" smtClean="0"/>
              <a:t>defib</a:t>
            </a:r>
            <a:r>
              <a:rPr lang="en-US" altLang="en-US" dirty="0" smtClean="0"/>
              <a:t> please</a:t>
            </a:r>
          </a:p>
          <a:p>
            <a:pPr eaLnBrk="1" hangingPunct="1"/>
            <a:r>
              <a:rPr lang="en-US" altLang="en-US" dirty="0" smtClean="0"/>
              <a:t>Yes, is it still outside the ward office</a:t>
            </a:r>
          </a:p>
          <a:p>
            <a:pPr eaLnBrk="1" hangingPunct="1"/>
            <a:r>
              <a:rPr lang="en-US" altLang="en-US" dirty="0" smtClean="0"/>
              <a:t>Correct</a:t>
            </a:r>
          </a:p>
          <a:p>
            <a:pPr eaLnBrk="1" hangingPunct="1"/>
            <a:r>
              <a:rPr lang="en-US" altLang="en-US" dirty="0" smtClean="0"/>
              <a:t>I’m going now…..Here is the </a:t>
            </a:r>
            <a:r>
              <a:rPr lang="en-US" altLang="en-US" dirty="0" err="1" smtClean="0"/>
              <a:t>defib</a:t>
            </a:r>
            <a:endParaRPr lang="en-US" altLang="en-US" dirty="0" smtClean="0"/>
          </a:p>
        </p:txBody>
      </p:sp>
    </p:spTree>
    <p:extLst>
      <p:ext uri="{BB962C8B-B14F-4D97-AF65-F5344CB8AC3E}">
        <p14:creationId xmlns:p14="http://schemas.microsoft.com/office/powerpoint/2010/main" val="1609154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85B2DD8-2EED-4A49-9F64-E29B6325A378}" type="slidenum">
              <a:rPr lang="en-US" smtClean="0">
                <a:latin typeface="Arial" pitchFamily="34" charset="0"/>
              </a:rPr>
              <a:pPr/>
              <a:t>9</a:t>
            </a:fld>
            <a:endParaRPr lang="en-US" smtClean="0">
              <a:latin typeface="Arial" pitchFamily="34" charset="0"/>
            </a:endParaRPr>
          </a:p>
        </p:txBody>
      </p:sp>
      <p:sp>
        <p:nvSpPr>
          <p:cNvPr id="34819" name="Rectangle 2"/>
          <p:cNvSpPr>
            <a:spLocks noGrp="1" noRot="1" noChangeAspect="1" noChangeArrowheads="1" noTextEdit="1"/>
          </p:cNvSpPr>
          <p:nvPr>
            <p:ph type="sldImg"/>
          </p:nvPr>
        </p:nvSpPr>
        <p:spPr>
          <a:xfrm>
            <a:off x="917575" y="744538"/>
            <a:ext cx="4962525" cy="3722687"/>
          </a:xfrm>
          <a:ln/>
        </p:spPr>
      </p:sp>
      <p:sp>
        <p:nvSpPr>
          <p:cNvPr id="34820"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2994877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out loud can be good way of managing situation. Keeps everyone on same page…shared mental model</a:t>
            </a:r>
            <a:endParaRPr lang="en-US" dirty="0"/>
          </a:p>
        </p:txBody>
      </p:sp>
      <p:sp>
        <p:nvSpPr>
          <p:cNvPr id="4" name="Slide Number Placeholder 3"/>
          <p:cNvSpPr>
            <a:spLocks noGrp="1"/>
          </p:cNvSpPr>
          <p:nvPr>
            <p:ph type="sldNum" sz="quarter" idx="10"/>
          </p:nvPr>
        </p:nvSpPr>
        <p:spPr/>
        <p:txBody>
          <a:bodyPr/>
          <a:lstStyle/>
          <a:p>
            <a:fld id="{075A7B7C-10F0-C342-86BE-7FCF8B7FC7D1}" type="slidenum">
              <a:rPr lang="en-US" smtClean="0"/>
              <a:t>44</a:t>
            </a:fld>
            <a:endParaRPr lang="en-US"/>
          </a:p>
        </p:txBody>
      </p:sp>
    </p:spTree>
    <p:extLst>
      <p:ext uri="{BB962C8B-B14F-4D97-AF65-F5344CB8AC3E}">
        <p14:creationId xmlns:p14="http://schemas.microsoft.com/office/powerpoint/2010/main" val="1849744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Conflict is inevitable in teams.</a:t>
            </a:r>
          </a:p>
          <a:p>
            <a:r>
              <a:rPr lang="en-US" dirty="0" smtClean="0"/>
              <a:t>Therefore need to know how</a:t>
            </a:r>
            <a:r>
              <a:rPr lang="en-US" baseline="0" dirty="0" smtClean="0"/>
              <a:t> to deal with it</a:t>
            </a:r>
          </a:p>
          <a:p>
            <a:r>
              <a:rPr lang="en-US" baseline="0" dirty="0" smtClean="0"/>
              <a:t>This is a </a:t>
            </a:r>
            <a:r>
              <a:rPr lang="en-US" dirty="0" smtClean="0"/>
              <a:t>Tool for management of conflict</a:t>
            </a:r>
          </a:p>
          <a:p>
            <a:r>
              <a:rPr lang="en-US" dirty="0" smtClean="0"/>
              <a:t>Give example from DKA last week</a:t>
            </a:r>
            <a:endParaRPr lang="en-US" dirty="0"/>
          </a:p>
        </p:txBody>
      </p:sp>
      <p:sp>
        <p:nvSpPr>
          <p:cNvPr id="4" name="Slide Number Placeholder 3"/>
          <p:cNvSpPr>
            <a:spLocks noGrp="1"/>
          </p:cNvSpPr>
          <p:nvPr>
            <p:ph type="sldNum" sz="quarter" idx="10"/>
          </p:nvPr>
        </p:nvSpPr>
        <p:spPr/>
        <p:txBody>
          <a:bodyPr/>
          <a:lstStyle/>
          <a:p>
            <a:fld id="{075A7B7C-10F0-C342-86BE-7FCF8B7FC7D1}" type="slidenum">
              <a:rPr lang="en-US" smtClean="0"/>
              <a:t>45</a:t>
            </a:fld>
            <a:endParaRPr lang="en-US"/>
          </a:p>
        </p:txBody>
      </p:sp>
    </p:spTree>
    <p:extLst>
      <p:ext uri="{BB962C8B-B14F-4D97-AF65-F5344CB8AC3E}">
        <p14:creationId xmlns:p14="http://schemas.microsoft.com/office/powerpoint/2010/main" val="4063697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games: soft subjects so need to make interesting.</a:t>
            </a:r>
          </a:p>
          <a:p>
            <a:r>
              <a:rPr lang="en-US" dirty="0" smtClean="0"/>
              <a:t>What is good team working?</a:t>
            </a:r>
          </a:p>
          <a:p>
            <a:r>
              <a:rPr lang="en-US" dirty="0" smtClean="0"/>
              <a:t>“you worked well in the team. ”What does this actually tell the trainee?</a:t>
            </a:r>
          </a:p>
          <a:p>
            <a:r>
              <a:rPr lang="en-US" dirty="0" smtClean="0"/>
              <a:t>Salas KSAs </a:t>
            </a:r>
            <a:r>
              <a:rPr lang="en-US" baseline="0" dirty="0" smtClean="0"/>
              <a:t>of TW</a:t>
            </a:r>
          </a:p>
          <a:p>
            <a:r>
              <a:rPr lang="en-US" baseline="0" dirty="0" smtClean="0"/>
              <a:t>Describe game</a:t>
            </a:r>
            <a:endParaRPr lang="en-US" dirty="0"/>
          </a:p>
        </p:txBody>
      </p:sp>
      <p:sp>
        <p:nvSpPr>
          <p:cNvPr id="4" name="Slide Number Placeholder 3"/>
          <p:cNvSpPr>
            <a:spLocks noGrp="1"/>
          </p:cNvSpPr>
          <p:nvPr>
            <p:ph type="sldNum" sz="quarter" idx="10"/>
          </p:nvPr>
        </p:nvSpPr>
        <p:spPr/>
        <p:txBody>
          <a:bodyPr/>
          <a:lstStyle/>
          <a:p>
            <a:fld id="{BC5B8817-81F5-CD42-8570-42BA60BB37E2}" type="slidenum">
              <a:rPr lang="en-US" smtClean="0"/>
              <a:t>46</a:t>
            </a:fld>
            <a:endParaRPr lang="en-US"/>
          </a:p>
        </p:txBody>
      </p:sp>
    </p:spTree>
    <p:extLst>
      <p:ext uri="{BB962C8B-B14F-4D97-AF65-F5344CB8AC3E}">
        <p14:creationId xmlns:p14="http://schemas.microsoft.com/office/powerpoint/2010/main" val="2947425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of simulation to practice as a team</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47</a:t>
            </a:fld>
            <a:endParaRPr lang="en-US"/>
          </a:p>
        </p:txBody>
      </p:sp>
    </p:spTree>
    <p:extLst>
      <p:ext uri="{BB962C8B-B14F-4D97-AF65-F5344CB8AC3E}">
        <p14:creationId xmlns:p14="http://schemas.microsoft.com/office/powerpoint/2010/main" val="748552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9FAB4C-B0F9-2645-8CDA-D5F9AC2FB74C}" type="slidenum">
              <a:rPr lang="en-US" smtClean="0"/>
              <a:t>48</a:t>
            </a:fld>
            <a:endParaRPr lang="en-US"/>
          </a:p>
        </p:txBody>
      </p:sp>
    </p:spTree>
    <p:extLst>
      <p:ext uri="{BB962C8B-B14F-4D97-AF65-F5344CB8AC3E}">
        <p14:creationId xmlns:p14="http://schemas.microsoft.com/office/powerpoint/2010/main" val="3645521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a:t>
            </a:r>
          </a:p>
          <a:p>
            <a:r>
              <a:rPr lang="en-US" dirty="0" smtClean="0"/>
              <a:t>Transfer around hospital and between hospital</a:t>
            </a:r>
          </a:p>
          <a:p>
            <a:r>
              <a:rPr lang="en-US" dirty="0" smtClean="0"/>
              <a:t>Unusual environments</a:t>
            </a:r>
          </a:p>
          <a:p>
            <a:r>
              <a:rPr lang="en-US" dirty="0" smtClean="0"/>
              <a:t>Noise levels</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49</a:t>
            </a:fld>
            <a:endParaRPr lang="en-US"/>
          </a:p>
        </p:txBody>
      </p:sp>
    </p:spTree>
    <p:extLst>
      <p:ext uri="{BB962C8B-B14F-4D97-AF65-F5344CB8AC3E}">
        <p14:creationId xmlns:p14="http://schemas.microsoft.com/office/powerpoint/2010/main" val="2978225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9FAB4C-B0F9-2645-8CDA-D5F9AC2FB74C}" type="slidenum">
              <a:rPr lang="en-US" smtClean="0"/>
              <a:t>50</a:t>
            </a:fld>
            <a:endParaRPr lang="en-US"/>
          </a:p>
        </p:txBody>
      </p:sp>
    </p:spTree>
    <p:extLst>
      <p:ext uri="{BB962C8B-B14F-4D97-AF65-F5344CB8AC3E}">
        <p14:creationId xmlns:p14="http://schemas.microsoft.com/office/powerpoint/2010/main" val="2466294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interaction with equipment.</a:t>
            </a:r>
          </a:p>
          <a:p>
            <a:r>
              <a:rPr lang="en-US" dirty="0" smtClean="0"/>
              <a:t>Wayne Jowett death from </a:t>
            </a:r>
            <a:r>
              <a:rPr lang="en-US" dirty="0" err="1" smtClean="0"/>
              <a:t>intrathecal</a:t>
            </a:r>
            <a:r>
              <a:rPr lang="en-US" dirty="0" smtClean="0"/>
              <a:t> vincristine should be given IV. </a:t>
            </a:r>
            <a:r>
              <a:rPr lang="en-US" dirty="0" err="1" smtClean="0"/>
              <a:t>Lethat</a:t>
            </a:r>
            <a:r>
              <a:rPr lang="en-US" dirty="0" smtClean="0"/>
              <a:t> IT. died.</a:t>
            </a:r>
          </a:p>
          <a:p>
            <a:r>
              <a:rPr lang="en-US" dirty="0" err="1" smtClean="0"/>
              <a:t>Drs</a:t>
            </a:r>
            <a:r>
              <a:rPr lang="en-US" dirty="0" smtClean="0"/>
              <a:t> imprisoned</a:t>
            </a:r>
          </a:p>
          <a:p>
            <a:r>
              <a:rPr lang="en-US" dirty="0" smtClean="0"/>
              <a:t>Modify spinal needles so cannot connect iv syringe Surety safety….but creates problems introducing new kit.</a:t>
            </a:r>
          </a:p>
          <a:p>
            <a:r>
              <a:rPr lang="en-US" dirty="0" smtClean="0"/>
              <a:t>Standardizing equipment also important</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51</a:t>
            </a:fld>
            <a:endParaRPr lang="en-US"/>
          </a:p>
        </p:txBody>
      </p:sp>
    </p:spTree>
    <p:extLst>
      <p:ext uri="{BB962C8B-B14F-4D97-AF65-F5344CB8AC3E}">
        <p14:creationId xmlns:p14="http://schemas.microsoft.com/office/powerpoint/2010/main" val="1147298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9FAB4C-B0F9-2645-8CDA-D5F9AC2FB74C}" type="slidenum">
              <a:rPr lang="en-US" smtClean="0"/>
              <a:t>52</a:t>
            </a:fld>
            <a:endParaRPr lang="en-US"/>
          </a:p>
        </p:txBody>
      </p:sp>
    </p:spTree>
    <p:extLst>
      <p:ext uri="{BB962C8B-B14F-4D97-AF65-F5344CB8AC3E}">
        <p14:creationId xmlns:p14="http://schemas.microsoft.com/office/powerpoint/2010/main" val="3071065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patterns and </a:t>
            </a:r>
            <a:r>
              <a:rPr lang="en-US" dirty="0" err="1" smtClean="0"/>
              <a:t>rotas</a:t>
            </a:r>
            <a:r>
              <a:rPr lang="en-US" dirty="0" smtClean="0"/>
              <a:t> so HR </a:t>
            </a:r>
            <a:r>
              <a:rPr lang="en-US" dirty="0" err="1" smtClean="0"/>
              <a:t>depts</a:t>
            </a:r>
            <a:r>
              <a:rPr lang="en-US" dirty="0" smtClean="0"/>
              <a:t> also involved in HF.</a:t>
            </a:r>
          </a:p>
          <a:p>
            <a:r>
              <a:rPr lang="en-US" dirty="0" smtClean="0"/>
              <a:t>Maybe like this one second and leading a Trauma team for a RTA victim 1 minute later.</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53</a:t>
            </a:fld>
            <a:endParaRPr lang="en-US"/>
          </a:p>
        </p:txBody>
      </p:sp>
    </p:spTree>
    <p:extLst>
      <p:ext uri="{BB962C8B-B14F-4D97-AF65-F5344CB8AC3E}">
        <p14:creationId xmlns:p14="http://schemas.microsoft.com/office/powerpoint/2010/main" val="984329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AEDCD0-ECD9-408D-8579-C0D3628319F0}" type="slidenum">
              <a:rPr lang="en-US" smtClean="0"/>
              <a:pPr/>
              <a:t>14</a:t>
            </a:fld>
            <a:endParaRPr lang="en-US"/>
          </a:p>
        </p:txBody>
      </p:sp>
    </p:spTree>
    <p:extLst>
      <p:ext uri="{BB962C8B-B14F-4D97-AF65-F5344CB8AC3E}">
        <p14:creationId xmlns:p14="http://schemas.microsoft.com/office/powerpoint/2010/main" val="2889965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bit of stress is good but not enough or too much is a problem</a:t>
            </a:r>
          </a:p>
          <a:p>
            <a:r>
              <a:rPr lang="en-US" dirty="0" smtClean="0"/>
              <a:t>Need to learn to manage stress</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55</a:t>
            </a:fld>
            <a:endParaRPr lang="en-US"/>
          </a:p>
        </p:txBody>
      </p:sp>
    </p:spTree>
    <p:extLst>
      <p:ext uri="{BB962C8B-B14F-4D97-AF65-F5344CB8AC3E}">
        <p14:creationId xmlns:p14="http://schemas.microsoft.com/office/powerpoint/2010/main" val="4063086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Error is more</a:t>
            </a:r>
            <a:r>
              <a:rPr lang="en-US" baseline="0" dirty="0" smtClean="0"/>
              <a:t> likely in a crisis</a:t>
            </a:r>
            <a:endParaRPr lang="en-US" dirty="0" smtClean="0"/>
          </a:p>
          <a:p>
            <a:r>
              <a:rPr lang="en-US" dirty="0" smtClean="0"/>
              <a:t>Important point is that there is a mismatch of resources whether they be physical things,</a:t>
            </a:r>
            <a:r>
              <a:rPr lang="en-US" baseline="0" dirty="0" smtClean="0"/>
              <a:t> personnel, skill sets or mental capacity</a:t>
            </a:r>
          </a:p>
          <a:p>
            <a:r>
              <a:rPr lang="en-US" baseline="0" dirty="0" smtClean="0"/>
              <a:t>End result is that safety is compromised and medical error more likely</a:t>
            </a:r>
            <a:endParaRPr lang="en-US" dirty="0" smtClean="0"/>
          </a:p>
          <a:p>
            <a:r>
              <a:rPr lang="en-US" dirty="0" smtClean="0"/>
              <a:t>3</a:t>
            </a:r>
            <a:r>
              <a:rPr lang="en-US" baseline="0" dirty="0" smtClean="0"/>
              <a:t> bucket model Self Context Task</a:t>
            </a:r>
          </a:p>
          <a:p>
            <a:r>
              <a:rPr lang="en-US" baseline="0" dirty="0" smtClean="0"/>
              <a:t>The fuller each bucket the more overloaded the brain is. Need techniques/skills to </a:t>
            </a:r>
            <a:r>
              <a:rPr lang="en-US" baseline="0" dirty="0" err="1" smtClean="0"/>
              <a:t>recognise</a:t>
            </a:r>
            <a:r>
              <a:rPr lang="en-US" baseline="0" dirty="0" smtClean="0"/>
              <a:t> this and  to unload some of these buckets.</a:t>
            </a:r>
          </a:p>
          <a:p>
            <a:r>
              <a:rPr lang="en-US" baseline="0" dirty="0" smtClean="0"/>
              <a:t>Example: Task-difficult airway high risk procedure not performed often, Self-sleep deprived, hungry, Context-in IR where I don</a:t>
            </a:r>
            <a:r>
              <a:rPr lang="uk-UA" baseline="0" dirty="0" smtClean="0"/>
              <a:t>’</a:t>
            </a:r>
            <a:r>
              <a:rPr lang="en-US" baseline="0" dirty="0" smtClean="0"/>
              <a:t>t normally go</a:t>
            </a:r>
          </a:p>
          <a:p>
            <a:r>
              <a:rPr lang="en-US" baseline="0" dirty="0" smtClean="0"/>
              <a:t>Create capacity-bring to </a:t>
            </a:r>
            <a:r>
              <a:rPr lang="en-US" baseline="0" dirty="0" err="1" smtClean="0"/>
              <a:t>anaesthetic</a:t>
            </a:r>
            <a:r>
              <a:rPr lang="en-US" baseline="0" dirty="0" smtClean="0"/>
              <a:t> room for GA, get help to manage intubation, have a quick break to eat and plan</a:t>
            </a:r>
            <a:endParaRPr lang="en-US" dirty="0"/>
          </a:p>
        </p:txBody>
      </p:sp>
      <p:sp>
        <p:nvSpPr>
          <p:cNvPr id="4" name="Slide Number Placeholder 3"/>
          <p:cNvSpPr>
            <a:spLocks noGrp="1"/>
          </p:cNvSpPr>
          <p:nvPr>
            <p:ph type="sldNum" sz="quarter" idx="10"/>
          </p:nvPr>
        </p:nvSpPr>
        <p:spPr/>
        <p:txBody>
          <a:bodyPr/>
          <a:lstStyle/>
          <a:p>
            <a:fld id="{BC5B8817-81F5-CD42-8570-42BA60BB37E2}" type="slidenum">
              <a:rPr lang="en-US" smtClean="0"/>
              <a:t>56</a:t>
            </a:fld>
            <a:endParaRPr lang="en-US"/>
          </a:p>
        </p:txBody>
      </p:sp>
    </p:spTree>
    <p:extLst>
      <p:ext uri="{BB962C8B-B14F-4D97-AF65-F5344CB8AC3E}">
        <p14:creationId xmlns:p14="http://schemas.microsoft.com/office/powerpoint/2010/main" val="1519125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ability to keep focus is compromised in a busy situation</a:t>
            </a:r>
          </a:p>
          <a:p>
            <a:r>
              <a:rPr lang="en-US" dirty="0" smtClean="0"/>
              <a:t>Fixation errors such as in the </a:t>
            </a:r>
            <a:r>
              <a:rPr lang="en-US" dirty="0" err="1" smtClean="0"/>
              <a:t>Bromiley</a:t>
            </a:r>
            <a:r>
              <a:rPr lang="en-US" dirty="0" smtClean="0"/>
              <a:t> case intubation v oxygenation</a:t>
            </a:r>
          </a:p>
          <a:p>
            <a:r>
              <a:rPr lang="en-US" dirty="0" smtClean="0"/>
              <a:t>You can teach methods to maintain situation awareness </a:t>
            </a:r>
            <a:r>
              <a:rPr lang="en-US" dirty="0" err="1" smtClean="0"/>
              <a:t>eg</a:t>
            </a:r>
            <a:r>
              <a:rPr lang="en-US" dirty="0" smtClean="0"/>
              <a:t> lighthouse leadership</a:t>
            </a:r>
            <a:endParaRPr lang="en-US" dirty="0"/>
          </a:p>
        </p:txBody>
      </p:sp>
      <p:sp>
        <p:nvSpPr>
          <p:cNvPr id="4" name="Slide Number Placeholder 3"/>
          <p:cNvSpPr>
            <a:spLocks noGrp="1"/>
          </p:cNvSpPr>
          <p:nvPr>
            <p:ph type="sldNum" sz="quarter" idx="10"/>
          </p:nvPr>
        </p:nvSpPr>
        <p:spPr/>
        <p:txBody>
          <a:bodyPr/>
          <a:lstStyle/>
          <a:p>
            <a:fld id="{819FAB4C-B0F9-2645-8CDA-D5F9AC2FB74C}" type="slidenum">
              <a:rPr lang="en-US" smtClean="0"/>
              <a:t>57</a:t>
            </a:fld>
            <a:endParaRPr lang="en-US"/>
          </a:p>
        </p:txBody>
      </p:sp>
    </p:spTree>
    <p:extLst>
      <p:ext uri="{BB962C8B-B14F-4D97-AF65-F5344CB8AC3E}">
        <p14:creationId xmlns:p14="http://schemas.microsoft.com/office/powerpoint/2010/main" val="4000737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txBox="1">
            <a:spLocks noGrp="1" noChangeArrowheads="1"/>
          </p:cNvSpPr>
          <p:nvPr/>
        </p:nvSpPr>
        <p:spPr bwMode="auto">
          <a:xfrm>
            <a:off x="3885903" y="8687405"/>
            <a:ext cx="2972097" cy="456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2" tIns="45716" rIns="91432" bIns="45716" anchor="b"/>
          <a:lstStyle>
            <a:lvl1pPr defTabSz="966788" eaLnBrk="0" hangingPunct="0">
              <a:defRPr sz="2400" b="1">
                <a:solidFill>
                  <a:schemeClr val="tx1"/>
                </a:solidFill>
                <a:latin typeface="Times New Roman" pitchFamily="18" charset="0"/>
              </a:defRPr>
            </a:lvl1pPr>
            <a:lvl2pPr marL="742950" indent="-285750" defTabSz="966788" eaLnBrk="0" hangingPunct="0">
              <a:defRPr sz="2400" b="1">
                <a:solidFill>
                  <a:schemeClr val="tx1"/>
                </a:solidFill>
                <a:latin typeface="Times New Roman" pitchFamily="18" charset="0"/>
              </a:defRPr>
            </a:lvl2pPr>
            <a:lvl3pPr marL="1143000" indent="-228600" defTabSz="966788" eaLnBrk="0" hangingPunct="0">
              <a:defRPr sz="2400" b="1">
                <a:solidFill>
                  <a:schemeClr val="tx1"/>
                </a:solidFill>
                <a:latin typeface="Times New Roman" pitchFamily="18" charset="0"/>
              </a:defRPr>
            </a:lvl3pPr>
            <a:lvl4pPr marL="1600200" indent="-228600" defTabSz="966788" eaLnBrk="0" hangingPunct="0">
              <a:defRPr sz="2400" b="1">
                <a:solidFill>
                  <a:schemeClr val="tx1"/>
                </a:solidFill>
                <a:latin typeface="Times New Roman" pitchFamily="18" charset="0"/>
              </a:defRPr>
            </a:lvl4pPr>
            <a:lvl5pPr marL="2057400" indent="-228600" defTabSz="966788" eaLnBrk="0" hangingPunct="0">
              <a:defRPr sz="2400" b="1">
                <a:solidFill>
                  <a:schemeClr val="tx1"/>
                </a:solidFill>
                <a:latin typeface="Times New Roman" pitchFamily="18" charset="0"/>
              </a:defRPr>
            </a:lvl5pPr>
            <a:lvl6pPr marL="2514600" indent="-228600" defTabSz="966788" eaLnBrk="0" fontAlgn="base" hangingPunct="0">
              <a:spcBef>
                <a:spcPct val="0"/>
              </a:spcBef>
              <a:spcAft>
                <a:spcPct val="0"/>
              </a:spcAft>
              <a:defRPr sz="2400" b="1">
                <a:solidFill>
                  <a:schemeClr val="tx1"/>
                </a:solidFill>
                <a:latin typeface="Times New Roman" pitchFamily="18" charset="0"/>
              </a:defRPr>
            </a:lvl6pPr>
            <a:lvl7pPr marL="2971800" indent="-228600" defTabSz="966788" eaLnBrk="0" fontAlgn="base" hangingPunct="0">
              <a:spcBef>
                <a:spcPct val="0"/>
              </a:spcBef>
              <a:spcAft>
                <a:spcPct val="0"/>
              </a:spcAft>
              <a:defRPr sz="2400" b="1">
                <a:solidFill>
                  <a:schemeClr val="tx1"/>
                </a:solidFill>
                <a:latin typeface="Times New Roman" pitchFamily="18" charset="0"/>
              </a:defRPr>
            </a:lvl7pPr>
            <a:lvl8pPr marL="3429000" indent="-228600" defTabSz="966788" eaLnBrk="0" fontAlgn="base" hangingPunct="0">
              <a:spcBef>
                <a:spcPct val="0"/>
              </a:spcBef>
              <a:spcAft>
                <a:spcPct val="0"/>
              </a:spcAft>
              <a:defRPr sz="2400" b="1">
                <a:solidFill>
                  <a:schemeClr val="tx1"/>
                </a:solidFill>
                <a:latin typeface="Times New Roman" pitchFamily="18" charset="0"/>
              </a:defRPr>
            </a:lvl8pPr>
            <a:lvl9pPr marL="3886200" indent="-228600" defTabSz="966788" eaLnBrk="0" fontAlgn="base" hangingPunct="0">
              <a:spcBef>
                <a:spcPct val="0"/>
              </a:spcBef>
              <a:spcAft>
                <a:spcPct val="0"/>
              </a:spcAft>
              <a:defRPr sz="2400" b="1">
                <a:solidFill>
                  <a:schemeClr val="tx1"/>
                </a:solidFill>
                <a:latin typeface="Times New Roman" pitchFamily="18" charset="0"/>
              </a:defRPr>
            </a:lvl9pPr>
          </a:lstStyle>
          <a:p>
            <a:pPr algn="r" eaLnBrk="1" fontAlgn="base" hangingPunct="1">
              <a:spcBef>
                <a:spcPct val="0"/>
              </a:spcBef>
              <a:spcAft>
                <a:spcPct val="0"/>
              </a:spcAft>
            </a:pPr>
            <a:fld id="{8FC43BE8-1B19-479F-8102-6D976982FC83}" type="slidenum">
              <a:rPr lang="en-GB" altLang="en-US" sz="1200" b="0">
                <a:solidFill>
                  <a:srgbClr val="000000"/>
                </a:solidFill>
              </a:rPr>
              <a:pPr algn="r" eaLnBrk="1" fontAlgn="base" hangingPunct="1">
                <a:spcBef>
                  <a:spcPct val="0"/>
                </a:spcBef>
                <a:spcAft>
                  <a:spcPct val="0"/>
                </a:spcAft>
              </a:pPr>
              <a:t>58</a:t>
            </a:fld>
            <a:endParaRPr lang="en-GB" altLang="en-US" sz="1200" b="0">
              <a:solidFill>
                <a:srgbClr val="000000"/>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89568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a:solidFill>
                  <a:schemeClr val="tx1"/>
                </a:solidFill>
                <a:latin typeface="Arial" charset="0"/>
                <a:ea typeface="ＭＳ Ｐゴシック" charset="0"/>
              </a:defRPr>
            </a:lvl1pPr>
            <a:lvl2pPr marL="685817" indent="-263776" defTabSz="914423" eaLnBrk="0" hangingPunct="0">
              <a:defRPr>
                <a:solidFill>
                  <a:schemeClr val="tx1"/>
                </a:solidFill>
                <a:latin typeface="Arial" charset="0"/>
                <a:ea typeface="ＭＳ Ｐゴシック" charset="0"/>
              </a:defRPr>
            </a:lvl2pPr>
            <a:lvl3pPr marL="1055103" indent="-211021" defTabSz="914423" eaLnBrk="0" hangingPunct="0">
              <a:defRPr>
                <a:solidFill>
                  <a:schemeClr val="tx1"/>
                </a:solidFill>
                <a:latin typeface="Arial" charset="0"/>
                <a:ea typeface="ＭＳ Ｐゴシック" charset="0"/>
              </a:defRPr>
            </a:lvl3pPr>
            <a:lvl4pPr marL="1477145" indent="-211021" defTabSz="914423" eaLnBrk="0" hangingPunct="0">
              <a:defRPr>
                <a:solidFill>
                  <a:schemeClr val="tx1"/>
                </a:solidFill>
                <a:latin typeface="Arial" charset="0"/>
                <a:ea typeface="ＭＳ Ｐゴシック" charset="0"/>
              </a:defRPr>
            </a:lvl4pPr>
            <a:lvl5pPr marL="1899186" indent="-211021" defTabSz="914423" eaLnBrk="0" hangingPunct="0">
              <a:defRPr>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255B21B-C488-C043-80FC-3C4F6D3EBB0E}" type="slidenum">
              <a:rPr lang="en-GB"/>
              <a:pPr eaLnBrk="1" hangingPunct="1"/>
              <a:t>59</a:t>
            </a:fld>
            <a:endParaRPr lang="en-GB"/>
          </a:p>
        </p:txBody>
      </p:sp>
      <p:sp>
        <p:nvSpPr>
          <p:cNvPr id="34819" name="Rectangle 2"/>
          <p:cNvSpPr>
            <a:spLocks noGrp="1" noRot="1" noChangeAspect="1" noChangeArrowheads="1" noTextEdit="1"/>
          </p:cNvSpPr>
          <p:nvPr>
            <p:ph type="sldImg"/>
          </p:nvPr>
        </p:nvSpPr>
        <p:spPr>
          <a:ln cap="flat"/>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7918631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9D4C82E1-506B-4D1B-B3B8-8EB13A74711F}" type="slidenum">
              <a:rPr lang="en-GB" smtClean="0"/>
              <a:t>61</a:t>
            </a:fld>
            <a:endParaRPr lang="en-GB"/>
          </a:p>
        </p:txBody>
      </p:sp>
    </p:spTree>
    <p:extLst>
      <p:ext uri="{BB962C8B-B14F-4D97-AF65-F5344CB8AC3E}">
        <p14:creationId xmlns:p14="http://schemas.microsoft.com/office/powerpoint/2010/main" val="2536747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e.g. discharge planning where a patient with mobility problems may be medically well enough to leave hospital but the home environment needs adapting/equipment</a:t>
            </a:r>
            <a:r>
              <a:rPr lang="en-GB" baseline="0" dirty="0" smtClean="0"/>
              <a:t> to make it safe</a:t>
            </a:r>
            <a:endParaRPr lang="en-GB" dirty="0"/>
          </a:p>
        </p:txBody>
      </p:sp>
      <p:sp>
        <p:nvSpPr>
          <p:cNvPr id="4" name="Slide Number Placeholder 3"/>
          <p:cNvSpPr>
            <a:spLocks noGrp="1"/>
          </p:cNvSpPr>
          <p:nvPr>
            <p:ph type="sldNum" sz="quarter" idx="10"/>
          </p:nvPr>
        </p:nvSpPr>
        <p:spPr/>
        <p:txBody>
          <a:bodyPr/>
          <a:lstStyle/>
          <a:p>
            <a:fld id="{28AEDCD0-ECD9-408D-8579-C0D3628319F0}" type="slidenum">
              <a:rPr lang="en-US" smtClean="0"/>
              <a:pPr/>
              <a:t>15</a:t>
            </a:fld>
            <a:endParaRPr lang="en-US"/>
          </a:p>
        </p:txBody>
      </p:sp>
    </p:spTree>
    <p:extLst>
      <p:ext uri="{BB962C8B-B14F-4D97-AF65-F5344CB8AC3E}">
        <p14:creationId xmlns:p14="http://schemas.microsoft.com/office/powerpoint/2010/main" val="64207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AEDCD0-ECD9-408D-8579-C0D3628319F0}" type="slidenum">
              <a:rPr lang="en-US" smtClean="0"/>
              <a:pPr/>
              <a:t>16</a:t>
            </a:fld>
            <a:endParaRPr lang="en-US"/>
          </a:p>
        </p:txBody>
      </p:sp>
    </p:spTree>
    <p:extLst>
      <p:ext uri="{BB962C8B-B14F-4D97-AF65-F5344CB8AC3E}">
        <p14:creationId xmlns:p14="http://schemas.microsoft.com/office/powerpoint/2010/main" val="1992374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AEDCD0-ECD9-408D-8579-C0D3628319F0}" type="slidenum">
              <a:rPr lang="en-US" smtClean="0"/>
              <a:pPr/>
              <a:t>17</a:t>
            </a:fld>
            <a:endParaRPr lang="en-US"/>
          </a:p>
        </p:txBody>
      </p:sp>
    </p:spTree>
    <p:extLst>
      <p:ext uri="{BB962C8B-B14F-4D97-AF65-F5344CB8AC3E}">
        <p14:creationId xmlns:p14="http://schemas.microsoft.com/office/powerpoint/2010/main" val="2272072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hlinkClick r:id="rId3"/>
              </a:rPr>
              <a:t>https://en.wikipedia.org/wiki/Crew_resource_management</a:t>
            </a:r>
            <a:r>
              <a:rPr lang="en-US" dirty="0" smtClean="0"/>
              <a:t>  </a:t>
            </a:r>
            <a:endParaRPr lang="en-GB" dirty="0" smtClean="0"/>
          </a:p>
          <a:p>
            <a:endParaRPr lang="en-GB" dirty="0" smtClean="0"/>
          </a:p>
          <a:p>
            <a:r>
              <a:rPr lang="en-US" sz="1200" b="0" i="0" kern="1200" dirty="0" smtClean="0">
                <a:solidFill>
                  <a:schemeClr val="tx1"/>
                </a:solidFill>
                <a:latin typeface="+mn-lt"/>
                <a:ea typeface="+mn-ea"/>
                <a:cs typeface="+mn-cs"/>
              </a:rPr>
              <a:t>United Airlines was the first airline to provide CRM training for its cockpit crews, in 1981.</a:t>
            </a:r>
            <a:r>
              <a:rPr lang="en-US" sz="1200" b="0" i="0" u="none" strike="noStrike" kern="1200" baseline="30000" dirty="0" smtClean="0">
                <a:solidFill>
                  <a:schemeClr val="tx1"/>
                </a:solidFill>
                <a:latin typeface="+mn-lt"/>
                <a:ea typeface="+mn-ea"/>
                <a:cs typeface="+mn-cs"/>
                <a:hlinkClick r:id="rId3"/>
              </a:rPr>
              <a:t>[4]</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CRM training encompasses a wide range of knowledge, skills and attitudes including communications, situational awareness, problem solving, decision making, and teamwork; together with all the attendant sub-disciplines which each of these areas entails. CRM can be defined as a management system which makes optimum use of all available resources - equipment, procedures and people - to promote safety and enhance the efficiency of operations. CRM although first established in the </a:t>
            </a:r>
            <a:r>
              <a:rPr lang="en-US" sz="1200" b="0" i="0" u="none" strike="noStrike" kern="1200" dirty="0" smtClean="0">
                <a:solidFill>
                  <a:schemeClr val="tx1"/>
                </a:solidFill>
                <a:latin typeface="+mn-lt"/>
                <a:ea typeface="+mn-ea"/>
                <a:cs typeface="+mn-cs"/>
                <a:hlinkClick r:id="rId4" tooltip="Civil aviation"/>
              </a:rPr>
              <a:t>civil aviation</a:t>
            </a:r>
            <a:r>
              <a:rPr lang="en-US" sz="1200" b="0" i="0" kern="1200" dirty="0" smtClean="0">
                <a:solidFill>
                  <a:schemeClr val="tx1"/>
                </a:solidFill>
                <a:latin typeface="+mn-lt"/>
                <a:ea typeface="+mn-ea"/>
                <a:cs typeface="+mn-cs"/>
              </a:rPr>
              <a:t> industry as cockpit resource management has been adopted and adapted by many other industries, some of which are the commercial </a:t>
            </a:r>
            <a:r>
              <a:rPr lang="en-US" sz="1200" b="0" i="0" u="none" strike="noStrike" kern="1200" dirty="0" smtClean="0">
                <a:solidFill>
                  <a:schemeClr val="tx1"/>
                </a:solidFill>
                <a:latin typeface="+mn-lt"/>
                <a:ea typeface="+mn-ea"/>
                <a:cs typeface="+mn-cs"/>
                <a:hlinkClick r:id="rId5" tooltip="Maritime shipping"/>
              </a:rPr>
              <a:t>maritime shipping</a:t>
            </a:r>
            <a:r>
              <a:rPr lang="en-US" sz="1200" b="0" i="0" kern="1200" dirty="0" smtClean="0">
                <a:solidFill>
                  <a:schemeClr val="tx1"/>
                </a:solidFill>
                <a:latin typeface="+mn-lt"/>
                <a:ea typeface="+mn-ea"/>
                <a:cs typeface="+mn-cs"/>
              </a:rPr>
              <a:t> industry using a form called "</a:t>
            </a:r>
            <a:r>
              <a:rPr lang="en-US" sz="1200" b="0" i="0" u="none" strike="noStrike" kern="1200" dirty="0" smtClean="0">
                <a:solidFill>
                  <a:schemeClr val="tx1"/>
                </a:solidFill>
                <a:latin typeface="+mn-lt"/>
                <a:ea typeface="+mn-ea"/>
                <a:cs typeface="+mn-cs"/>
                <a:hlinkClick r:id="rId6" tooltip="Maritime Resource Management (MRM)"/>
              </a:rPr>
              <a:t>Maritime Resource Management (MRM)</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CRM is concerned with the cognitive and interpersonal skills needed to manage resources within an organized system, not so much with the technical knowledge and skills required to operate equipment. In this context, cognitive skills are defined as the mental processes used for gaining and maintaining situational awareness, for solving problems and for making decisions. Interpersonal skills are regarded as communications and a range of behavioral activities associated with teamwork. In many operational systems as in other walks of life, skill areas often overlap with each other, and they also overlap with the required technical skills. Furthermore, they are not confined to multi-crew craft or equipment, but also relate to single operator equipment or craft as they invariably need to interface with other craft or equipment and various other support agencies in order to complete a mission successfully.</a:t>
            </a:r>
          </a:p>
          <a:p>
            <a:r>
              <a:rPr lang="en-US" sz="1200" b="0" i="0" kern="1200" dirty="0" smtClean="0">
                <a:solidFill>
                  <a:schemeClr val="tx1"/>
                </a:solidFill>
                <a:latin typeface="+mn-lt"/>
                <a:ea typeface="+mn-ea"/>
                <a:cs typeface="+mn-cs"/>
              </a:rPr>
              <a:t>CRM training for crew has been introduced and developed by aviation organizations including major airlines and military aviation worldwide. CRM training is now a mandated requirement for commercial pilots working under most regulatory bodies worldwide, including the FAA (U.S.) and JAA (Europe). Following the lead of the commercial airline industry, the U.S. Department of Defense began formally training its air crews in CRM in the early 1990s. Presently, the U.S. Air Force and U.S. Navy require all air crew members to receive annual CRM training, in an effort to reduce human-error caused mishaps.</a:t>
            </a:r>
            <a:r>
              <a:rPr lang="en-US" sz="1200" b="0" i="0" u="none" strike="noStrike" kern="1200" baseline="30000" dirty="0" smtClean="0">
                <a:solidFill>
                  <a:schemeClr val="tx1"/>
                </a:solidFill>
                <a:latin typeface="+mn-lt"/>
                <a:ea typeface="+mn-ea"/>
                <a:cs typeface="+mn-cs"/>
                <a:hlinkClick r:id="rId3"/>
              </a:rPr>
              <a:t>[5][6]</a:t>
            </a:r>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Communication</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7" tooltip="Edit section: Communication"/>
              </a:rPr>
              <a:t>edit source</a:t>
            </a:r>
            <a:r>
              <a:rPr lang="en-US" sz="1200" b="0" i="0" kern="1200" dirty="0" smtClean="0">
                <a:solidFill>
                  <a:schemeClr val="tx1"/>
                </a:solidFill>
                <a:latin typeface="+mn-lt"/>
                <a:ea typeface="+mn-ea"/>
                <a:cs typeface="+mn-cs"/>
              </a:rPr>
              <a:t> | </a:t>
            </a:r>
            <a:r>
              <a:rPr lang="en-US" sz="1200" b="0" i="0" u="none" strike="noStrike" kern="1200" dirty="0" err="1" smtClean="0">
                <a:solidFill>
                  <a:schemeClr val="tx1"/>
                </a:solidFill>
                <a:latin typeface="+mn-lt"/>
                <a:ea typeface="+mn-ea"/>
                <a:cs typeface="+mn-cs"/>
                <a:hlinkClick r:id="rId8" tooltip="Edit section: Communication"/>
              </a:rPr>
              <a:t>editbeta</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CRM aims to foster a climate or culture where the freedom to respectfully question authority is encouraged. However, the primary goal of CRM is enhanced </a:t>
            </a:r>
            <a:r>
              <a:rPr lang="en-US" sz="1200" b="0" i="0" u="none" strike="noStrike" kern="1200" dirty="0" smtClean="0">
                <a:solidFill>
                  <a:schemeClr val="tx1"/>
                </a:solidFill>
                <a:latin typeface="+mn-lt"/>
                <a:ea typeface="+mn-ea"/>
                <a:cs typeface="+mn-cs"/>
                <a:hlinkClick r:id="rId9" tooltip="Situational awareness"/>
              </a:rPr>
              <a:t>situational awareness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0" tooltip="Self awareness"/>
              </a:rPr>
              <a:t>self awareness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1" tooltip="Leadership"/>
              </a:rPr>
              <a:t>leadership</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2" tooltip="Assertiveness"/>
              </a:rPr>
              <a:t>assertiveness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3" tooltip="Decision making"/>
              </a:rPr>
              <a:t>decision making</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4" tooltip="Flexibility"/>
              </a:rPr>
              <a:t>flexibility</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5" tooltip="Adaptability"/>
              </a:rPr>
              <a:t>adaptability</a:t>
            </a:r>
            <a:r>
              <a:rPr lang="en-US" sz="1200" b="0" i="0" kern="1200" dirty="0" smtClean="0">
                <a:solidFill>
                  <a:schemeClr val="tx1"/>
                </a:solidFill>
                <a:latin typeface="+mn-lt"/>
                <a:ea typeface="+mn-ea"/>
                <a:cs typeface="+mn-cs"/>
              </a:rPr>
              <a:t>, event and mission analysis, and </a:t>
            </a:r>
            <a:r>
              <a:rPr lang="en-US" sz="1200" b="0" i="0" u="none" strike="noStrike" kern="1200" dirty="0" smtClean="0">
                <a:solidFill>
                  <a:schemeClr val="tx1"/>
                </a:solidFill>
                <a:latin typeface="+mn-lt"/>
                <a:ea typeface="+mn-ea"/>
                <a:cs typeface="+mn-cs"/>
                <a:hlinkClick r:id="rId16" tooltip="Communication"/>
              </a:rPr>
              <a:t>communication</a:t>
            </a:r>
            <a:r>
              <a:rPr lang="en-US" sz="1200" b="0" i="0" kern="1200" dirty="0" smtClean="0">
                <a:solidFill>
                  <a:schemeClr val="tx1"/>
                </a:solidFill>
                <a:latin typeface="+mn-lt"/>
                <a:ea typeface="+mn-ea"/>
                <a:cs typeface="+mn-cs"/>
              </a:rPr>
              <a:t>. It recognizes that a discrepancy between what is happening and what should be happening is often the first indicator that an error is occurring. This is a delicate subject for many organizations, especially ones with traditional hierarchies, so appropriate communication techniques must be taught to supervisors and their subordinates, so that supervisors understand that the questioning of authority need not be threatening, and subordinates understand the correct way to question orders.</a:t>
            </a:r>
          </a:p>
          <a:p>
            <a:r>
              <a:rPr lang="en-US" sz="1200" b="0" i="0" kern="1200" dirty="0" smtClean="0">
                <a:solidFill>
                  <a:schemeClr val="tx1"/>
                </a:solidFill>
                <a:latin typeface="+mn-lt"/>
                <a:ea typeface="+mn-ea"/>
                <a:cs typeface="+mn-cs"/>
              </a:rPr>
              <a:t>Cockpit voice recordings of various air disasters tragically reveal first officers and flight engineers attempting to bring critical information to the captain's attention in an indirect and ineffective way. By the time the captain understood what was being said, it was too late to avert the disaster. A CRM expert named Todd Bishop developed a five-step assertive statement process that encompasses inquiry and advocacy steps:</a:t>
            </a:r>
            <a:r>
              <a:rPr lang="en-US" sz="1200" b="0" i="0" u="none" strike="noStrike" kern="1200" baseline="30000" dirty="0" smtClean="0">
                <a:solidFill>
                  <a:schemeClr val="tx1"/>
                </a:solidFill>
                <a:latin typeface="+mn-lt"/>
                <a:ea typeface="+mn-ea"/>
                <a:cs typeface="+mn-cs"/>
                <a:hlinkClick r:id="rId3"/>
              </a:rPr>
              <a:t>[7]</a:t>
            </a:r>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Opening or attention getter</a:t>
            </a:r>
            <a:r>
              <a:rPr lang="en-US" sz="1200" b="0" i="0" kern="1200" dirty="0" smtClean="0">
                <a:solidFill>
                  <a:schemeClr val="tx1"/>
                </a:solidFill>
                <a:latin typeface="+mn-lt"/>
                <a:ea typeface="+mn-ea"/>
                <a:cs typeface="+mn-cs"/>
              </a:rPr>
              <a:t> - Address the individual. "Hey Chief," or "Captain Smith," or "Bob," or whatever name or title will get the person's attention.</a:t>
            </a:r>
          </a:p>
          <a:p>
            <a:r>
              <a:rPr lang="en-US" sz="1200" b="1" i="0" kern="1200" dirty="0" smtClean="0">
                <a:solidFill>
                  <a:schemeClr val="tx1"/>
                </a:solidFill>
                <a:latin typeface="+mn-lt"/>
                <a:ea typeface="+mn-ea"/>
                <a:cs typeface="+mn-cs"/>
              </a:rPr>
              <a:t>State your concern</a:t>
            </a:r>
            <a:r>
              <a:rPr lang="en-US" sz="1200" b="0" i="0" kern="1200" dirty="0" smtClean="0">
                <a:solidFill>
                  <a:schemeClr val="tx1"/>
                </a:solidFill>
                <a:latin typeface="+mn-lt"/>
                <a:ea typeface="+mn-ea"/>
                <a:cs typeface="+mn-cs"/>
              </a:rPr>
              <a:t> - Express your analysis of the situation in a direct manner while owning your emotions about it. "I'm concerned that we may not have enough fuel to fly around this storm system," or "I'm worried that the roof might collapse."</a:t>
            </a:r>
          </a:p>
          <a:p>
            <a:r>
              <a:rPr lang="en-US" sz="1200" b="1" i="0" kern="1200" dirty="0" smtClean="0">
                <a:solidFill>
                  <a:schemeClr val="tx1"/>
                </a:solidFill>
                <a:latin typeface="+mn-lt"/>
                <a:ea typeface="+mn-ea"/>
                <a:cs typeface="+mn-cs"/>
              </a:rPr>
              <a:t>State the problem as you see it</a:t>
            </a:r>
            <a:r>
              <a:rPr lang="en-US" sz="1200" b="0" i="0" kern="1200" dirty="0" smtClean="0">
                <a:solidFill>
                  <a:schemeClr val="tx1"/>
                </a:solidFill>
                <a:latin typeface="+mn-lt"/>
                <a:ea typeface="+mn-ea"/>
                <a:cs typeface="+mn-cs"/>
              </a:rPr>
              <a:t> - "We're only showing 40 minutes of fuel left," or "This building has a lightweight steel truss roof, and we may have fire extension into the roof structure."</a:t>
            </a:r>
          </a:p>
          <a:p>
            <a:r>
              <a:rPr lang="en-US" sz="1200" b="1" i="0" kern="1200" dirty="0" smtClean="0">
                <a:solidFill>
                  <a:schemeClr val="tx1"/>
                </a:solidFill>
                <a:latin typeface="+mn-lt"/>
                <a:ea typeface="+mn-ea"/>
                <a:cs typeface="+mn-cs"/>
              </a:rPr>
              <a:t>State a solution</a:t>
            </a:r>
            <a:r>
              <a:rPr lang="en-US" sz="1200" b="0" i="0" kern="1200" dirty="0" smtClean="0">
                <a:solidFill>
                  <a:schemeClr val="tx1"/>
                </a:solidFill>
                <a:latin typeface="+mn-lt"/>
                <a:ea typeface="+mn-ea"/>
                <a:cs typeface="+mn-cs"/>
              </a:rPr>
              <a:t> - "Let's divert to another airport and refuel," or "I think we should pull some tiles and take a look with the thermal imaging camera before we commit crews inside."</a:t>
            </a:r>
          </a:p>
          <a:p>
            <a:r>
              <a:rPr lang="en-US" sz="1200" b="1" i="0" kern="1200" dirty="0" smtClean="0">
                <a:solidFill>
                  <a:schemeClr val="tx1"/>
                </a:solidFill>
                <a:latin typeface="+mn-lt"/>
                <a:ea typeface="+mn-ea"/>
                <a:cs typeface="+mn-cs"/>
              </a:rPr>
              <a:t>Obtain agreement (or buy-in)</a:t>
            </a:r>
            <a:r>
              <a:rPr lang="en-US" sz="1200" b="0" i="0" kern="1200" dirty="0" smtClean="0">
                <a:solidFill>
                  <a:schemeClr val="tx1"/>
                </a:solidFill>
                <a:latin typeface="+mn-lt"/>
                <a:ea typeface="+mn-ea"/>
                <a:cs typeface="+mn-cs"/>
              </a:rPr>
              <a:t> - "Does that sound good to you, Captain?"</a:t>
            </a:r>
          </a:p>
          <a:p>
            <a:r>
              <a:rPr lang="en-US" sz="1200" b="0" i="0" kern="1200" dirty="0" smtClean="0">
                <a:solidFill>
                  <a:schemeClr val="tx1"/>
                </a:solidFill>
                <a:latin typeface="+mn-lt"/>
                <a:ea typeface="+mn-ea"/>
                <a:cs typeface="+mn-cs"/>
              </a:rPr>
              <a:t>These are often difficult skills to master, as they may require significant changes in personal habits, interpersonal d</a:t>
            </a:r>
          </a:p>
          <a:p>
            <a:endParaRPr lang="en-US" dirty="0"/>
          </a:p>
        </p:txBody>
      </p:sp>
      <p:sp>
        <p:nvSpPr>
          <p:cNvPr id="4" name="Slide Number Placeholder 3"/>
          <p:cNvSpPr>
            <a:spLocks noGrp="1"/>
          </p:cNvSpPr>
          <p:nvPr>
            <p:ph type="sldNum" sz="quarter" idx="10"/>
          </p:nvPr>
        </p:nvSpPr>
        <p:spPr/>
        <p:txBody>
          <a:bodyPr/>
          <a:lstStyle/>
          <a:p>
            <a:fld id="{28AEDCD0-ECD9-408D-8579-C0D3628319F0}" type="slidenum">
              <a:rPr lang="en-US" smtClean="0"/>
              <a:pPr/>
              <a:t>18</a:t>
            </a:fld>
            <a:endParaRPr lang="en-US"/>
          </a:p>
        </p:txBody>
      </p:sp>
    </p:spTree>
    <p:extLst>
      <p:ext uri="{BB962C8B-B14F-4D97-AF65-F5344CB8AC3E}">
        <p14:creationId xmlns:p14="http://schemas.microsoft.com/office/powerpoint/2010/main" val="946410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GB" dirty="0" smtClean="0"/>
          </a:p>
          <a:p>
            <a:endParaRPr lang="en-GB" dirty="0" smtClean="0"/>
          </a:p>
          <a:p>
            <a:r>
              <a:rPr lang="en-US" sz="1200" b="0" i="0" kern="1200" dirty="0" smtClean="0">
                <a:solidFill>
                  <a:schemeClr val="tx1"/>
                </a:solidFill>
                <a:latin typeface="+mn-lt"/>
                <a:ea typeface="+mn-ea"/>
                <a:cs typeface="+mn-cs"/>
              </a:rPr>
              <a:t>United Airlines was the first airline to provide CRM training for its cockpit crews, in 1981.</a:t>
            </a:r>
            <a:r>
              <a:rPr lang="en-US" sz="1200" b="0" i="0" u="none" strike="noStrike" kern="1200" baseline="30000" dirty="0" smtClean="0">
                <a:solidFill>
                  <a:schemeClr val="tx1"/>
                </a:solidFill>
                <a:latin typeface="+mn-lt"/>
                <a:ea typeface="+mn-ea"/>
                <a:cs typeface="+mn-cs"/>
                <a:hlinkClick r:id="rId3"/>
              </a:rPr>
              <a:t>[4]</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CRM training encompasses a wide range of knowledge, skills and attitudes including communications, situational awareness, problem solving, decision making, and teamwork; together with all the attendant sub-disciplines which each of these areas entails. CRM can be defined as a management system which makes optimum use of all available resources - equipment, procedures and people - to promote safety and enhance the efficiency of operations. CRM although first established in the </a:t>
            </a:r>
            <a:r>
              <a:rPr lang="en-US" sz="1200" b="0" i="0" u="none" strike="noStrike" kern="1200" dirty="0" smtClean="0">
                <a:solidFill>
                  <a:schemeClr val="tx1"/>
                </a:solidFill>
                <a:latin typeface="+mn-lt"/>
                <a:ea typeface="+mn-ea"/>
                <a:cs typeface="+mn-cs"/>
                <a:hlinkClick r:id="rId4" tooltip="Civil aviation"/>
              </a:rPr>
              <a:t>civil aviation</a:t>
            </a:r>
            <a:r>
              <a:rPr lang="en-US" sz="1200" b="0" i="0" kern="1200" dirty="0" smtClean="0">
                <a:solidFill>
                  <a:schemeClr val="tx1"/>
                </a:solidFill>
                <a:latin typeface="+mn-lt"/>
                <a:ea typeface="+mn-ea"/>
                <a:cs typeface="+mn-cs"/>
              </a:rPr>
              <a:t> industry as cockpit resource management has been adopted and adapted by many other industries, some of which are the commercial </a:t>
            </a:r>
            <a:r>
              <a:rPr lang="en-US" sz="1200" b="0" i="0" u="none" strike="noStrike" kern="1200" dirty="0" smtClean="0">
                <a:solidFill>
                  <a:schemeClr val="tx1"/>
                </a:solidFill>
                <a:latin typeface="+mn-lt"/>
                <a:ea typeface="+mn-ea"/>
                <a:cs typeface="+mn-cs"/>
                <a:hlinkClick r:id="rId5" tooltip="Maritime shipping"/>
              </a:rPr>
              <a:t>maritime shipping</a:t>
            </a:r>
            <a:r>
              <a:rPr lang="en-US" sz="1200" b="0" i="0" kern="1200" dirty="0" smtClean="0">
                <a:solidFill>
                  <a:schemeClr val="tx1"/>
                </a:solidFill>
                <a:latin typeface="+mn-lt"/>
                <a:ea typeface="+mn-ea"/>
                <a:cs typeface="+mn-cs"/>
              </a:rPr>
              <a:t> industry using a form called "</a:t>
            </a:r>
            <a:r>
              <a:rPr lang="en-US" sz="1200" b="0" i="0" u="none" strike="noStrike" kern="1200" dirty="0" smtClean="0">
                <a:solidFill>
                  <a:schemeClr val="tx1"/>
                </a:solidFill>
                <a:latin typeface="+mn-lt"/>
                <a:ea typeface="+mn-ea"/>
                <a:cs typeface="+mn-cs"/>
                <a:hlinkClick r:id="rId6" tooltip="Maritime Resource Management (MRM)"/>
              </a:rPr>
              <a:t>Maritime Resource Management (MRM)</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CRM is concerned with the cognitive and interpersonal skills needed to manage resources within an organized system, not so much with the technical knowledge and skills required to operate equipment. In this context, cognitive skills are defined as the mental processes used for gaining and maintaining situational awareness, for solving problems and for making decisions. Interpersonal skills are regarded as communications and a range of behavioral activities associated with teamwork. In many operational systems as in other walks of life, skill areas often overlap with each other, and they also overlap with the required technical skills. Furthermore, they are not confined to multi-crew craft or equipment, but also relate to single operator equipment or craft as they invariably need to interface with other craft or equipment and various other support agencies in order to complete a mission successfully.</a:t>
            </a:r>
          </a:p>
          <a:p>
            <a:r>
              <a:rPr lang="en-US" sz="1200" b="0" i="0" kern="1200" dirty="0" smtClean="0">
                <a:solidFill>
                  <a:schemeClr val="tx1"/>
                </a:solidFill>
                <a:latin typeface="+mn-lt"/>
                <a:ea typeface="+mn-ea"/>
                <a:cs typeface="+mn-cs"/>
              </a:rPr>
              <a:t>CRM training for crew has been introduced and developed by aviation organizations including major airlines and military aviation worldwide. CRM training is now a mandated requirement for commercial pilots working under most regulatory bodies worldwide, including the FAA (U.S.) and JAA (Europe). Following the lead of the commercial airline industry, the U.S. Department of Defense began formally training its air crews in CRM in the early 1990s. Presently, the U.S. Air Force and U.S. Navy require all air crew members to receive annual CRM training, in an effort to reduce human-error caused mishaps.</a:t>
            </a:r>
            <a:r>
              <a:rPr lang="en-US" sz="1200" b="0" i="0" u="none" strike="noStrike" kern="1200" baseline="30000" dirty="0" smtClean="0">
                <a:solidFill>
                  <a:schemeClr val="tx1"/>
                </a:solidFill>
                <a:latin typeface="+mn-lt"/>
                <a:ea typeface="+mn-ea"/>
                <a:cs typeface="+mn-cs"/>
                <a:hlinkClick r:id="rId3"/>
              </a:rPr>
              <a:t>[5][6]</a:t>
            </a:r>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Communication</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7" tooltip="Edit section: Communication"/>
              </a:rPr>
              <a:t>edit source</a:t>
            </a:r>
            <a:r>
              <a:rPr lang="en-US" sz="1200" b="0" i="0" kern="1200" dirty="0" smtClean="0">
                <a:solidFill>
                  <a:schemeClr val="tx1"/>
                </a:solidFill>
                <a:latin typeface="+mn-lt"/>
                <a:ea typeface="+mn-ea"/>
                <a:cs typeface="+mn-cs"/>
              </a:rPr>
              <a:t> | </a:t>
            </a:r>
            <a:r>
              <a:rPr lang="en-US" sz="1200" b="0" i="0" u="none" strike="noStrike" kern="1200" dirty="0" err="1" smtClean="0">
                <a:solidFill>
                  <a:schemeClr val="tx1"/>
                </a:solidFill>
                <a:latin typeface="+mn-lt"/>
                <a:ea typeface="+mn-ea"/>
                <a:cs typeface="+mn-cs"/>
                <a:hlinkClick r:id="rId8" tooltip="Edit section: Communication"/>
              </a:rPr>
              <a:t>editbeta</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CRM aims to foster a climate or culture where the freedom to respectfully question authority is encouraged. However, the primary goal of CRM is enhanced </a:t>
            </a:r>
            <a:r>
              <a:rPr lang="en-US" sz="1200" b="0" i="0" u="none" strike="noStrike" kern="1200" dirty="0" smtClean="0">
                <a:solidFill>
                  <a:schemeClr val="tx1"/>
                </a:solidFill>
                <a:latin typeface="+mn-lt"/>
                <a:ea typeface="+mn-ea"/>
                <a:cs typeface="+mn-cs"/>
                <a:hlinkClick r:id="rId9" tooltip="Situational awareness"/>
              </a:rPr>
              <a:t>situational awareness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0" tooltip="Self awareness"/>
              </a:rPr>
              <a:t>self awareness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1" tooltip="Leadership"/>
              </a:rPr>
              <a:t>leadership</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2" tooltip="Assertiveness"/>
              </a:rPr>
              <a:t>assertiveness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3" tooltip="Decision making"/>
              </a:rPr>
              <a:t>decision making</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4" tooltip="Flexibility"/>
              </a:rPr>
              <a:t>flexibility</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5" tooltip="Adaptability"/>
              </a:rPr>
              <a:t>adaptability</a:t>
            </a:r>
            <a:r>
              <a:rPr lang="en-US" sz="1200" b="0" i="0" kern="1200" dirty="0" smtClean="0">
                <a:solidFill>
                  <a:schemeClr val="tx1"/>
                </a:solidFill>
                <a:latin typeface="+mn-lt"/>
                <a:ea typeface="+mn-ea"/>
                <a:cs typeface="+mn-cs"/>
              </a:rPr>
              <a:t>, event and mission analysis, and </a:t>
            </a:r>
            <a:r>
              <a:rPr lang="en-US" sz="1200" b="0" i="0" u="none" strike="noStrike" kern="1200" dirty="0" smtClean="0">
                <a:solidFill>
                  <a:schemeClr val="tx1"/>
                </a:solidFill>
                <a:latin typeface="+mn-lt"/>
                <a:ea typeface="+mn-ea"/>
                <a:cs typeface="+mn-cs"/>
                <a:hlinkClick r:id="rId16" tooltip="Communication"/>
              </a:rPr>
              <a:t>communication</a:t>
            </a:r>
            <a:r>
              <a:rPr lang="en-US" sz="1200" b="0" i="0" kern="1200" dirty="0" smtClean="0">
                <a:solidFill>
                  <a:schemeClr val="tx1"/>
                </a:solidFill>
                <a:latin typeface="+mn-lt"/>
                <a:ea typeface="+mn-ea"/>
                <a:cs typeface="+mn-cs"/>
              </a:rPr>
              <a:t>. It recognizes that a discrepancy between what is happening and what should be happening is often the first indicator that an error is occurring. This is a delicate subject for many organizations, especially ones with traditional hierarchies, so appropriate communication techniques must be taught to supervisors and their subordinates, so that supervisors understand that the questioning of authority need not be threatening, and subordinates understand the correct way to question orders.</a:t>
            </a:r>
          </a:p>
          <a:p>
            <a:r>
              <a:rPr lang="en-US" sz="1200" b="0" i="0" kern="1200" dirty="0" smtClean="0">
                <a:solidFill>
                  <a:schemeClr val="tx1"/>
                </a:solidFill>
                <a:latin typeface="+mn-lt"/>
                <a:ea typeface="+mn-ea"/>
                <a:cs typeface="+mn-cs"/>
              </a:rPr>
              <a:t>Cockpit voice recordings of various air disasters tragically reveal first officers and flight engineers attempting to bring critical information to the captain's attention in an indirect and ineffective way. By the time the captain understood what was being said, it was too late to avert the disaster. A CRM expert named Todd Bishop developed a five-step assertive statement process that encompasses inquiry and advocacy steps:</a:t>
            </a:r>
            <a:r>
              <a:rPr lang="en-US" sz="1200" b="0" i="0" u="none" strike="noStrike" kern="1200" baseline="30000" dirty="0" smtClean="0">
                <a:solidFill>
                  <a:schemeClr val="tx1"/>
                </a:solidFill>
                <a:latin typeface="+mn-lt"/>
                <a:ea typeface="+mn-ea"/>
                <a:cs typeface="+mn-cs"/>
                <a:hlinkClick r:id="rId3"/>
              </a:rPr>
              <a:t>[7]</a:t>
            </a:r>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Opening or attention getter</a:t>
            </a:r>
            <a:r>
              <a:rPr lang="en-US" sz="1200" b="0" i="0" kern="1200" dirty="0" smtClean="0">
                <a:solidFill>
                  <a:schemeClr val="tx1"/>
                </a:solidFill>
                <a:latin typeface="+mn-lt"/>
                <a:ea typeface="+mn-ea"/>
                <a:cs typeface="+mn-cs"/>
              </a:rPr>
              <a:t> - Address the individual. "Hey Chief," or "Captain Smith," or "Bob," or whatever name or title will get the person's attention.</a:t>
            </a:r>
          </a:p>
          <a:p>
            <a:r>
              <a:rPr lang="en-US" sz="1200" b="1" i="0" kern="1200" dirty="0" smtClean="0">
                <a:solidFill>
                  <a:schemeClr val="tx1"/>
                </a:solidFill>
                <a:latin typeface="+mn-lt"/>
                <a:ea typeface="+mn-ea"/>
                <a:cs typeface="+mn-cs"/>
              </a:rPr>
              <a:t>State your concern</a:t>
            </a:r>
            <a:r>
              <a:rPr lang="en-US" sz="1200" b="0" i="0" kern="1200" dirty="0" smtClean="0">
                <a:solidFill>
                  <a:schemeClr val="tx1"/>
                </a:solidFill>
                <a:latin typeface="+mn-lt"/>
                <a:ea typeface="+mn-ea"/>
                <a:cs typeface="+mn-cs"/>
              </a:rPr>
              <a:t> - Express your analysis of the situation in a direct manner while owning your emotions about it. "I'm concerned that we may not have enough fuel to fly around this storm system," or "I'm worried that the roof might collapse."</a:t>
            </a:r>
          </a:p>
          <a:p>
            <a:r>
              <a:rPr lang="en-US" sz="1200" b="1" i="0" kern="1200" dirty="0" smtClean="0">
                <a:solidFill>
                  <a:schemeClr val="tx1"/>
                </a:solidFill>
                <a:latin typeface="+mn-lt"/>
                <a:ea typeface="+mn-ea"/>
                <a:cs typeface="+mn-cs"/>
              </a:rPr>
              <a:t>State the problem as you see it</a:t>
            </a:r>
            <a:r>
              <a:rPr lang="en-US" sz="1200" b="0" i="0" kern="1200" dirty="0" smtClean="0">
                <a:solidFill>
                  <a:schemeClr val="tx1"/>
                </a:solidFill>
                <a:latin typeface="+mn-lt"/>
                <a:ea typeface="+mn-ea"/>
                <a:cs typeface="+mn-cs"/>
              </a:rPr>
              <a:t> - "We're only showing 40 minutes of fuel left," or "This building has a lightweight steel truss roof, and we may have fire extension into the roof structure."</a:t>
            </a:r>
          </a:p>
          <a:p>
            <a:r>
              <a:rPr lang="en-US" sz="1200" b="1" i="0" kern="1200" dirty="0" smtClean="0">
                <a:solidFill>
                  <a:schemeClr val="tx1"/>
                </a:solidFill>
                <a:latin typeface="+mn-lt"/>
                <a:ea typeface="+mn-ea"/>
                <a:cs typeface="+mn-cs"/>
              </a:rPr>
              <a:t>State a solution</a:t>
            </a:r>
            <a:r>
              <a:rPr lang="en-US" sz="1200" b="0" i="0" kern="1200" dirty="0" smtClean="0">
                <a:solidFill>
                  <a:schemeClr val="tx1"/>
                </a:solidFill>
                <a:latin typeface="+mn-lt"/>
                <a:ea typeface="+mn-ea"/>
                <a:cs typeface="+mn-cs"/>
              </a:rPr>
              <a:t> - "Let's divert to another airport and refuel," or "I think we should pull some tiles and take a look with the thermal imaging camera before we commit crews inside."</a:t>
            </a:r>
          </a:p>
          <a:p>
            <a:r>
              <a:rPr lang="en-US" sz="1200" b="1" i="0" kern="1200" dirty="0" smtClean="0">
                <a:solidFill>
                  <a:schemeClr val="tx1"/>
                </a:solidFill>
                <a:latin typeface="+mn-lt"/>
                <a:ea typeface="+mn-ea"/>
                <a:cs typeface="+mn-cs"/>
              </a:rPr>
              <a:t>Obtain agreement (or buy-in)</a:t>
            </a:r>
            <a:r>
              <a:rPr lang="en-US" sz="1200" b="0" i="0" kern="1200" dirty="0" smtClean="0">
                <a:solidFill>
                  <a:schemeClr val="tx1"/>
                </a:solidFill>
                <a:latin typeface="+mn-lt"/>
                <a:ea typeface="+mn-ea"/>
                <a:cs typeface="+mn-cs"/>
              </a:rPr>
              <a:t> - "Does that sound good to you, Captain?"</a:t>
            </a:r>
          </a:p>
          <a:p>
            <a:r>
              <a:rPr lang="en-US" sz="1200" b="0" i="0" kern="1200" dirty="0" smtClean="0">
                <a:solidFill>
                  <a:schemeClr val="tx1"/>
                </a:solidFill>
                <a:latin typeface="+mn-lt"/>
                <a:ea typeface="+mn-ea"/>
                <a:cs typeface="+mn-cs"/>
              </a:rPr>
              <a:t>These are often difficult skills to master, as they may require significant changes in personal habits, interpersonal d</a:t>
            </a:r>
          </a:p>
          <a:p>
            <a:endParaRPr lang="en-US" dirty="0"/>
          </a:p>
        </p:txBody>
      </p:sp>
      <p:sp>
        <p:nvSpPr>
          <p:cNvPr id="4" name="Slide Number Placeholder 3"/>
          <p:cNvSpPr>
            <a:spLocks noGrp="1"/>
          </p:cNvSpPr>
          <p:nvPr>
            <p:ph type="sldNum" sz="quarter" idx="10"/>
          </p:nvPr>
        </p:nvSpPr>
        <p:spPr/>
        <p:txBody>
          <a:bodyPr/>
          <a:lstStyle/>
          <a:p>
            <a:fld id="{28AEDCD0-ECD9-408D-8579-C0D3628319F0}" type="slidenum">
              <a:rPr lang="en-US" smtClean="0"/>
              <a:pPr/>
              <a:t>19</a:t>
            </a:fld>
            <a:endParaRPr lang="en-US"/>
          </a:p>
        </p:txBody>
      </p:sp>
    </p:spTree>
    <p:extLst>
      <p:ext uri="{BB962C8B-B14F-4D97-AF65-F5344CB8AC3E}">
        <p14:creationId xmlns:p14="http://schemas.microsoft.com/office/powerpoint/2010/main" val="75945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2F01A2-3438-4CFC-91FB-B70885819DBA}"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2F01A2-3438-4CFC-91FB-B70885819DBA}"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2F01A2-3438-4CFC-91FB-B70885819DBA}"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49263" y="1219200"/>
            <a:ext cx="8229600" cy="4906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400169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2F01A2-3438-4CFC-91FB-B70885819DBA}"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2F01A2-3438-4CFC-91FB-B70885819DBA}"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2F01A2-3438-4CFC-91FB-B70885819DBA}" type="datetimeFigureOut">
              <a:rPr lang="en-US" smtClean="0"/>
              <a:pPr/>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2F01A2-3438-4CFC-91FB-B70885819DBA}" type="datetimeFigureOut">
              <a:rPr lang="en-US" smtClean="0"/>
              <a:pPr/>
              <a:t>2/28/2019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2F01A2-3438-4CFC-91FB-B70885819DBA}" type="datetimeFigureOut">
              <a:rPr lang="en-US" smtClean="0"/>
              <a:pPr/>
              <a:t>2/28/2019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F01A2-3438-4CFC-91FB-B70885819DBA}" type="datetimeFigureOut">
              <a:rPr lang="en-US" smtClean="0"/>
              <a:pPr/>
              <a:t>2/28/2019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F01A2-3438-4CFC-91FB-B70885819DBA}" type="datetimeFigureOut">
              <a:rPr lang="en-US" smtClean="0"/>
              <a:pPr/>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F01A2-3438-4CFC-91FB-B70885819DBA}" type="datetimeFigureOut">
              <a:rPr lang="en-US" smtClean="0"/>
              <a:pPr/>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3FDB2-83FD-4E5E-9E3E-63719439E3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2F01A2-3438-4CFC-91FB-B70885819DBA}" type="datetimeFigureOut">
              <a:rPr lang="en-US" smtClean="0"/>
              <a:pPr/>
              <a:t>2/28/2019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3FDB2-83FD-4E5E-9E3E-63719439E37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JzlvgtPIof4"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notesSlide" Target="../notesSlides/notesSlide4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mailto:c.a.woolf@qmul.ac.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8800"/>
            <a:ext cx="7772400" cy="1470025"/>
          </a:xfrm>
        </p:spPr>
        <p:txBody>
          <a:bodyPr>
            <a:normAutofit fontScale="90000"/>
          </a:bodyPr>
          <a:lstStyle/>
          <a:p>
            <a:r>
              <a:rPr lang="en-GB" b="1" dirty="0"/>
              <a:t>Patient Safety and Human Factors in Healthcare </a:t>
            </a:r>
            <a:r>
              <a:rPr lang="en-GB" b="1" dirty="0" smtClean="0"/>
              <a:t> </a:t>
            </a:r>
            <a:br>
              <a:rPr lang="en-GB" b="1" dirty="0" smtClean="0"/>
            </a:br>
            <a:r>
              <a:rPr lang="en-GB" b="1" dirty="0"/>
              <a:t/>
            </a:r>
            <a:br>
              <a:rPr lang="en-GB" b="1" dirty="0"/>
            </a:br>
            <a:r>
              <a:rPr lang="en-GB" b="1" dirty="0" smtClean="0"/>
              <a:t>The </a:t>
            </a:r>
            <a:r>
              <a:rPr lang="en-GB" b="1" dirty="0" err="1"/>
              <a:t>Interprofessional</a:t>
            </a:r>
            <a:r>
              <a:rPr lang="en-GB" b="1" dirty="0"/>
              <a:t> Perspective</a:t>
            </a:r>
            <a:endParaRPr lang="en-US" dirty="0"/>
          </a:p>
        </p:txBody>
      </p:sp>
      <p:sp>
        <p:nvSpPr>
          <p:cNvPr id="3" name="Subtitle 2"/>
          <p:cNvSpPr>
            <a:spLocks noGrp="1"/>
          </p:cNvSpPr>
          <p:nvPr>
            <p:ph type="subTitle" idx="1"/>
          </p:nvPr>
        </p:nvSpPr>
        <p:spPr>
          <a:xfrm>
            <a:off x="1371600" y="3886200"/>
            <a:ext cx="6400800" cy="2423120"/>
          </a:xfrm>
        </p:spPr>
        <p:txBody>
          <a:bodyPr>
            <a:normAutofit fontScale="70000" lnSpcReduction="20000"/>
          </a:bodyPr>
          <a:lstStyle/>
          <a:p>
            <a:endParaRPr lang="en-GB" dirty="0" smtClean="0"/>
          </a:p>
          <a:p>
            <a:r>
              <a:rPr lang="en-GB" dirty="0" smtClean="0"/>
              <a:t>Dr </a:t>
            </a:r>
            <a:r>
              <a:rPr lang="en-GB" dirty="0"/>
              <a:t>C</a:t>
            </a:r>
            <a:r>
              <a:rPr lang="en-GB" dirty="0" smtClean="0"/>
              <a:t>elia </a:t>
            </a:r>
            <a:r>
              <a:rPr lang="en-GB" dirty="0" smtClean="0"/>
              <a:t>Woolf and </a:t>
            </a:r>
            <a:r>
              <a:rPr lang="en-GB" dirty="0" smtClean="0"/>
              <a:t>Dr Chris Sadler</a:t>
            </a:r>
            <a:endParaRPr lang="en-GB" dirty="0" smtClean="0"/>
          </a:p>
          <a:p>
            <a:endParaRPr lang="en-GB" dirty="0" smtClean="0"/>
          </a:p>
          <a:p>
            <a:endParaRPr lang="en-GB" dirty="0"/>
          </a:p>
          <a:p>
            <a:r>
              <a:rPr lang="en-GB" dirty="0" smtClean="0"/>
              <a:t>MBBS Year 4 </a:t>
            </a:r>
            <a:endParaRPr lang="en-GB" dirty="0" smtClean="0"/>
          </a:p>
          <a:p>
            <a:r>
              <a:rPr lang="en-GB" dirty="0" smtClean="0"/>
              <a:t>Clinical Science &amp; </a:t>
            </a:r>
            <a:r>
              <a:rPr lang="en-GB" dirty="0" err="1" smtClean="0"/>
              <a:t>Professionalism</a:t>
            </a:r>
            <a:r>
              <a:rPr lang="en-GB" dirty="0" err="1" smtClean="0"/>
              <a:t>Week</a:t>
            </a:r>
            <a:endParaRPr lang="en-GB" dirty="0" smtClean="0"/>
          </a:p>
          <a:p>
            <a:r>
              <a:rPr lang="en-GB" dirty="0" smtClean="0"/>
              <a:t>15</a:t>
            </a:r>
            <a:r>
              <a:rPr lang="en-GB" baseline="30000" dirty="0" smtClean="0"/>
              <a:t>th</a:t>
            </a:r>
            <a:r>
              <a:rPr lang="en-GB" dirty="0" smtClean="0"/>
              <a:t> March 2019</a:t>
            </a:r>
            <a:endParaRPr lang="en-GB" dirty="0" smtClean="0"/>
          </a:p>
          <a:p>
            <a:endParaRPr lang="en-GB" dirty="0" smtClean="0"/>
          </a:p>
          <a:p>
            <a:endParaRPr lang="en-US" dirty="0"/>
          </a:p>
        </p:txBody>
      </p:sp>
    </p:spTree>
    <p:extLst>
      <p:ext uri="{BB962C8B-B14F-4D97-AF65-F5344CB8AC3E}">
        <p14:creationId xmlns:p14="http://schemas.microsoft.com/office/powerpoint/2010/main" val="2388824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Example: Dysphagia management</a:t>
            </a:r>
            <a:endParaRPr lang="en-GB" dirty="0"/>
          </a:p>
        </p:txBody>
      </p:sp>
      <p:sp>
        <p:nvSpPr>
          <p:cNvPr id="3" name="Content Placeholder 2"/>
          <p:cNvSpPr>
            <a:spLocks noGrp="1"/>
          </p:cNvSpPr>
          <p:nvPr>
            <p:ph idx="1"/>
          </p:nvPr>
        </p:nvSpPr>
        <p:spPr>
          <a:xfrm>
            <a:off x="683568" y="1417638"/>
            <a:ext cx="8460431" cy="5179714"/>
          </a:xfrm>
        </p:spPr>
        <p:txBody>
          <a:bodyPr>
            <a:normAutofit/>
          </a:bodyPr>
          <a:lstStyle/>
          <a:p>
            <a:pPr marL="0" indent="0">
              <a:buNone/>
            </a:pPr>
            <a:r>
              <a:rPr lang="en-GB" dirty="0" smtClean="0"/>
              <a:t>Swallowing problems      Risks of </a:t>
            </a:r>
            <a:r>
              <a:rPr lang="en-GB" dirty="0" smtClean="0"/>
              <a:t>choking, </a:t>
            </a:r>
            <a:r>
              <a:rPr lang="en-GB" dirty="0" smtClean="0"/>
              <a:t>aspiration </a:t>
            </a:r>
            <a:r>
              <a:rPr lang="en-GB" dirty="0" smtClean="0"/>
              <a:t>pneumonia, dehydration</a:t>
            </a:r>
            <a:r>
              <a:rPr lang="en-GB" dirty="0"/>
              <a:t>,</a:t>
            </a:r>
            <a:r>
              <a:rPr lang="en-GB" dirty="0" smtClean="0"/>
              <a:t> </a:t>
            </a:r>
            <a:r>
              <a:rPr lang="en-GB" dirty="0" smtClean="0"/>
              <a:t>malnutrition</a:t>
            </a:r>
          </a:p>
          <a:p>
            <a:pPr marL="0" indent="0">
              <a:buNone/>
            </a:pPr>
            <a:endParaRPr lang="en-GB" sz="1400" dirty="0"/>
          </a:p>
          <a:p>
            <a:pPr marL="0" indent="0">
              <a:buNone/>
            </a:pPr>
            <a:r>
              <a:rPr lang="en-GB" dirty="0" smtClean="0"/>
              <a:t>Managed by MDT</a:t>
            </a:r>
            <a:endParaRPr lang="en-GB" dirty="0"/>
          </a:p>
          <a:p>
            <a:r>
              <a:rPr lang="en-GB" sz="2400" dirty="0" smtClean="0"/>
              <a:t>Speech &amp; Language Therapy</a:t>
            </a:r>
          </a:p>
          <a:p>
            <a:r>
              <a:rPr lang="en-GB" sz="2400" dirty="0" smtClean="0"/>
              <a:t>Medicine</a:t>
            </a:r>
          </a:p>
          <a:p>
            <a:r>
              <a:rPr lang="en-GB" sz="2400" dirty="0" smtClean="0"/>
              <a:t>Nursing</a:t>
            </a:r>
          </a:p>
          <a:p>
            <a:r>
              <a:rPr lang="en-GB" sz="2400" dirty="0" smtClean="0"/>
              <a:t>Dietetics</a:t>
            </a:r>
          </a:p>
          <a:p>
            <a:r>
              <a:rPr lang="en-GB" sz="2400" dirty="0" smtClean="0"/>
              <a:t>Radiography</a:t>
            </a:r>
            <a:endParaRPr lang="en-GB" sz="2400" dirty="0" smtClean="0"/>
          </a:p>
          <a:p>
            <a:r>
              <a:rPr lang="en-GB" sz="2400" dirty="0" smtClean="0"/>
              <a:t>Health Care </a:t>
            </a:r>
            <a:r>
              <a:rPr lang="en-GB" sz="2400" dirty="0" smtClean="0"/>
              <a:t>Assistants</a:t>
            </a:r>
          </a:p>
          <a:p>
            <a:r>
              <a:rPr lang="en-GB" sz="2400" dirty="0" smtClean="0"/>
              <a:t>Hospital catering staff</a:t>
            </a:r>
            <a:endParaRPr lang="en-GB" sz="2400" dirty="0" smtClean="0"/>
          </a:p>
        </p:txBody>
      </p:sp>
      <p:pic>
        <p:nvPicPr>
          <p:cNvPr id="6" name="Picture 2" descr="Image result for dyspha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852936"/>
            <a:ext cx="3339059" cy="3339059"/>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4427984" y="1628800"/>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6712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6791"/>
            <a:ext cx="8229600" cy="1143000"/>
          </a:xfrm>
        </p:spPr>
        <p:txBody>
          <a:bodyPr>
            <a:normAutofit/>
          </a:bodyPr>
          <a:lstStyle/>
          <a:p>
            <a:endParaRPr lang="en-GB" dirty="0"/>
          </a:p>
        </p:txBody>
      </p:sp>
      <p:sp>
        <p:nvSpPr>
          <p:cNvPr id="3" name="Content Placeholder 2"/>
          <p:cNvSpPr>
            <a:spLocks noGrp="1"/>
          </p:cNvSpPr>
          <p:nvPr>
            <p:ph idx="1"/>
          </p:nvPr>
        </p:nvSpPr>
        <p:spPr>
          <a:xfrm>
            <a:off x="395536" y="836712"/>
            <a:ext cx="5554960" cy="5616624"/>
          </a:xfrm>
        </p:spPr>
        <p:txBody>
          <a:bodyPr>
            <a:normAutofit/>
          </a:bodyPr>
          <a:lstStyle/>
          <a:p>
            <a:r>
              <a:rPr lang="en-GB" sz="2000" dirty="0" smtClean="0"/>
              <a:t>Croydon </a:t>
            </a:r>
            <a:r>
              <a:rPr lang="en-GB" sz="2000" dirty="0"/>
              <a:t>University Hospital </a:t>
            </a:r>
            <a:r>
              <a:rPr lang="en-GB" sz="2000" dirty="0" smtClean="0"/>
              <a:t>2014</a:t>
            </a:r>
            <a:endParaRPr lang="en-GB" sz="2000" dirty="0"/>
          </a:p>
          <a:p>
            <a:pPr lvl="1"/>
            <a:r>
              <a:rPr lang="en-GB" sz="2000" dirty="0"/>
              <a:t>1 patient death (given </a:t>
            </a:r>
            <a:r>
              <a:rPr lang="en-GB" sz="2000" dirty="0" smtClean="0"/>
              <a:t>ham salad instead </a:t>
            </a:r>
            <a:r>
              <a:rPr lang="en-GB" sz="2000" dirty="0" smtClean="0"/>
              <a:t>of puree diet</a:t>
            </a:r>
            <a:r>
              <a:rPr lang="en-GB" sz="2000" dirty="0" smtClean="0"/>
              <a:t>)</a:t>
            </a:r>
            <a:endParaRPr lang="en-GB" sz="2000" dirty="0" smtClean="0"/>
          </a:p>
          <a:p>
            <a:pPr lvl="1"/>
            <a:r>
              <a:rPr lang="en-GB" sz="2000" dirty="0" smtClean="0"/>
              <a:t>1 </a:t>
            </a:r>
            <a:r>
              <a:rPr lang="en-GB" sz="2000" dirty="0"/>
              <a:t>patient suffered </a:t>
            </a:r>
            <a:r>
              <a:rPr lang="en-GB" sz="2000" dirty="0" smtClean="0"/>
              <a:t>serious breathing </a:t>
            </a:r>
            <a:r>
              <a:rPr lang="en-GB" sz="2000" dirty="0" smtClean="0"/>
              <a:t>difficulties </a:t>
            </a:r>
            <a:r>
              <a:rPr lang="en-GB" sz="2000" dirty="0" smtClean="0"/>
              <a:t>(given </a:t>
            </a:r>
            <a:r>
              <a:rPr lang="en-GB" sz="2000" dirty="0" smtClean="0"/>
              <a:t>soup when nil by mouth</a:t>
            </a:r>
            <a:r>
              <a:rPr lang="en-GB" sz="2000" dirty="0" smtClean="0"/>
              <a:t>)</a:t>
            </a:r>
            <a:endParaRPr lang="en-GB" sz="2000" dirty="0" smtClean="0"/>
          </a:p>
          <a:p>
            <a:pPr marL="0" indent="0">
              <a:buNone/>
            </a:pPr>
            <a:endParaRPr lang="en-GB" sz="2000" dirty="0" smtClean="0"/>
          </a:p>
          <a:p>
            <a:r>
              <a:rPr lang="en-GB" sz="2000" dirty="0" smtClean="0"/>
              <a:t>Prospect Park Hospital 2017</a:t>
            </a:r>
          </a:p>
          <a:p>
            <a:pPr marL="685800" lvl="1"/>
            <a:r>
              <a:rPr lang="en-GB" sz="2000" dirty="0" smtClean="0"/>
              <a:t>6 incidents of patients choking on food in one year, resulting in 3 deaths</a:t>
            </a:r>
          </a:p>
          <a:p>
            <a:pPr marL="685800" lvl="1"/>
            <a:r>
              <a:rPr lang="en-GB" sz="2000" dirty="0" smtClean="0"/>
              <a:t>Inquest found </a:t>
            </a:r>
            <a:r>
              <a:rPr lang="en-GB" sz="2000" dirty="0"/>
              <a:t>diet information was "inadequately communicated and recorded by staff", resulting in </a:t>
            </a:r>
            <a:r>
              <a:rPr lang="en-GB" sz="2000" dirty="0" smtClean="0"/>
              <a:t>provision of </a:t>
            </a:r>
            <a:r>
              <a:rPr lang="en-GB" sz="2000" dirty="0"/>
              <a:t>"unsuitable" </a:t>
            </a:r>
            <a:r>
              <a:rPr lang="en-GB" sz="2000" dirty="0" smtClean="0"/>
              <a:t>food.</a:t>
            </a:r>
          </a:p>
          <a:p>
            <a:pPr marL="0" indent="0">
              <a:buNone/>
            </a:pPr>
            <a:r>
              <a:rPr lang="en-GB" dirty="0"/>
              <a:t/>
            </a:r>
            <a:br>
              <a:rPr lang="en-GB" dirty="0"/>
            </a:br>
            <a:endParaRPr lang="en-GB" dirty="0"/>
          </a:p>
        </p:txBody>
      </p:sp>
      <p:pic>
        <p:nvPicPr>
          <p:cNvPr id="1026" name="Picture 2" descr="Image result for dysphagia pureed f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802" y="2982448"/>
            <a:ext cx="2105861" cy="1728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1211" y="5589240"/>
            <a:ext cx="8008127" cy="984885"/>
          </a:xfrm>
          <a:prstGeom prst="rect">
            <a:avLst/>
          </a:prstGeom>
          <a:noFill/>
        </p:spPr>
        <p:txBody>
          <a:bodyPr wrap="square" rtlCol="0">
            <a:spAutoFit/>
          </a:bodyPr>
          <a:lstStyle/>
          <a:p>
            <a:r>
              <a:rPr lang="en-GB" sz="2000" dirty="0" smtClean="0"/>
              <a:t>N.B</a:t>
            </a:r>
            <a:r>
              <a:rPr lang="en-GB" sz="2000" b="1" dirty="0" smtClean="0">
                <a:solidFill>
                  <a:srgbClr val="7030A0"/>
                </a:solidFill>
              </a:rPr>
              <a:t>. 30</a:t>
            </a:r>
            <a:r>
              <a:rPr lang="en-GB" sz="2000" b="1" dirty="0">
                <a:solidFill>
                  <a:srgbClr val="7030A0"/>
                </a:solidFill>
              </a:rPr>
              <a:t>% of post-stroke deaths </a:t>
            </a:r>
            <a:r>
              <a:rPr lang="en-GB" sz="2000" b="1" dirty="0" smtClean="0">
                <a:solidFill>
                  <a:srgbClr val="7030A0"/>
                </a:solidFill>
              </a:rPr>
              <a:t>are due </a:t>
            </a:r>
            <a:r>
              <a:rPr lang="en-GB" sz="2000" b="1" dirty="0">
                <a:solidFill>
                  <a:srgbClr val="7030A0"/>
                </a:solidFill>
              </a:rPr>
              <a:t>to pneumonia, usually associated with swallowing problems </a:t>
            </a:r>
            <a:r>
              <a:rPr lang="en-GB" sz="2000" dirty="0"/>
              <a:t>(</a:t>
            </a:r>
            <a:r>
              <a:rPr lang="en-GB" sz="2000" dirty="0" err="1"/>
              <a:t>Heuschmann</a:t>
            </a:r>
            <a:r>
              <a:rPr lang="en-GB" sz="2000" dirty="0"/>
              <a:t> P., et al., 2004, Kwan et al 2008)</a:t>
            </a:r>
          </a:p>
          <a:p>
            <a:endParaRPr lang="en-GB" dirty="0"/>
          </a:p>
        </p:txBody>
      </p:sp>
      <p:pic>
        <p:nvPicPr>
          <p:cNvPr id="3074" name="Picture 2" descr="https://i.pinimg.com/originals/66/1a/68/661a68329c88340c8dba4c7ccb19b3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243" y="1317339"/>
            <a:ext cx="2755802" cy="1161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627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1725"/>
            <a:ext cx="8229600" cy="796950"/>
          </a:xfrm>
        </p:spPr>
        <p:txBody>
          <a:bodyPr>
            <a:normAutofit fontScale="90000"/>
          </a:bodyPr>
          <a:lstStyle/>
          <a:p>
            <a:r>
              <a:rPr lang="en-US" dirty="0" smtClean="0"/>
              <a:t>What </a:t>
            </a:r>
            <a:r>
              <a:rPr lang="en-US" dirty="0" smtClean="0"/>
              <a:t>might make </a:t>
            </a:r>
            <a:r>
              <a:rPr lang="en-US" dirty="0"/>
              <a:t>interprofessional </a:t>
            </a:r>
            <a:r>
              <a:rPr lang="en-US" dirty="0" smtClean="0"/>
              <a:t>collaboration particularly challenging</a:t>
            </a:r>
            <a:r>
              <a:rPr lang="en-US" dirty="0" smtClean="0"/>
              <a:t>?</a:t>
            </a:r>
            <a:br>
              <a:rPr lang="en-US" dirty="0" smtClean="0"/>
            </a:br>
            <a:endParaRPr lang="en-US" dirty="0"/>
          </a:p>
        </p:txBody>
      </p:sp>
      <p:sp>
        <p:nvSpPr>
          <p:cNvPr id="3" name="Content Placeholder 2"/>
          <p:cNvSpPr>
            <a:spLocks noGrp="1"/>
          </p:cNvSpPr>
          <p:nvPr>
            <p:ph idx="1"/>
          </p:nvPr>
        </p:nvSpPr>
        <p:spPr/>
        <p:txBody>
          <a:bodyPr>
            <a:normAutofit/>
          </a:bodyPr>
          <a:lstStyle/>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6688"/>
            <a:ext cx="8229600" cy="868958"/>
          </a:xfrm>
        </p:spPr>
        <p:txBody>
          <a:bodyPr>
            <a:normAutofit fontScale="90000"/>
          </a:bodyPr>
          <a:lstStyle/>
          <a:p>
            <a:r>
              <a:rPr lang="en-US" sz="4000" dirty="0" smtClean="0"/>
              <a:t>Barriers to interprofessional collaboration</a:t>
            </a:r>
            <a:r>
              <a:rPr lang="en-US" dirty="0" smtClean="0"/>
              <a:t/>
            </a:r>
            <a:br>
              <a:rPr lang="en-US" dirty="0" smtClean="0"/>
            </a:br>
            <a:endParaRPr lang="en-US" dirty="0"/>
          </a:p>
        </p:txBody>
      </p:sp>
      <p:sp>
        <p:nvSpPr>
          <p:cNvPr id="3" name="Content Placeholder 2"/>
          <p:cNvSpPr>
            <a:spLocks noGrp="1"/>
          </p:cNvSpPr>
          <p:nvPr>
            <p:ph idx="1"/>
          </p:nvPr>
        </p:nvSpPr>
        <p:spPr>
          <a:xfrm>
            <a:off x="457200" y="1866528"/>
            <a:ext cx="8229600" cy="5141168"/>
          </a:xfrm>
        </p:spPr>
        <p:txBody>
          <a:bodyPr>
            <a:normAutofit/>
          </a:bodyPr>
          <a:lstStyle/>
          <a:p>
            <a:pPr marL="0" indent="0">
              <a:buNone/>
            </a:pPr>
            <a:r>
              <a:rPr lang="en-GB" dirty="0" smtClean="0"/>
              <a:t>Unclear </a:t>
            </a:r>
            <a:r>
              <a:rPr lang="en-GB" dirty="0"/>
              <a:t>boundaries or </a:t>
            </a:r>
            <a:r>
              <a:rPr lang="en-GB" dirty="0" smtClean="0"/>
              <a:t>overlapping </a:t>
            </a:r>
            <a:r>
              <a:rPr lang="en-GB" dirty="0" smtClean="0"/>
              <a:t>roles </a:t>
            </a:r>
          </a:p>
          <a:p>
            <a:pPr marL="0" indent="0">
              <a:buNone/>
            </a:pPr>
            <a:endParaRPr lang="en-GB" sz="2800" dirty="0" smtClean="0"/>
          </a:p>
          <a:p>
            <a:pPr marL="0" indent="0">
              <a:buNone/>
            </a:pPr>
            <a:r>
              <a:rPr lang="en-GB" sz="2800" dirty="0" smtClean="0"/>
              <a:t>e.g. Overlapping responsibilities </a:t>
            </a:r>
            <a:r>
              <a:rPr lang="en-GB" sz="2800" dirty="0" smtClean="0"/>
              <a:t>between </a:t>
            </a:r>
            <a:r>
              <a:rPr lang="en-GB" sz="2800" dirty="0" smtClean="0"/>
              <a:t>midwifery &amp; obstetrics in perinatal care</a:t>
            </a:r>
            <a:endParaRPr lang="en-US" sz="2800" dirty="0"/>
          </a:p>
          <a:p>
            <a:pPr lvl="0"/>
            <a:endParaRPr lang="en-US" dirty="0"/>
          </a:p>
          <a:p>
            <a:endParaRPr lang="en-US" dirty="0"/>
          </a:p>
        </p:txBody>
      </p:sp>
      <p:pic>
        <p:nvPicPr>
          <p:cNvPr id="3074" name="Picture 2" descr="Image result for theatre obstetr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1189" y="4449856"/>
            <a:ext cx="2827757" cy="18824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idw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657" y="4437112"/>
            <a:ext cx="2849959" cy="1895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72200" y="6467266"/>
            <a:ext cx="2592288" cy="369332"/>
          </a:xfrm>
          <a:prstGeom prst="rect">
            <a:avLst/>
          </a:prstGeom>
          <a:noFill/>
        </p:spPr>
        <p:txBody>
          <a:bodyPr wrap="square" rtlCol="0">
            <a:spAutoFit/>
          </a:bodyPr>
          <a:lstStyle/>
          <a:p>
            <a:r>
              <a:rPr lang="en-US" dirty="0"/>
              <a:t> </a:t>
            </a:r>
            <a:r>
              <a:rPr lang="en-US" dirty="0" err="1"/>
              <a:t>Littlechild</a:t>
            </a:r>
            <a:r>
              <a:rPr lang="en-US" dirty="0"/>
              <a:t> &amp; Smith, </a:t>
            </a:r>
            <a:r>
              <a:rPr lang="en-US" dirty="0" smtClean="0"/>
              <a:t>2013</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5"/>
            <a:ext cx="5688632" cy="3888431"/>
          </a:xfrm>
        </p:spPr>
        <p:txBody>
          <a:bodyPr>
            <a:normAutofit/>
          </a:bodyPr>
          <a:lstStyle/>
          <a:p>
            <a:pPr lvl="0">
              <a:buNone/>
            </a:pPr>
            <a:r>
              <a:rPr lang="en-US" b="1" dirty="0" smtClean="0"/>
              <a:t>Professional hierarchies</a:t>
            </a:r>
            <a:endParaRPr lang="en-US" b="1" dirty="0"/>
          </a:p>
          <a:p>
            <a:endParaRPr lang="en-GB" sz="1600" dirty="0" smtClean="0"/>
          </a:p>
          <a:p>
            <a:endParaRPr lang="en-GB" sz="1600" dirty="0" smtClean="0"/>
          </a:p>
          <a:p>
            <a:r>
              <a:rPr lang="en-GB" dirty="0" smtClean="0"/>
              <a:t>Reluctance </a:t>
            </a:r>
            <a:r>
              <a:rPr lang="en-GB" dirty="0" smtClean="0"/>
              <a:t>to </a:t>
            </a:r>
            <a:r>
              <a:rPr lang="en-GB" dirty="0" smtClean="0"/>
              <a:t>raise concerns or share information with MDT members perceived </a:t>
            </a:r>
            <a:r>
              <a:rPr lang="en-GB" dirty="0" smtClean="0"/>
              <a:t>as higher </a:t>
            </a:r>
            <a:r>
              <a:rPr lang="en-GB" dirty="0" smtClean="0"/>
              <a:t>status</a:t>
            </a:r>
            <a:endParaRPr lang="en-US" dirty="0"/>
          </a:p>
        </p:txBody>
      </p:sp>
      <p:pic>
        <p:nvPicPr>
          <p:cNvPr id="31746" name="Picture 2" descr="cartoons,controls,cowering,directing,emotions,forces,gestures,influence,people,pointing,powers,Screen Beans®,submissions"/>
          <p:cNvPicPr>
            <a:picLocks noChangeAspect="1" noChangeArrowheads="1"/>
          </p:cNvPicPr>
          <p:nvPr/>
        </p:nvPicPr>
        <p:blipFill>
          <a:blip r:embed="rId3" cstate="print"/>
          <a:srcRect/>
          <a:stretch>
            <a:fillRect/>
          </a:stretch>
        </p:blipFill>
        <p:spPr bwMode="auto">
          <a:xfrm>
            <a:off x="6372200" y="2564904"/>
            <a:ext cx="2619797" cy="2619797"/>
          </a:xfrm>
          <a:prstGeom prst="rect">
            <a:avLst/>
          </a:prstGeom>
          <a:noFill/>
        </p:spPr>
      </p:pic>
      <p:sp>
        <p:nvSpPr>
          <p:cNvPr id="5" name="Title 1"/>
          <p:cNvSpPr txBox="1">
            <a:spLocks/>
          </p:cNvSpPr>
          <p:nvPr/>
        </p:nvSpPr>
        <p:spPr>
          <a:xfrm>
            <a:off x="446584" y="404664"/>
            <a:ext cx="8229600" cy="8689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Barriers to interprofessional collaboration</a:t>
            </a:r>
            <a:br>
              <a:rPr lang="en-US" sz="3600" dirty="0" smtClean="0"/>
            </a:br>
            <a:endParaRPr lang="en-US" sz="3600" dirty="0"/>
          </a:p>
        </p:txBody>
      </p:sp>
      <p:sp>
        <p:nvSpPr>
          <p:cNvPr id="6" name="TextBox 5"/>
          <p:cNvSpPr txBox="1"/>
          <p:nvPr/>
        </p:nvSpPr>
        <p:spPr>
          <a:xfrm>
            <a:off x="6372200" y="6467266"/>
            <a:ext cx="2592288" cy="369332"/>
          </a:xfrm>
          <a:prstGeom prst="rect">
            <a:avLst/>
          </a:prstGeom>
          <a:noFill/>
        </p:spPr>
        <p:txBody>
          <a:bodyPr wrap="square" rtlCol="0">
            <a:spAutoFit/>
          </a:bodyPr>
          <a:lstStyle/>
          <a:p>
            <a:r>
              <a:rPr lang="en-US" dirty="0"/>
              <a:t> </a:t>
            </a:r>
            <a:r>
              <a:rPr lang="en-US" dirty="0" err="1"/>
              <a:t>Littlechild</a:t>
            </a:r>
            <a:r>
              <a:rPr lang="en-US" dirty="0"/>
              <a:t> &amp; Smith, </a:t>
            </a:r>
            <a:r>
              <a:rPr lang="en-US" dirty="0" smtClean="0"/>
              <a:t>2013</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816" y="1393280"/>
            <a:ext cx="6347048" cy="5069160"/>
          </a:xfrm>
        </p:spPr>
        <p:txBody>
          <a:bodyPr>
            <a:normAutofit fontScale="92500" lnSpcReduction="10000"/>
          </a:bodyPr>
          <a:lstStyle/>
          <a:p>
            <a:pPr lvl="0">
              <a:buNone/>
            </a:pPr>
            <a:r>
              <a:rPr lang="en-US" b="1" dirty="0" smtClean="0"/>
              <a:t>Competing </a:t>
            </a:r>
            <a:r>
              <a:rPr lang="en-US" b="1" dirty="0"/>
              <a:t>practice </a:t>
            </a:r>
            <a:r>
              <a:rPr lang="en-US" b="1" dirty="0" smtClean="0"/>
              <a:t>models </a:t>
            </a:r>
          </a:p>
          <a:p>
            <a:pPr lvl="0">
              <a:buNone/>
            </a:pPr>
            <a:endParaRPr lang="en-US" sz="1100" dirty="0" smtClean="0"/>
          </a:p>
          <a:p>
            <a:pPr lvl="0">
              <a:buNone/>
            </a:pPr>
            <a:r>
              <a:rPr lang="en-GB" dirty="0" smtClean="0"/>
              <a:t>Social vs Medical models of Disability</a:t>
            </a:r>
          </a:p>
          <a:p>
            <a:pPr lvl="0">
              <a:buNone/>
            </a:pPr>
            <a:endParaRPr lang="en-GB" sz="1100" dirty="0" smtClean="0"/>
          </a:p>
          <a:p>
            <a:pPr lvl="1"/>
            <a:r>
              <a:rPr lang="en-GB" dirty="0" smtClean="0"/>
              <a:t>Social Model focus on reducing disabling barriers in environment</a:t>
            </a:r>
          </a:p>
          <a:p>
            <a:pPr lvl="1"/>
            <a:endParaRPr lang="en-GB" dirty="0" smtClean="0"/>
          </a:p>
          <a:p>
            <a:pPr lvl="1"/>
            <a:r>
              <a:rPr lang="en-GB" dirty="0" smtClean="0"/>
              <a:t>Medical Model focus on reducing impairment in individual</a:t>
            </a:r>
          </a:p>
          <a:p>
            <a:pPr lvl="0">
              <a:buNone/>
            </a:pPr>
            <a:endParaRPr lang="en-GB" dirty="0" smtClean="0"/>
          </a:p>
          <a:p>
            <a:pPr lvl="0">
              <a:buNone/>
            </a:pPr>
            <a:r>
              <a:rPr lang="en-GB" dirty="0" smtClean="0"/>
              <a:t>Can create conflicting approaches to care </a:t>
            </a:r>
            <a:r>
              <a:rPr lang="en-GB" dirty="0" smtClean="0"/>
              <a:t>planning, delayed discharge </a:t>
            </a:r>
            <a:r>
              <a:rPr lang="en-GB" dirty="0" err="1" smtClean="0"/>
              <a:t>etc</a:t>
            </a:r>
            <a:endParaRPr lang="en-US" dirty="0"/>
          </a:p>
          <a:p>
            <a:endParaRPr lang="en-US" dirty="0"/>
          </a:p>
        </p:txBody>
      </p:sp>
      <p:sp>
        <p:nvSpPr>
          <p:cNvPr id="24578" name="AutoShape 2" descr="data:image/jpeg;base64,/9j/4AAQSkZJRgABAQAAAQABAAD/2wCEAAkGBhQSERUUExQUFRQVFxcYFxUXFxQXFBcYFBcXFRcYFxQXHCYeFxkjGRQXHy8gJCcpLCwsFx4xNTAqNSYrLCkBCQoKDgwOFA8PFykcFxwpKSwpKSwpKSkpKSkpKSwpKSkpKSwpKSkpKSkpKSkpLCwpKSkpLCkpKSkpNSkpLCkpKf/AABEIAMIBBAMBIgACEQEDEQH/xAAbAAABBQEBAAAAAAAAAAAAAAAEAAECAwUGB//EAD0QAAEDAgMFBQUGBgMBAQEAAAEAAhEDIQQSMQVBUWFxBiKBkaETMrHR8CNCUsHh8QcUYnKCkhUzorLCFv/EABoBAAMBAQEBAAAAAAAAAAAAAAABAgMEBQb/xAAmEQEBAAIBBAIBBAMAAAAAAAAAAQIRAwQSITEiQRMUUXGxMkJh/9oADAMBAAIRAxEAPwAgthx/vb+aExfvu6o2oL/5j4OQGOHfPVYtDNddEMQ9NFtTgqxqc6JNTlWStxVLnK8hVPCmnEsI/vjqFtnEBjHPdZrWyTyC4HtJ2hOGgU49o68kTlA3wbTPwK49+2azi4mq8lwMnMbggg+EEqpE2u42v/Etzw5lGmGtIIzPu6OTdB6rGw/azEi/tCeRgjyXLtxER0RmzMNUxNUNbpvO5o3lXuQSbd7sLtPVqGH03PuJc1sBoMCXRaBK6dpVex8ZRotZSEQW6RMwLyYvvVjTNxoRboVnvbTLHtOxytYFUzVXtIVISaYKseO6mayVZWHcRQHCQakAph0LBa2hSV1dtlRSqqyq4wtImmY20rN28YLOjvyWg19oWbt3VnR3xCYZ3tFNj1WGyrW07I0SbRZRabiFMWCagZNkyEAyfAKnaIhh6j4hEUBeRpHxVO1T3T1b8VJgM1lOnVVLVdSaCgLg5JPkTJhF+o/vHwcgMSe+7qtDeP7x8HIDEnvu6/kphlTaiGKmmiWhVCSakU7UimESqnq0ql6QeV7Zx5rVnv3EwOTRZvoo7KwftarWbiZd/a3vO6WB80Zt4UTVcKTXNIcZOYZSd+VkWE8/BC4fEOpSWGC4QTAJjeBIsrSfAZaeIY6sD7PNOm6TfmASD4L0TYtOk2TSIcHRJAiY5ELhMLUNZv2hzQbDcPAaLfwmOLGgC0QJ3W48eqyyetw9HneOZz1XcNDRemGNeb8JjoNUaATrrvjSd+q5fZW3pqNpvyDMJBN2k/CV1IKeLk58MsNSw4phSAThSAVuZbSsrcR7irp7lZXPcTvooGapwq2KWdYrSpC6Ie1UUNUS8WVxNDMKA24b0+jviEeAgNvNks6H4phmBF02oejTM/qi8sBMlRVmFF1VllF4WlyRoJ023Qm1D3D1HxRrQqcVgjVGUGJOvS6k2NTujKNOEZQ7OPGhnqI/NFN2LV4N9U9FtneySWp/wlXfk8z8kk9Ftjt1/wA//wAuWbiXd93X8lpNplsTF3c/wlZeMEVHD6uAs4pZSKIBQlM2V4qWVgSKiclDipyT+0TCT3qlz073qipUSDzfbWHNPEVG7sxIPJ3eHoUKQSIGs2Wz2tpxWLr99rCOHd7p8bA/5LHougjqFX0MZvKStnZ1LI0AGOPXfqtamcwuBPkDy4ArNww+v2R1E8/r64rGvteLGTGTH0jiqDo7gyjfpI8N3gV0vZbbTyMlUyRYOOvKTvG5c/hMaRZwmLc+Y5rToUx7zTaLeJ0PxlEumfNwYcuNmTuWBTyIDY2KL6YnUWP10WiwLaPkeXC8edxv0emp1z3UzQqsYSKZiJkamB57kX0zM0JnFU0qrvwg9HsKIYCfuf8ApvzWejWYQXRtVtlTh6bh9w+bfmjTScR7p82/NVIGc1isrbFFaD+ERq4c/ukIkYCofuj/AGH5LRwmGLW970VSEwP/AOVaNRPVzj8SUS3s1T3j1PzW17FLKqJg4vYTGtlsiCNDuJjfPFVtwQGhd6fJbW0R9m763oOEqR8HsmmW3zGdbnXwhGU8DTb7rY53PxSwFgev5IvMjQDhpUarVeoVBZADCmN6dO5JMnkj9o1XR9o0QZ7rL6EauPPgnZWJMmpmNiSWAcBeCB6IOjVE6A+a0KeMAHuN+rrJosp150LfI/PkrRVdEgs83fkDwVNPHNv3Gq3+eb+D1/RURxiDr3OGrxz/AAKcvvZtuDzu11Yk3GU4j2dpnXjbgrzjaZmW666b/wBgmFBa+CcjbCT9owGON4UHU3kTk8c9MjzzIyliaVzlMkRu04RPJWU69INLYdlO63zRobch2u2U51D2mX/rN+8w91xAOjidY9eC4oFe0Ow1BzHUyCGva4G02MgnXmSvHMZhjTqPYdWuLT/iYQTQ2eQ4b5HAlalGeM9fmuf2dWh8cV0FN4tfVZZR9b0HL+TilvuCa1MCH/iNxwP638lbQxmVRc6aZgE3G4zbWFVSr05+9PS6l3ug2btwtcC3Q2cPSfgu8ZsuqRrT6975LzXD0wRLTPUAETr9ckVge0tfDuMO8DdpgRMbuErTHKR5PW9Dea92Pi/29HGyKke9THgfmnqbBc8ZXvbB1yt4eK5Fn8RakNljbau7wmeA+tEaztzMy4t4DIL+N1e8a8bLoefHz27/AIDGqQ5wAaYcQLkaEiYVzHP3Bv8AsVPDYdlSS0OJm5kakZrjmCD4rQo7PFrP9FOnJdzxVNDFVANB/sfkjqWPqie62eMqzD7PB1bUbffHnKMZsxnB3mqkqQn/ADNTTK2eMk+i1dnYkvBkiRuAj4qpmymfhM83FFYbCtYZa2DpMlUF8KJanqugKLnpgLtD3HfW9AZkbjnd0rNoG31vSpDaVWB4/kr21ZCowzJHn8AjGMskCDlCtUsovfE9ULWxY3X6fPRAWlJDDF8j5hJGw8foXRTWoLZzplHZVk1OwFSBvCYkjiptpnXfxTJYD+XolMSoukEXTEdEyPn0+uJ/NIVyJ8OtpTSR9cFJ0kaaphOliHWJJtw+ua5nt7s4MrMqN0qsBP8Ac2AfTKV0bQY0vKl23wIds9j4g0zTI0k5u4RPC4P+IThV5nMX4Lbw2KGWQRfzWJCnRLmmQPBKzbu6Pqvw5WX1XUUsVEbvUopmJBN48blYWG2qN7Y+KPoYtrtNVlY+m4ubDOfGtSlXaDIkDeLfQWzs/CgvzVG5oGYCDY8XN5TouMq7ZNOo3KAcpkzx8EcztQ50nO1l9Zjnaenoq7Xn9X1duf4sbr/rvDiqWQCczdSyQYAsfsnQYgG7IN965DE0HNJILcocNS4AtDuY4BY22NvvrQxz87WkHNY3jQOgGL8VVW7T1SxrGEtAAb3feMCNfD91cxl9vN/WXgtxx+Uv3t6rT7X0XNEipNhLabzxgWFxrbnzRWyduGqCWsIgx3+4TvkNN4XnPZ7BFgz1XSSIDTuB48/gui9g20HKfMLox4tx5fJzy3xHd08TV3tb/t+iMp4l/Bv+36LzyhtmrRflLjbiZaZ333LtdjbRFemHWnQjmFOXHcU45zJqU6lQ6Bvmr2MfvIHQFRwTtfD80RKlSDmxz+uCqeJV7m80DinGYDiBbQCdOJQAm2sRlZbUwAOv7IGnUIA7rvCD8Ci62Ha7UZiN5JP7KQoiN/mVIW4HEEtIaxxM7xlA01JV72v+85rB5nhqYAMqmjiRTEC3Pf8AXNOcVM/G3D9vNPQU1tngkEOLuuvlCHfhw3UgdSrKtZxBvb6EfXJC1KXdbxn0JIPxlLQ2Xtm8fQJIAzLt3ed8Sko2HmezGwDrr8B+q0qR5oeiUYxilpTP5qQeR9dFYKWisFO5ThBnOUgVY6hBUhh/imSsUynLyiePFRFFAVMcj+2l9lTyo+rmoN9AjzCP7W7Lq1tn0mUWOeZplzG3JaGHQb4cWnwVQq8gqOItp9cVSXHiUQ87tb/uq61C0tuN43j5jmmD4Zs23oykC03tCDwrTI3EFamKxDOIJ4a+Y0U17HTXGcdyt1YDFTM4nd9fNM8uJyi+tpsJvbz9VXn9ddFJlWN6p5/Jzd81fe1gwr5Dcpm2kEXMajmfVXUGmk/vNOYcLxP5oX28nU369VEVHB2pninPDmrbbtsm03n03c10WzsVmjh9XXCNdmePX6C7PZNJxEta5zeIaYtusF04Z79sc8dNDa9X/rJNiCD1F2+dx5Le7B7Vh5pk2eLf3AyPSfILn8W0uaWkGRDgDY2uNfHzQ2Frmm8OaYIIIPMGVeU3NJl09uwLdfBFrmezPaQVAA4DM4SCDaRMtIMZXWMC4MGNCBul9Q7msG+TmPkLeq5daby7XVCsvGVhJi/SPJEnDie+XO62b/q23mrauGYW5YgcoEHlCRsYYqQY1EeExb1T13WgcteY+ZRP/GsYD3jfWSPkhMSWnuguPOLADnvSAZzyT9c56ImhXEka/p+yqpNk2+vDqiG04+tYRsj4hw00+v2QlVwPwjzUMXXay73BoPE3PQb9Nyy8dt9ogMG/Vxy+TRfzhKmtbTED9klmDFVTcZo5AAeAN/NJZhyGEo5ZM+CLZrYwqf5N2kHzj46q9mBG/wBp4X+AKqTwq0WAkBBlCmhA9546gKd4jOPEfqnotiSpSeKEzO/E31+aQe8b2+bvkjQG5YkpMqg6IFrjvLT/AJW9Qma906a3s5pHxQGrnXTu2szDYQVanutY3S5JMAAc1xRrFuoN+Yv4zCI7WYarXwVLIRlpQXsLmySYaCDMGM2nMlOLwxmWUmV1HCdpQx1Z1Wm3LTqOLokOyk3MGBYmTymFkCqNxRmNa5hLHdw2lpuDoQZEg9VLYvZ9+IcYOVg95506DiUjzxxl+N8M2o6VAOXoeG7M4Rg70vO8uJ+AgeiurdiMJVB9mSw8WuJ4fddaOkKtMdvOg7upBsixmPh+i19ubCq4Z32kOabNqAd0wNCNzuXqVlOcAAd97RoLQZ0vJ0/DzSUqlWtExJA3X/M7kXSwmakagfTsQMhcRUJPBpEEWvBkWtdNszFAVBIFuIBF7XBBlAW4fCtM/aMYQDE+0JJBsAWtIE87c0Vs/a9ZjSGVqjA3vZQ4hrpN7TGblBm69u7KYbCYzCHNh6GaDTqfZsBIO+QLTe43tPj4x2q2Q3CYytQDpbTdDTvLXND2zzyuAPMFVLYmux7P9pP5qm+jiHBxa0upVHFoc17ROUPdq06Ec7LLxNKCfr6/Rc7ss+0e1jW5nEw0SG3jXMeEac5ldNWcYhwLXAlrgdQW7rfVl0YZbZZTSFPalVlMezfkyPzExezXNsQJHvnz3XK9i2dWFWhSqEu7zGu1INwJ0jfdeLUaha+enovVti1/bUm1J3acDo71vxU8k+1YX6bT8c0WF4VFbFOItaypITl1vrgsVq3CdeWvNM9/Ld9AqTWn4ITbFOaLgBmJGnG4SAfEbbptsCXngy//AK09Vl4rb9V5hvc5N7z45k2HlvVTNlPNy4NHAfAlHYfCNZoApNlN2VUc4lxj+okuef8AIoyhsljbwSeJuUe4ncokoCv2SSnKSYcgQVJoKINFSbh0jUiVYByVoopxRRsKhTHAeSj/ACbPwjyCIFJP7NPY0HOzaZ3R/k75qJ2Uzi4ePzBRWVMHo2NAMRsRkZi9wDRJPdtF5tEb1jntRh6c0znrUnFpcDLILSCHNIh0jlHVU9u9pxkptkGC524EGwHO7ZXG0zcdUyb+1/5aq/7EVxVe5uUOc1zSHZfeJMtIJIyidBJXX4TABlNtNtmtGvGNXHmdfFYnZEUzTqvLGl5e0NdYFoEOPLvZh/qus9mBTLjYAAnkJuSnCrHwOOpVKzqbMpcwSZEkiYME8DrHFW7F2hh8VnbSc6nWZJAIgPaDdwIsdRY3vvhZmDwOE/mG1cNWOa5NMNcWkOBDoJiAJnforHYzCbPqkUmVnOLe8Tklu/I02kWnTgDopNvOpNxFJ9OqL6HTXc4cwdOvNeebVwsVgx93DuviNWktBA3S0NMc16GxxFWdMzZ+XyXObXxH8ttGniIa4d0wYvlGV4iLOgyDuJB3Iy9bbdNru1WTg+w+Le1xp0XOZE3gAxfu5vedwG9YmILYploId3s53OOYlpA3HLlB53Xpu1v4svnLh6JBPuucC5/LuNsNP6l51i8NUdUc54AJeXOFhBdc90WbrMcgs8bb7a8nF+0enfwt2gRnBiC0G1riD+cLP/ivgRUqUq7Wxmmk/mW95hJ4wXDT7qI/h5hoY93RoG8amY3CLeK2e0eA9vhKrY7zW52nmw5vgHDxWu3LZp5bsomlXpu3BzT639F1+1xlxlVp0qZXjq4An/1PkuVNIxpz3aajSy36j61Y0qj2NLjSEBh1DSQA7MbPg/BbyzGsrLfSqtRIMHp9Quu7DbRjPSJN+83qNfMf/K5dhc90FnswLEvBnjp004LtezhYwEAjvb4E6N3i8d2fEpZckvg8eLKea36r7KQcMqCZtOnUJYypTc4XLWuDiL74NrmFZVqAakARrMDzWSl9F5Gv1Kpxb5aVzu1e1zaLO60vJIaNQ35nf5IjAY976YLyDPAQNeCWzFymhM0HefrySJQRyUySaUgiQklKZAYriFEuSLU7WKVFdNlVraRKf2Q4/XVPQU5U4B5qdVwaCTbmSAPMrPr7VY4d3M7hAMGNbmyNATiK2RuYm3hxhBP2mCJB010jgok+2s9mVouBJnlJ4QdBvWVtPYzHe6I89PFIbc/2kxftqocHA2iBuud/isvD4kszWBzAtMjSdfGy3qWyW3a60gwfh4rO2jsqo0zBLRH2mUgRoJRKdmlOzNqPouBaTlkFzdxjX0Xr2wMQyqyHXY9pa6wJyOg5gN5aQ10DgV4w+jbibzYRFoIM3m+4aC5m3Qdmu1BoENcSGz3T+Hl0k+CuVFdXjeyv/H0cQ6nLqr2H2bh3h7NxH/WR71vva23GZz+zez218ORiaboY4hrnZmkg7gdTeRGkEarpW7cbVYLmNe6e7JiSBoDppCFqYhutzzcZgdSjQ2sbVEl24COUftbwXF7WxzX4lxcJaIbI17ogm+on4I3bHaMQWUTJ3uG7UT1XPUaXFTlfp6fQ8Pm55NWuXENNnDQHcYuYAgTrbWN1rE4esx33Wh/OfSd487eWc3ElkkTzESCAZuN4t6DfCLrMYWh02do4XB4iTvse67z4ZWeHp64u7s+21h2va4PzkOGkWgrardsnU6c+y9o8GCAdW/edl3u/pGs7lyOG2i5gy1CXM0zD3h8+h4rV2bsl+IdFIg6mcwAOW+p0PJRMri5+fppf8mPj9oYY1mMpFzaQpM7xJcHOMuOaNCJAsN2gui9k9oRSxDmveDRkAOtkaXAHUc5HhyXQbW/hh7Wm2oO7XjvMbHfgnvcM8EcAY468jT2U5tOtSDbCoxwzNu8tzMi9hZ5JWuOcyeVlx5Y+vLsu02PpCkYd9uB3PZvh4J4xIiDMOF919OToYjEm3tn0xEEWNwZk7zx8FZh+yeYbmAc/yFlq4Ls+xzQxrS+85vdHWxE+a13Iwtt9s3ZOFdUu8Bu/MWgE85J+I9V1DHOqQGzUItJPdbHEn8rrS2dsNtMhxnMLi/uxwiJPMrSosaBYR5I9kyKPZlrodWOYgyAJAFo43+ui0cPg207MEDWIsr3PUDUR6I7lAhMaiiXICUKtwTucoZkgaEkiUkBmBghO8hozGA0akkAeazT7d+kUxOguY6un4JqexgZLyXni4k/FJSyrt5tgzM8mPdEDzKqbXruJIysB0tJEDibei0MPs9jbwOvIq3XQF3QW8ykTLp7IuC9xedbkx5aC6MbhQBuA8EW2k7eWgcrm3onNJggkFx4m6egz3MmzBm9B5qo7MJ94x018ytU1PBMUaDEq7Ja27JB46lZeP2fWcCM+YG0EGCOBXViipDCzu8UtQ915fjNh1gc2T/WI8lk4ii5p7zS3kQR8V7FXwbQCSRafz+S5fGVqVQQ9rAL2uSfJAcLSxT23a5wO+CQfGE9THvdZz3HqTCux2FAqEMmJtIj4qh9ODDhB4j8x+YT2FQtcWPJHYXH6Bw5SFXg8A6o9rG3LjAO7xXYV8LhsHTgta+qW2zQXExrG4T9FGtrw58uK+GHiMM40y8EQJm9xu8ZlD0sbkBcQPZuMOZJ/2H4StDYewX4plSH5Y8nO1gjhYLIw7HNrCwzU395jhoWO8iLQj1F9+XNyb/2dJs+gKtPM0wQSDO8DSRzCJwOIrYWoKlPuka76bp48LLNoYlzDIN9/PqEe3bQIgs3bv1hc+v2fR/KY6y8vQNk9rf5oFgc2icvfa4gk2vlOr+eto6qna/Z0ODqlLMA2LvsH7iQT7p5cBciFxOHxjYzBpDwQGOa4thxm9r21WzVxtSuQazyWiLkw0cgN5t1TxweZyzHDLeN8NvZeyG+za55DpMgA2N7HmtUUgBAEDgsrZ1XObA5ABBJuYgC24R8FqFy6JNPKzy7srUDTHEjxKi6mfxHzCmXKBcqQTRG8lIlRJUDWCQWSolyaUyAcuUS5NCYlIFn6+SdVl6SADAk90E9PnondgHkXIHqT1R0gaABQc9LRqKdEDVuY8zbyhEGoVUCkDfemCco5RxUy1XsoRGbQ75QYZlKVb/L8TCtqYhlOxME6bzfgBdCVcWXmKbYAE5nb+WXTfv8AJBCm0gATuAkn1QFfaoju94nMRGm+O9vsJ3pxskuAzuLpMmSYmI00jkiTh2sbuEfHf1SDEdRe8S8QHSS0HeOJ32/ZZrMNI7w0JI4X0sukqEvgNbYfeNghv+D/ABEu5bvJAcFjsP35aCemnmq6rWRDySOAB9V6FU2UyIgIKtsNjvugqO27V3OS7O0qbcU0tcYMwPDjN1Rt+kDi62dxBHuWJmwgchz5Loa3Z5rCHNaczbgt1VeLqYfEQK7XMe22a7SRwuIIWmPpnl4uwf8AD+s7NV/D3Tym/wAgsftW/LjajqZ1DS69pgAi/QWXTvxtLC0T7FpgcJJJMCSVwmLcaj3PJu4yeX6AR5J31oYZWZd08CqO1/xC/L5IvDY5rjA9d6ya7BnytOYAwHXGa8A30nW6m0OpPBtIgjRwInlqLKO2O79by61t2GEwT3N0IAnvMIJvEnkR+aN2Vhm4Z7Q4trZ3/eJFRo0OZpmw1md/QqvZuJe5ofIYHXgd2WmNI/tGh4qttL2mJY1hcLy4iZDTLd2gId6KtRzZcmWd+Vd1hMSwy2nMNkTFjxjiiC5CUyBYCFPOmzXZlEvVT6gGqTTwQFkpKrMpByAmSoylKYFAKVGU5KikDQkolOgGITBv1KVeuGjQk26X+vRA47H5AC9zBMw3fuiAJJCnZtFrBvIHqoiuJOUTz3cyeCxKePc7/rZEW71huNmjiBN0azZz3wHknS2g/wBRZGwv/wCTYHACXv1hvu6fiNonqnPtajhfK0DQa3/q1mw0hW0tmhrp48dFea0e6C42sNNRN9EBTQ2WKYBOu/jx113aKz+Ya2Y1MaXRDsK5/vGBwHzU6eFa3QAfXFMlWR7v6BxOvluVtPBtFz3jxdfyCm481Akpg7wCqnN6J4umjggKjT5KPseAUcRigw5dXcOiorbYDRBLWu/Dq4z/AE6oAh7A3WNNNXclm7VxzA2CGgXs4SSeiDbiatWfZthskZnXIkSSBoFDFbJMsJknUuJnS5ukHPbRLnMe1ggD7x1ieG6QFk4TYeYS45Z3+K63H12CWtBc48OVzfpKxix7jpbcNAPms7b9Kjn9obNc2XAS1sDNEA7gTwJVFKg+o6Bmc49SSuzpUB95s9QD8Vp4ZomYExEwJjhPBaQqq2PsFraYFQOzRcZjHAXbpbnvWxgMEyk2KYIBubkkniSVXSpoxlJMkg5TaUzWwpB10wm1ykCohqUoCRKQKaUyQTzJsyYpSgESoynJUCgEQkmzJIDKx9U+xeZMgUryZXN0WiR4+gskksqp2Gyx3fEf/IWsEklUSCxZl4G69t2q1aTBYQIgWSSVAzjdSckkmFaUJJICrercQYaenzSSSDj9r1DMyZk3nknwAl8m5Lhc3Oh3pJJBu7NaIFuP5LO7TPIygEgGQQN6SSAytnDvs/ujwR4YOASSSnsfSeQcApMYJ0CSSohtEIgJJJhYxIiySSDRdqFAJJJhYolJJIjgqR1KZJAMovSSQEE6SSD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0" name="AutoShape 4" descr="data:image/jpeg;base64,/9j/4AAQSkZJRgABAQAAAQABAAD/2wCEAAkGBhQSERUUExQUFRQVFxcYFxUXFxQXFBcYFBcXFRcYFxQXHCYeFxkjGRQXHy8gJCcpLCwsFx4xNTAqNSYrLCkBCQoKDgwOFA8PFykcFxwpKSwpKSwpKSkpKSkpKSwpKSkpKSwpKSkpKSkpKSkpLCwpKSkpLCkpKSkpNSkpLCkpKf/AABEIAMIBBAMBIgACEQEDEQH/xAAbAAABBQEBAAAAAAAAAAAAAAAEAAECAwUGB//EAD0QAAEDAgMFBQUGBgMBAQEAAAEAAhEDIQQSMQVBUWFxBiKBkaETMrHR8CNCUsHh8QcUYnKCkhUzorLCFv/EABoBAAMBAQEBAAAAAAAAAAAAAAABAgMEBQb/xAAmEQEBAAIBBAIBBAMAAAAAAAAAAQIRAwQSITEiQRMUUXGxMkJh/9oADAMBAAIRAxEAPwAgthx/vb+aExfvu6o2oL/5j4OQGOHfPVYtDNddEMQ9NFtTgqxqc6JNTlWStxVLnK8hVPCmnEsI/vjqFtnEBjHPdZrWyTyC4HtJ2hOGgU49o68kTlA3wbTPwK49+2azi4mq8lwMnMbggg+EEqpE2u42v/Etzw5lGmGtIIzPu6OTdB6rGw/azEi/tCeRgjyXLtxER0RmzMNUxNUNbpvO5o3lXuQSbd7sLtPVqGH03PuJc1sBoMCXRaBK6dpVex8ZRotZSEQW6RMwLyYvvVjTNxoRboVnvbTLHtOxytYFUzVXtIVISaYKseO6mayVZWHcRQHCQakAph0LBa2hSV1dtlRSqqyq4wtImmY20rN28YLOjvyWg19oWbt3VnR3xCYZ3tFNj1WGyrW07I0SbRZRabiFMWCagZNkyEAyfAKnaIhh6j4hEUBeRpHxVO1T3T1b8VJgM1lOnVVLVdSaCgLg5JPkTJhF+o/vHwcgMSe+7qtDeP7x8HIDEnvu6/kphlTaiGKmmiWhVCSakU7UimESqnq0ql6QeV7Zx5rVnv3EwOTRZvoo7KwftarWbiZd/a3vO6WB80Zt4UTVcKTXNIcZOYZSd+VkWE8/BC4fEOpSWGC4QTAJjeBIsrSfAZaeIY6sD7PNOm6TfmASD4L0TYtOk2TSIcHRJAiY5ELhMLUNZv2hzQbDcPAaLfwmOLGgC0QJ3W48eqyyetw9HneOZz1XcNDRemGNeb8JjoNUaATrrvjSd+q5fZW3pqNpvyDMJBN2k/CV1IKeLk58MsNSw4phSAThSAVuZbSsrcR7irp7lZXPcTvooGapwq2KWdYrSpC6Ie1UUNUS8WVxNDMKA24b0+jviEeAgNvNks6H4phmBF02oejTM/qi8sBMlRVmFF1VllF4WlyRoJ023Qm1D3D1HxRrQqcVgjVGUGJOvS6k2NTujKNOEZQ7OPGhnqI/NFN2LV4N9U9FtneySWp/wlXfk8z8kk9Ftjt1/wA//wAuWbiXd93X8lpNplsTF3c/wlZeMEVHD6uAs4pZSKIBQlM2V4qWVgSKiclDipyT+0TCT3qlz073qipUSDzfbWHNPEVG7sxIPJ3eHoUKQSIGs2Wz2tpxWLr99rCOHd7p8bA/5LHougjqFX0MZvKStnZ1LI0AGOPXfqtamcwuBPkDy4ArNww+v2R1E8/r64rGvteLGTGTH0jiqDo7gyjfpI8N3gV0vZbbTyMlUyRYOOvKTvG5c/hMaRZwmLc+Y5rToUx7zTaLeJ0PxlEumfNwYcuNmTuWBTyIDY2KL6YnUWP10WiwLaPkeXC8edxv0emp1z3UzQqsYSKZiJkamB57kX0zM0JnFU0qrvwg9HsKIYCfuf8ApvzWejWYQXRtVtlTh6bh9w+bfmjTScR7p82/NVIGc1isrbFFaD+ERq4c/ukIkYCofuj/AGH5LRwmGLW970VSEwP/AOVaNRPVzj8SUS3s1T3j1PzW17FLKqJg4vYTGtlsiCNDuJjfPFVtwQGhd6fJbW0R9m763oOEqR8HsmmW3zGdbnXwhGU8DTb7rY53PxSwFgev5IvMjQDhpUarVeoVBZADCmN6dO5JMnkj9o1XR9o0QZ7rL6EauPPgnZWJMmpmNiSWAcBeCB6IOjVE6A+a0KeMAHuN+rrJosp150LfI/PkrRVdEgs83fkDwVNPHNv3Gq3+eb+D1/RURxiDr3OGrxz/AAKcvvZtuDzu11Yk3GU4j2dpnXjbgrzjaZmW666b/wBgmFBa+CcjbCT9owGON4UHU3kTk8c9MjzzIyliaVzlMkRu04RPJWU69INLYdlO63zRobch2u2U51D2mX/rN+8w91xAOjidY9eC4oFe0Ow1BzHUyCGva4G02MgnXmSvHMZhjTqPYdWuLT/iYQTQ2eQ4b5HAlalGeM9fmuf2dWh8cV0FN4tfVZZR9b0HL+TilvuCa1MCH/iNxwP638lbQxmVRc6aZgE3G4zbWFVSr05+9PS6l3ug2btwtcC3Q2cPSfgu8ZsuqRrT6975LzXD0wRLTPUAETr9ckVge0tfDuMO8DdpgRMbuErTHKR5PW9Dea92Pi/29HGyKke9THgfmnqbBc8ZXvbB1yt4eK5Fn8RakNljbau7wmeA+tEaztzMy4t4DIL+N1e8a8bLoefHz27/AIDGqQ5wAaYcQLkaEiYVzHP3Bv8AsVPDYdlSS0OJm5kakZrjmCD4rQo7PFrP9FOnJdzxVNDFVANB/sfkjqWPqie62eMqzD7PB1bUbffHnKMZsxnB3mqkqQn/ADNTTK2eMk+i1dnYkvBkiRuAj4qpmymfhM83FFYbCtYZa2DpMlUF8KJanqugKLnpgLtD3HfW9AZkbjnd0rNoG31vSpDaVWB4/kr21ZCowzJHn8AjGMskCDlCtUsovfE9ULWxY3X6fPRAWlJDDF8j5hJGw8foXRTWoLZzplHZVk1OwFSBvCYkjiptpnXfxTJYD+XolMSoukEXTEdEyPn0+uJ/NIVyJ8OtpTSR9cFJ0kaaphOliHWJJtw+ua5nt7s4MrMqN0qsBP8Ac2AfTKV0bQY0vKl23wIds9j4g0zTI0k5u4RPC4P+IThV5nMX4Lbw2KGWQRfzWJCnRLmmQPBKzbu6Pqvw5WX1XUUsVEbvUopmJBN48blYWG2qN7Y+KPoYtrtNVlY+m4ubDOfGtSlXaDIkDeLfQWzs/CgvzVG5oGYCDY8XN5TouMq7ZNOo3KAcpkzx8EcztQ50nO1l9Zjnaenoq7Xn9X1duf4sbr/rvDiqWQCczdSyQYAsfsnQYgG7IN965DE0HNJILcocNS4AtDuY4BY22NvvrQxz87WkHNY3jQOgGL8VVW7T1SxrGEtAAb3feMCNfD91cxl9vN/WXgtxx+Uv3t6rT7X0XNEipNhLabzxgWFxrbnzRWyduGqCWsIgx3+4TvkNN4XnPZ7BFgz1XSSIDTuB48/gui9g20HKfMLox4tx5fJzy3xHd08TV3tb/t+iMp4l/Bv+36LzyhtmrRflLjbiZaZ333LtdjbRFemHWnQjmFOXHcU45zJqU6lQ6Bvmr2MfvIHQFRwTtfD80RKlSDmxz+uCqeJV7m80DinGYDiBbQCdOJQAm2sRlZbUwAOv7IGnUIA7rvCD8Ci62Ha7UZiN5JP7KQoiN/mVIW4HEEtIaxxM7xlA01JV72v+85rB5nhqYAMqmjiRTEC3Pf8AXNOcVM/G3D9vNPQU1tngkEOLuuvlCHfhw3UgdSrKtZxBvb6EfXJC1KXdbxn0JIPxlLQ2Xtm8fQJIAzLt3ed8Sko2HmezGwDrr8B+q0qR5oeiUYxilpTP5qQeR9dFYKWisFO5ThBnOUgVY6hBUhh/imSsUynLyiePFRFFAVMcj+2l9lTyo+rmoN9AjzCP7W7Lq1tn0mUWOeZplzG3JaGHQb4cWnwVQq8gqOItp9cVSXHiUQ87tb/uq61C0tuN43j5jmmD4Zs23oykC03tCDwrTI3EFamKxDOIJ4a+Y0U17HTXGcdyt1YDFTM4nd9fNM8uJyi+tpsJvbz9VXn9ddFJlWN6p5/Jzd81fe1gwr5Dcpm2kEXMajmfVXUGmk/vNOYcLxP5oX28nU369VEVHB2pninPDmrbbtsm03n03c10WzsVmjh9XXCNdmePX6C7PZNJxEta5zeIaYtusF04Z79sc8dNDa9X/rJNiCD1F2+dx5Le7B7Vh5pk2eLf3AyPSfILn8W0uaWkGRDgDY2uNfHzQ2Frmm8OaYIIIPMGVeU3NJl09uwLdfBFrmezPaQVAA4DM4SCDaRMtIMZXWMC4MGNCBul9Q7msG+TmPkLeq5daby7XVCsvGVhJi/SPJEnDie+XO62b/q23mrauGYW5YgcoEHlCRsYYqQY1EeExb1T13WgcteY+ZRP/GsYD3jfWSPkhMSWnuguPOLADnvSAZzyT9c56ImhXEka/p+yqpNk2+vDqiG04+tYRsj4hw00+v2QlVwPwjzUMXXay73BoPE3PQb9Nyy8dt9ogMG/Vxy+TRfzhKmtbTED9klmDFVTcZo5AAeAN/NJZhyGEo5ZM+CLZrYwqf5N2kHzj46q9mBG/wBp4X+AKqTwq0WAkBBlCmhA9546gKd4jOPEfqnotiSpSeKEzO/E31+aQe8b2+bvkjQG5YkpMqg6IFrjvLT/AJW9Qma906a3s5pHxQGrnXTu2szDYQVanutY3S5JMAAc1xRrFuoN+Yv4zCI7WYarXwVLIRlpQXsLmySYaCDMGM2nMlOLwxmWUmV1HCdpQx1Z1Wm3LTqOLokOyk3MGBYmTymFkCqNxRmNa5hLHdw2lpuDoQZEg9VLYvZ9+IcYOVg95506DiUjzxxl+N8M2o6VAOXoeG7M4Rg70vO8uJ+AgeiurdiMJVB9mSw8WuJ4fddaOkKtMdvOg7upBsixmPh+i19ubCq4Z32kOabNqAd0wNCNzuXqVlOcAAd97RoLQZ0vJ0/DzSUqlWtExJA3X/M7kXSwmakagfTsQMhcRUJPBpEEWvBkWtdNszFAVBIFuIBF7XBBlAW4fCtM/aMYQDE+0JJBsAWtIE87c0Vs/a9ZjSGVqjA3vZQ4hrpN7TGblBm69u7KYbCYzCHNh6GaDTqfZsBIO+QLTe43tPj4x2q2Q3CYytQDpbTdDTvLXND2zzyuAPMFVLYmux7P9pP5qm+jiHBxa0upVHFoc17ROUPdq06Ec7LLxNKCfr6/Rc7ss+0e1jW5nEw0SG3jXMeEac5ldNWcYhwLXAlrgdQW7rfVl0YZbZZTSFPalVlMezfkyPzExezXNsQJHvnz3XK9i2dWFWhSqEu7zGu1INwJ0jfdeLUaha+enovVti1/bUm1J3acDo71vxU8k+1YX6bT8c0WF4VFbFOItaypITl1vrgsVq3CdeWvNM9/Ld9AqTWn4ITbFOaLgBmJGnG4SAfEbbptsCXngy//AK09Vl4rb9V5hvc5N7z45k2HlvVTNlPNy4NHAfAlHYfCNZoApNlN2VUc4lxj+okuef8AIoyhsljbwSeJuUe4ncokoCv2SSnKSYcgQVJoKINFSbh0jUiVYByVoopxRRsKhTHAeSj/ACbPwjyCIFJP7NPY0HOzaZ3R/k75qJ2Uzi4ePzBRWVMHo2NAMRsRkZi9wDRJPdtF5tEb1jntRh6c0znrUnFpcDLILSCHNIh0jlHVU9u9pxkptkGC524EGwHO7ZXG0zcdUyb+1/5aq/7EVxVe5uUOc1zSHZfeJMtIJIyidBJXX4TABlNtNtmtGvGNXHmdfFYnZEUzTqvLGl5e0NdYFoEOPLvZh/qus9mBTLjYAAnkJuSnCrHwOOpVKzqbMpcwSZEkiYME8DrHFW7F2hh8VnbSc6nWZJAIgPaDdwIsdRY3vvhZmDwOE/mG1cNWOa5NMNcWkOBDoJiAJnforHYzCbPqkUmVnOLe8Tklu/I02kWnTgDopNvOpNxFJ9OqL6HTXc4cwdOvNeebVwsVgx93DuviNWktBA3S0NMc16GxxFWdMzZ+XyXObXxH8ttGniIa4d0wYvlGV4iLOgyDuJB3Iy9bbdNru1WTg+w+Le1xp0XOZE3gAxfu5vedwG9YmILYploId3s53OOYlpA3HLlB53Xpu1v4svnLh6JBPuucC5/LuNsNP6l51i8NUdUc54AJeXOFhBdc90WbrMcgs8bb7a8nF+0enfwt2gRnBiC0G1riD+cLP/ivgRUqUq7Wxmmk/mW95hJ4wXDT7qI/h5hoY93RoG8amY3CLeK2e0eA9vhKrY7zW52nmw5vgHDxWu3LZp5bsomlXpu3BzT639F1+1xlxlVp0qZXjq4An/1PkuVNIxpz3aajSy36j61Y0qj2NLjSEBh1DSQA7MbPg/BbyzGsrLfSqtRIMHp9Quu7DbRjPSJN+83qNfMf/K5dhc90FnswLEvBnjp004LtezhYwEAjvb4E6N3i8d2fEpZckvg8eLKea36r7KQcMqCZtOnUJYypTc4XLWuDiL74NrmFZVqAakARrMDzWSl9F5Gv1Kpxb5aVzu1e1zaLO60vJIaNQ35nf5IjAY976YLyDPAQNeCWzFymhM0HefrySJQRyUySaUgiQklKZAYriFEuSLU7WKVFdNlVraRKf2Q4/XVPQU5U4B5qdVwaCTbmSAPMrPr7VY4d3M7hAMGNbmyNATiK2RuYm3hxhBP2mCJB010jgok+2s9mVouBJnlJ4QdBvWVtPYzHe6I89PFIbc/2kxftqocHA2iBuud/isvD4kszWBzAtMjSdfGy3qWyW3a60gwfh4rO2jsqo0zBLRH2mUgRoJRKdmlOzNqPouBaTlkFzdxjX0Xr2wMQyqyHXY9pa6wJyOg5gN5aQ10DgV4w+jbibzYRFoIM3m+4aC5m3Qdmu1BoENcSGz3T+Hl0k+CuVFdXjeyv/H0cQ6nLqr2H2bh3h7NxH/WR71vva23GZz+zez218ORiaboY4hrnZmkg7gdTeRGkEarpW7cbVYLmNe6e7JiSBoDppCFqYhutzzcZgdSjQ2sbVEl24COUftbwXF7WxzX4lxcJaIbI17ogm+on4I3bHaMQWUTJ3uG7UT1XPUaXFTlfp6fQ8Pm55NWuXENNnDQHcYuYAgTrbWN1rE4esx33Wh/OfSd487eWc3ElkkTzESCAZuN4t6DfCLrMYWh02do4XB4iTvse67z4ZWeHp64u7s+21h2va4PzkOGkWgrardsnU6c+y9o8GCAdW/edl3u/pGs7lyOG2i5gy1CXM0zD3h8+h4rV2bsl+IdFIg6mcwAOW+p0PJRMri5+fppf8mPj9oYY1mMpFzaQpM7xJcHOMuOaNCJAsN2gui9k9oRSxDmveDRkAOtkaXAHUc5HhyXQbW/hh7Wm2oO7XjvMbHfgnvcM8EcAY468jT2U5tOtSDbCoxwzNu8tzMi9hZ5JWuOcyeVlx5Y+vLsu02PpCkYd9uB3PZvh4J4xIiDMOF919OToYjEm3tn0xEEWNwZk7zx8FZh+yeYbmAc/yFlq4Ls+xzQxrS+85vdHWxE+a13Iwtt9s3ZOFdUu8Bu/MWgE85J+I9V1DHOqQGzUItJPdbHEn8rrS2dsNtMhxnMLi/uxwiJPMrSosaBYR5I9kyKPZlrodWOYgyAJAFo43+ui0cPg207MEDWIsr3PUDUR6I7lAhMaiiXICUKtwTucoZkgaEkiUkBmBghO8hozGA0akkAeazT7d+kUxOguY6un4JqexgZLyXni4k/FJSyrt5tgzM8mPdEDzKqbXruJIysB0tJEDibei0MPs9jbwOvIq3XQF3QW8ykTLp7IuC9xedbkx5aC6MbhQBuA8EW2k7eWgcrm3onNJggkFx4m6egz3MmzBm9B5qo7MJ94x018ytU1PBMUaDEq7Ja27JB46lZeP2fWcCM+YG0EGCOBXViipDCzu8UtQ915fjNh1gc2T/WI8lk4ii5p7zS3kQR8V7FXwbQCSRafz+S5fGVqVQQ9rAL2uSfJAcLSxT23a5wO+CQfGE9THvdZz3HqTCux2FAqEMmJtIj4qh9ODDhB4j8x+YT2FQtcWPJHYXH6Bw5SFXg8A6o9rG3LjAO7xXYV8LhsHTgta+qW2zQXExrG4T9FGtrw58uK+GHiMM40y8EQJm9xu8ZlD0sbkBcQPZuMOZJ/2H4StDYewX4plSH5Y8nO1gjhYLIw7HNrCwzU395jhoWO8iLQj1F9+XNyb/2dJs+gKtPM0wQSDO8DSRzCJwOIrYWoKlPuka76bp48LLNoYlzDIN9/PqEe3bQIgs3bv1hc+v2fR/KY6y8vQNk9rf5oFgc2icvfa4gk2vlOr+eto6qna/Z0ODqlLMA2LvsH7iQT7p5cBciFxOHxjYzBpDwQGOa4thxm9r21WzVxtSuQazyWiLkw0cgN5t1TxweZyzHDLeN8NvZeyG+za55DpMgA2N7HmtUUgBAEDgsrZ1XObA5ABBJuYgC24R8FqFy6JNPKzy7srUDTHEjxKi6mfxHzCmXKBcqQTRG8lIlRJUDWCQWSolyaUyAcuUS5NCYlIFn6+SdVl6SADAk90E9PnondgHkXIHqT1R0gaABQc9LRqKdEDVuY8zbyhEGoVUCkDfemCco5RxUy1XsoRGbQ75QYZlKVb/L8TCtqYhlOxME6bzfgBdCVcWXmKbYAE5nb+WXTfv8AJBCm0gATuAkn1QFfaoju94nMRGm+O9vsJ3pxskuAzuLpMmSYmI00jkiTh2sbuEfHf1SDEdRe8S8QHSS0HeOJ32/ZZrMNI7w0JI4X0sukqEvgNbYfeNghv+D/ABEu5bvJAcFjsP35aCemnmq6rWRDySOAB9V6FU2UyIgIKtsNjvugqO27V3OS7O0qbcU0tcYMwPDjN1Rt+kDi62dxBHuWJmwgchz5Loa3Z5rCHNaczbgt1VeLqYfEQK7XMe22a7SRwuIIWmPpnl4uwf8AD+s7NV/D3Tym/wAgsftW/LjajqZ1DS69pgAi/QWXTvxtLC0T7FpgcJJJMCSVwmLcaj3PJu4yeX6AR5J31oYZWZd08CqO1/xC/L5IvDY5rjA9d6ya7BnytOYAwHXGa8A30nW6m0OpPBtIgjRwInlqLKO2O79by61t2GEwT3N0IAnvMIJvEnkR+aN2Vhm4Z7Q4trZ3/eJFRo0OZpmw1md/QqvZuJe5ofIYHXgd2WmNI/tGh4qttL2mJY1hcLy4iZDTLd2gId6KtRzZcmWd+Vd1hMSwy2nMNkTFjxjiiC5CUyBYCFPOmzXZlEvVT6gGqTTwQFkpKrMpByAmSoylKYFAKVGU5KikDQkolOgGITBv1KVeuGjQk26X+vRA47H5AC9zBMw3fuiAJJCnZtFrBvIHqoiuJOUTz3cyeCxKePc7/rZEW71huNmjiBN0azZz3wHknS2g/wBRZGwv/wCTYHACXv1hvu6fiNonqnPtajhfK0DQa3/q1mw0hW0tmhrp48dFea0e6C42sNNRN9EBTQ2WKYBOu/jx113aKz+Ya2Y1MaXRDsK5/vGBwHzU6eFa3QAfXFMlWR7v6BxOvluVtPBtFz3jxdfyCm481Akpg7wCqnN6J4umjggKjT5KPseAUcRigw5dXcOiorbYDRBLWu/Dq4z/AE6oAh7A3WNNNXclm7VxzA2CGgXs4SSeiDbiatWfZthskZnXIkSSBoFDFbJMsJknUuJnS5ukHPbRLnMe1ggD7x1ieG6QFk4TYeYS45Z3+K63H12CWtBc48OVzfpKxix7jpbcNAPms7b9Kjn9obNc2XAS1sDNEA7gTwJVFKg+o6Bmc49SSuzpUB95s9QD8Vp4ZomYExEwJjhPBaQqq2PsFraYFQOzRcZjHAXbpbnvWxgMEyk2KYIBubkkniSVXSpoxlJMkg5TaUzWwpB10wm1ykCohqUoCRKQKaUyQTzJsyYpSgESoynJUCgEQkmzJIDKx9U+xeZMgUryZXN0WiR4+gskksqp2Gyx3fEf/IWsEklUSCxZl4G69t2q1aTBYQIgWSSVAzjdSckkmFaUJJICrercQYaenzSSSDj9r1DMyZk3nknwAl8m5Lhc3Oh3pJJBu7NaIFuP5LO7TPIygEgGQQN6SSAytnDvs/ujwR4YOASSSnsfSeQcApMYJ0CSSohtEIgJJJhYxIiySSDRdqFAJJJhYolJJIjgqR1KZJAMovSSQEE6SSD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2" name="AutoShape 6" descr="data:image/jpeg;base64,/9j/4AAQSkZJRgABAQAAAQABAAD/2wCEAAkGBhQSERUUExQUFRQVFxcYFxUXFxQXFBcYFBcXFRcYFxQXHCYeFxkjGRQXHy8gJCcpLCwsFx4xNTAqNSYrLCkBCQoKDgwOFA8PFykcFxwpKSwpKSwpKSkpKSkpKSwpKSkpKSwpKSkpKSkpKSkpLCwpKSkpLCkpKSkpNSkpLCkpKf/AABEIAMIBBAMBIgACEQEDEQH/xAAbAAABBQEBAAAAAAAAAAAAAAAEAAECAwUGB//EAD0QAAEDAgMFBQUGBgMBAQEAAAEAAhEDIQQSMQVBUWFxBiKBkaETMrHR8CNCUsHh8QcUYnKCkhUzorLCFv/EABoBAAMBAQEBAAAAAAAAAAAAAAABAgMEBQb/xAAmEQEBAAIBBAIBBAMAAAAAAAAAAQIRAwQSITEiQRMUUXGxMkJh/9oADAMBAAIRAxEAPwAgthx/vb+aExfvu6o2oL/5j4OQGOHfPVYtDNddEMQ9NFtTgqxqc6JNTlWStxVLnK8hVPCmnEsI/vjqFtnEBjHPdZrWyTyC4HtJ2hOGgU49o68kTlA3wbTPwK49+2azi4mq8lwMnMbggg+EEqpE2u42v/Etzw5lGmGtIIzPu6OTdB6rGw/azEi/tCeRgjyXLtxER0RmzMNUxNUNbpvO5o3lXuQSbd7sLtPVqGH03PuJc1sBoMCXRaBK6dpVex8ZRotZSEQW6RMwLyYvvVjTNxoRboVnvbTLHtOxytYFUzVXtIVISaYKseO6mayVZWHcRQHCQakAph0LBa2hSV1dtlRSqqyq4wtImmY20rN28YLOjvyWg19oWbt3VnR3xCYZ3tFNj1WGyrW07I0SbRZRabiFMWCagZNkyEAyfAKnaIhh6j4hEUBeRpHxVO1T3T1b8VJgM1lOnVVLVdSaCgLg5JPkTJhF+o/vHwcgMSe+7qtDeP7x8HIDEnvu6/kphlTaiGKmmiWhVCSakU7UimESqnq0ql6QeV7Zx5rVnv3EwOTRZvoo7KwftarWbiZd/a3vO6WB80Zt4UTVcKTXNIcZOYZSd+VkWE8/BC4fEOpSWGC4QTAJjeBIsrSfAZaeIY6sD7PNOm6TfmASD4L0TYtOk2TSIcHRJAiY5ELhMLUNZv2hzQbDcPAaLfwmOLGgC0QJ3W48eqyyetw9HneOZz1XcNDRemGNeb8JjoNUaATrrvjSd+q5fZW3pqNpvyDMJBN2k/CV1IKeLk58MsNSw4phSAThSAVuZbSsrcR7irp7lZXPcTvooGapwq2KWdYrSpC6Ie1UUNUS8WVxNDMKA24b0+jviEeAgNvNks6H4phmBF02oejTM/qi8sBMlRVmFF1VllF4WlyRoJ023Qm1D3D1HxRrQqcVgjVGUGJOvS6k2NTujKNOEZQ7OPGhnqI/NFN2LV4N9U9FtneySWp/wlXfk8z8kk9Ftjt1/wA//wAuWbiXd93X8lpNplsTF3c/wlZeMEVHD6uAs4pZSKIBQlM2V4qWVgSKiclDipyT+0TCT3qlz073qipUSDzfbWHNPEVG7sxIPJ3eHoUKQSIGs2Wz2tpxWLr99rCOHd7p8bA/5LHougjqFX0MZvKStnZ1LI0AGOPXfqtamcwuBPkDy4ArNww+v2R1E8/r64rGvteLGTGTH0jiqDo7gyjfpI8N3gV0vZbbTyMlUyRYOOvKTvG5c/hMaRZwmLc+Y5rToUx7zTaLeJ0PxlEumfNwYcuNmTuWBTyIDY2KL6YnUWP10WiwLaPkeXC8edxv0emp1z3UzQqsYSKZiJkamB57kX0zM0JnFU0qrvwg9HsKIYCfuf8ApvzWejWYQXRtVtlTh6bh9w+bfmjTScR7p82/NVIGc1isrbFFaD+ERq4c/ukIkYCofuj/AGH5LRwmGLW970VSEwP/AOVaNRPVzj8SUS3s1T3j1PzW17FLKqJg4vYTGtlsiCNDuJjfPFVtwQGhd6fJbW0R9m763oOEqR8HsmmW3zGdbnXwhGU8DTb7rY53PxSwFgev5IvMjQDhpUarVeoVBZADCmN6dO5JMnkj9o1XR9o0QZ7rL6EauPPgnZWJMmpmNiSWAcBeCB6IOjVE6A+a0KeMAHuN+rrJosp150LfI/PkrRVdEgs83fkDwVNPHNv3Gq3+eb+D1/RURxiDr3OGrxz/AAKcvvZtuDzu11Yk3GU4j2dpnXjbgrzjaZmW666b/wBgmFBa+CcjbCT9owGON4UHU3kTk8c9MjzzIyliaVzlMkRu04RPJWU69INLYdlO63zRobch2u2U51D2mX/rN+8w91xAOjidY9eC4oFe0Ow1BzHUyCGva4G02MgnXmSvHMZhjTqPYdWuLT/iYQTQ2eQ4b5HAlalGeM9fmuf2dWh8cV0FN4tfVZZR9b0HL+TilvuCa1MCH/iNxwP638lbQxmVRc6aZgE3G4zbWFVSr05+9PS6l3ug2btwtcC3Q2cPSfgu8ZsuqRrT6975LzXD0wRLTPUAETr9ckVge0tfDuMO8DdpgRMbuErTHKR5PW9Dea92Pi/29HGyKke9THgfmnqbBc8ZXvbB1yt4eK5Fn8RakNljbau7wmeA+tEaztzMy4t4DIL+N1e8a8bLoefHz27/AIDGqQ5wAaYcQLkaEiYVzHP3Bv8AsVPDYdlSS0OJm5kakZrjmCD4rQo7PFrP9FOnJdzxVNDFVANB/sfkjqWPqie62eMqzD7PB1bUbffHnKMZsxnB3mqkqQn/ADNTTK2eMk+i1dnYkvBkiRuAj4qpmymfhM83FFYbCtYZa2DpMlUF8KJanqugKLnpgLtD3HfW9AZkbjnd0rNoG31vSpDaVWB4/kr21ZCowzJHn8AjGMskCDlCtUsovfE9ULWxY3X6fPRAWlJDDF8j5hJGw8foXRTWoLZzplHZVk1OwFSBvCYkjiptpnXfxTJYD+XolMSoukEXTEdEyPn0+uJ/NIVyJ8OtpTSR9cFJ0kaaphOliHWJJtw+ua5nt7s4MrMqN0qsBP8Ac2AfTKV0bQY0vKl23wIds9j4g0zTI0k5u4RPC4P+IThV5nMX4Lbw2KGWQRfzWJCnRLmmQPBKzbu6Pqvw5WX1XUUsVEbvUopmJBN48blYWG2qN7Y+KPoYtrtNVlY+m4ubDOfGtSlXaDIkDeLfQWzs/CgvzVG5oGYCDY8XN5TouMq7ZNOo3KAcpkzx8EcztQ50nO1l9Zjnaenoq7Xn9X1duf4sbr/rvDiqWQCczdSyQYAsfsnQYgG7IN965DE0HNJILcocNS4AtDuY4BY22NvvrQxz87WkHNY3jQOgGL8VVW7T1SxrGEtAAb3feMCNfD91cxl9vN/WXgtxx+Uv3t6rT7X0XNEipNhLabzxgWFxrbnzRWyduGqCWsIgx3+4TvkNN4XnPZ7BFgz1XSSIDTuB48/gui9g20HKfMLox4tx5fJzy3xHd08TV3tb/t+iMp4l/Bv+36LzyhtmrRflLjbiZaZ333LtdjbRFemHWnQjmFOXHcU45zJqU6lQ6Bvmr2MfvIHQFRwTtfD80RKlSDmxz+uCqeJV7m80DinGYDiBbQCdOJQAm2sRlZbUwAOv7IGnUIA7rvCD8Ci62Ha7UZiN5JP7KQoiN/mVIW4HEEtIaxxM7xlA01JV72v+85rB5nhqYAMqmjiRTEC3Pf8AXNOcVM/G3D9vNPQU1tngkEOLuuvlCHfhw3UgdSrKtZxBvb6EfXJC1KXdbxn0JIPxlLQ2Xtm8fQJIAzLt3ed8Sko2HmezGwDrr8B+q0qR5oeiUYxilpTP5qQeR9dFYKWisFO5ThBnOUgVY6hBUhh/imSsUynLyiePFRFFAVMcj+2l9lTyo+rmoN9AjzCP7W7Lq1tn0mUWOeZplzG3JaGHQb4cWnwVQq8gqOItp9cVSXHiUQ87tb/uq61C0tuN43j5jmmD4Zs23oykC03tCDwrTI3EFamKxDOIJ4a+Y0U17HTXGcdyt1YDFTM4nd9fNM8uJyi+tpsJvbz9VXn9ddFJlWN6p5/Jzd81fe1gwr5Dcpm2kEXMajmfVXUGmk/vNOYcLxP5oX28nU369VEVHB2pninPDmrbbtsm03n03c10WzsVmjh9XXCNdmePX6C7PZNJxEta5zeIaYtusF04Z79sc8dNDa9X/rJNiCD1F2+dx5Le7B7Vh5pk2eLf3AyPSfILn8W0uaWkGRDgDY2uNfHzQ2Frmm8OaYIIIPMGVeU3NJl09uwLdfBFrmezPaQVAA4DM4SCDaRMtIMZXWMC4MGNCBul9Q7msG+TmPkLeq5daby7XVCsvGVhJi/SPJEnDie+XO62b/q23mrauGYW5YgcoEHlCRsYYqQY1EeExb1T13WgcteY+ZRP/GsYD3jfWSPkhMSWnuguPOLADnvSAZzyT9c56ImhXEka/p+yqpNk2+vDqiG04+tYRsj4hw00+v2QlVwPwjzUMXXay73BoPE3PQb9Nyy8dt9ogMG/Vxy+TRfzhKmtbTED9klmDFVTcZo5AAeAN/NJZhyGEo5ZM+CLZrYwqf5N2kHzj46q9mBG/wBp4X+AKqTwq0WAkBBlCmhA9546gKd4jOPEfqnotiSpSeKEzO/E31+aQe8b2+bvkjQG5YkpMqg6IFrjvLT/AJW9Qma906a3s5pHxQGrnXTu2szDYQVanutY3S5JMAAc1xRrFuoN+Yv4zCI7WYarXwVLIRlpQXsLmySYaCDMGM2nMlOLwxmWUmV1HCdpQx1Z1Wm3LTqOLokOyk3MGBYmTymFkCqNxRmNa5hLHdw2lpuDoQZEg9VLYvZ9+IcYOVg95506DiUjzxxl+N8M2o6VAOXoeG7M4Rg70vO8uJ+AgeiurdiMJVB9mSw8WuJ4fddaOkKtMdvOg7upBsixmPh+i19ubCq4Z32kOabNqAd0wNCNzuXqVlOcAAd97RoLQZ0vJ0/DzSUqlWtExJA3X/M7kXSwmakagfTsQMhcRUJPBpEEWvBkWtdNszFAVBIFuIBF7XBBlAW4fCtM/aMYQDE+0JJBsAWtIE87c0Vs/a9ZjSGVqjA3vZQ4hrpN7TGblBm69u7KYbCYzCHNh6GaDTqfZsBIO+QLTe43tPj4x2q2Q3CYytQDpbTdDTvLXND2zzyuAPMFVLYmux7P9pP5qm+jiHBxa0upVHFoc17ROUPdq06Ec7LLxNKCfr6/Rc7ss+0e1jW5nEw0SG3jXMeEac5ldNWcYhwLXAlrgdQW7rfVl0YZbZZTSFPalVlMezfkyPzExezXNsQJHvnz3XK9i2dWFWhSqEu7zGu1INwJ0jfdeLUaha+enovVti1/bUm1J3acDo71vxU8k+1YX6bT8c0WF4VFbFOItaypITl1vrgsVq3CdeWvNM9/Ld9AqTWn4ITbFOaLgBmJGnG4SAfEbbptsCXngy//AK09Vl4rb9V5hvc5N7z45k2HlvVTNlPNy4NHAfAlHYfCNZoApNlN2VUc4lxj+okuef8AIoyhsljbwSeJuUe4ncokoCv2SSnKSYcgQVJoKINFSbh0jUiVYByVoopxRRsKhTHAeSj/ACbPwjyCIFJP7NPY0HOzaZ3R/k75qJ2Uzi4ePzBRWVMHo2NAMRsRkZi9wDRJPdtF5tEb1jntRh6c0znrUnFpcDLILSCHNIh0jlHVU9u9pxkptkGC524EGwHO7ZXG0zcdUyb+1/5aq/7EVxVe5uUOc1zSHZfeJMtIJIyidBJXX4TABlNtNtmtGvGNXHmdfFYnZEUzTqvLGl5e0NdYFoEOPLvZh/qus9mBTLjYAAnkJuSnCrHwOOpVKzqbMpcwSZEkiYME8DrHFW7F2hh8VnbSc6nWZJAIgPaDdwIsdRY3vvhZmDwOE/mG1cNWOa5NMNcWkOBDoJiAJnforHYzCbPqkUmVnOLe8Tklu/I02kWnTgDopNvOpNxFJ9OqL6HTXc4cwdOvNeebVwsVgx93DuviNWktBA3S0NMc16GxxFWdMzZ+XyXObXxH8ttGniIa4d0wYvlGV4iLOgyDuJB3Iy9bbdNru1WTg+w+Le1xp0XOZE3gAxfu5vedwG9YmILYploId3s53OOYlpA3HLlB53Xpu1v4svnLh6JBPuucC5/LuNsNP6l51i8NUdUc54AJeXOFhBdc90WbrMcgs8bb7a8nF+0enfwt2gRnBiC0G1riD+cLP/ivgRUqUq7Wxmmk/mW95hJ4wXDT7qI/h5hoY93RoG8amY3CLeK2e0eA9vhKrY7zW52nmw5vgHDxWu3LZp5bsomlXpu3BzT639F1+1xlxlVp0qZXjq4An/1PkuVNIxpz3aajSy36j61Y0qj2NLjSEBh1DSQA7MbPg/BbyzGsrLfSqtRIMHp9Quu7DbRjPSJN+83qNfMf/K5dhc90FnswLEvBnjp004LtezhYwEAjvb4E6N3i8d2fEpZckvg8eLKea36r7KQcMqCZtOnUJYypTc4XLWuDiL74NrmFZVqAakARrMDzWSl9F5Gv1Kpxb5aVzu1e1zaLO60vJIaNQ35nf5IjAY976YLyDPAQNeCWzFymhM0HefrySJQRyUySaUgiQklKZAYriFEuSLU7WKVFdNlVraRKf2Q4/XVPQU5U4B5qdVwaCTbmSAPMrPr7VY4d3M7hAMGNbmyNATiK2RuYm3hxhBP2mCJB010jgok+2s9mVouBJnlJ4QdBvWVtPYzHe6I89PFIbc/2kxftqocHA2iBuud/isvD4kszWBzAtMjSdfGy3qWyW3a60gwfh4rO2jsqo0zBLRH2mUgRoJRKdmlOzNqPouBaTlkFzdxjX0Xr2wMQyqyHXY9pa6wJyOg5gN5aQ10DgV4w+jbibzYRFoIM3m+4aC5m3Qdmu1BoENcSGz3T+Hl0k+CuVFdXjeyv/H0cQ6nLqr2H2bh3h7NxH/WR71vva23GZz+zez218ORiaboY4hrnZmkg7gdTeRGkEarpW7cbVYLmNe6e7JiSBoDppCFqYhutzzcZgdSjQ2sbVEl24COUftbwXF7WxzX4lxcJaIbI17ogm+on4I3bHaMQWUTJ3uG7UT1XPUaXFTlfp6fQ8Pm55NWuXENNnDQHcYuYAgTrbWN1rE4esx33Wh/OfSd487eWc3ElkkTzESCAZuN4t6DfCLrMYWh02do4XB4iTvse67z4ZWeHp64u7s+21h2va4PzkOGkWgrardsnU6c+y9o8GCAdW/edl3u/pGs7lyOG2i5gy1CXM0zD3h8+h4rV2bsl+IdFIg6mcwAOW+p0PJRMri5+fppf8mPj9oYY1mMpFzaQpM7xJcHOMuOaNCJAsN2gui9k9oRSxDmveDRkAOtkaXAHUc5HhyXQbW/hh7Wm2oO7XjvMbHfgnvcM8EcAY468jT2U5tOtSDbCoxwzNu8tzMi9hZ5JWuOcyeVlx5Y+vLsu02PpCkYd9uB3PZvh4J4xIiDMOF919OToYjEm3tn0xEEWNwZk7zx8FZh+yeYbmAc/yFlq4Ls+xzQxrS+85vdHWxE+a13Iwtt9s3ZOFdUu8Bu/MWgE85J+I9V1DHOqQGzUItJPdbHEn8rrS2dsNtMhxnMLi/uxwiJPMrSosaBYR5I9kyKPZlrodWOYgyAJAFo43+ui0cPg207MEDWIsr3PUDUR6I7lAhMaiiXICUKtwTucoZkgaEkiUkBmBghO8hozGA0akkAeazT7d+kUxOguY6un4JqexgZLyXni4k/FJSyrt5tgzM8mPdEDzKqbXruJIysB0tJEDibei0MPs9jbwOvIq3XQF3QW8ykTLp7IuC9xedbkx5aC6MbhQBuA8EW2k7eWgcrm3onNJggkFx4m6egz3MmzBm9B5qo7MJ94x018ytU1PBMUaDEq7Ja27JB46lZeP2fWcCM+YG0EGCOBXViipDCzu8UtQ915fjNh1gc2T/WI8lk4ii5p7zS3kQR8V7FXwbQCSRafz+S5fGVqVQQ9rAL2uSfJAcLSxT23a5wO+CQfGE9THvdZz3HqTCux2FAqEMmJtIj4qh9ODDhB4j8x+YT2FQtcWPJHYXH6Bw5SFXg8A6o9rG3LjAO7xXYV8LhsHTgta+qW2zQXExrG4T9FGtrw58uK+GHiMM40y8EQJm9xu8ZlD0sbkBcQPZuMOZJ/2H4StDYewX4plSH5Y8nO1gjhYLIw7HNrCwzU395jhoWO8iLQj1F9+XNyb/2dJs+gKtPM0wQSDO8DSRzCJwOIrYWoKlPuka76bp48LLNoYlzDIN9/PqEe3bQIgs3bv1hc+v2fR/KY6y8vQNk9rf5oFgc2icvfa4gk2vlOr+eto6qna/Z0ODqlLMA2LvsH7iQT7p5cBciFxOHxjYzBpDwQGOa4thxm9r21WzVxtSuQazyWiLkw0cgN5t1TxweZyzHDLeN8NvZeyG+za55DpMgA2N7HmtUUgBAEDgsrZ1XObA5ABBJuYgC24R8FqFy6JNPKzy7srUDTHEjxKi6mfxHzCmXKBcqQTRG8lIlRJUDWCQWSolyaUyAcuUS5NCYlIFn6+SdVl6SADAk90E9PnondgHkXIHqT1R0gaABQc9LRqKdEDVuY8zbyhEGoVUCkDfemCco5RxUy1XsoRGbQ75QYZlKVb/L8TCtqYhlOxME6bzfgBdCVcWXmKbYAE5nb+WXTfv8AJBCm0gATuAkn1QFfaoju94nMRGm+O9vsJ3pxskuAzuLpMmSYmI00jkiTh2sbuEfHf1SDEdRe8S8QHSS0HeOJ32/ZZrMNI7w0JI4X0sukqEvgNbYfeNghv+D/ABEu5bvJAcFjsP35aCemnmq6rWRDySOAB9V6FU2UyIgIKtsNjvugqO27V3OS7O0qbcU0tcYMwPDjN1Rt+kDi62dxBHuWJmwgchz5Loa3Z5rCHNaczbgt1VeLqYfEQK7XMe22a7SRwuIIWmPpnl4uwf8AD+s7NV/D3Tym/wAgsftW/LjajqZ1DS69pgAi/QWXTvxtLC0T7FpgcJJJMCSVwmLcaj3PJu4yeX6AR5J31oYZWZd08CqO1/xC/L5IvDY5rjA9d6ya7BnytOYAwHXGa8A30nW6m0OpPBtIgjRwInlqLKO2O79by61t2GEwT3N0IAnvMIJvEnkR+aN2Vhm4Z7Q4trZ3/eJFRo0OZpmw1md/QqvZuJe5ofIYHXgd2WmNI/tGh4qttL2mJY1hcLy4iZDTLd2gId6KtRzZcmWd+Vd1hMSwy2nMNkTFjxjiiC5CUyBYCFPOmzXZlEvVT6gGqTTwQFkpKrMpByAmSoylKYFAKVGU5KikDQkolOgGITBv1KVeuGjQk26X+vRA47H5AC9zBMw3fuiAJJCnZtFrBvIHqoiuJOUTz3cyeCxKePc7/rZEW71huNmjiBN0azZz3wHknS2g/wBRZGwv/wCTYHACXv1hvu6fiNonqnPtajhfK0DQa3/q1mw0hW0tmhrp48dFea0e6C42sNNRN9EBTQ2WKYBOu/jx113aKz+Ya2Y1MaXRDsK5/vGBwHzU6eFa3QAfXFMlWR7v6BxOvluVtPBtFz3jxdfyCm481Akpg7wCqnN6J4umjggKjT5KPseAUcRigw5dXcOiorbYDRBLWu/Dq4z/AE6oAh7A3WNNNXclm7VxzA2CGgXs4SSeiDbiatWfZthskZnXIkSSBoFDFbJMsJknUuJnS5ukHPbRLnMe1ggD7x1ieG6QFk4TYeYS45Z3+K63H12CWtBc48OVzfpKxix7jpbcNAPms7b9Kjn9obNc2XAS1sDNEA7gTwJVFKg+o6Bmc49SSuzpUB95s9QD8Vp4ZomYExEwJjhPBaQqq2PsFraYFQOzRcZjHAXbpbnvWxgMEyk2KYIBubkkniSVXSpoxlJMkg5TaUzWwpB10wm1ykCohqUoCRKQKaUyQTzJsyYpSgESoynJUCgEQkmzJIDKx9U+xeZMgUryZXN0WiR4+gskksqp2Gyx3fEf/IWsEklUSCxZl4G69t2q1aTBYQIgWSSVAzjdSckkmFaUJJICrercQYaenzSSSDj9r1DMyZk3nknwAl8m5Lhc3Oh3pJJBu7NaIFuP5LO7TPIygEgGQQN6SSAytnDvs/ujwR4YOASSSnsfSeQcApMYJ0CSSohtEIgJJJhYxIiySSDRdqFAJJJhYolJJIjgqR1KZJAMovSSQEE6SSD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584" name="Picture 8" descr="http://marketplace.sibaya.com/wp-content/uploads/2007/05/topchair_latest_model.jpg"/>
          <p:cNvPicPr>
            <a:picLocks noChangeAspect="1" noChangeArrowheads="1"/>
          </p:cNvPicPr>
          <p:nvPr/>
        </p:nvPicPr>
        <p:blipFill>
          <a:blip r:embed="rId3" cstate="print"/>
          <a:srcRect/>
          <a:stretch>
            <a:fillRect/>
          </a:stretch>
        </p:blipFill>
        <p:spPr bwMode="auto">
          <a:xfrm>
            <a:off x="6637629" y="1932567"/>
            <a:ext cx="1781755" cy="1328409"/>
          </a:xfrm>
          <a:prstGeom prst="rect">
            <a:avLst/>
          </a:prstGeom>
          <a:noFill/>
        </p:spPr>
      </p:pic>
      <p:pic>
        <p:nvPicPr>
          <p:cNvPr id="24586" name="Picture 10" descr="https://encrypted-tbn3.gstatic.com/images?q=tbn:ANd9GcTz5i_HGj9EYXtdjlzKwlzPGkSJGGPLujOOEb_XFn_uG93qko0P"/>
          <p:cNvPicPr>
            <a:picLocks noChangeAspect="1" noChangeArrowheads="1"/>
          </p:cNvPicPr>
          <p:nvPr/>
        </p:nvPicPr>
        <p:blipFill>
          <a:blip r:embed="rId4" cstate="print"/>
          <a:srcRect/>
          <a:stretch>
            <a:fillRect/>
          </a:stretch>
        </p:blipFill>
        <p:spPr bwMode="auto">
          <a:xfrm>
            <a:off x="6637629" y="3468562"/>
            <a:ext cx="1372793" cy="1441746"/>
          </a:xfrm>
          <a:prstGeom prst="rect">
            <a:avLst/>
          </a:prstGeom>
          <a:noFill/>
        </p:spPr>
      </p:pic>
      <p:pic>
        <p:nvPicPr>
          <p:cNvPr id="1026" name="Picture 2" descr="https://i.dailymail.co.uk/i/pix/2012/09/24/article-2207546-00EEC78C000004B0-473_1024x615_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7629" y="5081942"/>
            <a:ext cx="2065371" cy="124043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dirty="0"/>
          </a:p>
        </p:txBody>
      </p:sp>
      <p:sp>
        <p:nvSpPr>
          <p:cNvPr id="12" name="Title 1"/>
          <p:cNvSpPr txBox="1">
            <a:spLocks/>
          </p:cNvSpPr>
          <p:nvPr/>
        </p:nvSpPr>
        <p:spPr>
          <a:xfrm>
            <a:off x="494953" y="376875"/>
            <a:ext cx="8229600" cy="8689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Barriers to interprofessional collaboration</a:t>
            </a:r>
            <a:br>
              <a:rPr lang="en-US" sz="3600" dirty="0" smtClean="0"/>
            </a:br>
            <a:endParaRPr lang="en-US" sz="3600" dirty="0"/>
          </a:p>
        </p:txBody>
      </p:sp>
      <p:sp>
        <p:nvSpPr>
          <p:cNvPr id="13" name="TextBox 12"/>
          <p:cNvSpPr txBox="1"/>
          <p:nvPr/>
        </p:nvSpPr>
        <p:spPr>
          <a:xfrm>
            <a:off x="6372200" y="6467266"/>
            <a:ext cx="2592288" cy="369332"/>
          </a:xfrm>
          <a:prstGeom prst="rect">
            <a:avLst/>
          </a:prstGeom>
          <a:noFill/>
        </p:spPr>
        <p:txBody>
          <a:bodyPr wrap="square" rtlCol="0">
            <a:spAutoFit/>
          </a:bodyPr>
          <a:lstStyle/>
          <a:p>
            <a:r>
              <a:rPr lang="en-US" dirty="0"/>
              <a:t> </a:t>
            </a:r>
            <a:r>
              <a:rPr lang="en-US" dirty="0" err="1"/>
              <a:t>Littlechild</a:t>
            </a:r>
            <a:r>
              <a:rPr lang="en-US" dirty="0"/>
              <a:t> &amp; Smith, </a:t>
            </a:r>
            <a:r>
              <a:rPr lang="en-US" dirty="0" smtClean="0"/>
              <a:t>2013</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868958"/>
          </a:xfrm>
        </p:spPr>
        <p:txBody>
          <a:bodyPr>
            <a:normAutofit fontScale="90000"/>
          </a:bodyPr>
          <a:lstStyle/>
          <a:p>
            <a:r>
              <a:rPr lang="en-US" sz="4000" dirty="0" smtClean="0"/>
              <a:t>Barriers to interprofessional collaboration </a:t>
            </a:r>
            <a:r>
              <a:rPr lang="en-US" dirty="0" smtClean="0"/>
              <a:t/>
            </a:r>
            <a:br>
              <a:rPr lang="en-US" dirty="0" smtClean="0"/>
            </a:br>
            <a:endParaRPr lang="en-US" dirty="0"/>
          </a:p>
        </p:txBody>
      </p:sp>
      <p:sp>
        <p:nvSpPr>
          <p:cNvPr id="3" name="Content Placeholder 2"/>
          <p:cNvSpPr>
            <a:spLocks noGrp="1"/>
          </p:cNvSpPr>
          <p:nvPr>
            <p:ph idx="1"/>
          </p:nvPr>
        </p:nvSpPr>
        <p:spPr>
          <a:xfrm>
            <a:off x="268474" y="1268760"/>
            <a:ext cx="8823076" cy="4525963"/>
          </a:xfrm>
        </p:spPr>
        <p:txBody>
          <a:bodyPr>
            <a:normAutofit/>
          </a:bodyPr>
          <a:lstStyle/>
          <a:p>
            <a:pPr lvl="0">
              <a:buNone/>
            </a:pPr>
            <a:r>
              <a:rPr lang="en-US" b="1" dirty="0" smtClean="0"/>
              <a:t>Imported social inequalities e.g. </a:t>
            </a:r>
            <a:endParaRPr lang="en-US" b="1" dirty="0" smtClean="0"/>
          </a:p>
          <a:p>
            <a:pPr lvl="0">
              <a:buNone/>
            </a:pPr>
            <a:endParaRPr lang="en-GB" sz="1200" dirty="0" smtClean="0"/>
          </a:p>
          <a:p>
            <a:pPr marL="0" indent="0" algn="ctr">
              <a:buNone/>
            </a:pPr>
            <a:r>
              <a:rPr lang="en-GB" sz="2800" dirty="0" smtClean="0"/>
              <a:t>Gender / Ethnicity</a:t>
            </a:r>
            <a:r>
              <a:rPr lang="en-GB" sz="2800" dirty="0"/>
              <a:t> </a:t>
            </a:r>
            <a:r>
              <a:rPr lang="en-GB" sz="2800" dirty="0" smtClean="0"/>
              <a:t>/ </a:t>
            </a:r>
            <a:r>
              <a:rPr lang="en-GB" sz="2800" dirty="0" smtClean="0"/>
              <a:t>Culture</a:t>
            </a:r>
            <a:r>
              <a:rPr lang="en-GB" sz="2800" dirty="0"/>
              <a:t> </a:t>
            </a:r>
            <a:r>
              <a:rPr lang="en-GB" sz="2800" dirty="0" smtClean="0"/>
              <a:t>/ </a:t>
            </a:r>
            <a:r>
              <a:rPr lang="en-GB" sz="2800" dirty="0" smtClean="0"/>
              <a:t>Socioeconomic </a:t>
            </a:r>
            <a:r>
              <a:rPr lang="en-GB" sz="2800" dirty="0" smtClean="0"/>
              <a:t>status</a:t>
            </a:r>
            <a:endParaRPr lang="en-US" sz="2800" dirty="0"/>
          </a:p>
          <a:p>
            <a:endParaRPr lang="en-US" dirty="0"/>
          </a:p>
        </p:txBody>
      </p:sp>
      <p:pic>
        <p:nvPicPr>
          <p:cNvPr id="21506" name="Picture 2" descr="http://scarletstandard.files.wordpress.com/2009/11/manenough2bnurse4ms.jpg"/>
          <p:cNvPicPr>
            <a:picLocks noChangeAspect="1" noChangeArrowheads="1"/>
          </p:cNvPicPr>
          <p:nvPr/>
        </p:nvPicPr>
        <p:blipFill>
          <a:blip r:embed="rId3" cstate="print"/>
          <a:srcRect/>
          <a:stretch>
            <a:fillRect/>
          </a:stretch>
        </p:blipFill>
        <p:spPr bwMode="auto">
          <a:xfrm>
            <a:off x="2195736" y="2694272"/>
            <a:ext cx="4968552" cy="3772994"/>
          </a:xfrm>
          <a:prstGeom prst="rect">
            <a:avLst/>
          </a:prstGeom>
          <a:noFill/>
          <a:ln w="57150">
            <a:solidFill>
              <a:srgbClr val="FB37D6"/>
            </a:solidFill>
          </a:ln>
        </p:spPr>
      </p:pic>
      <p:sp>
        <p:nvSpPr>
          <p:cNvPr id="5" name="TextBox 4"/>
          <p:cNvSpPr txBox="1"/>
          <p:nvPr/>
        </p:nvSpPr>
        <p:spPr>
          <a:xfrm>
            <a:off x="6372200" y="6467266"/>
            <a:ext cx="2592288" cy="369332"/>
          </a:xfrm>
          <a:prstGeom prst="rect">
            <a:avLst/>
          </a:prstGeom>
          <a:noFill/>
        </p:spPr>
        <p:txBody>
          <a:bodyPr wrap="square" rtlCol="0">
            <a:spAutoFit/>
          </a:bodyPr>
          <a:lstStyle/>
          <a:p>
            <a:r>
              <a:rPr lang="en-US" dirty="0"/>
              <a:t> </a:t>
            </a:r>
            <a:r>
              <a:rPr lang="en-US" dirty="0" err="1"/>
              <a:t>Littlechild</a:t>
            </a:r>
            <a:r>
              <a:rPr lang="en-US" dirty="0"/>
              <a:t> &amp; Smith, </a:t>
            </a:r>
            <a:r>
              <a:rPr lang="en-US" dirty="0" smtClean="0"/>
              <a:t>2013</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92088"/>
          </a:xfrm>
        </p:spPr>
        <p:txBody>
          <a:bodyPr>
            <a:normAutofit fontScale="90000"/>
          </a:bodyPr>
          <a:lstStyle/>
          <a:p>
            <a:r>
              <a:rPr lang="en-US" sz="4000" dirty="0" smtClean="0"/>
              <a:t>Barriers to interprofessional collaboration</a:t>
            </a:r>
            <a:r>
              <a:rPr lang="en-US" dirty="0" smtClean="0"/>
              <a:t/>
            </a:r>
            <a:br>
              <a:rPr lang="en-US" dirty="0" smtClean="0"/>
            </a:br>
            <a:endParaRPr lang="en-US" dirty="0"/>
          </a:p>
        </p:txBody>
      </p:sp>
      <p:sp>
        <p:nvSpPr>
          <p:cNvPr id="3" name="Content Placeholder 2"/>
          <p:cNvSpPr>
            <a:spLocks noGrp="1"/>
          </p:cNvSpPr>
          <p:nvPr>
            <p:ph idx="1"/>
          </p:nvPr>
        </p:nvSpPr>
        <p:spPr>
          <a:xfrm>
            <a:off x="457200" y="1417638"/>
            <a:ext cx="8229600" cy="4708525"/>
          </a:xfrm>
        </p:spPr>
        <p:txBody>
          <a:bodyPr>
            <a:normAutofit/>
          </a:bodyPr>
          <a:lstStyle/>
          <a:p>
            <a:pPr lvl="0">
              <a:buNone/>
            </a:pPr>
            <a:r>
              <a:rPr lang="en-US" b="1" dirty="0" smtClean="0"/>
              <a:t>Language </a:t>
            </a:r>
            <a:r>
              <a:rPr lang="en-US" b="1" dirty="0" smtClean="0"/>
              <a:t>barriers e.g. </a:t>
            </a:r>
          </a:p>
          <a:p>
            <a:pPr lvl="1">
              <a:buNone/>
            </a:pPr>
            <a:r>
              <a:rPr lang="en-GB" dirty="0" smtClean="0"/>
              <a:t>Differences </a:t>
            </a:r>
            <a:r>
              <a:rPr lang="en-GB" dirty="0" smtClean="0"/>
              <a:t>in terminology </a:t>
            </a:r>
            <a:r>
              <a:rPr lang="en-GB" dirty="0" smtClean="0"/>
              <a:t>/ acronyms</a:t>
            </a:r>
            <a:endParaRPr lang="en-GB" dirty="0" smtClean="0"/>
          </a:p>
        </p:txBody>
      </p:sp>
      <p:pic>
        <p:nvPicPr>
          <p:cNvPr id="2050" name="Picture 2" descr="https://static1.squarespace.com/static/530f09aae4b0e44d7fb026df/t/540d4645e4b0cca5ad28f9b2/1410156102438/?format=750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698447"/>
            <a:ext cx="6919743" cy="35982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72200" y="6467266"/>
            <a:ext cx="2592288" cy="369332"/>
          </a:xfrm>
          <a:prstGeom prst="rect">
            <a:avLst/>
          </a:prstGeom>
          <a:noFill/>
        </p:spPr>
        <p:txBody>
          <a:bodyPr wrap="square" rtlCol="0">
            <a:spAutoFit/>
          </a:bodyPr>
          <a:lstStyle/>
          <a:p>
            <a:r>
              <a:rPr lang="en-US" dirty="0"/>
              <a:t> </a:t>
            </a:r>
            <a:r>
              <a:rPr lang="en-US" dirty="0" err="1"/>
              <a:t>Littlechild</a:t>
            </a:r>
            <a:r>
              <a:rPr lang="en-US" dirty="0"/>
              <a:t> &amp; Smith, </a:t>
            </a:r>
            <a:r>
              <a:rPr lang="en-US" dirty="0" smtClean="0"/>
              <a:t>2013</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a:p>
        </p:txBody>
      </p:sp>
      <p:pic>
        <p:nvPicPr>
          <p:cNvPr id="16386" name="Picture 2" descr="http://www.raf.mod.uk/rafoperationalupdate/rafcms/mediafiles/gallery/38F217F4_1143_EC82_2E4C8BEB021C8773/rafgallery_Tristar-Aircrew.jpg"/>
          <p:cNvPicPr>
            <a:picLocks noChangeAspect="1" noChangeArrowheads="1"/>
          </p:cNvPicPr>
          <p:nvPr/>
        </p:nvPicPr>
        <p:blipFill>
          <a:blip r:embed="rId3" cstate="print"/>
          <a:srcRect/>
          <a:stretch>
            <a:fillRect/>
          </a:stretch>
        </p:blipFill>
        <p:spPr bwMode="auto">
          <a:xfrm>
            <a:off x="2212082" y="2560818"/>
            <a:ext cx="4719836" cy="3565345"/>
          </a:xfrm>
          <a:prstGeom prst="rect">
            <a:avLst/>
          </a:prstGeom>
          <a:noFill/>
        </p:spPr>
      </p:pic>
      <p:sp>
        <p:nvSpPr>
          <p:cNvPr id="5" name="Title 1"/>
          <p:cNvSpPr txBox="1">
            <a:spLocks/>
          </p:cNvSpPr>
          <p:nvPr/>
        </p:nvSpPr>
        <p:spPr>
          <a:xfrm>
            <a:off x="251520" y="27461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Getting back to airplanes…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dirty="0" smtClean="0"/>
              <a:t>Crew </a:t>
            </a:r>
            <a:r>
              <a:rPr lang="en-GB" dirty="0"/>
              <a:t>R</a:t>
            </a:r>
            <a:r>
              <a:rPr lang="en-GB" dirty="0" smtClean="0"/>
              <a:t>esource Management</a:t>
            </a:r>
            <a:endParaRPr lang="en-US" dirty="0"/>
          </a:p>
        </p:txBody>
      </p:sp>
      <p:sp>
        <p:nvSpPr>
          <p:cNvPr id="3" name="Content Placeholder 2"/>
          <p:cNvSpPr>
            <a:spLocks noGrp="1"/>
          </p:cNvSpPr>
          <p:nvPr>
            <p:ph idx="1"/>
          </p:nvPr>
        </p:nvSpPr>
        <p:spPr>
          <a:xfrm>
            <a:off x="470173" y="1143000"/>
            <a:ext cx="8229600" cy="5238328"/>
          </a:xfrm>
        </p:spPr>
        <p:txBody>
          <a:bodyPr>
            <a:normAutofit fontScale="92500" lnSpcReduction="10000"/>
          </a:bodyPr>
          <a:lstStyle/>
          <a:p>
            <a:pPr>
              <a:buNone/>
            </a:pPr>
            <a:r>
              <a:rPr lang="en-GB" dirty="0" smtClean="0"/>
              <a:t>Training for cockpit crew to enhance safety and improve efficiency:</a:t>
            </a:r>
          </a:p>
          <a:p>
            <a:pPr lvl="1"/>
            <a:r>
              <a:rPr lang="en-GB" dirty="0" smtClean="0"/>
              <a:t>Communication</a:t>
            </a:r>
          </a:p>
          <a:p>
            <a:pPr lvl="1"/>
            <a:r>
              <a:rPr lang="en-GB" dirty="0" smtClean="0"/>
              <a:t>Situational awareness</a:t>
            </a:r>
          </a:p>
          <a:p>
            <a:pPr lvl="1"/>
            <a:r>
              <a:rPr lang="en-GB" dirty="0" smtClean="0"/>
              <a:t>Problem solving</a:t>
            </a:r>
          </a:p>
          <a:p>
            <a:pPr lvl="1"/>
            <a:r>
              <a:rPr lang="en-GB" dirty="0" smtClean="0"/>
              <a:t>Decision making</a:t>
            </a:r>
          </a:p>
          <a:p>
            <a:pPr lvl="1"/>
            <a:r>
              <a:rPr lang="en-GB" dirty="0" smtClean="0"/>
              <a:t>Teamwork</a:t>
            </a:r>
          </a:p>
          <a:p>
            <a:pPr>
              <a:buNone/>
            </a:pPr>
            <a:endParaRPr lang="en-US" dirty="0" smtClean="0"/>
          </a:p>
          <a:p>
            <a:pPr>
              <a:buNone/>
            </a:pPr>
            <a:r>
              <a:rPr lang="en-US" dirty="0" smtClean="0"/>
              <a:t>Focus on c</a:t>
            </a:r>
            <a:r>
              <a:rPr lang="en-US" dirty="0" smtClean="0"/>
              <a:t>ognitive </a:t>
            </a:r>
            <a:r>
              <a:rPr lang="en-US" dirty="0" smtClean="0"/>
              <a:t>and interpersonal </a:t>
            </a:r>
            <a:r>
              <a:rPr lang="en-US" dirty="0" smtClean="0"/>
              <a:t>skills</a:t>
            </a:r>
          </a:p>
          <a:p>
            <a:pPr>
              <a:buNone/>
            </a:pPr>
            <a:endParaRPr lang="en-US" dirty="0"/>
          </a:p>
          <a:p>
            <a:pPr>
              <a:buNone/>
            </a:pPr>
            <a:r>
              <a:rPr lang="en-US" dirty="0" smtClean="0"/>
              <a:t>Adapted for training healthcare MDTs </a:t>
            </a:r>
            <a:endParaRPr lang="en-US" dirty="0"/>
          </a:p>
        </p:txBody>
      </p:sp>
      <p:pic>
        <p:nvPicPr>
          <p:cNvPr id="4" name="Picture 2" descr="http://www.raf.mod.uk/rafoperationalupdate/rafcms/mediafiles/gallery/38F217F4_1143_EC82_2E4C8BEB021C8773/rafgallery_Tristar-Aircrew.jpg"/>
          <p:cNvPicPr>
            <a:picLocks noChangeAspect="1" noChangeArrowheads="1"/>
          </p:cNvPicPr>
          <p:nvPr/>
        </p:nvPicPr>
        <p:blipFill>
          <a:blip r:embed="rId3" cstate="print"/>
          <a:srcRect/>
          <a:stretch>
            <a:fillRect/>
          </a:stretch>
        </p:blipFill>
        <p:spPr bwMode="auto">
          <a:xfrm>
            <a:off x="5364088" y="2132856"/>
            <a:ext cx="2791853" cy="210895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933056"/>
            <a:ext cx="8229600" cy="1143000"/>
          </a:xfrm>
        </p:spPr>
        <p:txBody>
          <a:bodyPr/>
          <a:lstStyle/>
          <a:p>
            <a:r>
              <a:rPr lang="en-GB" dirty="0" smtClean="0"/>
              <a:t>Airline Disasters</a:t>
            </a:r>
            <a:endParaRPr lang="en-US" dirty="0"/>
          </a:p>
        </p:txBody>
      </p:sp>
      <p:sp>
        <p:nvSpPr>
          <p:cNvPr id="4" name="Title 1"/>
          <p:cNvSpPr txBox="1">
            <a:spLocks/>
          </p:cNvSpPr>
          <p:nvPr/>
        </p:nvSpPr>
        <p:spPr>
          <a:xfrm>
            <a:off x="793812" y="1937903"/>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tx1"/>
                </a:solidFill>
                <a:effectLst/>
                <a:uLnTx/>
                <a:uFillTx/>
                <a:latin typeface="+mj-lt"/>
                <a:ea typeface="+mj-ea"/>
                <a:cs typeface="+mj-cs"/>
              </a:rPr>
              <a:t>Patient Safety</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cxnSp>
        <p:nvCxnSpPr>
          <p:cNvPr id="6" name="Straight Connector 5"/>
          <p:cNvCxnSpPr/>
          <p:nvPr/>
        </p:nvCxnSpPr>
        <p:spPr>
          <a:xfrm flipH="1">
            <a:off x="2555776" y="2060848"/>
            <a:ext cx="3600400" cy="144016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2771800" y="2132856"/>
            <a:ext cx="3816424" cy="108012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Interprofessional Training and </a:t>
            </a:r>
            <a:r>
              <a:rPr lang="en-GB" dirty="0" smtClean="0"/>
              <a:t/>
            </a:r>
            <a:br>
              <a:rPr lang="en-GB" dirty="0" smtClean="0"/>
            </a:br>
            <a:r>
              <a:rPr lang="en-GB" dirty="0" smtClean="0"/>
              <a:t>Patient </a:t>
            </a:r>
            <a:r>
              <a:rPr lang="en-GB" dirty="0" smtClean="0"/>
              <a:t>Safety</a:t>
            </a:r>
            <a:endParaRPr lang="en-US" dirty="0"/>
          </a:p>
        </p:txBody>
      </p:sp>
      <p:sp>
        <p:nvSpPr>
          <p:cNvPr id="3" name="Content Placeholder 2"/>
          <p:cNvSpPr>
            <a:spLocks noGrp="1"/>
          </p:cNvSpPr>
          <p:nvPr>
            <p:ph idx="1"/>
          </p:nvPr>
        </p:nvSpPr>
        <p:spPr>
          <a:xfrm>
            <a:off x="457200" y="1600200"/>
            <a:ext cx="8229600" cy="4997152"/>
          </a:xfrm>
        </p:spPr>
        <p:txBody>
          <a:bodyPr>
            <a:normAutofit/>
          </a:bodyPr>
          <a:lstStyle/>
          <a:p>
            <a:pPr marL="57150" indent="0">
              <a:buNone/>
            </a:pPr>
            <a:r>
              <a:rPr lang="en-GB" dirty="0" smtClean="0"/>
              <a:t>A.  Morey </a:t>
            </a:r>
            <a:r>
              <a:rPr lang="en-GB" dirty="0"/>
              <a:t>et al 2002</a:t>
            </a:r>
            <a:endParaRPr lang="en-GB" dirty="0" smtClean="0"/>
          </a:p>
          <a:p>
            <a:r>
              <a:rPr lang="en-GB" dirty="0" smtClean="0"/>
              <a:t>Research Study involving 9 hospital emergency departments      </a:t>
            </a:r>
            <a:endParaRPr lang="en-GB" sz="2400" dirty="0" smtClean="0"/>
          </a:p>
          <a:p>
            <a:pPr lvl="1"/>
            <a:r>
              <a:rPr lang="en-GB" dirty="0" smtClean="0"/>
              <a:t>Emergency </a:t>
            </a:r>
            <a:r>
              <a:rPr lang="en-GB" dirty="0"/>
              <a:t>Team Coordination Course</a:t>
            </a:r>
          </a:p>
          <a:p>
            <a:pPr lvl="1"/>
            <a:r>
              <a:rPr lang="en-GB" dirty="0" smtClean="0"/>
              <a:t>CRM </a:t>
            </a:r>
            <a:r>
              <a:rPr lang="en-GB" dirty="0"/>
              <a:t>training adapted for </a:t>
            </a:r>
            <a:r>
              <a:rPr lang="en-GB" dirty="0" smtClean="0"/>
              <a:t>i</a:t>
            </a:r>
            <a:r>
              <a:rPr lang="en-GB" dirty="0" smtClean="0"/>
              <a:t>nterprofessional </a:t>
            </a:r>
            <a:r>
              <a:rPr lang="en-GB" dirty="0"/>
              <a:t>hospital </a:t>
            </a:r>
            <a:r>
              <a:rPr lang="en-GB" dirty="0"/>
              <a:t>emergency department </a:t>
            </a:r>
            <a:r>
              <a:rPr lang="en-GB" dirty="0" smtClean="0"/>
              <a:t>teams</a:t>
            </a:r>
          </a:p>
          <a:p>
            <a:pPr lvl="1"/>
            <a:endParaRPr lang="en-GB" dirty="0"/>
          </a:p>
          <a:p>
            <a:pPr lvl="1"/>
            <a:r>
              <a:rPr lang="en-GB" dirty="0" smtClean="0"/>
              <a:t>6 hospitals </a:t>
            </a:r>
            <a:r>
              <a:rPr lang="en-GB" dirty="0" smtClean="0"/>
              <a:t>received training</a:t>
            </a:r>
          </a:p>
          <a:p>
            <a:pPr lvl="1"/>
            <a:r>
              <a:rPr lang="en-GB" dirty="0" smtClean="0"/>
              <a:t>3 hospitals </a:t>
            </a:r>
            <a:r>
              <a:rPr lang="en-GB" dirty="0" smtClean="0"/>
              <a:t>used as experimental controls</a:t>
            </a:r>
          </a:p>
          <a:p>
            <a:pPr lvl="1"/>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457200" y="2780928"/>
            <a:ext cx="8229600" cy="3744416"/>
          </a:xfrm>
        </p:spPr>
        <p:txBody>
          <a:bodyPr>
            <a:normAutofit lnSpcReduction="10000"/>
          </a:bodyPr>
          <a:lstStyle/>
          <a:p>
            <a:pPr>
              <a:spcAft>
                <a:spcPts val="1200"/>
              </a:spcAft>
              <a:buNone/>
            </a:pPr>
            <a:r>
              <a:rPr lang="en-GB" dirty="0" smtClean="0"/>
              <a:t> </a:t>
            </a:r>
            <a:r>
              <a:rPr lang="en-GB" dirty="0" smtClean="0"/>
              <a:t>Morey et al r</a:t>
            </a:r>
            <a:r>
              <a:rPr lang="en-GB" dirty="0" smtClean="0"/>
              <a:t>esults:</a:t>
            </a:r>
            <a:endParaRPr lang="en-GB" dirty="0" smtClean="0"/>
          </a:p>
          <a:p>
            <a:pPr lvl="1"/>
            <a:r>
              <a:rPr lang="en-GB" sz="3200" dirty="0" smtClean="0"/>
              <a:t>Collaborative team behaviours increased</a:t>
            </a:r>
          </a:p>
          <a:p>
            <a:pPr lvl="1"/>
            <a:endParaRPr lang="en-GB" dirty="0" smtClean="0"/>
          </a:p>
          <a:p>
            <a:pPr lvl="1">
              <a:spcAft>
                <a:spcPts val="1200"/>
              </a:spcAft>
            </a:pPr>
            <a:r>
              <a:rPr lang="en-GB" sz="3300" dirty="0"/>
              <a:t>C</a:t>
            </a:r>
            <a:r>
              <a:rPr lang="en-GB" sz="3300" dirty="0" smtClean="0"/>
              <a:t>linical </a:t>
            </a:r>
            <a:r>
              <a:rPr lang="en-GB" sz="3300" dirty="0" smtClean="0"/>
              <a:t>error rates decreased from 30.9% to 4.4%</a:t>
            </a:r>
          </a:p>
          <a:p>
            <a:pPr lvl="2"/>
            <a:r>
              <a:rPr lang="en-GB" sz="2900" dirty="0"/>
              <a:t>N</a:t>
            </a:r>
            <a:r>
              <a:rPr lang="en-GB" sz="2900" dirty="0" smtClean="0"/>
              <a:t>o significant reduction in errors in </a:t>
            </a:r>
            <a:r>
              <a:rPr lang="en-GB" sz="2900" dirty="0"/>
              <a:t>untrained departments </a:t>
            </a:r>
            <a:endParaRPr lang="en-US" sz="2900" dirty="0"/>
          </a:p>
        </p:txBody>
      </p:sp>
      <p:pic>
        <p:nvPicPr>
          <p:cNvPr id="4098" name="Picture 2" descr="Image result for hospital team trai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692696"/>
            <a:ext cx="3420219" cy="17612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6623967" cy="5257055"/>
          </a:xfrm>
        </p:spPr>
        <p:txBody>
          <a:bodyPr>
            <a:normAutofit fontScale="92500" lnSpcReduction="10000"/>
          </a:bodyPr>
          <a:lstStyle/>
          <a:p>
            <a:pPr marL="0" indent="0">
              <a:buNone/>
              <a:defRPr/>
            </a:pPr>
            <a:r>
              <a:rPr lang="en-US" sz="2800" dirty="0" smtClean="0">
                <a:cs typeface="+mn-cs"/>
              </a:rPr>
              <a:t>B.  </a:t>
            </a:r>
            <a:r>
              <a:rPr lang="en-US" sz="2800" dirty="0" err="1" smtClean="0">
                <a:cs typeface="+mn-cs"/>
              </a:rPr>
              <a:t>Neily</a:t>
            </a:r>
            <a:r>
              <a:rPr lang="en-US" sz="2800" dirty="0" smtClean="0">
                <a:cs typeface="+mn-cs"/>
              </a:rPr>
              <a:t> et al., </a:t>
            </a:r>
            <a:r>
              <a:rPr lang="en-US" sz="2200" dirty="0" smtClean="0">
                <a:cs typeface="+mn-cs"/>
              </a:rPr>
              <a:t>JAMA 2010; </a:t>
            </a:r>
            <a:r>
              <a:rPr lang="en-US" sz="2200" b="1" dirty="0" smtClean="0">
                <a:cs typeface="+mn-cs"/>
              </a:rPr>
              <a:t>304</a:t>
            </a:r>
            <a:r>
              <a:rPr lang="en-US" sz="2200" dirty="0" smtClean="0">
                <a:cs typeface="+mn-cs"/>
              </a:rPr>
              <a:t>: 1693-1700</a:t>
            </a:r>
          </a:p>
          <a:p>
            <a:pPr marL="457200" lvl="1" indent="0">
              <a:buNone/>
              <a:defRPr/>
            </a:pPr>
            <a:endParaRPr lang="en-US" dirty="0" smtClean="0"/>
          </a:p>
          <a:p>
            <a:pPr lvl="1">
              <a:defRPr/>
            </a:pPr>
            <a:r>
              <a:rPr lang="en-US" dirty="0"/>
              <a:t> </a:t>
            </a:r>
            <a:r>
              <a:rPr lang="en-US" dirty="0" err="1" smtClean="0"/>
              <a:t>Interprofessional</a:t>
            </a:r>
            <a:r>
              <a:rPr lang="en-US" dirty="0" smtClean="0"/>
              <a:t> team training intervention for surgical teams</a:t>
            </a:r>
            <a:endParaRPr lang="en-US" dirty="0"/>
          </a:p>
          <a:p>
            <a:pPr marL="457200" lvl="1" indent="0">
              <a:buNone/>
              <a:defRPr/>
            </a:pPr>
            <a:endParaRPr lang="en-US" dirty="0" smtClean="0"/>
          </a:p>
          <a:p>
            <a:pPr lvl="1">
              <a:defRPr/>
            </a:pPr>
            <a:r>
              <a:rPr lang="en-GB" dirty="0"/>
              <a:t>S</a:t>
            </a:r>
            <a:r>
              <a:rPr lang="en-GB" dirty="0" smtClean="0"/>
              <a:t>urgeons</a:t>
            </a:r>
            <a:r>
              <a:rPr lang="en-GB" dirty="0"/>
              <a:t>, </a:t>
            </a:r>
            <a:r>
              <a:rPr lang="en-GB" dirty="0" err="1"/>
              <a:t>anesthesiologists</a:t>
            </a:r>
            <a:r>
              <a:rPr lang="en-GB" dirty="0"/>
              <a:t>, nurse </a:t>
            </a:r>
            <a:r>
              <a:rPr lang="en-GB" dirty="0" err="1"/>
              <a:t>anesthetists</a:t>
            </a:r>
            <a:r>
              <a:rPr lang="en-GB" dirty="0"/>
              <a:t>, nurses, and </a:t>
            </a:r>
            <a:r>
              <a:rPr lang="en-GB" dirty="0" smtClean="0"/>
              <a:t>technicians</a:t>
            </a:r>
          </a:p>
          <a:p>
            <a:pPr lvl="1">
              <a:defRPr/>
            </a:pPr>
            <a:endParaRPr lang="en-GB" dirty="0"/>
          </a:p>
          <a:p>
            <a:pPr lvl="1">
              <a:defRPr/>
            </a:pPr>
            <a:r>
              <a:rPr lang="en-US" dirty="0"/>
              <a:t>Retrospective </a:t>
            </a:r>
            <a:r>
              <a:rPr lang="en-US" dirty="0" smtClean="0"/>
              <a:t>cohort </a:t>
            </a:r>
            <a:r>
              <a:rPr lang="en-US" dirty="0"/>
              <a:t>study </a:t>
            </a:r>
            <a:r>
              <a:rPr lang="en-US" dirty="0" smtClean="0"/>
              <a:t>compared mortality rates in trained and untrained services</a:t>
            </a:r>
            <a:endParaRPr lang="en-US" dirty="0"/>
          </a:p>
          <a:p>
            <a:pPr lvl="2">
              <a:defRPr/>
            </a:pPr>
            <a:r>
              <a:rPr lang="en-US" dirty="0"/>
              <a:t>Analysis of 182k procedures from 108 VHA facilities</a:t>
            </a:r>
          </a:p>
          <a:p>
            <a:pPr lvl="1">
              <a:defRPr/>
            </a:pPr>
            <a:endParaRPr lang="en-US" dirty="0" smtClean="0"/>
          </a:p>
          <a:p>
            <a:pPr lvl="1">
              <a:defRPr/>
            </a:pPr>
            <a:endParaRPr lang="en-US" dirty="0" smtClean="0"/>
          </a:p>
          <a:p>
            <a:pPr marL="457200" lvl="1" indent="0">
              <a:buFont typeface="Arial" charset="0"/>
              <a:buNone/>
              <a:defRPr/>
            </a:pPr>
            <a:endParaRPr lang="en-US" dirty="0"/>
          </a:p>
        </p:txBody>
      </p:sp>
      <p:sp>
        <p:nvSpPr>
          <p:cNvPr id="2" name="Title 1"/>
          <p:cNvSpPr>
            <a:spLocks noGrp="1"/>
          </p:cNvSpPr>
          <p:nvPr>
            <p:ph type="title"/>
          </p:nvPr>
        </p:nvSpPr>
        <p:spPr/>
        <p:txBody>
          <a:bodyPr/>
          <a:lstStyle/>
          <a:p>
            <a:endParaRPr lang="en-GB"/>
          </a:p>
        </p:txBody>
      </p:sp>
      <p:pic>
        <p:nvPicPr>
          <p:cNvPr id="4098" name="Picture 2" descr="https://upload.wikimedia.org/wikipedia/commons/thumb/c/c4/US_Navy_060704-N-1577S-002_Medical_staff_from_Operation_Smile_and_the_Military_Treatment_Facility_%28MTF%29_aboard_the_Military_Sealift_Command_%28MSC%29_hospital_ship_USNS_Mercy_%28T-AH_19%29%2C_perform_a_cleft_lip_surgery.jpg/240px-thumb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951" y="1417638"/>
            <a:ext cx="2978849" cy="198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2252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4664"/>
            <a:ext cx="5553591" cy="6265167"/>
          </a:xfrm>
        </p:spPr>
        <p:txBody>
          <a:bodyPr>
            <a:normAutofit fontScale="85000" lnSpcReduction="20000"/>
          </a:bodyPr>
          <a:lstStyle/>
          <a:p>
            <a:pPr marL="457200" lvl="1" indent="0">
              <a:buNone/>
              <a:defRPr/>
            </a:pPr>
            <a:r>
              <a:rPr lang="en-US" sz="3000" b="1" dirty="0" err="1" smtClean="0"/>
              <a:t>Neily</a:t>
            </a:r>
            <a:r>
              <a:rPr lang="en-US" sz="3000" b="1" dirty="0" smtClean="0"/>
              <a:t> et al results:</a:t>
            </a:r>
          </a:p>
          <a:p>
            <a:pPr marL="457200" lvl="1" indent="0">
              <a:buNone/>
              <a:defRPr/>
            </a:pPr>
            <a:endParaRPr lang="en-US" sz="3000" b="1" dirty="0" smtClean="0"/>
          </a:p>
          <a:p>
            <a:pPr lvl="1">
              <a:defRPr/>
            </a:pPr>
            <a:r>
              <a:rPr lang="en-US" sz="3000" b="1" dirty="0" smtClean="0"/>
              <a:t>Surgical </a:t>
            </a:r>
            <a:r>
              <a:rPr lang="en-US" sz="3000" b="1" dirty="0" smtClean="0"/>
              <a:t>mortality declined</a:t>
            </a:r>
          </a:p>
          <a:p>
            <a:pPr lvl="2">
              <a:defRPr/>
            </a:pPr>
            <a:r>
              <a:rPr lang="en-US" sz="3000" b="1" dirty="0" smtClean="0"/>
              <a:t>18% in the 74 hospitals that had implemented Team Training  </a:t>
            </a:r>
            <a:r>
              <a:rPr lang="en-US" sz="2200" b="1" dirty="0" smtClean="0"/>
              <a:t>(RR=0.82, 95% CI 0.76-0.91, p=0.01)</a:t>
            </a:r>
          </a:p>
          <a:p>
            <a:pPr lvl="2">
              <a:defRPr/>
            </a:pPr>
            <a:r>
              <a:rPr lang="en-US" sz="3000" b="1" dirty="0" smtClean="0"/>
              <a:t>7% in the controls </a:t>
            </a:r>
            <a:r>
              <a:rPr lang="en-US" sz="2200" b="1" dirty="0" smtClean="0"/>
              <a:t>(RR=0.93, 95% CI 0.8-1.06, p=0.59)</a:t>
            </a:r>
          </a:p>
          <a:p>
            <a:pPr marL="914400" lvl="2" indent="0">
              <a:buNone/>
              <a:defRPr/>
            </a:pPr>
            <a:endParaRPr lang="en-US" sz="2200" b="1" dirty="0" smtClean="0"/>
          </a:p>
          <a:p>
            <a:pPr lvl="1">
              <a:defRPr/>
            </a:pPr>
            <a:r>
              <a:rPr lang="en-US" dirty="0"/>
              <a:t>D</a:t>
            </a:r>
            <a:r>
              <a:rPr lang="en-US" dirty="0" smtClean="0"/>
              <a:t>ose-response relationship: </a:t>
            </a:r>
            <a:r>
              <a:rPr lang="en-US" dirty="0"/>
              <a:t>m</a:t>
            </a:r>
            <a:r>
              <a:rPr lang="en-US" dirty="0" smtClean="0"/>
              <a:t>ore team training produced greater reduction in mortality</a:t>
            </a:r>
          </a:p>
          <a:p>
            <a:pPr lvl="1">
              <a:defRPr/>
            </a:pPr>
            <a:endParaRPr lang="en-US" dirty="0" smtClean="0"/>
          </a:p>
          <a:p>
            <a:pPr lvl="1">
              <a:defRPr/>
            </a:pPr>
            <a:r>
              <a:rPr lang="en-US" dirty="0"/>
              <a:t>R</a:t>
            </a:r>
            <a:r>
              <a:rPr lang="en-US" dirty="0" smtClean="0"/>
              <a:t>eduction </a:t>
            </a:r>
            <a:r>
              <a:rPr lang="en-US" dirty="0" smtClean="0"/>
              <a:t>in mortality from 17/1000/year procedures at baseline to 14/1000/year after training </a:t>
            </a:r>
          </a:p>
          <a:p>
            <a:pPr lvl="1">
              <a:defRPr/>
            </a:pPr>
            <a:endParaRPr lang="en-US" dirty="0" smtClean="0"/>
          </a:p>
          <a:p>
            <a:pPr marL="457200" lvl="1" indent="0">
              <a:buFont typeface="Arial" charset="0"/>
              <a:buNone/>
              <a:defRPr/>
            </a:pPr>
            <a:endParaRPr lang="en-US" dirty="0"/>
          </a:p>
        </p:txBody>
      </p:sp>
      <p:sp>
        <p:nvSpPr>
          <p:cNvPr id="5" name="Title 1"/>
          <p:cNvSpPr txBox="1">
            <a:spLocks/>
          </p:cNvSpPr>
          <p:nvPr/>
        </p:nvSpPr>
        <p:spPr>
          <a:xfrm>
            <a:off x="61156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pic>
        <p:nvPicPr>
          <p:cNvPr id="6" name="Picture 2" descr="https://upload.wikimedia.org/wikipedia/commons/thumb/c/c4/US_Navy_060704-N-1577S-002_Medical_staff_from_Operation_Smile_and_the_Military_Treatment_Facility_%28MTF%29_aboard_the_Military_Sealift_Command_%28MSC%29_hospital_ship_USNS_Mercy_%28T-AH_19%29%2C_perform_a_cleft_lip_surgery.jpg/240px-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951" y="1417638"/>
            <a:ext cx="2978849" cy="198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603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a:xfrm>
            <a:off x="457200" y="2132856"/>
            <a:ext cx="8229600" cy="4525963"/>
          </a:xfrm>
        </p:spPr>
        <p:txBody>
          <a:bodyPr>
            <a:normAutofit/>
          </a:bodyPr>
          <a:lstStyle/>
          <a:p>
            <a:pPr marL="0" indent="0" algn="ctr">
              <a:buNone/>
            </a:pPr>
            <a:r>
              <a:rPr lang="en-GB" dirty="0" smtClean="0"/>
              <a:t>Training to improve interprofessional collaboration can lead to</a:t>
            </a:r>
            <a:r>
              <a:rPr lang="en-GB" dirty="0"/>
              <a:t> </a:t>
            </a:r>
            <a:r>
              <a:rPr lang="en-GB" dirty="0" smtClean="0"/>
              <a:t>b</a:t>
            </a:r>
            <a:r>
              <a:rPr lang="en-GB" dirty="0" smtClean="0"/>
              <a:t>etter </a:t>
            </a:r>
            <a:r>
              <a:rPr lang="en-GB" dirty="0" smtClean="0"/>
              <a:t>and safer patient care </a:t>
            </a:r>
          </a:p>
          <a:p>
            <a:pPr marL="0" indent="0" algn="ctr">
              <a:buNone/>
            </a:pPr>
            <a:endParaRPr lang="en-GB" dirty="0"/>
          </a:p>
          <a:p>
            <a:pPr marL="0" indent="0" algn="ctr">
              <a:buNone/>
            </a:pPr>
            <a:endParaRPr lang="en-GB" dirty="0" smtClean="0"/>
          </a:p>
          <a:p>
            <a:endParaRPr lang="en-GB" dirty="0"/>
          </a:p>
          <a:p>
            <a:endParaRPr lang="en-GB" dirty="0" smtClean="0"/>
          </a:p>
          <a:p>
            <a:endParaRPr lang="en-GB" dirty="0"/>
          </a:p>
        </p:txBody>
      </p:sp>
    </p:spTree>
    <p:extLst>
      <p:ext uri="{BB962C8B-B14F-4D97-AF65-F5344CB8AC3E}">
        <p14:creationId xmlns:p14="http://schemas.microsoft.com/office/powerpoint/2010/main" val="365810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Just a Routine Operation</a:t>
            </a: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a:xfrm>
            <a:off x="457200" y="2174875"/>
            <a:ext cx="7139136" cy="3951288"/>
          </a:xfrm>
        </p:spPr>
        <p:txBody>
          <a:bodyPr/>
          <a:lstStyle/>
          <a:p>
            <a:r>
              <a:rPr lang="en-US" dirty="0">
                <a:hlinkClick r:id="rId2"/>
              </a:rPr>
              <a:t>https://www.youtube.com/watch?v=</a:t>
            </a:r>
            <a:r>
              <a:rPr lang="en-US" dirty="0" smtClean="0">
                <a:hlinkClick r:id="rId2"/>
              </a:rPr>
              <a:t>JzlvgtPIof4</a:t>
            </a:r>
            <a:endParaRPr lang="en-US" dirty="0" smtClean="0"/>
          </a:p>
          <a:p>
            <a:pPr marL="0" indent="0">
              <a:buNone/>
            </a:pPr>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1659557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Human Factors in Healthcare</a:t>
            </a:r>
            <a:endParaRPr lang="en-US" dirty="0"/>
          </a:p>
        </p:txBody>
      </p:sp>
      <p:sp>
        <p:nvSpPr>
          <p:cNvPr id="5" name="Subtitle 4"/>
          <p:cNvSpPr>
            <a:spLocks noGrp="1"/>
          </p:cNvSpPr>
          <p:nvPr>
            <p:ph type="subTitle" idx="1"/>
          </p:nvPr>
        </p:nvSpPr>
        <p:spPr/>
        <p:txBody>
          <a:bodyPr>
            <a:normAutofit fontScale="85000" lnSpcReduction="20000"/>
          </a:bodyPr>
          <a:lstStyle/>
          <a:p>
            <a:r>
              <a:rPr lang="en-US" dirty="0" err="1" smtClean="0"/>
              <a:t>Dr</a:t>
            </a:r>
            <a:r>
              <a:rPr lang="en-US" dirty="0" smtClean="0"/>
              <a:t> Chris Sadler</a:t>
            </a:r>
            <a:endParaRPr lang="en-US" sz="1600" dirty="0" smtClean="0"/>
          </a:p>
          <a:p>
            <a:r>
              <a:rPr lang="en-US" dirty="0" smtClean="0"/>
              <a:t>Consultant </a:t>
            </a:r>
            <a:r>
              <a:rPr lang="en-US" dirty="0" err="1" smtClean="0"/>
              <a:t>Anaesthetist</a:t>
            </a:r>
            <a:endParaRPr lang="en-US" dirty="0" smtClean="0"/>
          </a:p>
          <a:p>
            <a:r>
              <a:rPr lang="en-US" dirty="0" smtClean="0"/>
              <a:t>Director of Strategy for </a:t>
            </a:r>
          </a:p>
          <a:p>
            <a:r>
              <a:rPr lang="en-US" dirty="0" smtClean="0"/>
              <a:t>Simulation &amp; Essential Clinical Skills</a:t>
            </a:r>
            <a:endParaRPr lang="en-US" dirty="0"/>
          </a:p>
        </p:txBody>
      </p:sp>
    </p:spTree>
    <p:extLst>
      <p:ext uri="{BB962C8B-B14F-4D97-AF65-F5344CB8AC3E}">
        <p14:creationId xmlns:p14="http://schemas.microsoft.com/office/powerpoint/2010/main" val="912207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a:t/>
            </a:r>
            <a:br>
              <a:rPr lang="en-US" b="1" dirty="0"/>
            </a:br>
            <a:r>
              <a:rPr lang="en-US" dirty="0" smtClean="0"/>
              <a:t>What are</a:t>
            </a:r>
            <a:r>
              <a:rPr lang="en-US" dirty="0"/>
              <a:t> Clinical Human Factors?</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sz="3600" dirty="0" smtClean="0"/>
          </a:p>
          <a:p>
            <a:pPr marL="0" indent="0">
              <a:buNone/>
            </a:pPr>
            <a:r>
              <a:rPr lang="en-US" sz="3600" dirty="0" smtClean="0"/>
              <a:t>“</a:t>
            </a:r>
            <a:r>
              <a:rPr lang="en-US" sz="3600" dirty="0"/>
              <a:t>Enhancing clinical performance through an understanding of the effects of teamwork, tasks, equipment, workspace, culture, </a:t>
            </a:r>
            <a:r>
              <a:rPr lang="en-US" sz="3600" dirty="0" err="1"/>
              <a:t>organisation</a:t>
            </a:r>
            <a:r>
              <a:rPr lang="en-US" sz="3600" dirty="0"/>
              <a:t> on human </a:t>
            </a:r>
            <a:r>
              <a:rPr lang="en-US" sz="3600" dirty="0" err="1"/>
              <a:t>behaviour</a:t>
            </a:r>
            <a:r>
              <a:rPr lang="en-US" sz="3600" dirty="0"/>
              <a:t> and abilities, and application of that knowledge in clinical settings.</a:t>
            </a:r>
            <a:r>
              <a:rPr lang="en-US" sz="3600" dirty="0" smtClean="0"/>
              <a:t>”</a:t>
            </a:r>
          </a:p>
          <a:p>
            <a:pPr marL="0" indent="0">
              <a:buNone/>
            </a:pPr>
            <a:endParaRPr lang="en-US" dirty="0"/>
          </a:p>
          <a:p>
            <a:pPr marL="0" indent="0">
              <a:buNone/>
            </a:pPr>
            <a:r>
              <a:rPr lang="en-US" dirty="0" err="1" smtClean="0"/>
              <a:t>Dr</a:t>
            </a:r>
            <a:r>
              <a:rPr lang="en-US" dirty="0" smtClean="0"/>
              <a:t> </a:t>
            </a:r>
            <a:r>
              <a:rPr lang="en-US" dirty="0"/>
              <a:t>Ken Catchpole</a:t>
            </a:r>
          </a:p>
          <a:p>
            <a:pPr marL="0" indent="0">
              <a:buNone/>
            </a:pPr>
            <a:endParaRPr lang="en-US" dirty="0"/>
          </a:p>
        </p:txBody>
      </p:sp>
    </p:spTree>
    <p:extLst>
      <p:ext uri="{BB962C8B-B14F-4D97-AF65-F5344CB8AC3E}">
        <p14:creationId xmlns:p14="http://schemas.microsoft.com/office/powerpoint/2010/main" val="485160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452"/>
            <a:ext cx="8229600" cy="1143000"/>
          </a:xfrm>
        </p:spPr>
        <p:txBody>
          <a:bodyPr/>
          <a:lstStyle/>
          <a:p>
            <a:r>
              <a:rPr lang="en-US" dirty="0" smtClean="0"/>
              <a:t>Human Factors</a:t>
            </a:r>
            <a:endParaRPr lang="en-US" dirty="0"/>
          </a:p>
        </p:txBody>
      </p:sp>
      <p:sp>
        <p:nvSpPr>
          <p:cNvPr id="3" name="Content Placeholder 2"/>
          <p:cNvSpPr>
            <a:spLocks noGrp="1"/>
          </p:cNvSpPr>
          <p:nvPr>
            <p:ph idx="1"/>
          </p:nvPr>
        </p:nvSpPr>
        <p:spPr>
          <a:xfrm>
            <a:off x="457200" y="2154972"/>
            <a:ext cx="8229600" cy="4525963"/>
          </a:xfrm>
        </p:spPr>
        <p:txBody>
          <a:bodyPr>
            <a:normAutofit/>
          </a:bodyPr>
          <a:lstStyle/>
          <a:p>
            <a:r>
              <a:rPr lang="en-US" dirty="0" smtClean="0"/>
              <a:t>In high risk industries HFs are known to contribute to about 70% of critical incidents.</a:t>
            </a:r>
          </a:p>
          <a:p>
            <a:endParaRPr lang="en-US" dirty="0"/>
          </a:p>
          <a:p>
            <a:r>
              <a:rPr lang="en-US" dirty="0" smtClean="0"/>
              <a:t>In </a:t>
            </a:r>
            <a:r>
              <a:rPr lang="en-US" dirty="0" err="1" smtClean="0"/>
              <a:t>anaesthesia</a:t>
            </a:r>
            <a:r>
              <a:rPr lang="en-US" dirty="0" smtClean="0"/>
              <a:t> human error contribute to 82% of preventable incidents.</a:t>
            </a:r>
          </a:p>
          <a:p>
            <a:pPr marL="0" indent="0">
              <a:buNone/>
            </a:pPr>
            <a:r>
              <a:rPr lang="en-US" sz="1300" i="1" dirty="0" smtClean="0"/>
              <a:t>	Cooper, </a:t>
            </a:r>
            <a:r>
              <a:rPr lang="en-US" sz="1300" i="1" dirty="0" err="1" smtClean="0"/>
              <a:t>Qual</a:t>
            </a:r>
            <a:r>
              <a:rPr lang="en-US" sz="1300" i="1" dirty="0" smtClean="0"/>
              <a:t> </a:t>
            </a:r>
            <a:r>
              <a:rPr lang="en-US" sz="1300" i="1" dirty="0" err="1"/>
              <a:t>Saf</a:t>
            </a:r>
            <a:r>
              <a:rPr lang="en-US" sz="1300" i="1" dirty="0"/>
              <a:t> Health Care </a:t>
            </a:r>
            <a:r>
              <a:rPr lang="en-US" sz="1300" dirty="0"/>
              <a:t>2002;</a:t>
            </a:r>
            <a:r>
              <a:rPr lang="en-US" sz="1300" b="1" dirty="0"/>
              <a:t>11</a:t>
            </a:r>
            <a:r>
              <a:rPr lang="en-US" sz="1300" dirty="0"/>
              <a:t>:277-</a:t>
            </a:r>
            <a:r>
              <a:rPr lang="en-US" sz="1300" dirty="0" smtClean="0"/>
              <a:t>282</a:t>
            </a:r>
          </a:p>
          <a:p>
            <a:pPr marL="0" indent="0">
              <a:buNone/>
            </a:pPr>
            <a:endParaRPr lang="en-US" sz="1300" dirty="0"/>
          </a:p>
        </p:txBody>
      </p:sp>
    </p:spTree>
    <p:extLst>
      <p:ext uri="{BB962C8B-B14F-4D97-AF65-F5344CB8AC3E}">
        <p14:creationId xmlns:p14="http://schemas.microsoft.com/office/powerpoint/2010/main" val="13576414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8"/>
            <a:ext cx="8229600" cy="1143000"/>
          </a:xfrm>
        </p:spPr>
        <p:txBody>
          <a:bodyPr>
            <a:normAutofit/>
          </a:bodyPr>
          <a:lstStyle/>
          <a:p>
            <a:r>
              <a:rPr lang="en-US" dirty="0" smtClean="0"/>
              <a:t>SHEEP FRAMEWORK</a:t>
            </a:r>
            <a:br>
              <a:rPr lang="en-US" dirty="0" smtClean="0"/>
            </a:br>
            <a:r>
              <a:rPr lang="en-US" sz="1300" dirty="0" smtClean="0"/>
              <a:t>ROSENORN-LANNG</a:t>
            </a:r>
            <a:endParaRPr lang="en-US" sz="1300" dirty="0"/>
          </a:p>
        </p:txBody>
      </p:sp>
      <p:pic>
        <p:nvPicPr>
          <p:cNvPr id="5" name="Content Placeholder 4"/>
          <p:cNvPicPr>
            <a:picLocks noGrp="1" noChangeAspect="1"/>
          </p:cNvPicPr>
          <p:nvPr>
            <p:ph idx="1"/>
          </p:nvPr>
        </p:nvPicPr>
        <p:blipFill>
          <a:blip r:embed="rId3"/>
          <a:srcRect l="-25580" r="-25580"/>
          <a:stretch>
            <a:fillRect/>
          </a:stretch>
        </p:blipFill>
        <p:spPr/>
      </p:pic>
    </p:spTree>
    <p:extLst>
      <p:ext uri="{BB962C8B-B14F-4D97-AF65-F5344CB8AC3E}">
        <p14:creationId xmlns:p14="http://schemas.microsoft.com/office/powerpoint/2010/main" val="4069773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Airline Disasters</a:t>
            </a:r>
            <a:endParaRPr lang="en-US" dirty="0"/>
          </a:p>
        </p:txBody>
      </p:sp>
      <p:sp>
        <p:nvSpPr>
          <p:cNvPr id="3" name="Content Placeholder 2"/>
          <p:cNvSpPr>
            <a:spLocks noGrp="1"/>
          </p:cNvSpPr>
          <p:nvPr>
            <p:ph idx="1"/>
          </p:nvPr>
        </p:nvSpPr>
        <p:spPr/>
        <p:txBody>
          <a:bodyPr/>
          <a:lstStyle/>
          <a:p>
            <a:pPr algn="ctr">
              <a:buNone/>
            </a:pPr>
            <a:r>
              <a:rPr lang="en-GB" dirty="0" smtClean="0"/>
              <a:t>Case 1</a:t>
            </a:r>
          </a:p>
          <a:p>
            <a:pPr algn="ctr">
              <a:buNone/>
            </a:pPr>
            <a:endParaRPr lang="en-GB" dirty="0" smtClean="0"/>
          </a:p>
          <a:p>
            <a:pPr algn="ctr">
              <a:buNone/>
            </a:pPr>
            <a:endParaRPr lang="en-US" dirty="0"/>
          </a:p>
        </p:txBody>
      </p:sp>
      <p:sp>
        <p:nvSpPr>
          <p:cNvPr id="29700" name="AutoShape 4" descr="data:image/jpeg;base64,/9j/4AAQSkZJRgABAQAAAQABAAD/2wCEAAkGBhMSEBQUEhQVFRQUFRQUFRUVFxUVFBUVFRQVFRUVFRcXHCYeFxkkGRQUHy8gIycpLCwsFR4xNTAqNSYsLCkBCQoKDgwOGg8PGiwkHyQsKSwpLCwsLCksLCwsLCwsLCwsLCwvLCwsLCwsLCwsLCwsLCwsLCwsKSwsLCwsLCwsKf/AABEIAKgBLAMBIgACEQEDEQH/xAAcAAABBQEBAQAAAAAAAAAAAAAEAAECAwYFBwj/xABFEAACAQIDBQYCBwQIBQUAAAABAgADEQQSIQUTMUFRBiJhcYGRMqEHFEKxwdHwIzNSchVDYoKS0uHxFkSissI0U4OT8v/EABkBAAMBAQEAAAAAAAAAAAAAAAABAgMEBf/EACoRAAICAQMEAgEEAwEAAAAAAAABAhEDEiExBBNBURRhsSJSkaEFMnFC/9oADAMBAAIRAxEAPwD0hsX4SBxpln1WTGHEABTjDGGNMJbCLHXDL0j2JBvrZjfWTC9wsWUdIWhghxRiXEmFgLGIURWg3KBjj0lgxfhFulkhlvC0G5Yj3lgkVtykoAPFFFEAooooCFFFHgA0UUUAFFFeNeAx4o2cRZhAB4o2aLNAB4o14rwAeKKK8AFFGvHvABRRXjXgAooxcRbwdYAPFFeKMYN9aiNec9mjCpCgDWxMga8DLyJeOgsM38kuK6wHeRt7DSLUdA4mRaveAljJAk8oaQ1Bn1iR3vjAjeNmMekWoNGIlqY2c0Xkwhj0i1HVXGiI4uczMRJCrJopMP8ArRi+tQDeRi8Wkdh5xEYYwwBXMkCY6FZ0PrcW/wDGAAmW7oyWhphoqRs8po0zJVUkFlhqSJqwU3jZWlUKwkVo+8ghBliUSecKFYQtXxkhWgm6MfdmFBYQa8Y4mVBJPdCAWL6xFv5WU6SBB6R0KwgV45qQNmIkN6Y9IWHceciawHKCZyZIKTAAhcaRxEsGNEBamZHKY6TARpyS0pfujHFIxagoanhBaROGtx4S4KRH15xahUVpQVhwtGOH9pfmkM46xWxUQGGB5yDVracZYSBIMFjsKKqlW/KVMkm3hI5pSCkKnThSOBpa8qRvCX0XibCgd6UgKUPZbwarTI4QUrChLTETIJXdhyklfreAxKstUykkdZIVBBjC82kbPKBiIxqyKGErVEdjeCb2S30VFpksljHdpWa8hv46Yti4CSV7SjfiNvBDcNgneyRcQQ1BH3sKEEEiRaoJTvBGLCMVFq1+MgzEmRDCLeCMKGr1Aqlm5D/YDx5TkP2nppq6MB1FmH4SO2sffujgPm3+n3k9JmNrbSAolLsPi0Hwtmy2JN+Iym2n2jNowem2jllm/XpTql/fo2+yduUcQG3JJy2zXUi17246HgeE6G8mQ+j6iVwzPb95UPsoCj55pqCxPKZSjTo6YSuKZa1cSO/EpakTG3P61gkh2w0vJZ5VeOGkCJsbyIWLNEGiAZl8ZEADrJkyOsdgSAERQSMeAEWUdJHKOkmUi3ULAgGA5SW/j7oRbsR2gEK56CS33hG3Yj5BFsBMGMRGivEBBqQkThhLM0a8LYA7Yc30jCi0JvFeVqYUD7gxfVzL7x7w1MKB/q56xvqh6wm8aGphQP8AVD1i+q+MItFaGphRQMP4yQw8titFY6IboRbsScaFiGyCD4/EBF0+I6L4dT5Afh1hJMzO18eDdzoLaeCDX3PH2HKXBW9+DPJJpVHl7L/oBiqvHoOEym1K1zLMX2kN9VGU+eYDrfnB6dLe1VUfbZVH94gfjOrHnhkT0+DHP/j83SySy+T1Psxhd3g6K88gY+b98/8AdOppIKoGg4DQeQ4RxOJu3Z1JUWBos4kI8RSRCKNeK8AZK8V5GPARK8V5GKAErxXkbzP7fwQxYFM1GWmrXZVQNvCPhzEsO4Drbn1mmPG5vYyyZY41cmdmrimGqpcdSSPkBAX2zVH9WvuZkqf0W0FY1DiKztct3goBJN72HA38YXsns02He61S6MLMtQXOnwm4NrjQcNROyGNcOH9nnyzvdrJ/R3x2lI+KmfQ3+8S2n2monjmHmPynMyEaMb9DYDmdLDwtAMVRHTr8gT+Hzmz6fE/FGUery3V2a2ltii39Yvrp98JSurfCwPkQfunnzUrH8iOpH4RKrdfLj0v+MyfS4nxI6V1WTzE9DvI3mFXHVU+GobeDG3lYw2h2krD4gG9LH3EzfRS/8tM0j1kLqSo1eaPecSh2lpnRwUPuPca/KdCnilOqkEeBuJzTxTh/sjrjkhL/AFYZFB/rEmtS8yLLbxSIaPeIKHjiRvFmgOiV4pUasW9jEWxjK96I9/GAEjKypiZfGUYqrkQsfQDixOgUeJNhGhMo2lidMnLi/lyX1I9gesym3K16VT+U/eL/ACvOvi3IFibsSSx5Fjxt4DQDwAnHxOU2DmyswRj0FT9mT6Z7+k7HirE15OHD1F9VCb4TRwezuBpVWrb4AhaYtc2sXa2YHrpp5wvslgCMXTVtd0z3/wDizAH3CzPdotlVcPRK1bA1aoFgQbrSVjfTkWcEX/hmx7BUy7vVOp3aXP8AaexJ/wCk+85MMdMbPb/yOZZcrSdpNfg3m+kd5ByDIl46OKwtao6y3OJzryWaPSUp0GZos0G30W9kUKwnNHzQXexCrChBd4rwXfwrZtLevlv6cyI4xt7kzlpVoHqK1TQaLzPX/SOuHCid7EYDKJxNpVCiMyqXItZQbE6gG3pc+k745YRWlcHjZceWcrkgOtxg5MjiseRm/ZtpveHMU7EW/mvp5GDVccNbgi2bp9koLjXnnHsZqs0PZn2J+i2qZiquHdK1Wn3xTZgtN/2pClyKi3t8SXul11GnWatsSCefG3rnZPvRvaVGqDw/HoD9zL7weSMk43yaYteGSmlxv/BlMdtcmqxpuFp56qaEVEXdm2dWIzOpDU28g3HjHp7aeynLe6g8LG4Zg66G1+6SOuQjy1GLoqb6KbHkBpctxFh0E5lXAU7EbtLG1+6Be2ovbpNYTWmh5JLVdUKljFdMw1zAEcbFul7dQR/tAl2ylgSGAsOQ0vmBvY30IYHxt1ELpoEvlFrktxPE8eMCqbJQk6sLgggZSNba2I491T/dEdREpnQ48OEitRkN1JB6g2MWGoFEsWzAcNDcDkD1tw9pO4lpqtjPezpYLtK40dQw68G/IzsUNu0m+1bwIImXBFo278ZjLp8c+dv+HRHqZw+zZ08arcGU+REtFYzDZT+rSaV3XgSPIkfcZi+ij4kbR65+UbfemNvJj12pUBvc3ta5sTbpci/IQqn2gfmFPoR9xmb6Gfho1XWwfNmm3ka84SdoRzX2P5gQhNuIeo9L/deZPpcq8Gq6nG/J1w4kt4JzE2kh4OvqbffLhXvzB8jeZPFNcpmqyQfDDS4gGKYMcwOi5gBbTNwLA310JA9ZFsUpuM1vEcfSBbTxmUKFUlbEC3Kw0v59Zthwu7ZydVnSjojywLFVNZytqjNTdT9oFfcWhIxIe5sRa3Hjr/sZz9pVNJ214PPjszH9oO0VTFCklRbNSurG/wAb6DNblw4dSZ6f2BwmTC35sx9kAUfMNPOquCQ1M9tePhfrbrPU9h0t3hqS9EUnzbvH5mcOSNKj2IT1M6pWQNKQFUxbyYbmuxYMP4yX1Q9ZVvDJCqYblLSNuYt1Ik+MtoYNKlxUrbsWtoNWvpx+zbr4xX9iZku0u2LXCMQo5g2ueZ05f6npO3sGmfq1EsSWKKxJJJ73e4nzksd9GS1v3eJVug0/AmdFOz2JpoqlA2UBbpa1gLCwJB5eMtK+GKTrwV7oQTFioj06lE94HKbkAWa1jc+IA/vQmpSqL8VNxb+y332t84OMUrD4lIOnEHj5GTPFJqhRmk7O2tPF1ALhP8YMGr7GxJ/qwfJ0/Ocylt58OQGJKH4W6+B8f15d7A9rUbnPKlHtyqaZ6CbkrhRyauwsRzpN6FT9xnPxWzaw7ppvre4s17cCQANeI95u6W1VbnLTiQeBH66S1KPhkPV5R5pUpsOKkeakfeIK9Ty9PID7gPYTf1tlXfOK9QXqCoVB0OXP3BY6Dv2PXKOkFwuymVk3lUVVVXDB1uWZm7pJYnQDl1v5TZTriRk4RfMTFtVW9QgjvEcCDexNufnKHe4+Ifrzm4xmzcKT+6p36hQD7i05eI2Jhm+yR5M35y49RJeSX0sJb6TI1GI6fPw/L5yvefrTx8PKaGr2Zo3utSovqpHzEGq9mxyqjUgDMpFyeWhM1j1Ml5Il0kX4OaKw0FtMrG/lc/hKy4/Xp+fynao9i8Q37s02FrXuykX1I1Gp1PpI47slXpLdkso+0XTX5zePVyZzPoonFWoDw/CWI1+HP/eUV0sRoT4jWRB6A+xm0epfkxn0a8BWeWVTYA26fO/5QFah8f1/vLDUOp14Jpb9foTZdSjF9LJcF4rxxXgQrN0PsfDrJhz/AAn28fylrqIsl9NNBe8HQSVh0IggJ6H2PWXFCRax5H1vb3mizr2Z9iXou06mN6j2la4d+Qb2lowNW18jW6kWHuZXfj5Ylin+1/wyOY/xSLOf4vnCMJsutVbLTQOwF8oYXsCBe1+FyPeHr2Jxp/qLebKPvMO9j9oOxk/azj79ut/OD4rDlxyB9ZpR9H+NP2FHm6/hePV+jHHPbv0kHPvNc+oWDzYaHHp8t8GNXYbXF2Fr6+XOeg4TG06micuRFjaU4f6LMSL3r0/D42t7jWdHZ/0a1UcMcSNOQpmx8D3py5pYZx2bs68Mc0HvVEbR7TuJ2SbnV9k/NpZ/wqg+Kq/sg+8GcFHfscACPaditsrC0xmesxHgya+QVZyK+Nw4NlRiOrVXBPoptCilvwB5os8jFGZks0HTtXTSpuhiVFS9sgqDNfpa/HwnK7aY9qOBquhIY5UBHEZzqR42BHrPF6bkEAEAnUseZOvEyeSuEfRmL20zoadUu6ta6kCza3AuOI4ac4Iv0lYPDA02w7WB/qhT9bqWBve/WZbsjt562zwahu9Nmp5+ZA1B87EC/n1mW2rgA9ctmKqqmpVYWJyKRcWPFiWCjxYeMxv9XNUbtLSenv8ASbsSqMtUFL8Q9Fh81B97zjba2CAu9wFYvTazCnUDI9jwylgMw87HznmuG7UtTbMlOgiX0VqYqOR1ao3e9iPACej7P2qmLw4rUyRqQ63+FhxHzB9RLnTX6v7IhaexVsvFYqykjjvDlZgrZaWXOwzHW2bgNdDOo/aSrSprUa5psLhrW0uR7ggiZo9pWWvTw7ANSqOlO5Fyu8qANpbW97esO7YYevUQ4ehRDIqUad/3RGSzKApIzXFMsbAWJPEC84ni/VuqOru7ezr0+3qH7Xziq9t0/iE8l2ns2vh1Bq0atMcM3xKTc214X8L8oJhK28JCvqFdrMCL5EZyBa+tlM3+Ml5MvkfR6s3a0Mb3iHaIHnPN8LQxLU95TRnQEjMuouLXHzHvK/6VqLxB9pXZJ7/s9PG2QbfKa/YexFYLUrsRzFMEgm44vb7p4tsHtMqVA7kd34Qddes2mG+ken9q48bXHuL/ADmE1OL2Vm0XGS5o9hp1UAAWwAPAWAAsZ559I/aLDUsWiu92FMEqNct2a3lcCcxvpBpCwakzKbWamwI16gspEjtHE7PrD9ombpdmJF+lybekO7LiSEsSu0wej27wYH7t29APmYz/AEi4IH/0rHQ/bA15X0MyW2diULk4eow6q3eHowsR85nq2zK3JlI8L/iJrCEXvZM5SWx6HsLtvSq4nd1KVJUqOxVmIG6GS6pewzaj4mPOaxtp4FeNXCjzqUvxaeCvsyrzBPlrKamBKkBqbXPDQyniT4ZCyteD3tu0uzl/5jCf46R+6Qbths5f6+h6C/3LPCq+HZApNJlDi6k5u9rbTrrDH2PUCoWGQupOUqwYWZlGh43y39RJ7K/cx95+j2VO32zywVKysxNgqUqrEk8AAqamHUe1WGZgiVUNQ/YzKGv0te9/CeOUdmth8JUrA3aqwoIw0yplLVbdCe4t+mcczAcNjGpuFojvDhwubak39LxdlXtuV3X52Pc6+0zexLL8h7icnGY8WspFteHA3Nyfcn3lPZ3bbYrZ1Kq63cMab+NmK5vYAnzM4Haeu1E7ynwHxjk2pubcjY8uk00xey2Jcmt2F7M26MHiN9SpoXystyLAhrXvlIvwhe0fppx6nu0qAXrkqH/znnW0O0xcWpAq3E34geA5+c5CYh2b4iSbD8pUIOJnOakej1vps2keG5Xypj/yJgb/AEx7TP8AzCr5UqX+Scir2YUooR/2mlzqyknjooJt5DlNDsv6MaS2Neo1Q/wp3E99WPymsJwkjPJCceTkV/pQ2m7ADGVNdNFpoPkPneSrdoNqKc1bE4t0twpYjIb9b2bTjymwxfZmiEG6pgZRbKCwuPfU+fGc2tsCqB3E0/gLC/8AdJPyMwnOSlSRvCEHG2zNVdp16qBwuKqKSBmqYmu4uNSptlsbf6SSdyjWr1sNTsgVUVmq1M1V82W+eqRlCo7EW1sBwJmm7GYXJiaq1EIQqCyMneuTa6k2ynnmHQcRedHtNsNq+DqU01cMtRBbVsodWUdWs97c8tucWqbfG3sHGCXO551h+1Fek4Zq1UsNSquVpj+yKY7thwta3hPWOym06ePwwrZbMCUccLMtj8wVPrPCsUXWpe5Vr+IIN+Hv+E9U7Br9UwmSpYPUdqrKTYrcKoUjrZASORJHKOb0K0EG5OjU5os0qWoDqDceEfNOk5inauBWvRek2gcWvxykEFW8bED0vPINq9jK9KpZsgXhnLqFt1t8XDkBfwnsuaLNJod+DzChtpKFBaFC7W+JgPiYkkm3mT6WENwWwsTVw+Jd0KhqQyKwIdstRKhsvG2VTx4kC09BHhpGaqQeHkbj9cZOhIrW2eA1GZWW3FbW8xN32MqGjgqjPpvXLKOq2UAjzKt8us1O0eyFCq2c06Yc6klMwv1K5gp9QYBiexT1D3sQf/rt8s0mUXJUOMlF2ZPFY9WxVC5t+2pagXIG8W5myp7cwdDaOIpsAtZ6iJvBmZCTSpZtSbIDULDQDgAeAnC7R9hqlMUnwYao6td8xTNcFWRlBsLAg3HlxlD9lsc+L3lREbfL+0cMuWmXQK/E3JXw48AbSlGhOVnpdegrqUdQysLMrC4I6ETlbL7JYagtRFQOjvny1Ar5O6FIUkXtpz1nUI6Ri5EolFeB2dSoKVooqKWLWW9sxABPhwHtMT9JeyCFXEUgQSclQDUHS6sRyOhF/KbsPKsXQLrlDuhJHeQgMLEGwuCLG1uHOAjwajiO8CQLknqOXE8uMtfGBmuVIAUAC5IQAcBc3tc/Oeh4jDbLxGIekoAxCB+8N4qlkBLEm+VyCCTfjY6mcnst2fwOLatSLu5TKUcXplk1BYLqCAcvHXvcBDyPwZbD1kc2BYHzt7a6yyoHXXM9v5Xt7kWmyrfRKme9PEMF5BkDMD5ggEceUAr/AEXYhTenVpN6uh8ORHzj2DczKbUcfaPqNIfgtp1HJAKadb++gM7+yewVRmc47OVpqWp5aocFtcwtqeAU6W+EQ7sphKStUw9RAchNQZly1DvLXAOjFgF4eY5TLJSWy3Ncd3u9jLnbxRypCkjpw+YEPodq7kDuA+LKPnew9Yf2m2OiYkuosQqZMosLAd1lYa5jpre/Ga19lqlquQGqiAk5FLOUANjcd46ac+FiJzprJG1E6JKWN05GaGOJos1dWpU2OUV1JDUqmq3PO3I21t14EfZ2x2P7/UUXamLWs9wtVSGX4lIqZgRxDDWdXaHarD06mMWsrkLXs1NgjO7EEm6k2AGQcbWt5CA7Z7T0KeERqJbLVsadIDKFFN1FRWse6PisBpcnkbxLFLRa8ieWOrc4tXArhxUw1RstCswqUKjXy0qyhhlforKxBbwQngbcjE9mq5fVAFP2yy7vzDgkMPK56Xmq2x2KbGOlbDPTWg6KyZswIuL3sFOvXyh2zfo9y0yleotQW7hVCHTrlcnVf7JBE6UpJL2YPS2/QsBt6hhcMmHRg2Ud49WJJJ9y3v4TN9o+0m9GWn78puNk9i8NRDZkFYsQb1Qpy2vwygcb/IQhuyeELs5oIWZixvmIuTc2W9gPACEYUxSlao8WFPhr3r+XtND2f2W5qUm3TlRUTP8Asy11zXvcg+RE9Uw+zKNP4KVNf5UVfuEIvNGrVELZ2DikeX5S6gpF7+f5yUa858XTRxvUmzfJ1EsippFt4ryrNHzzpOYszRw0Fd49NzGBVjdlpUOYllb+NSA/+Igmct+xlEm5esf76/5Z3C0hmi0r0VbMPSxDqO6xHiCffSGptuqDbOT56icqlgaoNrDTqx8+sg1CqDwHT4j8tZn8mDK7DRrafaLu95dfA2+Rk6e3UIAvbhxv+UyLGpwOQcrFhHbOPtJcdGB1i78B9r7N5Sx6NwYe/wCcmtYW0F/EG4nnu9qH7aj1EJdmIGSoEGVQRnY3YDvH1NzYcJLzxKjj+zaVMdTTiwF+XGRG16X8Y+f5TDfVWA1qg+ptGOEP/uJ5XMn5CH2l5ZvF2pSJ/eCWVNqUV41AfAan5TALhDp+0T2JtHOEPOqo873/ADh8hD7SNyO0FLqfaVf0+h8JiRQPEVlNvEj8ZIK19aqj1bWHeiGj7Nx/SC5cwOkaltYX4gzDksONUez6fKWjPpaquvRH/BYd6IduzPVsE2FxLlwDTqtUVamhYK2YFgL3ByvbXrA9g7afA4g1AiuchQgkgEMVNwR/LNDtHZO/srv8JJFlq310P2CLSk9lKbqAah7unw1Lm5J71k1j78FuyXjfCPR8PtEVKSVE4OquAeNmANj7y8VZjsMKtNFQVRlRQoG7qnQCwv3Jcu/v+86f1VT/ACRfJgPsyMlgO1FdamIqNiSrlWslQM6ljm0Rb2UqQADwF+BE5WB7TYijVaqtQtUYZS9T9o2W+Y/HfifxmxxnZlaxbNlzscxK0mDk9b5dOd5X/wAE0ygQh7KSQwpMCSeN24sNB7Q+Tj9h2J+jTYDd4qhRr1EvUy5gAzgBg2tgDwzqSB4+c85wPaOuN8zYt0Z1PdN3zsdbKDomoIuOANuc22Hw7U0CK7qqALbdHQcgSTObitgUqhYFG7xDMy0kUk8b5g1+freL5GPx+BvDk8mAq4tmLZmLkkm7EliTxNzqbwnE4t64RbAsoyKqgcNOAHEkgnzM1zdmsMVCkOADf4VVuhu2e59ekkuw6CuKqhww+EgUwNBb4Q3TnH8jGT2pIF+j7tJWGISg7lqJpsAptZMoLDKbeBHrPSjjlHOee4bCUKdRnUujG9yoRrX4gC9uPSHnaNMDSpVJ/lQQfUR8Jgsftms/pVOZjttdBbnMXU2sg+0588v4SDbVFuLnyIHytH3voNMfZs322vQ26xHbKeMxLbT8W/xH/LGTGnWx0/ma/wD2w730Ko+zbDbKc7j0ln9J0/4pjqTsef8A1vw/wxVMXqAfm7D52k/I+iu3H2bYYpTqGFvOUNtSnfjwmRYPxDA+VQ/kJFK1RGVgy5gQR3i2oN9b6eka6mNEPHT5NSdqoectO01WY565t8VzfUXb84wrn9Fvzl/Ij6ZOn7NrS2krcxLWrL1Ewm9Yf/s/nLM7/p2/zRfIiPQTppp3kqcL/Z99V/GW70W1pVbW01Xl/dvFFPM1WenHF9jJiUv+5b3F/uk8LtEZrJRqc+h9OEUUbqi1D7/AScRcEth6mh42A1va1rQocLnDkAC9zlHH0iimDl9GvbpXf4GsDp9XbXllBEoqvrZaDXvY90XB6RRRKQ3i25/APvydN0y256CU1cUynvU6lzqO9Yjpa8eKaxlb4MJY/sMFN3AO6cg6g515ekrNR9b06htppU/ADyiika/ovtrbcBZ3vfK1hoVL6k+dvKSq4+omhRrnh+0b0iim6adbGTxpIqTH1TYZGvyszkSTtWuBu9b6DvEny1iiic6fALCmuWTFauoH7IkHQatr85VW2g9tUIY21zHTla1/AxRQhJSfATxKK2ZSuOe/I21Op9uMVTFVGAshtw4Hz62iimsqj4IUEwmjidO9Rv5309bxq20afBaFjzuSYopMUmxuKWwKcTqO4R4CwuPIgyVLFfxUgR439tIopTolQRGtisrXsbDiPuA08ITQxZUa02J8SeHlbjFFE6ocMabY7Y9NRu2BHK4v56iUriwL92976MQfwEUUaihSSRH+kybfs0sLfDmB89JaNpA8UXXiO8LfOPFG4oUd0Qbaicd2BzuGbrKaW01ucyBugI1HraPFK0Il8ojUx68AgHoNPlIpjAT8Cm1uQB487CKKGlUCSbC02lrYUlHIaEyr60yk5RY6aZVtx56RopFI1cVVhabWa1gi369bcvWVtt1/4B7kfdHii0x9A26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MSEBQUEhQVFRQUFRQUFRUVFxUVFBUVFRQVFRUVFRcXHCYeFxkkGRQUHy8gIycpLCwsFR4xNTAqNSYsLCkBCQoKDgwOGg8PGiwkHyQsKSwpLCwsLCksLCwsLCwsLCwsLCwvLCwsLCwsLCwsLCwsLCwsLCwsKSwsLCwsLCwsKf/AABEIAKgBLAMBIgACEQEDEQH/xAAcAAABBQEBAQAAAAAAAAAAAAAEAAECAwYFBwj/xABFEAACAQIDBQYCBwQIBQUAAAABAgADEQQSIQUTMUFRBiJhcYGRMqEHFEKxwdHwIzNSchVDYoKS0uHxFkSissI0U4OT8v/EABkBAAMBAQEAAAAAAAAAAAAAAAABAgMEBf/EACoRAAICAQMEAgEEAwEAAAAAAAABAhEDEiExBBNBURRhsSJSkaEFMnFC/9oADAMBAAIRAxEAPwD0hsX4SBxpln1WTGHEABTjDGGNMJbCLHXDL0j2JBvrZjfWTC9wsWUdIWhghxRiXEmFgLGIURWg3KBjj0lgxfhFulkhlvC0G5Yj3lgkVtykoAPFFFEAooooCFFFHgA0UUUAFFFeNeAx4o2cRZhAB4o2aLNAB4o14rwAeKKK8AFFGvHvABRRXjXgAooxcRbwdYAPFFeKMYN9aiNec9mjCpCgDWxMga8DLyJeOgsM38kuK6wHeRt7DSLUdA4mRaveAljJAk8oaQ1Bn1iR3vjAjeNmMekWoNGIlqY2c0Xkwhj0i1HVXGiI4uczMRJCrJopMP8ArRi+tQDeRi8Wkdh5xEYYwwBXMkCY6FZ0PrcW/wDGAAmW7oyWhphoqRs8po0zJVUkFlhqSJqwU3jZWlUKwkVo+8ghBliUSecKFYQtXxkhWgm6MfdmFBYQa8Y4mVBJPdCAWL6xFv5WU6SBB6R0KwgV45qQNmIkN6Y9IWHceciawHKCZyZIKTAAhcaRxEsGNEBamZHKY6TARpyS0pfujHFIxagoanhBaROGtx4S4KRH15xahUVpQVhwtGOH9pfmkM46xWxUQGGB5yDVracZYSBIMFjsKKqlW/KVMkm3hI5pSCkKnThSOBpa8qRvCX0XibCgd6UgKUPZbwarTI4QUrChLTETIJXdhyklfreAxKstUykkdZIVBBjC82kbPKBiIxqyKGErVEdjeCb2S30VFpksljHdpWa8hv46Yti4CSV7SjfiNvBDcNgneyRcQQ1BH3sKEEEiRaoJTvBGLCMVFq1+MgzEmRDCLeCMKGr1Aqlm5D/YDx5TkP2nppq6MB1FmH4SO2sffujgPm3+n3k9JmNrbSAolLsPi0Hwtmy2JN+Iym2n2jNowem2jllm/XpTql/fo2+yduUcQG3JJy2zXUi17246HgeE6G8mQ+j6iVwzPb95UPsoCj55pqCxPKZSjTo6YSuKZa1cSO/EpakTG3P61gkh2w0vJZ5VeOGkCJsbyIWLNEGiAZl8ZEADrJkyOsdgSAERQSMeAEWUdJHKOkmUi3ULAgGA5SW/j7oRbsR2gEK56CS33hG3Yj5BFsBMGMRGivEBBqQkThhLM0a8LYA7Yc30jCi0JvFeVqYUD7gxfVzL7x7w1MKB/q56xvqh6wm8aGphQP8AVD1i+q+MItFaGphRQMP4yQw8titFY6IboRbsScaFiGyCD4/EBF0+I6L4dT5Afh1hJMzO18eDdzoLaeCDX3PH2HKXBW9+DPJJpVHl7L/oBiqvHoOEym1K1zLMX2kN9VGU+eYDrfnB6dLe1VUfbZVH94gfjOrHnhkT0+DHP/j83SySy+T1Psxhd3g6K88gY+b98/8AdOppIKoGg4DQeQ4RxOJu3Z1JUWBos4kI8RSRCKNeK8AZK8V5GPARK8V5GKAErxXkbzP7fwQxYFM1GWmrXZVQNvCPhzEsO4Drbn1mmPG5vYyyZY41cmdmrimGqpcdSSPkBAX2zVH9WvuZkqf0W0FY1DiKztct3goBJN72HA38YXsns02He61S6MLMtQXOnwm4NrjQcNROyGNcOH9nnyzvdrJ/R3x2lI+KmfQ3+8S2n2monjmHmPynMyEaMb9DYDmdLDwtAMVRHTr8gT+Hzmz6fE/FGUery3V2a2ltii39Yvrp98JSurfCwPkQfunnzUrH8iOpH4RKrdfLj0v+MyfS4nxI6V1WTzE9DvI3mFXHVU+GobeDG3lYw2h2krD4gG9LH3EzfRS/8tM0j1kLqSo1eaPecSh2lpnRwUPuPca/KdCnilOqkEeBuJzTxTh/sjrjkhL/AFYZFB/rEmtS8yLLbxSIaPeIKHjiRvFmgOiV4pUasW9jEWxjK96I9/GAEjKypiZfGUYqrkQsfQDixOgUeJNhGhMo2lidMnLi/lyX1I9gesym3K16VT+U/eL/ACvOvi3IFibsSSx5Fjxt4DQDwAnHxOU2DmyswRj0FT9mT6Z7+k7HirE15OHD1F9VCb4TRwezuBpVWrb4AhaYtc2sXa2YHrpp5wvslgCMXTVtd0z3/wDizAH3CzPdotlVcPRK1bA1aoFgQbrSVjfTkWcEX/hmx7BUy7vVOp3aXP8AaexJ/wCk+85MMdMbPb/yOZZcrSdpNfg3m+kd5ByDIl46OKwtao6y3OJzryWaPSUp0GZos0G30W9kUKwnNHzQXexCrChBd4rwXfwrZtLevlv6cyI4xt7kzlpVoHqK1TQaLzPX/SOuHCid7EYDKJxNpVCiMyqXItZQbE6gG3pc+k745YRWlcHjZceWcrkgOtxg5MjiseRm/ZtpveHMU7EW/mvp5GDVccNbgi2bp9koLjXnnHsZqs0PZn2J+i2qZiquHdK1Wn3xTZgtN/2pClyKi3t8SXul11GnWatsSCefG3rnZPvRvaVGqDw/HoD9zL7weSMk43yaYteGSmlxv/BlMdtcmqxpuFp56qaEVEXdm2dWIzOpDU28g3HjHp7aeynLe6g8LG4Zg66G1+6SOuQjy1GLoqb6KbHkBpctxFh0E5lXAU7EbtLG1+6Be2ovbpNYTWmh5JLVdUKljFdMw1zAEcbFul7dQR/tAl2ylgSGAsOQ0vmBvY30IYHxt1ELpoEvlFrktxPE8eMCqbJQk6sLgggZSNba2I491T/dEdREpnQ48OEitRkN1JB6g2MWGoFEsWzAcNDcDkD1tw9pO4lpqtjPezpYLtK40dQw68G/IzsUNu0m+1bwIImXBFo278ZjLp8c+dv+HRHqZw+zZ08arcGU+REtFYzDZT+rSaV3XgSPIkfcZi+ij4kbR65+UbfemNvJj12pUBvc3ta5sTbpci/IQqn2gfmFPoR9xmb6Gfho1XWwfNmm3ka84SdoRzX2P5gQhNuIeo9L/deZPpcq8Gq6nG/J1w4kt4JzE2kh4OvqbffLhXvzB8jeZPFNcpmqyQfDDS4gGKYMcwOi5gBbTNwLA310JA9ZFsUpuM1vEcfSBbTxmUKFUlbEC3Kw0v59Zthwu7ZydVnSjojywLFVNZytqjNTdT9oFfcWhIxIe5sRa3Hjr/sZz9pVNJ214PPjszH9oO0VTFCklRbNSurG/wAb6DNblw4dSZ6f2BwmTC35sx9kAUfMNPOquCQ1M9tePhfrbrPU9h0t3hqS9EUnzbvH5mcOSNKj2IT1M6pWQNKQFUxbyYbmuxYMP4yX1Q9ZVvDJCqYblLSNuYt1Ik+MtoYNKlxUrbsWtoNWvpx+zbr4xX9iZku0u2LXCMQo5g2ueZ05f6npO3sGmfq1EsSWKKxJJJ73e4nzksd9GS1v3eJVug0/AmdFOz2JpoqlA2UBbpa1gLCwJB5eMtK+GKTrwV7oQTFioj06lE94HKbkAWa1jc+IA/vQmpSqL8VNxb+y332t84OMUrD4lIOnEHj5GTPFJqhRmk7O2tPF1ALhP8YMGr7GxJ/qwfJ0/Ocylt58OQGJKH4W6+B8f15d7A9rUbnPKlHtyqaZ6CbkrhRyauwsRzpN6FT9xnPxWzaw7ppvre4s17cCQANeI95u6W1VbnLTiQeBH66S1KPhkPV5R5pUpsOKkeakfeIK9Ty9PID7gPYTf1tlXfOK9QXqCoVB0OXP3BY6Dv2PXKOkFwuymVk3lUVVVXDB1uWZm7pJYnQDl1v5TZTriRk4RfMTFtVW9QgjvEcCDexNufnKHe4+Ifrzm4xmzcKT+6p36hQD7i05eI2Jhm+yR5M35y49RJeSX0sJb6TI1GI6fPw/L5yvefrTx8PKaGr2Zo3utSovqpHzEGq9mxyqjUgDMpFyeWhM1j1Ml5Il0kX4OaKw0FtMrG/lc/hKy4/Xp+fynao9i8Q37s02FrXuykX1I1Gp1PpI47slXpLdkso+0XTX5zePVyZzPoonFWoDw/CWI1+HP/eUV0sRoT4jWRB6A+xm0epfkxn0a8BWeWVTYA26fO/5QFah8f1/vLDUOp14Jpb9foTZdSjF9LJcF4rxxXgQrN0PsfDrJhz/AAn28fylrqIsl9NNBe8HQSVh0IggJ6H2PWXFCRax5H1vb3mizr2Z9iXou06mN6j2la4d+Qb2lowNW18jW6kWHuZXfj5Ylin+1/wyOY/xSLOf4vnCMJsutVbLTQOwF8oYXsCBe1+FyPeHr2Jxp/qLebKPvMO9j9oOxk/azj79ut/OD4rDlxyB9ZpR9H+NP2FHm6/hePV+jHHPbv0kHPvNc+oWDzYaHHp8t8GNXYbXF2Fr6+XOeg4TG06micuRFjaU4f6LMSL3r0/D42t7jWdHZ/0a1UcMcSNOQpmx8D3py5pYZx2bs68Mc0HvVEbR7TuJ2SbnV9k/NpZ/wqg+Kq/sg+8GcFHfscACPaditsrC0xmesxHgya+QVZyK+Nw4NlRiOrVXBPoptCilvwB5os8jFGZks0HTtXTSpuhiVFS9sgqDNfpa/HwnK7aY9qOBquhIY5UBHEZzqR42BHrPF6bkEAEAnUseZOvEyeSuEfRmL20zoadUu6ta6kCza3AuOI4ac4Iv0lYPDA02w7WB/qhT9bqWBve/WZbsjt562zwahu9Nmp5+ZA1B87EC/n1mW2rgA9ctmKqqmpVYWJyKRcWPFiWCjxYeMxv9XNUbtLSenv8ASbsSqMtUFL8Q9Fh81B97zjba2CAu9wFYvTazCnUDI9jwylgMw87HznmuG7UtTbMlOgiX0VqYqOR1ao3e9iPACej7P2qmLw4rUyRqQ63+FhxHzB9RLnTX6v7IhaexVsvFYqykjjvDlZgrZaWXOwzHW2bgNdDOo/aSrSprUa5psLhrW0uR7ggiZo9pWWvTw7ANSqOlO5Fyu8qANpbW97esO7YYevUQ4ehRDIqUad/3RGSzKApIzXFMsbAWJPEC84ni/VuqOru7ezr0+3qH7Xziq9t0/iE8l2ns2vh1Bq0atMcM3xKTc214X8L8oJhK28JCvqFdrMCL5EZyBa+tlM3+Ml5MvkfR6s3a0Mb3iHaIHnPN8LQxLU95TRnQEjMuouLXHzHvK/6VqLxB9pXZJ7/s9PG2QbfKa/YexFYLUrsRzFMEgm44vb7p4tsHtMqVA7kd34Qddes2mG+ken9q48bXHuL/ADmE1OL2Vm0XGS5o9hp1UAAWwAPAWAAsZ559I/aLDUsWiu92FMEqNct2a3lcCcxvpBpCwakzKbWamwI16gspEjtHE7PrD9ombpdmJF+lybekO7LiSEsSu0wej27wYH7t29APmYz/AEi4IH/0rHQ/bA15X0MyW2diULk4eow6q3eHowsR85nq2zK3JlI8L/iJrCEXvZM5SWx6HsLtvSq4nd1KVJUqOxVmIG6GS6pewzaj4mPOaxtp4FeNXCjzqUvxaeCvsyrzBPlrKamBKkBqbXPDQyniT4ZCyteD3tu0uzl/5jCf46R+6Qbths5f6+h6C/3LPCq+HZApNJlDi6k5u9rbTrrDH2PUCoWGQupOUqwYWZlGh43y39RJ7K/cx95+j2VO32zywVKysxNgqUqrEk8AAqamHUe1WGZgiVUNQ/YzKGv0te9/CeOUdmth8JUrA3aqwoIw0yplLVbdCe4t+mcczAcNjGpuFojvDhwubak39LxdlXtuV3X52Pc6+0zexLL8h7icnGY8WspFteHA3Nyfcn3lPZ3bbYrZ1Kq63cMab+NmK5vYAnzM4Haeu1E7ynwHxjk2pubcjY8uk00xey2Jcmt2F7M26MHiN9SpoXystyLAhrXvlIvwhe0fppx6nu0qAXrkqH/znnW0O0xcWpAq3E34geA5+c5CYh2b4iSbD8pUIOJnOakej1vps2keG5Xypj/yJgb/AEx7TP8AzCr5UqX+Scir2YUooR/2mlzqyknjooJt5DlNDsv6MaS2Neo1Q/wp3E99WPymsJwkjPJCceTkV/pQ2m7ADGVNdNFpoPkPneSrdoNqKc1bE4t0twpYjIb9b2bTjymwxfZmiEG6pgZRbKCwuPfU+fGc2tsCqB3E0/gLC/8AdJPyMwnOSlSRvCEHG2zNVdp16qBwuKqKSBmqYmu4uNSptlsbf6SSdyjWr1sNTsgVUVmq1M1V82W+eqRlCo7EW1sBwJmm7GYXJiaq1EIQqCyMneuTa6k2ynnmHQcRedHtNsNq+DqU01cMtRBbVsodWUdWs97c8tucWqbfG3sHGCXO551h+1Fek4Zq1UsNSquVpj+yKY7thwta3hPWOym06ePwwrZbMCUccLMtj8wVPrPCsUXWpe5Vr+IIN+Hv+E9U7Br9UwmSpYPUdqrKTYrcKoUjrZASORJHKOb0K0EG5OjU5os0qWoDqDceEfNOk5inauBWvRek2gcWvxykEFW8bED0vPINq9jK9KpZsgXhnLqFt1t8XDkBfwnsuaLNJod+DzChtpKFBaFC7W+JgPiYkkm3mT6WENwWwsTVw+Jd0KhqQyKwIdstRKhsvG2VTx4kC09BHhpGaqQeHkbj9cZOhIrW2eA1GZWW3FbW8xN32MqGjgqjPpvXLKOq2UAjzKt8us1O0eyFCq2c06Yc6klMwv1K5gp9QYBiexT1D3sQf/rt8s0mUXJUOMlF2ZPFY9WxVC5t+2pagXIG8W5myp7cwdDaOIpsAtZ6iJvBmZCTSpZtSbIDULDQDgAeAnC7R9hqlMUnwYao6td8xTNcFWRlBsLAg3HlxlD9lsc+L3lREbfL+0cMuWmXQK/E3JXw48AbSlGhOVnpdegrqUdQysLMrC4I6ETlbL7JYagtRFQOjvny1Ar5O6FIUkXtpz1nUI6Ri5EolFeB2dSoKVooqKWLWW9sxABPhwHtMT9JeyCFXEUgQSclQDUHS6sRyOhF/KbsPKsXQLrlDuhJHeQgMLEGwuCLG1uHOAjwajiO8CQLknqOXE8uMtfGBmuVIAUAC5IQAcBc3tc/Oeh4jDbLxGIekoAxCB+8N4qlkBLEm+VyCCTfjY6mcnst2fwOLatSLu5TKUcXplk1BYLqCAcvHXvcBDyPwZbD1kc2BYHzt7a6yyoHXXM9v5Xt7kWmyrfRKme9PEMF5BkDMD5ggEceUAr/AEXYhTenVpN6uh8ORHzj2DczKbUcfaPqNIfgtp1HJAKadb++gM7+yewVRmc47OVpqWp5aocFtcwtqeAU6W+EQ7sphKStUw9RAchNQZly1DvLXAOjFgF4eY5TLJSWy3Ncd3u9jLnbxRypCkjpw+YEPodq7kDuA+LKPnew9Yf2m2OiYkuosQqZMosLAd1lYa5jpre/Ga19lqlquQGqiAk5FLOUANjcd46ac+FiJzprJG1E6JKWN05GaGOJos1dWpU2OUV1JDUqmq3PO3I21t14EfZ2x2P7/UUXamLWs9wtVSGX4lIqZgRxDDWdXaHarD06mMWsrkLXs1NgjO7EEm6k2AGQcbWt5CA7Z7T0KeERqJbLVsadIDKFFN1FRWse6PisBpcnkbxLFLRa8ieWOrc4tXArhxUw1RstCswqUKjXy0qyhhlforKxBbwQngbcjE9mq5fVAFP2yy7vzDgkMPK56Xmq2x2KbGOlbDPTWg6KyZswIuL3sFOvXyh2zfo9y0yleotQW7hVCHTrlcnVf7JBE6UpJL2YPS2/QsBt6hhcMmHRg2Ud49WJJJ9y3v4TN9o+0m9GWn78puNk9i8NRDZkFYsQb1Qpy2vwygcb/IQhuyeELs5oIWZixvmIuTc2W9gPACEYUxSlao8WFPhr3r+XtND2f2W5qUm3TlRUTP8Asy11zXvcg+RE9Uw+zKNP4KVNf5UVfuEIvNGrVELZ2DikeX5S6gpF7+f5yUa858XTRxvUmzfJ1EsippFt4ryrNHzzpOYszRw0Fd49NzGBVjdlpUOYllb+NSA/+Igmct+xlEm5esf76/5Z3C0hmi0r0VbMPSxDqO6xHiCffSGptuqDbOT56icqlgaoNrDTqx8+sg1CqDwHT4j8tZn8mDK7DRrafaLu95dfA2+Rk6e3UIAvbhxv+UyLGpwOQcrFhHbOPtJcdGB1i78B9r7N5Sx6NwYe/wCcmtYW0F/EG4nnu9qH7aj1EJdmIGSoEGVQRnY3YDvH1NzYcJLzxKjj+zaVMdTTiwF+XGRG16X8Y+f5TDfVWA1qg+ptGOEP/uJ5XMn5CH2l5ZvF2pSJ/eCWVNqUV41AfAan5TALhDp+0T2JtHOEPOqo873/ADh8hD7SNyO0FLqfaVf0+h8JiRQPEVlNvEj8ZIK19aqj1bWHeiGj7Nx/SC5cwOkaltYX4gzDksONUez6fKWjPpaquvRH/BYd6IduzPVsE2FxLlwDTqtUVamhYK2YFgL3ByvbXrA9g7afA4g1AiuchQgkgEMVNwR/LNDtHZO/srv8JJFlq310P2CLSk9lKbqAah7unw1Lm5J71k1j78FuyXjfCPR8PtEVKSVE4OquAeNmANj7y8VZjsMKtNFQVRlRQoG7qnQCwv3Jcu/v+86f1VT/ACRfJgPsyMlgO1FdamIqNiSrlWslQM6ljm0Rb2UqQADwF+BE5WB7TYijVaqtQtUYZS9T9o2W+Y/HfifxmxxnZlaxbNlzscxK0mDk9b5dOd5X/wAE0ygQh7KSQwpMCSeN24sNB7Q+Tj9h2J+jTYDd4qhRr1EvUy5gAzgBg2tgDwzqSB4+c85wPaOuN8zYt0Z1PdN3zsdbKDomoIuOANuc22Hw7U0CK7qqALbdHQcgSTObitgUqhYFG7xDMy0kUk8b5g1+freL5GPx+BvDk8mAq4tmLZmLkkm7EliTxNzqbwnE4t64RbAsoyKqgcNOAHEkgnzM1zdmsMVCkOADf4VVuhu2e59ekkuw6CuKqhww+EgUwNBb4Q3TnH8jGT2pIF+j7tJWGISg7lqJpsAptZMoLDKbeBHrPSjjlHOee4bCUKdRnUujG9yoRrX4gC9uPSHnaNMDSpVJ/lQQfUR8Jgsftms/pVOZjttdBbnMXU2sg+0588v4SDbVFuLnyIHytH3voNMfZs322vQ26xHbKeMxLbT8W/xH/LGTGnWx0/ma/wD2w730Ko+zbDbKc7j0ln9J0/4pjqTsef8A1vw/wxVMXqAfm7D52k/I+iu3H2bYYpTqGFvOUNtSnfjwmRYPxDA+VQ/kJFK1RGVgy5gQR3i2oN9b6eka6mNEPHT5NSdqoectO01WY565t8VzfUXb84wrn9Fvzl/Ij6ZOn7NrS2krcxLWrL1Ewm9Yf/s/nLM7/p2/zRfIiPQTppp3kqcL/Z99V/GW70W1pVbW01Xl/dvFFPM1WenHF9jJiUv+5b3F/uk8LtEZrJRqc+h9OEUUbqi1D7/AScRcEth6mh42A1va1rQocLnDkAC9zlHH0iimDl9GvbpXf4GsDp9XbXllBEoqvrZaDXvY90XB6RRRKQ3i25/APvydN0y256CU1cUynvU6lzqO9Yjpa8eKaxlb4MJY/sMFN3AO6cg6g515ekrNR9b06htppU/ADyiika/ovtrbcBZ3vfK1hoVL6k+dvKSq4+omhRrnh+0b0iim6adbGTxpIqTH1TYZGvyszkSTtWuBu9b6DvEny1iiic6fALCmuWTFauoH7IkHQatr85VW2g9tUIY21zHTla1/AxRQhJSfATxKK2ZSuOe/I21Op9uMVTFVGAshtw4Hz62iimsqj4IUEwmjidO9Rv5309bxq20afBaFjzuSYopMUmxuKWwKcTqO4R4CwuPIgyVLFfxUgR439tIopTolQRGtisrXsbDiPuA08ITQxZUa02J8SeHlbjFFE6ocMabY7Y9NRu2BHK4v56iUriwL92976MQfwEUUaihSSRH+kybfs0sLfDmB89JaNpA8UXXiO8LfOPFG4oUd0Qbaicd2BzuGbrKaW01ucyBugI1HraPFK0Il8ojUx68AgHoNPlIpjAT8Cm1uQB487CKKGlUCSbC02lrYUlHIaEyr60yk5RY6aZVtx56RopFI1cVVhabWa1gi369bcvWVtt1/4B7kfdHii0x9A26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MSEBQUEhQVFRQUFRQUFRUVFxUVFBUVFRQVFRUVFRcXHCYeFxkkGRQUHy8gIycpLCwsFR4xNTAqNSYsLCkBCQoKDgwOGg8PGiwkHyQsKSwpLCwsLCksLCwsLCwsLCwsLCwvLCwsLCwsLCwsLCwsLCwsLCwsKSwsLCwsLCwsKf/AABEIAKgBLAMBIgACEQEDEQH/xAAcAAABBQEBAQAAAAAAAAAAAAAEAAECAwYFBwj/xABFEAACAQIDBQYCBwQIBQUAAAABAgADEQQSIQUTMUFRBiJhcYGRMqEHFEKxwdHwIzNSchVDYoKS0uHxFkSissI0U4OT8v/EABkBAAMBAQEAAAAAAAAAAAAAAAABAgMEBf/EACoRAAICAQMEAgEEAwEAAAAAAAABAhEDEiExBBNBURRhsSJSkaEFMnFC/9oADAMBAAIRAxEAPwD0hsX4SBxpln1WTGHEABTjDGGNMJbCLHXDL0j2JBvrZjfWTC9wsWUdIWhghxRiXEmFgLGIURWg3KBjj0lgxfhFulkhlvC0G5Yj3lgkVtykoAPFFFEAooooCFFFHgA0UUUAFFFeNeAx4o2cRZhAB4o2aLNAB4o14rwAeKKK8AFFGvHvABRRXjXgAooxcRbwdYAPFFeKMYN9aiNec9mjCpCgDWxMga8DLyJeOgsM38kuK6wHeRt7DSLUdA4mRaveAljJAk8oaQ1Bn1iR3vjAjeNmMekWoNGIlqY2c0Xkwhj0i1HVXGiI4uczMRJCrJopMP8ArRi+tQDeRi8Wkdh5xEYYwwBXMkCY6FZ0PrcW/wDGAAmW7oyWhphoqRs8po0zJVUkFlhqSJqwU3jZWlUKwkVo+8ghBliUSecKFYQtXxkhWgm6MfdmFBYQa8Y4mVBJPdCAWL6xFv5WU6SBB6R0KwgV45qQNmIkN6Y9IWHceciawHKCZyZIKTAAhcaRxEsGNEBamZHKY6TARpyS0pfujHFIxagoanhBaROGtx4S4KRH15xahUVpQVhwtGOH9pfmkM46xWxUQGGB5yDVracZYSBIMFjsKKqlW/KVMkm3hI5pSCkKnThSOBpa8qRvCX0XibCgd6UgKUPZbwarTI4QUrChLTETIJXdhyklfreAxKstUykkdZIVBBjC82kbPKBiIxqyKGErVEdjeCb2S30VFpksljHdpWa8hv46Yti4CSV7SjfiNvBDcNgneyRcQQ1BH3sKEEEiRaoJTvBGLCMVFq1+MgzEmRDCLeCMKGr1Aqlm5D/YDx5TkP2nppq6MB1FmH4SO2sffujgPm3+n3k9JmNrbSAolLsPi0Hwtmy2JN+Iym2n2jNowem2jllm/XpTql/fo2+yduUcQG3JJy2zXUi17246HgeE6G8mQ+j6iVwzPb95UPsoCj55pqCxPKZSjTo6YSuKZa1cSO/EpakTG3P61gkh2w0vJZ5VeOGkCJsbyIWLNEGiAZl8ZEADrJkyOsdgSAERQSMeAEWUdJHKOkmUi3ULAgGA5SW/j7oRbsR2gEK56CS33hG3Yj5BFsBMGMRGivEBBqQkThhLM0a8LYA7Yc30jCi0JvFeVqYUD7gxfVzL7x7w1MKB/q56xvqh6wm8aGphQP8AVD1i+q+MItFaGphRQMP4yQw8titFY6IboRbsScaFiGyCD4/EBF0+I6L4dT5Afh1hJMzO18eDdzoLaeCDX3PH2HKXBW9+DPJJpVHl7L/oBiqvHoOEym1K1zLMX2kN9VGU+eYDrfnB6dLe1VUfbZVH94gfjOrHnhkT0+DHP/j83SySy+T1Psxhd3g6K88gY+b98/8AdOppIKoGg4DQeQ4RxOJu3Z1JUWBos4kI8RSRCKNeK8AZK8V5GPARK8V5GKAErxXkbzP7fwQxYFM1GWmrXZVQNvCPhzEsO4Drbn1mmPG5vYyyZY41cmdmrimGqpcdSSPkBAX2zVH9WvuZkqf0W0FY1DiKztct3goBJN72HA38YXsns02He61S6MLMtQXOnwm4NrjQcNROyGNcOH9nnyzvdrJ/R3x2lI+KmfQ3+8S2n2monjmHmPynMyEaMb9DYDmdLDwtAMVRHTr8gT+Hzmz6fE/FGUery3V2a2ltii39Yvrp98JSurfCwPkQfunnzUrH8iOpH4RKrdfLj0v+MyfS4nxI6V1WTzE9DvI3mFXHVU+GobeDG3lYw2h2krD4gG9LH3EzfRS/8tM0j1kLqSo1eaPecSh2lpnRwUPuPca/KdCnilOqkEeBuJzTxTh/sjrjkhL/AFYZFB/rEmtS8yLLbxSIaPeIKHjiRvFmgOiV4pUasW9jEWxjK96I9/GAEjKypiZfGUYqrkQsfQDixOgUeJNhGhMo2lidMnLi/lyX1I9gesym3K16VT+U/eL/ACvOvi3IFibsSSx5Fjxt4DQDwAnHxOU2DmyswRj0FT9mT6Z7+k7HirE15OHD1F9VCb4TRwezuBpVWrb4AhaYtc2sXa2YHrpp5wvslgCMXTVtd0z3/wDizAH3CzPdotlVcPRK1bA1aoFgQbrSVjfTkWcEX/hmx7BUy7vVOp3aXP8AaexJ/wCk+85MMdMbPb/yOZZcrSdpNfg3m+kd5ByDIl46OKwtao6y3OJzryWaPSUp0GZos0G30W9kUKwnNHzQXexCrChBd4rwXfwrZtLevlv6cyI4xt7kzlpVoHqK1TQaLzPX/SOuHCid7EYDKJxNpVCiMyqXItZQbE6gG3pc+k745YRWlcHjZceWcrkgOtxg5MjiseRm/ZtpveHMU7EW/mvp5GDVccNbgi2bp9koLjXnnHsZqs0PZn2J+i2qZiquHdK1Wn3xTZgtN/2pClyKi3t8SXul11GnWatsSCefG3rnZPvRvaVGqDw/HoD9zL7weSMk43yaYteGSmlxv/BlMdtcmqxpuFp56qaEVEXdm2dWIzOpDU28g3HjHp7aeynLe6g8LG4Zg66G1+6SOuQjy1GLoqb6KbHkBpctxFh0E5lXAU7EbtLG1+6Be2ovbpNYTWmh5JLVdUKljFdMw1zAEcbFul7dQR/tAl2ylgSGAsOQ0vmBvY30IYHxt1ELpoEvlFrktxPE8eMCqbJQk6sLgggZSNba2I491T/dEdREpnQ48OEitRkN1JB6g2MWGoFEsWzAcNDcDkD1tw9pO4lpqtjPezpYLtK40dQw68G/IzsUNu0m+1bwIImXBFo278ZjLp8c+dv+HRHqZw+zZ08arcGU+REtFYzDZT+rSaV3XgSPIkfcZi+ij4kbR65+UbfemNvJj12pUBvc3ta5sTbpci/IQqn2gfmFPoR9xmb6Gfho1XWwfNmm3ka84SdoRzX2P5gQhNuIeo9L/deZPpcq8Gq6nG/J1w4kt4JzE2kh4OvqbffLhXvzB8jeZPFNcpmqyQfDDS4gGKYMcwOi5gBbTNwLA310JA9ZFsUpuM1vEcfSBbTxmUKFUlbEC3Kw0v59Zthwu7ZydVnSjojywLFVNZytqjNTdT9oFfcWhIxIe5sRa3Hjr/sZz9pVNJ214PPjszH9oO0VTFCklRbNSurG/wAb6DNblw4dSZ6f2BwmTC35sx9kAUfMNPOquCQ1M9tePhfrbrPU9h0t3hqS9EUnzbvH5mcOSNKj2IT1M6pWQNKQFUxbyYbmuxYMP4yX1Q9ZVvDJCqYblLSNuYt1Ik+MtoYNKlxUrbsWtoNWvpx+zbr4xX9iZku0u2LXCMQo5g2ueZ05f6npO3sGmfq1EsSWKKxJJJ73e4nzksd9GS1v3eJVug0/AmdFOz2JpoqlA2UBbpa1gLCwJB5eMtK+GKTrwV7oQTFioj06lE94HKbkAWa1jc+IA/vQmpSqL8VNxb+y332t84OMUrD4lIOnEHj5GTPFJqhRmk7O2tPF1ALhP8YMGr7GxJ/qwfJ0/Ocylt58OQGJKH4W6+B8f15d7A9rUbnPKlHtyqaZ6CbkrhRyauwsRzpN6FT9xnPxWzaw7ppvre4s17cCQANeI95u6W1VbnLTiQeBH66S1KPhkPV5R5pUpsOKkeakfeIK9Ty9PID7gPYTf1tlXfOK9QXqCoVB0OXP3BY6Dv2PXKOkFwuymVk3lUVVVXDB1uWZm7pJYnQDl1v5TZTriRk4RfMTFtVW9QgjvEcCDexNufnKHe4+Ifrzm4xmzcKT+6p36hQD7i05eI2Jhm+yR5M35y49RJeSX0sJb6TI1GI6fPw/L5yvefrTx8PKaGr2Zo3utSovqpHzEGq9mxyqjUgDMpFyeWhM1j1Ml5Il0kX4OaKw0FtMrG/lc/hKy4/Xp+fynao9i8Q37s02FrXuykX1I1Gp1PpI47slXpLdkso+0XTX5zePVyZzPoonFWoDw/CWI1+HP/eUV0sRoT4jWRB6A+xm0epfkxn0a8BWeWVTYA26fO/5QFah8f1/vLDUOp14Jpb9foTZdSjF9LJcF4rxxXgQrN0PsfDrJhz/AAn28fylrqIsl9NNBe8HQSVh0IggJ6H2PWXFCRax5H1vb3mizr2Z9iXou06mN6j2la4d+Qb2lowNW18jW6kWHuZXfj5Ylin+1/wyOY/xSLOf4vnCMJsutVbLTQOwF8oYXsCBe1+FyPeHr2Jxp/qLebKPvMO9j9oOxk/azj79ut/OD4rDlxyB9ZpR9H+NP2FHm6/hePV+jHHPbv0kHPvNc+oWDzYaHHp8t8GNXYbXF2Fr6+XOeg4TG06micuRFjaU4f6LMSL3r0/D42t7jWdHZ/0a1UcMcSNOQpmx8D3py5pYZx2bs68Mc0HvVEbR7TuJ2SbnV9k/NpZ/wqg+Kq/sg+8GcFHfscACPaditsrC0xmesxHgya+QVZyK+Nw4NlRiOrVXBPoptCilvwB5os8jFGZks0HTtXTSpuhiVFS9sgqDNfpa/HwnK7aY9qOBquhIY5UBHEZzqR42BHrPF6bkEAEAnUseZOvEyeSuEfRmL20zoadUu6ta6kCza3AuOI4ac4Iv0lYPDA02w7WB/qhT9bqWBve/WZbsjt562zwahu9Nmp5+ZA1B87EC/n1mW2rgA9ctmKqqmpVYWJyKRcWPFiWCjxYeMxv9XNUbtLSenv8ASbsSqMtUFL8Q9Fh81B97zjba2CAu9wFYvTazCnUDI9jwylgMw87HznmuG7UtTbMlOgiX0VqYqOR1ao3e9iPACej7P2qmLw4rUyRqQ63+FhxHzB9RLnTX6v7IhaexVsvFYqykjjvDlZgrZaWXOwzHW2bgNdDOo/aSrSprUa5psLhrW0uR7ggiZo9pWWvTw7ANSqOlO5Fyu8qANpbW97esO7YYevUQ4ehRDIqUad/3RGSzKApIzXFMsbAWJPEC84ni/VuqOru7ezr0+3qH7Xziq9t0/iE8l2ns2vh1Bq0atMcM3xKTc214X8L8oJhK28JCvqFdrMCL5EZyBa+tlM3+Ml5MvkfR6s3a0Mb3iHaIHnPN8LQxLU95TRnQEjMuouLXHzHvK/6VqLxB9pXZJ7/s9PG2QbfKa/YexFYLUrsRzFMEgm44vb7p4tsHtMqVA7kd34Qddes2mG+ken9q48bXHuL/ADmE1OL2Vm0XGS5o9hp1UAAWwAPAWAAsZ559I/aLDUsWiu92FMEqNct2a3lcCcxvpBpCwakzKbWamwI16gspEjtHE7PrD9ombpdmJF+lybekO7LiSEsSu0wej27wYH7t29APmYz/AEi4IH/0rHQ/bA15X0MyW2diULk4eow6q3eHowsR85nq2zK3JlI8L/iJrCEXvZM5SWx6HsLtvSq4nd1KVJUqOxVmIG6GS6pewzaj4mPOaxtp4FeNXCjzqUvxaeCvsyrzBPlrKamBKkBqbXPDQyniT4ZCyteD3tu0uzl/5jCf46R+6Qbths5f6+h6C/3LPCq+HZApNJlDi6k5u9rbTrrDH2PUCoWGQupOUqwYWZlGh43y39RJ7K/cx95+j2VO32zywVKysxNgqUqrEk8AAqamHUe1WGZgiVUNQ/YzKGv0te9/CeOUdmth8JUrA3aqwoIw0yplLVbdCe4t+mcczAcNjGpuFojvDhwubak39LxdlXtuV3X52Pc6+0zexLL8h7icnGY8WspFteHA3Nyfcn3lPZ3bbYrZ1Kq63cMab+NmK5vYAnzM4Haeu1E7ynwHxjk2pubcjY8uk00xey2Jcmt2F7M26MHiN9SpoXystyLAhrXvlIvwhe0fppx6nu0qAXrkqH/znnW0O0xcWpAq3E34geA5+c5CYh2b4iSbD8pUIOJnOakej1vps2keG5Xypj/yJgb/AEx7TP8AzCr5UqX+Scir2YUooR/2mlzqyknjooJt5DlNDsv6MaS2Neo1Q/wp3E99WPymsJwkjPJCceTkV/pQ2m7ADGVNdNFpoPkPneSrdoNqKc1bE4t0twpYjIb9b2bTjymwxfZmiEG6pgZRbKCwuPfU+fGc2tsCqB3E0/gLC/8AdJPyMwnOSlSRvCEHG2zNVdp16qBwuKqKSBmqYmu4uNSptlsbf6SSdyjWr1sNTsgVUVmq1M1V82W+eqRlCo7EW1sBwJmm7GYXJiaq1EIQqCyMneuTa6k2ynnmHQcRedHtNsNq+DqU01cMtRBbVsodWUdWs97c8tucWqbfG3sHGCXO551h+1Fek4Zq1UsNSquVpj+yKY7thwta3hPWOym06ePwwrZbMCUccLMtj8wVPrPCsUXWpe5Vr+IIN+Hv+E9U7Br9UwmSpYPUdqrKTYrcKoUjrZASORJHKOb0K0EG5OjU5os0qWoDqDceEfNOk5inauBWvRek2gcWvxykEFW8bED0vPINq9jK9KpZsgXhnLqFt1t8XDkBfwnsuaLNJod+DzChtpKFBaFC7W+JgPiYkkm3mT6WENwWwsTVw+Jd0KhqQyKwIdstRKhsvG2VTx4kC09BHhpGaqQeHkbj9cZOhIrW2eA1GZWW3FbW8xN32MqGjgqjPpvXLKOq2UAjzKt8us1O0eyFCq2c06Yc6klMwv1K5gp9QYBiexT1D3sQf/rt8s0mUXJUOMlF2ZPFY9WxVC5t+2pagXIG8W5myp7cwdDaOIpsAtZ6iJvBmZCTSpZtSbIDULDQDgAeAnC7R9hqlMUnwYao6td8xTNcFWRlBsLAg3HlxlD9lsc+L3lREbfL+0cMuWmXQK/E3JXw48AbSlGhOVnpdegrqUdQysLMrC4I6ETlbL7JYagtRFQOjvny1Ar5O6FIUkXtpz1nUI6Ri5EolFeB2dSoKVooqKWLWW9sxABPhwHtMT9JeyCFXEUgQSclQDUHS6sRyOhF/KbsPKsXQLrlDuhJHeQgMLEGwuCLG1uHOAjwajiO8CQLknqOXE8uMtfGBmuVIAUAC5IQAcBc3tc/Oeh4jDbLxGIekoAxCB+8N4qlkBLEm+VyCCTfjY6mcnst2fwOLatSLu5TKUcXplk1BYLqCAcvHXvcBDyPwZbD1kc2BYHzt7a6yyoHXXM9v5Xt7kWmyrfRKme9PEMF5BkDMD5ggEceUAr/AEXYhTenVpN6uh8ORHzj2DczKbUcfaPqNIfgtp1HJAKadb++gM7+yewVRmc47OVpqWp5aocFtcwtqeAU6W+EQ7sphKStUw9RAchNQZly1DvLXAOjFgF4eY5TLJSWy3Ncd3u9jLnbxRypCkjpw+YEPodq7kDuA+LKPnew9Yf2m2OiYkuosQqZMosLAd1lYa5jpre/Ga19lqlquQGqiAk5FLOUANjcd46ac+FiJzprJG1E6JKWN05GaGOJos1dWpU2OUV1JDUqmq3PO3I21t14EfZ2x2P7/UUXamLWs9wtVSGX4lIqZgRxDDWdXaHarD06mMWsrkLXs1NgjO7EEm6k2AGQcbWt5CA7Z7T0KeERqJbLVsadIDKFFN1FRWse6PisBpcnkbxLFLRa8ieWOrc4tXArhxUw1RstCswqUKjXy0qyhhlforKxBbwQngbcjE9mq5fVAFP2yy7vzDgkMPK56Xmq2x2KbGOlbDPTWg6KyZswIuL3sFOvXyh2zfo9y0yleotQW7hVCHTrlcnVf7JBE6UpJL2YPS2/QsBt6hhcMmHRg2Ud49WJJJ9y3v4TN9o+0m9GWn78puNk9i8NRDZkFYsQb1Qpy2vwygcb/IQhuyeELs5oIWZixvmIuTc2W9gPACEYUxSlao8WFPhr3r+XtND2f2W5qUm3TlRUTP8Asy11zXvcg+RE9Uw+zKNP4KVNf5UVfuEIvNGrVELZ2DikeX5S6gpF7+f5yUa858XTRxvUmzfJ1EsippFt4ryrNHzzpOYszRw0Fd49NzGBVjdlpUOYllb+NSA/+Igmct+xlEm5esf76/5Z3C0hmi0r0VbMPSxDqO6xHiCffSGptuqDbOT56icqlgaoNrDTqx8+sg1CqDwHT4j8tZn8mDK7DRrafaLu95dfA2+Rk6e3UIAvbhxv+UyLGpwOQcrFhHbOPtJcdGB1i78B9r7N5Sx6NwYe/wCcmtYW0F/EG4nnu9qH7aj1EJdmIGSoEGVQRnY3YDvH1NzYcJLzxKjj+zaVMdTTiwF+XGRG16X8Y+f5TDfVWA1qg+ptGOEP/uJ5XMn5CH2l5ZvF2pSJ/eCWVNqUV41AfAan5TALhDp+0T2JtHOEPOqo873/ADh8hD7SNyO0FLqfaVf0+h8JiRQPEVlNvEj8ZIK19aqj1bWHeiGj7Nx/SC5cwOkaltYX4gzDksONUez6fKWjPpaquvRH/BYd6IduzPVsE2FxLlwDTqtUVamhYK2YFgL3ByvbXrA9g7afA4g1AiuchQgkgEMVNwR/LNDtHZO/srv8JJFlq310P2CLSk9lKbqAah7unw1Lm5J71k1j78FuyXjfCPR8PtEVKSVE4OquAeNmANj7y8VZjsMKtNFQVRlRQoG7qnQCwv3Jcu/v+86f1VT/ACRfJgPsyMlgO1FdamIqNiSrlWslQM6ljm0Rb2UqQADwF+BE5WB7TYijVaqtQtUYZS9T9o2W+Y/HfifxmxxnZlaxbNlzscxK0mDk9b5dOd5X/wAE0ygQh7KSQwpMCSeN24sNB7Q+Tj9h2J+jTYDd4qhRr1EvUy5gAzgBg2tgDwzqSB4+c85wPaOuN8zYt0Z1PdN3zsdbKDomoIuOANuc22Hw7U0CK7qqALbdHQcgSTObitgUqhYFG7xDMy0kUk8b5g1+freL5GPx+BvDk8mAq4tmLZmLkkm7EliTxNzqbwnE4t64RbAsoyKqgcNOAHEkgnzM1zdmsMVCkOADf4VVuhu2e59ekkuw6CuKqhww+EgUwNBb4Q3TnH8jGT2pIF+j7tJWGISg7lqJpsAptZMoLDKbeBHrPSjjlHOee4bCUKdRnUujG9yoRrX4gC9uPSHnaNMDSpVJ/lQQfUR8Jgsftms/pVOZjttdBbnMXU2sg+0588v4SDbVFuLnyIHytH3voNMfZs322vQ26xHbKeMxLbT8W/xH/LGTGnWx0/ma/wD2w730Ko+zbDbKc7j0ln9J0/4pjqTsef8A1vw/wxVMXqAfm7D52k/I+iu3H2bYYpTqGFvOUNtSnfjwmRYPxDA+VQ/kJFK1RGVgy5gQR3i2oN9b6eka6mNEPHT5NSdqoectO01WY565t8VzfUXb84wrn9Fvzl/Ij6ZOn7NrS2krcxLWrL1Ewm9Yf/s/nLM7/p2/zRfIiPQTppp3kqcL/Z99V/GW70W1pVbW01Xl/dvFFPM1WenHF9jJiUv+5b3F/uk8LtEZrJRqc+h9OEUUbqi1D7/AScRcEth6mh42A1va1rQocLnDkAC9zlHH0iimDl9GvbpXf4GsDp9XbXllBEoqvrZaDXvY90XB6RRRKQ3i25/APvydN0y256CU1cUynvU6lzqO9Yjpa8eKaxlb4MJY/sMFN3AO6cg6g515ekrNR9b06htppU/ADyiika/ovtrbcBZ3vfK1hoVL6k+dvKSq4+omhRrnh+0b0iim6adbGTxpIqTH1TYZGvyszkSTtWuBu9b6DvEny1iiic6fALCmuWTFauoH7IkHQatr85VW2g9tUIY21zHTla1/AxRQhJSfATxKK2ZSuOe/I21Op9uMVTFVGAshtw4Hz62iimsqj4IUEwmjidO9Rv5309bxq20afBaFjzuSYopMUmxuKWwKcTqO4R4CwuPIgyVLFfxUgR439tIopTolQRGtisrXsbDiPuA08ITQxZUa02J8SeHlbjFFE6ocMabY7Y9NRu2BHK4v56iUriwL92976MQfwEUUaihSSRH+kybfs0sLfDmB89JaNpA8UXXiO8LfOPFG4oUd0Qbaicd2BzuGbrKaW01ucyBugI1HraPFK0Il8ojUx68AgHoNPlIpjAT8Cm1uQB487CKKGlUCSbC02lrYUlHIaEyr60yk5RY6aZVtx56RopFI1cVVhabWa1gi369bcvWVtt1/4B7kfdHii0x9A26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6" name="AutoShape 10" descr="data:image/jpeg;base64,/9j/4AAQSkZJRgABAQAAAQABAAD/2wBDAAkGBwgHBgkIBwgKCgkLDRYPDQwMDRsUFRAWIB0iIiAdHx8kKDQsJCYxJx8fLT0tMTU3Ojo6Iys/RD84QzQ5Ojf/2wBDAQoKCg0MDRoPDxo3JR8lNzc3Nzc3Nzc3Nzc3Nzc3Nzc3Nzc3Nzc3Nzc3Nzc3Nzc3Nzc3Nzc3Nzc3Nzc3Nzc3Nzf/wAARCAC6AQ8DASIAAhEBAxEB/8QAHAABAQACAwEBAAAAAAAAAAAAAAECBgQFBwMI/8QAQxAAAQMDAgIFCAgFAgYDAAAAAQACAwQFERIhBjETQVFhcRYiVYGRk6HRBxQVIzJiscEzQlJy8FOCJCU0VGNzktLx/8QAGQEBAQEBAQEAAAAAAAAAAAAAAAECAwQF/8QAIhEBAQACAgEFAQEBAAAAAAAAAAECEQMTMQQSIUFRFCJC/9oADAMBAAIRAxEAPwDBFUX0nhERVBFUTCAqiIoiKoCIqoIoqmEERVFURVEQERFBMJhVFRMIslMIJhTCzwmEVjhUNVwqpsY6U0rJNk2MdKaVlsmyDHSE0hZbKZQYIrhVURFUQRXCIiCIqioiqKIIiICIiKIiqCIqiIiKphBEVwmEERXCIqIqmEERXCYQRFUQRFUQTCmFkiDFVEQRVEQEREBFUQRVERBERAREQERFBcIiIoiIgYRVVBiiuFUGKLJRBFFkogiKogiYVRBEVRAwphZYURWKi2OktFDMInF0pY/HnF2AM+pc19htskGlrXxSOBw4Sai056xkgg81m5yXST5m2nqrk3C31FBLonb5p/C8fhd4Liqy7GSKKhUVEVQRFcIgiK4RBEVRBEVRBEREFRREFyixTKDJFjlXKirlRMogIiICqmVkFRFFnsoguFMKqKDurFUao307ubfOb4df+d67eNxDtPsWp0sxp6hko6jv3jrXZcUySNsEz4CfPLQ4j+jIz6t2j1rly59eFy/GuD0/fz48cuvdXYy3uzTA0lRXQPaThw0uc3P9wGPWCutvHD01HEKulIno3jU17HB2B4jmO9dNwxXUNnttZcq+2srXPkZBTNlALdWCX8weQ09Wdwtx4Wu0FXRzS0dP9Xp3SAPpdWpkb8HVp/KRpOOo5XDgz588Jy2f5r6Pr/S+m9PnlxceV92P79tRcWmBvRxEuB87Tu7GOYHXvgevK+k9K+HfU1ze0FbNf+Go5g6ooGtAcMmM4wfl+i8/uPDduqi+OelMMg2JjJYQfAbe0L0bvnF82WfErs2ua5xa1wLm8wDuFmtCq+CKulk6a0Vgc5pyGvOh3qcNv0XLk4yv1scG32zU0w/1OjMJPg5nmn2KXks8xuYS+K3NMLXKTjywz4FTDXUTj+VszR6xpPwXdUd1tFfgUV3oZXHkx8nRO9j8fBanLjftLx5RycKLkSUs8TdUkLww8nafNPr5L4LcsvhjSImFcIIoslCgiipWKAi+8NHUzfwoJHd+nZcyKw10n4msYPzO+SbTcdYothi4a/1ag/7GrN9noacgSNnkJ7DsNxz5Y558AVNp7o1tXBwTg45ZWxNit7QNNDlx2DXysBJwTjd3PbC5dCKSWKQxxU7YsjBY8ODue+w7MH1pbo9zURvyWbYZn/hikPg0rZ56tkVW+nhNO0hzGgaXE+djHYOerr7FKCrkuDHugna3TjnBvuCQcaj2t9h7dr863pLk15tDVu5U0v8A8Ssxba3/ALd/wW2xxyNLjJL0meQ0gY59nq9iSRNeN8+o4U2z760yWGWB2maN7D2ObhYLvo+FrTG1gZBIHx/hk6d5cPWSvlU2GRmTTyB4/pdsUm2vfHUBVZSwyQO0ysc13eFiq2YTBQjUCDyK6O7cOGsaTSXKtpXH+QTvdH7CdvUfUs22eFkl8u7wu6tcs81JpppWsqac5j6RupjgQQWuHW0gkH1HqXklVT8W2XJZUVE8Lf52HpW47wQSPYs7V9IV5t0wllp6aoGNJ1MLc+sH9lzvJPFjXsy8416NxGL7fG0tI+zxUkFOSQYnDQXHAznOAO4LYbFbhaLbHSBwkeXGSV4GznHA27gAB7e1ef0v0uUsoDK21SQ55uhkEnwOlbHQ/SLwxUNjH2iYDsCKiBzfjuPiuvdjcJhNSRzzx5Ld2fLeaSpdG17W484YOQuHf7RTVLGSuw1zm+bINtPce1cOkvdsrBmiuFNP1/dSNd+hXLc5sjcF2pp37ljXzuMe7U1WoVluqaNx6VhLOp7dwfkuIQ17S1wDmnmCMgregxruZyPFI20rTgdCD3YWtrM3k994ZsYhkqKyIUOn8Ukfmb/28ie7GV55UU9tM7mUlZIY87Onj0Z9mfjhfpqopKG4UzoaungqICd2Sxhzc+taVfvousFZJHLb6uO2cy8aukadtsNc4Y9q454/jtx8v68ptbqyhdrt9zqIMHnTzED4HC9T+j3p6+ofUcSOlq4zEBCXOLX8zvpGNQ3/ABO7NlpN4+jq9W2bVQzU10ja4HTTvw4743YefZsSlm46v1huE0MFIxlRKWxmDoNDw4ZwNOM535LhlLPD0Y2V7dPw3bKgZpGVUbjuBqB+a13iahouGqOGruNRKyGSoZCXBoOnUeZHYBkldfWcV8R0FB9bulhrIWtaDNKXNDQcb75WkcYcXzcR2ymjfTviphUNeZnnLM4cAHEZwd+R325JjyZz7Lhjfp6fb6Kx14BpLzT1Of8ASnZn2c12g4bom7uEhH5nFfmSop5aUsMuAHjLJGEOa7wcMgrsLZeLtSuH1G71kJH8rJ3D4ZXWcuTleGfr9HCxUI/DTh3rJX1ittNEcxwMB7Q1ed8CXK41DnXDiSds8DoxFBLUu0vJ1cm4wTzO/hjrXpkQpZqchkVdESOfTuAPhklS+om9WM/z39CwM2xgrBwIOC4DxOF8pKGUl0hn2c4bSkO3HLkR2LRqP6RrPLr+t0lvbLrc0tkc5pOCRnJBG439at5p9RJ6e/dblWUjayRn/FmPos7NcN845558uXivhLaKKVrmyTuLHyaujD9gSCDjx1E//gC1+3/Slw1KMPougkdzzgD1nA/wrZ7VerPfAfqs7onsbnzJWkEZ/wA6lm+os+deG8eC617vL5RW63Op9f30gLteA1xIdnOeo5WbY4KdhbTUU4DnFzhpDRk433P+YK5NXHHCGyGrfM04/naD+i699fSt2ALj+Zx28Vn+nOr/ADY/bmjodni15cBsXysG+57Djf8AVfRuWE6YoWjqBfyXUPvFDGAHNbnxP7lIuIKBuoO6NuO3Cz35tdGDuRLO9zmufThh/Dp58hz+K+P1epIBfVRdWdMJ7u/x9o7N+sm4xtVOMuqIWkfmC6Kr48sMQIY0zHGNtTuvP6pOTMvFg2qSnmjbqdWSY2B0wDu/z1r4TiSJvnT1Zx1iJo/ZaK/6Rqmp1Q2W2yPySTgEjJ5k4XGeOJLwc3KtFHCeccRy7Hq2HtW8by5eKlw4p9O/vHFEEDhQsppKuoeMBhb5xPb3eK+LNWhusDVgZxyyuNb7bTW9hFOzz3fikccud4lcterCZSfNcMvb/wAwVRFpFyeo4PUR1LXuNKKru1LHHBbopJmvDnzsc1rnjB55I6/FbCimWMpLq7eSz8PXGIfeW2qHe1hcPhlcN1GID9/HKzue0t/VezYQ7jB5Ln1R07K8/wCFpeHaNv1qtayaozhkbzkMHaR1lbuzjiic3DZBtspPbqKf+NR08n98TT+y4MnDVnkOfqETD2xks/QqezOeKz/i3/Tt4uKoahkoE0rhIAGtazHR7YODj175XMp7nFJy14PU6owPge5ak7hC3nJjmq48nbTNkD2gr4HhF7P+nu1Q3/2MDv0IXO8fL+ukvHPp6LDVUxIy2k1c/OcXHnnr7yuZDUws2DqdmNvNiC8qPD97hOYLlA/+8Ob80NNxZEctNPIB/wCX54XK8fI6TPB6064xjANW7B/pbhYPnoR55k1Pa4uDjjIPbsOfevJXHjDcCnj37JWfNfJtNxg5xAY1mRz6VmP1WerNv34uJ9IM3EtTVySXRr20DXfctgeXwNHVv297gCtV0S0Yc01PRmRmHtik5g/yux+i3mKy8Wufk1sUWrOT02duvOAuNN9HlfNmR1ZRiQ74axwHwH7LpMMvxm54/rSNTCXeZjPIgDb1L6Vcwqp+lbBDASBlsDS1ue3GTjPdgdwWx1XBlfb9JqKijy/JbpEjztuTgMPtWuVcElM9oewsDhqZn+Ydqaq7c+38QXG3thbTujzDIJGucwF2QQRk88bBblS/SneHF7rgBNsAwBxGOef2Xm7HubhxbkHuWTpCXctPdlZuMNvRpvpMrnghlK0Z6zItDla2Vwc52NgNl2UENoq7bltTNR10cZd98BJDKQOWQA5hPV+IdpHNdNUiWB0YeW5fG14x2EZCSaHJjbTsHntLvE4Xc0F6howBb7XCJf69b3OPxXR0FdPRzNliLdYOxcwO+BBC76p41vc9NLCK0xNewtLYY2RjcflAV1s27A3Dim6N0MppWsDh/JoAPPm7C5DKLiyRuHSsZ/dMP2ytptL3zWujkmJMjoGFxPWdIyuVhd5wYuF5cmlu4dv02TNXwg9ge4/svozg6od/Huru/RGf3K3BFqcWLPZk1iHgugbvPUVUv+4NHwC5DrFSUstPHQU8EZe7L5JfvHYHUA449oPgu/XT3m0TV8mqnqY4dWgPe6PL2BpJ8w52JymWE18Rcc7v5rsqanZTU8cEWdEbQ0Z7l9cKoujmiKoqGEwiILhMIiBhMIrlBMJhXKZUEwmFcogmEwskRUVCKoaUFZh5XzVCDiX6hfdrRUULKh0BlA88DI2IOCOwrzWp4LvbKyGm09MHHS2ZuTFG3nuTyAydseC9WyrlYywmTWOdxaLw7wGOjqRxAwElwEPQzHI55O22Dtz7Frc1no67iZ9otjpoSJXRh9SdWS0HOwGRuNl69lfEU1MKr60KeL6xjT0uga8dmeal459LOS/bSGfRzKNn3RuPywH/AOy3CmtNHDQQUkkEU7YYwwOlja4nHiubrKawtTGTwlyt8umrOF7LVlpfQRs05/g/d58dOMr4x8IWKM5+pa/75Xn9135IWJCe3H8Td/XzaxrGhrAA1owAOQCYWRCi0iIqoiCIiCIqiCIiICKoiiIiIIiqKiqIiCIiKIiICqiILlXKxVQXKuViiDLKZWKILlFEQE3REDJTKKKKuybIiCYTCqIJhNJVV2QTQO1UMHaom6nyvwxVRFpkRFUERVEERVEEVREBFUUVEVRERFURURVEERVEERVEERXCIIiqIIiuEQREVQREVQMq7LFFNBhMKqq7GOEwskTYmEVRNiYTCyRTYxTCyRNiIssKYTYiYVRNiYTCqqbGOEwssJhNqxwiywmE2jFFlhTCbERXCYQRFcIgmEVRBEVRBEVwmEETCqYQcJ90oGNjc+sgAlGYyXjz/Dt5hYfbVr0h32hS6SSAelG5HNeX0Vyr4qctiraljQGDDZXAYDWgdfYuZaK6rFVVSCqn1uNTl3SHJwzUN/HfxXDtrt1x6My7254yyup3D8sgP+c1k26W9wy2tgOW69pB+Hffw2PsWn19wrmOvZZWVDTHWsawiVw0jz9hvtyHsWtUVXUslicyoma5tM0tIeQQQ4gEeokesp20649TN4trW6nV9OG7DJkGNxkfBPti2dF031+m6LONfSDGfFeeR3a5dGP+Y1fmg4+/dtse9W3VlU+lro31MzmOo6lzmmQkEkSZJHanZTrjfvKCzelaL37fmr5QWX0rRe/b814hlMp2U649u+37N6Vovft+avlBZvStF79vzXiGUynZTrj2/wAoLL6Vovft+aeUFm9K0Xv2/NeIZTKdlOuPb/KCy+laL37fmn2/ZfS1F79vzXiGUynZTrj2/wC37N6Vovft+afb9l9K0Xv2/NeIZTKdlOuPcPKCzelaL37fmn2/ZvStF79vzXh+UynZTrj3Dygs3pWi9+35p5QWb0rRe/b814flMp2U649w8oLL6Vovft+aeUFl9K0Xv2/NeH5TKdlOuPcPKCy+laL37fmnlBZvStF79vzXh+UynZTrj3DygsvpWi9+35qeUFl9K0Xv2/NeIZTKdlOuPb/KCzelaL37fmnlBZvStF79vzXiGUynZTrj3Slu1trJ2wUlfTTSuBIZHKCTgZO3gCpJeLZHK+KSvpmyRuLXsMgy0jqI6ivHbRNLTxXGWCV8cgpdnscQRmRgO47itvbUzwhgimkYHtgc8NeRqP3Yye04Tsp1xuP23avSNL70K/bVr9IU3vAtTr6upjMXR1EzNdya1+l5GoF24PblcClqqj7ZI6eXGXtxrPLM+3wCdtOuN5N8tIGTcqQDtMoVN7tTQS640oA5kyjZafLUTSUEQkmkeI5vMDnE6dOrTjsx1di6jiqondTx5mkOqnhDsvO4y44V7ad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708" name="Picture 12" descr="http://img.planespotters.net/photo/104000/original/HL7486-Korean-Air-Lines-Boeing-747-400_PlanespottersNet_104471.jpg"/>
          <p:cNvPicPr>
            <a:picLocks noChangeAspect="1" noChangeArrowheads="1"/>
          </p:cNvPicPr>
          <p:nvPr/>
        </p:nvPicPr>
        <p:blipFill>
          <a:blip r:embed="rId2" cstate="print"/>
          <a:srcRect/>
          <a:stretch>
            <a:fillRect/>
          </a:stretch>
        </p:blipFill>
        <p:spPr bwMode="auto">
          <a:xfrm>
            <a:off x="3275856" y="2852936"/>
            <a:ext cx="2880320" cy="1973019"/>
          </a:xfrm>
          <a:prstGeom prst="rect">
            <a:avLst/>
          </a:prstGeom>
          <a:noFill/>
        </p:spPr>
      </p:pic>
      <p:sp>
        <p:nvSpPr>
          <p:cNvPr id="10" name="Title 3"/>
          <p:cNvSpPr txBox="1">
            <a:spLocks/>
          </p:cNvSpPr>
          <p:nvPr/>
        </p:nvSpPr>
        <p:spPr>
          <a:xfrm>
            <a:off x="1835696" y="5157192"/>
            <a:ext cx="5486400" cy="504056"/>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Korean Air flight 801</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SYSTEMS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49965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Culture</a:t>
            </a:r>
            <a:endParaRPr lang="en-US" dirty="0"/>
          </a:p>
        </p:txBody>
      </p:sp>
      <p:sp>
        <p:nvSpPr>
          <p:cNvPr id="3" name="Content Placeholder 2"/>
          <p:cNvSpPr>
            <a:spLocks noGrp="1"/>
          </p:cNvSpPr>
          <p:nvPr>
            <p:ph idx="1"/>
          </p:nvPr>
        </p:nvSpPr>
        <p:spPr/>
        <p:txBody>
          <a:bodyPr>
            <a:normAutofit lnSpcReduction="10000"/>
          </a:bodyPr>
          <a:lstStyle/>
          <a:p>
            <a:pPr marL="0" indent="0" algn="ctr">
              <a:buNone/>
            </a:pPr>
            <a:r>
              <a:rPr lang="en-US" sz="4400" dirty="0" smtClean="0"/>
              <a:t>‘To err is human’</a:t>
            </a:r>
          </a:p>
          <a:p>
            <a:pPr marL="0" indent="0" algn="ctr">
              <a:buNone/>
            </a:pPr>
            <a:r>
              <a:rPr lang="en-US" dirty="0"/>
              <a:t>	</a:t>
            </a:r>
            <a:r>
              <a:rPr lang="en-US" dirty="0" smtClean="0"/>
              <a:t>	</a:t>
            </a:r>
            <a:r>
              <a:rPr lang="en-US" sz="1200" dirty="0" smtClean="0"/>
              <a:t>Alexander Pope 18</a:t>
            </a:r>
            <a:r>
              <a:rPr lang="en-US" sz="1200" baseline="30000" dirty="0" smtClean="0"/>
              <a:t>th</a:t>
            </a:r>
            <a:r>
              <a:rPr lang="en-US" sz="1200" dirty="0" smtClean="0"/>
              <a:t> Century poet</a:t>
            </a:r>
          </a:p>
          <a:p>
            <a:pPr marL="0" indent="0" algn="ctr">
              <a:buNone/>
            </a:pPr>
            <a:endParaRPr lang="en-US" sz="1200" dirty="0"/>
          </a:p>
          <a:p>
            <a:r>
              <a:rPr lang="en-US" sz="4400" dirty="0" smtClean="0"/>
              <a:t>Error is unavoidable</a:t>
            </a:r>
          </a:p>
          <a:p>
            <a:r>
              <a:rPr lang="en-US" sz="4400" dirty="0" smtClean="0"/>
              <a:t>Error is pervasive</a:t>
            </a:r>
          </a:p>
          <a:p>
            <a:r>
              <a:rPr lang="en-US" sz="4400" dirty="0" smtClean="0"/>
              <a:t>Error is a symptom of failure not a cause</a:t>
            </a:r>
          </a:p>
          <a:p>
            <a:pPr marL="0" indent="0" algn="ctr">
              <a:buNone/>
            </a:pPr>
            <a:endParaRPr lang="en-US" sz="4400" dirty="0"/>
          </a:p>
        </p:txBody>
      </p:sp>
    </p:spTree>
    <p:extLst>
      <p:ext uri="{BB962C8B-B14F-4D97-AF65-F5344CB8AC3E}">
        <p14:creationId xmlns:p14="http://schemas.microsoft.com/office/powerpoint/2010/main" val="2472048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Culture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Balance</a:t>
            </a:r>
          </a:p>
          <a:p>
            <a:pPr lvl="1"/>
            <a:r>
              <a:rPr lang="en-US" dirty="0" smtClean="0"/>
              <a:t>Effectiveness</a:t>
            </a:r>
          </a:p>
          <a:p>
            <a:pPr lvl="1"/>
            <a:r>
              <a:rPr lang="en-US" dirty="0" smtClean="0"/>
              <a:t>Efficiency</a:t>
            </a:r>
          </a:p>
          <a:p>
            <a:pPr lvl="1"/>
            <a:r>
              <a:rPr lang="en-US" dirty="0" smtClean="0"/>
              <a:t>Safety</a:t>
            </a:r>
          </a:p>
          <a:p>
            <a:pPr lvl="1"/>
            <a:endParaRPr lang="en-US" dirty="0"/>
          </a:p>
          <a:p>
            <a:r>
              <a:rPr lang="en-US" dirty="0" smtClean="0"/>
              <a:t>Identify, understand and manage the human factors involved in developing safer systems.</a:t>
            </a:r>
          </a:p>
          <a:p>
            <a:pPr lvl="1"/>
            <a:r>
              <a:rPr lang="en-US" dirty="0" err="1" smtClean="0"/>
              <a:t>Minimise</a:t>
            </a:r>
            <a:r>
              <a:rPr lang="en-US" dirty="0" smtClean="0"/>
              <a:t> the possibility of error</a:t>
            </a:r>
          </a:p>
          <a:p>
            <a:pPr lvl="1"/>
            <a:r>
              <a:rPr lang="en-US" dirty="0" smtClean="0"/>
              <a:t>Capture errors when they occur</a:t>
            </a:r>
          </a:p>
          <a:p>
            <a:pPr lvl="1"/>
            <a:r>
              <a:rPr lang="en-US" dirty="0" err="1" smtClean="0"/>
              <a:t>Minimise</a:t>
            </a:r>
            <a:r>
              <a:rPr lang="en-US" dirty="0" smtClean="0"/>
              <a:t> the impact when error occurs</a:t>
            </a:r>
          </a:p>
          <a:p>
            <a:pPr lvl="1"/>
            <a:endParaRPr lang="en-US" dirty="0"/>
          </a:p>
        </p:txBody>
      </p:sp>
    </p:spTree>
    <p:extLst>
      <p:ext uri="{BB962C8B-B14F-4D97-AF65-F5344CB8AC3E}">
        <p14:creationId xmlns:p14="http://schemas.microsoft.com/office/powerpoint/2010/main" val="2474537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Safety Culture</a:t>
            </a:r>
            <a:endParaRPr lang="en-US" dirty="0"/>
          </a:p>
        </p:txBody>
      </p:sp>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1480" r="-11480"/>
          <a:stretch>
            <a:fillRect/>
          </a:stretch>
        </p:blipFill>
        <p:spPr>
          <a:xfrm>
            <a:off x="-115888" y="1417638"/>
            <a:ext cx="9351963" cy="5351462"/>
          </a:xfrm>
        </p:spPr>
      </p:pic>
    </p:spTree>
    <p:extLst>
      <p:ext uri="{BB962C8B-B14F-4D97-AF65-F5344CB8AC3E}">
        <p14:creationId xmlns:p14="http://schemas.microsoft.com/office/powerpoint/2010/main" val="3181359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285750" y="523081"/>
            <a:ext cx="5986620" cy="868363"/>
          </a:xfrm>
          <a:noFill/>
          <a:ln>
            <a:miter lim="800000"/>
            <a:headEnd/>
            <a:tailEnd/>
          </a:ln>
        </p:spPr>
        <p:txBody>
          <a:bodyPr vert="horz" wrap="square" lIns="91440" tIns="45720" rIns="91440" bIns="45720" numCol="1" anchor="t" anchorCtr="0" compatLnSpc="1">
            <a:prstTxWarp prst="textNoShape">
              <a:avLst/>
            </a:prstTxWarp>
            <a:normAutofit/>
          </a:bodyPr>
          <a:lstStyle/>
          <a:p>
            <a:pPr algn="l"/>
            <a:r>
              <a:rPr lang="en-GB" dirty="0" smtClean="0">
                <a:latin typeface="Calibri" pitchFamily="34" charset="0"/>
                <a:cs typeface="Calibri" pitchFamily="34" charset="0"/>
              </a:rPr>
              <a:t>MATCH-culture change</a:t>
            </a:r>
          </a:p>
        </p:txBody>
      </p:sp>
      <p:sp>
        <p:nvSpPr>
          <p:cNvPr id="2" name="Footer Placeholder 1"/>
          <p:cNvSpPr>
            <a:spLocks noGrp="1"/>
          </p:cNvSpPr>
          <p:nvPr>
            <p:ph type="ftr" sz="quarter" idx="11"/>
          </p:nvPr>
        </p:nvSpPr>
        <p:spPr/>
        <p:txBody>
          <a:bodyPr/>
          <a:lstStyle/>
          <a:p>
            <a:endParaRPr lang="en-US" dirty="0"/>
          </a:p>
        </p:txBody>
      </p:sp>
      <p:pic>
        <p:nvPicPr>
          <p:cNvPr id="13316" name="Picture 2"/>
          <p:cNvPicPr>
            <a:picLocks noChangeAspect="1"/>
          </p:cNvPicPr>
          <p:nvPr/>
        </p:nvPicPr>
        <p:blipFill>
          <a:blip r:embed="rId3"/>
          <a:srcRect l="-726" t="19830" r="726" b="25526"/>
          <a:stretch>
            <a:fillRect/>
          </a:stretch>
        </p:blipFill>
        <p:spPr bwMode="auto">
          <a:xfrm>
            <a:off x="3710939" y="4617999"/>
            <a:ext cx="5122862" cy="2103476"/>
          </a:xfrm>
          <a:prstGeom prst="rect">
            <a:avLst/>
          </a:prstGeom>
          <a:noFill/>
          <a:ln w="9525">
            <a:noFill/>
            <a:miter lim="800000"/>
            <a:headEnd/>
            <a:tailEnd/>
          </a:ln>
          <a:effectLst/>
        </p:spPr>
      </p:pic>
      <p:sp>
        <p:nvSpPr>
          <p:cNvPr id="13317" name="Rectangle 4"/>
          <p:cNvSpPr>
            <a:spLocks noChangeArrowheads="1"/>
          </p:cNvSpPr>
          <p:nvPr/>
        </p:nvSpPr>
        <p:spPr bwMode="auto">
          <a:xfrm>
            <a:off x="285750" y="3139949"/>
            <a:ext cx="6298076" cy="2554545"/>
          </a:xfrm>
          <a:prstGeom prst="rect">
            <a:avLst/>
          </a:prstGeom>
          <a:noFill/>
          <a:ln w="9525">
            <a:noFill/>
            <a:miter lim="800000"/>
            <a:headEnd/>
            <a:tailEnd/>
          </a:ln>
        </p:spPr>
        <p:txBody>
          <a:bodyPr wrap="square">
            <a:spAutoFit/>
          </a:bodyPr>
          <a:lstStyle/>
          <a:p>
            <a:pPr marL="344488" lvl="1" indent="-342900">
              <a:buFont typeface="Arial" charset="0"/>
              <a:buChar char="•"/>
            </a:pPr>
            <a:r>
              <a:rPr lang="en-GB" sz="2400" dirty="0" smtClean="0">
                <a:latin typeface="Calibri" pitchFamily="34" charset="0"/>
                <a:cs typeface="Calibri" pitchFamily="34" charset="0"/>
              </a:rPr>
              <a:t>A process; focus around a team training day</a:t>
            </a:r>
          </a:p>
          <a:p>
            <a:pPr marL="344488" lvl="1" indent="-342900">
              <a:buFont typeface="Arial" charset="0"/>
              <a:buChar char="•"/>
            </a:pPr>
            <a:r>
              <a:rPr lang="en-GB" sz="2400" dirty="0" smtClean="0">
                <a:latin typeface="Calibri" pitchFamily="34" charset="0"/>
                <a:cs typeface="Calibri" pitchFamily="34" charset="0"/>
              </a:rPr>
              <a:t>Associated sustainment projects</a:t>
            </a:r>
          </a:p>
          <a:p>
            <a:pPr marL="344488" lvl="1" indent="-342900">
              <a:buFont typeface="Arial" charset="0"/>
              <a:buChar char="•"/>
            </a:pPr>
            <a:r>
              <a:rPr lang="en-GB" sz="2400" dirty="0" smtClean="0">
                <a:latin typeface="Calibri" pitchFamily="34" charset="0"/>
                <a:cs typeface="Calibri" pitchFamily="34" charset="0"/>
              </a:rPr>
              <a:t>Engaging </a:t>
            </a:r>
            <a:r>
              <a:rPr lang="en-GB" sz="2400" dirty="0">
                <a:latin typeface="Calibri" pitchFamily="34" charset="0"/>
                <a:cs typeface="Calibri" pitchFamily="34" charset="0"/>
              </a:rPr>
              <a:t>the whole team</a:t>
            </a:r>
          </a:p>
          <a:p>
            <a:pPr marL="344488" lvl="1" indent="-342900">
              <a:buFont typeface="Arial" charset="0"/>
              <a:buChar char="•"/>
            </a:pPr>
            <a:r>
              <a:rPr lang="en-GB" sz="2400" dirty="0" smtClean="0">
                <a:latin typeface="Calibri" pitchFamily="34" charset="0"/>
                <a:cs typeface="Calibri" pitchFamily="34" charset="0"/>
              </a:rPr>
              <a:t>Empowering</a:t>
            </a:r>
          </a:p>
          <a:p>
            <a:pPr marL="344488" lvl="1" indent="-342900">
              <a:buFont typeface="Arial" charset="0"/>
              <a:buChar char="•"/>
            </a:pPr>
            <a:r>
              <a:rPr lang="en-GB" sz="2400" dirty="0" smtClean="0">
                <a:latin typeface="Calibri" pitchFamily="34" charset="0"/>
                <a:cs typeface="Calibri" pitchFamily="34" charset="0"/>
              </a:rPr>
              <a:t>Educating each other</a:t>
            </a:r>
          </a:p>
          <a:p>
            <a:pPr marL="801688" lvl="2" indent="-342900">
              <a:buFont typeface="Wingdings" charset="2"/>
              <a:buChar char="ü"/>
            </a:pPr>
            <a:r>
              <a:rPr lang="en-GB" sz="2000" dirty="0" smtClean="0">
                <a:latin typeface="Calibri" pitchFamily="34" charset="0"/>
                <a:cs typeface="Calibri" pitchFamily="34" charset="0"/>
              </a:rPr>
              <a:t>Evidence </a:t>
            </a:r>
            <a:r>
              <a:rPr lang="en-GB" sz="2000" dirty="0">
                <a:latin typeface="Calibri" pitchFamily="34" charset="0"/>
                <a:cs typeface="Calibri" pitchFamily="34" charset="0"/>
              </a:rPr>
              <a:t>based </a:t>
            </a:r>
          </a:p>
          <a:p>
            <a:pPr marL="801688" lvl="2" indent="-342900">
              <a:buFont typeface="Wingdings" charset="2"/>
              <a:buChar char="ü"/>
            </a:pPr>
            <a:r>
              <a:rPr lang="en-GB" sz="2000" dirty="0" smtClean="0">
                <a:latin typeface="Calibri" pitchFamily="34" charset="0"/>
                <a:cs typeface="Calibri" pitchFamily="34" charset="0"/>
              </a:rPr>
              <a:t>Research</a:t>
            </a:r>
          </a:p>
        </p:txBody>
      </p:sp>
      <p:sp>
        <p:nvSpPr>
          <p:cNvPr id="13318" name="Rectangle 5"/>
          <p:cNvSpPr>
            <a:spLocks noChangeArrowheads="1"/>
          </p:cNvSpPr>
          <p:nvPr/>
        </p:nvSpPr>
        <p:spPr bwMode="auto">
          <a:xfrm>
            <a:off x="285750" y="2220917"/>
            <a:ext cx="8356600" cy="461665"/>
          </a:xfrm>
          <a:prstGeom prst="rect">
            <a:avLst/>
          </a:prstGeom>
          <a:noFill/>
          <a:ln w="9525">
            <a:noFill/>
            <a:miter lim="800000"/>
            <a:headEnd/>
            <a:tailEnd/>
          </a:ln>
        </p:spPr>
        <p:txBody>
          <a:bodyPr wrap="square">
            <a:spAutoFit/>
          </a:bodyPr>
          <a:lstStyle/>
          <a:p>
            <a:r>
              <a:rPr lang="en-GB" sz="2400" dirty="0">
                <a:latin typeface="Calibri" pitchFamily="34" charset="0"/>
                <a:cs typeface="Calibri" pitchFamily="34" charset="0"/>
              </a:rPr>
              <a:t>Multidisciplinary Action Training in Crises and Human </a:t>
            </a:r>
            <a:r>
              <a:rPr lang="en-GB" sz="2400" dirty="0" smtClean="0">
                <a:latin typeface="Calibri" pitchFamily="34" charset="0"/>
                <a:cs typeface="Calibri" pitchFamily="34" charset="0"/>
              </a:rPr>
              <a:t>factors</a:t>
            </a:r>
          </a:p>
        </p:txBody>
      </p:sp>
      <p:pic>
        <p:nvPicPr>
          <p:cNvPr id="7" name="Picture 4"/>
          <p:cNvPicPr>
            <a:picLocks noChangeAspect="1" noChangeArrowheads="1"/>
          </p:cNvPicPr>
          <p:nvPr/>
        </p:nvPicPr>
        <p:blipFill>
          <a:blip r:embed="rId4"/>
          <a:srcRect/>
          <a:stretch>
            <a:fillRect/>
          </a:stretch>
        </p:blipFill>
        <p:spPr bwMode="auto">
          <a:xfrm>
            <a:off x="5729573" y="0"/>
            <a:ext cx="3104228" cy="1971537"/>
          </a:xfrm>
          <a:prstGeom prst="rect">
            <a:avLst/>
          </a:prstGeom>
          <a:noFill/>
          <a:ln w="9525">
            <a:noFill/>
            <a:miter lim="800000"/>
            <a:headEnd/>
            <a:tailEnd/>
          </a:ln>
        </p:spPr>
      </p:pic>
    </p:spTree>
    <p:extLst>
      <p:ext uri="{BB962C8B-B14F-4D97-AF65-F5344CB8AC3E}">
        <p14:creationId xmlns:p14="http://schemas.microsoft.com/office/powerpoint/2010/main" val="28894083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MATCH Core Training Objectives</a:t>
            </a:r>
            <a:endParaRPr lang="en-GB" dirty="0"/>
          </a:p>
        </p:txBody>
      </p:sp>
      <p:sp>
        <p:nvSpPr>
          <p:cNvPr id="3" name="Content Placeholder 2"/>
          <p:cNvSpPr>
            <a:spLocks noGrp="1"/>
          </p:cNvSpPr>
          <p:nvPr>
            <p:ph idx="1"/>
          </p:nvPr>
        </p:nvSpPr>
        <p:spPr/>
        <p:txBody>
          <a:bodyPr>
            <a:normAutofit/>
          </a:bodyPr>
          <a:lstStyle/>
          <a:p>
            <a:pPr marL="0" lvl="0" indent="0">
              <a:buNone/>
            </a:pPr>
            <a:r>
              <a:rPr lang="en-GB" dirty="0"/>
              <a:t>P</a:t>
            </a:r>
            <a:r>
              <a:rPr lang="en-GB" dirty="0" smtClean="0"/>
              <a:t>articipants will have an understanding of:</a:t>
            </a:r>
          </a:p>
          <a:p>
            <a:r>
              <a:rPr lang="en-GB" dirty="0"/>
              <a:t>T</a:t>
            </a:r>
            <a:r>
              <a:rPr lang="en-GB" dirty="0" smtClean="0"/>
              <a:t>he </a:t>
            </a:r>
            <a:r>
              <a:rPr lang="en-GB" dirty="0"/>
              <a:t>elements of effective </a:t>
            </a:r>
            <a:r>
              <a:rPr lang="en-GB" dirty="0" smtClean="0"/>
              <a:t>teamwork</a:t>
            </a:r>
            <a:endParaRPr lang="en-GB" dirty="0"/>
          </a:p>
          <a:p>
            <a:pPr lvl="0"/>
            <a:r>
              <a:rPr lang="en-GB" dirty="0"/>
              <a:t>E</a:t>
            </a:r>
            <a:r>
              <a:rPr lang="en-GB" dirty="0" smtClean="0"/>
              <a:t>xemplary behaviour within a team</a:t>
            </a:r>
          </a:p>
          <a:p>
            <a:pPr lvl="0"/>
            <a:r>
              <a:rPr lang="en-GB" dirty="0"/>
              <a:t>T</a:t>
            </a:r>
            <a:r>
              <a:rPr lang="en-GB" dirty="0" smtClean="0"/>
              <a:t>he importance of </a:t>
            </a:r>
            <a:r>
              <a:rPr lang="en-GB" dirty="0"/>
              <a:t>briefings and </a:t>
            </a:r>
            <a:r>
              <a:rPr lang="en-GB" dirty="0" smtClean="0"/>
              <a:t>debriefings </a:t>
            </a:r>
          </a:p>
          <a:p>
            <a:pPr lvl="0"/>
            <a:r>
              <a:rPr lang="en-GB" dirty="0" smtClean="0"/>
              <a:t>After </a:t>
            </a:r>
            <a:r>
              <a:rPr lang="en-GB" dirty="0"/>
              <a:t>Action Review (AAR) </a:t>
            </a:r>
            <a:endParaRPr lang="en-GB" dirty="0" smtClean="0"/>
          </a:p>
          <a:p>
            <a:pPr lvl="0"/>
            <a:r>
              <a:rPr lang="en-GB" dirty="0"/>
              <a:t>H</a:t>
            </a:r>
            <a:r>
              <a:rPr lang="en-GB" dirty="0" smtClean="0"/>
              <a:t>ow governance can be used for the team</a:t>
            </a:r>
            <a:endParaRPr lang="en-GB" dirty="0"/>
          </a:p>
          <a:p>
            <a:pPr lvl="0"/>
            <a:r>
              <a:rPr lang="en-GB" dirty="0"/>
              <a:t>A culture of </a:t>
            </a:r>
            <a:r>
              <a:rPr lang="en-GB" dirty="0" smtClean="0"/>
              <a:t>openness, honesty </a:t>
            </a:r>
            <a:r>
              <a:rPr lang="en-GB" dirty="0"/>
              <a:t>and learning</a:t>
            </a:r>
          </a:p>
          <a:p>
            <a:endParaRPr lang="en-GB"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860603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Protocols &amp; guidelines</a:t>
            </a:r>
            <a:endParaRPr lang="en-US" dirty="0"/>
          </a:p>
        </p:txBody>
      </p:sp>
      <p:pic>
        <p:nvPicPr>
          <p:cNvPr id="7" name="Content Placeholder 6" descr="penicillin safety.jpg"/>
          <p:cNvPicPr>
            <a:picLocks noGrp="1" noChangeAspect="1"/>
          </p:cNvPicPr>
          <p:nvPr>
            <p:ph sz="half" idx="1"/>
          </p:nvPr>
        </p:nvPicPr>
        <p:blipFill>
          <a:blip r:embed="rId3">
            <a:extLst>
              <a:ext uri="{28A0092B-C50C-407E-A947-70E740481C1C}">
                <a14:useLocalDpi xmlns:a14="http://schemas.microsoft.com/office/drawing/2010/main" val="0"/>
              </a:ext>
            </a:extLst>
          </a:blip>
          <a:srcRect l="-2924" r="-2924"/>
          <a:stretch>
            <a:fillRect/>
          </a:stretch>
        </p:blipFill>
        <p:spPr/>
      </p:pic>
      <p:pic>
        <p:nvPicPr>
          <p:cNvPr id="8" name="Content Placeholder 7" descr="Stop before block-2014-2-212x300.jpg"/>
          <p:cNvPicPr>
            <a:picLocks noGrp="1" noChangeAspect="1"/>
          </p:cNvPicPr>
          <p:nvPr>
            <p:ph sz="half" idx="2"/>
          </p:nvPr>
        </p:nvPicPr>
        <p:blipFill>
          <a:blip r:embed="rId4">
            <a:extLst>
              <a:ext uri="{28A0092B-C50C-407E-A947-70E740481C1C}">
                <a14:useLocalDpi xmlns:a14="http://schemas.microsoft.com/office/drawing/2010/main" val="0"/>
              </a:ext>
            </a:extLst>
          </a:blip>
          <a:srcRect l="-13136" r="-13136"/>
          <a:stretch>
            <a:fillRect/>
          </a:stretch>
        </p:blipFill>
        <p:spPr/>
      </p:pic>
    </p:spTree>
    <p:extLst>
      <p:ext uri="{BB962C8B-B14F-4D97-AF65-F5344CB8AC3E}">
        <p14:creationId xmlns:p14="http://schemas.microsoft.com/office/powerpoint/2010/main" val="8498475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HUMAN INTERACTIONS</a:t>
            </a:r>
            <a:endParaRPr lang="en-US" dirty="0"/>
          </a:p>
        </p:txBody>
      </p:sp>
      <p:sp>
        <p:nvSpPr>
          <p:cNvPr id="3" name="Content Placeholder 2"/>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1260823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INTERACTIONS</a:t>
            </a:r>
            <a:endParaRPr lang="en-US" dirty="0"/>
          </a:p>
        </p:txBody>
      </p:sp>
      <p:sp>
        <p:nvSpPr>
          <p:cNvPr id="3" name="Content Placeholder 2"/>
          <p:cNvSpPr>
            <a:spLocks noGrp="1"/>
          </p:cNvSpPr>
          <p:nvPr>
            <p:ph idx="1"/>
          </p:nvPr>
        </p:nvSpPr>
        <p:spPr/>
        <p:txBody>
          <a:bodyPr/>
          <a:lstStyle/>
          <a:p>
            <a:endParaRPr lang="en-US" dirty="0" smtClean="0"/>
          </a:p>
          <a:p>
            <a:r>
              <a:rPr lang="en-US" dirty="0" smtClean="0"/>
              <a:t>In repeated CEMD the </a:t>
            </a:r>
            <a:r>
              <a:rPr lang="en-US" dirty="0"/>
              <a:t>greatest cause of substandard care in maternal deaths was</a:t>
            </a:r>
            <a:r>
              <a:rPr lang="en-US" dirty="0" smtClean="0"/>
              <a:t>:</a:t>
            </a:r>
          </a:p>
          <a:p>
            <a:pPr marL="0" indent="0">
              <a:buNone/>
            </a:pPr>
            <a:endParaRPr lang="en-US" dirty="0"/>
          </a:p>
          <a:p>
            <a:pPr lvl="1"/>
            <a:r>
              <a:rPr lang="en-US" dirty="0"/>
              <a:t>Failure of communication and team working among professionals.</a:t>
            </a:r>
          </a:p>
          <a:p>
            <a:pPr marL="0" indent="0">
              <a:buNone/>
            </a:pPr>
            <a:endParaRPr lang="en-US" dirty="0"/>
          </a:p>
        </p:txBody>
      </p:sp>
    </p:spTree>
    <p:extLst>
      <p:ext uri="{BB962C8B-B14F-4D97-AF65-F5344CB8AC3E}">
        <p14:creationId xmlns:p14="http://schemas.microsoft.com/office/powerpoint/2010/main" val="18671798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normAutofit fontScale="90000"/>
          </a:bodyPr>
          <a:lstStyle/>
          <a:p>
            <a:pPr>
              <a:defRPr/>
            </a:pPr>
            <a:r>
              <a:rPr lang="en-GB" sz="4000" dirty="0" smtClean="0">
                <a:cs typeface="+mj-cs"/>
              </a:rPr>
              <a:t>Barriers to effective Team Working </a:t>
            </a:r>
            <a:br>
              <a:rPr lang="en-GB" sz="4000" dirty="0" smtClean="0">
                <a:cs typeface="+mj-cs"/>
              </a:rPr>
            </a:br>
            <a:r>
              <a:rPr lang="en-GB" sz="4000" dirty="0" smtClean="0">
                <a:cs typeface="+mj-cs"/>
              </a:rPr>
              <a:t>in Obstetrics</a:t>
            </a:r>
          </a:p>
        </p:txBody>
      </p:sp>
      <p:sp>
        <p:nvSpPr>
          <p:cNvPr id="603139" name="Rectangle 3"/>
          <p:cNvSpPr>
            <a:spLocks noGrp="1" noChangeArrowheads="1"/>
          </p:cNvSpPr>
          <p:nvPr>
            <p:ph sz="half" idx="1"/>
          </p:nvPr>
        </p:nvSpPr>
        <p:spPr/>
        <p:txBody>
          <a:bodyPr>
            <a:normAutofit fontScale="77500" lnSpcReduction="20000"/>
          </a:bodyPr>
          <a:lstStyle/>
          <a:p>
            <a:pPr>
              <a:lnSpc>
                <a:spcPct val="80000"/>
              </a:lnSpc>
              <a:defRPr/>
            </a:pPr>
            <a:r>
              <a:rPr lang="en-GB" sz="2800" dirty="0" smtClean="0">
                <a:cs typeface="+mn-cs"/>
              </a:rPr>
              <a:t>Large teams (groups?)</a:t>
            </a:r>
          </a:p>
          <a:p>
            <a:pPr marL="0" indent="0">
              <a:lnSpc>
                <a:spcPct val="80000"/>
              </a:lnSpc>
              <a:buNone/>
              <a:defRPr/>
            </a:pPr>
            <a:endParaRPr lang="en-GB" sz="2800" dirty="0" smtClean="0">
              <a:cs typeface="+mn-cs"/>
            </a:endParaRPr>
          </a:p>
          <a:p>
            <a:pPr>
              <a:lnSpc>
                <a:spcPct val="80000"/>
              </a:lnSpc>
              <a:defRPr/>
            </a:pPr>
            <a:r>
              <a:rPr lang="en-GB" sz="2800" dirty="0" smtClean="0">
                <a:cs typeface="+mn-cs"/>
              </a:rPr>
              <a:t>Soft membership boundaries</a:t>
            </a:r>
          </a:p>
          <a:p>
            <a:pPr marL="0" indent="0">
              <a:lnSpc>
                <a:spcPct val="80000"/>
              </a:lnSpc>
              <a:buNone/>
              <a:defRPr/>
            </a:pPr>
            <a:endParaRPr lang="en-GB" sz="2800" dirty="0" smtClean="0">
              <a:cs typeface="+mn-cs"/>
            </a:endParaRPr>
          </a:p>
          <a:p>
            <a:pPr>
              <a:lnSpc>
                <a:spcPct val="80000"/>
              </a:lnSpc>
              <a:defRPr/>
            </a:pPr>
            <a:r>
              <a:rPr lang="en-GB" sz="2800" dirty="0" smtClean="0">
                <a:cs typeface="+mn-cs"/>
              </a:rPr>
              <a:t>Suddenly thrown together</a:t>
            </a:r>
          </a:p>
          <a:p>
            <a:pPr lvl="1">
              <a:lnSpc>
                <a:spcPct val="80000"/>
              </a:lnSpc>
              <a:defRPr/>
            </a:pPr>
            <a:r>
              <a:rPr lang="en-GB" sz="2400" dirty="0" smtClean="0"/>
              <a:t>Often for emergencies</a:t>
            </a:r>
          </a:p>
          <a:p>
            <a:pPr marL="457200" lvl="1" indent="0">
              <a:lnSpc>
                <a:spcPct val="80000"/>
              </a:lnSpc>
              <a:buNone/>
              <a:defRPr/>
            </a:pPr>
            <a:endParaRPr lang="en-GB" sz="2400" dirty="0" smtClean="0"/>
          </a:p>
          <a:p>
            <a:pPr>
              <a:lnSpc>
                <a:spcPct val="80000"/>
              </a:lnSpc>
              <a:defRPr/>
            </a:pPr>
            <a:r>
              <a:rPr lang="en-GB" sz="2800" dirty="0" smtClean="0">
                <a:cs typeface="+mn-cs"/>
              </a:rPr>
              <a:t>Identity less clear </a:t>
            </a:r>
          </a:p>
          <a:p>
            <a:pPr lvl="1">
              <a:lnSpc>
                <a:spcPct val="80000"/>
              </a:lnSpc>
              <a:defRPr/>
            </a:pPr>
            <a:r>
              <a:rPr lang="en-GB" sz="2400" dirty="0" smtClean="0"/>
              <a:t>Shared objectives are looser</a:t>
            </a:r>
          </a:p>
          <a:p>
            <a:pPr lvl="1">
              <a:lnSpc>
                <a:spcPct val="80000"/>
              </a:lnSpc>
              <a:defRPr/>
            </a:pPr>
            <a:r>
              <a:rPr lang="en-GB" sz="2400" dirty="0" smtClean="0"/>
              <a:t>Roles and Responsibilities less clear</a:t>
            </a:r>
          </a:p>
          <a:p>
            <a:pPr lvl="1">
              <a:lnSpc>
                <a:spcPct val="80000"/>
              </a:lnSpc>
              <a:defRPr/>
            </a:pPr>
            <a:r>
              <a:rPr lang="en-GB" sz="2400" dirty="0" smtClean="0"/>
              <a:t>Interaction between team members more difficult</a:t>
            </a:r>
          </a:p>
          <a:p>
            <a:pPr marL="457200" lvl="1" indent="0">
              <a:lnSpc>
                <a:spcPct val="80000"/>
              </a:lnSpc>
              <a:buNone/>
              <a:defRPr/>
            </a:pPr>
            <a:endParaRPr lang="en-GB" sz="2400" dirty="0" smtClean="0"/>
          </a:p>
          <a:p>
            <a:pPr>
              <a:lnSpc>
                <a:spcPct val="80000"/>
              </a:lnSpc>
              <a:defRPr/>
            </a:pPr>
            <a:r>
              <a:rPr lang="en-GB" sz="2800" dirty="0" smtClean="0">
                <a:cs typeface="+mn-cs"/>
              </a:rPr>
              <a:t>Lack of Team training</a:t>
            </a:r>
          </a:p>
          <a:p>
            <a:pPr>
              <a:lnSpc>
                <a:spcPct val="80000"/>
              </a:lnSpc>
              <a:buFontTx/>
              <a:buNone/>
              <a:defRPr/>
            </a:pPr>
            <a:endParaRPr lang="en-GB" sz="2800" dirty="0" smtClean="0">
              <a:cs typeface="+mn-cs"/>
            </a:endParaRPr>
          </a:p>
          <a:p>
            <a:pPr>
              <a:lnSpc>
                <a:spcPct val="80000"/>
              </a:lnSpc>
              <a:buFontTx/>
              <a:buNone/>
              <a:defRPr/>
            </a:pPr>
            <a:endParaRPr lang="en-GB" sz="2800" dirty="0" smtClean="0">
              <a:cs typeface="+mn-cs"/>
            </a:endParaRPr>
          </a:p>
        </p:txBody>
      </p:sp>
      <p:sp>
        <p:nvSpPr>
          <p:cNvPr id="2" name="Content Placeholder 1"/>
          <p:cNvSpPr>
            <a:spLocks noGrp="1"/>
          </p:cNvSpPr>
          <p:nvPr>
            <p:ph sz="half" idx="2"/>
          </p:nvPr>
        </p:nvSpPr>
        <p:spPr/>
        <p:txBody>
          <a:bodyPr>
            <a:normAutofit fontScale="77500" lnSpcReduction="20000"/>
          </a:bodyPr>
          <a:lstStyle/>
          <a:p>
            <a:pPr>
              <a:lnSpc>
                <a:spcPct val="90000"/>
              </a:lnSpc>
              <a:buFontTx/>
              <a:buNone/>
              <a:defRPr/>
            </a:pPr>
            <a:r>
              <a:rPr lang="en-GB" dirty="0"/>
              <a:t>Environmental stressors</a:t>
            </a:r>
          </a:p>
          <a:p>
            <a:pPr>
              <a:lnSpc>
                <a:spcPct val="90000"/>
              </a:lnSpc>
              <a:defRPr/>
            </a:pPr>
            <a:r>
              <a:rPr lang="en-GB" dirty="0"/>
              <a:t>Multiple information sources</a:t>
            </a:r>
          </a:p>
          <a:p>
            <a:pPr>
              <a:lnSpc>
                <a:spcPct val="90000"/>
              </a:lnSpc>
              <a:defRPr/>
            </a:pPr>
            <a:r>
              <a:rPr lang="en-GB" dirty="0"/>
              <a:t>Incomplete, conflicting information</a:t>
            </a:r>
          </a:p>
          <a:p>
            <a:pPr>
              <a:lnSpc>
                <a:spcPct val="90000"/>
              </a:lnSpc>
              <a:defRPr/>
            </a:pPr>
            <a:r>
              <a:rPr lang="en-GB" dirty="0"/>
              <a:t>Rapidly changing, evolving scenarios</a:t>
            </a:r>
          </a:p>
          <a:p>
            <a:pPr>
              <a:lnSpc>
                <a:spcPct val="90000"/>
              </a:lnSpc>
              <a:defRPr/>
            </a:pPr>
            <a:r>
              <a:rPr lang="en-GB" dirty="0"/>
              <a:t>Requirement for team co-ordination</a:t>
            </a:r>
          </a:p>
          <a:p>
            <a:pPr>
              <a:lnSpc>
                <a:spcPct val="90000"/>
              </a:lnSpc>
              <a:defRPr/>
            </a:pPr>
            <a:r>
              <a:rPr lang="en-GB" dirty="0"/>
              <a:t>Adverse physical conditions</a:t>
            </a:r>
          </a:p>
          <a:p>
            <a:pPr>
              <a:lnSpc>
                <a:spcPct val="90000"/>
              </a:lnSpc>
              <a:defRPr/>
            </a:pPr>
            <a:r>
              <a:rPr lang="en-GB" dirty="0"/>
              <a:t>Performance pressures</a:t>
            </a:r>
          </a:p>
          <a:p>
            <a:pPr>
              <a:lnSpc>
                <a:spcPct val="90000"/>
              </a:lnSpc>
              <a:defRPr/>
            </a:pPr>
            <a:r>
              <a:rPr lang="en-GB" dirty="0"/>
              <a:t>Time pressures</a:t>
            </a:r>
          </a:p>
          <a:p>
            <a:pPr>
              <a:lnSpc>
                <a:spcPct val="90000"/>
              </a:lnSpc>
              <a:defRPr/>
            </a:pPr>
            <a:r>
              <a:rPr lang="en-GB" dirty="0"/>
              <a:t>High work/information overload</a:t>
            </a:r>
          </a:p>
          <a:p>
            <a:pPr>
              <a:lnSpc>
                <a:spcPct val="90000"/>
              </a:lnSpc>
              <a:defRPr/>
            </a:pPr>
            <a:r>
              <a:rPr lang="en-GB" dirty="0"/>
              <a:t>Auditory overload/interference</a:t>
            </a:r>
          </a:p>
          <a:p>
            <a:pPr>
              <a:lnSpc>
                <a:spcPct val="90000"/>
              </a:lnSpc>
              <a:defRPr/>
            </a:pPr>
            <a:r>
              <a:rPr lang="en-GB" dirty="0"/>
              <a:t>Threat </a:t>
            </a:r>
          </a:p>
          <a:p>
            <a:endParaRPr lang="en-US" dirty="0"/>
          </a:p>
        </p:txBody>
      </p:sp>
    </p:spTree>
    <p:extLst>
      <p:ext uri="{BB962C8B-B14F-4D97-AF65-F5344CB8AC3E}">
        <p14:creationId xmlns:p14="http://schemas.microsoft.com/office/powerpoint/2010/main" val="16076090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7704" y="4149080"/>
            <a:ext cx="5486400" cy="504056"/>
          </a:xfrm>
        </p:spPr>
        <p:txBody>
          <a:bodyPr>
            <a:normAutofit/>
          </a:bodyPr>
          <a:lstStyle/>
          <a:p>
            <a:pPr algn="ctr"/>
            <a:r>
              <a:rPr lang="en-US" dirty="0" smtClean="0"/>
              <a:t>Korean Air flight 801, Guam, August 6</a:t>
            </a:r>
            <a:r>
              <a:rPr lang="en-US" baseline="30000" dirty="0" smtClean="0"/>
              <a:t>th</a:t>
            </a:r>
            <a:r>
              <a:rPr lang="en-US" dirty="0" smtClean="0"/>
              <a:t> 1997 </a:t>
            </a:r>
            <a:endParaRPr lang="en-US" dirty="0"/>
          </a:p>
        </p:txBody>
      </p:sp>
      <p:sp>
        <p:nvSpPr>
          <p:cNvPr id="6" name="Text Placeholder 5"/>
          <p:cNvSpPr>
            <a:spLocks noGrp="1"/>
          </p:cNvSpPr>
          <p:nvPr>
            <p:ph type="body" sz="half" idx="2"/>
          </p:nvPr>
        </p:nvSpPr>
        <p:spPr>
          <a:xfrm>
            <a:off x="683568" y="4797152"/>
            <a:ext cx="7632848" cy="1728192"/>
          </a:xfrm>
        </p:spPr>
        <p:txBody>
          <a:bodyPr>
            <a:noAutofit/>
          </a:bodyPr>
          <a:lstStyle/>
          <a:p>
            <a:pPr>
              <a:buFont typeface="Arial" pitchFamily="34" charset="0"/>
              <a:buChar char="•"/>
            </a:pPr>
            <a:r>
              <a:rPr lang="en-GB" sz="2400" dirty="0" smtClean="0"/>
              <a:t>  Crashed into hillside 3 miles SW from Guam International airport when approaching to land</a:t>
            </a:r>
          </a:p>
          <a:p>
            <a:pPr>
              <a:buFont typeface="Arial" pitchFamily="34" charset="0"/>
              <a:buChar char="•"/>
            </a:pPr>
            <a:r>
              <a:rPr lang="en-GB" sz="2400" dirty="0" smtClean="0"/>
              <a:t>  Plane broke up and caught fire</a:t>
            </a:r>
          </a:p>
          <a:p>
            <a:pPr>
              <a:buFont typeface="Arial" pitchFamily="34" charset="0"/>
              <a:buChar char="•"/>
            </a:pPr>
            <a:r>
              <a:rPr lang="en-US" sz="2400" dirty="0" smtClean="0"/>
              <a:t>  254 passengers and crew on board, 228 were killed</a:t>
            </a:r>
            <a:endParaRPr lang="en-US" sz="2400" dirty="0"/>
          </a:p>
        </p:txBody>
      </p:sp>
      <p:pic>
        <p:nvPicPr>
          <p:cNvPr id="10242" name="Picture 2" descr="The tail section of Korean Airlines flight 801 stands graphically visible at the crash site in the early morning hours of Aug. 6 1997."/>
          <p:cNvPicPr>
            <a:picLocks noGrp="1" noChangeAspect="1" noChangeArrowheads="1"/>
          </p:cNvPicPr>
          <p:nvPr>
            <p:ph type="pic" idx="1"/>
          </p:nvPr>
        </p:nvPicPr>
        <p:blipFill>
          <a:blip r:embed="rId2" cstate="print"/>
          <a:srcRect l="2444" r="2444"/>
          <a:stretch>
            <a:fillRect/>
          </a:stretch>
        </p:blipFill>
        <p:spPr bwMode="auto">
          <a:xfrm>
            <a:off x="1979712" y="332656"/>
            <a:ext cx="5040560" cy="378042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Grp="1" noChangeArrowheads="1"/>
          </p:cNvSpPr>
          <p:nvPr>
            <p:ph type="title"/>
          </p:nvPr>
        </p:nvSpPr>
        <p:spPr/>
        <p:txBody>
          <a:bodyPr/>
          <a:lstStyle/>
          <a:p>
            <a:r>
              <a:rPr lang="en-US" dirty="0" smtClean="0"/>
              <a:t>Team Dynamics/Leadership</a:t>
            </a:r>
            <a:endParaRPr lang="en-US" dirty="0"/>
          </a:p>
        </p:txBody>
      </p:sp>
      <p:pic>
        <p:nvPicPr>
          <p:cNvPr id="512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1268760"/>
            <a:ext cx="7777162" cy="5256584"/>
          </a:xfrm>
          <a:noFill/>
          <a:ln/>
        </p:spPr>
      </p:pic>
    </p:spTree>
    <p:extLst>
      <p:ext uri="{BB962C8B-B14F-4D97-AF65-F5344CB8AC3E}">
        <p14:creationId xmlns:p14="http://schemas.microsoft.com/office/powerpoint/2010/main" val="31665872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SBAR for whiteboard</a:t>
            </a:r>
            <a:endParaRPr lang="en-US" dirty="0"/>
          </a:p>
        </p:txBody>
      </p:sp>
      <p:graphicFrame>
        <p:nvGraphicFramePr>
          <p:cNvPr id="5" name="Content Placeholder 4"/>
          <p:cNvGraphicFramePr>
            <a:graphicFrameLocks noGrp="1"/>
          </p:cNvGraphicFramePr>
          <p:nvPr>
            <p:ph idx="1"/>
            <p:extLst/>
          </p:nvPr>
        </p:nvGraphicFramePr>
        <p:xfrm>
          <a:off x="457200" y="1600200"/>
          <a:ext cx="8229600" cy="4409440"/>
        </p:xfrm>
        <a:graphic>
          <a:graphicData uri="http://schemas.openxmlformats.org/drawingml/2006/table">
            <a:tbl>
              <a:tblPr firstRow="1" bandRow="1">
                <a:tableStyleId>{5C22544A-7EE6-4342-B048-85BDC9FD1C3A}</a:tableStyleId>
              </a:tblPr>
              <a:tblGrid>
                <a:gridCol w="1162472"/>
                <a:gridCol w="1512168"/>
                <a:gridCol w="1728192"/>
                <a:gridCol w="1944216"/>
                <a:gridCol w="1882552"/>
              </a:tblGrid>
              <a:tr h="370840">
                <a:tc>
                  <a:txBody>
                    <a:bodyPr/>
                    <a:lstStyle/>
                    <a:p>
                      <a:r>
                        <a:rPr lang="en-US" dirty="0" smtClean="0"/>
                        <a:t>Name</a:t>
                      </a:r>
                    </a:p>
                    <a:p>
                      <a:r>
                        <a:rPr lang="en-US" dirty="0" smtClean="0"/>
                        <a:t>Location</a:t>
                      </a:r>
                    </a:p>
                  </a:txBody>
                  <a:tcPr/>
                </a:tc>
                <a:tc>
                  <a:txBody>
                    <a:bodyPr/>
                    <a:lstStyle/>
                    <a:p>
                      <a:r>
                        <a:rPr lang="en-US" dirty="0" smtClean="0"/>
                        <a:t>Situation</a:t>
                      </a:r>
                      <a:endParaRPr lang="en-US" dirty="0"/>
                    </a:p>
                  </a:txBody>
                  <a:tcPr/>
                </a:tc>
                <a:tc>
                  <a:txBody>
                    <a:bodyPr/>
                    <a:lstStyle/>
                    <a:p>
                      <a:r>
                        <a:rPr lang="en-US" dirty="0" smtClean="0"/>
                        <a:t>Background</a:t>
                      </a:r>
                      <a:endParaRPr lang="en-US" dirty="0"/>
                    </a:p>
                  </a:txBody>
                  <a:tcPr/>
                </a:tc>
                <a:tc>
                  <a:txBody>
                    <a:bodyPr/>
                    <a:lstStyle/>
                    <a:p>
                      <a:r>
                        <a:rPr lang="en-US" dirty="0" smtClean="0"/>
                        <a:t>Assessment</a:t>
                      </a:r>
                      <a:endParaRPr lang="en-US" dirty="0"/>
                    </a:p>
                  </a:txBody>
                  <a:tcPr/>
                </a:tc>
                <a:tc>
                  <a:txBody>
                    <a:bodyPr/>
                    <a:lstStyle/>
                    <a:p>
                      <a:r>
                        <a:rPr lang="en-US" dirty="0" smtClean="0"/>
                        <a:t>Recommendation</a:t>
                      </a:r>
                      <a:endParaRPr lang="en-US" dirty="0"/>
                    </a:p>
                  </a:txBody>
                  <a:tcPr/>
                </a:tc>
              </a:tr>
              <a:tr h="370840">
                <a:tc>
                  <a:txBody>
                    <a:bodyPr/>
                    <a:lstStyle/>
                    <a:p>
                      <a:r>
                        <a:rPr lang="en-US" dirty="0" smtClean="0"/>
                        <a:t>Prompts</a:t>
                      </a:r>
                      <a:endParaRPr lang="en-US" dirty="0"/>
                    </a:p>
                  </a:txBody>
                  <a:tcPr/>
                </a:tc>
                <a:tc>
                  <a:txBody>
                    <a:bodyPr/>
                    <a:lstStyle/>
                    <a:p>
                      <a:r>
                        <a:rPr lang="en-US" dirty="0" err="1" smtClean="0"/>
                        <a:t>Gravida</a:t>
                      </a:r>
                      <a:endParaRPr lang="en-US" dirty="0" smtClean="0"/>
                    </a:p>
                    <a:p>
                      <a:r>
                        <a:rPr lang="en-US" dirty="0" smtClean="0"/>
                        <a:t>Parity</a:t>
                      </a:r>
                    </a:p>
                    <a:p>
                      <a:r>
                        <a:rPr lang="en-US" dirty="0" smtClean="0"/>
                        <a:t>Reason for admission</a:t>
                      </a:r>
                      <a:endParaRPr lang="en-US" dirty="0"/>
                    </a:p>
                  </a:txBody>
                  <a:tcPr/>
                </a:tc>
                <a:tc>
                  <a:txBody>
                    <a:bodyPr/>
                    <a:lstStyle/>
                    <a:p>
                      <a:r>
                        <a:rPr lang="en-US" dirty="0" smtClean="0"/>
                        <a:t>Obstetric </a:t>
                      </a:r>
                      <a:r>
                        <a:rPr lang="en-US" dirty="0" err="1" smtClean="0"/>
                        <a:t>Hx</a:t>
                      </a:r>
                      <a:endParaRPr lang="en-US" dirty="0" smtClean="0"/>
                    </a:p>
                    <a:p>
                      <a:r>
                        <a:rPr lang="en-US" dirty="0" smtClean="0"/>
                        <a:t>Medical </a:t>
                      </a:r>
                      <a:r>
                        <a:rPr lang="en-US" dirty="0" err="1" smtClean="0"/>
                        <a:t>Hx</a:t>
                      </a:r>
                      <a:endParaRPr lang="en-US" dirty="0" smtClean="0"/>
                    </a:p>
                    <a:p>
                      <a:r>
                        <a:rPr lang="en-US" dirty="0" smtClean="0"/>
                        <a:t>Allergies</a:t>
                      </a:r>
                    </a:p>
                    <a:p>
                      <a:r>
                        <a:rPr lang="en-US" dirty="0" smtClean="0"/>
                        <a:t>Social issues</a:t>
                      </a:r>
                    </a:p>
                    <a:p>
                      <a:r>
                        <a:rPr lang="en-US" dirty="0" smtClean="0"/>
                        <a:t>Type</a:t>
                      </a:r>
                      <a:r>
                        <a:rPr lang="en-US" baseline="0" dirty="0" smtClean="0"/>
                        <a:t> of delivery and why?</a:t>
                      </a:r>
                      <a:endParaRPr lang="en-US" dirty="0"/>
                    </a:p>
                  </a:txBody>
                  <a:tcPr/>
                </a:tc>
                <a:tc>
                  <a:txBody>
                    <a:bodyPr/>
                    <a:lstStyle/>
                    <a:p>
                      <a:r>
                        <a:rPr lang="en-US" dirty="0" smtClean="0"/>
                        <a:t>MEOWS</a:t>
                      </a:r>
                    </a:p>
                    <a:p>
                      <a:r>
                        <a:rPr lang="en-US" dirty="0" smtClean="0"/>
                        <a:t>CTG</a:t>
                      </a:r>
                    </a:p>
                    <a:p>
                      <a:r>
                        <a:rPr lang="en-US" dirty="0" smtClean="0"/>
                        <a:t>Blood/Urine results</a:t>
                      </a:r>
                    </a:p>
                    <a:p>
                      <a:r>
                        <a:rPr lang="en-US" dirty="0" smtClean="0"/>
                        <a:t>Fluid balance</a:t>
                      </a:r>
                    </a:p>
                    <a:p>
                      <a:r>
                        <a:rPr lang="en-US" dirty="0" smtClean="0"/>
                        <a:t>Medical/Mental/Obstetric</a:t>
                      </a:r>
                      <a:r>
                        <a:rPr lang="en-US" baseline="0" dirty="0" smtClean="0"/>
                        <a:t> health concerns</a:t>
                      </a:r>
                      <a:endParaRPr lang="en-US" dirty="0"/>
                    </a:p>
                  </a:txBody>
                  <a:tcPr/>
                </a:tc>
                <a:tc>
                  <a:txBody>
                    <a:bodyPr/>
                    <a:lstStyle/>
                    <a:p>
                      <a:r>
                        <a:rPr lang="en-US" dirty="0" smtClean="0"/>
                        <a:t>Tests</a:t>
                      </a:r>
                    </a:p>
                    <a:p>
                      <a:r>
                        <a:rPr lang="en-US" dirty="0" smtClean="0"/>
                        <a:t>Treatment</a:t>
                      </a:r>
                    </a:p>
                    <a:p>
                      <a:r>
                        <a:rPr lang="en-US" dirty="0" smtClean="0"/>
                        <a:t>(time frame)</a:t>
                      </a:r>
                    </a:p>
                    <a:p>
                      <a:r>
                        <a:rPr lang="en-US" dirty="0" smtClean="0"/>
                        <a:t>Discharge</a:t>
                      </a:r>
                      <a:r>
                        <a:rPr lang="en-US" baseline="0" dirty="0" smtClean="0"/>
                        <a:t> planning</a:t>
                      </a:r>
                    </a:p>
                    <a:p>
                      <a:r>
                        <a:rPr lang="en-US" baseline="0" dirty="0" smtClean="0"/>
                        <a:t>Information leaflets</a:t>
                      </a:r>
                      <a:endParaRPr lang="en-US" dirty="0"/>
                    </a:p>
                  </a:txBody>
                  <a:tcPr/>
                </a:tc>
              </a:tr>
              <a:tr h="370840">
                <a:tc>
                  <a:txBody>
                    <a:bodyPr/>
                    <a:lstStyle/>
                    <a:p>
                      <a:r>
                        <a:rPr lang="en-US" dirty="0" smtClean="0"/>
                        <a:t>1</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2</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3</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dirty="0" smtClean="0"/>
                        <a:t>4</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4" name="Footer Placeholder 3"/>
          <p:cNvSpPr>
            <a:spLocks noGrp="1"/>
          </p:cNvSpPr>
          <p:nvPr>
            <p:ph type="ftr" sz="quarter" idx="11"/>
          </p:nvPr>
        </p:nvSpPr>
        <p:spPr/>
        <p:txBody>
          <a:bodyPr/>
          <a:lstStyle/>
          <a:p>
            <a:r>
              <a:rPr lang="en-GB" smtClean="0"/>
              <a:t>Human Factors</a:t>
            </a:r>
            <a:endParaRPr lang="en-GB"/>
          </a:p>
        </p:txBody>
      </p:sp>
    </p:spTree>
    <p:extLst>
      <p:ext uri="{BB962C8B-B14F-4D97-AF65-F5344CB8AC3E}">
        <p14:creationId xmlns:p14="http://schemas.microsoft.com/office/powerpoint/2010/main" val="1213751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7-04-23 at 16.03.24.png"/>
          <p:cNvPicPr>
            <a:picLocks noGrp="1" noChangeAspect="1"/>
          </p:cNvPicPr>
          <p:nvPr>
            <p:ph/>
          </p:nvPr>
        </p:nvPicPr>
        <p:blipFill>
          <a:blip r:embed="rId3">
            <a:extLst>
              <a:ext uri="{28A0092B-C50C-407E-A947-70E740481C1C}">
                <a14:useLocalDpi xmlns:a14="http://schemas.microsoft.com/office/drawing/2010/main" val="0"/>
              </a:ext>
            </a:extLst>
          </a:blip>
          <a:srcRect l="-6623" r="-6623"/>
          <a:stretch>
            <a:fillRect/>
          </a:stretch>
        </p:blipFill>
        <p:spPr>
          <a:xfrm>
            <a:off x="449263" y="1219201"/>
            <a:ext cx="8229600" cy="3373722"/>
          </a:xfrm>
        </p:spPr>
      </p:pic>
      <p:sp>
        <p:nvSpPr>
          <p:cNvPr id="4" name="TextBox 3"/>
          <p:cNvSpPr txBox="1"/>
          <p:nvPr/>
        </p:nvSpPr>
        <p:spPr>
          <a:xfrm>
            <a:off x="2457435" y="339669"/>
            <a:ext cx="3493364" cy="707886"/>
          </a:xfrm>
          <a:prstGeom prst="rect">
            <a:avLst/>
          </a:prstGeom>
          <a:noFill/>
        </p:spPr>
        <p:txBody>
          <a:bodyPr wrap="none" rtlCol="0">
            <a:spAutoFit/>
          </a:bodyPr>
          <a:lstStyle/>
          <a:p>
            <a:r>
              <a:rPr lang="en-US" sz="4000" dirty="0"/>
              <a:t>C</a:t>
            </a:r>
            <a:r>
              <a:rPr lang="en-US" sz="4000" dirty="0" smtClean="0"/>
              <a:t>ommunication</a:t>
            </a:r>
            <a:endParaRPr lang="en-US" sz="4000" dirty="0"/>
          </a:p>
        </p:txBody>
      </p:sp>
      <p:pic>
        <p:nvPicPr>
          <p:cNvPr id="5" name="Picture 4" descr="Screen Shot 2017-04-23 at 16.07.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893" y="4755374"/>
            <a:ext cx="4985906" cy="1654041"/>
          </a:xfrm>
          <a:prstGeom prst="rect">
            <a:avLst/>
          </a:prstGeom>
        </p:spPr>
      </p:pic>
    </p:spTree>
    <p:extLst>
      <p:ext uri="{BB962C8B-B14F-4D97-AF65-F5344CB8AC3E}">
        <p14:creationId xmlns:p14="http://schemas.microsoft.com/office/powerpoint/2010/main" val="525662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971600" y="1628800"/>
            <a:ext cx="6985000" cy="47529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eaLnBrk="1" fontAlgn="base" hangingPunct="1">
              <a:spcBef>
                <a:spcPct val="0"/>
              </a:spcBef>
              <a:spcAft>
                <a:spcPct val="0"/>
              </a:spcAft>
            </a:pPr>
            <a:endParaRPr lang="en-US" altLang="en-US" smtClean="0">
              <a:solidFill>
                <a:srgbClr val="000000"/>
              </a:solidFill>
            </a:endParaRPr>
          </a:p>
        </p:txBody>
      </p:sp>
      <p:sp>
        <p:nvSpPr>
          <p:cNvPr id="91139" name="Rectangle 2"/>
          <p:cNvSpPr>
            <a:spLocks noGrp="1" noChangeArrowheads="1"/>
          </p:cNvSpPr>
          <p:nvPr>
            <p:ph type="title" idx="4294967295"/>
          </p:nvPr>
        </p:nvSpPr>
        <p:spPr>
          <a:xfrm>
            <a:off x="0" y="549275"/>
            <a:ext cx="9144000" cy="838200"/>
          </a:xfrm>
          <a:prstGeom prst="rect">
            <a:avLst/>
          </a:prstGeom>
        </p:spPr>
        <p:txBody>
          <a:bodyPr>
            <a:normAutofit fontScale="90000"/>
          </a:bodyPr>
          <a:lstStyle/>
          <a:p>
            <a:pPr algn="ctr"/>
            <a:r>
              <a:rPr lang="en-GB" altLang="en-US" sz="3600" b="0" dirty="0" smtClean="0">
                <a:solidFill>
                  <a:schemeClr val="tx1"/>
                </a:solidFill>
                <a:latin typeface="Calibri" panose="020F0502020204030204" pitchFamily="34" charset="0"/>
              </a:rPr>
              <a:t>Effective communication </a:t>
            </a:r>
            <a:br>
              <a:rPr lang="en-GB" altLang="en-US" sz="3600" b="0" dirty="0" smtClean="0">
                <a:solidFill>
                  <a:schemeClr val="tx1"/>
                </a:solidFill>
                <a:latin typeface="Calibri" panose="020F0502020204030204" pitchFamily="34" charset="0"/>
              </a:rPr>
            </a:br>
            <a:r>
              <a:rPr lang="en-GB" altLang="en-US" sz="3600" b="0" dirty="0" smtClean="0">
                <a:solidFill>
                  <a:schemeClr val="tx1"/>
                </a:solidFill>
                <a:latin typeface="Calibri" panose="020F0502020204030204" pitchFamily="34" charset="0"/>
              </a:rPr>
              <a:t>- using the ‘Closed Loop’ technique</a:t>
            </a:r>
          </a:p>
        </p:txBody>
      </p:sp>
      <p:pic>
        <p:nvPicPr>
          <p:cNvPr id="91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8504238" cy="4706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228184" y="2996952"/>
            <a:ext cx="2670924" cy="830997"/>
          </a:xfrm>
          <a:prstGeom prst="rect">
            <a:avLst/>
          </a:prstGeom>
          <a:solidFill>
            <a:schemeClr val="accent1"/>
          </a:solidFill>
        </p:spPr>
        <p:txBody>
          <a:bodyPr wrap="none" rtlCol="0">
            <a:spAutoFit/>
          </a:bodyPr>
          <a:lstStyle/>
          <a:p>
            <a:r>
              <a:rPr lang="en-GB" sz="2400" dirty="0" smtClean="0">
                <a:latin typeface="Calibri" panose="020F0502020204030204" pitchFamily="34" charset="0"/>
              </a:rPr>
              <a:t>Both help minimise </a:t>
            </a:r>
          </a:p>
          <a:p>
            <a:r>
              <a:rPr lang="en-GB" sz="2400" dirty="0" smtClean="0">
                <a:latin typeface="Calibri" panose="020F0502020204030204" pitchFamily="34" charset="0"/>
              </a:rPr>
              <a:t>misinterpretation</a:t>
            </a:r>
            <a:endParaRPr lang="en-GB" sz="2400" dirty="0">
              <a:latin typeface="Calibri" panose="020F0502020204030204" pitchFamily="34" charset="0"/>
            </a:endParaRPr>
          </a:p>
        </p:txBody>
      </p:sp>
    </p:spTree>
    <p:extLst>
      <p:ext uri="{BB962C8B-B14F-4D97-AF65-F5344CB8AC3E}">
        <p14:creationId xmlns:p14="http://schemas.microsoft.com/office/powerpoint/2010/main" val="40076925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Call Out </a:t>
            </a:r>
            <a:br>
              <a:rPr lang="en-US" dirty="0" smtClean="0"/>
            </a:br>
            <a:r>
              <a:rPr lang="en-US" dirty="0" smtClean="0"/>
              <a:t>for critical information exchange</a:t>
            </a:r>
            <a:endParaRPr lang="en-US" dirty="0"/>
          </a:p>
        </p:txBody>
      </p:sp>
      <p:sp>
        <p:nvSpPr>
          <p:cNvPr id="3" name="Content Placeholder 2"/>
          <p:cNvSpPr>
            <a:spLocks noGrp="1"/>
          </p:cNvSpPr>
          <p:nvPr>
            <p:ph idx="1"/>
          </p:nvPr>
        </p:nvSpPr>
        <p:spPr>
          <a:xfrm>
            <a:off x="467544" y="1844824"/>
            <a:ext cx="8229600" cy="4525963"/>
          </a:xfrm>
        </p:spPr>
        <p:txBody>
          <a:bodyPr>
            <a:normAutofit fontScale="92500" lnSpcReduction="10000"/>
          </a:bodyPr>
          <a:lstStyle/>
          <a:p>
            <a:r>
              <a:rPr lang="en-US" sz="2800" dirty="0"/>
              <a:t>Informs all team members simultaneously during emergent situations.</a:t>
            </a:r>
          </a:p>
          <a:p>
            <a:r>
              <a:rPr lang="en-US" sz="2800" dirty="0"/>
              <a:t>Helps team members anticipate next steps.</a:t>
            </a:r>
          </a:p>
          <a:p>
            <a:r>
              <a:rPr lang="en-US" sz="2800" dirty="0"/>
              <a:t>Important to direct responsibility to a specific individual responsible for carrying out the task</a:t>
            </a:r>
            <a:r>
              <a:rPr lang="en-US" dirty="0"/>
              <a:t>.</a:t>
            </a:r>
          </a:p>
          <a:p>
            <a:r>
              <a:rPr lang="en-US" sz="2600" dirty="0"/>
              <a:t>Example during </a:t>
            </a:r>
            <a:r>
              <a:rPr lang="en-US" sz="2600" dirty="0" smtClean="0"/>
              <a:t>a maternal collapse:</a:t>
            </a:r>
            <a:endParaRPr lang="en-US" sz="2600" dirty="0"/>
          </a:p>
          <a:p>
            <a:pPr marL="400050" lvl="1" indent="0">
              <a:buNone/>
            </a:pPr>
            <a:r>
              <a:rPr lang="en-US" b="1" dirty="0" smtClean="0"/>
              <a:t>Leader</a:t>
            </a:r>
            <a:r>
              <a:rPr lang="en-US" b="1" dirty="0"/>
              <a:t>:</a:t>
            </a:r>
            <a:r>
              <a:rPr lang="en-US" dirty="0"/>
              <a:t>       </a:t>
            </a:r>
            <a:r>
              <a:rPr lang="en-US" dirty="0" smtClean="0"/>
              <a:t>	</a:t>
            </a:r>
            <a:r>
              <a:rPr lang="en-US" i="1" dirty="0" smtClean="0"/>
              <a:t>"</a:t>
            </a:r>
            <a:r>
              <a:rPr lang="en-US" i="1" dirty="0"/>
              <a:t>Airway status</a:t>
            </a:r>
            <a:r>
              <a:rPr lang="en-US" i="1" dirty="0" smtClean="0"/>
              <a:t>?”</a:t>
            </a:r>
            <a:r>
              <a:rPr lang="en-US" dirty="0" smtClean="0"/>
              <a:t> </a:t>
            </a:r>
            <a:r>
              <a:rPr lang="en-US" b="1" dirty="0" err="1" smtClean="0"/>
              <a:t>Anaesthetist</a:t>
            </a:r>
            <a:r>
              <a:rPr lang="en-US" b="1" dirty="0" smtClean="0"/>
              <a:t>:	</a:t>
            </a:r>
            <a:r>
              <a:rPr lang="en-US" i="1" dirty="0" smtClean="0"/>
              <a:t>"</a:t>
            </a:r>
            <a:r>
              <a:rPr lang="en-US" i="1" dirty="0"/>
              <a:t>Airway clear"</a:t>
            </a:r>
            <a:r>
              <a:rPr lang="en-US" dirty="0"/>
              <a:t> </a:t>
            </a:r>
            <a:r>
              <a:rPr lang="en-US" b="1" dirty="0"/>
              <a:t>Leader:</a:t>
            </a:r>
            <a:r>
              <a:rPr lang="en-US" dirty="0"/>
              <a:t>       </a:t>
            </a:r>
            <a:r>
              <a:rPr lang="en-US" dirty="0" smtClean="0"/>
              <a:t>	</a:t>
            </a:r>
            <a:r>
              <a:rPr lang="en-US" i="1" dirty="0" smtClean="0"/>
              <a:t>"</a:t>
            </a:r>
            <a:r>
              <a:rPr lang="en-US" i="1" dirty="0"/>
              <a:t>Breath sounds?"</a:t>
            </a:r>
            <a:r>
              <a:rPr lang="en-US" dirty="0" smtClean="0"/>
              <a:t> </a:t>
            </a:r>
            <a:r>
              <a:rPr lang="en-US" b="1" dirty="0" err="1" smtClean="0"/>
              <a:t>Anaesthetist</a:t>
            </a:r>
            <a:r>
              <a:rPr lang="en-US" b="1" dirty="0" smtClean="0"/>
              <a:t>:</a:t>
            </a:r>
            <a:r>
              <a:rPr lang="en-US" dirty="0"/>
              <a:t>  </a:t>
            </a:r>
            <a:r>
              <a:rPr lang="en-US" i="1" dirty="0"/>
              <a:t>  </a:t>
            </a:r>
            <a:r>
              <a:rPr lang="en-US" i="1" dirty="0" smtClean="0"/>
              <a:t>	"</a:t>
            </a:r>
            <a:r>
              <a:rPr lang="en-US" i="1" dirty="0"/>
              <a:t>Breath sounds </a:t>
            </a:r>
            <a:r>
              <a:rPr lang="en-US" i="1" dirty="0" smtClean="0"/>
              <a:t>normal, </a:t>
            </a:r>
            <a:r>
              <a:rPr lang="en-US" i="1" dirty="0" err="1" smtClean="0"/>
              <a:t>resp</a:t>
            </a:r>
            <a:r>
              <a:rPr lang="en-US" i="1" dirty="0" smtClean="0"/>
              <a:t> rate 16"</a:t>
            </a:r>
            <a:r>
              <a:rPr lang="en-US" dirty="0"/>
              <a:t> </a:t>
            </a:r>
            <a:r>
              <a:rPr lang="en-US" b="1" dirty="0"/>
              <a:t>Leader:</a:t>
            </a:r>
            <a:r>
              <a:rPr lang="en-US" dirty="0"/>
              <a:t>       </a:t>
            </a:r>
            <a:r>
              <a:rPr lang="en-US" dirty="0" smtClean="0"/>
              <a:t>	</a:t>
            </a:r>
            <a:r>
              <a:rPr lang="en-US" i="1" dirty="0" smtClean="0"/>
              <a:t>"</a:t>
            </a:r>
            <a:r>
              <a:rPr lang="en-US" i="1" dirty="0"/>
              <a:t>Blood pressure?"</a:t>
            </a:r>
            <a:r>
              <a:rPr lang="en-US" dirty="0" smtClean="0"/>
              <a:t> </a:t>
            </a:r>
            <a:r>
              <a:rPr lang="en-US" b="1" dirty="0" smtClean="0"/>
              <a:t>Midwife:</a:t>
            </a:r>
            <a:r>
              <a:rPr lang="en-US" dirty="0"/>
              <a:t>         </a:t>
            </a:r>
            <a:r>
              <a:rPr lang="en-US" dirty="0" smtClean="0"/>
              <a:t>	</a:t>
            </a:r>
            <a:r>
              <a:rPr lang="en-US" i="1" dirty="0" smtClean="0"/>
              <a:t>"</a:t>
            </a:r>
            <a:r>
              <a:rPr lang="en-US" i="1" dirty="0"/>
              <a:t>BP is 96/62"</a:t>
            </a:r>
            <a:r>
              <a:rPr lang="en-US" dirty="0"/>
              <a:t>	</a:t>
            </a:r>
          </a:p>
          <a:p>
            <a:endParaRPr lang="en-US" dirty="0"/>
          </a:p>
        </p:txBody>
      </p:sp>
      <p:sp>
        <p:nvSpPr>
          <p:cNvPr id="4" name="Footer Placeholder 3"/>
          <p:cNvSpPr>
            <a:spLocks noGrp="1"/>
          </p:cNvSpPr>
          <p:nvPr>
            <p:ph type="ftr" sz="quarter" idx="11"/>
          </p:nvPr>
        </p:nvSpPr>
        <p:spPr/>
        <p:txBody>
          <a:bodyPr/>
          <a:lstStyle/>
          <a:p>
            <a:r>
              <a:rPr lang="en-GB" smtClean="0"/>
              <a:t>Human Factors</a:t>
            </a:r>
            <a:endParaRPr lang="en-GB"/>
          </a:p>
        </p:txBody>
      </p:sp>
    </p:spTree>
    <p:extLst>
      <p:ext uri="{BB962C8B-B14F-4D97-AF65-F5344CB8AC3E}">
        <p14:creationId xmlns:p14="http://schemas.microsoft.com/office/powerpoint/2010/main" val="374085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lstStyle/>
          <a:p>
            <a:r>
              <a:rPr lang="en-US" dirty="0" smtClean="0"/>
              <a:t>DESC in Conflict Management</a:t>
            </a:r>
            <a:endParaRPr lang="en-US" dirty="0"/>
          </a:p>
        </p:txBody>
      </p:sp>
      <p:graphicFrame>
        <p:nvGraphicFramePr>
          <p:cNvPr id="5" name="Content Placeholder 4"/>
          <p:cNvGraphicFramePr>
            <a:graphicFrameLocks noGrp="1"/>
          </p:cNvGraphicFramePr>
          <p:nvPr>
            <p:ph idx="1"/>
            <p:extLst/>
          </p:nvPr>
        </p:nvGraphicFramePr>
        <p:xfrm>
          <a:off x="539552" y="2492896"/>
          <a:ext cx="8229600" cy="2123440"/>
        </p:xfrm>
        <a:graphic>
          <a:graphicData uri="http://schemas.openxmlformats.org/drawingml/2006/table">
            <a:tbl>
              <a:tblPr firstRow="1" bandRow="1">
                <a:tableStyleId>{5C22544A-7EE6-4342-B048-85BDC9FD1C3A}</a:tableStyleId>
              </a:tblPr>
              <a:tblGrid>
                <a:gridCol w="1666528"/>
                <a:gridCol w="6563072"/>
              </a:tblGrid>
              <a:tr h="370840">
                <a:tc>
                  <a:txBody>
                    <a:bodyPr/>
                    <a:lstStyle/>
                    <a:p>
                      <a:endParaRPr lang="en-US" dirty="0"/>
                    </a:p>
                  </a:txBody>
                  <a:tcPr/>
                </a:tc>
                <a:tc>
                  <a:txBody>
                    <a:bodyPr/>
                    <a:lstStyle/>
                    <a:p>
                      <a:r>
                        <a:rPr lang="en-US" dirty="0" smtClean="0"/>
                        <a:t>Description</a:t>
                      </a:r>
                      <a:endParaRPr lang="en-US" dirty="0"/>
                    </a:p>
                  </a:txBody>
                  <a:tcPr/>
                </a:tc>
              </a:tr>
              <a:tr h="370840">
                <a:tc>
                  <a:txBody>
                    <a:bodyPr/>
                    <a:lstStyle/>
                    <a:p>
                      <a:r>
                        <a:rPr lang="en-US" dirty="0" smtClean="0"/>
                        <a:t>Describe</a:t>
                      </a:r>
                      <a:endParaRPr lang="en-US" dirty="0"/>
                    </a:p>
                  </a:txBody>
                  <a:tcPr/>
                </a:tc>
                <a:tc>
                  <a:txBody>
                    <a:bodyPr/>
                    <a:lstStyle/>
                    <a:p>
                      <a:r>
                        <a:rPr lang="en-US" dirty="0" smtClean="0"/>
                        <a:t>Describe the specific situation or </a:t>
                      </a:r>
                      <a:r>
                        <a:rPr lang="en-US" dirty="0" err="1" smtClean="0"/>
                        <a:t>behaviour</a:t>
                      </a:r>
                      <a:r>
                        <a:rPr lang="en-US" dirty="0" smtClean="0"/>
                        <a:t>; provide concrete data</a:t>
                      </a:r>
                      <a:endParaRPr lang="en-US" dirty="0"/>
                    </a:p>
                  </a:txBody>
                  <a:tcPr/>
                </a:tc>
              </a:tr>
              <a:tr h="370840">
                <a:tc>
                  <a:txBody>
                    <a:bodyPr/>
                    <a:lstStyle/>
                    <a:p>
                      <a:r>
                        <a:rPr lang="en-US" dirty="0" smtClean="0"/>
                        <a:t>Express</a:t>
                      </a:r>
                      <a:endParaRPr lang="en-US" dirty="0"/>
                    </a:p>
                  </a:txBody>
                  <a:tcPr/>
                </a:tc>
                <a:tc>
                  <a:txBody>
                    <a:bodyPr/>
                    <a:lstStyle/>
                    <a:p>
                      <a:r>
                        <a:rPr lang="en-US" dirty="0" smtClean="0"/>
                        <a:t>Express how the situation makes you feel/what your concerns are</a:t>
                      </a:r>
                      <a:endParaRPr lang="en-US" dirty="0"/>
                    </a:p>
                  </a:txBody>
                  <a:tcPr/>
                </a:tc>
              </a:tr>
              <a:tr h="370840">
                <a:tc>
                  <a:txBody>
                    <a:bodyPr/>
                    <a:lstStyle/>
                    <a:p>
                      <a:r>
                        <a:rPr lang="en-US" dirty="0" smtClean="0"/>
                        <a:t>Suggest</a:t>
                      </a:r>
                      <a:endParaRPr lang="en-US" dirty="0"/>
                    </a:p>
                  </a:txBody>
                  <a:tcPr/>
                </a:tc>
                <a:tc>
                  <a:txBody>
                    <a:bodyPr/>
                    <a:lstStyle/>
                    <a:p>
                      <a:r>
                        <a:rPr lang="en-US" dirty="0" smtClean="0"/>
                        <a:t>Suggest other alternatives and seek agreement</a:t>
                      </a:r>
                      <a:endParaRPr lang="en-US" dirty="0"/>
                    </a:p>
                  </a:txBody>
                  <a:tcPr/>
                </a:tc>
              </a:tr>
              <a:tr h="370840">
                <a:tc>
                  <a:txBody>
                    <a:bodyPr/>
                    <a:lstStyle/>
                    <a:p>
                      <a:r>
                        <a:rPr lang="en-US" dirty="0" smtClean="0"/>
                        <a:t>Consequences/</a:t>
                      </a:r>
                    </a:p>
                    <a:p>
                      <a:r>
                        <a:rPr lang="en-US" dirty="0" smtClean="0"/>
                        <a:t>Consensus</a:t>
                      </a:r>
                      <a:endParaRPr lang="en-US" dirty="0"/>
                    </a:p>
                  </a:txBody>
                  <a:tcPr/>
                </a:tc>
                <a:tc>
                  <a:txBody>
                    <a:bodyPr/>
                    <a:lstStyle/>
                    <a:p>
                      <a:r>
                        <a:rPr lang="en-US" dirty="0" smtClean="0"/>
                        <a:t>Consequences should be stated in terms of impact on established team goals; strive for consensus</a:t>
                      </a:r>
                      <a:endParaRPr lang="en-US" dirty="0"/>
                    </a:p>
                  </a:txBody>
                  <a:tcPr/>
                </a:tc>
              </a:tr>
            </a:tbl>
          </a:graphicData>
        </a:graphic>
      </p:graphicFrame>
      <p:sp>
        <p:nvSpPr>
          <p:cNvPr id="4" name="Footer Placeholder 3"/>
          <p:cNvSpPr>
            <a:spLocks noGrp="1"/>
          </p:cNvSpPr>
          <p:nvPr>
            <p:ph type="ftr" sz="quarter" idx="11"/>
          </p:nvPr>
        </p:nvSpPr>
        <p:spPr/>
        <p:txBody>
          <a:bodyPr/>
          <a:lstStyle/>
          <a:p>
            <a:r>
              <a:rPr lang="en-GB" smtClean="0"/>
              <a:t>Human Factors</a:t>
            </a:r>
            <a:endParaRPr lang="en-GB"/>
          </a:p>
        </p:txBody>
      </p:sp>
    </p:spTree>
    <p:extLst>
      <p:ext uri="{BB962C8B-B14F-4D97-AF65-F5344CB8AC3E}">
        <p14:creationId xmlns:p14="http://schemas.microsoft.com/office/powerpoint/2010/main" val="28278919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263" y="414035"/>
            <a:ext cx="8229600" cy="609600"/>
          </a:xfrm>
        </p:spPr>
        <p:txBody>
          <a:bodyPr>
            <a:noAutofit/>
          </a:bodyPr>
          <a:lstStyle/>
          <a:p>
            <a:r>
              <a:rPr lang="en-GB" sz="4000" dirty="0" smtClean="0">
                <a:latin typeface="Verdana" charset="0"/>
              </a:rPr>
              <a:t>Team working</a:t>
            </a:r>
            <a:endParaRPr lang="en-US" sz="4000" dirty="0"/>
          </a:p>
        </p:txBody>
      </p:sp>
      <p:pic>
        <p:nvPicPr>
          <p:cNvPr id="7" name="Content Placeholder 6"/>
          <p:cNvPicPr>
            <a:picLocks noGrp="1" noChangeAspect="1"/>
          </p:cNvPicPr>
          <p:nvPr>
            <p:ph idx="1"/>
          </p:nvPr>
        </p:nvPicPr>
        <p:blipFill>
          <a:blip r:embed="rId3"/>
          <a:srcRect l="-27555" r="-27555"/>
          <a:stretch>
            <a:fillRect/>
          </a:stretch>
        </p:blipFill>
        <p:spPr>
          <a:xfrm>
            <a:off x="-517705" y="1702725"/>
            <a:ext cx="10063702" cy="5031246"/>
          </a:xfrm>
        </p:spPr>
      </p:pic>
      <p:sp>
        <p:nvSpPr>
          <p:cNvPr id="2" name="TextBox 1"/>
          <p:cNvSpPr txBox="1"/>
          <p:nvPr/>
        </p:nvSpPr>
        <p:spPr>
          <a:xfrm>
            <a:off x="7791844" y="6164174"/>
            <a:ext cx="1227287" cy="369332"/>
          </a:xfrm>
          <a:prstGeom prst="rect">
            <a:avLst/>
          </a:prstGeom>
          <a:noFill/>
        </p:spPr>
        <p:txBody>
          <a:bodyPr wrap="square" rtlCol="0">
            <a:spAutoFit/>
          </a:bodyPr>
          <a:lstStyle/>
          <a:p>
            <a:r>
              <a:rPr lang="en-US" dirty="0" smtClean="0"/>
              <a:t>Salas 2001</a:t>
            </a:r>
            <a:endParaRPr lang="en-US" dirty="0"/>
          </a:p>
        </p:txBody>
      </p:sp>
    </p:spTree>
    <p:extLst>
      <p:ext uri="{BB962C8B-B14F-4D97-AF65-F5344CB8AC3E}">
        <p14:creationId xmlns:p14="http://schemas.microsoft.com/office/powerpoint/2010/main" val="27030049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Team Training</a:t>
            </a:r>
            <a:endParaRPr lang="en-US" dirty="0"/>
          </a:p>
        </p:txBody>
      </p:sp>
      <p:pic>
        <p:nvPicPr>
          <p:cNvPr id="5" name="Content Placeholder 4" descr="obs full immers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532" b="10532"/>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11284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ENVIRONMENT</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583838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t>
            </a:r>
            <a:endParaRPr lang="en-US" dirty="0"/>
          </a:p>
        </p:txBody>
      </p:sp>
      <p:pic>
        <p:nvPicPr>
          <p:cNvPr id="7" name="Content Placeholder 3" descr="mri scanner.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457200" y="4253386"/>
            <a:ext cx="4199130" cy="2309360"/>
          </a:xfrm>
        </p:spPr>
      </p:pic>
      <p:pic>
        <p:nvPicPr>
          <p:cNvPr id="6" name="Content Placeholder 5" descr="IMG_6127.jpg"/>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rcRect t="358" b="358"/>
          <a:stretch>
            <a:fillRect/>
          </a:stretch>
        </p:blipFill>
        <p:spPr>
          <a:xfrm>
            <a:off x="5715084" y="1752601"/>
            <a:ext cx="2278062" cy="2335213"/>
          </a:xfrm>
          <a:prstGeom prst="rect">
            <a:avLst/>
          </a:prstGeom>
        </p:spPr>
      </p:pic>
      <p:pic>
        <p:nvPicPr>
          <p:cNvPr id="5" name="Content Placeholder 4" descr="IMG_4995.jpg"/>
          <p:cNvPicPr>
            <a:picLocks noChangeAspect="1"/>
          </p:cNvPicPr>
          <p:nvPr/>
        </p:nvPicPr>
        <p:blipFill>
          <a:blip r:embed="rId5">
            <a:extLst>
              <a:ext uri="{28A0092B-C50C-407E-A947-70E740481C1C}">
                <a14:useLocalDpi xmlns:a14="http://schemas.microsoft.com/office/drawing/2010/main" val="0"/>
              </a:ext>
            </a:extLst>
          </a:blip>
          <a:srcRect t="8785" b="8785"/>
          <a:stretch>
            <a:fillRect/>
          </a:stretch>
        </p:blipFill>
        <p:spPr>
          <a:xfrm>
            <a:off x="457200" y="1752601"/>
            <a:ext cx="4199130" cy="2309360"/>
          </a:xfrm>
          <a:prstGeom prst="rect">
            <a:avLst/>
          </a:prstGeom>
        </p:spPr>
      </p:pic>
      <p:pic>
        <p:nvPicPr>
          <p:cNvPr id="8" name="Picture 7"/>
          <p:cNvPicPr>
            <a:picLocks noChangeAspect="1"/>
          </p:cNvPicPr>
          <p:nvPr/>
        </p:nvPicPr>
        <p:blipFill>
          <a:blip r:embed="rId6"/>
          <a:stretch>
            <a:fillRect/>
          </a:stretch>
        </p:blipFill>
        <p:spPr>
          <a:xfrm>
            <a:off x="5082925" y="4253386"/>
            <a:ext cx="3286397" cy="2309360"/>
          </a:xfrm>
          <a:prstGeom prst="rect">
            <a:avLst/>
          </a:prstGeom>
        </p:spPr>
      </p:pic>
    </p:spTree>
    <p:extLst>
      <p:ext uri="{BB962C8B-B14F-4D97-AF65-F5344CB8AC3E}">
        <p14:creationId xmlns:p14="http://schemas.microsoft.com/office/powerpoint/2010/main" val="2252409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8291264" cy="779686"/>
          </a:xfrm>
        </p:spPr>
        <p:txBody>
          <a:bodyPr anchor="ctr">
            <a:normAutofit/>
          </a:bodyPr>
          <a:lstStyle/>
          <a:p>
            <a:r>
              <a:rPr lang="en-GB" sz="3200" dirty="0" smtClean="0"/>
              <a:t>Why did</a:t>
            </a:r>
            <a:r>
              <a:rPr lang="en-US" sz="3200" dirty="0" smtClean="0"/>
              <a:t> Korean Air flight 801</a:t>
            </a:r>
            <a:r>
              <a:rPr lang="en-GB" sz="3200" dirty="0" smtClean="0"/>
              <a:t> crash?</a:t>
            </a:r>
            <a:endParaRPr lang="en-US" sz="3200" dirty="0"/>
          </a:p>
        </p:txBody>
      </p:sp>
      <p:sp>
        <p:nvSpPr>
          <p:cNvPr id="7" name="Text Placeholder 6"/>
          <p:cNvSpPr>
            <a:spLocks noGrp="1"/>
          </p:cNvSpPr>
          <p:nvPr>
            <p:ph type="body" sz="half" idx="2"/>
          </p:nvPr>
        </p:nvSpPr>
        <p:spPr>
          <a:xfrm>
            <a:off x="457200" y="1268760"/>
            <a:ext cx="7427168" cy="5328592"/>
          </a:xfrm>
        </p:spPr>
        <p:txBody>
          <a:bodyPr>
            <a:noAutofit/>
          </a:bodyPr>
          <a:lstStyle/>
          <a:p>
            <a:pPr>
              <a:buFont typeface="Arial" pitchFamily="34" charset="0"/>
              <a:buChar char="•"/>
            </a:pPr>
            <a:r>
              <a:rPr lang="en-US" sz="2400" dirty="0" smtClean="0"/>
              <a:t>   Post-crash analysis revealed </a:t>
            </a:r>
            <a:r>
              <a:rPr lang="en-US" sz="2400" b="1" dirty="0" smtClean="0"/>
              <a:t>no mechanical defects </a:t>
            </a:r>
            <a:r>
              <a:rPr lang="en-US" sz="2400" dirty="0" smtClean="0"/>
              <a:t>with the aircraft</a:t>
            </a:r>
          </a:p>
          <a:p>
            <a:pPr>
              <a:buFont typeface="Arial" pitchFamily="34" charset="0"/>
              <a:buChar char="•"/>
            </a:pPr>
            <a:endParaRPr lang="en-US" sz="2400" dirty="0" smtClean="0"/>
          </a:p>
          <a:p>
            <a:pPr>
              <a:buFont typeface="Arial" pitchFamily="34" charset="0"/>
              <a:buChar char="•"/>
            </a:pPr>
            <a:r>
              <a:rPr lang="en-GB" sz="2400" dirty="0" smtClean="0"/>
              <a:t>  Poor weather &amp; visibility</a:t>
            </a:r>
          </a:p>
          <a:p>
            <a:pPr>
              <a:buFont typeface="Arial" pitchFamily="34" charset="0"/>
              <a:buChar char="•"/>
            </a:pPr>
            <a:endParaRPr lang="en-GB" sz="2400" dirty="0" smtClean="0"/>
          </a:p>
          <a:p>
            <a:pPr>
              <a:buFont typeface="Arial" pitchFamily="34" charset="0"/>
              <a:buChar char="•"/>
            </a:pPr>
            <a:r>
              <a:rPr lang="en-GB" sz="2400" dirty="0" smtClean="0"/>
              <a:t>  Pilot fatigue </a:t>
            </a:r>
          </a:p>
          <a:p>
            <a:pPr>
              <a:buFont typeface="Arial" pitchFamily="34" charset="0"/>
              <a:buChar char="•"/>
            </a:pPr>
            <a:endParaRPr lang="en-GB" sz="2400" dirty="0" smtClean="0"/>
          </a:p>
          <a:p>
            <a:pPr>
              <a:buFont typeface="Arial" pitchFamily="34" charset="0"/>
              <a:buChar char="•"/>
            </a:pPr>
            <a:r>
              <a:rPr lang="en-GB" sz="2400" dirty="0" smtClean="0"/>
              <a:t>  Pilot Error  </a:t>
            </a:r>
          </a:p>
          <a:p>
            <a:pPr lvl="1">
              <a:buFont typeface="Wingdings" pitchFamily="2" charset="2"/>
              <a:buChar char="Ø"/>
            </a:pPr>
            <a:r>
              <a:rPr lang="en-GB" sz="2400" dirty="0" smtClean="0"/>
              <a:t>  Descent towards airport too steep</a:t>
            </a:r>
          </a:p>
          <a:p>
            <a:pPr lvl="1">
              <a:buFont typeface="Wingdings" pitchFamily="2" charset="2"/>
              <a:buChar char="Ø"/>
            </a:pPr>
            <a:r>
              <a:rPr lang="en-GB" sz="2400" dirty="0"/>
              <a:t> </a:t>
            </a:r>
            <a:r>
              <a:rPr lang="en-GB" sz="2400" dirty="0" smtClean="0"/>
              <a:t> Flew into top of Nimitz Hill</a:t>
            </a:r>
          </a:p>
          <a:p>
            <a:pPr lvl="1">
              <a:buFont typeface="Wingdings" pitchFamily="2" charset="2"/>
              <a:buChar char="Ø"/>
            </a:pPr>
            <a:r>
              <a:rPr lang="en-GB" sz="2400" dirty="0" smtClean="0"/>
              <a:t>  If a few feet higher would have cleared the hill</a:t>
            </a:r>
          </a:p>
          <a:p>
            <a:endParaRPr lang="en-GB" sz="2400" dirty="0" smtClean="0"/>
          </a:p>
          <a:p>
            <a:endParaRPr lang="en-US" sz="2400" dirty="0" smtClean="0"/>
          </a:p>
        </p:txBody>
      </p:sp>
      <p:pic>
        <p:nvPicPr>
          <p:cNvPr id="8" name="Picture 2" descr="The tail section of Korean Airlines flight 801 stands graphically visible at the crash site in the early morning hours of Aug. 6 1997."/>
          <p:cNvPicPr>
            <a:picLocks noGrp="1" noChangeAspect="1" noChangeArrowheads="1"/>
          </p:cNvPicPr>
          <p:nvPr>
            <p:ph idx="1"/>
          </p:nvPr>
        </p:nvPicPr>
        <p:blipFill>
          <a:blip r:embed="rId3" cstate="print"/>
          <a:srcRect l="2444" r="2444"/>
          <a:stretch>
            <a:fillRect/>
          </a:stretch>
        </p:blipFill>
        <p:spPr bwMode="auto">
          <a:xfrm>
            <a:off x="5940152" y="2348880"/>
            <a:ext cx="3072369" cy="2304256"/>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EQUIPMENT</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812211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a:t>
            </a:r>
            <a:endParaRPr lang="en-US" dirty="0"/>
          </a:p>
        </p:txBody>
      </p:sp>
      <p:pic>
        <p:nvPicPr>
          <p:cNvPr id="4" name="Content Placeholder 3" descr="Surety spinal needle.jpg"/>
          <p:cNvPicPr>
            <a:picLocks noGrp="1" noChangeAspect="1"/>
          </p:cNvPicPr>
          <p:nvPr>
            <p:ph idx="1"/>
          </p:nvPr>
        </p:nvPicPr>
        <p:blipFill>
          <a:blip r:embed="rId3" cstate="print">
            <a:extLst>
              <a:ext uri="{28A0092B-C50C-407E-A947-70E740481C1C}">
                <a14:useLocalDpi xmlns:a14="http://schemas.microsoft.com/office/drawing/2010/main" val="0"/>
              </a:ext>
            </a:extLst>
          </a:blip>
          <a:srcRect l="-18187" r="-18187"/>
          <a:stretch>
            <a:fillRect/>
          </a:stretch>
        </p:blipFill>
        <p:spPr>
          <a:xfrm>
            <a:off x="192413" y="1417638"/>
            <a:ext cx="4067069" cy="2167639"/>
          </a:xfrm>
        </p:spPr>
      </p:pic>
      <p:pic>
        <p:nvPicPr>
          <p:cNvPr id="6" name="Picture 5" descr="surety spinal needle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015" y="1417637"/>
            <a:ext cx="2997200" cy="2167639"/>
          </a:xfrm>
          <a:prstGeom prst="rect">
            <a:avLst/>
          </a:prstGeom>
        </p:spPr>
      </p:pic>
      <p:pic>
        <p:nvPicPr>
          <p:cNvPr id="7" name="Picture 6"/>
          <p:cNvPicPr>
            <a:picLocks noChangeAspect="1"/>
          </p:cNvPicPr>
          <p:nvPr/>
        </p:nvPicPr>
        <p:blipFill>
          <a:blip r:embed="rId5"/>
          <a:stretch>
            <a:fillRect/>
          </a:stretch>
        </p:blipFill>
        <p:spPr>
          <a:xfrm>
            <a:off x="5119015" y="3872446"/>
            <a:ext cx="2997199" cy="2624462"/>
          </a:xfrm>
          <a:prstGeom prst="rect">
            <a:avLst/>
          </a:prstGeom>
        </p:spPr>
      </p:pic>
      <p:pic>
        <p:nvPicPr>
          <p:cNvPr id="9" name="Picture 8"/>
          <p:cNvPicPr>
            <a:picLocks noChangeAspect="1"/>
          </p:cNvPicPr>
          <p:nvPr/>
        </p:nvPicPr>
        <p:blipFill>
          <a:blip r:embed="rId6"/>
          <a:stretch>
            <a:fillRect/>
          </a:stretch>
        </p:blipFill>
        <p:spPr>
          <a:xfrm>
            <a:off x="767238" y="3872446"/>
            <a:ext cx="3016032" cy="2624462"/>
          </a:xfrm>
          <a:prstGeom prst="rect">
            <a:avLst/>
          </a:prstGeom>
        </p:spPr>
      </p:pic>
    </p:spTree>
    <p:extLst>
      <p:ext uri="{BB962C8B-B14F-4D97-AF65-F5344CB8AC3E}">
        <p14:creationId xmlns:p14="http://schemas.microsoft.com/office/powerpoint/2010/main" val="37659270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PERSONAL</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055862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a:t>
            </a:r>
            <a:endParaRPr lang="en-US" dirty="0"/>
          </a:p>
        </p:txBody>
      </p:sp>
      <p:pic>
        <p:nvPicPr>
          <p:cNvPr id="4" name="Content Placeholder 3" descr="tired-doctor-23278421.jpg"/>
          <p:cNvPicPr>
            <a:picLocks noGrp="1" noChangeAspect="1"/>
          </p:cNvPicPr>
          <p:nvPr>
            <p:ph idx="1"/>
          </p:nvPr>
        </p:nvPicPr>
        <p:blipFill>
          <a:blip r:embed="rId3">
            <a:extLst>
              <a:ext uri="{28A0092B-C50C-407E-A947-70E740481C1C}">
                <a14:useLocalDpi xmlns:a14="http://schemas.microsoft.com/office/drawing/2010/main" val="0"/>
              </a:ext>
            </a:extLst>
          </a:blip>
          <a:srcRect t="12490" b="12490"/>
          <a:stretch>
            <a:fillRect/>
          </a:stretch>
        </p:blipFill>
        <p:spPr/>
      </p:pic>
    </p:spTree>
    <p:extLst>
      <p:ext uri="{BB962C8B-B14F-4D97-AF65-F5344CB8AC3E}">
        <p14:creationId xmlns:p14="http://schemas.microsoft.com/office/powerpoint/2010/main" val="20087917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a:t>
            </a:r>
            <a:endParaRPr lang="en-US" dirty="0"/>
          </a:p>
        </p:txBody>
      </p:sp>
      <p:sp>
        <p:nvSpPr>
          <p:cNvPr id="3" name="Content Placeholder 2"/>
          <p:cNvSpPr>
            <a:spLocks noGrp="1"/>
          </p:cNvSpPr>
          <p:nvPr>
            <p:ph idx="1"/>
          </p:nvPr>
        </p:nvSpPr>
        <p:spPr/>
        <p:txBody>
          <a:bodyPr>
            <a:normAutofit lnSpcReduction="10000"/>
          </a:bodyPr>
          <a:lstStyle/>
          <a:p>
            <a:pPr>
              <a:buNone/>
            </a:pPr>
            <a:r>
              <a:rPr lang="en-GB" dirty="0">
                <a:latin typeface="Verdana" charset="0"/>
              </a:rPr>
              <a:t>I’  Illness</a:t>
            </a:r>
          </a:p>
          <a:p>
            <a:pPr>
              <a:buNone/>
            </a:pPr>
            <a:r>
              <a:rPr lang="en-GB" dirty="0">
                <a:latin typeface="Verdana" charset="0"/>
              </a:rPr>
              <a:t>M  Medication</a:t>
            </a:r>
          </a:p>
          <a:p>
            <a:pPr>
              <a:buNone/>
            </a:pPr>
            <a:r>
              <a:rPr lang="en-GB" dirty="0">
                <a:latin typeface="Verdana" charset="0"/>
              </a:rPr>
              <a:t>S  Stress</a:t>
            </a:r>
          </a:p>
          <a:p>
            <a:pPr>
              <a:buNone/>
            </a:pPr>
            <a:r>
              <a:rPr lang="en-GB" dirty="0">
                <a:latin typeface="Verdana" charset="0"/>
              </a:rPr>
              <a:t>A  Alcohol</a:t>
            </a:r>
          </a:p>
          <a:p>
            <a:pPr>
              <a:buNone/>
            </a:pPr>
            <a:r>
              <a:rPr lang="en-GB" dirty="0">
                <a:latin typeface="Verdana" charset="0"/>
              </a:rPr>
              <a:t>F  Fatigue</a:t>
            </a:r>
          </a:p>
          <a:p>
            <a:pPr>
              <a:buNone/>
            </a:pPr>
            <a:r>
              <a:rPr lang="en-GB" dirty="0">
                <a:latin typeface="Verdana" charset="0"/>
              </a:rPr>
              <a:t>E  Eating</a:t>
            </a:r>
          </a:p>
          <a:p>
            <a:pPr>
              <a:buNone/>
            </a:pPr>
            <a:endParaRPr lang="en-GB" dirty="0">
              <a:latin typeface="Verdana" charset="0"/>
            </a:endParaRPr>
          </a:p>
          <a:p>
            <a:pPr algn="r">
              <a:buNone/>
            </a:pPr>
            <a:r>
              <a:rPr lang="en-GB" dirty="0">
                <a:latin typeface="Verdana" charset="0"/>
              </a:rPr>
              <a:t>FAA</a:t>
            </a:r>
          </a:p>
          <a:p>
            <a:endParaRPr lang="en-US" dirty="0"/>
          </a:p>
        </p:txBody>
      </p:sp>
    </p:spTree>
    <p:extLst>
      <p:ext uri="{BB962C8B-B14F-4D97-AF65-F5344CB8AC3E}">
        <p14:creationId xmlns:p14="http://schemas.microsoft.com/office/powerpoint/2010/main" val="27762240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STRESS V PERFORMANCE</a:t>
            </a:r>
            <a:endParaRPr lang="en-US" dirty="0"/>
          </a:p>
        </p:txBody>
      </p:sp>
      <p:pic>
        <p:nvPicPr>
          <p:cNvPr id="6" name="Content Placeholder 5" descr="combat-performance-under-stress-hock-hochheim.gif"/>
          <p:cNvPicPr>
            <a:picLocks noGrp="1" noChangeAspect="1"/>
          </p:cNvPicPr>
          <p:nvPr>
            <p:ph idx="1"/>
          </p:nvPr>
        </p:nvPicPr>
        <p:blipFill>
          <a:blip r:embed="rId3">
            <a:extLst>
              <a:ext uri="{28A0092B-C50C-407E-A947-70E740481C1C}">
                <a14:useLocalDpi xmlns:a14="http://schemas.microsoft.com/office/drawing/2010/main" val="0"/>
              </a:ext>
            </a:extLst>
          </a:blip>
          <a:srcRect l="-19727" r="-19727"/>
          <a:stretch>
            <a:fillRect/>
          </a:stretch>
        </p:blipFill>
        <p:spPr>
          <a:xfrm>
            <a:off x="0" y="1839122"/>
            <a:ext cx="8229600" cy="4525963"/>
          </a:xfrm>
        </p:spPr>
      </p:pic>
    </p:spTree>
    <p:extLst>
      <p:ext uri="{BB962C8B-B14F-4D97-AF65-F5344CB8AC3E}">
        <p14:creationId xmlns:p14="http://schemas.microsoft.com/office/powerpoint/2010/main" val="27851079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Overload</a:t>
            </a:r>
            <a:endParaRPr lang="en-US" dirty="0"/>
          </a:p>
        </p:txBody>
      </p:sp>
      <p:pic>
        <p:nvPicPr>
          <p:cNvPr id="9" name="Picture 8" descr="overflowing buc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226" y="3193080"/>
            <a:ext cx="2583010" cy="2943806"/>
          </a:xfrm>
          <a:prstGeom prst="rect">
            <a:avLst/>
          </a:prstGeom>
        </p:spPr>
      </p:pic>
      <p:sp>
        <p:nvSpPr>
          <p:cNvPr id="11" name="TextBox 10"/>
          <p:cNvSpPr txBox="1"/>
          <p:nvPr/>
        </p:nvSpPr>
        <p:spPr>
          <a:xfrm>
            <a:off x="457200" y="5982875"/>
            <a:ext cx="8389155" cy="646331"/>
          </a:xfrm>
          <a:prstGeom prst="rect">
            <a:avLst/>
          </a:prstGeom>
          <a:noFill/>
        </p:spPr>
        <p:txBody>
          <a:bodyPr wrap="square" rtlCol="0">
            <a:spAutoFit/>
          </a:bodyPr>
          <a:lstStyle/>
          <a:p>
            <a:r>
              <a:rPr lang="en-US" dirty="0" smtClean="0"/>
              <a:t>              </a:t>
            </a:r>
            <a:r>
              <a:rPr lang="en-US" sz="3600" dirty="0" smtClean="0"/>
              <a:t>Self                   Context                Task         </a:t>
            </a:r>
            <a:endParaRPr lang="en-US" sz="3600" dirty="0"/>
          </a:p>
        </p:txBody>
      </p:sp>
      <p:pic>
        <p:nvPicPr>
          <p:cNvPr id="8" name="Picture 7" descr="overflowing buc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236" y="3193080"/>
            <a:ext cx="2583010" cy="2943806"/>
          </a:xfrm>
          <a:prstGeom prst="rect">
            <a:avLst/>
          </a:prstGeom>
        </p:spPr>
      </p:pic>
      <p:pic>
        <p:nvPicPr>
          <p:cNvPr id="12" name="Picture 11" descr="overflowing buc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246" y="3193080"/>
            <a:ext cx="2583010" cy="2943806"/>
          </a:xfrm>
          <a:prstGeom prst="rect">
            <a:avLst/>
          </a:prstGeom>
        </p:spPr>
      </p:pic>
      <p:sp>
        <p:nvSpPr>
          <p:cNvPr id="3" name="Rectangle 2"/>
          <p:cNvSpPr/>
          <p:nvPr/>
        </p:nvSpPr>
        <p:spPr>
          <a:xfrm>
            <a:off x="594226" y="1417638"/>
            <a:ext cx="7749030" cy="1538883"/>
          </a:xfrm>
          <a:prstGeom prst="rect">
            <a:avLst/>
          </a:prstGeom>
        </p:spPr>
        <p:txBody>
          <a:bodyPr wrap="square">
            <a:spAutoFit/>
          </a:bodyPr>
          <a:lstStyle/>
          <a:p>
            <a:r>
              <a:rPr lang="en-US" sz="2400" dirty="0" smtClean="0"/>
              <a:t>A Crisis is an </a:t>
            </a:r>
            <a:r>
              <a:rPr lang="en-US" sz="2400" dirty="0"/>
              <a:t>unplanned life-threatening event in which there is a mismatch between the ambient level of resources and those that a patient needs to regain stability.</a:t>
            </a:r>
          </a:p>
          <a:p>
            <a:endParaRPr lang="en-US" sz="1000" dirty="0"/>
          </a:p>
          <a:p>
            <a:r>
              <a:rPr lang="en-US" sz="1200" dirty="0"/>
              <a:t>G </a:t>
            </a:r>
            <a:r>
              <a:rPr lang="en-US" sz="1200" dirty="0" err="1"/>
              <a:t>Lighthall</a:t>
            </a:r>
            <a:r>
              <a:rPr lang="en-US" sz="1200" dirty="0"/>
              <a:t>, (2016)</a:t>
            </a:r>
            <a:endParaRPr lang="en-US" dirty="0"/>
          </a:p>
        </p:txBody>
      </p:sp>
    </p:spTree>
    <p:extLst>
      <p:ext uri="{BB962C8B-B14F-4D97-AF65-F5344CB8AC3E}">
        <p14:creationId xmlns:p14="http://schemas.microsoft.com/office/powerpoint/2010/main" val="1279497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Situation Awareness</a:t>
            </a:r>
            <a:endParaRPr lang="en-US" dirty="0"/>
          </a:p>
        </p:txBody>
      </p:sp>
      <p:pic>
        <p:nvPicPr>
          <p:cNvPr id="4" name="The Monkey Business Illus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t="1115" b="1115"/>
          <a:stretch>
            <a:fillRect/>
          </a:stretch>
        </p:blipFill>
        <p:spPr/>
      </p:pic>
    </p:spTree>
    <p:extLst>
      <p:ext uri="{BB962C8B-B14F-4D97-AF65-F5344CB8AC3E}">
        <p14:creationId xmlns:p14="http://schemas.microsoft.com/office/powerpoint/2010/main" val="3436887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23850" y="1484313"/>
            <a:ext cx="8424863" cy="3024187"/>
          </a:xfrm>
          <a:prstGeom prst="rect">
            <a:avLst/>
          </a:prstGeom>
          <a:solidFill>
            <a:srgbClr val="1B6E80"/>
          </a:solidFill>
          <a:ln w="9525">
            <a:solidFill>
              <a:schemeClr val="tx1"/>
            </a:solidFill>
            <a:miter lim="800000"/>
            <a:headEnd/>
            <a:tailEnd/>
          </a:ln>
          <a:effectLs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eaLnBrk="1" fontAlgn="base" hangingPunct="1">
              <a:spcBef>
                <a:spcPct val="0"/>
              </a:spcBef>
              <a:spcAft>
                <a:spcPct val="0"/>
              </a:spcAft>
            </a:pPr>
            <a:endParaRPr lang="en-US" altLang="en-US" dirty="0" smtClean="0">
              <a:solidFill>
                <a:srgbClr val="FFFFFF"/>
              </a:solidFill>
            </a:endParaRPr>
          </a:p>
        </p:txBody>
      </p:sp>
      <p:sp>
        <p:nvSpPr>
          <p:cNvPr id="10243" name="Text Box 3"/>
          <p:cNvSpPr txBox="1">
            <a:spLocks noChangeArrowheads="1"/>
          </p:cNvSpPr>
          <p:nvPr/>
        </p:nvSpPr>
        <p:spPr bwMode="auto">
          <a:xfrm>
            <a:off x="539552" y="692696"/>
            <a:ext cx="82296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sz="4000" b="1" dirty="0" smtClean="0">
                <a:solidFill>
                  <a:srgbClr val="FFFF00"/>
                </a:solidFill>
                <a:effectLst>
                  <a:outerShdw blurRad="38100" dist="38100" dir="2700000" algn="tl">
                    <a:srgbClr val="000000"/>
                  </a:outerShdw>
                </a:effectLst>
                <a:latin typeface="Comic Sans MS" pitchFamily="66" charset="0"/>
              </a:rPr>
              <a:t> </a:t>
            </a:r>
            <a:r>
              <a:rPr lang="en-GB" sz="4000" b="1" dirty="0" smtClean="0">
                <a:solidFill>
                  <a:schemeClr val="tx2"/>
                </a:solidFill>
                <a:effectLst>
                  <a:outerShdw blurRad="38100" dist="38100" dir="2700000" algn="tl">
                    <a:srgbClr val="000000"/>
                  </a:outerShdw>
                </a:effectLst>
                <a:latin typeface="Comic Sans MS" pitchFamily="66" charset="0"/>
              </a:rPr>
              <a:t>Human Factors…. </a:t>
            </a:r>
          </a:p>
        </p:txBody>
      </p:sp>
      <p:pic>
        <p:nvPicPr>
          <p:cNvPr id="368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653136"/>
            <a:ext cx="2902493" cy="1988840"/>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6871" name="Text Box 7"/>
          <p:cNvSpPr txBox="1">
            <a:spLocks noChangeArrowheads="1"/>
          </p:cNvSpPr>
          <p:nvPr/>
        </p:nvSpPr>
        <p:spPr bwMode="auto">
          <a:xfrm>
            <a:off x="468313" y="1628775"/>
            <a:ext cx="8174037" cy="265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dist" defTabSz="914400" eaLnBrk="1" fontAlgn="base" hangingPunct="1">
              <a:spcBef>
                <a:spcPct val="0"/>
              </a:spcBef>
              <a:spcAft>
                <a:spcPct val="0"/>
              </a:spcAft>
            </a:pPr>
            <a:r>
              <a:rPr lang="en-GB" altLang="en-US" sz="2800" dirty="0" smtClean="0">
                <a:solidFill>
                  <a:srgbClr val="FFFFFF"/>
                </a:solidFill>
                <a:latin typeface="Arial" charset="0"/>
              </a:rPr>
              <a:t>"In my wife's case, we had a breakdown of leadership, of awareness, of prioritisation, </a:t>
            </a:r>
          </a:p>
          <a:p>
            <a:pPr algn="dist" defTabSz="914400" eaLnBrk="1" fontAlgn="base" hangingPunct="1">
              <a:spcBef>
                <a:spcPct val="0"/>
              </a:spcBef>
              <a:spcAft>
                <a:spcPct val="0"/>
              </a:spcAft>
            </a:pPr>
            <a:r>
              <a:rPr lang="en-GB" altLang="en-US" sz="2800" dirty="0" smtClean="0">
                <a:solidFill>
                  <a:srgbClr val="FFFFFF"/>
                </a:solidFill>
                <a:latin typeface="Arial" charset="0"/>
              </a:rPr>
              <a:t>of decision-making, of communication and of assertiveness. </a:t>
            </a:r>
            <a:r>
              <a:rPr lang="en-GB" altLang="en-US" sz="2800" i="1" dirty="0" smtClean="0">
                <a:solidFill>
                  <a:srgbClr val="FFFFFF"/>
                </a:solidFill>
                <a:latin typeface="Arial" charset="0"/>
              </a:rPr>
              <a:t>Since then, I've been trying to understand why training in awareness of these human factors isn't part of clinical practice."</a:t>
            </a:r>
            <a:endParaRPr lang="en-GB" altLang="en-US" sz="2800" i="1" dirty="0" smtClean="0">
              <a:solidFill>
                <a:srgbClr val="FFFFFF"/>
              </a:solidFill>
              <a:latin typeface="Comic Sans MS" pitchFamily="66" charset="0"/>
            </a:endParaRPr>
          </a:p>
        </p:txBody>
      </p:sp>
      <p:sp>
        <p:nvSpPr>
          <p:cNvPr id="2" name="TextBox 1"/>
          <p:cNvSpPr txBox="1"/>
          <p:nvPr/>
        </p:nvSpPr>
        <p:spPr>
          <a:xfrm>
            <a:off x="6156176" y="4797152"/>
            <a:ext cx="2530770" cy="369332"/>
          </a:xfrm>
          <a:prstGeom prst="rect">
            <a:avLst/>
          </a:prstGeom>
          <a:noFill/>
        </p:spPr>
        <p:txBody>
          <a:bodyPr wrap="square" rtlCol="0">
            <a:spAutoFit/>
          </a:bodyPr>
          <a:lstStyle/>
          <a:p>
            <a:pPr algn="r"/>
            <a:r>
              <a:rPr lang="en-US" dirty="0" smtClean="0">
                <a:solidFill>
                  <a:srgbClr val="1B6E80"/>
                </a:solidFill>
              </a:rPr>
              <a:t>Martin </a:t>
            </a:r>
            <a:r>
              <a:rPr lang="en-US" dirty="0" err="1" smtClean="0">
                <a:solidFill>
                  <a:srgbClr val="1B6E80"/>
                </a:solidFill>
              </a:rPr>
              <a:t>Bromiley</a:t>
            </a:r>
            <a:endParaRPr lang="en-US" dirty="0">
              <a:solidFill>
                <a:srgbClr val="1B6E80"/>
              </a:solidFill>
            </a:endParaRPr>
          </a:p>
        </p:txBody>
      </p:sp>
    </p:spTree>
    <p:extLst>
      <p:ext uri="{BB962C8B-B14F-4D97-AF65-F5344CB8AC3E}">
        <p14:creationId xmlns:p14="http://schemas.microsoft.com/office/powerpoint/2010/main" val="389583000"/>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n-GB" dirty="0" smtClean="0">
                <a:latin typeface="Verdana" charset="0"/>
              </a:rPr>
              <a:t>RESOURCES</a:t>
            </a:r>
            <a:endParaRPr lang="en-GB" dirty="0">
              <a:latin typeface="Verdana" charset="0"/>
            </a:endParaRPr>
          </a:p>
        </p:txBody>
      </p:sp>
      <p:sp>
        <p:nvSpPr>
          <p:cNvPr id="6147" name="Text Box 3"/>
          <p:cNvSpPr txBox="1">
            <a:spLocks noChangeArrowheads="1"/>
          </p:cNvSpPr>
          <p:nvPr/>
        </p:nvSpPr>
        <p:spPr bwMode="auto">
          <a:xfrm>
            <a:off x="1054100" y="2019300"/>
            <a:ext cx="3429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endParaRPr lang="en-US"/>
          </a:p>
        </p:txBody>
      </p:sp>
      <p:sp>
        <p:nvSpPr>
          <p:cNvPr id="6148" name="AutoShape 4"/>
          <p:cNvSpPr>
            <a:spLocks noChangeAspect="1" noChangeArrowheads="1"/>
          </p:cNvSpPr>
          <p:nvPr/>
        </p:nvSpPr>
        <p:spPr bwMode="auto">
          <a:xfrm>
            <a:off x="433388" y="795338"/>
            <a:ext cx="8277225"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endParaRPr lang="en-US"/>
          </a:p>
        </p:txBody>
      </p:sp>
      <p:sp>
        <p:nvSpPr>
          <p:cNvPr id="6149" name="Text Box 5"/>
          <p:cNvSpPr txBox="1">
            <a:spLocks noChangeArrowheads="1"/>
          </p:cNvSpPr>
          <p:nvPr/>
        </p:nvSpPr>
        <p:spPr bwMode="auto">
          <a:xfrm>
            <a:off x="6464300" y="2913063"/>
            <a:ext cx="2246313" cy="77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GB"/>
          </a:p>
          <a:p>
            <a:pPr eaLnBrk="1" hangingPunct="1">
              <a:spcBef>
                <a:spcPct val="50000"/>
              </a:spcBef>
            </a:pPr>
            <a:endParaRPr lang="en-GB"/>
          </a:p>
        </p:txBody>
      </p:sp>
      <p:sp>
        <p:nvSpPr>
          <p:cNvPr id="6150" name="Text Box 6"/>
          <p:cNvSpPr txBox="1">
            <a:spLocks noChangeArrowheads="1"/>
          </p:cNvSpPr>
          <p:nvPr/>
        </p:nvSpPr>
        <p:spPr bwMode="auto">
          <a:xfrm>
            <a:off x="838200" y="2019300"/>
            <a:ext cx="45085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endParaRPr lang="en-US"/>
          </a:p>
        </p:txBody>
      </p:sp>
      <p:pic>
        <p:nvPicPr>
          <p:cNvPr id="6151" name="Picture 9" descr="CRM book Ga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46200"/>
            <a:ext cx="1476375" cy="220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2" name="Picture 13" descr="safety at sharp 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3692525"/>
            <a:ext cx="1511300" cy="220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3" name="Picture 14" descr="Handbook of HF in healthc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525" y="2033588"/>
            <a:ext cx="2128838" cy="302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4" name="Picture 15" descr="unsafe acts j rea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1550" y="1346200"/>
            <a:ext cx="140335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5" name="Picture 11" descr="Decision making under stress002.jpg"/>
          <p:cNvPicPr>
            <a:picLocks noChangeAspect="1"/>
          </p:cNvPicPr>
          <p:nvPr/>
        </p:nvPicPr>
        <p:blipFill>
          <a:blip r:embed="rId7">
            <a:extLst>
              <a:ext uri="{28A0092B-C50C-407E-A947-70E740481C1C}">
                <a14:useLocalDpi xmlns:a14="http://schemas.microsoft.com/office/drawing/2010/main" val="0"/>
              </a:ext>
            </a:extLst>
          </a:blip>
          <a:srcRect r="24467" b="19295"/>
          <a:stretch>
            <a:fillRect/>
          </a:stretch>
        </p:blipFill>
        <p:spPr bwMode="auto">
          <a:xfrm>
            <a:off x="3511550" y="3692525"/>
            <a:ext cx="1403350" cy="220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2071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8291264" cy="779686"/>
          </a:xfrm>
        </p:spPr>
        <p:txBody>
          <a:bodyPr anchor="ctr">
            <a:normAutofit/>
          </a:bodyPr>
          <a:lstStyle/>
          <a:p>
            <a:r>
              <a:rPr lang="en-GB" sz="3200" dirty="0" smtClean="0"/>
              <a:t>Why did</a:t>
            </a:r>
            <a:r>
              <a:rPr lang="en-US" sz="3200" dirty="0" smtClean="0"/>
              <a:t> Korean Air flight 801</a:t>
            </a:r>
            <a:r>
              <a:rPr lang="en-GB" sz="3200" dirty="0" smtClean="0"/>
              <a:t> crash?</a:t>
            </a:r>
            <a:endParaRPr lang="en-US" sz="3200" dirty="0"/>
          </a:p>
        </p:txBody>
      </p:sp>
      <p:sp>
        <p:nvSpPr>
          <p:cNvPr id="7" name="Text Placeholder 6"/>
          <p:cNvSpPr>
            <a:spLocks noGrp="1"/>
          </p:cNvSpPr>
          <p:nvPr>
            <p:ph type="body" sz="half" idx="2"/>
          </p:nvPr>
        </p:nvSpPr>
        <p:spPr>
          <a:xfrm>
            <a:off x="457200" y="1268760"/>
            <a:ext cx="5482952" cy="5328592"/>
          </a:xfrm>
        </p:spPr>
        <p:txBody>
          <a:bodyPr>
            <a:noAutofit/>
          </a:bodyPr>
          <a:lstStyle/>
          <a:p>
            <a:r>
              <a:rPr lang="en-GB" sz="2400" dirty="0" smtClean="0"/>
              <a:t>Flight recorder revealed poor team collaboration</a:t>
            </a:r>
          </a:p>
          <a:p>
            <a:pPr lvl="1">
              <a:buFont typeface="Arial" pitchFamily="34" charset="0"/>
              <a:buChar char="•"/>
            </a:pPr>
            <a:r>
              <a:rPr lang="en-GB" sz="2400" dirty="0"/>
              <a:t> </a:t>
            </a:r>
            <a:r>
              <a:rPr lang="en-GB" sz="2400" dirty="0" smtClean="0"/>
              <a:t> Co-pilot and engineer were both monitoring equipment readings and aware of the error </a:t>
            </a:r>
          </a:p>
          <a:p>
            <a:pPr lvl="1">
              <a:buFont typeface="Arial" pitchFamily="34" charset="0"/>
              <a:buChar char="•"/>
            </a:pPr>
            <a:r>
              <a:rPr lang="en-GB" sz="2400" dirty="0"/>
              <a:t> </a:t>
            </a:r>
            <a:r>
              <a:rPr lang="en-GB" sz="2400" dirty="0" smtClean="0"/>
              <a:t> Neither informed the pilot clearly</a:t>
            </a:r>
          </a:p>
          <a:p>
            <a:pPr lvl="2"/>
            <a:r>
              <a:rPr lang="en-GB" sz="2200" dirty="0" smtClean="0"/>
              <a:t>  “not in sight”</a:t>
            </a:r>
          </a:p>
          <a:p>
            <a:pPr lvl="2"/>
            <a:r>
              <a:rPr lang="en-GB" sz="2200" dirty="0" smtClean="0"/>
              <a:t>“let’s make a missed approach”</a:t>
            </a:r>
          </a:p>
          <a:p>
            <a:pPr lvl="1">
              <a:buFont typeface="Arial" pitchFamily="34" charset="0"/>
              <a:buChar char="•"/>
            </a:pPr>
            <a:r>
              <a:rPr lang="en-GB" sz="2400" dirty="0"/>
              <a:t> </a:t>
            </a:r>
            <a:r>
              <a:rPr lang="en-GB" sz="2400" dirty="0" smtClean="0"/>
              <a:t> Inadequate team training</a:t>
            </a:r>
          </a:p>
          <a:p>
            <a:pPr lvl="1">
              <a:buFont typeface="Arial" pitchFamily="34" charset="0"/>
              <a:buChar char="•"/>
            </a:pPr>
            <a:r>
              <a:rPr lang="en-GB" sz="2400" dirty="0" smtClean="0"/>
              <a:t>  Cultural sensitivity about criticising a superior?</a:t>
            </a:r>
          </a:p>
          <a:p>
            <a:r>
              <a:rPr lang="en-GB" sz="2000" dirty="0" smtClean="0"/>
              <a:t>NB.  </a:t>
            </a:r>
            <a:r>
              <a:rPr lang="en-US" sz="2000" dirty="0" smtClean="0"/>
              <a:t>Korean </a:t>
            </a:r>
            <a:r>
              <a:rPr lang="en-US" sz="2000" dirty="0"/>
              <a:t>Air had more plane crashes than almost any other airline in the world </a:t>
            </a:r>
            <a:r>
              <a:rPr lang="en-US" sz="2000" dirty="0" smtClean="0"/>
              <a:t>at </a:t>
            </a:r>
            <a:r>
              <a:rPr lang="en-US" sz="2000" dirty="0"/>
              <a:t>the end of the </a:t>
            </a:r>
            <a:r>
              <a:rPr lang="en-US" sz="2000" dirty="0" smtClean="0"/>
              <a:t>1990s</a:t>
            </a:r>
          </a:p>
        </p:txBody>
      </p:sp>
      <p:pic>
        <p:nvPicPr>
          <p:cNvPr id="8" name="Picture 2" descr="The tail section of Korean Airlines flight 801 stands graphically visible at the crash site in the early morning hours of Aug. 6 1997."/>
          <p:cNvPicPr>
            <a:picLocks noGrp="1" noChangeAspect="1" noChangeArrowheads="1"/>
          </p:cNvPicPr>
          <p:nvPr>
            <p:ph idx="1"/>
          </p:nvPr>
        </p:nvPicPr>
        <p:blipFill>
          <a:blip r:embed="rId3" cstate="print"/>
          <a:srcRect l="2444" r="2444"/>
          <a:stretch>
            <a:fillRect/>
          </a:stretch>
        </p:blipFill>
        <p:spPr bwMode="auto">
          <a:xfrm>
            <a:off x="5940152" y="2348880"/>
            <a:ext cx="3072369" cy="2304256"/>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667426"/>
            <a:ext cx="6858000" cy="1790700"/>
          </a:xfrm>
        </p:spPr>
        <p:txBody>
          <a:bodyPr/>
          <a:lstStyle/>
          <a:p>
            <a:r>
              <a:rPr lang="en-GB" dirty="0" smtClean="0"/>
              <a:t>Year 4 IPE Case report assignments</a:t>
            </a:r>
            <a:endParaRPr lang="en-GB" dirty="0"/>
          </a:p>
        </p:txBody>
      </p:sp>
      <p:sp>
        <p:nvSpPr>
          <p:cNvPr id="3" name="Subtitle 2"/>
          <p:cNvSpPr>
            <a:spLocks noGrp="1"/>
          </p:cNvSpPr>
          <p:nvPr>
            <p:ph type="subTitle" idx="1"/>
          </p:nvPr>
        </p:nvSpPr>
        <p:spPr>
          <a:xfrm>
            <a:off x="1259633" y="4541226"/>
            <a:ext cx="7056784" cy="848458"/>
          </a:xfrm>
        </p:spPr>
        <p:txBody>
          <a:bodyPr>
            <a:noAutofit/>
          </a:bodyPr>
          <a:lstStyle/>
          <a:p>
            <a:r>
              <a:rPr lang="en-GB" sz="2800" dirty="0"/>
              <a:t>See </a:t>
            </a:r>
            <a:r>
              <a:rPr lang="en-GB" sz="2800" dirty="0" err="1"/>
              <a:t>QMPlus</a:t>
            </a:r>
            <a:r>
              <a:rPr lang="en-GB" sz="2800" dirty="0"/>
              <a:t> MBBS Year 4 &amp; GEP Year 3 Information Portal for full instructions</a:t>
            </a:r>
            <a:endParaRPr lang="en-GB" sz="2800"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485814" y="1184866"/>
            <a:ext cx="4172372" cy="445100"/>
          </a:xfrm>
          <a:prstGeom prst="rect">
            <a:avLst/>
          </a:prstGeom>
        </p:spPr>
      </p:pic>
    </p:spTree>
    <p:extLst>
      <p:ext uri="{BB962C8B-B14F-4D97-AF65-F5344CB8AC3E}">
        <p14:creationId xmlns:p14="http://schemas.microsoft.com/office/powerpoint/2010/main" val="33565784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545" y="1194728"/>
            <a:ext cx="7886700" cy="4525467"/>
          </a:xfrm>
        </p:spPr>
        <p:txBody>
          <a:bodyPr>
            <a:normAutofit fontScale="70000" lnSpcReduction="20000"/>
          </a:bodyPr>
          <a:lstStyle/>
          <a:p>
            <a:pPr marL="0" indent="0">
              <a:buNone/>
            </a:pPr>
            <a:r>
              <a:rPr lang="en-GB" dirty="0" smtClean="0"/>
              <a:t>You </a:t>
            </a:r>
            <a:r>
              <a:rPr lang="en-GB" dirty="0"/>
              <a:t>are required to write two short </a:t>
            </a:r>
            <a:r>
              <a:rPr lang="en-GB" dirty="0" smtClean="0"/>
              <a:t>reports </a:t>
            </a:r>
            <a:r>
              <a:rPr lang="en-GB" dirty="0"/>
              <a:t>with an </a:t>
            </a:r>
            <a:r>
              <a:rPr lang="en-GB" b="1" dirty="0"/>
              <a:t>Interprofessional focus</a:t>
            </a:r>
            <a:r>
              <a:rPr lang="en-GB" dirty="0"/>
              <a:t> during term 3.    </a:t>
            </a:r>
            <a:endParaRPr lang="en-GB" dirty="0" smtClean="0"/>
          </a:p>
          <a:p>
            <a:endParaRPr lang="en-GB" dirty="0"/>
          </a:p>
          <a:p>
            <a:r>
              <a:rPr lang="en-GB" dirty="0" smtClean="0"/>
              <a:t>Consider and write about </a:t>
            </a:r>
            <a:r>
              <a:rPr lang="en-GB" b="1" dirty="0" smtClean="0"/>
              <a:t>the interprofessional elements involved in day-to-day </a:t>
            </a:r>
            <a:r>
              <a:rPr lang="en-GB" b="1" dirty="0" smtClean="0"/>
              <a:t>practice </a:t>
            </a:r>
            <a:r>
              <a:rPr lang="en-GB" dirty="0" smtClean="0"/>
              <a:t>in </a:t>
            </a:r>
            <a:r>
              <a:rPr lang="en-GB" dirty="0"/>
              <a:t>your clinical placements, </a:t>
            </a:r>
            <a:r>
              <a:rPr lang="en-GB" dirty="0" smtClean="0"/>
              <a:t>as they relate to team-working and human </a:t>
            </a:r>
            <a:r>
              <a:rPr lang="en-GB" dirty="0" smtClean="0"/>
              <a:t>factors.</a:t>
            </a:r>
            <a:endParaRPr lang="en-GB" dirty="0" smtClean="0"/>
          </a:p>
          <a:p>
            <a:pPr marL="0" indent="0">
              <a:buNone/>
            </a:pPr>
            <a:endParaRPr lang="en-GB" dirty="0" smtClean="0"/>
          </a:p>
          <a:p>
            <a:r>
              <a:rPr lang="en-GB" dirty="0" smtClean="0"/>
              <a:t>The </a:t>
            </a:r>
            <a:r>
              <a:rPr lang="en-GB" dirty="0"/>
              <a:t>reports should focus on the human factors elements of </a:t>
            </a:r>
            <a:r>
              <a:rPr lang="en-GB" b="1" dirty="0"/>
              <a:t>collaboration between two or more </a:t>
            </a:r>
            <a:r>
              <a:rPr lang="en-GB" b="1" dirty="0" smtClean="0">
                <a:solidFill>
                  <a:srgbClr val="7030A0"/>
                </a:solidFill>
              </a:rPr>
              <a:t>different</a:t>
            </a:r>
            <a:r>
              <a:rPr lang="en-GB" b="1" dirty="0" smtClean="0"/>
              <a:t> health or social care </a:t>
            </a:r>
            <a:r>
              <a:rPr lang="en-GB" b="1" dirty="0"/>
              <a:t>professions</a:t>
            </a:r>
            <a:r>
              <a:rPr lang="en-GB" dirty="0"/>
              <a:t> involved in patient </a:t>
            </a:r>
            <a:r>
              <a:rPr lang="en-GB" dirty="0" smtClean="0"/>
              <a:t>care</a:t>
            </a:r>
            <a:r>
              <a:rPr lang="en-GB" dirty="0" smtClean="0"/>
              <a:t>.  </a:t>
            </a:r>
          </a:p>
          <a:p>
            <a:endParaRPr lang="en-GB" dirty="0" smtClean="0"/>
          </a:p>
          <a:p>
            <a:pPr lvl="1">
              <a:buFont typeface="Wingdings" panose="05000000000000000000" pitchFamily="2" charset="2"/>
              <a:buChar char="Ø"/>
            </a:pPr>
            <a:r>
              <a:rPr lang="en-GB" b="1" dirty="0" smtClean="0"/>
              <a:t>  Not about </a:t>
            </a:r>
            <a:r>
              <a:rPr lang="en-GB" b="1" dirty="0" smtClean="0"/>
              <a:t>collaboration that is only between medics</a:t>
            </a:r>
            <a:r>
              <a:rPr lang="en-GB" dirty="0" smtClean="0"/>
              <a:t>.</a:t>
            </a:r>
            <a:endParaRPr lang="en-GB" dirty="0" smtClean="0"/>
          </a:p>
          <a:p>
            <a:endParaRPr lang="en-GB" dirty="0" smtClean="0"/>
          </a:p>
          <a:p>
            <a:r>
              <a:rPr lang="en-GB" dirty="0" smtClean="0"/>
              <a:t>Use the </a:t>
            </a:r>
            <a:r>
              <a:rPr lang="en-GB" b="1" dirty="0" smtClean="0"/>
              <a:t>SHEEP Framework </a:t>
            </a:r>
            <a:r>
              <a:rPr lang="en-GB" dirty="0" smtClean="0"/>
              <a:t>to analyse the specific case or event</a:t>
            </a:r>
            <a:endParaRPr lang="en-GB" dirty="0"/>
          </a:p>
        </p:txBody>
      </p:sp>
    </p:spTree>
    <p:extLst>
      <p:ext uri="{BB962C8B-B14F-4D97-AF65-F5344CB8AC3E}">
        <p14:creationId xmlns:p14="http://schemas.microsoft.com/office/powerpoint/2010/main" val="15399162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98323"/>
            <a:ext cx="7886700" cy="4144618"/>
          </a:xfrm>
        </p:spPr>
        <p:txBody>
          <a:bodyPr>
            <a:normAutofit fontScale="70000" lnSpcReduction="20000"/>
          </a:bodyPr>
          <a:lstStyle/>
          <a:p>
            <a:r>
              <a:rPr lang="en-GB" b="1" dirty="0" smtClean="0"/>
              <a:t>The reports need </a:t>
            </a:r>
            <a:r>
              <a:rPr lang="en-GB" b="1" dirty="0"/>
              <a:t>to be shown to your </a:t>
            </a:r>
            <a:r>
              <a:rPr lang="en-GB" b="1" dirty="0" smtClean="0"/>
              <a:t>Consultant/ placement supervisor </a:t>
            </a:r>
            <a:r>
              <a:rPr lang="en-GB" b="1" dirty="0"/>
              <a:t>for sign off before submitting them.</a:t>
            </a:r>
            <a:r>
              <a:rPr lang="en-GB" dirty="0"/>
              <a:t>  </a:t>
            </a:r>
            <a:endParaRPr lang="en-GB" dirty="0" smtClean="0"/>
          </a:p>
          <a:p>
            <a:endParaRPr lang="en-GB" dirty="0" smtClean="0"/>
          </a:p>
          <a:p>
            <a:r>
              <a:rPr lang="en-GB" dirty="0" smtClean="0"/>
              <a:t>We </a:t>
            </a:r>
            <a:r>
              <a:rPr lang="en-GB" dirty="0"/>
              <a:t>would encourage you to </a:t>
            </a:r>
            <a:r>
              <a:rPr lang="en-GB" b="1" dirty="0"/>
              <a:t>discuss the </a:t>
            </a:r>
            <a:r>
              <a:rPr lang="en-GB" b="1" dirty="0" smtClean="0"/>
              <a:t>report </a:t>
            </a:r>
            <a:r>
              <a:rPr lang="en-GB" b="1" dirty="0"/>
              <a:t>with your supervisor </a:t>
            </a:r>
            <a:r>
              <a:rPr lang="en-GB" dirty="0"/>
              <a:t>to extend your understanding of </a:t>
            </a:r>
            <a:r>
              <a:rPr lang="en-GB" dirty="0" smtClean="0"/>
              <a:t>issues around interprofessional </a:t>
            </a:r>
            <a:r>
              <a:rPr lang="en-GB" dirty="0"/>
              <a:t>collaboration within that setting.   </a:t>
            </a:r>
            <a:endParaRPr lang="en-GB" dirty="0" smtClean="0"/>
          </a:p>
          <a:p>
            <a:pPr marL="0" indent="0">
              <a:buNone/>
            </a:pPr>
            <a:endParaRPr lang="en-GB" dirty="0"/>
          </a:p>
          <a:p>
            <a:r>
              <a:rPr lang="en-GB" dirty="0" smtClean="0"/>
              <a:t>Full instructions on how to write the case reports are on </a:t>
            </a:r>
            <a:r>
              <a:rPr lang="en-GB" dirty="0" err="1" smtClean="0"/>
              <a:t>QMPlus</a:t>
            </a:r>
            <a:r>
              <a:rPr lang="en-GB" dirty="0" smtClean="0"/>
              <a:t>.</a:t>
            </a:r>
            <a:endParaRPr lang="en-GB" dirty="0"/>
          </a:p>
          <a:p>
            <a:pPr lvl="1"/>
            <a:r>
              <a:rPr lang="en-GB" dirty="0" smtClean="0"/>
              <a:t>Submit the reports </a:t>
            </a:r>
            <a:r>
              <a:rPr lang="en-GB" dirty="0" smtClean="0"/>
              <a:t>to both </a:t>
            </a:r>
            <a:r>
              <a:rPr lang="en-GB" dirty="0" err="1" smtClean="0"/>
              <a:t>QMplus</a:t>
            </a:r>
            <a:r>
              <a:rPr lang="en-GB" dirty="0" smtClean="0"/>
              <a:t> and </a:t>
            </a:r>
            <a:r>
              <a:rPr lang="en-GB" dirty="0" err="1" smtClean="0"/>
              <a:t>Turnitin</a:t>
            </a:r>
            <a:r>
              <a:rPr lang="en-GB" dirty="0" smtClean="0"/>
              <a:t>.  </a:t>
            </a:r>
          </a:p>
          <a:p>
            <a:pPr lvl="1"/>
            <a:r>
              <a:rPr lang="en-GB" dirty="0" smtClean="0"/>
              <a:t>Scroll down to the Interprofessional Education section of the Year 4 GEP Year 3 portal</a:t>
            </a:r>
          </a:p>
          <a:p>
            <a:endParaRPr lang="en-GB" dirty="0"/>
          </a:p>
        </p:txBody>
      </p:sp>
    </p:spTree>
    <p:extLst>
      <p:ext uri="{BB962C8B-B14F-4D97-AF65-F5344CB8AC3E}">
        <p14:creationId xmlns:p14="http://schemas.microsoft.com/office/powerpoint/2010/main" val="22339079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
            </a:r>
            <a:br>
              <a:rPr lang="en-GB" b="1" dirty="0" smtClean="0"/>
            </a:br>
            <a:endParaRPr lang="en-GB" sz="2325" dirty="0"/>
          </a:p>
        </p:txBody>
      </p:sp>
      <p:sp>
        <p:nvSpPr>
          <p:cNvPr id="5" name="Content Placeholder 4"/>
          <p:cNvSpPr>
            <a:spLocks noGrp="1"/>
          </p:cNvSpPr>
          <p:nvPr>
            <p:ph idx="1"/>
          </p:nvPr>
        </p:nvSpPr>
        <p:spPr>
          <a:xfrm>
            <a:off x="325315" y="1859573"/>
            <a:ext cx="8190035" cy="3393942"/>
          </a:xfrm>
        </p:spPr>
        <p:txBody>
          <a:bodyPr>
            <a:normAutofit/>
          </a:bodyPr>
          <a:lstStyle/>
          <a:p>
            <a:pPr marL="0" indent="0" algn="ctr">
              <a:spcBef>
                <a:spcPts val="0"/>
              </a:spcBef>
              <a:buNone/>
            </a:pPr>
            <a:r>
              <a:rPr lang="en-GB" sz="1800" b="1" dirty="0"/>
              <a:t>GMC Outcomes </a:t>
            </a:r>
            <a:r>
              <a:rPr lang="en-GB" sz="1800" b="1" dirty="0"/>
              <a:t>for </a:t>
            </a:r>
            <a:r>
              <a:rPr lang="en-GB" sz="1800" b="1" dirty="0"/>
              <a:t>Graduates </a:t>
            </a:r>
            <a:r>
              <a:rPr lang="en-GB" sz="1800" b="1" dirty="0"/>
              <a:t>(Tomorrow’s Doctors) July </a:t>
            </a:r>
            <a:r>
              <a:rPr lang="en-GB" sz="1800" b="1" dirty="0"/>
              <a:t>2015</a:t>
            </a:r>
          </a:p>
          <a:p>
            <a:pPr marL="0" indent="0">
              <a:spcBef>
                <a:spcPts val="0"/>
              </a:spcBef>
              <a:buNone/>
            </a:pPr>
            <a:endParaRPr lang="en-GB" sz="1500" b="1" dirty="0"/>
          </a:p>
          <a:p>
            <a:pPr marL="0" indent="0" algn="ctr">
              <a:spcBef>
                <a:spcPts val="0"/>
              </a:spcBef>
              <a:buNone/>
            </a:pPr>
            <a:r>
              <a:rPr lang="en-GB" sz="1500" b="1" dirty="0"/>
              <a:t>(22) </a:t>
            </a:r>
            <a:r>
              <a:rPr lang="en-GB" sz="1500" b="1" dirty="0"/>
              <a:t>Learn and work effectively within a multi-professional team</a:t>
            </a:r>
            <a:r>
              <a:rPr lang="en-GB" sz="1500" b="1" dirty="0"/>
              <a:t>.</a:t>
            </a:r>
            <a:endParaRPr lang="en-GB" sz="1500" b="1" dirty="0"/>
          </a:p>
          <a:p>
            <a:endParaRPr lang="en-GB" sz="3375" dirty="0"/>
          </a:p>
          <a:p>
            <a:endParaRPr lang="en-GB" sz="3375" dirty="0"/>
          </a:p>
          <a:p>
            <a:endParaRPr lang="en-GB" sz="3375" dirty="0"/>
          </a:p>
          <a:p>
            <a:endParaRPr lang="en-GB" sz="3150" dirty="0"/>
          </a:p>
        </p:txBody>
      </p:sp>
      <p:graphicFrame>
        <p:nvGraphicFramePr>
          <p:cNvPr id="3" name="Table 2"/>
          <p:cNvGraphicFramePr>
            <a:graphicFrameLocks noGrp="1"/>
          </p:cNvGraphicFramePr>
          <p:nvPr>
            <p:extLst/>
          </p:nvPr>
        </p:nvGraphicFramePr>
        <p:xfrm>
          <a:off x="1090246" y="2668466"/>
          <a:ext cx="6567854" cy="3191608"/>
        </p:xfrm>
        <a:graphic>
          <a:graphicData uri="http://schemas.openxmlformats.org/drawingml/2006/table">
            <a:tbl>
              <a:tblPr firstRow="1" bandRow="1">
                <a:tableStyleId>{5C22544A-7EE6-4342-B048-85BDC9FD1C3A}</a:tableStyleId>
              </a:tblPr>
              <a:tblGrid>
                <a:gridCol w="3283927"/>
                <a:gridCol w="3283927"/>
              </a:tblGrid>
              <a:tr h="14939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A. </a:t>
                      </a:r>
                      <a:r>
                        <a:rPr lang="en-GB" sz="1400" dirty="0" smtClean="0"/>
                        <a:t>Understand and respect the roles and expertise of health and social care professionals in the context of working and learning as a multi-professional team.</a:t>
                      </a:r>
                    </a:p>
                    <a:p>
                      <a:endParaRPr lang="en-GB"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bg1"/>
                          </a:solidFill>
                        </a:rPr>
                        <a:t>B. </a:t>
                      </a:r>
                      <a:r>
                        <a:rPr lang="en-GB" sz="1400" dirty="0" smtClean="0">
                          <a:solidFill>
                            <a:schemeClr val="bg1"/>
                          </a:solidFill>
                        </a:rPr>
                        <a:t>Understand the contribution that effective interdisciplinary teamworking makes to the delivery of safe and high-quality care.</a:t>
                      </a:r>
                    </a:p>
                    <a:p>
                      <a:endParaRPr lang="en-GB" sz="1400" dirty="0"/>
                    </a:p>
                  </a:txBody>
                  <a:tcPr marL="68580" marR="68580" marT="34290" marB="34290"/>
                </a:tc>
              </a:tr>
              <a:tr h="16976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C. </a:t>
                      </a:r>
                      <a:r>
                        <a:rPr lang="en-GB" sz="1400" dirty="0" smtClean="0"/>
                        <a:t>Work with colleagues in ways that best serve the interests of patients, passing on information and handing over care, demonstrating flexibility, adaptability and a problem-solving approach.</a:t>
                      </a:r>
                    </a:p>
                    <a:p>
                      <a:endParaRPr lang="en-GB"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D. </a:t>
                      </a:r>
                      <a:r>
                        <a:rPr lang="en-GB" sz="1400" dirty="0" smtClean="0"/>
                        <a:t>Demonstrate ability to build team capacity and positive working relationships and undertake various team roles including leadership and the ability to accept leadership by others.</a:t>
                      </a:r>
                    </a:p>
                    <a:p>
                      <a:endParaRPr lang="en-GB" sz="1400" dirty="0"/>
                    </a:p>
                  </a:txBody>
                  <a:tcPr marL="68580" marR="68580" marT="34290" marB="34290"/>
                </a:tc>
              </a:tr>
            </a:tbl>
          </a:graphicData>
        </a:graphic>
      </p:graphicFrame>
      <p:sp>
        <p:nvSpPr>
          <p:cNvPr id="4" name="Rectangle 3"/>
          <p:cNvSpPr/>
          <p:nvPr/>
        </p:nvSpPr>
        <p:spPr>
          <a:xfrm>
            <a:off x="404446" y="1078175"/>
            <a:ext cx="8352693" cy="923330"/>
          </a:xfrm>
          <a:prstGeom prst="rect">
            <a:avLst/>
          </a:prstGeom>
        </p:spPr>
        <p:txBody>
          <a:bodyPr wrap="square">
            <a:spAutoFit/>
          </a:bodyPr>
          <a:lstStyle/>
          <a:p>
            <a:r>
              <a:rPr lang="en-GB" dirty="0"/>
              <a:t>Both reports, together with any feedback from your consultant, should be included in your </a:t>
            </a:r>
            <a:r>
              <a:rPr lang="en-GB" b="1" dirty="0"/>
              <a:t>Year 4 Portfolio </a:t>
            </a:r>
            <a:r>
              <a:rPr lang="en-GB" dirty="0"/>
              <a:t>as evidence of your developing professionalism</a:t>
            </a:r>
            <a:br>
              <a:rPr lang="en-GB" dirty="0"/>
            </a:br>
            <a:endParaRPr lang="en-GB" dirty="0"/>
          </a:p>
        </p:txBody>
      </p:sp>
    </p:spTree>
    <p:extLst>
      <p:ext uri="{BB962C8B-B14F-4D97-AF65-F5344CB8AC3E}">
        <p14:creationId xmlns:p14="http://schemas.microsoft.com/office/powerpoint/2010/main" val="10125841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7886700" cy="2697956"/>
          </a:xfrm>
        </p:spPr>
        <p:txBody>
          <a:bodyPr>
            <a:normAutofit fontScale="90000"/>
          </a:bodyPr>
          <a:lstStyle/>
          <a:p>
            <a:r>
              <a:rPr lang="en-GB" dirty="0" smtClean="0"/>
              <a:t/>
            </a:r>
            <a:br>
              <a:rPr lang="en-GB" dirty="0" smtClean="0"/>
            </a:br>
            <a:r>
              <a:rPr lang="en-GB" dirty="0"/>
              <a:t/>
            </a:r>
            <a:br>
              <a:rPr lang="en-GB" dirty="0"/>
            </a:br>
            <a:r>
              <a:rPr lang="en-GB" sz="3000" dirty="0"/>
              <a:t>Case report 1 is due by </a:t>
            </a:r>
            <a:r>
              <a:rPr lang="en-GB" sz="3000" b="1" dirty="0"/>
              <a:t>24</a:t>
            </a:r>
            <a:r>
              <a:rPr lang="en-GB" sz="3000" b="1" baseline="30000" dirty="0"/>
              <a:t>th</a:t>
            </a:r>
            <a:r>
              <a:rPr lang="en-GB" sz="3000" b="1" dirty="0"/>
              <a:t> May 2019</a:t>
            </a:r>
            <a:r>
              <a:rPr lang="en-GB" sz="3000" dirty="0"/>
              <a:t/>
            </a:r>
            <a:br>
              <a:rPr lang="en-GB" sz="3000" dirty="0"/>
            </a:br>
            <a:r>
              <a:rPr lang="en-GB" sz="3000" dirty="0"/>
              <a:t/>
            </a:r>
            <a:br>
              <a:rPr lang="en-GB" sz="3000" dirty="0"/>
            </a:br>
            <a:r>
              <a:rPr lang="en-GB" sz="3000" dirty="0"/>
              <a:t>Case report 2 is due by </a:t>
            </a:r>
            <a:r>
              <a:rPr lang="en-GB" sz="3000" b="1" dirty="0"/>
              <a:t>21</a:t>
            </a:r>
            <a:r>
              <a:rPr lang="en-GB" sz="3000" b="1" baseline="30000" dirty="0"/>
              <a:t>st</a:t>
            </a:r>
            <a:r>
              <a:rPr lang="en-GB" sz="3000" b="1" dirty="0"/>
              <a:t>  June 2019</a:t>
            </a:r>
            <a:br>
              <a:rPr lang="en-GB" sz="3000" b="1" dirty="0"/>
            </a:br>
            <a:r>
              <a:rPr lang="en-GB" sz="3000" b="1" dirty="0"/>
              <a:t/>
            </a:r>
            <a:br>
              <a:rPr lang="en-GB" sz="3000" b="1" dirty="0"/>
            </a:br>
            <a:r>
              <a:rPr lang="en-GB" sz="3000" b="1" dirty="0"/>
              <a:t>                </a:t>
            </a:r>
            <a:r>
              <a:rPr lang="en-GB" sz="3000" dirty="0"/>
              <a:t>Each report:  600-800 words</a:t>
            </a:r>
            <a:br>
              <a:rPr lang="en-GB" sz="3000" dirty="0"/>
            </a:br>
            <a:endParaRPr lang="en-GB" dirty="0"/>
          </a:p>
        </p:txBody>
      </p:sp>
      <p:sp>
        <p:nvSpPr>
          <p:cNvPr id="3" name="Content Placeholder 2"/>
          <p:cNvSpPr>
            <a:spLocks noGrp="1"/>
          </p:cNvSpPr>
          <p:nvPr>
            <p:ph idx="1"/>
          </p:nvPr>
        </p:nvSpPr>
        <p:spPr>
          <a:xfrm>
            <a:off x="628650" y="4293895"/>
            <a:ext cx="7886700" cy="1785161"/>
          </a:xfrm>
        </p:spPr>
        <p:txBody>
          <a:bodyPr>
            <a:normAutofit fontScale="77500" lnSpcReduction="20000"/>
          </a:bodyPr>
          <a:lstStyle/>
          <a:p>
            <a:r>
              <a:rPr lang="en-GB" dirty="0"/>
              <a:t>Please contact </a:t>
            </a:r>
            <a:r>
              <a:rPr lang="en-GB" dirty="0">
                <a:hlinkClick r:id="rId2"/>
              </a:rPr>
              <a:t>Dr Celia Woolf</a:t>
            </a:r>
            <a:r>
              <a:rPr lang="en-GB" dirty="0"/>
              <a:t> if you have any questions about how to complete the task</a:t>
            </a:r>
            <a:r>
              <a:rPr lang="en-GB" dirty="0" smtClean="0"/>
              <a:t>. </a:t>
            </a:r>
            <a:r>
              <a:rPr lang="en-GB" dirty="0" smtClean="0">
                <a:hlinkClick r:id="rId2"/>
              </a:rPr>
              <a:t>c</a:t>
            </a:r>
            <a:r>
              <a:rPr lang="en-GB" dirty="0" smtClean="0">
                <a:hlinkClick r:id="rId2"/>
              </a:rPr>
              <a:t>.a.woolf@qmul.ac.uk</a:t>
            </a:r>
            <a:r>
              <a:rPr lang="en-GB" dirty="0" smtClean="0"/>
              <a:t>  </a:t>
            </a:r>
            <a:endParaRPr lang="en-GB" dirty="0"/>
          </a:p>
          <a:p>
            <a:r>
              <a:rPr lang="en-GB" dirty="0"/>
              <a:t>Contact the </a:t>
            </a:r>
            <a:r>
              <a:rPr lang="en-GB" b="1" dirty="0"/>
              <a:t>IT Helpdesk </a:t>
            </a:r>
            <a:r>
              <a:rPr lang="en-GB" dirty="0"/>
              <a:t>for </a:t>
            </a:r>
            <a:r>
              <a:rPr lang="en-GB" dirty="0" smtClean="0"/>
              <a:t>technical issues </a:t>
            </a:r>
            <a:r>
              <a:rPr lang="en-GB" dirty="0"/>
              <a:t>with posting your case study or with submitting it to </a:t>
            </a:r>
            <a:r>
              <a:rPr lang="en-GB" dirty="0" err="1"/>
              <a:t>TurnitIn</a:t>
            </a:r>
            <a:r>
              <a:rPr lang="en-GB" dirty="0"/>
              <a:t>.</a:t>
            </a:r>
          </a:p>
          <a:p>
            <a:endParaRPr lang="en-GB" dirty="0" smtClean="0"/>
          </a:p>
          <a:p>
            <a:endParaRPr lang="en-GB" dirty="0"/>
          </a:p>
        </p:txBody>
      </p:sp>
    </p:spTree>
    <p:extLst>
      <p:ext uri="{BB962C8B-B14F-4D97-AF65-F5344CB8AC3E}">
        <p14:creationId xmlns:p14="http://schemas.microsoft.com/office/powerpoint/2010/main" val="18529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smtClean="0"/>
              <a:t>What have airplane crashes got to do with healthcare MDTs?</a:t>
            </a:r>
            <a:endParaRPr lang="en-US" dirty="0"/>
          </a:p>
        </p:txBody>
      </p:sp>
      <p:sp>
        <p:nvSpPr>
          <p:cNvPr id="6" name="Text Placeholder 5"/>
          <p:cNvSpPr>
            <a:spLocks noGrp="1"/>
          </p:cNvSpPr>
          <p:nvPr>
            <p:ph type="body" idx="1"/>
          </p:nvPr>
        </p:nvSpPr>
        <p:spPr/>
        <p:txBody>
          <a:bodyPr/>
          <a:lstStyle/>
          <a:p>
            <a:endParaRPr lang="en-US" dirty="0"/>
          </a:p>
        </p:txBody>
      </p:sp>
      <p:sp>
        <p:nvSpPr>
          <p:cNvPr id="7" name="Content Placeholder 6"/>
          <p:cNvSpPr>
            <a:spLocks noGrp="1"/>
          </p:cNvSpPr>
          <p:nvPr>
            <p:ph sz="half" idx="2"/>
          </p:nvPr>
        </p:nvSpPr>
        <p:spPr/>
        <p:txBody>
          <a:bodyPr/>
          <a:lstStyle/>
          <a:p>
            <a:endParaRPr lang="en-US" dirty="0"/>
          </a:p>
        </p:txBody>
      </p:sp>
      <p:sp>
        <p:nvSpPr>
          <p:cNvPr id="8" name="Text Placeholder 7"/>
          <p:cNvSpPr>
            <a:spLocks noGrp="1"/>
          </p:cNvSpPr>
          <p:nvPr>
            <p:ph type="body" sz="quarter" idx="3"/>
          </p:nvPr>
        </p:nvSpPr>
        <p:spPr/>
        <p:txBody>
          <a:bodyPr/>
          <a:lstStyle/>
          <a:p>
            <a:endParaRPr lang="en-US"/>
          </a:p>
        </p:txBody>
      </p:sp>
      <p:pic>
        <p:nvPicPr>
          <p:cNvPr id="11" name="Content Placeholder 10" descr="Picture1.jpg"/>
          <p:cNvPicPr>
            <a:picLocks noGrp="1" noChangeAspect="1"/>
          </p:cNvPicPr>
          <p:nvPr>
            <p:ph sz="quarter" idx="4"/>
          </p:nvPr>
        </p:nvPicPr>
        <p:blipFill>
          <a:blip r:embed="rId2" cstate="print"/>
          <a:stretch>
            <a:fillRect/>
          </a:stretch>
        </p:blipFill>
        <p:spPr>
          <a:xfrm>
            <a:off x="4774230" y="2924943"/>
            <a:ext cx="3912570" cy="2534859"/>
          </a:xfrm>
        </p:spPr>
      </p:pic>
      <p:pic>
        <p:nvPicPr>
          <p:cNvPr id="10" name="Picture 2" descr="The tail section of Korean Airlines flight 801 stands graphically visible at the crash site in the early morning hours of Aug. 6 1997."/>
          <p:cNvPicPr>
            <a:picLocks noChangeAspect="1" noChangeArrowheads="1"/>
          </p:cNvPicPr>
          <p:nvPr/>
        </p:nvPicPr>
        <p:blipFill>
          <a:blip r:embed="rId3" cstate="print"/>
          <a:srcRect l="2444" r="2444"/>
          <a:stretch>
            <a:fillRect/>
          </a:stretch>
        </p:blipFill>
        <p:spPr bwMode="auto">
          <a:xfrm>
            <a:off x="611560" y="2780928"/>
            <a:ext cx="3816424" cy="2862318"/>
          </a:xfrm>
          <a:prstGeom prst="rect">
            <a:avLst/>
          </a:prstGeom>
          <a:noFill/>
        </p:spPr>
      </p:pic>
      <p:sp>
        <p:nvSpPr>
          <p:cNvPr id="9" name="TextBox 8"/>
          <p:cNvSpPr txBox="1"/>
          <p:nvPr/>
        </p:nvSpPr>
        <p:spPr>
          <a:xfrm>
            <a:off x="683568" y="5589240"/>
            <a:ext cx="8208912" cy="1015663"/>
          </a:xfrm>
          <a:prstGeom prst="rect">
            <a:avLst/>
          </a:prstGeom>
          <a:noFill/>
        </p:spPr>
        <p:txBody>
          <a:bodyPr wrap="square" rtlCol="0">
            <a:spAutoFit/>
          </a:bodyPr>
          <a:lstStyle/>
          <a:p>
            <a:pPr algn="ctr"/>
            <a:r>
              <a:rPr lang="en-GB" sz="6000" b="1" dirty="0" smtClean="0">
                <a:solidFill>
                  <a:srgbClr val="FF0000"/>
                </a:solidFill>
              </a:rPr>
              <a:t>Human Factors</a:t>
            </a:r>
            <a:endParaRPr lang="en-US" sz="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Human Factors</a:t>
            </a:r>
            <a:endParaRPr lang="en-US" dirty="0"/>
          </a:p>
        </p:txBody>
      </p:sp>
      <p:sp>
        <p:nvSpPr>
          <p:cNvPr id="8" name="Content Placeholder 7"/>
          <p:cNvSpPr>
            <a:spLocks noGrp="1"/>
          </p:cNvSpPr>
          <p:nvPr>
            <p:ph idx="1"/>
          </p:nvPr>
        </p:nvSpPr>
        <p:spPr>
          <a:xfrm>
            <a:off x="482760" y="1423758"/>
            <a:ext cx="8229600" cy="4137323"/>
          </a:xfrm>
        </p:spPr>
        <p:txBody>
          <a:bodyPr>
            <a:normAutofit/>
          </a:bodyPr>
          <a:lstStyle/>
          <a:p>
            <a:pPr>
              <a:buNone/>
            </a:pPr>
            <a:r>
              <a:rPr lang="en-US" dirty="0" smtClean="0"/>
              <a:t>Understanding of interactions among humans and other elements of a system in order to optimize human well-being and overall system performance.</a:t>
            </a:r>
          </a:p>
          <a:p>
            <a:pPr>
              <a:buNone/>
            </a:pPr>
            <a:endParaRPr lang="en-GB" dirty="0" smtClean="0"/>
          </a:p>
        </p:txBody>
      </p:sp>
      <p:pic>
        <p:nvPicPr>
          <p:cNvPr id="4" name="Picture 2" descr="http://www.rcn.org.uk/__data/assets/image/0010/487126/Human-factors_crop.jpg"/>
          <p:cNvPicPr>
            <a:picLocks noChangeAspect="1" noChangeArrowheads="1"/>
          </p:cNvPicPr>
          <p:nvPr/>
        </p:nvPicPr>
        <p:blipFill>
          <a:blip r:embed="rId2" cstate="print"/>
          <a:srcRect/>
          <a:stretch>
            <a:fillRect/>
          </a:stretch>
        </p:blipFill>
        <p:spPr bwMode="auto">
          <a:xfrm>
            <a:off x="3203848" y="3353392"/>
            <a:ext cx="3166780" cy="3219560"/>
          </a:xfrm>
          <a:prstGeom prst="rect">
            <a:avLst/>
          </a:prstGeom>
          <a:noFill/>
        </p:spPr>
      </p:pic>
      <p:cxnSp>
        <p:nvCxnSpPr>
          <p:cNvPr id="3" name="Straight Arrow Connector 2"/>
          <p:cNvCxnSpPr/>
          <p:nvPr/>
        </p:nvCxnSpPr>
        <p:spPr>
          <a:xfrm flipV="1">
            <a:off x="2087724" y="4149081"/>
            <a:ext cx="1620180" cy="814091"/>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2051720" y="5470872"/>
            <a:ext cx="1872208" cy="622424"/>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2051720" y="5229200"/>
            <a:ext cx="144016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 name="TextBox 1"/>
          <p:cNvSpPr txBox="1"/>
          <p:nvPr/>
        </p:nvSpPr>
        <p:spPr>
          <a:xfrm>
            <a:off x="266736" y="4824541"/>
            <a:ext cx="2361048" cy="646331"/>
          </a:xfrm>
          <a:prstGeom prst="rect">
            <a:avLst/>
          </a:prstGeom>
          <a:noFill/>
        </p:spPr>
        <p:txBody>
          <a:bodyPr wrap="square" rtlCol="0">
            <a:spAutoFit/>
          </a:bodyPr>
          <a:lstStyle/>
          <a:p>
            <a:r>
              <a:rPr lang="en-GB" dirty="0" smtClean="0"/>
              <a:t>Interprofessional collaboration</a:t>
            </a:r>
            <a:endParaRPr lang="en-GB" dirty="0"/>
          </a:p>
        </p:txBody>
      </p:sp>
      <p:cxnSp>
        <p:nvCxnSpPr>
          <p:cNvPr id="11" name="Straight Arrow Connector 10"/>
          <p:cNvCxnSpPr/>
          <p:nvPr/>
        </p:nvCxnSpPr>
        <p:spPr>
          <a:xfrm flipH="1" flipV="1">
            <a:off x="5148064" y="3678823"/>
            <a:ext cx="2034206" cy="152252"/>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flipH="1">
            <a:off x="6084168" y="3951301"/>
            <a:ext cx="1098102" cy="41198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H="1" flipV="1">
            <a:off x="6232037" y="5321819"/>
            <a:ext cx="840052" cy="47900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a:stCxn id="38" idx="1"/>
          </p:cNvCxnSpPr>
          <p:nvPr/>
        </p:nvCxnSpPr>
        <p:spPr>
          <a:xfrm flipH="1">
            <a:off x="5331937" y="5985493"/>
            <a:ext cx="1740152" cy="27698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7" name="TextBox 16"/>
          <p:cNvSpPr txBox="1"/>
          <p:nvPr/>
        </p:nvSpPr>
        <p:spPr>
          <a:xfrm>
            <a:off x="7182270" y="3646408"/>
            <a:ext cx="1909446" cy="369332"/>
          </a:xfrm>
          <a:prstGeom prst="rect">
            <a:avLst/>
          </a:prstGeom>
          <a:noFill/>
        </p:spPr>
        <p:txBody>
          <a:bodyPr wrap="square" rtlCol="0">
            <a:spAutoFit/>
          </a:bodyPr>
          <a:lstStyle/>
          <a:p>
            <a:r>
              <a:rPr lang="en-GB" dirty="0" smtClean="0"/>
              <a:t>Personal factors</a:t>
            </a:r>
            <a:endParaRPr lang="en-GB" dirty="0"/>
          </a:p>
        </p:txBody>
      </p:sp>
      <p:sp>
        <p:nvSpPr>
          <p:cNvPr id="38" name="TextBox 37"/>
          <p:cNvSpPr txBox="1"/>
          <p:nvPr/>
        </p:nvSpPr>
        <p:spPr>
          <a:xfrm>
            <a:off x="7072089" y="5800827"/>
            <a:ext cx="1909446" cy="369332"/>
          </a:xfrm>
          <a:prstGeom prst="rect">
            <a:avLst/>
          </a:prstGeom>
          <a:noFill/>
        </p:spPr>
        <p:txBody>
          <a:bodyPr wrap="square" rtlCol="0">
            <a:spAutoFit/>
          </a:bodyPr>
          <a:lstStyle/>
          <a:p>
            <a:r>
              <a:rPr lang="en-GB" dirty="0" smtClean="0"/>
              <a:t>Environment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179512" y="302502"/>
            <a:ext cx="6624736" cy="1143000"/>
          </a:xfrm>
        </p:spPr>
        <p:txBody>
          <a:bodyPr>
            <a:noAutofit/>
          </a:bodyPr>
          <a:lstStyle/>
          <a:p>
            <a:pPr eaLnBrk="1" hangingPunct="1">
              <a:defRPr/>
            </a:pPr>
            <a:r>
              <a:rPr lang="en-US" sz="3600" dirty="0" smtClean="0"/>
              <a:t>Interprofessional </a:t>
            </a:r>
            <a:r>
              <a:rPr lang="en-US" sz="3600" dirty="0"/>
              <a:t>c</a:t>
            </a:r>
            <a:r>
              <a:rPr lang="en-US" sz="3600" dirty="0" smtClean="0"/>
              <a:t>ollaboration and patient safety</a:t>
            </a:r>
            <a:endParaRPr lang="en-US" sz="3600" dirty="0" smtClean="0"/>
          </a:p>
        </p:txBody>
      </p:sp>
      <p:sp>
        <p:nvSpPr>
          <p:cNvPr id="8195" name="Rectangle 3"/>
          <p:cNvSpPr>
            <a:spLocks noGrp="1" noChangeArrowheads="1"/>
          </p:cNvSpPr>
          <p:nvPr>
            <p:ph type="body" idx="1"/>
          </p:nvPr>
        </p:nvSpPr>
        <p:spPr>
          <a:xfrm>
            <a:off x="457200" y="1600200"/>
            <a:ext cx="7067128" cy="4853136"/>
          </a:xfrm>
        </p:spPr>
        <p:txBody>
          <a:bodyPr>
            <a:normAutofit lnSpcReduction="10000"/>
          </a:bodyPr>
          <a:lstStyle/>
          <a:p>
            <a:pPr eaLnBrk="1" hangingPunct="1">
              <a:buFont typeface="Wingdings" pitchFamily="2" charset="2"/>
              <a:buNone/>
              <a:defRPr/>
            </a:pPr>
            <a:endParaRPr lang="en-GB" sz="1800" dirty="0" smtClean="0"/>
          </a:p>
          <a:p>
            <a:pPr>
              <a:buNone/>
              <a:defRPr/>
            </a:pPr>
            <a:r>
              <a:rPr lang="en-GB" sz="2800" dirty="0" smtClean="0"/>
              <a:t>Poor </a:t>
            </a:r>
            <a:r>
              <a:rPr lang="en-GB" sz="2800" b="1" dirty="0" smtClean="0"/>
              <a:t>interprofessional communication and teamwork </a:t>
            </a:r>
            <a:r>
              <a:rPr lang="en-GB" sz="2800" dirty="0" smtClean="0"/>
              <a:t>repeatedly identified as a contributory factor </a:t>
            </a:r>
            <a:r>
              <a:rPr lang="en-GB" sz="2800" dirty="0" smtClean="0"/>
              <a:t>in </a:t>
            </a:r>
            <a:r>
              <a:rPr lang="en-GB" sz="2800" dirty="0" smtClean="0"/>
              <a:t>Public Inquiries </a:t>
            </a:r>
            <a:r>
              <a:rPr lang="en-GB" sz="2800" dirty="0"/>
              <a:t>into failures of </a:t>
            </a:r>
            <a:r>
              <a:rPr lang="en-GB" sz="2800" dirty="0" smtClean="0"/>
              <a:t>care</a:t>
            </a:r>
            <a:r>
              <a:rPr lang="en-GB" sz="2800" dirty="0"/>
              <a:t> </a:t>
            </a:r>
            <a:r>
              <a:rPr lang="en-GB" sz="2800" b="1" dirty="0" smtClean="0"/>
              <a:t> </a:t>
            </a:r>
            <a:r>
              <a:rPr lang="en-GB" sz="2400" dirty="0" err="1" smtClean="0"/>
              <a:t>e.g</a:t>
            </a:r>
            <a:endParaRPr lang="en-GB" sz="2400" dirty="0" smtClean="0"/>
          </a:p>
          <a:p>
            <a:pPr lvl="1">
              <a:defRPr/>
            </a:pPr>
            <a:r>
              <a:rPr lang="en-GB" sz="2400" dirty="0" smtClean="0"/>
              <a:t>deaths of infant heart patients at </a:t>
            </a:r>
            <a:r>
              <a:rPr lang="en-GB" sz="2400" b="1" dirty="0" smtClean="0"/>
              <a:t>Bristol Royal Infirmary</a:t>
            </a:r>
            <a:r>
              <a:rPr lang="en-GB" sz="2400" dirty="0" smtClean="0"/>
              <a:t> (Kennedy, 2001)</a:t>
            </a:r>
          </a:p>
          <a:p>
            <a:pPr lvl="1" eaLnBrk="1" hangingPunct="1">
              <a:defRPr/>
            </a:pPr>
            <a:r>
              <a:rPr lang="en-GB" sz="2400" dirty="0" smtClean="0"/>
              <a:t>death of </a:t>
            </a:r>
            <a:r>
              <a:rPr lang="en-GB" sz="2400" b="1" dirty="0" smtClean="0"/>
              <a:t>Victoria </a:t>
            </a:r>
            <a:r>
              <a:rPr lang="en-GB" sz="2400" b="1" dirty="0" err="1" smtClean="0"/>
              <a:t>Climbi</a:t>
            </a:r>
            <a:r>
              <a:rPr lang="en-US" sz="2400" b="1" dirty="0" smtClean="0"/>
              <a:t>é</a:t>
            </a:r>
            <a:r>
              <a:rPr lang="en-GB" sz="2400" b="1" dirty="0" smtClean="0"/>
              <a:t> </a:t>
            </a:r>
            <a:r>
              <a:rPr lang="en-GB" sz="2400" dirty="0" smtClean="0"/>
              <a:t>(Lord Laming, 2003)</a:t>
            </a:r>
          </a:p>
          <a:p>
            <a:pPr lvl="1">
              <a:defRPr/>
            </a:pPr>
            <a:r>
              <a:rPr lang="en-GB" sz="2400" dirty="0"/>
              <a:t>death of </a:t>
            </a:r>
            <a:r>
              <a:rPr lang="en-GB" sz="2400" b="1" dirty="0"/>
              <a:t>Baby P</a:t>
            </a:r>
            <a:r>
              <a:rPr lang="en-GB" sz="2400" dirty="0"/>
              <a:t> (Care Quality Commission, 2009)</a:t>
            </a:r>
          </a:p>
          <a:p>
            <a:pPr lvl="1" eaLnBrk="1" hangingPunct="1">
              <a:defRPr/>
            </a:pPr>
            <a:r>
              <a:rPr lang="en-GB" sz="2400" dirty="0" smtClean="0"/>
              <a:t>deaths in maternity care at </a:t>
            </a:r>
            <a:r>
              <a:rPr lang="en-GB" sz="2400" b="1" dirty="0" smtClean="0"/>
              <a:t>Northwick Park Hospital </a:t>
            </a:r>
            <a:r>
              <a:rPr lang="en-GB" sz="2400" dirty="0" smtClean="0"/>
              <a:t>(Healthcare Commission, 2006) and </a:t>
            </a:r>
            <a:r>
              <a:rPr lang="en-GB" sz="2400" b="1" dirty="0" smtClean="0"/>
              <a:t>Morecombe Bay </a:t>
            </a:r>
            <a:r>
              <a:rPr lang="en-GB" sz="2400" dirty="0" smtClean="0"/>
              <a:t>(</a:t>
            </a:r>
            <a:r>
              <a:rPr lang="en-GB" sz="2400" dirty="0" err="1"/>
              <a:t>K</a:t>
            </a:r>
            <a:r>
              <a:rPr lang="en-GB" sz="2400" dirty="0" err="1" smtClean="0"/>
              <a:t>irkup</a:t>
            </a:r>
            <a:r>
              <a:rPr lang="en-GB" sz="2400" dirty="0" smtClean="0"/>
              <a:t>, 2015)</a:t>
            </a:r>
          </a:p>
          <a:p>
            <a:pPr lvl="1" eaLnBrk="1" hangingPunct="1">
              <a:defRPr/>
            </a:pPr>
            <a:endParaRPr lang="en-GB" sz="2400" dirty="0" smtClean="0"/>
          </a:p>
          <a:p>
            <a:pPr lvl="1" eaLnBrk="1" hangingPunct="1">
              <a:defRPr/>
            </a:pPr>
            <a:endParaRPr lang="en-US" sz="2400" dirty="0" smtClean="0"/>
          </a:p>
        </p:txBody>
      </p:sp>
      <p:pic>
        <p:nvPicPr>
          <p:cNvPr id="11269" name="Picture 5" descr="http://t2.gstatic.com/images?q=tbn:ANd9GcRiJ--u3334cQ8nJQE6Pvqz65gYhjNXIWQlawIQpsrlsvFOgMhhwA"/>
          <p:cNvPicPr>
            <a:picLocks noChangeAspect="1" noChangeArrowheads="1"/>
          </p:cNvPicPr>
          <p:nvPr/>
        </p:nvPicPr>
        <p:blipFill>
          <a:blip r:embed="rId3" cstate="print"/>
          <a:srcRect/>
          <a:stretch>
            <a:fillRect/>
          </a:stretch>
        </p:blipFill>
        <p:spPr bwMode="auto">
          <a:xfrm>
            <a:off x="7454705" y="3633600"/>
            <a:ext cx="1623130" cy="1080120"/>
          </a:xfrm>
          <a:prstGeom prst="rect">
            <a:avLst/>
          </a:prstGeom>
          <a:noFill/>
        </p:spPr>
      </p:pic>
      <p:pic>
        <p:nvPicPr>
          <p:cNvPr id="11271" name="Picture 7" descr="http://t2.gstatic.com/images?q=tbn:ANd9GcSlzSZL5R125H5iYdq743TTGn1msYohpVYraclN_TxYVJc-fFgZ"/>
          <p:cNvPicPr>
            <a:picLocks noChangeAspect="1" noChangeArrowheads="1"/>
          </p:cNvPicPr>
          <p:nvPr/>
        </p:nvPicPr>
        <p:blipFill>
          <a:blip r:embed="rId4" cstate="print"/>
          <a:srcRect/>
          <a:stretch>
            <a:fillRect/>
          </a:stretch>
        </p:blipFill>
        <p:spPr bwMode="auto">
          <a:xfrm>
            <a:off x="7572484" y="2409066"/>
            <a:ext cx="1152128" cy="1152129"/>
          </a:xfrm>
          <a:prstGeom prst="rect">
            <a:avLst/>
          </a:prstGeom>
          <a:noFill/>
        </p:spPr>
      </p:pic>
      <p:pic>
        <p:nvPicPr>
          <p:cNvPr id="11273" name="Picture 9" descr="http://t3.gstatic.com/images?q=tbn:ANd9GcRSHcdL2P18NsvubC2mxrTUmCU9SYxka4MQB3TemCFgnomKZlkYmQ"/>
          <p:cNvPicPr>
            <a:picLocks noChangeAspect="1" noChangeArrowheads="1"/>
          </p:cNvPicPr>
          <p:nvPr/>
        </p:nvPicPr>
        <p:blipFill>
          <a:blip r:embed="rId5" cstate="print"/>
          <a:srcRect/>
          <a:stretch>
            <a:fillRect/>
          </a:stretch>
        </p:blipFill>
        <p:spPr bwMode="auto">
          <a:xfrm>
            <a:off x="7524328" y="4786125"/>
            <a:ext cx="1460561" cy="1090913"/>
          </a:xfrm>
          <a:prstGeom prst="rect">
            <a:avLst/>
          </a:prstGeom>
          <a:noFill/>
        </p:spPr>
      </p:pic>
      <p:pic>
        <p:nvPicPr>
          <p:cNvPr id="11275" name="Picture 11" descr="http://t1.gstatic.com/images?q=tbn:ANd9GcT59cDtCw3BLJSn9pMWJAh35O7Vqeos3p0kLy6exmeS3fIKYZ6R"/>
          <p:cNvPicPr>
            <a:picLocks noChangeAspect="1" noChangeArrowheads="1"/>
          </p:cNvPicPr>
          <p:nvPr/>
        </p:nvPicPr>
        <p:blipFill>
          <a:blip r:embed="rId6" cstate="print"/>
          <a:srcRect/>
          <a:stretch>
            <a:fillRect/>
          </a:stretch>
        </p:blipFill>
        <p:spPr bwMode="auto">
          <a:xfrm>
            <a:off x="7454705" y="1290803"/>
            <a:ext cx="1536473" cy="1016893"/>
          </a:xfrm>
          <a:prstGeom prst="rect">
            <a:avLst/>
          </a:prstGeom>
          <a:noFill/>
        </p:spPr>
      </p:pic>
      <p:pic>
        <p:nvPicPr>
          <p:cNvPr id="1026" name="Picture 2" descr="Joshua Titcomb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3598" y="5896430"/>
            <a:ext cx="1534117" cy="86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80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linds(horizontal)">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58425</TotalTime>
  <Words>3119</Words>
  <Application>Microsoft Office PowerPoint</Application>
  <PresentationFormat>On-screen Show (4:3)</PresentationFormat>
  <Paragraphs>538</Paragraphs>
  <Slides>64</Slides>
  <Notes>45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ＭＳ Ｐゴシック</vt:lpstr>
      <vt:lpstr>Arial</vt:lpstr>
      <vt:lpstr>Calibri</vt:lpstr>
      <vt:lpstr>Comic Sans MS</vt:lpstr>
      <vt:lpstr>Times New Roman</vt:lpstr>
      <vt:lpstr>Verdana</vt:lpstr>
      <vt:lpstr>Wingdings</vt:lpstr>
      <vt:lpstr>Office Theme</vt:lpstr>
      <vt:lpstr>Patient Safety and Human Factors in Healthcare    The Interprofessional Perspective</vt:lpstr>
      <vt:lpstr>Airline Disasters</vt:lpstr>
      <vt:lpstr>Airline Disasters</vt:lpstr>
      <vt:lpstr>Korean Air flight 801, Guam, August 6th 1997 </vt:lpstr>
      <vt:lpstr>Why did Korean Air flight 801 crash?</vt:lpstr>
      <vt:lpstr>Why did Korean Air flight 801 crash?</vt:lpstr>
      <vt:lpstr>What have airplane crashes got to do with healthcare MDTs?</vt:lpstr>
      <vt:lpstr>Human Factors</vt:lpstr>
      <vt:lpstr>Interprofessional collaboration and patient safety</vt:lpstr>
      <vt:lpstr>Example: Dysphagia management</vt:lpstr>
      <vt:lpstr>PowerPoint Presentation</vt:lpstr>
      <vt:lpstr>What might make interprofessional collaboration particularly challenging? </vt:lpstr>
      <vt:lpstr>Barriers to interprofessional collaboration </vt:lpstr>
      <vt:lpstr>PowerPoint Presentation</vt:lpstr>
      <vt:lpstr>PowerPoint Presentation</vt:lpstr>
      <vt:lpstr>Barriers to interprofessional collaboration  </vt:lpstr>
      <vt:lpstr>Barriers to interprofessional collaboration </vt:lpstr>
      <vt:lpstr>PowerPoint Presentation</vt:lpstr>
      <vt:lpstr>Crew Resource Management</vt:lpstr>
      <vt:lpstr>Interprofessional Training and  Patient Safety</vt:lpstr>
      <vt:lpstr>PowerPoint Presentation</vt:lpstr>
      <vt:lpstr>PowerPoint Presentation</vt:lpstr>
      <vt:lpstr>PowerPoint Presentation</vt:lpstr>
      <vt:lpstr>Conclusion</vt:lpstr>
      <vt:lpstr>Video:  Just a Routine Operation</vt:lpstr>
      <vt:lpstr>Human Factors in Healthcare</vt:lpstr>
      <vt:lpstr>  What are Clinical Human Factors? </vt:lpstr>
      <vt:lpstr>Human Factors</vt:lpstr>
      <vt:lpstr>SHEEP FRAMEWORK ROSENORN-LANNG</vt:lpstr>
      <vt:lpstr>SYSTEMS</vt:lpstr>
      <vt:lpstr>Safety Culture</vt:lpstr>
      <vt:lpstr>Safety Culture</vt:lpstr>
      <vt:lpstr>Safety Culture</vt:lpstr>
      <vt:lpstr>MATCH-culture change</vt:lpstr>
      <vt:lpstr>MATCH Core Training Objectives</vt:lpstr>
      <vt:lpstr>Protocols &amp; guidelines</vt:lpstr>
      <vt:lpstr>HUMAN INTERACTIONS</vt:lpstr>
      <vt:lpstr>HUMAN INTERACTIONS</vt:lpstr>
      <vt:lpstr>Barriers to effective Team Working  in Obstetrics</vt:lpstr>
      <vt:lpstr>Team Dynamics/Leadership</vt:lpstr>
      <vt:lpstr>SBAR for whiteboard</vt:lpstr>
      <vt:lpstr>PowerPoint Presentation</vt:lpstr>
      <vt:lpstr>Effective communication  - using the ‘Closed Loop’ technique</vt:lpstr>
      <vt:lpstr>Call Out  for critical information exchange</vt:lpstr>
      <vt:lpstr>DESC in Conflict Management</vt:lpstr>
      <vt:lpstr>Team working</vt:lpstr>
      <vt:lpstr>Team Training</vt:lpstr>
      <vt:lpstr>ENVIRONMENT</vt:lpstr>
      <vt:lpstr>ENVIRONMENT</vt:lpstr>
      <vt:lpstr>EQUIPMENT</vt:lpstr>
      <vt:lpstr>EQUIPMENT</vt:lpstr>
      <vt:lpstr>PERSONAL</vt:lpstr>
      <vt:lpstr>Personal</vt:lpstr>
      <vt:lpstr>Personal</vt:lpstr>
      <vt:lpstr>STRESS V PERFORMANCE</vt:lpstr>
      <vt:lpstr>Overload</vt:lpstr>
      <vt:lpstr>Situation Awareness</vt:lpstr>
      <vt:lpstr>PowerPoint Presentation</vt:lpstr>
      <vt:lpstr>RESOURCES</vt:lpstr>
      <vt:lpstr>Year 4 IPE Case report assignments</vt:lpstr>
      <vt:lpstr>PowerPoint Presentation</vt:lpstr>
      <vt:lpstr>PowerPoint Presentation</vt:lpstr>
      <vt:lpstr> </vt:lpstr>
      <vt:lpstr>  Case report 1 is due by 24th May 2019  Case report 2 is due by 21st  June 2019                  Each report:  600-800 words </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Celia Woolf</dc:creator>
  <cp:lastModifiedBy>Celia Woolf</cp:lastModifiedBy>
  <cp:revision>166</cp:revision>
  <dcterms:created xsi:type="dcterms:W3CDTF">2013-08-29T12:25:16Z</dcterms:created>
  <dcterms:modified xsi:type="dcterms:W3CDTF">2019-03-14T13:09:09Z</dcterms:modified>
</cp:coreProperties>
</file>